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256" r:id="rId2"/>
    <p:sldId id="257" r:id="rId3"/>
    <p:sldId id="258" r:id="rId4"/>
    <p:sldId id="259" r:id="rId5"/>
    <p:sldId id="260" r:id="rId6"/>
    <p:sldId id="301" r:id="rId7"/>
    <p:sldId id="261" r:id="rId8"/>
    <p:sldId id="262" r:id="rId9"/>
    <p:sldId id="313" r:id="rId10"/>
    <p:sldId id="311" r:id="rId11"/>
    <p:sldId id="321" r:id="rId12"/>
    <p:sldId id="276" r:id="rId13"/>
    <p:sldId id="348" r:id="rId14"/>
    <p:sldId id="349" r:id="rId15"/>
    <p:sldId id="341" r:id="rId16"/>
    <p:sldId id="372" r:id="rId17"/>
    <p:sldId id="324" r:id="rId18"/>
    <p:sldId id="343" r:id="rId19"/>
    <p:sldId id="344" r:id="rId20"/>
    <p:sldId id="345" r:id="rId21"/>
    <p:sldId id="346" r:id="rId22"/>
    <p:sldId id="363" r:id="rId23"/>
    <p:sldId id="331" r:id="rId24"/>
    <p:sldId id="314" r:id="rId25"/>
    <p:sldId id="350" r:id="rId26"/>
    <p:sldId id="371" r:id="rId27"/>
    <p:sldId id="364" r:id="rId28"/>
    <p:sldId id="316" r:id="rId29"/>
    <p:sldId id="351" r:id="rId30"/>
    <p:sldId id="354" r:id="rId31"/>
    <p:sldId id="366" r:id="rId32"/>
    <p:sldId id="356" r:id="rId33"/>
    <p:sldId id="359" r:id="rId34"/>
    <p:sldId id="368" r:id="rId35"/>
    <p:sldId id="357" r:id="rId36"/>
    <p:sldId id="312" r:id="rId37"/>
    <p:sldId id="271" r:id="rId38"/>
    <p:sldId id="360" r:id="rId39"/>
    <p:sldId id="355" r:id="rId40"/>
    <p:sldId id="361" r:id="rId41"/>
    <p:sldId id="369" r:id="rId42"/>
    <p:sldId id="263" r:id="rId43"/>
    <p:sldId id="298" r:id="rId44"/>
    <p:sldId id="310" r:id="rId45"/>
    <p:sldId id="29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4" clrIdx="0">
    <p:extLst>
      <p:ext uri="{19B8F6BF-5375-455C-9EA6-DF929625EA0E}">
        <p15:presenceInfo xmlns:p15="http://schemas.microsoft.com/office/powerpoint/2012/main" userId="Eric Tseng" providerId="None"/>
      </p:ext>
    </p:extLst>
  </p:cmAuthor>
  <p:cmAuthor id="2" name="Thomas Ortel, M.D., Ph.D." initials="TOMP" lastIdx="14" clrIdx="1">
    <p:extLst>
      <p:ext uri="{19B8F6BF-5375-455C-9EA6-DF929625EA0E}">
        <p15:presenceInfo xmlns:p15="http://schemas.microsoft.com/office/powerpoint/2012/main" userId="S-1-5-21-2053149899-1891010372-398732264-8648" providerId="AD"/>
      </p:ext>
    </p:extLst>
  </p:cmAuthor>
  <p:cmAuthor id="3" name="Zachary Liederman" initials="ZL" lastIdx="2" clrIdx="2">
    <p:extLst>
      <p:ext uri="{19B8F6BF-5375-455C-9EA6-DF929625EA0E}">
        <p15:presenceInfo xmlns:p15="http://schemas.microsoft.com/office/powerpoint/2012/main" userId="39aaa3d73778c911" providerId="Windows Live"/>
      </p:ext>
    </p:extLst>
  </p:cmAuthor>
  <p:cmAuthor id="4" name="Kailee Boedeker" initials="KB" lastIdx="7" clrIdx="3">
    <p:extLst>
      <p:ext uri="{19B8F6BF-5375-455C-9EA6-DF929625EA0E}">
        <p15:presenceInfo xmlns:p15="http://schemas.microsoft.com/office/powerpoint/2012/main" userId="S::KBoedeker@hq.hematology.org::b77dd867-4351-4e21-a3f6-fcf19f53a39f" providerId="AD"/>
      </p:ext>
    </p:extLst>
  </p:cmAuthor>
  <p:cmAuthor id="5" name="page hayes" initials="ph" lastIdx="4" clrIdx="4">
    <p:extLst>
      <p:ext uri="{19B8F6BF-5375-455C-9EA6-DF929625EA0E}">
        <p15:presenceInfo xmlns:p15="http://schemas.microsoft.com/office/powerpoint/2012/main" userId="c2f71a1a3adecc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9C2D6"/>
    <a:srgbClr val="E14033"/>
    <a:srgbClr val="90AF60"/>
    <a:srgbClr val="0070C0"/>
    <a:srgbClr val="F2F4F2"/>
    <a:srgbClr val="FFD9AF"/>
    <a:srgbClr val="CBD7AF"/>
    <a:srgbClr val="00AF50"/>
    <a:srgbClr val="E53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8" autoAdjust="0"/>
    <p:restoredTop sz="79774" autoAdjust="0"/>
  </p:normalViewPr>
  <p:slideViewPr>
    <p:cSldViewPr snapToGrid="0">
      <p:cViewPr varScale="1">
        <p:scale>
          <a:sx n="43" d="100"/>
          <a:sy n="43" d="100"/>
        </p:scale>
        <p:origin x="880"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79DCE-7438-4379-BF57-5B6B160F0FB7}" type="datetimeFigureOut">
              <a:rPr lang="en-CA" smtClean="0"/>
              <a:t>2021-11-30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6F240-9AC7-40DB-8ADD-AC1AA29775A5}" type="slidenum">
              <a:rPr lang="en-CA" smtClean="0"/>
              <a:t>‹#›</a:t>
            </a:fld>
            <a:endParaRPr lang="en-CA"/>
          </a:p>
        </p:txBody>
      </p:sp>
    </p:spTree>
    <p:extLst>
      <p:ext uri="{BB962C8B-B14F-4D97-AF65-F5344CB8AC3E}">
        <p14:creationId xmlns:p14="http://schemas.microsoft.com/office/powerpoint/2010/main" val="207719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1</a:t>
            </a:fld>
            <a:endParaRPr lang="en-CA"/>
          </a:p>
        </p:txBody>
      </p:sp>
    </p:spTree>
    <p:extLst>
      <p:ext uri="{BB962C8B-B14F-4D97-AF65-F5344CB8AC3E}">
        <p14:creationId xmlns:p14="http://schemas.microsoft.com/office/powerpoint/2010/main" val="410596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10</a:t>
            </a:fld>
            <a:endParaRPr lang="en-CA"/>
          </a:p>
        </p:txBody>
      </p:sp>
    </p:spTree>
    <p:extLst>
      <p:ext uri="{BB962C8B-B14F-4D97-AF65-F5344CB8AC3E}">
        <p14:creationId xmlns:p14="http://schemas.microsoft.com/office/powerpoint/2010/main" val="2281171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11</a:t>
            </a:fld>
            <a:endParaRPr lang="en-CA"/>
          </a:p>
        </p:txBody>
      </p:sp>
    </p:spTree>
    <p:extLst>
      <p:ext uri="{BB962C8B-B14F-4D97-AF65-F5344CB8AC3E}">
        <p14:creationId xmlns:p14="http://schemas.microsoft.com/office/powerpoint/2010/main" val="3463608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5</a:t>
            </a:r>
          </a:p>
          <a:p>
            <a:endParaRPr lang="en-CA" b="0" dirty="0"/>
          </a:p>
          <a:p>
            <a:r>
              <a:rPr lang="en-CA" b="0" u="sng" dirty="0"/>
              <a:t>NOTES:</a:t>
            </a:r>
          </a:p>
          <a:p>
            <a:endParaRPr lang="en-CA" b="0" dirty="0"/>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PTS may develop in up to 30% to 50% of patients following the development of a proximal DVT,</a:t>
            </a:r>
            <a:r>
              <a:rPr lang="en-CA" sz="1200" b="0" i="0" u="none" strike="noStrike" kern="1200" baseline="300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 and this may be severe in 5% to 10% of patients.</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Compared to anticoagulation alone, thrombolysis in addition to anticoagulation:</a:t>
            </a:r>
          </a:p>
          <a:p>
            <a:pPr marL="628650" lvl="1" indent="-171450">
              <a:buFont typeface="Wingdings" pitchFamily="2" charset="2"/>
              <a:buChar char="v"/>
            </a:pPr>
            <a:r>
              <a:rPr lang="en-CA" sz="1200" b="0" i="0" kern="1200" dirty="0">
                <a:solidFill>
                  <a:schemeClr val="tx1"/>
                </a:solidFill>
                <a:effectLst/>
                <a:latin typeface="+mn-lt"/>
                <a:ea typeface="+mn-ea"/>
                <a:cs typeface="+mn-cs"/>
              </a:rPr>
              <a:t>May reduce PTS (RR 0.71) and mortality (0.77)</a:t>
            </a:r>
          </a:p>
          <a:p>
            <a:pPr marL="628650" lvl="1" indent="-171450">
              <a:buFont typeface="Wingdings" pitchFamily="2" charset="2"/>
              <a:buChar char="v"/>
            </a:pPr>
            <a:r>
              <a:rPr lang="en-CA" sz="1200" b="0" i="0" kern="1200" dirty="0">
                <a:solidFill>
                  <a:schemeClr val="tx1"/>
                </a:solidFill>
                <a:effectLst/>
                <a:latin typeface="+mn-lt"/>
                <a:ea typeface="+mn-ea"/>
                <a:cs typeface="+mn-cs"/>
              </a:rPr>
              <a:t>May increase major bleeding (RR 1.85) including intracranial bleeding (RR 3.17)</a:t>
            </a:r>
          </a:p>
          <a:p>
            <a:pPr marL="171450" indent="-171450">
              <a:buFont typeface="Arial" panose="020B0604020202020204" pitchFamily="34" charset="0"/>
              <a:buChar char="•"/>
            </a:pPr>
            <a:endParaRPr lang="en-CA" b="0" dirty="0"/>
          </a:p>
          <a:p>
            <a:pPr marL="171450" indent="-171450">
              <a:buFont typeface="Arial" panose="020B0604020202020204" pitchFamily="34" charset="0"/>
              <a:buChar char="•"/>
            </a:pPr>
            <a:r>
              <a:rPr lang="en-CA" b="0" dirty="0"/>
              <a:t>Thrombolysis may be required for patients with limb threatening DVT and can also be considered for patients at lower risk of bleeding who value rapid resolution of symptoms and prevention of PTS.</a:t>
            </a:r>
          </a:p>
          <a:p>
            <a:pPr marL="171450" indent="-171450">
              <a:buFont typeface="Arial" panose="020B0604020202020204" pitchFamily="34" charset="0"/>
              <a:buChar char="•"/>
            </a:pPr>
            <a:endParaRPr lang="en-CA" b="0" dirty="0"/>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For patients in whom thrombolysis is considered appropriate, the panel </a:t>
            </a:r>
            <a:r>
              <a:rPr lang="en-CA" sz="1200" b="0" i="1" kern="1200" dirty="0">
                <a:solidFill>
                  <a:schemeClr val="tx1"/>
                </a:solidFill>
                <a:effectLst/>
                <a:latin typeface="+mn-lt"/>
                <a:ea typeface="+mn-ea"/>
                <a:cs typeface="+mn-cs"/>
              </a:rPr>
              <a:t>suggests</a:t>
            </a:r>
            <a:r>
              <a:rPr lang="en-CA" sz="1200" b="0" i="0" kern="1200" dirty="0">
                <a:solidFill>
                  <a:schemeClr val="tx1"/>
                </a:solidFill>
                <a:effectLst/>
                <a:latin typeface="+mn-lt"/>
                <a:ea typeface="+mn-ea"/>
                <a:cs typeface="+mn-cs"/>
              </a:rPr>
              <a:t> using catheter-directed thrombolysis over systemic thrombolysis (conditional recommendation, low certainty)</a:t>
            </a:r>
          </a:p>
          <a:p>
            <a:pPr marL="171450" indent="-171450">
              <a:buFont typeface="Arial" panose="020B0604020202020204" pitchFamily="34" charset="0"/>
              <a:buChar char="•"/>
            </a:pPr>
            <a:endParaRPr lang="en-CA" b="0" dirty="0"/>
          </a:p>
          <a:p>
            <a:r>
              <a:rPr lang="en-CA" b="0" dirty="0"/>
              <a:t>Link to Evidence-to-Decision framework:</a:t>
            </a:r>
          </a:p>
          <a:p>
            <a:r>
              <a:rPr lang="en-CA" b="0" u="sng" dirty="0"/>
              <a:t>https://</a:t>
            </a:r>
            <a:r>
              <a:rPr lang="en-CA" b="0" u="sng" dirty="0" err="1"/>
              <a:t>guidelines.gradepro.org</a:t>
            </a:r>
            <a:r>
              <a:rPr lang="en-CA" b="0" u="sng" dirty="0"/>
              <a:t>/profile/8C3F2B15-9D6F-8618-8A41-444E83A9B780</a:t>
            </a:r>
          </a:p>
        </p:txBody>
      </p:sp>
      <p:sp>
        <p:nvSpPr>
          <p:cNvPr id="4" name="Slide Number Placeholder 3"/>
          <p:cNvSpPr>
            <a:spLocks noGrp="1"/>
          </p:cNvSpPr>
          <p:nvPr>
            <p:ph type="sldNum" sz="quarter" idx="10"/>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163568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27 and 28</a:t>
            </a:r>
          </a:p>
          <a:p>
            <a:endParaRPr lang="en-CA" b="0" dirty="0"/>
          </a:p>
          <a:p>
            <a:r>
              <a:rPr lang="en-CA" b="0" u="sng" dirty="0"/>
              <a:t>NOTES:</a:t>
            </a:r>
          </a:p>
          <a:p>
            <a:endParaRPr lang="en-CA" b="0" u="sng" dirty="0"/>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Compression stockings may improve DVT symptoms in some patients but stockings do not reduce the risk of post thrombotic syndrome (PTS) even in patients at high risk for PTS</a:t>
            </a: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Given the very low level of certainty in the evidence, the panel </a:t>
            </a:r>
            <a:r>
              <a:rPr lang="en-CA" sz="1200" b="0" i="1" kern="1200" dirty="0">
                <a:solidFill>
                  <a:schemeClr val="tx1"/>
                </a:solidFill>
                <a:effectLst/>
                <a:latin typeface="+mn-lt"/>
                <a:ea typeface="+mn-ea"/>
                <a:cs typeface="+mn-cs"/>
              </a:rPr>
              <a:t>suggests against</a:t>
            </a:r>
            <a:r>
              <a:rPr lang="en-CA" sz="1200" b="0" i="0" kern="1200" dirty="0">
                <a:solidFill>
                  <a:schemeClr val="tx1"/>
                </a:solidFill>
                <a:effectLst/>
                <a:latin typeface="+mn-lt"/>
                <a:ea typeface="+mn-ea"/>
                <a:cs typeface="+mn-cs"/>
              </a:rPr>
              <a:t> the routine use of compression stockings</a:t>
            </a:r>
          </a:p>
          <a:p>
            <a:pPr marL="171450" indent="-171450">
              <a:buFont typeface="Arial" panose="020B0604020202020204" pitchFamily="34" charset="0"/>
              <a:buChar char="•"/>
            </a:pPr>
            <a:endParaRPr lang="en-CA" b="0" dirty="0"/>
          </a:p>
          <a:p>
            <a:r>
              <a:rPr lang="en-CA" b="0" dirty="0"/>
              <a:t>Link to Evidence-to-Decision framework:</a:t>
            </a:r>
          </a:p>
          <a:p>
            <a:r>
              <a:rPr lang="en-CA" b="0" dirty="0"/>
              <a:t>https://</a:t>
            </a:r>
            <a:r>
              <a:rPr lang="en-CA" b="0" dirty="0" err="1"/>
              <a:t>guidelines.gradepro.org</a:t>
            </a:r>
            <a:r>
              <a:rPr lang="en-CA" b="0" dirty="0"/>
              <a:t>/profile/77202CC8-4CE2-DE7B-8EFF-96F7C0E80DFD</a:t>
            </a:r>
          </a:p>
        </p:txBody>
      </p:sp>
      <p:sp>
        <p:nvSpPr>
          <p:cNvPr id="4" name="Slide Number Placeholder 3"/>
          <p:cNvSpPr>
            <a:spLocks noGrp="1"/>
          </p:cNvSpPr>
          <p:nvPr>
            <p:ph type="sldNum" sz="quarter" idx="10"/>
          </p:nvPr>
        </p:nvSpPr>
        <p:spPr/>
        <p:txBody>
          <a:bodyPr/>
          <a:lstStyle/>
          <a:p>
            <a:fld id="{A8A219AF-31E1-4C13-8A47-7C32BFDA626C}" type="slidenum">
              <a:rPr lang="en-CA" smtClean="0"/>
              <a:t>13</a:t>
            </a:fld>
            <a:endParaRPr lang="en-CA"/>
          </a:p>
        </p:txBody>
      </p:sp>
    </p:spTree>
    <p:extLst>
      <p:ext uri="{BB962C8B-B14F-4D97-AF65-F5344CB8AC3E}">
        <p14:creationId xmlns:p14="http://schemas.microsoft.com/office/powerpoint/2010/main" val="1883976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14</a:t>
            </a:fld>
            <a:endParaRPr lang="en-CA"/>
          </a:p>
        </p:txBody>
      </p:sp>
    </p:spTree>
    <p:extLst>
      <p:ext uri="{BB962C8B-B14F-4D97-AF65-F5344CB8AC3E}">
        <p14:creationId xmlns:p14="http://schemas.microsoft.com/office/powerpoint/2010/main" val="2951018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a:t>
            </a:r>
          </a:p>
          <a:p>
            <a:endParaRPr lang="en-CA" b="0" dirty="0"/>
          </a:p>
          <a:p>
            <a:r>
              <a:rPr lang="en-CA" b="0" u="sng" dirty="0"/>
              <a:t>NOTES:</a:t>
            </a:r>
          </a:p>
          <a:p>
            <a:endParaRPr lang="en-CA" b="0" u="sng" dirty="0"/>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Compared to VKA’s, DOACs:</a:t>
            </a:r>
          </a:p>
          <a:p>
            <a:pPr marL="628650" lvl="1" indent="-171450">
              <a:buFont typeface="Wingdings" pitchFamily="2" charset="2"/>
              <a:buChar char="v"/>
            </a:pPr>
            <a:r>
              <a:rPr lang="en-CA" sz="1200" b="0" i="0" kern="1200" dirty="0">
                <a:solidFill>
                  <a:schemeClr val="tx1"/>
                </a:solidFill>
                <a:effectLst/>
                <a:latin typeface="+mn-lt"/>
                <a:ea typeface="+mn-ea"/>
                <a:cs typeface="+mn-cs"/>
              </a:rPr>
              <a:t>Reduction in bleeding (RR 0.63)</a:t>
            </a:r>
          </a:p>
          <a:p>
            <a:pPr marL="628650" lvl="1" indent="-171450">
              <a:buFont typeface="Wingdings" pitchFamily="2" charset="2"/>
              <a:buChar char="v"/>
            </a:pPr>
            <a:r>
              <a:rPr lang="en-CA" sz="1200" b="0" i="0" kern="1200" dirty="0">
                <a:solidFill>
                  <a:schemeClr val="tx1"/>
                </a:solidFill>
                <a:effectLst/>
                <a:latin typeface="+mn-lt"/>
                <a:ea typeface="+mn-ea"/>
                <a:cs typeface="+mn-cs"/>
              </a:rPr>
              <a:t>No difference in mortality (RR 0.99), PE (RR 0.97) and DVT (0.80)</a:t>
            </a:r>
          </a:p>
          <a:p>
            <a:pPr marL="171450" lvl="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b="0" i="0" kern="1200" dirty="0">
                <a:solidFill>
                  <a:schemeClr val="tx1"/>
                </a:solidFill>
                <a:effectLst/>
                <a:latin typeface="+mn-lt"/>
                <a:ea typeface="+mn-ea"/>
                <a:cs typeface="+mn-cs"/>
              </a:rPr>
              <a:t>Despite high quality evidence/ certainty of reduced bleeding with DOACs, the panel provided a conditional recommendation based on lack of benefit for VTE and mortality.   </a:t>
            </a:r>
          </a:p>
          <a:p>
            <a:endParaRPr lang="en-CA" b="0" dirty="0"/>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This recommendation may not apply to certain subgroups of patients, such as those with renal insufficiency (creatinine clearance &lt;30 mL/min), moderate to severe liver disease, or antiphospholipid syndrome</a:t>
            </a:r>
            <a:endParaRPr lang="en-CA" sz="1200" b="0" i="1" kern="1200" dirty="0">
              <a:solidFill>
                <a:schemeClr val="tx1"/>
              </a:solidFill>
              <a:effectLst/>
              <a:highlight>
                <a:srgbClr val="FFFF00"/>
              </a:highligh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dirty="0">
                <a:solidFill>
                  <a:schemeClr val="tx1"/>
                </a:solidFill>
                <a:effectLst/>
                <a:latin typeface="+mn-lt"/>
                <a:ea typeface="+mn-ea"/>
                <a:cs typeface="+mn-cs"/>
              </a:rPr>
              <a:t>Available DOACs may include Apixaban, Dabigatran, </a:t>
            </a:r>
            <a:r>
              <a:rPr lang="en-CA" sz="1200" b="0" i="0" kern="1200" dirty="0" err="1">
                <a:solidFill>
                  <a:schemeClr val="tx1"/>
                </a:solidFill>
                <a:effectLst/>
                <a:latin typeface="+mn-lt"/>
                <a:ea typeface="+mn-ea"/>
                <a:cs typeface="+mn-cs"/>
              </a:rPr>
              <a:t>Edoxaban</a:t>
            </a:r>
            <a:r>
              <a:rPr lang="en-CA" sz="1200" b="0" i="0" kern="1200" dirty="0">
                <a:solidFill>
                  <a:schemeClr val="tx1"/>
                </a:solidFill>
                <a:effectLst/>
                <a:latin typeface="+mn-lt"/>
                <a:ea typeface="+mn-ea"/>
                <a:cs typeface="+mn-cs"/>
              </a:rPr>
              <a:t> and Rivaroxaban, For patients with VTE, the panel does not suggest one DOAC over another</a:t>
            </a:r>
          </a:p>
          <a:p>
            <a:pPr marL="171450" indent="-171450">
              <a:buFont typeface="Arial" panose="020B0604020202020204" pitchFamily="34" charset="0"/>
              <a:buChar char="•"/>
            </a:pPr>
            <a:endParaRPr lang="en-CA" sz="1200" b="0" i="1" kern="1200" dirty="0">
              <a:solidFill>
                <a:schemeClr val="tx1"/>
              </a:solidFill>
              <a:effectLst/>
              <a:highlight>
                <a:srgbClr val="FFFF00"/>
              </a:highlight>
              <a:latin typeface="+mn-lt"/>
              <a:ea typeface="+mn-ea"/>
              <a:cs typeface="+mn-cs"/>
            </a:endParaRPr>
          </a:p>
          <a:p>
            <a:endParaRPr lang="en-CA" b="0" dirty="0"/>
          </a:p>
          <a:p>
            <a:r>
              <a:rPr lang="en-CA" b="0" dirty="0"/>
              <a:t>Link to Evidence-to-Decision framework:</a:t>
            </a:r>
          </a:p>
          <a:p>
            <a:r>
              <a:rPr lang="en-CA" b="0" u="sng" dirty="0"/>
              <a:t>https://</a:t>
            </a:r>
            <a:r>
              <a:rPr lang="en-CA" b="0" u="sng" dirty="0" err="1"/>
              <a:t>guidelines.gradepro.org</a:t>
            </a:r>
            <a:r>
              <a:rPr lang="en-CA" b="0" u="sng" dirty="0"/>
              <a:t>/profile/B7293C21-767F-B3F8-8BB2-A4E5173CDAC3</a:t>
            </a:r>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1365187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a:t>
            </a:r>
          </a:p>
          <a:p>
            <a:endParaRPr lang="en-CA" b="0" dirty="0"/>
          </a:p>
          <a:p>
            <a:r>
              <a:rPr lang="en-CA" b="0" u="sng" dirty="0"/>
              <a:t>NOTES:</a:t>
            </a:r>
            <a:endParaRPr lang="en-CA" b="0" dirty="0"/>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Compared to hospital treatment, home treatment:</a:t>
            </a:r>
          </a:p>
          <a:p>
            <a:pPr marL="628650" lvl="1" indent="-171450">
              <a:buFont typeface="Wingdings" pitchFamily="2" charset="2"/>
              <a:buChar char="v"/>
            </a:pPr>
            <a:r>
              <a:rPr lang="en-CA" sz="1200" b="0" i="0" kern="1200" dirty="0">
                <a:solidFill>
                  <a:schemeClr val="tx1"/>
                </a:solidFill>
                <a:effectLst/>
                <a:latin typeface="+mn-lt"/>
                <a:ea typeface="+mn-ea"/>
                <a:cs typeface="+mn-cs"/>
              </a:rPr>
              <a:t>May reduce PE (RR 2.95), DVT (RR 0.61) and major bleeding (RR 0.67)</a:t>
            </a:r>
          </a:p>
          <a:p>
            <a:pPr marL="628650" lvl="1" indent="-171450">
              <a:buFont typeface="Wingdings" pitchFamily="2" charset="2"/>
              <a:buChar char="v"/>
            </a:pPr>
            <a:r>
              <a:rPr lang="en-CA" sz="1200" b="0" i="0" kern="1200" dirty="0">
                <a:solidFill>
                  <a:schemeClr val="tx1"/>
                </a:solidFill>
                <a:effectLst/>
                <a:latin typeface="+mn-lt"/>
                <a:ea typeface="+mn-ea"/>
                <a:cs typeface="+mn-cs"/>
              </a:rPr>
              <a:t>low certainty, making this a conditional recommendation. </a:t>
            </a:r>
          </a:p>
          <a:p>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Recommendation does not apply to patients who have other conditions that would require hospitalization, have limited or no support at home, and cannot afford medications or have a history of poor adherence.</a:t>
            </a:r>
          </a:p>
          <a:p>
            <a:pPr marL="171450" indent="-171450">
              <a:buFont typeface="Arial" panose="020B0604020202020204" pitchFamily="34" charset="0"/>
              <a:buChar char="•"/>
            </a:pPr>
            <a:r>
              <a:rPr lang="en-CA" sz="1200" dirty="0">
                <a:solidFill>
                  <a:srgbClr val="7F7F7E"/>
                </a:solidFill>
              </a:rPr>
              <a:t>Hospital treatment may benefit patients with limb threatening DVT or those at high risk of bleeding</a:t>
            </a:r>
          </a:p>
          <a:p>
            <a:pPr marL="171450" indent="-171450">
              <a:buFont typeface="Arial" panose="020B0604020202020204" pitchFamily="34" charset="0"/>
              <a:buChar char="•"/>
            </a:pPr>
            <a:endParaRPr lang="en-CA" b="0" dirty="0"/>
          </a:p>
          <a:p>
            <a:r>
              <a:rPr lang="en-CA" b="0" dirty="0"/>
              <a:t>Link to Evidence-to-Decision framework:</a:t>
            </a:r>
          </a:p>
          <a:p>
            <a:r>
              <a:rPr lang="en-CA" b="0" dirty="0"/>
              <a:t>https://</a:t>
            </a:r>
            <a:r>
              <a:rPr lang="en-CA" b="0" dirty="0" err="1"/>
              <a:t>guidelines.gradepro.org</a:t>
            </a:r>
            <a:r>
              <a:rPr lang="en-CA" b="0" dirty="0"/>
              <a:t>/profile/A269DB76-A3AE-4994-A718-6F1E493D0A75</a:t>
            </a:r>
          </a:p>
        </p:txBody>
      </p:sp>
      <p:sp>
        <p:nvSpPr>
          <p:cNvPr id="4" name="Slide Number Placeholder 3"/>
          <p:cNvSpPr>
            <a:spLocks noGrp="1"/>
          </p:cNvSpPr>
          <p:nvPr>
            <p:ph type="sldNum" sz="quarter" idx="10"/>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1273720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17</a:t>
            </a:fld>
            <a:endParaRPr lang="en-CA"/>
          </a:p>
        </p:txBody>
      </p:sp>
    </p:spTree>
    <p:extLst>
      <p:ext uri="{BB962C8B-B14F-4D97-AF65-F5344CB8AC3E}">
        <p14:creationId xmlns:p14="http://schemas.microsoft.com/office/powerpoint/2010/main" val="1864885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18</a:t>
            </a:fld>
            <a:endParaRPr lang="en-CA"/>
          </a:p>
        </p:txBody>
      </p:sp>
    </p:spTree>
    <p:extLst>
      <p:ext uri="{BB962C8B-B14F-4D97-AF65-F5344CB8AC3E}">
        <p14:creationId xmlns:p14="http://schemas.microsoft.com/office/powerpoint/2010/main" val="3750347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19</a:t>
            </a:r>
          </a:p>
          <a:p>
            <a:endParaRPr lang="en-CA" b="0" dirty="0"/>
          </a:p>
          <a:p>
            <a:r>
              <a:rPr lang="en-CA" b="0" u="sng" dirty="0"/>
              <a:t>NOTES:</a:t>
            </a:r>
          </a:p>
          <a:p>
            <a:pPr marL="171450" indent="-171450">
              <a:buFont typeface="Arial" panose="020B0604020202020204" pitchFamily="34" charset="0"/>
              <a:buChar char="•"/>
            </a:pPr>
            <a:endParaRPr lang="en-CA" b="0" dirty="0"/>
          </a:p>
          <a:p>
            <a:pPr marL="171450" indent="-171450">
              <a:buFont typeface="Arial" panose="020B0604020202020204" pitchFamily="34" charset="0"/>
              <a:buChar char="•"/>
            </a:pPr>
            <a:r>
              <a:rPr lang="en-CA" b="0" dirty="0"/>
              <a:t>For patients with unprovoked VTE, compared to stopping anticoagulation, indefinite anticoagulation:</a:t>
            </a:r>
          </a:p>
          <a:p>
            <a:pPr marL="628650" lvl="1" indent="-171450">
              <a:buFont typeface="Arial" panose="020B0604020202020204" pitchFamily="34" charset="0"/>
              <a:buChar char="•"/>
            </a:pPr>
            <a:r>
              <a:rPr lang="en-CA" b="0" dirty="0"/>
              <a:t>May reduce mortality (RR 0.75), PE (RR 0.29) </a:t>
            </a:r>
          </a:p>
          <a:p>
            <a:pPr marL="628650" lvl="1" indent="-171450">
              <a:buFont typeface="Arial" panose="020B0604020202020204" pitchFamily="34" charset="0"/>
              <a:buChar char="•"/>
            </a:pPr>
            <a:r>
              <a:rPr lang="en-CA" b="0" dirty="0"/>
              <a:t>Reduced DVT (RR 0.20)</a:t>
            </a:r>
          </a:p>
          <a:p>
            <a:pPr marL="628650" lvl="1" indent="-171450">
              <a:buFont typeface="Arial" panose="020B0604020202020204" pitchFamily="34" charset="0"/>
              <a:buChar char="•"/>
            </a:pPr>
            <a:r>
              <a:rPr lang="en-CA" b="0" dirty="0"/>
              <a:t>Increased bleeding (RR 2.17)</a:t>
            </a: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Patients should be re-evaluated at least annually to ensure benefits of anticoagulation continue to outweigh bleeding risks. </a:t>
            </a:r>
            <a:endParaRPr lang="en-CA" sz="1200" b="0" i="0" u="none" strike="noStrike"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u="none" strike="noStrike" baseline="0" dirty="0">
                <a:latin typeface="AdvOT333dc5e5"/>
              </a:rPr>
              <a:t>Risk factors for bleeding </a:t>
            </a:r>
            <a:r>
              <a:rPr lang="en-US" sz="1200" b="0" i="0" u="none" strike="noStrike" baseline="0" dirty="0">
                <a:latin typeface="AdvOT333dc5e5"/>
              </a:rPr>
              <a:t>with anticoagulant therapy include, but are not limited to, older age, history of prior bleeding, cancer, hepatic and/or renal insufficiency, hypertension, thrombocytopenia, prior stroke, need for antiplatelet therapy, anemia, alcohol abuse, and frequent falls.</a:t>
            </a:r>
          </a:p>
          <a:p>
            <a:pPr marL="171450" indent="-171450">
              <a:buFont typeface="Arial" panose="020B0604020202020204" pitchFamily="34" charset="0"/>
              <a:buChar char="•"/>
            </a:pPr>
            <a:r>
              <a:rPr lang="en-US" sz="1200" b="0" i="0" u="none" strike="noStrike" baseline="0" dirty="0">
                <a:latin typeface="AdvOT333dc5e5"/>
              </a:rPr>
              <a:t>An individual patient</a:t>
            </a:r>
            <a:r>
              <a:rPr lang="en-US" sz="1200" b="0" i="0" u="none" strike="noStrike" baseline="0" dirty="0">
                <a:latin typeface="AdvOT333dc5e5+20"/>
              </a:rPr>
              <a:t>’</a:t>
            </a:r>
            <a:r>
              <a:rPr lang="en-US" sz="1200" b="0" i="0" u="none" strike="noStrike" baseline="0" dirty="0">
                <a:latin typeface="AdvOT333dc5e5"/>
              </a:rPr>
              <a:t>s risk for bleeding will be affected by the severity of the risk factor (</a:t>
            </a:r>
            <a:r>
              <a:rPr lang="en-US" sz="1200" b="0" i="0" u="none" strike="noStrike" baseline="0" dirty="0" err="1">
                <a:latin typeface="AdvOT333dc5e5"/>
              </a:rPr>
              <a:t>eg</a:t>
            </a:r>
            <a:r>
              <a:rPr lang="en-US" sz="1200" b="0" i="0" u="none" strike="noStrike" baseline="0" dirty="0">
                <a:latin typeface="AdvOT333dc5e5"/>
              </a:rPr>
              <a:t>, degree of thrombocytopenia, location and extent of metastatic cancer), the number of risk factors present, and the presence of additional comorbid </a:t>
            </a:r>
            <a:r>
              <a:rPr lang="en-CA" sz="1200" b="0" i="0" u="none" strike="noStrike" baseline="0" dirty="0">
                <a:latin typeface="AdvOT333dc5e5"/>
              </a:rPr>
              <a:t>conditions</a:t>
            </a:r>
            <a:endParaRPr lang="en-CA" b="0" dirty="0"/>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b="0" dirty="0"/>
          </a:p>
          <a:p>
            <a:r>
              <a:rPr lang="en-CA" b="0" dirty="0"/>
              <a:t>Link to Evidence-to-Decision framework:</a:t>
            </a:r>
          </a:p>
          <a:p>
            <a:r>
              <a:rPr lang="en-CA" b="0" dirty="0"/>
              <a:t>https://</a:t>
            </a:r>
            <a:r>
              <a:rPr lang="en-CA" b="0" dirty="0" err="1"/>
              <a:t>guidelines.gradepro.org</a:t>
            </a:r>
            <a:r>
              <a:rPr lang="en-CA" b="0" dirty="0"/>
              <a:t>/profile/B4FEBCC9-DEB2-C7FE-9420-79D262F2AB0F</a:t>
            </a:r>
          </a:p>
        </p:txBody>
      </p:sp>
      <p:sp>
        <p:nvSpPr>
          <p:cNvPr id="4" name="Slide Number Placeholder 3"/>
          <p:cNvSpPr>
            <a:spLocks noGrp="1"/>
          </p:cNvSpPr>
          <p:nvPr>
            <p:ph type="sldNum" sz="quarter" idx="10"/>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3786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2</a:t>
            </a:fld>
            <a:endParaRPr lang="en-CA"/>
          </a:p>
        </p:txBody>
      </p:sp>
    </p:spTree>
    <p:extLst>
      <p:ext uri="{BB962C8B-B14F-4D97-AF65-F5344CB8AC3E}">
        <p14:creationId xmlns:p14="http://schemas.microsoft.com/office/powerpoint/2010/main" val="4184792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15, 16, 17</a:t>
            </a:r>
          </a:p>
          <a:p>
            <a:endParaRPr lang="en-CA" b="0" dirty="0"/>
          </a:p>
          <a:p>
            <a:r>
              <a:rPr lang="en-CA" b="0" u="sng" dirty="0"/>
              <a:t>NOTES:</a:t>
            </a:r>
          </a:p>
          <a:p>
            <a:endParaRPr lang="en-CA" b="0" u="sng" dirty="0"/>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The ideal way to measure the impact of various tools on patient-important outcomes would be to randomize patients to a decision guided by the tool or to a decision guided by specific guidelines without knowledge of the tool prediction. Unfortunately, such evidence is rare.</a:t>
            </a:r>
          </a:p>
          <a:p>
            <a:pPr marL="171450" indent="-171450">
              <a:buFont typeface="Arial" panose="020B0604020202020204" pitchFamily="34" charset="0"/>
              <a:buChar char="•"/>
            </a:pPr>
            <a:endParaRPr lang="en-CA" b="0" u="sng" dirty="0"/>
          </a:p>
          <a:p>
            <a:pPr marL="171450" indent="-171450">
              <a:buFont typeface="Arial" panose="020B0604020202020204" pitchFamily="34" charset="0"/>
              <a:buChar char="•"/>
            </a:pPr>
            <a:r>
              <a:rPr lang="en-CA" b="0" dirty="0"/>
              <a:t>Prognostic tools can identify patients at higher risk of recurrence</a:t>
            </a:r>
          </a:p>
          <a:p>
            <a:pPr marL="628650" lvl="1" indent="-171450">
              <a:buFont typeface="Arial" panose="020B0604020202020204" pitchFamily="34" charset="0"/>
              <a:buChar char="•"/>
            </a:pPr>
            <a:r>
              <a:rPr lang="en-CA" b="0" dirty="0"/>
              <a:t>Residual vein thrombus (HR 1.32)</a:t>
            </a:r>
          </a:p>
          <a:p>
            <a:pPr marL="628650" lvl="1" indent="-171450">
              <a:buFont typeface="Arial" panose="020B0604020202020204" pitchFamily="34" charset="0"/>
              <a:buChar char="•"/>
            </a:pPr>
            <a:r>
              <a:rPr lang="en-CA" b="0" dirty="0"/>
              <a:t>Persistently elevated d-dimer levels (HR 2.59)</a:t>
            </a:r>
          </a:p>
          <a:p>
            <a:pPr marL="628650" lvl="1" indent="-171450">
              <a:buFont typeface="Arial" panose="020B0604020202020204" pitchFamily="34" charset="0"/>
              <a:buChar char="•"/>
            </a:pPr>
            <a:endParaRPr lang="en-CA" b="0" dirty="0"/>
          </a:p>
          <a:p>
            <a:pPr marL="171450" lvl="0" indent="-171450">
              <a:buFont typeface="Arial" panose="020B0604020202020204" pitchFamily="34" charset="0"/>
              <a:buChar char="•"/>
            </a:pPr>
            <a:r>
              <a:rPr lang="en-CA" b="0" dirty="0"/>
              <a:t>Regardless of results of prognostic tools, most patients with unprovoked VTE benefit from indefinite anticoagulation</a:t>
            </a:r>
          </a:p>
          <a:p>
            <a:pPr marL="171450" lvl="0" indent="-171450">
              <a:buFont typeface="Arial" panose="020B0604020202020204" pitchFamily="34" charset="0"/>
              <a:buChar char="•"/>
            </a:pPr>
            <a:r>
              <a:rPr lang="en-CA" b="0" dirty="0"/>
              <a:t>For individual patients, prognostic tools may be valuable </a:t>
            </a:r>
            <a:r>
              <a:rPr lang="en-CA" sz="1200" b="0" i="0" kern="1200" dirty="0">
                <a:solidFill>
                  <a:schemeClr val="tx1"/>
                </a:solidFill>
                <a:effectLst/>
                <a:latin typeface="+mn-lt"/>
                <a:ea typeface="+mn-ea"/>
                <a:cs typeface="+mn-cs"/>
              </a:rPr>
              <a:t>for the provider and/or the patient in the decision-making process. Future studies are needed to identify which patients benefit most from a treatment approach that incorporate prognostic tools. </a:t>
            </a:r>
          </a:p>
          <a:p>
            <a:pPr marL="171450" lvl="0" indent="-171450">
              <a:buFont typeface="Arial" panose="020B0604020202020204" pitchFamily="34" charset="0"/>
              <a:buChar char="•"/>
            </a:pPr>
            <a:endParaRPr lang="en-CA" b="0" dirty="0"/>
          </a:p>
        </p:txBody>
      </p:sp>
      <p:sp>
        <p:nvSpPr>
          <p:cNvPr id="4" name="Slide Number Placeholder 3"/>
          <p:cNvSpPr>
            <a:spLocks noGrp="1"/>
          </p:cNvSpPr>
          <p:nvPr>
            <p:ph type="sldNum" sz="quarter" idx="10"/>
          </p:nvPr>
        </p:nvSpPr>
        <p:spPr/>
        <p:txBody>
          <a:bodyPr/>
          <a:lstStyle/>
          <a:p>
            <a:fld id="{A8A219AF-31E1-4C13-8A47-7C32BFDA626C}" type="slidenum">
              <a:rPr lang="en-CA" smtClean="0"/>
              <a:t>20</a:t>
            </a:fld>
            <a:endParaRPr lang="en-CA"/>
          </a:p>
        </p:txBody>
      </p:sp>
    </p:spTree>
    <p:extLst>
      <p:ext uri="{BB962C8B-B14F-4D97-AF65-F5344CB8AC3E}">
        <p14:creationId xmlns:p14="http://schemas.microsoft.com/office/powerpoint/2010/main" val="3708363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22</a:t>
            </a:r>
          </a:p>
          <a:p>
            <a:endParaRPr lang="en-CA" b="0" dirty="0"/>
          </a:p>
          <a:p>
            <a:r>
              <a:rPr lang="en-CA" b="0" u="sng" dirty="0"/>
              <a:t>NOTES:</a:t>
            </a:r>
            <a:endParaRPr lang="en-CA" b="0" dirty="0"/>
          </a:p>
          <a:p>
            <a:endParaRPr lang="en-CA" b="0" dirty="0"/>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Compared to standard dose, reduced dose DOAC for secondary prevention of VTE:</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May reduce mortality (RR 0.68) and DVT (RR 0.75)</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May increase PE (RR 1.25)</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No difference in major bleeding (RR 0.97)</a:t>
            </a:r>
          </a:p>
          <a:p>
            <a:pPr marL="628650" lvl="1"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Neither study was powered for the comparisons between the standard and low doses. </a:t>
            </a: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Patients with a higher risk of recurrence were excluded and may not be appropriate for lower dose anticoagulation (</a:t>
            </a:r>
            <a:r>
              <a:rPr lang="en-CA" sz="1200" b="0" i="0" kern="1200" dirty="0" err="1">
                <a:solidFill>
                  <a:schemeClr val="tx1"/>
                </a:solidFill>
                <a:effectLst/>
                <a:latin typeface="+mn-lt"/>
                <a:ea typeface="+mn-ea"/>
                <a:cs typeface="+mn-cs"/>
              </a:rPr>
              <a:t>eg</a:t>
            </a:r>
            <a:r>
              <a:rPr lang="en-CA" sz="1200" b="0" i="0" kern="1200" dirty="0">
                <a:solidFill>
                  <a:schemeClr val="tx1"/>
                </a:solidFill>
                <a:effectLst/>
                <a:latin typeface="+mn-lt"/>
                <a:ea typeface="+mn-ea"/>
                <a:cs typeface="+mn-cs"/>
              </a:rPr>
              <a:t>, multiple prior unprovoked VTE, indication for therapeutic dose anticoagulation, or antiphospholipid syndrome). </a:t>
            </a:r>
          </a:p>
          <a:p>
            <a:pPr marL="171450" indent="-171450">
              <a:buFont typeface="Arial" panose="020B0604020202020204" pitchFamily="34" charset="0"/>
              <a:buChar char="•"/>
            </a:pPr>
            <a:endParaRPr lang="en-CA" b="0" dirty="0"/>
          </a:p>
          <a:p>
            <a:r>
              <a:rPr lang="en-CA" b="0" dirty="0"/>
              <a:t>Link to Evidence-to-Decision framework:</a:t>
            </a:r>
          </a:p>
          <a:p>
            <a:r>
              <a:rPr lang="en-CA" b="0" dirty="0"/>
              <a:t>https://</a:t>
            </a:r>
            <a:r>
              <a:rPr lang="en-CA" b="0" dirty="0" err="1"/>
              <a:t>guidelines.gradepro.org</a:t>
            </a:r>
            <a:r>
              <a:rPr lang="en-CA" b="0" dirty="0"/>
              <a:t>/profile/011FBE1F-7460-20AC-A8BB-E3E0B4647907</a:t>
            </a:r>
          </a:p>
        </p:txBody>
      </p:sp>
      <p:sp>
        <p:nvSpPr>
          <p:cNvPr id="4" name="Slide Number Placeholder 3"/>
          <p:cNvSpPr>
            <a:spLocks noGrp="1"/>
          </p:cNvSpPr>
          <p:nvPr>
            <p:ph type="sldNum" sz="quarter" idx="10"/>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1294901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22</a:t>
            </a:fld>
            <a:endParaRPr lang="en-CA"/>
          </a:p>
        </p:txBody>
      </p:sp>
    </p:spTree>
    <p:extLst>
      <p:ext uri="{BB962C8B-B14F-4D97-AF65-F5344CB8AC3E}">
        <p14:creationId xmlns:p14="http://schemas.microsoft.com/office/powerpoint/2010/main" val="4073092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23</a:t>
            </a:fld>
            <a:endParaRPr lang="en-CA"/>
          </a:p>
        </p:txBody>
      </p:sp>
    </p:spTree>
    <p:extLst>
      <p:ext uri="{BB962C8B-B14F-4D97-AF65-F5344CB8AC3E}">
        <p14:creationId xmlns:p14="http://schemas.microsoft.com/office/powerpoint/2010/main" val="4142067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10, 11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0" u="sng" dirty="0"/>
          </a:p>
          <a:p>
            <a:pPr marL="285750" indent="-285750" algn="l">
              <a:buFont typeface="Arial" panose="020B0604020202020204" pitchFamily="34" charset="0"/>
              <a:buChar char="•"/>
            </a:pPr>
            <a:r>
              <a:rPr lang="en-CA" sz="1800" b="0" i="0" u="none" strike="noStrike" baseline="0" dirty="0">
                <a:latin typeface="AdvOT333dc5e5"/>
              </a:rPr>
              <a:t>Recommendations 10 and 11 </a:t>
            </a:r>
            <a:r>
              <a:rPr lang="en-US" sz="1800" b="0" i="0" u="none" strike="noStrike" baseline="0" dirty="0">
                <a:latin typeface="AdvOT333dc5e5"/>
              </a:rPr>
              <a:t>consider patients who would be considered most likely to benefit from this type of device, specifically those with significant preexisting cardiopulmonary disease and those with hemodynamic compromise related to preexisting PE.</a:t>
            </a:r>
          </a:p>
          <a:p>
            <a:pPr marL="285750" indent="-285750" algn="l">
              <a:buFont typeface="Arial" panose="020B0604020202020204" pitchFamily="34" charset="0"/>
              <a:buChar char="•"/>
            </a:pPr>
            <a:endParaRPr lang="en-US" sz="1800" b="0" i="0" u="none" strike="noStrike" baseline="0" dirty="0">
              <a:latin typeface="AdvOT333dc5e5"/>
            </a:endParaRPr>
          </a:p>
          <a:p>
            <a:pPr marL="285750" indent="-285750" algn="l">
              <a:buFont typeface="Arial" panose="020B0604020202020204" pitchFamily="34" charset="0"/>
              <a:buChar char="•"/>
            </a:pPr>
            <a:r>
              <a:rPr lang="en-US" sz="1800" b="0" i="0" u="none" strike="noStrike" baseline="0" dirty="0">
                <a:latin typeface="AdvOT333dc5e5"/>
              </a:rPr>
              <a:t>Compared to no filter, IVC filter:</a:t>
            </a:r>
          </a:p>
          <a:p>
            <a:pPr marL="1200150" lvl="2" indent="-285750" algn="l">
              <a:buFont typeface="Wingdings" pitchFamily="2" charset="2"/>
              <a:buChar char="v"/>
            </a:pPr>
            <a:r>
              <a:rPr lang="en-US" sz="1800" b="0" i="0" u="none" strike="noStrike" baseline="0" dirty="0">
                <a:latin typeface="AdvOT333dc5e5"/>
              </a:rPr>
              <a:t>May increase mortality (RR 1.15) and DVT (RR 1.64)</a:t>
            </a:r>
          </a:p>
          <a:p>
            <a:pPr marL="1200150" lvl="2" indent="-285750" algn="l">
              <a:buFont typeface="Wingdings" pitchFamily="2" charset="2"/>
              <a:buChar char="v"/>
            </a:pPr>
            <a:r>
              <a:rPr lang="en-US" sz="1800" b="0" i="0" u="none" strike="noStrike" baseline="0" dirty="0">
                <a:latin typeface="AdvOT333dc5e5"/>
              </a:rPr>
              <a:t>May reduce PE (RR 0.54)</a:t>
            </a:r>
          </a:p>
          <a:p>
            <a:pPr marL="1200150" lvl="2" indent="-285750" algn="l">
              <a:buFont typeface="Wingdings" pitchFamily="2" charset="2"/>
              <a:buChar char="v"/>
            </a:pPr>
            <a:endParaRPr lang="en-US" sz="1800" b="0" i="0" u="none" strike="noStrike" baseline="0" dirty="0">
              <a:latin typeface="AdvOT333dc5e5"/>
            </a:endParaRPr>
          </a:p>
          <a:p>
            <a:pPr marL="285750" indent="-285750" algn="l">
              <a:buFont typeface="Arial" panose="020B0604020202020204" pitchFamily="34" charset="0"/>
              <a:buChar char="•"/>
            </a:pPr>
            <a:r>
              <a:rPr lang="en-US" sz="1800" b="0" i="0" u="none" strike="noStrike" baseline="0" dirty="0">
                <a:latin typeface="AdvOT333dc5e5"/>
              </a:rPr>
              <a:t>Recommendations are not intended to apply to patients with VTE who have a contraindication to anticoagulant therapy, in whom placement of an IVC filter may be an important alternative. </a:t>
            </a:r>
          </a:p>
          <a:p>
            <a:pPr marL="285750" indent="-285750" algn="l">
              <a:buFont typeface="Arial" panose="020B0604020202020204" pitchFamily="34" charset="0"/>
              <a:buChar char="•"/>
            </a:pPr>
            <a:r>
              <a:rPr lang="en-US" sz="1800" b="0" i="0" u="none" strike="noStrike" baseline="0" dirty="0">
                <a:latin typeface="AdvOT333dc5e5"/>
              </a:rPr>
              <a:t>If an IVC filter is going to be deployed, the panel recommends use of a retrievable filter, with removal </a:t>
            </a:r>
            <a:r>
              <a:rPr lang="en-CA" sz="1800" b="0" i="0" u="none" strike="noStrike" baseline="0" dirty="0">
                <a:latin typeface="AdvOT333dc5e5"/>
              </a:rPr>
              <a:t>once the patient is able to be safely anticoagulated</a:t>
            </a:r>
            <a:endParaRPr lang="en-US" sz="1800" b="0" i="0" u="none" strike="noStrike" baseline="0" dirty="0">
              <a:latin typeface="AdvOT333dc5e5"/>
            </a:endParaRPr>
          </a:p>
          <a:p>
            <a:pPr algn="l"/>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 to Evidence-to-Decision framework (Rec. 10)</a:t>
            </a:r>
          </a:p>
          <a:p>
            <a:pPr algn="l"/>
            <a:r>
              <a:rPr lang="en-CA" sz="1800" b="0" i="0" u="none" strike="noStrike" baseline="0" dirty="0">
                <a:latin typeface="AdvOT333dc5e5"/>
              </a:rPr>
              <a:t>https://guidelines.gradepro.org/</a:t>
            </a:r>
          </a:p>
          <a:p>
            <a:pPr algn="l"/>
            <a:r>
              <a:rPr lang="en-CA" sz="1800" b="0" i="0" u="none" strike="noStrike" baseline="0" dirty="0">
                <a:latin typeface="AdvOT333dc5e5"/>
              </a:rPr>
              <a:t>profile/86ED15E4-C608-F07D-9AA7-5F3B5AE994B0</a:t>
            </a:r>
          </a:p>
          <a:p>
            <a:pPr algn="l"/>
            <a:endParaRPr lang="en-CA" sz="1800" b="0" i="0" u="none" strike="noStrike" baseline="0" dirty="0">
              <a:latin typeface="AdvOT333dc5e5"/>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Link to Evidence-to-Decision framework (Rec. 11)</a:t>
            </a:r>
          </a:p>
          <a:p>
            <a:pPr algn="l"/>
            <a:r>
              <a:rPr lang="en-CA" sz="1800" b="0" i="0" u="none" strike="noStrike" baseline="0" dirty="0">
                <a:latin typeface="AdvOT333dc5e5"/>
              </a:rPr>
              <a:t>https://</a:t>
            </a:r>
          </a:p>
          <a:p>
            <a:pPr algn="l"/>
            <a:r>
              <a:rPr lang="en-CA" sz="1800" b="0" i="0" u="none" strike="noStrike" baseline="0" dirty="0">
                <a:latin typeface="AdvOT333dc5e5"/>
              </a:rPr>
              <a:t>guidelines.gradepro.org/profile/15281C02-EE9F-4E90-B895-</a:t>
            </a:r>
          </a:p>
          <a:p>
            <a:pPr algn="l"/>
            <a:r>
              <a:rPr lang="en-CA" sz="1800" b="0" i="0" u="none" strike="noStrike" baseline="0" dirty="0">
                <a:latin typeface="AdvOT333dc5e5"/>
              </a:rPr>
              <a:t>5A8EEA854AB9</a:t>
            </a:r>
            <a:endParaRPr lang="en-CA" b="0" dirty="0"/>
          </a:p>
          <a:p>
            <a:pPr algn="l"/>
            <a:endParaRPr lang="en-CA" dirty="0"/>
          </a:p>
        </p:txBody>
      </p:sp>
      <p:sp>
        <p:nvSpPr>
          <p:cNvPr id="4" name="Slide Number Placeholder 3"/>
          <p:cNvSpPr>
            <a:spLocks noGrp="1"/>
          </p:cNvSpPr>
          <p:nvPr>
            <p:ph type="sldNum" sz="quarter" idx="5"/>
          </p:nvPr>
        </p:nvSpPr>
        <p:spPr/>
        <p:txBody>
          <a:bodyPr/>
          <a:lstStyle/>
          <a:p>
            <a:fld id="{3856F240-9AC7-40DB-8ADD-AC1AA29775A5}" type="slidenum">
              <a:rPr lang="en-CA" smtClean="0"/>
              <a:t>24</a:t>
            </a:fld>
            <a:endParaRPr lang="en-CA"/>
          </a:p>
        </p:txBody>
      </p:sp>
    </p:spTree>
    <p:extLst>
      <p:ext uri="{BB962C8B-B14F-4D97-AF65-F5344CB8AC3E}">
        <p14:creationId xmlns:p14="http://schemas.microsoft.com/office/powerpoint/2010/main" val="115288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26</a:t>
            </a:r>
          </a:p>
          <a:p>
            <a:endParaRPr lang="en-CA" b="0" dirty="0"/>
          </a:p>
          <a:p>
            <a:r>
              <a:rPr lang="en-CA" b="0" u="sng" dirty="0"/>
              <a:t>NOTES:</a:t>
            </a:r>
          </a:p>
          <a:p>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dirty="0">
                <a:solidFill>
                  <a:schemeClr val="tx1"/>
                </a:solidFill>
                <a:effectLst/>
                <a:latin typeface="+mn-lt"/>
                <a:ea typeface="+mn-ea"/>
                <a:cs typeface="+mn-cs"/>
              </a:rPr>
              <a:t>This recommendation does not apply to patients with a recent acute coronary event or coronary intervention.</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A  review of the indication for aspirin and risks vs. benefits, is needed at the time anticoagulant therapy is initiated.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A similar approach has been advocated for patients who are taking anticoagulant therapy for atrial fibrillation who have concomitant CVD</a:t>
            </a:r>
            <a:endParaRPr lang="en-CA" b="0" dirty="0"/>
          </a:p>
          <a:p>
            <a:endParaRPr lang="en-CA" b="0" dirty="0"/>
          </a:p>
          <a:p>
            <a:pPr marL="171450" indent="-171450">
              <a:buFont typeface="Arial" panose="020B0604020202020204" pitchFamily="34" charset="0"/>
              <a:buChar char="•"/>
            </a:pPr>
            <a:endParaRPr lang="en-CA" b="0" dirty="0"/>
          </a:p>
          <a:p>
            <a:r>
              <a:rPr lang="en-CA" b="0" dirty="0"/>
              <a:t>Link to Evidence-to-Decision framework:</a:t>
            </a:r>
          </a:p>
          <a:p>
            <a:r>
              <a:rPr lang="en-CA" b="0" dirty="0"/>
              <a:t>https://</a:t>
            </a:r>
            <a:r>
              <a:rPr lang="en-CA" b="0" dirty="0" err="1"/>
              <a:t>guidelines.gradepro.org</a:t>
            </a:r>
            <a:r>
              <a:rPr lang="en-CA" b="0" dirty="0"/>
              <a:t>/profile/64AF970C-9665-2F07-BFD3-EB4E658C5706</a:t>
            </a:r>
          </a:p>
        </p:txBody>
      </p:sp>
      <p:sp>
        <p:nvSpPr>
          <p:cNvPr id="4" name="Slide Number Placeholder 3"/>
          <p:cNvSpPr>
            <a:spLocks noGrp="1"/>
          </p:cNvSpPr>
          <p:nvPr>
            <p:ph type="sldNum" sz="quarter" idx="10"/>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2290385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t>
            </a:r>
          </a:p>
          <a:p>
            <a:endParaRPr lang="en-CA" b="0" dirty="0"/>
          </a:p>
          <a:p>
            <a:r>
              <a:rPr lang="en-CA" b="0" u="sng" dirty="0"/>
              <a:t>NOTES:</a:t>
            </a:r>
            <a:endParaRPr lang="en-CA" b="0" dirty="0"/>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Compared to hospital treatment, home treatment:</a:t>
            </a:r>
          </a:p>
          <a:p>
            <a:pPr marL="628650" lvl="1" indent="-171450">
              <a:buFont typeface="Wingdings" pitchFamily="2" charset="2"/>
              <a:buChar char="v"/>
            </a:pPr>
            <a:r>
              <a:rPr lang="en-CA" sz="1200" b="0" i="0" kern="1200" dirty="0">
                <a:solidFill>
                  <a:schemeClr val="tx1"/>
                </a:solidFill>
                <a:effectLst/>
                <a:latin typeface="+mn-lt"/>
                <a:ea typeface="+mn-ea"/>
                <a:cs typeface="+mn-cs"/>
              </a:rPr>
              <a:t>May reduce mortality (RR 0.33)</a:t>
            </a:r>
          </a:p>
          <a:p>
            <a:pPr marL="628650" lvl="1" indent="-171450">
              <a:buFont typeface="Wingdings" pitchFamily="2" charset="2"/>
              <a:buChar char="v"/>
            </a:pPr>
            <a:r>
              <a:rPr lang="en-CA" sz="1200" b="0" i="0" kern="1200" dirty="0">
                <a:solidFill>
                  <a:schemeClr val="tx1"/>
                </a:solidFill>
                <a:effectLst/>
                <a:latin typeface="+mn-lt"/>
                <a:ea typeface="+mn-ea"/>
                <a:cs typeface="+mn-cs"/>
              </a:rPr>
              <a:t>May increase PE (RR 2.95) and major bleeding (RR 6.88)</a:t>
            </a:r>
          </a:p>
          <a:p>
            <a:pPr marL="628650" lvl="1" indent="-171450">
              <a:buFont typeface="Wingdings" pitchFamily="2" charset="2"/>
              <a:buChar char="v"/>
            </a:pPr>
            <a:r>
              <a:rPr lang="en-CA" sz="1200" b="0" i="0" kern="1200" dirty="0">
                <a:solidFill>
                  <a:schemeClr val="tx1"/>
                </a:solidFill>
                <a:effectLst/>
                <a:latin typeface="+mn-lt"/>
                <a:ea typeface="+mn-ea"/>
                <a:cs typeface="+mn-cs"/>
              </a:rPr>
              <a:t>Very low certainty, making this a conditional recommendation. </a:t>
            </a:r>
          </a:p>
          <a:p>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Recommendation does not apply to patients who have other conditions that would require hospitalization, have limited or no support at home, and cannot afford medications or have a history of poor adherence.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rgbClr val="7F7F7E"/>
                </a:solidFill>
              </a:rPr>
              <a:t>Hospital treatment may benefit patients with </a:t>
            </a:r>
            <a:r>
              <a:rPr lang="en-CA" sz="1200" dirty="0" err="1">
                <a:solidFill>
                  <a:srgbClr val="7F7F7E"/>
                </a:solidFill>
              </a:rPr>
              <a:t>submassive</a:t>
            </a:r>
            <a:r>
              <a:rPr lang="en-CA" sz="1200" dirty="0">
                <a:solidFill>
                  <a:srgbClr val="7F7F7E"/>
                </a:solidFill>
              </a:rPr>
              <a:t> or massive PE, a high risk for bleeding or requiring IV analgesics</a:t>
            </a: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May consider clinical prediction scores for PE severity</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Moderate predictive ability</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The PESI</a:t>
            </a:r>
            <a:r>
              <a:rPr lang="en-CA" sz="1200" b="0" i="0" u="none" strike="noStrike" kern="1200" baseline="30000" dirty="0">
                <a:solidFill>
                  <a:schemeClr val="tx1"/>
                </a:solidFill>
                <a:effectLst/>
                <a:latin typeface="+mn-lt"/>
                <a:ea typeface="+mn-ea"/>
                <a:cs typeface="+mn-cs"/>
              </a:rPr>
              <a:t>1</a:t>
            </a:r>
            <a:r>
              <a:rPr lang="en-CA" sz="1200" b="0" i="0" kern="1200" baseline="300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 and simplified PESI</a:t>
            </a:r>
            <a:r>
              <a:rPr lang="en-CA" sz="1200" b="0" i="0" u="none" strike="noStrike" kern="1200" baseline="30000" dirty="0">
                <a:solidFill>
                  <a:schemeClr val="tx1"/>
                </a:solidFill>
                <a:effectLst/>
                <a:latin typeface="+mn-lt"/>
                <a:ea typeface="+mn-ea"/>
                <a:cs typeface="+mn-cs"/>
              </a:rPr>
              <a:t>2</a:t>
            </a:r>
            <a:r>
              <a:rPr lang="en-CA" sz="1200" b="0" i="0" kern="1200" baseline="300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 have been most widely validated. </a:t>
            </a:r>
            <a:endParaRPr lang="en-CA" b="0" dirty="0"/>
          </a:p>
          <a:p>
            <a:pPr marL="171450" indent="-171450">
              <a:buFont typeface="Arial" panose="020B0604020202020204" pitchFamily="34" charset="0"/>
              <a:buChar char="•"/>
            </a:pPr>
            <a:endParaRPr lang="en-CA" b="0" dirty="0"/>
          </a:p>
          <a:p>
            <a:r>
              <a:rPr lang="en-CA" b="0" dirty="0"/>
              <a:t>Link to Evidence-to-Decision framework:</a:t>
            </a:r>
          </a:p>
          <a:p>
            <a:r>
              <a:rPr lang="en-CA" b="0" dirty="0"/>
              <a:t>https://</a:t>
            </a:r>
            <a:r>
              <a:rPr lang="en-CA" b="0" dirty="0" err="1"/>
              <a:t>guidelines.gradepro.org</a:t>
            </a:r>
            <a:r>
              <a:rPr lang="en-CA" b="0" dirty="0"/>
              <a:t>/profile/011FBE1F-7460-20AC-A8BB-E3E0B4647907</a:t>
            </a:r>
          </a:p>
        </p:txBody>
      </p:sp>
      <p:sp>
        <p:nvSpPr>
          <p:cNvPr id="4" name="Slide Number Placeholder 3"/>
          <p:cNvSpPr>
            <a:spLocks noGrp="1"/>
          </p:cNvSpPr>
          <p:nvPr>
            <p:ph type="sldNum" sz="quarter" idx="10"/>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505835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27</a:t>
            </a:fld>
            <a:endParaRPr lang="en-CA"/>
          </a:p>
        </p:txBody>
      </p:sp>
    </p:spTree>
    <p:extLst>
      <p:ext uri="{BB962C8B-B14F-4D97-AF65-F5344CB8AC3E}">
        <p14:creationId xmlns:p14="http://schemas.microsoft.com/office/powerpoint/2010/main" val="3941790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28</a:t>
            </a:fld>
            <a:endParaRPr lang="en-CA"/>
          </a:p>
        </p:txBody>
      </p:sp>
    </p:spTree>
    <p:extLst>
      <p:ext uri="{BB962C8B-B14F-4D97-AF65-F5344CB8AC3E}">
        <p14:creationId xmlns:p14="http://schemas.microsoft.com/office/powerpoint/2010/main" val="3403398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29</a:t>
            </a:fld>
            <a:endParaRPr lang="en-CA"/>
          </a:p>
        </p:txBody>
      </p:sp>
    </p:spTree>
    <p:extLst>
      <p:ext uri="{BB962C8B-B14F-4D97-AF65-F5344CB8AC3E}">
        <p14:creationId xmlns:p14="http://schemas.microsoft.com/office/powerpoint/2010/main" val="406440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3</a:t>
            </a:fld>
            <a:endParaRPr lang="en-CA"/>
          </a:p>
        </p:txBody>
      </p:sp>
    </p:spTree>
    <p:extLst>
      <p:ext uri="{BB962C8B-B14F-4D97-AF65-F5344CB8AC3E}">
        <p14:creationId xmlns:p14="http://schemas.microsoft.com/office/powerpoint/2010/main" val="1656803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12, 13, 14</a:t>
            </a:r>
          </a:p>
          <a:p>
            <a:endParaRPr lang="en-CA" b="0" dirty="0"/>
          </a:p>
          <a:p>
            <a:r>
              <a:rPr lang="en-CA" b="0" u="sng" dirty="0"/>
              <a:t>NOTES:</a:t>
            </a:r>
            <a:endParaRPr lang="en-CA" b="0" dirty="0"/>
          </a:p>
          <a:p>
            <a:endParaRPr lang="en-CA" b="0" dirty="0"/>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Compared to short term anticoagulation, long term anticoagulation:</a:t>
            </a:r>
          </a:p>
          <a:p>
            <a:pPr marL="628650" lvl="1" indent="-171450">
              <a:buFont typeface="Wingdings" pitchFamily="2" charset="2"/>
              <a:buChar char="v"/>
            </a:pPr>
            <a:r>
              <a:rPr lang="en-CA" sz="1200" b="0" i="0" kern="1200" dirty="0">
                <a:solidFill>
                  <a:schemeClr val="tx1"/>
                </a:solidFill>
                <a:effectLst/>
                <a:latin typeface="+mn-lt"/>
                <a:ea typeface="+mn-ea"/>
                <a:cs typeface="+mn-cs"/>
              </a:rPr>
              <a:t>May increase mortality (1.38) and major bleeding (RR 1.46)</a:t>
            </a:r>
          </a:p>
          <a:p>
            <a:pPr marL="628650" lvl="1" indent="-171450">
              <a:buFont typeface="Wingdings" pitchFamily="2" charset="2"/>
              <a:buChar char="v"/>
            </a:pPr>
            <a:r>
              <a:rPr lang="en-CA" sz="1200" b="0" i="0" kern="1200" dirty="0">
                <a:solidFill>
                  <a:schemeClr val="tx1"/>
                </a:solidFill>
                <a:effectLst/>
                <a:latin typeface="+mn-lt"/>
                <a:ea typeface="+mn-ea"/>
                <a:cs typeface="+mn-cs"/>
              </a:rPr>
              <a:t>May reduce PE (RR 0.66)</a:t>
            </a:r>
          </a:p>
          <a:p>
            <a:pPr marL="628650" lvl="1" indent="-171450">
              <a:buFont typeface="Wingdings" pitchFamily="2" charset="2"/>
              <a:buChar char="v"/>
            </a:pPr>
            <a:r>
              <a:rPr lang="en-CA" sz="1200" b="0" i="0" kern="1200" dirty="0">
                <a:solidFill>
                  <a:schemeClr val="tx1"/>
                </a:solidFill>
                <a:effectLst/>
                <a:latin typeface="+mn-lt"/>
                <a:ea typeface="+mn-ea"/>
                <a:cs typeface="+mn-cs"/>
              </a:rPr>
              <a:t>Reduced DVT (0.50)</a:t>
            </a:r>
          </a:p>
          <a:p>
            <a:pPr marL="628650" lvl="1"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b="0" i="0" kern="1200" dirty="0">
                <a:solidFill>
                  <a:schemeClr val="tx1"/>
                </a:solidFill>
                <a:effectLst/>
                <a:latin typeface="+mn-lt"/>
                <a:ea typeface="+mn-ea"/>
                <a:cs typeface="+mn-cs"/>
              </a:rPr>
              <a:t>After completion of primary treatment, anticoagulant therapy discontinued for patients with VTE provoked by transient risk factors, and secondary prevention does not need to be considered</a:t>
            </a:r>
          </a:p>
          <a:p>
            <a:pPr marL="171450" lvl="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Recommendation is based primarily on data obtained from trials using VKA as the anticoagulant therapy. It is possible that newer studies using DOACs could alter the balance of benefits and harms associated with a longer course of therapy.</a:t>
            </a:r>
          </a:p>
          <a:p>
            <a:pPr marL="171450" indent="-171450">
              <a:buFont typeface="Arial" panose="020B0604020202020204" pitchFamily="34" charset="0"/>
              <a:buChar char="•"/>
            </a:pPr>
            <a:endParaRPr lang="en-CA" b="0" dirty="0"/>
          </a:p>
          <a:p>
            <a:r>
              <a:rPr lang="en-CA" b="0" dirty="0"/>
              <a:t>Link to Evidence-to-Decision framework:</a:t>
            </a:r>
          </a:p>
          <a:p>
            <a:r>
              <a:rPr lang="en-CA" b="0" dirty="0"/>
              <a:t>https://</a:t>
            </a:r>
            <a:r>
              <a:rPr lang="en-CA" b="0" dirty="0" err="1"/>
              <a:t>guidelines.gradepro.org</a:t>
            </a:r>
            <a:r>
              <a:rPr lang="en-CA" b="0" dirty="0"/>
              <a:t>/profile/68333EE3-3DBA-5D42-A7AC-B4A3258F08E0</a:t>
            </a:r>
          </a:p>
        </p:txBody>
      </p:sp>
      <p:sp>
        <p:nvSpPr>
          <p:cNvPr id="4" name="Slide Number Placeholder 3"/>
          <p:cNvSpPr>
            <a:spLocks noGrp="1"/>
          </p:cNvSpPr>
          <p:nvPr>
            <p:ph type="sldNum" sz="quarter" idx="10"/>
          </p:nvPr>
        </p:nvSpPr>
        <p:spPr/>
        <p:txBody>
          <a:bodyPr/>
          <a:lstStyle/>
          <a:p>
            <a:fld id="{A8A219AF-31E1-4C13-8A47-7C32BFDA626C}" type="slidenum">
              <a:rPr lang="en-CA" smtClean="0"/>
              <a:t>30</a:t>
            </a:fld>
            <a:endParaRPr lang="en-CA"/>
          </a:p>
        </p:txBody>
      </p:sp>
    </p:spTree>
    <p:extLst>
      <p:ext uri="{BB962C8B-B14F-4D97-AF65-F5344CB8AC3E}">
        <p14:creationId xmlns:p14="http://schemas.microsoft.com/office/powerpoint/2010/main" val="2506168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31</a:t>
            </a:fld>
            <a:endParaRPr lang="en-CA"/>
          </a:p>
        </p:txBody>
      </p:sp>
    </p:spTree>
    <p:extLst>
      <p:ext uri="{BB962C8B-B14F-4D97-AF65-F5344CB8AC3E}">
        <p14:creationId xmlns:p14="http://schemas.microsoft.com/office/powerpoint/2010/main" val="320810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32</a:t>
            </a:fld>
            <a:endParaRPr lang="en-CA"/>
          </a:p>
        </p:txBody>
      </p:sp>
    </p:spTree>
    <p:extLst>
      <p:ext uri="{BB962C8B-B14F-4D97-AF65-F5344CB8AC3E}">
        <p14:creationId xmlns:p14="http://schemas.microsoft.com/office/powerpoint/2010/main" val="994381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24b</a:t>
            </a:r>
          </a:p>
          <a:p>
            <a:endParaRPr lang="en-CA" b="0" dirty="0"/>
          </a:p>
          <a:p>
            <a:r>
              <a:rPr lang="en-CA" b="0" u="sng" dirty="0"/>
              <a:t>NOTES:</a:t>
            </a:r>
            <a:endParaRPr lang="en-CA" b="0" dirty="0"/>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For recurrent VTE, approach to initial management and primary treatment is the same as that used for first events.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For provoked recurrent VTE, secondary prevention is based on the circumstances around the first VTE event. </a:t>
            </a:r>
          </a:p>
          <a:p>
            <a:pPr marL="628650" lvl="1" indent="-171450">
              <a:buFont typeface="Wingdings" pitchFamily="2" charset="2"/>
              <a:buChar char="v"/>
            </a:pPr>
            <a:r>
              <a:rPr lang="en-CA" sz="1200" b="0" i="0" kern="1200" dirty="0">
                <a:solidFill>
                  <a:schemeClr val="tx1"/>
                </a:solidFill>
                <a:effectLst/>
                <a:latin typeface="+mn-lt"/>
                <a:ea typeface="+mn-ea"/>
                <a:cs typeface="+mn-cs"/>
              </a:rPr>
              <a:t>Unprovoked first VTE (high risk for </a:t>
            </a:r>
            <a:r>
              <a:rPr lang="en-CA" sz="1200" b="0" i="0" kern="1200" dirty="0" err="1">
                <a:solidFill>
                  <a:schemeClr val="tx1"/>
                </a:solidFill>
                <a:effectLst/>
                <a:latin typeface="+mn-lt"/>
                <a:ea typeface="+mn-ea"/>
                <a:cs typeface="+mn-cs"/>
              </a:rPr>
              <a:t>reccurence</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sym typeface="Wingdings" pitchFamily="2" charset="2"/>
              </a:rPr>
              <a:t> indefinite antithrombotic therapy (24a)</a:t>
            </a:r>
          </a:p>
          <a:p>
            <a:pPr marL="628650" lvl="1" indent="-171450">
              <a:buFont typeface="Wingdings" pitchFamily="2" charset="2"/>
              <a:buChar char="v"/>
            </a:pPr>
            <a:r>
              <a:rPr lang="en-CA" sz="1200" b="0" i="0" kern="1200" dirty="0">
                <a:solidFill>
                  <a:schemeClr val="tx1"/>
                </a:solidFill>
                <a:effectLst/>
                <a:latin typeface="+mn-lt"/>
                <a:ea typeface="+mn-ea"/>
                <a:cs typeface="+mn-cs"/>
                <a:sym typeface="Wingdings" pitchFamily="2" charset="2"/>
              </a:rPr>
              <a:t>Provoked first VTE (low risk for recurrence)  </a:t>
            </a:r>
            <a:r>
              <a:rPr lang="en-CA" sz="1200" b="0" i="0" kern="1200" dirty="0">
                <a:solidFill>
                  <a:schemeClr val="tx1"/>
                </a:solidFill>
                <a:effectLst/>
                <a:latin typeface="+mn-lt"/>
                <a:ea typeface="+mn-ea"/>
                <a:cs typeface="+mn-cs"/>
              </a:rPr>
              <a:t>discontinuation of anticoagulation after primary treatment</a:t>
            </a:r>
          </a:p>
          <a:p>
            <a:pPr marL="628650" lvl="1" indent="-171450">
              <a:buFont typeface="Arial" panose="020B0604020202020204" pitchFamily="34" charset="0"/>
              <a:buChar char="•"/>
            </a:pPr>
            <a:endParaRPr lang="en-CA" b="0" dirty="0"/>
          </a:p>
          <a:p>
            <a:r>
              <a:rPr lang="en-CA" b="0" dirty="0"/>
              <a:t>Link to Evidence-to-Decision framework:</a:t>
            </a:r>
          </a:p>
          <a:p>
            <a:r>
              <a:rPr lang="en-CA" b="0" dirty="0"/>
              <a:t>https://</a:t>
            </a:r>
            <a:r>
              <a:rPr lang="en-CA" b="0" dirty="0" err="1"/>
              <a:t>ashpublications.org</a:t>
            </a:r>
            <a:r>
              <a:rPr lang="en-CA" b="0" dirty="0"/>
              <a:t>//</a:t>
            </a:r>
            <a:r>
              <a:rPr lang="en-CA" b="0" dirty="0" err="1"/>
              <a:t>bloodadvances</a:t>
            </a:r>
            <a:r>
              <a:rPr lang="en-CA" b="0" dirty="0"/>
              <a:t>/article/4/19/4693/463998?_ga=2.213749460.1502323849.1627133187-667421078.1616182461</a:t>
            </a:r>
          </a:p>
        </p:txBody>
      </p:sp>
      <p:sp>
        <p:nvSpPr>
          <p:cNvPr id="4" name="Slide Number Placeholder 3"/>
          <p:cNvSpPr>
            <a:spLocks noGrp="1"/>
          </p:cNvSpPr>
          <p:nvPr>
            <p:ph type="sldNum" sz="quarter" idx="10"/>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747878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34</a:t>
            </a:fld>
            <a:endParaRPr lang="en-CA"/>
          </a:p>
        </p:txBody>
      </p:sp>
    </p:spTree>
    <p:extLst>
      <p:ext uri="{BB962C8B-B14F-4D97-AF65-F5344CB8AC3E}">
        <p14:creationId xmlns:p14="http://schemas.microsoft.com/office/powerpoint/2010/main" val="3969284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35</a:t>
            </a:fld>
            <a:endParaRPr lang="en-CA"/>
          </a:p>
        </p:txBody>
      </p:sp>
    </p:spTree>
    <p:extLst>
      <p:ext uri="{BB962C8B-B14F-4D97-AF65-F5344CB8AC3E}">
        <p14:creationId xmlns:p14="http://schemas.microsoft.com/office/powerpoint/2010/main" val="1833242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36</a:t>
            </a:fld>
            <a:endParaRPr lang="en-CA"/>
          </a:p>
        </p:txBody>
      </p:sp>
    </p:spTree>
    <p:extLst>
      <p:ext uri="{BB962C8B-B14F-4D97-AF65-F5344CB8AC3E}">
        <p14:creationId xmlns:p14="http://schemas.microsoft.com/office/powerpoint/2010/main" val="1999061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u="none" dirty="0"/>
              <a:t>For </a:t>
            </a:r>
            <a:r>
              <a:rPr lang="en-CA" b="0" u="none" dirty="0" err="1"/>
              <a:t>submassive</a:t>
            </a:r>
            <a:r>
              <a:rPr lang="en-CA" b="0" u="none" dirty="0"/>
              <a:t> PE, compared to anticoagulation alone, the addition of thrombolysis: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u="none" dirty="0"/>
              <a:t>Reduced mortality (RR 0.61) and PE (RR 0.56)</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u="none" dirty="0"/>
              <a:t>Increased major bleeding (RR 1.89) including intracranial hemorrhage (RR 3.17)</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0" u="none" dirty="0"/>
          </a:p>
          <a:p>
            <a:pPr marL="285750" indent="-285750" algn="l">
              <a:buFont typeface="Arial" panose="020B0604020202020204" pitchFamily="34" charset="0"/>
              <a:buChar char="•"/>
            </a:pPr>
            <a:r>
              <a:rPr lang="en-CA" sz="1800" b="0" i="0" u="none" strike="noStrike" baseline="0" dirty="0">
                <a:latin typeface="AdvOT333dc5e5"/>
              </a:rPr>
              <a:t>This decision </a:t>
            </a:r>
            <a:r>
              <a:rPr lang="en-US" sz="1800" b="0" i="0" u="none" strike="noStrike" baseline="0" dirty="0">
                <a:latin typeface="AdvOT333dc5e5"/>
              </a:rPr>
              <a:t>needs to be individualized, however, because some patients with acute PE may be assessed as being at higher risk for mortality (</a:t>
            </a:r>
            <a:r>
              <a:rPr lang="en-US" sz="1800" b="0" i="0" u="none" strike="noStrike" baseline="0" dirty="0" err="1">
                <a:latin typeface="AdvOT333dc5e5"/>
              </a:rPr>
              <a:t>eg</a:t>
            </a:r>
            <a:r>
              <a:rPr lang="en-US" sz="1800" b="0" i="0" u="none" strike="noStrike" baseline="0" dirty="0">
                <a:latin typeface="AdvOT333dc5e5"/>
              </a:rPr>
              <a:t>, patients with comorbid cardiopulmonary conditions) than others.</a:t>
            </a:r>
          </a:p>
          <a:p>
            <a:pPr marL="285750" indent="-285750" algn="l">
              <a:buFont typeface="Arial" panose="020B0604020202020204" pitchFamily="34" charset="0"/>
              <a:buChar char="•"/>
            </a:pPr>
            <a:r>
              <a:rPr lang="en-US" sz="1800" b="0" i="0" u="none" strike="noStrike" baseline="0" dirty="0">
                <a:latin typeface="AdvOT333dc5e5"/>
              </a:rPr>
              <a:t>Implementation of this recommendation depends on the ability to rapidly evaluate patients and initiate </a:t>
            </a:r>
            <a:r>
              <a:rPr lang="en-CA" sz="1800" b="0" i="0" u="none" strike="noStrike" baseline="0" dirty="0">
                <a:latin typeface="AdvOT333dc5e5"/>
              </a:rPr>
              <a:t>appropriate therapy.</a:t>
            </a:r>
          </a:p>
          <a:p>
            <a:pPr marL="285750" indent="-285750" algn="l">
              <a:buFont typeface="Arial" panose="020B0604020202020204" pitchFamily="34" charset="0"/>
              <a:buChar cha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Link to Evidence-to-Decision framework:</a:t>
            </a:r>
          </a:p>
          <a:p>
            <a:pPr algn="l"/>
            <a:r>
              <a:rPr lang="en-CA" sz="1800" b="0" i="0" u="none" strike="noStrike" baseline="0" dirty="0">
                <a:latin typeface="AdvOT333dc5e5"/>
              </a:rPr>
              <a:t>https://guidelines.gradepro.org/profile/536D4434-B897-EEEEA831-</a:t>
            </a:r>
          </a:p>
          <a:p>
            <a:pPr algn="l"/>
            <a:r>
              <a:rPr lang="en-CA" sz="1800" b="0" i="0" u="none" strike="noStrike" baseline="0" dirty="0">
                <a:latin typeface="AdvOT333dc5e5"/>
              </a:rPr>
              <a:t>DF6C4FBE4DA3</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37</a:t>
            </a:fld>
            <a:endParaRPr lang="en-CA"/>
          </a:p>
        </p:txBody>
      </p:sp>
    </p:spTree>
    <p:extLst>
      <p:ext uri="{BB962C8B-B14F-4D97-AF65-F5344CB8AC3E}">
        <p14:creationId xmlns:p14="http://schemas.microsoft.com/office/powerpoint/2010/main" val="1877577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38</a:t>
            </a:fld>
            <a:endParaRPr lang="en-CA"/>
          </a:p>
        </p:txBody>
      </p:sp>
    </p:spTree>
    <p:extLst>
      <p:ext uri="{BB962C8B-B14F-4D97-AF65-F5344CB8AC3E}">
        <p14:creationId xmlns:p14="http://schemas.microsoft.com/office/powerpoint/2010/main" val="3244280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18</a:t>
            </a:r>
          </a:p>
          <a:p>
            <a:endParaRPr lang="en-CA" b="0" dirty="0"/>
          </a:p>
          <a:p>
            <a:r>
              <a:rPr lang="en-CA" b="0" u="sng" dirty="0"/>
              <a:t>NOTES:</a:t>
            </a: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dirty="0">
                <a:solidFill>
                  <a:schemeClr val="tx1"/>
                </a:solidFill>
                <a:effectLst/>
                <a:latin typeface="+mn-lt"/>
                <a:ea typeface="+mn-ea"/>
                <a:cs typeface="+mn-cs"/>
              </a:rPr>
              <a:t>For VTE provoked by chronic/ persistent risk factor, compared to short-term anticoagulation, long-term/ indefinite anticoagulation :</a:t>
            </a:r>
          </a:p>
          <a:p>
            <a:pPr marL="628650" lvl="1" indent="-171450">
              <a:buFont typeface="Wingdings" pitchFamily="2" charset="2"/>
              <a:buChar char="v"/>
            </a:pPr>
            <a:r>
              <a:rPr lang="en-CA" sz="1200" b="0" i="0" kern="1200" dirty="0">
                <a:solidFill>
                  <a:schemeClr val="tx1"/>
                </a:solidFill>
                <a:effectLst/>
                <a:latin typeface="+mn-lt"/>
                <a:ea typeface="+mn-ea"/>
                <a:cs typeface="+mn-cs"/>
              </a:rPr>
              <a:t>May reduce mortality (RR 0.75)</a:t>
            </a:r>
          </a:p>
          <a:p>
            <a:pPr marL="628650" lvl="1" indent="-171450">
              <a:buFont typeface="Wingdings" pitchFamily="2" charset="2"/>
              <a:buChar char="v"/>
            </a:pPr>
            <a:r>
              <a:rPr lang="en-CA" sz="1200" b="0" i="0" kern="1200" dirty="0">
                <a:solidFill>
                  <a:schemeClr val="tx1"/>
                </a:solidFill>
                <a:effectLst/>
                <a:latin typeface="+mn-lt"/>
                <a:ea typeface="+mn-ea"/>
                <a:cs typeface="+mn-cs"/>
              </a:rPr>
              <a:t>Reduced PE(RR 0.29) and DVT (RR 0.20)</a:t>
            </a:r>
          </a:p>
          <a:p>
            <a:pPr marL="628650" lvl="1" indent="-171450">
              <a:buFont typeface="Wingdings" pitchFamily="2" charset="2"/>
              <a:buChar char="v"/>
            </a:pPr>
            <a:r>
              <a:rPr lang="en-CA" sz="1200" b="0" i="0" kern="1200" dirty="0">
                <a:solidFill>
                  <a:schemeClr val="tx1"/>
                </a:solidFill>
                <a:effectLst/>
                <a:latin typeface="+mn-lt"/>
                <a:ea typeface="+mn-ea"/>
                <a:cs typeface="+mn-cs"/>
              </a:rPr>
              <a:t>Increased bleeding (RR 2.17)</a:t>
            </a: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This recommendation does not apply to patients who have a high risk for bleeding complications</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As with unprovoked VTE, </a:t>
            </a:r>
            <a:r>
              <a:rPr lang="en-CA" sz="1200" b="0" i="0" kern="1200" dirty="0" err="1">
                <a:solidFill>
                  <a:schemeClr val="tx1"/>
                </a:solidFill>
                <a:effectLst/>
                <a:latin typeface="+mn-lt"/>
                <a:ea typeface="+mn-ea"/>
                <a:cs typeface="+mn-cs"/>
              </a:rPr>
              <a:t>oatients</a:t>
            </a:r>
            <a:r>
              <a:rPr lang="en-CA" sz="1200" b="0" i="0" kern="1200" dirty="0">
                <a:solidFill>
                  <a:schemeClr val="tx1"/>
                </a:solidFill>
                <a:effectLst/>
                <a:latin typeface="+mn-lt"/>
                <a:ea typeface="+mn-ea"/>
                <a:cs typeface="+mn-cs"/>
              </a:rPr>
              <a:t> should be re-evaluated at least annually to ensure benefits of anticoagulation continue to outweigh bleeding risks</a:t>
            </a: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sz="1200" b="0" i="0" u="sng"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b="0" u="sng" dirty="0"/>
          </a:p>
          <a:p>
            <a:endParaRPr lang="en-CA" b="0" u="sng" dirty="0"/>
          </a:p>
          <a:p>
            <a:endParaRPr lang="en-CA" b="0" dirty="0"/>
          </a:p>
          <a:p>
            <a:endParaRPr lang="en-CA" b="0" dirty="0"/>
          </a:p>
          <a:p>
            <a:pPr marL="171450" indent="-171450">
              <a:buFont typeface="Arial" panose="020B0604020202020204" pitchFamily="34" charset="0"/>
              <a:buChar char="•"/>
            </a:pPr>
            <a:endParaRPr lang="en-CA" b="0" dirty="0"/>
          </a:p>
          <a:p>
            <a:r>
              <a:rPr lang="en-CA" b="0" dirty="0"/>
              <a:t>Link to Evidence-to-Decision framework:</a:t>
            </a:r>
          </a:p>
          <a:p>
            <a:r>
              <a:rPr lang="en-CA" b="0" dirty="0"/>
              <a:t>https://</a:t>
            </a:r>
            <a:r>
              <a:rPr lang="en-CA" b="0" dirty="0" err="1"/>
              <a:t>guidelines.gradepro.org</a:t>
            </a:r>
            <a:r>
              <a:rPr lang="en-CA" b="0" dirty="0"/>
              <a:t>/profile/86361A15-ECB8-E636-8A66-7B5713A17FEB</a:t>
            </a:r>
          </a:p>
        </p:txBody>
      </p:sp>
      <p:sp>
        <p:nvSpPr>
          <p:cNvPr id="4" name="Slide Number Placeholder 3"/>
          <p:cNvSpPr>
            <a:spLocks noGrp="1"/>
          </p:cNvSpPr>
          <p:nvPr>
            <p:ph type="sldNum" sz="quarter" idx="10"/>
          </p:nvPr>
        </p:nvSpPr>
        <p:spPr/>
        <p:txBody>
          <a:bodyPr/>
          <a:lstStyle/>
          <a:p>
            <a:fld id="{A8A219AF-31E1-4C13-8A47-7C32BFDA626C}" type="slidenum">
              <a:rPr lang="en-CA" smtClean="0"/>
              <a:t>39</a:t>
            </a:fld>
            <a:endParaRPr lang="en-CA"/>
          </a:p>
        </p:txBody>
      </p:sp>
    </p:spTree>
    <p:extLst>
      <p:ext uri="{BB962C8B-B14F-4D97-AF65-F5344CB8AC3E}">
        <p14:creationId xmlns:p14="http://schemas.microsoft.com/office/powerpoint/2010/main" val="334962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3133721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20</a:t>
            </a:r>
          </a:p>
          <a:p>
            <a:endParaRPr lang="en-CA" b="0" dirty="0"/>
          </a:p>
          <a:p>
            <a:r>
              <a:rPr lang="en-CA" b="0" u="sng" dirty="0"/>
              <a:t>NOTES:</a:t>
            </a:r>
          </a:p>
          <a:p>
            <a:pPr marL="171450" indent="-171450">
              <a:buFont typeface="Arial" panose="020B0604020202020204" pitchFamily="34" charset="0"/>
              <a:buChar char="•"/>
            </a:pPr>
            <a:r>
              <a:rPr lang="en-CA" b="0" u="none" dirty="0"/>
              <a:t>For secondary prevention, compared to anticoagulation, ASA resulted in:</a:t>
            </a:r>
          </a:p>
          <a:p>
            <a:pPr marL="628650" lvl="1" indent="-171450">
              <a:buFont typeface="Wingdings" pitchFamily="2" charset="2"/>
              <a:buChar char="v"/>
            </a:pPr>
            <a:r>
              <a:rPr lang="en-CA" b="0" u="none" dirty="0"/>
              <a:t>May reduce mortality (RR 0.86) and major bleeding (RR 0.49)</a:t>
            </a:r>
          </a:p>
          <a:p>
            <a:pPr marL="628650" lvl="1" indent="-171450">
              <a:buFont typeface="Wingdings" pitchFamily="2" charset="2"/>
              <a:buChar char="v"/>
            </a:pPr>
            <a:r>
              <a:rPr lang="en-CA" b="0" u="none" dirty="0"/>
              <a:t>Increased PE (RR 3.10) and DVT (RR 3.15)</a:t>
            </a:r>
          </a:p>
          <a:p>
            <a:pPr marL="628650" lvl="1" indent="-171450">
              <a:buFont typeface="Wingdings" pitchFamily="2" charset="2"/>
              <a:buChar char="v"/>
            </a:pPr>
            <a:endParaRPr lang="en-CA" b="0" u="none" dirty="0"/>
          </a:p>
          <a:p>
            <a:pPr marL="171450" lvl="0" indent="-171450">
              <a:buFont typeface="Arial" panose="020B0604020202020204" pitchFamily="34" charset="0"/>
              <a:buChar char="•"/>
            </a:pPr>
            <a:r>
              <a:rPr lang="en-CA" b="0" u="none" dirty="0"/>
              <a:t>ASA may be considered for individual patients requiring secondary VTE prevention who stop anticoagulation</a:t>
            </a:r>
          </a:p>
          <a:p>
            <a:pPr marL="171450" lvl="0" indent="-171450">
              <a:buFont typeface="Arial" panose="020B0604020202020204" pitchFamily="34" charset="0"/>
              <a:buChar char="•"/>
            </a:pPr>
            <a:r>
              <a:rPr lang="en-CA" b="0" u="none" dirty="0"/>
              <a:t>Compared to placebo, ASA resulted in:</a:t>
            </a:r>
          </a:p>
          <a:p>
            <a:pPr marL="628650" lvl="1" indent="-171450">
              <a:buFont typeface="Arial" panose="020B0604020202020204" pitchFamily="34" charset="0"/>
              <a:buChar char="•"/>
            </a:pPr>
            <a:r>
              <a:rPr lang="en-CA" b="0" u="none" dirty="0"/>
              <a:t>Decrease in recurrent VTE</a:t>
            </a:r>
          </a:p>
          <a:p>
            <a:pPr marL="628650" lvl="1" indent="-171450">
              <a:buFont typeface="Arial" panose="020B0604020202020204" pitchFamily="34" charset="0"/>
              <a:buChar char="•"/>
            </a:pPr>
            <a:r>
              <a:rPr lang="en-CA" b="0" u="none" dirty="0"/>
              <a:t>No increase in major bleeding</a:t>
            </a:r>
          </a:p>
          <a:p>
            <a:pPr marL="628650" lvl="1" indent="-171450">
              <a:buFont typeface="Arial" panose="020B0604020202020204" pitchFamily="34" charset="0"/>
              <a:buChar char="•"/>
            </a:pPr>
            <a:r>
              <a:rPr lang="en-CA" b="0" u="none" dirty="0"/>
              <a:t>Based on WARFASA and ASPIRE trials</a:t>
            </a:r>
          </a:p>
          <a:p>
            <a:pPr marL="171450" indent="-171450">
              <a:buFont typeface="Arial" panose="020B0604020202020204" pitchFamily="34" charset="0"/>
              <a:buChar char="•"/>
            </a:pPr>
            <a:endParaRPr lang="en-CA" b="0" dirty="0"/>
          </a:p>
          <a:p>
            <a:r>
              <a:rPr lang="en-CA" b="0" dirty="0"/>
              <a:t>Link to Evidence-to-Decision framework:</a:t>
            </a:r>
          </a:p>
          <a:p>
            <a:r>
              <a:rPr lang="en-CA" b="0" dirty="0"/>
              <a:t>https://</a:t>
            </a:r>
            <a:r>
              <a:rPr lang="en-CA" b="0" dirty="0" err="1"/>
              <a:t>guidelines.gradepro.org</a:t>
            </a:r>
            <a:r>
              <a:rPr lang="en-CA" b="0" dirty="0"/>
              <a:t>/profile/355350CB-41FE-119C-8907-3B646789C1A5</a:t>
            </a:r>
          </a:p>
        </p:txBody>
      </p:sp>
      <p:sp>
        <p:nvSpPr>
          <p:cNvPr id="4" name="Slide Number Placeholder 3"/>
          <p:cNvSpPr>
            <a:spLocks noGrp="1"/>
          </p:cNvSpPr>
          <p:nvPr>
            <p:ph type="sldNum" sz="quarter" idx="10"/>
          </p:nvPr>
        </p:nvSpPr>
        <p:spPr/>
        <p:txBody>
          <a:bodyPr/>
          <a:lstStyle/>
          <a:p>
            <a:fld id="{A8A219AF-31E1-4C13-8A47-7C32BFDA626C}" type="slidenum">
              <a:rPr lang="en-CA" smtClean="0"/>
              <a:t>40</a:t>
            </a:fld>
            <a:endParaRPr lang="en-CA"/>
          </a:p>
        </p:txBody>
      </p:sp>
    </p:spTree>
    <p:extLst>
      <p:ext uri="{BB962C8B-B14F-4D97-AF65-F5344CB8AC3E}">
        <p14:creationId xmlns:p14="http://schemas.microsoft.com/office/powerpoint/2010/main" val="3980739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41</a:t>
            </a:fld>
            <a:endParaRPr lang="en-CA"/>
          </a:p>
        </p:txBody>
      </p:sp>
    </p:spTree>
    <p:extLst>
      <p:ext uri="{BB962C8B-B14F-4D97-AF65-F5344CB8AC3E}">
        <p14:creationId xmlns:p14="http://schemas.microsoft.com/office/powerpoint/2010/main" val="624915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42</a:t>
            </a:fld>
            <a:endParaRPr lang="en-CA"/>
          </a:p>
        </p:txBody>
      </p:sp>
    </p:spTree>
    <p:extLst>
      <p:ext uri="{BB962C8B-B14F-4D97-AF65-F5344CB8AC3E}">
        <p14:creationId xmlns:p14="http://schemas.microsoft.com/office/powerpoint/2010/main" val="2642545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43</a:t>
            </a:fld>
            <a:endParaRPr lang="en-CA"/>
          </a:p>
        </p:txBody>
      </p:sp>
    </p:spTree>
    <p:extLst>
      <p:ext uri="{BB962C8B-B14F-4D97-AF65-F5344CB8AC3E}">
        <p14:creationId xmlns:p14="http://schemas.microsoft.com/office/powerpoint/2010/main" val="3374073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44</a:t>
            </a:fld>
            <a:endParaRPr lang="en-CA"/>
          </a:p>
        </p:txBody>
      </p:sp>
    </p:spTree>
    <p:extLst>
      <p:ext uri="{BB962C8B-B14F-4D97-AF65-F5344CB8AC3E}">
        <p14:creationId xmlns:p14="http://schemas.microsoft.com/office/powerpoint/2010/main" val="4150199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45</a:t>
            </a:fld>
            <a:endParaRPr lang="en-CA"/>
          </a:p>
        </p:txBody>
      </p:sp>
    </p:spTree>
    <p:extLst>
      <p:ext uri="{BB962C8B-B14F-4D97-AF65-F5344CB8AC3E}">
        <p14:creationId xmlns:p14="http://schemas.microsoft.com/office/powerpoint/2010/main" val="273984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259837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6</a:t>
            </a:fld>
            <a:endParaRPr lang="en-CA"/>
          </a:p>
        </p:txBody>
      </p:sp>
    </p:spTree>
    <p:extLst>
      <p:ext uri="{BB962C8B-B14F-4D97-AF65-F5344CB8AC3E}">
        <p14:creationId xmlns:p14="http://schemas.microsoft.com/office/powerpoint/2010/main" val="395921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7</a:t>
            </a:fld>
            <a:endParaRPr lang="en-CA"/>
          </a:p>
        </p:txBody>
      </p:sp>
    </p:spTree>
    <p:extLst>
      <p:ext uri="{BB962C8B-B14F-4D97-AF65-F5344CB8AC3E}">
        <p14:creationId xmlns:p14="http://schemas.microsoft.com/office/powerpoint/2010/main" val="3731191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8</a:t>
            </a:fld>
            <a:endParaRPr lang="en-CA"/>
          </a:p>
        </p:txBody>
      </p:sp>
    </p:spTree>
    <p:extLst>
      <p:ext uri="{BB962C8B-B14F-4D97-AF65-F5344CB8AC3E}">
        <p14:creationId xmlns:p14="http://schemas.microsoft.com/office/powerpoint/2010/main" val="46072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6F240-9AC7-40DB-8ADD-AC1AA29775A5}" type="slidenum">
              <a:rPr lang="en-CA" smtClean="0"/>
              <a:t>9</a:t>
            </a:fld>
            <a:endParaRPr lang="en-CA"/>
          </a:p>
        </p:txBody>
      </p:sp>
    </p:spTree>
    <p:extLst>
      <p:ext uri="{BB962C8B-B14F-4D97-AF65-F5344CB8AC3E}">
        <p14:creationId xmlns:p14="http://schemas.microsoft.com/office/powerpoint/2010/main" val="366981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A0E541-4D51-5042-8A3D-1D17DE71E40E}"/>
              </a:ext>
            </a:extLst>
          </p:cNvPr>
          <p:cNvSpPr>
            <a:spLocks noGrp="1"/>
          </p:cNvSpPr>
          <p:nvPr>
            <p:ph type="ctrTitle"/>
          </p:nvPr>
        </p:nvSpPr>
        <p:spPr>
          <a:xfrm>
            <a:off x="914400" y="2895453"/>
            <a:ext cx="10363200" cy="891931"/>
          </a:xfrm>
          <a:prstGeom prst="rect">
            <a:avLst/>
          </a:prstGeom>
        </p:spPr>
        <p:txBody>
          <a:bodyPr>
            <a:normAutofit/>
          </a:bodyPr>
          <a:lstStyle>
            <a:lvl1pPr algn="l">
              <a:defRPr sz="3733" b="1" i="0" cap="none" baseline="0">
                <a:solidFill>
                  <a:srgbClr val="E33D33"/>
                </a:solidFill>
                <a:latin typeface="+mj-lt"/>
                <a:cs typeface="Arial"/>
              </a:defRPr>
            </a:lvl1pPr>
          </a:lstStyle>
          <a:p>
            <a:r>
              <a:rPr lang="en-US" dirty="0"/>
              <a:t>Click to edit Master title style</a:t>
            </a:r>
          </a:p>
        </p:txBody>
      </p:sp>
      <p:sp>
        <p:nvSpPr>
          <p:cNvPr id="9" name="Subtitle 2">
            <a:extLst>
              <a:ext uri="{FF2B5EF4-FFF2-40B4-BE49-F238E27FC236}">
                <a16:creationId xmlns:a16="http://schemas.microsoft.com/office/drawing/2014/main" id="{44EE4C47-1D71-E340-8A3A-F7E61DAFBE8F}"/>
              </a:ext>
            </a:extLst>
          </p:cNvPr>
          <p:cNvSpPr>
            <a:spLocks noGrp="1"/>
          </p:cNvSpPr>
          <p:nvPr>
            <p:ph type="subTitle" idx="1"/>
          </p:nvPr>
        </p:nvSpPr>
        <p:spPr>
          <a:xfrm>
            <a:off x="914400" y="4066362"/>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9924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72"/>
            <a:ext cx="10972800"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hasCustomPrompt="1"/>
          </p:nvPr>
        </p:nvSpPr>
        <p:spPr>
          <a:xfrm>
            <a:off x="419100" y="2033093"/>
            <a:ext cx="10972800" cy="3954624"/>
          </a:xfrm>
          <a:prstGeom prst="rect">
            <a:avLst/>
          </a:prstGeom>
        </p:spPr>
        <p:txBody>
          <a:bodyPr lIns="0" tIns="0" rIns="0" bIns="0">
            <a:noAutofit/>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0" y="383635"/>
            <a:ext cx="3319632" cy="728884"/>
          </a:xfrm>
          <a:prstGeom prst="rect">
            <a:avLst/>
          </a:prstGeom>
        </p:spPr>
      </p:pic>
    </p:spTree>
    <p:extLst>
      <p:ext uri="{BB962C8B-B14F-4D97-AF65-F5344CB8AC3E}">
        <p14:creationId xmlns:p14="http://schemas.microsoft.com/office/powerpoint/2010/main" val="310255370"/>
      </p:ext>
    </p:extLst>
  </p:cSld>
  <p:clrMapOvr>
    <a:masterClrMapping/>
  </p:clrMapOvr>
  <p:extLst>
    <p:ext uri="{DCECCB84-F9BA-43D5-87BE-67443E8EF086}">
      <p15:sldGuideLst xmlns:p15="http://schemas.microsoft.com/office/powerpoint/2012/main">
        <p15:guide id="1" orient="horz" pos="1120">
          <p15:clr>
            <a:srgbClr val="FBAE40"/>
          </p15:clr>
        </p15:guide>
        <p15:guide id="2" pos="352">
          <p15:clr>
            <a:srgbClr val="FBAE40"/>
          </p15:clr>
        </p15:guide>
        <p15:guide id="4" orient="horz" pos="1568">
          <p15:clr>
            <a:srgbClr val="FBAE40"/>
          </p15:clr>
        </p15:guide>
        <p15:guide id="5" orient="horz" pos="1696">
          <p15:clr>
            <a:srgbClr val="FBAE40"/>
          </p15:clr>
        </p15:guide>
        <p15:guide id="6" orient="horz" pos="2848">
          <p15:clr>
            <a:srgbClr val="FBAE40"/>
          </p15:clr>
        </p15:guide>
        <p15:guide id="7" orient="horz" pos="5312">
          <p15:clr>
            <a:srgbClr val="FBAE40"/>
          </p15:clr>
        </p15:guide>
        <p15:guide id="8" pos="6816">
          <p15:clr>
            <a:srgbClr val="FBAE40"/>
          </p15:clr>
        </p15:guide>
        <p15:guide id="9" pos="70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600" kern="1200">
                <a:solidFill>
                  <a:srgbClr val="898989"/>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090422-FAC2-1B47-B696-15B7C4FF0E2E}" type="datetime1">
              <a:rPr lang="en-US" smtClean="0"/>
              <a:pPr/>
              <a:t>11/30/2021</a:t>
            </a:fld>
            <a:endParaRPr lang="en-US"/>
          </a:p>
        </p:txBody>
      </p:sp>
      <p:sp>
        <p:nvSpPr>
          <p:cNvPr id="6" name="Slide Number Placeholder 5"/>
          <p:cNvSpPr>
            <a:spLocks noGrp="1"/>
          </p:cNvSpPr>
          <p:nvPr>
            <p:ph type="sldNum" sz="quarter" idx="12"/>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600" kern="1200">
                <a:solidFill>
                  <a:srgbClr val="898989"/>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BAB64-726D-C943-9B15-2E81C6025A8E}" type="slidenum">
              <a:rPr lang="en-US" smtClean="0"/>
              <a:pPr/>
              <a:t>‹#›</a:t>
            </a:fld>
            <a:endParaRPr lang="en-US"/>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0" y="383635"/>
            <a:ext cx="3319632" cy="728884"/>
          </a:xfrm>
          <a:prstGeom prst="rect">
            <a:avLst/>
          </a:prstGeom>
        </p:spPr>
      </p:pic>
    </p:spTree>
    <p:extLst>
      <p:ext uri="{BB962C8B-B14F-4D97-AF65-F5344CB8AC3E}">
        <p14:creationId xmlns:p14="http://schemas.microsoft.com/office/powerpoint/2010/main" val="400324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1843B-7C82-426B-A6C2-5A5B36C9C11A}"/>
              </a:ext>
            </a:extLst>
          </p:cNvPr>
          <p:cNvSpPr>
            <a:spLocks noGrp="1"/>
          </p:cNvSpPr>
          <p:nvPr>
            <p:ph type="title"/>
          </p:nvPr>
        </p:nvSpPr>
        <p:spPr>
          <a:xfrm>
            <a:off x="838200" y="1207562"/>
            <a:ext cx="10515600" cy="1056739"/>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DA8DDCB-1C57-47F6-8678-A51FB3038E0A}"/>
              </a:ext>
            </a:extLst>
          </p:cNvPr>
          <p:cNvSpPr>
            <a:spLocks noGrp="1"/>
          </p:cNvSpPr>
          <p:nvPr>
            <p:ph type="body" idx="1"/>
          </p:nvPr>
        </p:nvSpPr>
        <p:spPr>
          <a:xfrm>
            <a:off x="838200" y="2063263"/>
            <a:ext cx="10515600" cy="41137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3876524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354" rtl="0" eaLnBrk="1" latinLnBrk="0" hangingPunct="1">
        <a:lnSpc>
          <a:spcPct val="90000"/>
        </a:lnSpc>
        <a:spcBef>
          <a:spcPct val="0"/>
        </a:spcBef>
        <a:buNone/>
        <a:defRPr sz="3600" kern="1200">
          <a:solidFill>
            <a:srgbClr val="E43D33"/>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hematology.org/VTEguideline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7F833-9407-424C-94F4-2948798D50F7}"/>
              </a:ext>
            </a:extLst>
          </p:cNvPr>
          <p:cNvSpPr>
            <a:spLocks noGrp="1"/>
          </p:cNvSpPr>
          <p:nvPr>
            <p:ph type="ctrTitle"/>
          </p:nvPr>
        </p:nvSpPr>
        <p:spPr/>
        <p:txBody>
          <a:bodyPr>
            <a:normAutofit fontScale="90000"/>
          </a:bodyPr>
          <a:lstStyle/>
          <a:p>
            <a:r>
              <a:rPr lang="en-US" dirty="0"/>
              <a:t>Treatment of Deep Vein Thrombosis </a:t>
            </a:r>
            <a:br>
              <a:rPr lang="en-US" dirty="0"/>
            </a:br>
            <a:r>
              <a:rPr lang="en-US" dirty="0"/>
              <a:t>and Pulmonary Embolism</a:t>
            </a:r>
            <a:endParaRPr lang="en-CA" dirty="0"/>
          </a:p>
        </p:txBody>
      </p:sp>
      <p:sp>
        <p:nvSpPr>
          <p:cNvPr id="4" name="Subtitle 2">
            <a:extLst>
              <a:ext uri="{FF2B5EF4-FFF2-40B4-BE49-F238E27FC236}">
                <a16:creationId xmlns:a16="http://schemas.microsoft.com/office/drawing/2014/main" id="{6BEF7550-7AB6-F542-BDA1-320922829F69}"/>
              </a:ext>
            </a:extLst>
          </p:cNvPr>
          <p:cNvSpPr txBox="1">
            <a:spLocks/>
          </p:cNvSpPr>
          <p:nvPr/>
        </p:nvSpPr>
        <p:spPr>
          <a:xfrm>
            <a:off x="914400" y="4043563"/>
            <a:ext cx="10729732"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a:r>
              <a:rPr lang="en-CA" b="1" i="1" cap="none" dirty="0"/>
              <a:t>An Educational Slide Set </a:t>
            </a:r>
          </a:p>
          <a:p>
            <a:pPr algn="l"/>
            <a:r>
              <a:rPr lang="en-CA" sz="2000" cap="none" dirty="0"/>
              <a:t>American Society of Hematology 2020 Guidelines for Management of Venous Thromboembolism</a:t>
            </a:r>
          </a:p>
          <a:p>
            <a:pPr algn="l"/>
            <a:endParaRPr lang="en-US" sz="1800" b="1" cap="none" dirty="0"/>
          </a:p>
          <a:p>
            <a:pPr algn="l">
              <a:spcBef>
                <a:spcPts val="0"/>
              </a:spcBef>
            </a:pPr>
            <a:r>
              <a:rPr lang="en-US" sz="1600" b="1" cap="none" dirty="0"/>
              <a:t>Slide set authors: </a:t>
            </a:r>
            <a:br>
              <a:rPr lang="en-US" sz="1600" cap="none" dirty="0"/>
            </a:br>
            <a:r>
              <a:rPr lang="en-CA" sz="1600" cap="none" dirty="0"/>
              <a:t>Zachary </a:t>
            </a:r>
            <a:r>
              <a:rPr lang="en-CA" sz="1600" cap="none" dirty="0" err="1"/>
              <a:t>Liederman</a:t>
            </a:r>
            <a:r>
              <a:rPr lang="en-CA" sz="1600" cap="none" dirty="0"/>
              <a:t> MD </a:t>
            </a:r>
            <a:r>
              <a:rPr lang="en-CA" sz="1600" cap="none" dirty="0" err="1"/>
              <a:t>MScCH</a:t>
            </a:r>
            <a:r>
              <a:rPr lang="en-CA" sz="1600" cap="none" dirty="0"/>
              <a:t> (University of Toronto)</a:t>
            </a:r>
            <a:br>
              <a:rPr lang="en-CA" sz="1600" cap="none" dirty="0"/>
            </a:br>
            <a:r>
              <a:rPr lang="en-CA" sz="1600" cap="none" dirty="0"/>
              <a:t>Eric K. Tseng MD </a:t>
            </a:r>
            <a:r>
              <a:rPr lang="en-CA" sz="1600" cap="none" dirty="0" err="1"/>
              <a:t>MScCH</a:t>
            </a:r>
            <a:r>
              <a:rPr lang="en-CA" sz="1600" cap="none" dirty="0"/>
              <a:t> (University of Toronto)</a:t>
            </a:r>
            <a:br>
              <a:rPr lang="en-CA" sz="1600" cap="none" dirty="0"/>
            </a:br>
            <a:r>
              <a:rPr lang="en-CA" sz="1600" cap="none" dirty="0"/>
              <a:t>Thomas L. </a:t>
            </a:r>
            <a:r>
              <a:rPr lang="en-CA" sz="1600" cap="none" dirty="0" err="1"/>
              <a:t>Ortel</a:t>
            </a:r>
            <a:r>
              <a:rPr lang="en-CA" sz="1600" cap="none" dirty="0"/>
              <a:t> MD PhD (Duke University)</a:t>
            </a:r>
          </a:p>
          <a:p>
            <a:pPr algn="l">
              <a:spcBef>
                <a:spcPts val="0"/>
              </a:spcBef>
            </a:pPr>
            <a:endParaRPr lang="en-CA" sz="1600" cap="none" dirty="0"/>
          </a:p>
          <a:p>
            <a:pPr algn="l">
              <a:spcBef>
                <a:spcPts val="0"/>
              </a:spcBef>
            </a:pPr>
            <a:endParaRPr lang="en-CA" sz="1600" cap="none" dirty="0"/>
          </a:p>
        </p:txBody>
      </p:sp>
    </p:spTree>
    <p:extLst>
      <p:ext uri="{BB962C8B-B14F-4D97-AF65-F5344CB8AC3E}">
        <p14:creationId xmlns:p14="http://schemas.microsoft.com/office/powerpoint/2010/main" val="398794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AF20-CCFE-409A-BE56-1921C8312D40}"/>
              </a:ext>
            </a:extLst>
          </p:cNvPr>
          <p:cNvSpPr>
            <a:spLocks noGrp="1"/>
          </p:cNvSpPr>
          <p:nvPr>
            <p:ph type="title"/>
          </p:nvPr>
        </p:nvSpPr>
        <p:spPr/>
        <p:txBody>
          <a:bodyPr/>
          <a:lstStyle/>
          <a:p>
            <a:r>
              <a:rPr lang="en-US" dirty="0">
                <a:solidFill>
                  <a:srgbClr val="E14033"/>
                </a:solidFill>
              </a:rPr>
              <a:t>Case 1: Unprovoked DVT</a:t>
            </a:r>
            <a:endParaRPr lang="en-CA" dirty="0">
              <a:solidFill>
                <a:srgbClr val="E14033"/>
              </a:solidFill>
            </a:endParaRPr>
          </a:p>
        </p:txBody>
      </p:sp>
      <p:sp>
        <p:nvSpPr>
          <p:cNvPr id="3" name="Content Placeholder 2">
            <a:extLst>
              <a:ext uri="{FF2B5EF4-FFF2-40B4-BE49-F238E27FC236}">
                <a16:creationId xmlns:a16="http://schemas.microsoft.com/office/drawing/2014/main" id="{95A24CC4-52D1-4B8A-B55D-30E18A89623F}"/>
              </a:ext>
            </a:extLst>
          </p:cNvPr>
          <p:cNvSpPr>
            <a:spLocks noGrp="1"/>
          </p:cNvSpPr>
          <p:nvPr>
            <p:ph idx="1"/>
          </p:nvPr>
        </p:nvSpPr>
        <p:spPr/>
        <p:txBody>
          <a:bodyPr/>
          <a:lstStyle/>
          <a:p>
            <a:pPr marL="0" indent="0">
              <a:buNone/>
            </a:pPr>
            <a:r>
              <a:rPr lang="en-US" sz="2400" dirty="0"/>
              <a:t>48 year old male </a:t>
            </a:r>
          </a:p>
          <a:p>
            <a:pPr marL="0" indent="0">
              <a:buNone/>
            </a:pPr>
            <a:r>
              <a:rPr lang="en-US" sz="2400" b="1" dirty="0">
                <a:solidFill>
                  <a:srgbClr val="E53D31"/>
                </a:solidFill>
              </a:rPr>
              <a:t>Medical History: </a:t>
            </a:r>
            <a:r>
              <a:rPr lang="en-US" sz="2400" dirty="0"/>
              <a:t>None</a:t>
            </a:r>
          </a:p>
          <a:p>
            <a:pPr marL="0" indent="0">
              <a:buNone/>
            </a:pPr>
            <a:r>
              <a:rPr lang="en-US" sz="2400" b="1" dirty="0">
                <a:solidFill>
                  <a:srgbClr val="E53D31"/>
                </a:solidFill>
              </a:rPr>
              <a:t>Medications: </a:t>
            </a:r>
            <a:r>
              <a:rPr lang="en-US" sz="2400" dirty="0"/>
              <a:t>None</a:t>
            </a:r>
          </a:p>
          <a:p>
            <a:pPr marL="0" indent="0">
              <a:buNone/>
            </a:pPr>
            <a:r>
              <a:rPr lang="en-CA" sz="2400" b="1" dirty="0">
                <a:solidFill>
                  <a:srgbClr val="E53D31"/>
                </a:solidFill>
              </a:rPr>
              <a:t>Seen in the Emergency Department with: </a:t>
            </a:r>
            <a:r>
              <a:rPr lang="en-CA" sz="2400" dirty="0"/>
              <a:t>left leg pain and swelling x 24 hours</a:t>
            </a:r>
          </a:p>
          <a:p>
            <a:pPr marL="0" indent="0">
              <a:buNone/>
            </a:pPr>
            <a:endParaRPr lang="en-CA" sz="2400" dirty="0"/>
          </a:p>
          <a:p>
            <a:pPr marL="0" indent="0">
              <a:buNone/>
            </a:pPr>
            <a:endParaRPr lang="en-CA" sz="2400" dirty="0"/>
          </a:p>
        </p:txBody>
      </p:sp>
      <p:sp>
        <p:nvSpPr>
          <p:cNvPr id="4" name="TextBox 3">
            <a:extLst>
              <a:ext uri="{FF2B5EF4-FFF2-40B4-BE49-F238E27FC236}">
                <a16:creationId xmlns:a16="http://schemas.microsoft.com/office/drawing/2014/main" id="{5E9680A3-89F4-4FFC-8901-BD1FA968AF2D}"/>
              </a:ext>
            </a:extLst>
          </p:cNvPr>
          <p:cNvSpPr txBox="1"/>
          <p:nvPr/>
        </p:nvSpPr>
        <p:spPr>
          <a:xfrm>
            <a:off x="2286996" y="4237971"/>
            <a:ext cx="3683000" cy="1477328"/>
          </a:xfrm>
          <a:prstGeom prst="rect">
            <a:avLst/>
          </a:prstGeom>
          <a:solidFill>
            <a:srgbClr val="FFD9AF"/>
          </a:solidFill>
          <a:ln>
            <a:noFill/>
          </a:ln>
        </p:spPr>
        <p:txBody>
          <a:bodyPr wrap="square" rtlCol="0">
            <a:noAutofit/>
          </a:bodyPr>
          <a:lstStyle/>
          <a:p>
            <a:r>
              <a:rPr lang="en-US" dirty="0">
                <a:solidFill>
                  <a:schemeClr val="tx1">
                    <a:lumMod val="50000"/>
                    <a:lumOff val="50000"/>
                  </a:schemeClr>
                </a:solidFill>
              </a:rPr>
              <a:t>Heart rate 80 beats per min</a:t>
            </a:r>
          </a:p>
          <a:p>
            <a:r>
              <a:rPr lang="en-US" dirty="0">
                <a:solidFill>
                  <a:schemeClr val="tx1">
                    <a:lumMod val="50000"/>
                    <a:lumOff val="50000"/>
                  </a:schemeClr>
                </a:solidFill>
              </a:rPr>
              <a:t>Respiratory rate 16 breaths per min</a:t>
            </a:r>
          </a:p>
          <a:p>
            <a:r>
              <a:rPr lang="en-CA" dirty="0">
                <a:solidFill>
                  <a:schemeClr val="tx1">
                    <a:lumMod val="50000"/>
                    <a:lumOff val="50000"/>
                  </a:schemeClr>
                </a:solidFill>
              </a:rPr>
              <a:t>Oxygen saturation 99% on room air</a:t>
            </a:r>
          </a:p>
          <a:p>
            <a:r>
              <a:rPr lang="en-CA" dirty="0">
                <a:solidFill>
                  <a:schemeClr val="tx1">
                    <a:lumMod val="50000"/>
                    <a:lumOff val="50000"/>
                  </a:schemeClr>
                </a:solidFill>
              </a:rPr>
              <a:t>Blood pressure 130/80</a:t>
            </a:r>
          </a:p>
          <a:p>
            <a:r>
              <a:rPr lang="en-CA" dirty="0">
                <a:solidFill>
                  <a:schemeClr val="tx1">
                    <a:lumMod val="50000"/>
                    <a:lumOff val="50000"/>
                  </a:schemeClr>
                </a:solidFill>
              </a:rPr>
              <a:t>(+) Left calf swelling</a:t>
            </a:r>
          </a:p>
        </p:txBody>
      </p:sp>
      <p:sp>
        <p:nvSpPr>
          <p:cNvPr id="5" name="TextBox 4">
            <a:extLst>
              <a:ext uri="{FF2B5EF4-FFF2-40B4-BE49-F238E27FC236}">
                <a16:creationId xmlns:a16="http://schemas.microsoft.com/office/drawing/2014/main" id="{CC85FD29-D8B6-4CE2-9E5E-082367308461}"/>
              </a:ext>
            </a:extLst>
          </p:cNvPr>
          <p:cNvSpPr txBox="1"/>
          <p:nvPr/>
        </p:nvSpPr>
        <p:spPr>
          <a:xfrm>
            <a:off x="6222005" y="4237971"/>
            <a:ext cx="4054387" cy="1477328"/>
          </a:xfrm>
          <a:prstGeom prst="rect">
            <a:avLst/>
          </a:prstGeom>
          <a:solidFill>
            <a:srgbClr val="CBD7AF"/>
          </a:solidFill>
          <a:ln>
            <a:noFill/>
          </a:ln>
        </p:spPr>
        <p:txBody>
          <a:bodyPr wrap="square" rtlCol="0">
            <a:noAutofit/>
          </a:bodyPr>
          <a:lstStyle/>
          <a:p>
            <a:r>
              <a:rPr lang="en-US" b="1" dirty="0">
                <a:solidFill>
                  <a:schemeClr val="tx1">
                    <a:lumMod val="50000"/>
                    <a:lumOff val="50000"/>
                  </a:schemeClr>
                </a:solidFill>
              </a:rPr>
              <a:t>D-dimer: </a:t>
            </a:r>
            <a:r>
              <a:rPr lang="en-US" dirty="0">
                <a:solidFill>
                  <a:schemeClr val="tx1">
                    <a:lumMod val="50000"/>
                    <a:lumOff val="50000"/>
                  </a:schemeClr>
                </a:solidFill>
              </a:rPr>
              <a:t>2,500 mcg/ml</a:t>
            </a:r>
          </a:p>
          <a:p>
            <a:r>
              <a:rPr lang="en-CA" b="1" dirty="0">
                <a:solidFill>
                  <a:schemeClr val="tx1">
                    <a:lumMod val="50000"/>
                    <a:lumOff val="50000"/>
                  </a:schemeClr>
                </a:solidFill>
              </a:rPr>
              <a:t>Leg US: </a:t>
            </a:r>
            <a:r>
              <a:rPr lang="en-CA" i="1" dirty="0">
                <a:solidFill>
                  <a:schemeClr val="tx1">
                    <a:lumMod val="50000"/>
                    <a:lumOff val="50000"/>
                  </a:schemeClr>
                </a:solidFill>
              </a:rPr>
              <a:t>distal external iliac vein, superficial femoral and popliteal vein non-compressible (occlusive DVT)</a:t>
            </a:r>
          </a:p>
        </p:txBody>
      </p:sp>
    </p:spTree>
    <p:extLst>
      <p:ext uri="{BB962C8B-B14F-4D97-AF65-F5344CB8AC3E}">
        <p14:creationId xmlns:p14="http://schemas.microsoft.com/office/powerpoint/2010/main" val="204554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EF4CFD-5D66-4FD8-9E41-9000D18F4950}"/>
              </a:ext>
            </a:extLst>
          </p:cNvPr>
          <p:cNvSpPr>
            <a:spLocks noGrp="1"/>
          </p:cNvSpPr>
          <p:nvPr>
            <p:ph idx="1"/>
          </p:nvPr>
        </p:nvSpPr>
        <p:spPr>
          <a:xfrm>
            <a:off x="266700" y="1716233"/>
            <a:ext cx="10972800" cy="3954624"/>
          </a:xfrm>
        </p:spPr>
        <p:txBody>
          <a:bodyPr/>
          <a:lstStyle/>
          <a:p>
            <a:pPr marL="0" indent="0">
              <a:buNone/>
            </a:pPr>
            <a:r>
              <a:rPr lang="en-US" dirty="0"/>
              <a:t>What initial management plan would you recommend:</a:t>
            </a:r>
            <a:br>
              <a:rPr lang="en-US" dirty="0"/>
            </a:br>
            <a:br>
              <a:rPr lang="en-US" dirty="0"/>
            </a:br>
            <a:endParaRPr lang="en-US" b="1" dirty="0"/>
          </a:p>
          <a:p>
            <a:pPr marL="514350" indent="-514350">
              <a:buAutoNum type="alphaUcPeriod"/>
            </a:pPr>
            <a:r>
              <a:rPr lang="en-US" dirty="0"/>
              <a:t>Anticoagulation only</a:t>
            </a:r>
          </a:p>
          <a:p>
            <a:pPr marL="514350" indent="-514350">
              <a:buAutoNum type="alphaUcPeriod"/>
            </a:pPr>
            <a:r>
              <a:rPr lang="en-US" dirty="0"/>
              <a:t>Thrombolysis in addition to anticoagulation</a:t>
            </a:r>
          </a:p>
          <a:p>
            <a:pPr marL="514350" indent="-514350">
              <a:buAutoNum type="alphaUcPeriod"/>
            </a:pPr>
            <a:r>
              <a:rPr lang="en-US" dirty="0"/>
              <a:t>Compression stockings in addition to anticoagulation</a:t>
            </a:r>
          </a:p>
          <a:p>
            <a:pPr marL="514350" indent="-514350">
              <a:buAutoNum type="alphaUcPeriod"/>
            </a:pPr>
            <a:r>
              <a:rPr lang="en-US" dirty="0"/>
              <a:t>IVC filter insertion in addition to anticoagulation</a:t>
            </a:r>
          </a:p>
        </p:txBody>
      </p:sp>
      <p:sp>
        <p:nvSpPr>
          <p:cNvPr id="5" name="Rectangle 4">
            <a:extLst>
              <a:ext uri="{FF2B5EF4-FFF2-40B4-BE49-F238E27FC236}">
                <a16:creationId xmlns:a16="http://schemas.microsoft.com/office/drawing/2014/main" id="{946A7DD9-1658-7342-BE98-3A36CCFA4CBA}"/>
              </a:ext>
            </a:extLst>
          </p:cNvPr>
          <p:cNvSpPr/>
          <p:nvPr/>
        </p:nvSpPr>
        <p:spPr>
          <a:xfrm>
            <a:off x="152400" y="2873162"/>
            <a:ext cx="5549900" cy="529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55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1046809557"/>
              </p:ext>
            </p:extLst>
          </p:nvPr>
        </p:nvGraphicFramePr>
        <p:xfrm>
          <a:off x="419100" y="3381148"/>
          <a:ext cx="7696200" cy="237744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9">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8">
                  <a:extLst>
                    <a:ext uri="{9D8B030D-6E8A-4147-A177-3AD203B41FA5}">
                      <a16:colId xmlns:a16="http://schemas.microsoft.com/office/drawing/2014/main" val="738517967"/>
                    </a:ext>
                  </a:extLst>
                </a:gridCol>
              </a:tblGrid>
              <a:tr h="268558">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thrombolytic therapy +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0.77</a:t>
                      </a:r>
                    </a:p>
                    <a:p>
                      <a:pPr algn="ctr"/>
                      <a:r>
                        <a:rPr lang="en-CA" sz="1400" dirty="0">
                          <a:solidFill>
                            <a:schemeClr val="tx1">
                              <a:lumMod val="50000"/>
                              <a:lumOff val="50000"/>
                            </a:schemeClr>
                          </a:solidFill>
                        </a:rPr>
                        <a:t>(0.26-2.28)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2 fewer deaths per 1,000 </a:t>
                      </a:r>
                    </a:p>
                    <a:p>
                      <a:pPr algn="ctr"/>
                      <a:r>
                        <a:rPr lang="en-CA" sz="1400" dirty="0">
                          <a:solidFill>
                            <a:schemeClr val="tx1">
                              <a:lumMod val="50000"/>
                              <a:lumOff val="50000"/>
                            </a:schemeClr>
                          </a:solidFill>
                        </a:rPr>
                        <a:t>(7 fewer to 12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dirty="0">
                          <a:solidFill>
                            <a:schemeClr val="tx1">
                              <a:lumMod val="50000"/>
                              <a:lumOff val="50000"/>
                            </a:schemeClr>
                          </a:solidFill>
                        </a:rPr>
                        <a:t>PTS</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0.71</a:t>
                      </a:r>
                    </a:p>
                    <a:p>
                      <a:pPr algn="ctr"/>
                      <a:r>
                        <a:rPr lang="en-CA" sz="1400" dirty="0">
                          <a:solidFill>
                            <a:schemeClr val="tx1">
                              <a:lumMod val="50000"/>
                              <a:lumOff val="50000"/>
                            </a:schemeClr>
                          </a:solidFill>
                        </a:rPr>
                        <a:t>(0.60 to 0.085)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641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186 fewer PTS per 1,000</a:t>
                      </a:r>
                    </a:p>
                    <a:p>
                      <a:pPr algn="ctr"/>
                      <a:r>
                        <a:rPr lang="en-CA" sz="1400" dirty="0">
                          <a:solidFill>
                            <a:schemeClr val="tx1">
                              <a:lumMod val="50000"/>
                              <a:lumOff val="50000"/>
                            </a:schemeClr>
                          </a:solidFill>
                        </a:rPr>
                        <a:t>(96 fewer to 253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1.85</a:t>
                      </a:r>
                    </a:p>
                    <a:p>
                      <a:pPr algn="ctr"/>
                      <a:r>
                        <a:rPr lang="en-CA" sz="1400" dirty="0">
                          <a:solidFill>
                            <a:schemeClr val="tx1">
                              <a:lumMod val="50000"/>
                              <a:lumOff val="50000"/>
                            </a:schemeClr>
                          </a:solidFill>
                        </a:rPr>
                        <a:t>(1.41 to 2.44)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36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31 more bleeds per 1,000</a:t>
                      </a:r>
                    </a:p>
                    <a:p>
                      <a:pPr algn="ctr"/>
                      <a:r>
                        <a:rPr lang="en-CA" sz="1400" dirty="0">
                          <a:solidFill>
                            <a:schemeClr val="tx1">
                              <a:lumMod val="50000"/>
                              <a:lumOff val="50000"/>
                            </a:schemeClr>
                          </a:solidFill>
                        </a:rPr>
                        <a:t>(15 fewer to 52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8" name="TextBox 7">
            <a:extLst>
              <a:ext uri="{FF2B5EF4-FFF2-40B4-BE49-F238E27FC236}">
                <a16:creationId xmlns:a16="http://schemas.microsoft.com/office/drawing/2014/main" id="{0E520807-C8F8-40D2-AC0F-EBAE65C0D27C}"/>
              </a:ext>
            </a:extLst>
          </p:cNvPr>
          <p:cNvSpPr txBox="1"/>
          <p:nvPr/>
        </p:nvSpPr>
        <p:spPr>
          <a:xfrm>
            <a:off x="8942345" y="3381148"/>
            <a:ext cx="2228493" cy="1077218"/>
          </a:xfrm>
          <a:prstGeom prst="rect">
            <a:avLst/>
          </a:prstGeom>
          <a:solidFill>
            <a:srgbClr val="FFD9B0"/>
          </a:solidFill>
        </p:spPr>
        <p:txBody>
          <a:bodyPr wrap="square" rtlCol="0">
            <a:spAutoFit/>
          </a:bodyPr>
          <a:lstStyle/>
          <a:p>
            <a:pPr fontAlgn="t"/>
            <a:r>
              <a:rPr lang="en-CA" sz="1600" b="1" dirty="0">
                <a:solidFill>
                  <a:schemeClr val="tx1">
                    <a:lumMod val="50000"/>
                    <a:lumOff val="50000"/>
                  </a:schemeClr>
                </a:solidFill>
              </a:rPr>
              <a:t>Remarks:</a:t>
            </a:r>
          </a:p>
          <a:p>
            <a:pPr fontAlgn="t"/>
            <a:r>
              <a:rPr lang="en-CA" sz="1600" dirty="0">
                <a:solidFill>
                  <a:schemeClr val="tx1">
                    <a:lumMod val="50000"/>
                    <a:lumOff val="50000"/>
                  </a:schemeClr>
                </a:solidFill>
              </a:rPr>
              <a:t>Patients with limb threatening DVT may require thrombolysis</a:t>
            </a:r>
            <a:endParaRPr lang="en-CA" sz="1600" b="1" dirty="0">
              <a:solidFill>
                <a:schemeClr val="tx1">
                  <a:lumMod val="50000"/>
                  <a:lumOff val="50000"/>
                </a:schemeClr>
              </a:solidFill>
            </a:endParaRPr>
          </a:p>
        </p:txBody>
      </p:sp>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2000" dirty="0"/>
              <a:t>In most patients with proximal DVT, the panel </a:t>
            </a:r>
            <a:r>
              <a:rPr lang="en-CA" sz="2000" i="1" dirty="0"/>
              <a:t>suggests</a:t>
            </a:r>
            <a:r>
              <a:rPr lang="en-CA" sz="2000" dirty="0"/>
              <a:t> </a:t>
            </a:r>
            <a:r>
              <a:rPr lang="en-CA" sz="2000" b="1" dirty="0">
                <a:solidFill>
                  <a:srgbClr val="FF0000"/>
                </a:solidFill>
              </a:rPr>
              <a:t>anticoagulation therapy alone </a:t>
            </a:r>
            <a:r>
              <a:rPr lang="en-CA" sz="2000" dirty="0"/>
              <a:t>over thrombolytic therapy in addition to anticoagulation (conditional recommendation, low certainty)</a:t>
            </a:r>
          </a:p>
          <a:p>
            <a:pPr marL="0" indent="0">
              <a:buNone/>
            </a:pPr>
            <a:r>
              <a:rPr lang="en-CA" sz="2000" b="1" dirty="0">
                <a:solidFill>
                  <a:srgbClr val="0070C0"/>
                </a:solidFill>
              </a:rPr>
              <a:t>Thrombolytic therapy + Anticoagulation</a:t>
            </a:r>
            <a:r>
              <a:rPr lang="en-CA" sz="2000" b="1" dirty="0">
                <a:solidFill>
                  <a:srgbClr val="91AF61"/>
                </a:solidFill>
              </a:rPr>
              <a:t> </a:t>
            </a:r>
            <a:r>
              <a:rPr lang="en-CA" sz="2000" dirty="0"/>
              <a:t>compared with </a:t>
            </a:r>
            <a:r>
              <a:rPr lang="en-CA" sz="2000" b="1" dirty="0">
                <a:solidFill>
                  <a:srgbClr val="91AF61"/>
                </a:solidFill>
              </a:rPr>
              <a:t>Anticoagulation alone</a:t>
            </a:r>
            <a:r>
              <a:rPr lang="en-CA" sz="2000" b="1" dirty="0"/>
              <a:t> </a:t>
            </a:r>
            <a:r>
              <a:rPr lang="en-CA" sz="2000" dirty="0"/>
              <a:t>in patients with extensive proximal DVT:</a:t>
            </a:r>
          </a:p>
          <a:p>
            <a:endParaRPr lang="en-CA" sz="2000" i="1" dirty="0"/>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41669"/>
            <a:ext cx="158294" cy="158293"/>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Oval 20">
            <a:extLst>
              <a:ext uri="{FF2B5EF4-FFF2-40B4-BE49-F238E27FC236}">
                <a16:creationId xmlns:a16="http://schemas.microsoft.com/office/drawing/2014/main" id="{D1DC8C05-24E8-164B-BA65-5C18C003B974}"/>
              </a:ext>
            </a:extLst>
          </p:cNvPr>
          <p:cNvSpPr/>
          <p:nvPr/>
        </p:nvSpPr>
        <p:spPr>
          <a:xfrm>
            <a:off x="489058" y="488503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435032"/>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2122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3045498292"/>
              </p:ext>
            </p:extLst>
          </p:nvPr>
        </p:nvGraphicFramePr>
        <p:xfrm>
          <a:off x="419100" y="3391669"/>
          <a:ext cx="7696200" cy="268224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9">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8">
                  <a:extLst>
                    <a:ext uri="{9D8B030D-6E8A-4147-A177-3AD203B41FA5}">
                      <a16:colId xmlns:a16="http://schemas.microsoft.com/office/drawing/2014/main" val="738517967"/>
                    </a:ext>
                  </a:extLst>
                </a:gridCol>
              </a:tblGrid>
              <a:tr h="268558">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VKA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DOAC</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0.99</a:t>
                      </a:r>
                    </a:p>
                    <a:p>
                      <a:pPr algn="ctr"/>
                      <a:r>
                        <a:rPr lang="en-CA" sz="1400" dirty="0">
                          <a:solidFill>
                            <a:schemeClr val="tx1">
                              <a:lumMod val="50000"/>
                              <a:lumOff val="50000"/>
                            </a:schemeClr>
                          </a:solidFill>
                        </a:rPr>
                        <a:t>(0.72-1.36)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46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 fewer deaths per 1,000 </a:t>
                      </a:r>
                    </a:p>
                    <a:p>
                      <a:pPr algn="ctr"/>
                      <a:r>
                        <a:rPr lang="en-CA" sz="1400" dirty="0">
                          <a:solidFill>
                            <a:schemeClr val="tx1">
                              <a:lumMod val="50000"/>
                              <a:lumOff val="50000"/>
                            </a:schemeClr>
                          </a:solidFill>
                        </a:rPr>
                        <a:t>(13 fewer to 17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dirty="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0.72</a:t>
                      </a:r>
                    </a:p>
                    <a:p>
                      <a:pPr algn="ctr"/>
                      <a:r>
                        <a:rPr lang="en-CA" sz="1400" dirty="0">
                          <a:solidFill>
                            <a:schemeClr val="tx1">
                              <a:lumMod val="50000"/>
                              <a:lumOff val="50000"/>
                            </a:schemeClr>
                          </a:solidFill>
                        </a:rPr>
                        <a:t>(0.31-1.70)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4 fewer PE per 1,000 </a:t>
                      </a:r>
                    </a:p>
                    <a:p>
                      <a:pPr algn="ctr"/>
                      <a:r>
                        <a:rPr lang="en-CA" sz="1400" dirty="0">
                          <a:solidFill>
                            <a:schemeClr val="tx1">
                              <a:lumMod val="50000"/>
                              <a:lumOff val="50000"/>
                            </a:schemeClr>
                          </a:solidFill>
                        </a:rPr>
                        <a:t>(10 fewer to 10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8816097"/>
                  </a:ext>
                </a:extLst>
              </a:tr>
              <a:tr h="468517">
                <a:tc>
                  <a:txBody>
                    <a:bodyPr/>
                    <a:lstStyle/>
                    <a:p>
                      <a:r>
                        <a:rPr lang="en-CA" sz="1400" dirty="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0.56</a:t>
                      </a:r>
                    </a:p>
                    <a:p>
                      <a:pPr algn="ctr"/>
                      <a:r>
                        <a:rPr lang="en-CA" sz="1400" dirty="0">
                          <a:solidFill>
                            <a:schemeClr val="tx1">
                              <a:lumMod val="50000"/>
                              <a:lumOff val="50000"/>
                            </a:schemeClr>
                          </a:solidFill>
                        </a:rPr>
                        <a:t>(0.12 to 2.70)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40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18 fewer DVT per 1,000</a:t>
                      </a:r>
                    </a:p>
                    <a:p>
                      <a:pPr algn="ctr"/>
                      <a:r>
                        <a:rPr lang="en-CA" sz="1400" dirty="0">
                          <a:solidFill>
                            <a:schemeClr val="tx1">
                              <a:lumMod val="50000"/>
                              <a:lumOff val="50000"/>
                            </a:schemeClr>
                          </a:solidFill>
                        </a:rPr>
                        <a:t>(35 fewer to 68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dirty="0">
                          <a:solidFill>
                            <a:schemeClr val="tx1">
                              <a:lumMod val="50000"/>
                              <a:lumOff val="50000"/>
                            </a:schemeClr>
                          </a:solidFill>
                        </a:rPr>
                        <a:t>PTS</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0.62</a:t>
                      </a:r>
                    </a:p>
                    <a:p>
                      <a:pPr algn="ctr"/>
                      <a:r>
                        <a:rPr lang="en-CA" sz="1400" dirty="0">
                          <a:solidFill>
                            <a:schemeClr val="tx1">
                              <a:lumMod val="50000"/>
                              <a:lumOff val="50000"/>
                            </a:schemeClr>
                          </a:solidFill>
                        </a:rPr>
                        <a:t>(0.38 to 1.01)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213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81 fewer cases of PTS per 1,000</a:t>
                      </a:r>
                    </a:p>
                    <a:p>
                      <a:pPr algn="ctr"/>
                      <a:r>
                        <a:rPr lang="en-CA" sz="1400" dirty="0">
                          <a:solidFill>
                            <a:schemeClr val="tx1">
                              <a:lumMod val="50000"/>
                              <a:lumOff val="50000"/>
                            </a:schemeClr>
                          </a:solidFill>
                        </a:rPr>
                        <a:t>(132 fewer to 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8" name="TextBox 7">
            <a:extLst>
              <a:ext uri="{FF2B5EF4-FFF2-40B4-BE49-F238E27FC236}">
                <a16:creationId xmlns:a16="http://schemas.microsoft.com/office/drawing/2014/main" id="{0E520807-C8F8-40D2-AC0F-EBAE65C0D27C}"/>
              </a:ext>
            </a:extLst>
          </p:cNvPr>
          <p:cNvSpPr txBox="1"/>
          <p:nvPr/>
        </p:nvSpPr>
        <p:spPr>
          <a:xfrm>
            <a:off x="8942345" y="3391669"/>
            <a:ext cx="2228493" cy="1323439"/>
          </a:xfrm>
          <a:prstGeom prst="rect">
            <a:avLst/>
          </a:prstGeom>
          <a:solidFill>
            <a:srgbClr val="FFD9B0"/>
          </a:solidFill>
        </p:spPr>
        <p:txBody>
          <a:bodyPr wrap="square" rtlCol="0">
            <a:spAutoFit/>
          </a:bodyPr>
          <a:lstStyle/>
          <a:p>
            <a:pPr fontAlgn="t"/>
            <a:r>
              <a:rPr lang="en-CA" sz="1600" b="1" dirty="0">
                <a:solidFill>
                  <a:schemeClr val="tx1">
                    <a:lumMod val="50000"/>
                    <a:lumOff val="50000"/>
                  </a:schemeClr>
                </a:solidFill>
              </a:rPr>
              <a:t>Remarks:</a:t>
            </a:r>
          </a:p>
          <a:p>
            <a:pPr fontAlgn="t"/>
            <a:r>
              <a:rPr lang="en-CA" sz="1600" dirty="0">
                <a:solidFill>
                  <a:schemeClr val="tx1">
                    <a:lumMod val="50000"/>
                    <a:lumOff val="50000"/>
                  </a:schemeClr>
                </a:solidFill>
              </a:rPr>
              <a:t>Stockings may still be considered for symptomatic relief in select patients</a:t>
            </a:r>
          </a:p>
        </p:txBody>
      </p:sp>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a:xfrm>
            <a:off x="419100" y="2033093"/>
            <a:ext cx="10972800" cy="1582776"/>
          </a:xfrm>
        </p:spPr>
        <p:txBody>
          <a:bodyPr>
            <a:noAutofit/>
          </a:bodyPr>
          <a:lstStyle/>
          <a:p>
            <a:pPr marL="0" indent="0">
              <a:buNone/>
            </a:pPr>
            <a:r>
              <a:rPr lang="en-CA" sz="2000" dirty="0"/>
              <a:t>For patients with DVT including those at increased risk of PTS, the panel </a:t>
            </a:r>
            <a:r>
              <a:rPr lang="en-CA" sz="2000" i="1" dirty="0"/>
              <a:t>suggests against</a:t>
            </a:r>
            <a:r>
              <a:rPr lang="en-CA" sz="2000" dirty="0"/>
              <a:t> the use of compression stockings (conditional recommendation, low certainty)</a:t>
            </a:r>
          </a:p>
          <a:p>
            <a:pPr marL="0" indent="0">
              <a:buNone/>
            </a:pPr>
            <a:r>
              <a:rPr lang="en-CA" sz="2000" b="1" dirty="0">
                <a:solidFill>
                  <a:srgbClr val="0070C0"/>
                </a:solidFill>
              </a:rPr>
              <a:t>Anticoagulation alone </a:t>
            </a:r>
            <a:r>
              <a:rPr lang="en-CA" sz="2000" dirty="0"/>
              <a:t>compared with </a:t>
            </a:r>
            <a:r>
              <a:rPr lang="en-CA" sz="2000" b="1" dirty="0">
                <a:solidFill>
                  <a:srgbClr val="91AF61"/>
                </a:solidFill>
              </a:rPr>
              <a:t>compression stockings and anticoagulation </a:t>
            </a:r>
            <a:r>
              <a:rPr lang="en-CA" sz="2000" dirty="0"/>
              <a:t>in patients with extensive DVT:</a:t>
            </a:r>
          </a:p>
          <a:p>
            <a:endParaRPr lang="en-CA" sz="2000" i="1" dirty="0"/>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178565"/>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228639"/>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BA34B3C8-FAD4-D940-B539-820A03F3DACE}"/>
              </a:ext>
            </a:extLst>
          </p:cNvPr>
          <p:cNvSpPr/>
          <p:nvPr/>
        </p:nvSpPr>
        <p:spPr>
          <a:xfrm rot="6011560" flipV="1">
            <a:off x="476929" y="4681027"/>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CA1FA15E-6D8B-964B-992E-DA891BCF79BA}"/>
              </a:ext>
            </a:extLst>
          </p:cNvPr>
          <p:cNvSpPr/>
          <p:nvPr/>
        </p:nvSpPr>
        <p:spPr>
          <a:xfrm flipV="1">
            <a:off x="476929" y="5740783"/>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93452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animBg="1"/>
      <p:bldP spid="26"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83BF-D249-C540-A67E-7CF6260DC5D0}"/>
              </a:ext>
            </a:extLst>
          </p:cNvPr>
          <p:cNvSpPr>
            <a:spLocks noGrp="1"/>
          </p:cNvSpPr>
          <p:nvPr>
            <p:ph type="title"/>
          </p:nvPr>
        </p:nvSpPr>
        <p:spPr>
          <a:xfrm>
            <a:off x="419100" y="1340572"/>
            <a:ext cx="10972800" cy="418113"/>
          </a:xfrm>
        </p:spPr>
        <p:txBody>
          <a:bodyPr/>
          <a:lstStyle/>
          <a:p>
            <a:r>
              <a:rPr lang="en-US"/>
              <a:t>Treatment beyond anticoagulation for prevention of Post Thrombotic Syndrome (PTS)</a:t>
            </a:r>
            <a:endParaRPr lang="en-US" dirty="0"/>
          </a:p>
        </p:txBody>
      </p:sp>
      <p:sp>
        <p:nvSpPr>
          <p:cNvPr id="3" name="Content Placeholder 2">
            <a:extLst>
              <a:ext uri="{FF2B5EF4-FFF2-40B4-BE49-F238E27FC236}">
                <a16:creationId xmlns:a16="http://schemas.microsoft.com/office/drawing/2014/main" id="{F61DB065-3A10-D047-B6FD-145968FC7BE8}"/>
              </a:ext>
            </a:extLst>
          </p:cNvPr>
          <p:cNvSpPr>
            <a:spLocks noGrp="1"/>
          </p:cNvSpPr>
          <p:nvPr>
            <p:ph idx="1"/>
          </p:nvPr>
        </p:nvSpPr>
        <p:spPr>
          <a:xfrm>
            <a:off x="419100" y="2312493"/>
            <a:ext cx="10972800" cy="3954624"/>
          </a:xfrm>
        </p:spPr>
        <p:txBody>
          <a:bodyPr/>
          <a:lstStyle/>
          <a:p>
            <a:r>
              <a:rPr lang="en-CA" sz="2000" dirty="0"/>
              <a:t>PTS may develop in 30% to 50% patients (5% to 10% severe)</a:t>
            </a:r>
            <a:endParaRPr lang="en-US" sz="2000" dirty="0"/>
          </a:p>
          <a:p>
            <a:r>
              <a:rPr lang="en-US" sz="2000" dirty="0"/>
              <a:t>Adjunctive therapies can include compression stockings and thrombolysis:</a:t>
            </a:r>
          </a:p>
          <a:p>
            <a:pPr lvl="1">
              <a:buSzPct val="75000"/>
              <a:buFont typeface="Courier New" panose="02070309020205020404" pitchFamily="49" charset="0"/>
              <a:buChar char="o"/>
            </a:pPr>
            <a:r>
              <a:rPr lang="en-US" sz="2000" dirty="0"/>
              <a:t>Trend towards decreased PTS but not significant</a:t>
            </a:r>
          </a:p>
          <a:p>
            <a:pPr lvl="1">
              <a:buSzPct val="75000"/>
              <a:buFont typeface="Courier New" panose="02070309020205020404" pitchFamily="49" charset="0"/>
              <a:buChar char="o"/>
            </a:pPr>
            <a:r>
              <a:rPr lang="en-US" sz="2000" dirty="0"/>
              <a:t>No impact on mortality</a:t>
            </a:r>
          </a:p>
          <a:p>
            <a:pPr lvl="1">
              <a:buSzPct val="75000"/>
              <a:buFont typeface="Courier New" panose="02070309020205020404" pitchFamily="49" charset="0"/>
              <a:buChar char="o"/>
            </a:pPr>
            <a:r>
              <a:rPr lang="en-US" sz="2000" dirty="0"/>
              <a:t>For thrombolysis – increased bleeding risk</a:t>
            </a:r>
          </a:p>
          <a:p>
            <a:r>
              <a:rPr lang="en-CA" sz="2000" dirty="0"/>
              <a:t>There remains low certainty in the evidence and therapy may be considered for patients with:</a:t>
            </a:r>
          </a:p>
          <a:p>
            <a:pPr lvl="1">
              <a:buSzPct val="75000"/>
              <a:buFont typeface="Courier New" panose="02070309020205020404" pitchFamily="49" charset="0"/>
              <a:buChar char="o"/>
            </a:pPr>
            <a:r>
              <a:rPr lang="en-CA" sz="2000" dirty="0"/>
              <a:t>Low risk of bleeding (thrombolysis)</a:t>
            </a:r>
          </a:p>
          <a:p>
            <a:pPr lvl="1">
              <a:buSzPct val="75000"/>
              <a:buFont typeface="Courier New" panose="02070309020205020404" pitchFamily="49" charset="0"/>
              <a:buChar char="o"/>
            </a:pPr>
            <a:r>
              <a:rPr lang="en-CA" sz="2000" dirty="0"/>
              <a:t>Value rapid resolution of symptoms and prevention of PTS</a:t>
            </a:r>
          </a:p>
        </p:txBody>
      </p:sp>
    </p:spTree>
    <p:extLst>
      <p:ext uri="{BB962C8B-B14F-4D97-AF65-F5344CB8AC3E}">
        <p14:creationId xmlns:p14="http://schemas.microsoft.com/office/powerpoint/2010/main" val="197862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3857691906"/>
              </p:ext>
            </p:extLst>
          </p:nvPr>
        </p:nvGraphicFramePr>
        <p:xfrm>
          <a:off x="419100" y="3391669"/>
          <a:ext cx="7696200" cy="268224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9">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8">
                  <a:extLst>
                    <a:ext uri="{9D8B030D-6E8A-4147-A177-3AD203B41FA5}">
                      <a16:colId xmlns:a16="http://schemas.microsoft.com/office/drawing/2014/main" val="738517967"/>
                    </a:ext>
                  </a:extLst>
                </a:gridCol>
              </a:tblGrid>
              <a:tr h="268558">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VKA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DOAC</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0.99</a:t>
                      </a:r>
                    </a:p>
                    <a:p>
                      <a:pPr algn="ctr"/>
                      <a:r>
                        <a:rPr lang="en-CA" sz="1400" dirty="0">
                          <a:solidFill>
                            <a:schemeClr val="tx1">
                              <a:lumMod val="50000"/>
                              <a:lumOff val="50000"/>
                            </a:schemeClr>
                          </a:solidFill>
                        </a:rPr>
                        <a:t>(0.85-1.15)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39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 fewer deaths per 1,000 </a:t>
                      </a:r>
                    </a:p>
                    <a:p>
                      <a:pPr algn="ctr"/>
                      <a:r>
                        <a:rPr lang="en-CA" sz="1400" dirty="0">
                          <a:solidFill>
                            <a:schemeClr val="tx1">
                              <a:lumMod val="50000"/>
                              <a:lumOff val="50000"/>
                            </a:schemeClr>
                          </a:solidFill>
                        </a:rPr>
                        <a:t>(6 fewer to 6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dirty="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0.97</a:t>
                      </a:r>
                    </a:p>
                    <a:p>
                      <a:pPr algn="ctr"/>
                      <a:r>
                        <a:rPr lang="en-CA" sz="1400" dirty="0">
                          <a:solidFill>
                            <a:schemeClr val="tx1">
                              <a:lumMod val="50000"/>
                              <a:lumOff val="50000"/>
                            </a:schemeClr>
                          </a:solidFill>
                        </a:rPr>
                        <a:t>(0.77-1.23)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20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 fewer PE per 1,000 </a:t>
                      </a:r>
                    </a:p>
                    <a:p>
                      <a:pPr algn="ctr"/>
                      <a:r>
                        <a:rPr lang="en-CA" sz="1400" dirty="0">
                          <a:solidFill>
                            <a:schemeClr val="tx1">
                              <a:lumMod val="50000"/>
                              <a:lumOff val="50000"/>
                            </a:schemeClr>
                          </a:solidFill>
                        </a:rPr>
                        <a:t>(5 fewer to 5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8816097"/>
                  </a:ext>
                </a:extLst>
              </a:tr>
              <a:tr h="468517">
                <a:tc>
                  <a:txBody>
                    <a:bodyPr/>
                    <a:lstStyle/>
                    <a:p>
                      <a:r>
                        <a:rPr lang="en-CA" sz="1400" dirty="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0.80</a:t>
                      </a:r>
                    </a:p>
                    <a:p>
                      <a:pPr algn="ctr"/>
                      <a:r>
                        <a:rPr lang="en-CA" sz="1400" dirty="0">
                          <a:solidFill>
                            <a:schemeClr val="tx1">
                              <a:lumMod val="50000"/>
                              <a:lumOff val="50000"/>
                            </a:schemeClr>
                          </a:solidFill>
                        </a:rPr>
                        <a:t>(0.59 to 1.09)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26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5 fewer DVT per 1,000</a:t>
                      </a:r>
                    </a:p>
                    <a:p>
                      <a:pPr algn="ctr"/>
                      <a:r>
                        <a:rPr lang="en-CA" sz="1400" dirty="0">
                          <a:solidFill>
                            <a:schemeClr val="tx1">
                              <a:lumMod val="50000"/>
                              <a:lumOff val="50000"/>
                            </a:schemeClr>
                          </a:solidFill>
                        </a:rPr>
                        <a:t>(2 more to 11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0.63</a:t>
                      </a:r>
                    </a:p>
                    <a:p>
                      <a:pPr algn="ctr"/>
                      <a:r>
                        <a:rPr lang="en-CA" sz="1400" dirty="0">
                          <a:solidFill>
                            <a:schemeClr val="tx1">
                              <a:lumMod val="50000"/>
                              <a:lumOff val="50000"/>
                            </a:schemeClr>
                          </a:solidFill>
                        </a:rPr>
                        <a:t>(0.47 to 0.84)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17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6 fewer bleeds per 1,000</a:t>
                      </a:r>
                    </a:p>
                    <a:p>
                      <a:pPr algn="ctr"/>
                      <a:r>
                        <a:rPr lang="en-CA" sz="1400" dirty="0">
                          <a:solidFill>
                            <a:schemeClr val="tx1">
                              <a:lumMod val="50000"/>
                              <a:lumOff val="50000"/>
                            </a:schemeClr>
                          </a:solidFill>
                        </a:rPr>
                        <a:t>(3 fewer to 9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8" name="TextBox 7">
            <a:extLst>
              <a:ext uri="{FF2B5EF4-FFF2-40B4-BE49-F238E27FC236}">
                <a16:creationId xmlns:a16="http://schemas.microsoft.com/office/drawing/2014/main" id="{0E520807-C8F8-40D2-AC0F-EBAE65C0D27C}"/>
              </a:ext>
            </a:extLst>
          </p:cNvPr>
          <p:cNvSpPr txBox="1"/>
          <p:nvPr/>
        </p:nvSpPr>
        <p:spPr>
          <a:xfrm>
            <a:off x="8941077" y="3391890"/>
            <a:ext cx="1993623" cy="2062103"/>
          </a:xfrm>
          <a:prstGeom prst="rect">
            <a:avLst/>
          </a:prstGeom>
          <a:solidFill>
            <a:srgbClr val="FFD9B0"/>
          </a:solidFill>
        </p:spPr>
        <p:txBody>
          <a:bodyPr wrap="square" rtlCol="0">
            <a:spAutoFit/>
          </a:bodyPr>
          <a:lstStyle/>
          <a:p>
            <a:pPr fontAlgn="t"/>
            <a:r>
              <a:rPr lang="en-CA" sz="1600" b="1" dirty="0">
                <a:solidFill>
                  <a:schemeClr val="tx1">
                    <a:lumMod val="50000"/>
                    <a:lumOff val="50000"/>
                  </a:schemeClr>
                </a:solidFill>
              </a:rPr>
              <a:t>Remarks:</a:t>
            </a:r>
          </a:p>
          <a:p>
            <a:pPr fontAlgn="t"/>
            <a:r>
              <a:rPr lang="en-CA" sz="1600" dirty="0">
                <a:solidFill>
                  <a:schemeClr val="tx1">
                    <a:lumMod val="50000"/>
                    <a:lumOff val="50000"/>
                  </a:schemeClr>
                </a:solidFill>
              </a:rPr>
              <a:t>May not be appropriate for all patient populations</a:t>
            </a:r>
          </a:p>
          <a:p>
            <a:pPr fontAlgn="t"/>
            <a:endParaRPr lang="en-CA" sz="1600" dirty="0">
              <a:solidFill>
                <a:schemeClr val="tx1">
                  <a:lumMod val="50000"/>
                  <a:lumOff val="50000"/>
                </a:schemeClr>
              </a:solidFill>
            </a:endParaRPr>
          </a:p>
          <a:p>
            <a:pPr fontAlgn="t"/>
            <a:r>
              <a:rPr lang="en-CA" sz="1600" dirty="0">
                <a:solidFill>
                  <a:schemeClr val="tx1">
                    <a:lumMod val="50000"/>
                    <a:lumOff val="50000"/>
                  </a:schemeClr>
                </a:solidFill>
              </a:rPr>
              <a:t>The panel does not suggest one DOAC over another </a:t>
            </a:r>
          </a:p>
        </p:txBody>
      </p:sp>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a:xfrm>
            <a:off x="419100" y="2033093"/>
            <a:ext cx="10515600" cy="3954624"/>
          </a:xfrm>
        </p:spPr>
        <p:txBody>
          <a:bodyPr>
            <a:noAutofit/>
          </a:bodyPr>
          <a:lstStyle/>
          <a:p>
            <a:pPr marL="0" indent="0">
              <a:buNone/>
            </a:pPr>
            <a:r>
              <a:rPr lang="en-CA" sz="2000" dirty="0"/>
              <a:t>In patients with VTE, the panel </a:t>
            </a:r>
            <a:r>
              <a:rPr lang="en-CA" sz="2000" i="1" dirty="0"/>
              <a:t>suggests</a:t>
            </a:r>
            <a:r>
              <a:rPr lang="en-CA" sz="2000" dirty="0"/>
              <a:t> using </a:t>
            </a:r>
            <a:r>
              <a:rPr lang="en-CA" sz="2000" b="1" dirty="0">
                <a:solidFill>
                  <a:srgbClr val="FF0000"/>
                </a:solidFill>
              </a:rPr>
              <a:t>DOACs over VKAs </a:t>
            </a:r>
            <a:r>
              <a:rPr lang="en-CA" sz="2000" dirty="0"/>
              <a:t>(conditional recommendation, moderate certainty)</a:t>
            </a:r>
          </a:p>
          <a:p>
            <a:pPr marL="0" indent="0">
              <a:buNone/>
            </a:pPr>
            <a:r>
              <a:rPr lang="en-CA" sz="2000" b="1" dirty="0">
                <a:solidFill>
                  <a:srgbClr val="0070C0"/>
                </a:solidFill>
              </a:rPr>
              <a:t>DOAC </a:t>
            </a:r>
            <a:r>
              <a:rPr lang="en-CA" sz="2000" dirty="0"/>
              <a:t>compared with </a:t>
            </a:r>
            <a:r>
              <a:rPr lang="en-CA" sz="2000" b="1" dirty="0">
                <a:solidFill>
                  <a:srgbClr val="91AF61"/>
                </a:solidFill>
              </a:rPr>
              <a:t>VKA </a:t>
            </a:r>
            <a:r>
              <a:rPr lang="en-CA" sz="2000" dirty="0"/>
              <a:t>for VTE:</a:t>
            </a:r>
          </a:p>
          <a:p>
            <a:endParaRPr lang="en-CA" sz="2000" i="1" dirty="0"/>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166990"/>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228639"/>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BA34B3C8-FAD4-D940-B539-820A03F3DACE}"/>
              </a:ext>
            </a:extLst>
          </p:cNvPr>
          <p:cNvSpPr/>
          <p:nvPr/>
        </p:nvSpPr>
        <p:spPr>
          <a:xfrm rot="6011560" flipV="1">
            <a:off x="476929" y="4692602"/>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CA1FA15E-6D8B-964B-992E-DA891BCF79BA}"/>
              </a:ext>
            </a:extLst>
          </p:cNvPr>
          <p:cNvSpPr/>
          <p:nvPr/>
        </p:nvSpPr>
        <p:spPr>
          <a:xfrm flipV="1">
            <a:off x="476929" y="5729208"/>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10682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animBg="1"/>
      <p:bldP spid="26"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1071850324"/>
              </p:ext>
            </p:extLst>
          </p:nvPr>
        </p:nvGraphicFramePr>
        <p:xfrm>
          <a:off x="419100" y="3370180"/>
          <a:ext cx="7696198" cy="285258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68558">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hospital treatment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home treatment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dirty="0">
                          <a:solidFill>
                            <a:schemeClr val="tx1">
                              <a:lumMod val="50000"/>
                              <a:lumOff val="50000"/>
                            </a:schemeClr>
                          </a:solidFill>
                        </a:rPr>
                        <a:t>Mortality (10 days)</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Not estimable</a:t>
                      </a:r>
                      <a:endParaRPr lang="en-CA" sz="14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4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Not estimable</a:t>
                      </a:r>
                      <a:endParaRPr lang="en-CA" sz="14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dirty="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0.64</a:t>
                      </a:r>
                    </a:p>
                    <a:p>
                      <a:pPr algn="ctr"/>
                      <a:r>
                        <a:rPr lang="en-CA" sz="1400" dirty="0">
                          <a:solidFill>
                            <a:schemeClr val="tx1">
                              <a:lumMod val="50000"/>
                              <a:lumOff val="50000"/>
                            </a:schemeClr>
                          </a:solidFill>
                        </a:rPr>
                        <a:t>(0.44 to 0.93)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68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25 fewer PE per 1,000</a:t>
                      </a:r>
                    </a:p>
                    <a:p>
                      <a:pPr algn="ctr"/>
                      <a:r>
                        <a:rPr lang="en-CA" sz="1400" dirty="0">
                          <a:solidFill>
                            <a:schemeClr val="tx1">
                              <a:lumMod val="50000"/>
                              <a:lumOff val="50000"/>
                            </a:schemeClr>
                          </a:solidFill>
                        </a:rPr>
                        <a:t>(38 fewer to 5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dirty="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0.61</a:t>
                      </a:r>
                    </a:p>
                    <a:p>
                      <a:pPr algn="ctr"/>
                      <a:r>
                        <a:rPr lang="en-CA" sz="1400" dirty="0">
                          <a:solidFill>
                            <a:schemeClr val="tx1">
                              <a:lumMod val="50000"/>
                              <a:lumOff val="50000"/>
                            </a:schemeClr>
                          </a:solidFill>
                        </a:rPr>
                        <a:t>(0.42 to 0.90)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74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29 fewer DVT per 1,000</a:t>
                      </a:r>
                    </a:p>
                    <a:p>
                      <a:pPr algn="ctr"/>
                      <a:r>
                        <a:rPr lang="en-CA" sz="1400" dirty="0">
                          <a:solidFill>
                            <a:schemeClr val="tx1">
                              <a:lumMod val="50000"/>
                              <a:lumOff val="50000"/>
                            </a:schemeClr>
                          </a:solidFill>
                        </a:rPr>
                        <a:t>(43 fewer to 7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221157">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0.67</a:t>
                      </a:r>
                    </a:p>
                    <a:p>
                      <a:pPr algn="ctr"/>
                      <a:r>
                        <a:rPr lang="en-CA" sz="1400" dirty="0">
                          <a:solidFill>
                            <a:schemeClr val="tx1">
                              <a:lumMod val="50000"/>
                              <a:lumOff val="50000"/>
                            </a:schemeClr>
                          </a:solidFill>
                        </a:rPr>
                        <a:t>(0.33 to 1.36)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6 fewer bleeds per 1,000</a:t>
                      </a:r>
                    </a:p>
                    <a:p>
                      <a:pPr algn="ctr"/>
                      <a:r>
                        <a:rPr lang="en-CA" sz="1400" dirty="0">
                          <a:solidFill>
                            <a:schemeClr val="tx1">
                              <a:lumMod val="50000"/>
                              <a:lumOff val="50000"/>
                            </a:schemeClr>
                          </a:solidFill>
                        </a:rPr>
                        <a:t>(13  fewer to 7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2000" dirty="0"/>
              <a:t>For patients with </a:t>
            </a:r>
            <a:r>
              <a:rPr lang="en-CA" sz="2000" b="1" dirty="0"/>
              <a:t>uncomplicated DVT</a:t>
            </a:r>
            <a:r>
              <a:rPr lang="en-CA" sz="2000" dirty="0"/>
              <a:t>, the ASH guideline panel </a:t>
            </a:r>
            <a:r>
              <a:rPr lang="en-CA" sz="2000" i="1" dirty="0"/>
              <a:t>suggests</a:t>
            </a:r>
            <a:r>
              <a:rPr lang="en-CA" sz="2000" dirty="0"/>
              <a:t> offering </a:t>
            </a:r>
            <a:r>
              <a:rPr lang="en-CA" sz="2000" b="1" dirty="0">
                <a:solidFill>
                  <a:srgbClr val="FF0000"/>
                </a:solidFill>
              </a:rPr>
              <a:t>home treatment </a:t>
            </a:r>
            <a:r>
              <a:rPr lang="en-CA" sz="2000" dirty="0"/>
              <a:t>over hospital treatment (conditional recommendation, low certainty)</a:t>
            </a:r>
          </a:p>
          <a:p>
            <a:pPr marL="0" indent="0">
              <a:buNone/>
            </a:pPr>
            <a:r>
              <a:rPr lang="en-CA" sz="2000" b="1" dirty="0">
                <a:solidFill>
                  <a:srgbClr val="0070C0"/>
                </a:solidFill>
              </a:rPr>
              <a:t>Home treatment </a:t>
            </a:r>
            <a:r>
              <a:rPr lang="en-CA" sz="2000" dirty="0"/>
              <a:t>compared with </a:t>
            </a:r>
            <a:r>
              <a:rPr lang="en-CA" sz="2000" b="1" dirty="0">
                <a:solidFill>
                  <a:srgbClr val="91AF61"/>
                </a:solidFill>
              </a:rPr>
              <a:t>hospital treatment </a:t>
            </a:r>
            <a:r>
              <a:rPr lang="en-CA" sz="2000" dirty="0"/>
              <a:t>in patients continuing on indefinite anticoagulation</a:t>
            </a:r>
            <a:endParaRPr lang="en-CA" sz="2000" i="1" dirty="0"/>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30701"/>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Oval 20">
            <a:extLst>
              <a:ext uri="{FF2B5EF4-FFF2-40B4-BE49-F238E27FC236}">
                <a16:creationId xmlns:a16="http://schemas.microsoft.com/office/drawing/2014/main" id="{D1DC8C05-24E8-164B-BA65-5C18C003B974}"/>
              </a:ext>
            </a:extLst>
          </p:cNvPr>
          <p:cNvSpPr/>
          <p:nvPr/>
        </p:nvSpPr>
        <p:spPr>
          <a:xfrm>
            <a:off x="476929" y="4896099"/>
            <a:ext cx="158294" cy="158294"/>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424064"/>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476929" y="5891785"/>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904381" y="3370180"/>
            <a:ext cx="2704113" cy="1323439"/>
          </a:xfrm>
          <a:prstGeom prst="rect">
            <a:avLst/>
          </a:prstGeom>
          <a:solidFill>
            <a:srgbClr val="FFD9B0"/>
          </a:solidFill>
        </p:spPr>
        <p:txBody>
          <a:bodyPr wrap="square" rtlCol="0">
            <a:spAutoFit/>
          </a:bodyPr>
          <a:lstStyle/>
          <a:p>
            <a:r>
              <a:rPr lang="en-CA" sz="1600" b="1" dirty="0">
                <a:solidFill>
                  <a:schemeClr val="tx1">
                    <a:lumMod val="50000"/>
                    <a:lumOff val="50000"/>
                  </a:schemeClr>
                </a:solidFill>
              </a:rPr>
              <a:t>Remarks:</a:t>
            </a:r>
          </a:p>
          <a:p>
            <a:r>
              <a:rPr lang="en-CA" sz="1600" dirty="0">
                <a:solidFill>
                  <a:schemeClr val="tx1">
                    <a:lumMod val="50000"/>
                    <a:lumOff val="50000"/>
                  </a:schemeClr>
                </a:solidFill>
              </a:rPr>
              <a:t>Hospital treatment may benefit patients with limb threatening DVT or those at high risk of bleeding</a:t>
            </a:r>
          </a:p>
        </p:txBody>
      </p:sp>
    </p:spTree>
    <p:extLst>
      <p:ext uri="{BB962C8B-B14F-4D97-AF65-F5344CB8AC3E}">
        <p14:creationId xmlns:p14="http://schemas.microsoft.com/office/powerpoint/2010/main" val="24728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085-6E9C-8444-8ECC-8718B147CE2F}"/>
              </a:ext>
            </a:extLst>
          </p:cNvPr>
          <p:cNvSpPr>
            <a:spLocks noGrp="1"/>
          </p:cNvSpPr>
          <p:nvPr>
            <p:ph type="title"/>
          </p:nvPr>
        </p:nvSpPr>
        <p:spPr/>
        <p:txBody>
          <a:bodyPr/>
          <a:lstStyle/>
          <a:p>
            <a:r>
              <a:rPr lang="en-US" dirty="0"/>
              <a:t>Case: back to our patient</a:t>
            </a:r>
          </a:p>
        </p:txBody>
      </p:sp>
      <p:sp>
        <p:nvSpPr>
          <p:cNvPr id="3" name="Content Placeholder 2">
            <a:extLst>
              <a:ext uri="{FF2B5EF4-FFF2-40B4-BE49-F238E27FC236}">
                <a16:creationId xmlns:a16="http://schemas.microsoft.com/office/drawing/2014/main" id="{A2123408-225F-FC43-A1A3-5B67EDBE76FB}"/>
              </a:ext>
            </a:extLst>
          </p:cNvPr>
          <p:cNvSpPr>
            <a:spLocks noGrp="1"/>
          </p:cNvSpPr>
          <p:nvPr>
            <p:ph idx="1"/>
          </p:nvPr>
        </p:nvSpPr>
        <p:spPr/>
        <p:txBody>
          <a:bodyPr/>
          <a:lstStyle/>
          <a:p>
            <a:pPr marL="0" indent="0">
              <a:buNone/>
            </a:pPr>
            <a:r>
              <a:rPr lang="en-US" sz="2400" b="1" dirty="0"/>
              <a:t>Uncomplicated unprovoked VTE in previously well patient</a:t>
            </a:r>
          </a:p>
          <a:p>
            <a:r>
              <a:rPr lang="en-US" sz="2400" dirty="0"/>
              <a:t>Initial management: </a:t>
            </a:r>
          </a:p>
          <a:p>
            <a:pPr lvl="1">
              <a:buSzPct val="75000"/>
              <a:buFont typeface="Courier New" panose="02070309020205020404" pitchFamily="49" charset="0"/>
              <a:buChar char="o"/>
            </a:pPr>
            <a:r>
              <a:rPr lang="en-US" dirty="0"/>
              <a:t>Anticoagulation only (no thrombolysis, no compression stockings, no IVC filter)</a:t>
            </a:r>
          </a:p>
          <a:p>
            <a:pPr lvl="1">
              <a:buSzPct val="75000"/>
              <a:buFont typeface="Courier New" panose="02070309020205020404" pitchFamily="49" charset="0"/>
              <a:buChar char="o"/>
            </a:pPr>
            <a:r>
              <a:rPr lang="en-US" dirty="0"/>
              <a:t>DOAC over VKA</a:t>
            </a:r>
          </a:p>
          <a:p>
            <a:pPr lvl="1">
              <a:buSzPct val="75000"/>
              <a:buFont typeface="Courier New" panose="02070309020205020404" pitchFamily="49" charset="0"/>
              <a:buChar char="o"/>
            </a:pPr>
            <a:r>
              <a:rPr lang="en-US" dirty="0"/>
              <a:t>Home treatment over hospital treatment</a:t>
            </a:r>
          </a:p>
          <a:p>
            <a:pPr marL="914400" lvl="2" indent="0">
              <a:buNone/>
            </a:pPr>
            <a:endParaRPr lang="en-US" dirty="0"/>
          </a:p>
        </p:txBody>
      </p:sp>
    </p:spTree>
    <p:extLst>
      <p:ext uri="{BB962C8B-B14F-4D97-AF65-F5344CB8AC3E}">
        <p14:creationId xmlns:p14="http://schemas.microsoft.com/office/powerpoint/2010/main" val="259311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A068-A9B6-FC4F-806B-0F96D5332BBC}"/>
              </a:ext>
            </a:extLst>
          </p:cNvPr>
          <p:cNvSpPr>
            <a:spLocks noGrp="1"/>
          </p:cNvSpPr>
          <p:nvPr>
            <p:ph type="title"/>
          </p:nvPr>
        </p:nvSpPr>
        <p:spPr/>
        <p:txBody>
          <a:bodyPr/>
          <a:lstStyle/>
          <a:p>
            <a:r>
              <a:rPr lang="en-US" dirty="0">
                <a:solidFill>
                  <a:srgbClr val="7F7F7F"/>
                </a:solidFill>
              </a:rPr>
              <a:t>The patient receives 6 months of anticoagulation for primary treatment. What duration of anticoagulation do you recommend for secondary prevention?</a:t>
            </a:r>
            <a:br>
              <a:rPr lang="en-US" dirty="0">
                <a:solidFill>
                  <a:srgbClr val="7F7F7F"/>
                </a:solidFill>
              </a:rPr>
            </a:br>
            <a:br>
              <a:rPr lang="en-US" dirty="0"/>
            </a:br>
            <a:endParaRPr lang="en-US" dirty="0"/>
          </a:p>
        </p:txBody>
      </p:sp>
      <p:sp>
        <p:nvSpPr>
          <p:cNvPr id="3" name="Content Placeholder 2">
            <a:extLst>
              <a:ext uri="{FF2B5EF4-FFF2-40B4-BE49-F238E27FC236}">
                <a16:creationId xmlns:a16="http://schemas.microsoft.com/office/drawing/2014/main" id="{BCEF4CFD-5D66-4FD8-9E41-9000D18F4950}"/>
              </a:ext>
            </a:extLst>
          </p:cNvPr>
          <p:cNvSpPr>
            <a:spLocks noGrp="1"/>
          </p:cNvSpPr>
          <p:nvPr>
            <p:ph idx="1"/>
          </p:nvPr>
        </p:nvSpPr>
        <p:spPr>
          <a:xfrm>
            <a:off x="571500" y="2185493"/>
            <a:ext cx="10007600" cy="3954624"/>
          </a:xfrm>
        </p:spPr>
        <p:txBody>
          <a:bodyPr/>
          <a:lstStyle/>
          <a:p>
            <a:pPr marL="0" indent="0">
              <a:buNone/>
            </a:pPr>
            <a:endParaRPr lang="en-US" b="1" dirty="0"/>
          </a:p>
          <a:p>
            <a:pPr marL="514350" indent="-514350">
              <a:buAutoNum type="alphaUcPeriod"/>
            </a:pPr>
            <a:r>
              <a:rPr lang="en-US" dirty="0"/>
              <a:t>6-12 months</a:t>
            </a:r>
          </a:p>
          <a:p>
            <a:pPr marL="514350" indent="-514350">
              <a:buAutoNum type="alphaUcPeriod"/>
            </a:pPr>
            <a:r>
              <a:rPr lang="en-US" dirty="0"/>
              <a:t>No secondary prevention is required</a:t>
            </a:r>
          </a:p>
          <a:p>
            <a:pPr marL="514350" indent="-514350">
              <a:buAutoNum type="alphaUcPeriod"/>
            </a:pPr>
            <a:r>
              <a:rPr lang="en-US" dirty="0"/>
              <a:t>Indefinite</a:t>
            </a:r>
          </a:p>
          <a:p>
            <a:pPr marL="514350" indent="-514350">
              <a:buAutoNum type="alphaUcPeriod"/>
            </a:pPr>
            <a:r>
              <a:rPr lang="en-US" dirty="0"/>
              <a:t>Will depend on use of prognostic scores </a:t>
            </a:r>
          </a:p>
        </p:txBody>
      </p:sp>
      <p:sp>
        <p:nvSpPr>
          <p:cNvPr id="5" name="Rectangle 4">
            <a:extLst>
              <a:ext uri="{FF2B5EF4-FFF2-40B4-BE49-F238E27FC236}">
                <a16:creationId xmlns:a16="http://schemas.microsoft.com/office/drawing/2014/main" id="{946A7DD9-1658-7342-BE98-3A36CCFA4CBA}"/>
              </a:ext>
            </a:extLst>
          </p:cNvPr>
          <p:cNvSpPr/>
          <p:nvPr/>
        </p:nvSpPr>
        <p:spPr>
          <a:xfrm>
            <a:off x="419100" y="3540601"/>
            <a:ext cx="4366442" cy="529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6574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1988786383"/>
              </p:ext>
            </p:extLst>
          </p:nvPr>
        </p:nvGraphicFramePr>
        <p:xfrm>
          <a:off x="419100" y="3390123"/>
          <a:ext cx="7696200" cy="289560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9">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8">
                  <a:extLst>
                    <a:ext uri="{9D8B030D-6E8A-4147-A177-3AD203B41FA5}">
                      <a16:colId xmlns:a16="http://schemas.microsoft.com/office/drawing/2014/main" val="738517967"/>
                    </a:ext>
                  </a:extLst>
                </a:gridCol>
              </a:tblGrid>
              <a:tr h="281204">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478047">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stopping</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indefinite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8047">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0.75</a:t>
                      </a:r>
                    </a:p>
                    <a:p>
                      <a:pPr algn="ctr"/>
                      <a:r>
                        <a:rPr lang="en-CA" sz="1400" dirty="0">
                          <a:solidFill>
                            <a:schemeClr val="tx1">
                              <a:lumMod val="50000"/>
                              <a:lumOff val="50000"/>
                            </a:schemeClr>
                          </a:solidFill>
                        </a:rPr>
                        <a:t>(0.49-1.13)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18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5 fewer deaths per 1,000 </a:t>
                      </a:r>
                    </a:p>
                    <a:p>
                      <a:pPr algn="ctr"/>
                      <a:r>
                        <a:rPr lang="en-CA" sz="1400" dirty="0">
                          <a:solidFill>
                            <a:schemeClr val="tx1">
                              <a:lumMod val="50000"/>
                              <a:lumOff val="50000"/>
                            </a:schemeClr>
                          </a:solidFill>
                        </a:rPr>
                        <a:t>(9 fewer to 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78047">
                <a:tc>
                  <a:txBody>
                    <a:bodyPr/>
                    <a:lstStyle/>
                    <a:p>
                      <a:r>
                        <a:rPr lang="en-CA" sz="1400" dirty="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0.29</a:t>
                      </a:r>
                    </a:p>
                    <a:p>
                      <a:pPr algn="ctr"/>
                      <a:r>
                        <a:rPr lang="en-CA" sz="1400" dirty="0">
                          <a:solidFill>
                            <a:schemeClr val="tx1">
                              <a:lumMod val="50000"/>
                              <a:lumOff val="50000"/>
                            </a:schemeClr>
                          </a:solidFill>
                        </a:rPr>
                        <a:t>(0.15 to 0.056)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21 fewer PE per 1,000</a:t>
                      </a:r>
                    </a:p>
                    <a:p>
                      <a:pPr algn="ctr"/>
                      <a:r>
                        <a:rPr lang="en-CA" sz="1400" dirty="0">
                          <a:solidFill>
                            <a:schemeClr val="tx1">
                              <a:lumMod val="50000"/>
                              <a:lumOff val="50000"/>
                            </a:schemeClr>
                          </a:solidFill>
                        </a:rPr>
                        <a:t>(25 fewer to 13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78047">
                <a:tc>
                  <a:txBody>
                    <a:bodyPr/>
                    <a:lstStyle/>
                    <a:p>
                      <a:r>
                        <a:rPr lang="en-CA" sz="1400" dirty="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0.20</a:t>
                      </a:r>
                    </a:p>
                    <a:p>
                      <a:pPr algn="ctr"/>
                      <a:r>
                        <a:rPr lang="en-CA" sz="1400" dirty="0">
                          <a:solidFill>
                            <a:schemeClr val="tx1">
                              <a:lumMod val="50000"/>
                              <a:lumOff val="50000"/>
                            </a:schemeClr>
                          </a:solidFill>
                        </a:rPr>
                        <a:t>(0.12 to 0.34)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63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50 fewer DVT per 1,000</a:t>
                      </a:r>
                    </a:p>
                    <a:p>
                      <a:pPr algn="ctr"/>
                      <a:r>
                        <a:rPr lang="en-CA" sz="1400" dirty="0">
                          <a:solidFill>
                            <a:schemeClr val="tx1">
                              <a:lumMod val="50000"/>
                              <a:lumOff val="50000"/>
                            </a:schemeClr>
                          </a:solidFill>
                        </a:rPr>
                        <a:t>(56 fewer to 42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478047">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2.17</a:t>
                      </a:r>
                    </a:p>
                    <a:p>
                      <a:pPr algn="ctr"/>
                      <a:r>
                        <a:rPr lang="en-CA" sz="1400" dirty="0">
                          <a:solidFill>
                            <a:schemeClr val="tx1">
                              <a:lumMod val="50000"/>
                              <a:lumOff val="50000"/>
                            </a:schemeClr>
                          </a:solidFill>
                        </a:rPr>
                        <a:t>(1.40 to 3.35)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6 more bleeds per 1,000</a:t>
                      </a:r>
                    </a:p>
                    <a:p>
                      <a:pPr algn="ctr"/>
                      <a:r>
                        <a:rPr lang="en-CA" sz="1400" dirty="0">
                          <a:solidFill>
                            <a:schemeClr val="tx1">
                              <a:lumMod val="50000"/>
                              <a:lumOff val="50000"/>
                            </a:schemeClr>
                          </a:solidFill>
                        </a:rPr>
                        <a:t>(2 more to 12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a:xfrm>
            <a:off x="419100" y="1853231"/>
            <a:ext cx="10972800" cy="3954624"/>
          </a:xfrm>
        </p:spPr>
        <p:txBody>
          <a:bodyPr>
            <a:noAutofit/>
          </a:bodyPr>
          <a:lstStyle/>
          <a:p>
            <a:pPr marL="0" indent="0">
              <a:buNone/>
            </a:pPr>
            <a:r>
              <a:rPr lang="en-CA" sz="2000" dirty="0"/>
              <a:t>After primary treatment for patients with </a:t>
            </a:r>
            <a:r>
              <a:rPr lang="en-CA" sz="2000" b="1" dirty="0"/>
              <a:t>unprovoked DVT or PE</a:t>
            </a:r>
            <a:r>
              <a:rPr lang="en-CA" sz="2000" dirty="0"/>
              <a:t>, the panel </a:t>
            </a:r>
            <a:r>
              <a:rPr lang="en-CA" sz="2000" i="1" dirty="0"/>
              <a:t>suggests</a:t>
            </a:r>
            <a:r>
              <a:rPr lang="en-CA" sz="2000" dirty="0"/>
              <a:t> </a:t>
            </a:r>
            <a:r>
              <a:rPr lang="en-CA" sz="2000" b="1" dirty="0">
                <a:solidFill>
                  <a:srgbClr val="FF0000"/>
                </a:solidFill>
              </a:rPr>
              <a:t>indefinite antithrombotic therapy </a:t>
            </a:r>
            <a:r>
              <a:rPr lang="en-CA" sz="2000" dirty="0"/>
              <a:t>(conditional, moderate certainty)</a:t>
            </a:r>
          </a:p>
          <a:p>
            <a:pPr marL="0" indent="0">
              <a:buNone/>
            </a:pPr>
            <a:r>
              <a:rPr lang="en-CA" sz="2000" b="1" dirty="0">
                <a:solidFill>
                  <a:srgbClr val="0070C0"/>
                </a:solidFill>
              </a:rPr>
              <a:t>Indefinite anticoagulation </a:t>
            </a:r>
            <a:r>
              <a:rPr lang="en-CA" sz="2000" dirty="0"/>
              <a:t>compared with </a:t>
            </a:r>
            <a:r>
              <a:rPr lang="en-CA" sz="2000" b="1" dirty="0">
                <a:solidFill>
                  <a:srgbClr val="91AF61"/>
                </a:solidFill>
              </a:rPr>
              <a:t>stopping anticoagulation </a:t>
            </a:r>
            <a:r>
              <a:rPr lang="en-CA" sz="2000" dirty="0"/>
              <a:t>in patients with unprovoked VTE after primary treatment:</a:t>
            </a:r>
          </a:p>
          <a:p>
            <a:endParaRPr lang="en-CA" sz="2000" i="1" dirty="0"/>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50644"/>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Oval 20">
            <a:extLst>
              <a:ext uri="{FF2B5EF4-FFF2-40B4-BE49-F238E27FC236}">
                <a16:creationId xmlns:a16="http://schemas.microsoft.com/office/drawing/2014/main" id="{D1DC8C05-24E8-164B-BA65-5C18C003B974}"/>
              </a:ext>
            </a:extLst>
          </p:cNvPr>
          <p:cNvSpPr/>
          <p:nvPr/>
        </p:nvSpPr>
        <p:spPr>
          <a:xfrm>
            <a:off x="476929" y="4916042"/>
            <a:ext cx="158294" cy="158294"/>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444007"/>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476929" y="6073778"/>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904381" y="3381148"/>
            <a:ext cx="2228493" cy="1323439"/>
          </a:xfrm>
          <a:prstGeom prst="rect">
            <a:avLst/>
          </a:prstGeom>
          <a:solidFill>
            <a:srgbClr val="FFD9B0"/>
          </a:solidFill>
        </p:spPr>
        <p:txBody>
          <a:bodyPr wrap="square" rtlCol="0">
            <a:spAutoFit/>
          </a:bodyPr>
          <a:lstStyle/>
          <a:p>
            <a:pPr fontAlgn="t"/>
            <a:r>
              <a:rPr lang="en-CA" sz="1600" b="1" dirty="0">
                <a:solidFill>
                  <a:srgbClr val="7F7F7E"/>
                </a:solidFill>
              </a:rPr>
              <a:t>Remarks:</a:t>
            </a:r>
          </a:p>
          <a:p>
            <a:pPr fontAlgn="t"/>
            <a:r>
              <a:rPr lang="en-CA" sz="1600" dirty="0">
                <a:solidFill>
                  <a:srgbClr val="7F7F7E"/>
                </a:solidFill>
              </a:rPr>
              <a:t>Does not apply to patients who are at high risk of bleeding complication</a:t>
            </a:r>
          </a:p>
        </p:txBody>
      </p:sp>
    </p:spTree>
    <p:extLst>
      <p:ext uri="{BB962C8B-B14F-4D97-AF65-F5344CB8AC3E}">
        <p14:creationId xmlns:p14="http://schemas.microsoft.com/office/powerpoint/2010/main" val="235841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87C402-ADAF-DD48-AF0B-10136A2CFBCA}"/>
              </a:ext>
            </a:extLst>
          </p:cNvPr>
          <p:cNvSpPr>
            <a:spLocks noGrp="1"/>
          </p:cNvSpPr>
          <p:nvPr>
            <p:ph type="title"/>
          </p:nvPr>
        </p:nvSpPr>
        <p:spPr/>
        <p:txBody>
          <a:bodyPr/>
          <a:lstStyle/>
          <a:p>
            <a:r>
              <a:rPr lang="en-US" dirty="0"/>
              <a:t>Clinical Guidelines</a:t>
            </a:r>
          </a:p>
        </p:txBody>
      </p:sp>
      <p:sp>
        <p:nvSpPr>
          <p:cNvPr id="3" name="Content Placeholder 2">
            <a:extLst>
              <a:ext uri="{FF2B5EF4-FFF2-40B4-BE49-F238E27FC236}">
                <a16:creationId xmlns:a16="http://schemas.microsoft.com/office/drawing/2014/main" id="{C053DB58-D969-449F-8369-782BDF3A7CF2}"/>
              </a:ext>
            </a:extLst>
          </p:cNvPr>
          <p:cNvSpPr>
            <a:spLocks noGrp="1"/>
          </p:cNvSpPr>
          <p:nvPr>
            <p:ph idx="1"/>
          </p:nvPr>
        </p:nvSpPr>
        <p:spPr>
          <a:xfrm>
            <a:off x="419100" y="2033588"/>
            <a:ext cx="6070600" cy="3954462"/>
          </a:xfrm>
        </p:spPr>
        <p:txBody>
          <a:bodyPr>
            <a:normAutofit/>
          </a:bodyPr>
          <a:lstStyle/>
          <a:p>
            <a:pPr marL="0" indent="0">
              <a:buNone/>
            </a:pPr>
            <a:r>
              <a:rPr lang="en-US" dirty="0"/>
              <a:t>American Society of Hematology 2020 guidelines for management of venous thromboembolism: treatment of deep vein thrombosis and pulmonary embolism</a:t>
            </a:r>
          </a:p>
          <a:p>
            <a:pPr marL="0" indent="0">
              <a:buNone/>
            </a:pPr>
            <a:br>
              <a:rPr lang="en-US" sz="1800" dirty="0"/>
            </a:br>
            <a:r>
              <a:rPr lang="en-US" sz="1800" dirty="0"/>
              <a:t>Thomas L. Ortel, </a:t>
            </a:r>
            <a:r>
              <a:rPr lang="en-US" sz="1800" dirty="0" err="1"/>
              <a:t>Ignaci</a:t>
            </a:r>
            <a:r>
              <a:rPr lang="en-US" sz="1800" dirty="0"/>
              <a:t> </a:t>
            </a:r>
            <a:r>
              <a:rPr lang="en-US" sz="1800" dirty="0" err="1"/>
              <a:t>Barbarao</a:t>
            </a:r>
            <a:r>
              <a:rPr lang="en-US" sz="1800" dirty="0"/>
              <a:t> Neumann, Walter </a:t>
            </a:r>
            <a:r>
              <a:rPr lang="en-US" sz="1800" dirty="0" err="1"/>
              <a:t>Ageno</a:t>
            </a:r>
            <a:r>
              <a:rPr lang="en-US" sz="1800" dirty="0"/>
              <a:t>, Rebecca </a:t>
            </a:r>
            <a:r>
              <a:rPr lang="en-US" sz="1800" dirty="0" err="1"/>
              <a:t>Beyth</a:t>
            </a:r>
            <a:r>
              <a:rPr lang="en-US" sz="1800" dirty="0"/>
              <a:t>, Nathan P. Clark, Adam Cuker,  A. Hutten, Michael R. </a:t>
            </a:r>
            <a:r>
              <a:rPr lang="en-US" sz="1800" dirty="0" err="1"/>
              <a:t>Jaff</a:t>
            </a:r>
            <a:r>
              <a:rPr lang="en-US" sz="1800" dirty="0"/>
              <a:t>, Veena </a:t>
            </a:r>
            <a:r>
              <a:rPr lang="en-US" sz="1800" dirty="0" err="1"/>
              <a:t>Manja</a:t>
            </a:r>
            <a:r>
              <a:rPr lang="en-US" sz="1800" dirty="0"/>
              <a:t>, Sam Schulman, Caitlin Thurston, Suresh </a:t>
            </a:r>
            <a:r>
              <a:rPr lang="en-US" sz="1800" dirty="0" err="1"/>
              <a:t>Vedantham</a:t>
            </a:r>
            <a:r>
              <a:rPr lang="en-US" sz="1800" dirty="0"/>
              <a:t>, Peter Verhamme, Daniel M. Witt, Ivan D. </a:t>
            </a:r>
            <a:r>
              <a:rPr lang="en-US" sz="1800" dirty="0" err="1"/>
              <a:t>Florez</a:t>
            </a:r>
            <a:r>
              <a:rPr lang="en-US" sz="1800" dirty="0"/>
              <a:t>, Ariel Izcovich, Robby Nieuwlaat, Stephanie Ross, Holger J. </a:t>
            </a:r>
            <a:r>
              <a:rPr lang="en-US" sz="1800" dirty="0" err="1"/>
              <a:t>Schünemann</a:t>
            </a:r>
            <a:r>
              <a:rPr lang="en-US" sz="1800" dirty="0"/>
              <a:t>, Wojtek Wiercioch, Yuan Zhang, </a:t>
            </a:r>
            <a:r>
              <a:rPr lang="en-US" sz="1800" dirty="0" err="1"/>
              <a:t>Yuqing</a:t>
            </a:r>
            <a:r>
              <a:rPr lang="en-US" sz="1800" dirty="0"/>
              <a:t> Zhang</a:t>
            </a:r>
          </a:p>
          <a:p>
            <a:endParaRPr lang="en-US" dirty="0"/>
          </a:p>
          <a:p>
            <a:endParaRPr lang="en-US" dirty="0"/>
          </a:p>
        </p:txBody>
      </p:sp>
      <p:pic>
        <p:nvPicPr>
          <p:cNvPr id="9" name="Picture 8">
            <a:extLst>
              <a:ext uri="{FF2B5EF4-FFF2-40B4-BE49-F238E27FC236}">
                <a16:creationId xmlns:a16="http://schemas.microsoft.com/office/drawing/2014/main" id="{2FB3F0E3-D750-2A4B-B820-FB6DF7DE6A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0" y="2022128"/>
            <a:ext cx="3209775" cy="4228414"/>
          </a:xfrm>
          <a:prstGeom prst="rect">
            <a:avLst/>
          </a:prstGeom>
          <a:ln>
            <a:solidFill>
              <a:schemeClr val="accent1"/>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6A8A5C9-4708-4D5F-A38F-F3475C63DCC7}"/>
              </a:ext>
            </a:extLst>
          </p:cNvPr>
          <p:cNvPicPr>
            <a:picLocks noChangeAspect="1"/>
          </p:cNvPicPr>
          <p:nvPr/>
        </p:nvPicPr>
        <p:blipFill>
          <a:blip r:embed="rId4"/>
          <a:stretch>
            <a:fillRect/>
          </a:stretch>
        </p:blipFill>
        <p:spPr>
          <a:xfrm>
            <a:off x="8394278" y="2022129"/>
            <a:ext cx="3197497" cy="4228414"/>
          </a:xfrm>
          <a:prstGeom prst="rect">
            <a:avLst/>
          </a:prstGeom>
        </p:spPr>
      </p:pic>
    </p:spTree>
    <p:extLst>
      <p:ext uri="{BB962C8B-B14F-4D97-AF65-F5344CB8AC3E}">
        <p14:creationId xmlns:p14="http://schemas.microsoft.com/office/powerpoint/2010/main" val="1453522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2000" dirty="0"/>
              <a:t>For patients with unprovoked DVT and/or PE, the panel </a:t>
            </a:r>
            <a:r>
              <a:rPr lang="en-CA" sz="2000" i="1" dirty="0"/>
              <a:t>suggests against</a:t>
            </a:r>
            <a:r>
              <a:rPr lang="en-CA" sz="2000" dirty="0"/>
              <a:t> routine use of prognostic scores, D-Dimer testing or ultrasound to guide the duration of anticoagulation (conditional, low certainty)</a:t>
            </a:r>
          </a:p>
          <a:p>
            <a:endParaRPr lang="en-CA" sz="2000" i="1" dirty="0"/>
          </a:p>
        </p:txBody>
      </p:sp>
      <p:graphicFrame>
        <p:nvGraphicFramePr>
          <p:cNvPr id="6" name="Table 10">
            <a:extLst>
              <a:ext uri="{FF2B5EF4-FFF2-40B4-BE49-F238E27FC236}">
                <a16:creationId xmlns:a16="http://schemas.microsoft.com/office/drawing/2014/main" id="{186118BB-5BF2-3346-99E3-646F09C999BC}"/>
              </a:ext>
            </a:extLst>
          </p:cNvPr>
          <p:cNvGraphicFramePr>
            <a:graphicFrameLocks noGrp="1"/>
          </p:cNvGraphicFramePr>
          <p:nvPr>
            <p:extLst>
              <p:ext uri="{D42A27DB-BD31-4B8C-83A1-F6EECF244321}">
                <p14:modId xmlns:p14="http://schemas.microsoft.com/office/powerpoint/2010/main" val="3377514381"/>
              </p:ext>
            </p:extLst>
          </p:nvPr>
        </p:nvGraphicFramePr>
        <p:xfrm>
          <a:off x="2247900" y="2881295"/>
          <a:ext cx="1977155" cy="1422856"/>
        </p:xfrm>
        <a:graphic>
          <a:graphicData uri="http://schemas.openxmlformats.org/drawingml/2006/table">
            <a:tbl>
              <a:tblPr firstRow="1" bandRow="1">
                <a:tableStyleId>{5940675A-B579-460E-94D1-54222C63F5DA}</a:tableStyleId>
              </a:tblPr>
              <a:tblGrid>
                <a:gridCol w="1977155">
                  <a:extLst>
                    <a:ext uri="{9D8B030D-6E8A-4147-A177-3AD203B41FA5}">
                      <a16:colId xmlns:a16="http://schemas.microsoft.com/office/drawing/2014/main" val="2596326034"/>
                    </a:ext>
                  </a:extLst>
                </a:gridCol>
              </a:tblGrid>
              <a:tr h="434109">
                <a:tc>
                  <a:txBody>
                    <a:bodyPr/>
                    <a:lstStyle/>
                    <a:p>
                      <a:pPr algn="ctr"/>
                      <a:r>
                        <a:rPr lang="en-US" sz="1800" b="1" dirty="0">
                          <a:solidFill>
                            <a:schemeClr val="tx1">
                              <a:lumMod val="50000"/>
                              <a:lumOff val="50000"/>
                            </a:schemeClr>
                          </a:solidFill>
                        </a:rPr>
                        <a:t>Prognostic Scores</a:t>
                      </a:r>
                      <a:endParaRPr lang="en-CA" sz="18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7AF"/>
                    </a:solidFill>
                  </a:tcPr>
                </a:tc>
                <a:extLst>
                  <a:ext uri="{0D108BD9-81ED-4DB2-BD59-A6C34878D82A}">
                    <a16:rowId xmlns:a16="http://schemas.microsoft.com/office/drawing/2014/main" val="3098122168"/>
                  </a:ext>
                </a:extLst>
              </a:tr>
              <a:tr h="988747">
                <a:tc>
                  <a:txBody>
                    <a:bodyPr/>
                    <a:lstStyle/>
                    <a:p>
                      <a:r>
                        <a:rPr lang="en-US" sz="1800" dirty="0">
                          <a:solidFill>
                            <a:schemeClr val="tx1">
                              <a:lumMod val="50000"/>
                              <a:lumOff val="50000"/>
                            </a:schemeClr>
                          </a:solidFill>
                        </a:rPr>
                        <a:t>HERDOO2</a:t>
                      </a:r>
                    </a:p>
                    <a:p>
                      <a:r>
                        <a:rPr lang="en-US" sz="1800" dirty="0">
                          <a:solidFill>
                            <a:schemeClr val="tx1">
                              <a:lumMod val="50000"/>
                              <a:lumOff val="50000"/>
                            </a:schemeClr>
                          </a:solidFill>
                        </a:rPr>
                        <a:t>VIENNA</a:t>
                      </a:r>
                    </a:p>
                    <a:p>
                      <a:r>
                        <a:rPr lang="en-US" sz="1800" dirty="0">
                          <a:solidFill>
                            <a:schemeClr val="tx1">
                              <a:lumMod val="50000"/>
                              <a:lumOff val="50000"/>
                            </a:schemeClr>
                          </a:solidFill>
                        </a:rPr>
                        <a:t>DASH</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BD7AF"/>
                    </a:solidFill>
                  </a:tcPr>
                </a:tc>
                <a:extLst>
                  <a:ext uri="{0D108BD9-81ED-4DB2-BD59-A6C34878D82A}">
                    <a16:rowId xmlns:a16="http://schemas.microsoft.com/office/drawing/2014/main" val="1486071804"/>
                  </a:ext>
                </a:extLst>
              </a:tr>
            </a:tbl>
          </a:graphicData>
        </a:graphic>
      </p:graphicFrame>
      <p:graphicFrame>
        <p:nvGraphicFramePr>
          <p:cNvPr id="10" name="Table 10">
            <a:extLst>
              <a:ext uri="{FF2B5EF4-FFF2-40B4-BE49-F238E27FC236}">
                <a16:creationId xmlns:a16="http://schemas.microsoft.com/office/drawing/2014/main" id="{90A93192-DBA6-B440-A62B-3F94DD4EB027}"/>
              </a:ext>
            </a:extLst>
          </p:cNvPr>
          <p:cNvGraphicFramePr>
            <a:graphicFrameLocks noGrp="1"/>
          </p:cNvGraphicFramePr>
          <p:nvPr>
            <p:extLst>
              <p:ext uri="{D42A27DB-BD31-4B8C-83A1-F6EECF244321}">
                <p14:modId xmlns:p14="http://schemas.microsoft.com/office/powerpoint/2010/main" val="2138297059"/>
              </p:ext>
            </p:extLst>
          </p:nvPr>
        </p:nvGraphicFramePr>
        <p:xfrm>
          <a:off x="4973781" y="2871685"/>
          <a:ext cx="1977155" cy="1432466"/>
        </p:xfrm>
        <a:graphic>
          <a:graphicData uri="http://schemas.openxmlformats.org/drawingml/2006/table">
            <a:tbl>
              <a:tblPr firstRow="1" bandRow="1">
                <a:tableStyleId>{5940675A-B579-460E-94D1-54222C63F5DA}</a:tableStyleId>
              </a:tblPr>
              <a:tblGrid>
                <a:gridCol w="1977155">
                  <a:extLst>
                    <a:ext uri="{9D8B030D-6E8A-4147-A177-3AD203B41FA5}">
                      <a16:colId xmlns:a16="http://schemas.microsoft.com/office/drawing/2014/main" val="2596326034"/>
                    </a:ext>
                  </a:extLst>
                </a:gridCol>
              </a:tblGrid>
              <a:tr h="443719">
                <a:tc>
                  <a:txBody>
                    <a:bodyPr/>
                    <a:lstStyle/>
                    <a:p>
                      <a:pPr algn="ctr"/>
                      <a:r>
                        <a:rPr lang="en-US" sz="1800" b="1" dirty="0">
                          <a:solidFill>
                            <a:schemeClr val="tx1">
                              <a:lumMod val="50000"/>
                              <a:lumOff val="50000"/>
                            </a:schemeClr>
                          </a:solidFill>
                        </a:rPr>
                        <a:t>D-Dimer Testing</a:t>
                      </a:r>
                      <a:endParaRPr lang="en-CA" sz="1800" b="1"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9C2D6"/>
                    </a:solidFill>
                  </a:tcPr>
                </a:tc>
                <a:extLst>
                  <a:ext uri="{0D108BD9-81ED-4DB2-BD59-A6C34878D82A}">
                    <a16:rowId xmlns:a16="http://schemas.microsoft.com/office/drawing/2014/main" val="3098122168"/>
                  </a:ext>
                </a:extLst>
              </a:tr>
              <a:tr h="988747">
                <a:tc>
                  <a:txBody>
                    <a:bodyPr/>
                    <a:lstStyle/>
                    <a:p>
                      <a:r>
                        <a:rPr lang="en-US" sz="1800" dirty="0">
                          <a:solidFill>
                            <a:schemeClr val="tx1">
                              <a:lumMod val="50000"/>
                              <a:lumOff val="50000"/>
                            </a:schemeClr>
                          </a:solidFill>
                        </a:rPr>
                        <a:t>Persistently elevated D-Dimer</a:t>
                      </a:r>
                    </a:p>
                    <a:p>
                      <a:endParaRPr lang="en-US" sz="1800"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9C2D6"/>
                    </a:solidFill>
                  </a:tcPr>
                </a:tc>
                <a:extLst>
                  <a:ext uri="{0D108BD9-81ED-4DB2-BD59-A6C34878D82A}">
                    <a16:rowId xmlns:a16="http://schemas.microsoft.com/office/drawing/2014/main" val="1486071804"/>
                  </a:ext>
                </a:extLst>
              </a:tr>
            </a:tbl>
          </a:graphicData>
        </a:graphic>
      </p:graphicFrame>
      <p:graphicFrame>
        <p:nvGraphicFramePr>
          <p:cNvPr id="11" name="Table 10">
            <a:extLst>
              <a:ext uri="{FF2B5EF4-FFF2-40B4-BE49-F238E27FC236}">
                <a16:creationId xmlns:a16="http://schemas.microsoft.com/office/drawing/2014/main" id="{A4760937-FE62-8043-8DA3-6256A9DA1DA4}"/>
              </a:ext>
            </a:extLst>
          </p:cNvPr>
          <p:cNvGraphicFramePr>
            <a:graphicFrameLocks noGrp="1"/>
          </p:cNvGraphicFramePr>
          <p:nvPr>
            <p:extLst>
              <p:ext uri="{D42A27DB-BD31-4B8C-83A1-F6EECF244321}">
                <p14:modId xmlns:p14="http://schemas.microsoft.com/office/powerpoint/2010/main" val="160893657"/>
              </p:ext>
            </p:extLst>
          </p:nvPr>
        </p:nvGraphicFramePr>
        <p:xfrm>
          <a:off x="7966945" y="2871684"/>
          <a:ext cx="1977155" cy="1430671"/>
        </p:xfrm>
        <a:graphic>
          <a:graphicData uri="http://schemas.openxmlformats.org/drawingml/2006/table">
            <a:tbl>
              <a:tblPr firstRow="1" bandRow="1">
                <a:tableStyleId>{5940675A-B579-460E-94D1-54222C63F5DA}</a:tableStyleId>
              </a:tblPr>
              <a:tblGrid>
                <a:gridCol w="1977155">
                  <a:extLst>
                    <a:ext uri="{9D8B030D-6E8A-4147-A177-3AD203B41FA5}">
                      <a16:colId xmlns:a16="http://schemas.microsoft.com/office/drawing/2014/main" val="2596326034"/>
                    </a:ext>
                  </a:extLst>
                </a:gridCol>
              </a:tblGrid>
              <a:tr h="422022">
                <a:tc>
                  <a:txBody>
                    <a:bodyPr/>
                    <a:lstStyle/>
                    <a:p>
                      <a:pPr algn="ctr"/>
                      <a:r>
                        <a:rPr lang="en-US" sz="1800" b="1" dirty="0">
                          <a:solidFill>
                            <a:schemeClr val="tx1">
                              <a:lumMod val="50000"/>
                              <a:lumOff val="50000"/>
                            </a:schemeClr>
                          </a:solidFill>
                        </a:rPr>
                        <a:t>U/S </a:t>
                      </a:r>
                      <a:endParaRPr lang="en-CA" sz="1800" b="1"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AF"/>
                    </a:solidFill>
                  </a:tcPr>
                </a:tc>
                <a:extLst>
                  <a:ext uri="{0D108BD9-81ED-4DB2-BD59-A6C34878D82A}">
                    <a16:rowId xmlns:a16="http://schemas.microsoft.com/office/drawing/2014/main" val="3098122168"/>
                  </a:ext>
                </a:extLst>
              </a:tr>
              <a:tr h="1008649">
                <a:tc>
                  <a:txBody>
                    <a:bodyPr/>
                    <a:lstStyle/>
                    <a:p>
                      <a:r>
                        <a:rPr lang="en-US" sz="1800" dirty="0">
                          <a:solidFill>
                            <a:schemeClr val="tx1">
                              <a:lumMod val="50000"/>
                              <a:lumOff val="50000"/>
                            </a:schemeClr>
                          </a:solidFill>
                        </a:rPr>
                        <a:t>Residual vein thrombus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AF"/>
                    </a:solidFill>
                  </a:tcPr>
                </a:tc>
                <a:extLst>
                  <a:ext uri="{0D108BD9-81ED-4DB2-BD59-A6C34878D82A}">
                    <a16:rowId xmlns:a16="http://schemas.microsoft.com/office/drawing/2014/main" val="1486071804"/>
                  </a:ext>
                </a:extLst>
              </a:tr>
            </a:tbl>
          </a:graphicData>
        </a:graphic>
      </p:graphicFrame>
      <p:cxnSp>
        <p:nvCxnSpPr>
          <p:cNvPr id="3" name="Straight Connector 2">
            <a:extLst>
              <a:ext uri="{FF2B5EF4-FFF2-40B4-BE49-F238E27FC236}">
                <a16:creationId xmlns:a16="http://schemas.microsoft.com/office/drawing/2014/main" id="{68BFD2D4-C594-E14E-8D8E-F69C10826D8A}"/>
              </a:ext>
            </a:extLst>
          </p:cNvPr>
          <p:cNvCxnSpPr/>
          <p:nvPr/>
        </p:nvCxnSpPr>
        <p:spPr>
          <a:xfrm>
            <a:off x="419099" y="4620492"/>
            <a:ext cx="11353799" cy="0"/>
          </a:xfrm>
          <a:prstGeom prst="line">
            <a:avLst/>
          </a:prstGeom>
          <a:ln w="38100">
            <a:solidFill>
              <a:schemeClr val="bg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16" name="Table 15">
            <a:extLst>
              <a:ext uri="{FF2B5EF4-FFF2-40B4-BE49-F238E27FC236}">
                <a16:creationId xmlns:a16="http://schemas.microsoft.com/office/drawing/2014/main" id="{0F5948DA-05A2-4840-B9EC-6B93F13EA56F}"/>
              </a:ext>
            </a:extLst>
          </p:cNvPr>
          <p:cNvGraphicFramePr>
            <a:graphicFrameLocks noGrp="1"/>
          </p:cNvGraphicFramePr>
          <p:nvPr>
            <p:extLst>
              <p:ext uri="{D42A27DB-BD31-4B8C-83A1-F6EECF244321}">
                <p14:modId xmlns:p14="http://schemas.microsoft.com/office/powerpoint/2010/main" val="349631546"/>
              </p:ext>
            </p:extLst>
          </p:nvPr>
        </p:nvGraphicFramePr>
        <p:xfrm>
          <a:off x="2247900" y="4813128"/>
          <a:ext cx="7696200" cy="149093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9">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8">
                  <a:extLst>
                    <a:ext uri="{9D8B030D-6E8A-4147-A177-3AD203B41FA5}">
                      <a16:colId xmlns:a16="http://schemas.microsoft.com/office/drawing/2014/main" val="738517967"/>
                    </a:ext>
                  </a:extLst>
                </a:gridCol>
              </a:tblGrid>
              <a:tr h="0">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0">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Standard risk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a:t>
                      </a:r>
                      <a:br>
                        <a:rPr lang="en-CA" sz="1400" b="0" i="1" dirty="0">
                          <a:solidFill>
                            <a:schemeClr val="tx1">
                              <a:lumMod val="50000"/>
                              <a:lumOff val="50000"/>
                            </a:schemeClr>
                          </a:solidFill>
                        </a:rPr>
                      </a:br>
                      <a:r>
                        <a:rPr lang="en-CA" sz="1400" b="0" i="1" dirty="0">
                          <a:solidFill>
                            <a:schemeClr val="tx1">
                              <a:lumMod val="50000"/>
                              <a:lumOff val="50000"/>
                            </a:schemeClr>
                          </a:solidFill>
                        </a:rPr>
                        <a:t>prognostic tools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667970">
                <a:tc gridSpan="4">
                  <a:txBody>
                    <a:bodyPr/>
                    <a:lstStyle/>
                    <a:p>
                      <a:pPr algn="ctr"/>
                      <a:r>
                        <a:rPr lang="en-CA" sz="1800" dirty="0">
                          <a:solidFill>
                            <a:schemeClr val="tx1">
                              <a:lumMod val="50000"/>
                              <a:lumOff val="50000"/>
                            </a:schemeClr>
                          </a:solidFill>
                        </a:rPr>
                        <a:t>N/A: Insufficient evidence for treatment outcomes based on prognostic tools </a:t>
                      </a:r>
                    </a:p>
                    <a:p>
                      <a:pPr algn="ctr"/>
                      <a:r>
                        <a:rPr lang="en-CA" sz="1800" dirty="0">
                          <a:solidFill>
                            <a:schemeClr val="tx1">
                              <a:lumMod val="50000"/>
                              <a:lumOff val="50000"/>
                            </a:schemeClr>
                          </a:solidFill>
                        </a:rPr>
                        <a:t>compared to standard approach</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CA" sz="14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bl>
          </a:graphicData>
        </a:graphic>
      </p:graphicFrame>
    </p:spTree>
    <p:extLst>
      <p:ext uri="{BB962C8B-B14F-4D97-AF65-F5344CB8AC3E}">
        <p14:creationId xmlns:p14="http://schemas.microsoft.com/office/powerpoint/2010/main" val="97626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616164954"/>
              </p:ext>
            </p:extLst>
          </p:nvPr>
        </p:nvGraphicFramePr>
        <p:xfrm>
          <a:off x="419100" y="3382700"/>
          <a:ext cx="7696198" cy="289560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68558">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standard dose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reduced dose DOAC</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0.68</a:t>
                      </a:r>
                    </a:p>
                    <a:p>
                      <a:pPr algn="ctr"/>
                      <a:r>
                        <a:rPr lang="en-CA" sz="1400" dirty="0">
                          <a:solidFill>
                            <a:schemeClr val="tx1">
                              <a:lumMod val="50000"/>
                              <a:lumOff val="50000"/>
                            </a:schemeClr>
                          </a:solidFill>
                        </a:rPr>
                        <a:t>(0.10-4.57)</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6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5 fewer deaths per 1,000 </a:t>
                      </a:r>
                    </a:p>
                    <a:p>
                      <a:pPr algn="ctr"/>
                      <a:r>
                        <a:rPr lang="en-CA" sz="1400" dirty="0">
                          <a:solidFill>
                            <a:schemeClr val="tx1">
                              <a:lumMod val="50000"/>
                              <a:lumOff val="50000"/>
                            </a:schemeClr>
                          </a:solidFill>
                        </a:rPr>
                        <a:t>(9 fewer to 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dirty="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1.25</a:t>
                      </a:r>
                    </a:p>
                    <a:p>
                      <a:pPr algn="ctr"/>
                      <a:r>
                        <a:rPr lang="en-CA" sz="1400" dirty="0">
                          <a:solidFill>
                            <a:schemeClr val="tx1">
                              <a:lumMod val="50000"/>
                              <a:lumOff val="50000"/>
                            </a:schemeClr>
                          </a:solidFill>
                        </a:rPr>
                        <a:t>(0.54 to 2.91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21 fewer PE per 1,000</a:t>
                      </a:r>
                    </a:p>
                    <a:p>
                      <a:pPr algn="ctr"/>
                      <a:r>
                        <a:rPr lang="en-CA" sz="1400" dirty="0">
                          <a:solidFill>
                            <a:schemeClr val="tx1">
                              <a:lumMod val="50000"/>
                              <a:lumOff val="50000"/>
                            </a:schemeClr>
                          </a:solidFill>
                        </a:rPr>
                        <a:t>(25 fewer to 13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dirty="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0.75</a:t>
                      </a:r>
                    </a:p>
                    <a:p>
                      <a:pPr algn="ctr"/>
                      <a:r>
                        <a:rPr lang="en-CA" sz="1400" dirty="0">
                          <a:solidFill>
                            <a:schemeClr val="tx1">
                              <a:lumMod val="50000"/>
                              <a:lumOff val="50000"/>
                            </a:schemeClr>
                          </a:solidFill>
                        </a:rPr>
                        <a:t>(0.36 to 1.53)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50 fewer DVT per 1,000</a:t>
                      </a:r>
                    </a:p>
                    <a:p>
                      <a:pPr algn="ctr"/>
                      <a:r>
                        <a:rPr lang="en-CA" sz="1400" dirty="0">
                          <a:solidFill>
                            <a:schemeClr val="tx1">
                              <a:lumMod val="50000"/>
                              <a:lumOff val="50000"/>
                            </a:schemeClr>
                          </a:solidFill>
                        </a:rPr>
                        <a:t>(56 fewer to 42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361837">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0.97</a:t>
                      </a:r>
                    </a:p>
                    <a:p>
                      <a:pPr algn="ctr"/>
                      <a:r>
                        <a:rPr lang="en-CA" sz="1400" dirty="0">
                          <a:solidFill>
                            <a:schemeClr val="tx1">
                              <a:lumMod val="50000"/>
                              <a:lumOff val="50000"/>
                            </a:schemeClr>
                          </a:solidFill>
                        </a:rPr>
                        <a:t>(0.34 to 2.80)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4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6 more bleeds per 1,000</a:t>
                      </a:r>
                    </a:p>
                    <a:p>
                      <a:pPr algn="ctr"/>
                      <a:r>
                        <a:rPr lang="en-CA" sz="1400" dirty="0">
                          <a:solidFill>
                            <a:schemeClr val="tx1">
                              <a:lumMod val="50000"/>
                              <a:lumOff val="50000"/>
                            </a:schemeClr>
                          </a:solidFill>
                        </a:rPr>
                        <a:t>(2 more to 12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2000" dirty="0"/>
              <a:t>For patients with DVT and/or PE who will continue with a DOAC for secondary prevention, the panel </a:t>
            </a:r>
            <a:r>
              <a:rPr lang="en-CA" sz="2000" i="1" dirty="0"/>
              <a:t>suggests</a:t>
            </a:r>
            <a:r>
              <a:rPr lang="en-CA" sz="2000" dirty="0"/>
              <a:t> using standard-dose DOAC or lower-dose DOAC (conditional recommendation, moderate certainty)</a:t>
            </a:r>
          </a:p>
          <a:p>
            <a:pPr marL="0" indent="0">
              <a:buNone/>
            </a:pPr>
            <a:r>
              <a:rPr lang="en-CA" sz="2000" b="1" dirty="0">
                <a:solidFill>
                  <a:srgbClr val="0070C0"/>
                </a:solidFill>
              </a:rPr>
              <a:t>Lower-dose </a:t>
            </a:r>
            <a:r>
              <a:rPr lang="en-CA" sz="2000" dirty="0"/>
              <a:t>compared with </a:t>
            </a:r>
            <a:r>
              <a:rPr lang="en-CA" sz="2000" b="1" dirty="0">
                <a:solidFill>
                  <a:srgbClr val="91AF61"/>
                </a:solidFill>
              </a:rPr>
              <a:t>standard-dose DOAC </a:t>
            </a:r>
            <a:r>
              <a:rPr lang="en-CA" sz="2000" dirty="0"/>
              <a:t>in patients continuing on indefinite anticoagulation</a:t>
            </a:r>
            <a:endParaRPr lang="en-CA" sz="2000" i="1" dirty="0"/>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94021"/>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Oval 20">
            <a:extLst>
              <a:ext uri="{FF2B5EF4-FFF2-40B4-BE49-F238E27FC236}">
                <a16:creationId xmlns:a16="http://schemas.microsoft.com/office/drawing/2014/main" id="{D1DC8C05-24E8-164B-BA65-5C18C003B974}"/>
              </a:ext>
            </a:extLst>
          </p:cNvPr>
          <p:cNvSpPr/>
          <p:nvPr/>
        </p:nvSpPr>
        <p:spPr>
          <a:xfrm>
            <a:off x="476929" y="490861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436584"/>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476929" y="5962180"/>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899751" y="3382700"/>
            <a:ext cx="2815320" cy="1077218"/>
          </a:xfrm>
          <a:prstGeom prst="rect">
            <a:avLst/>
          </a:prstGeom>
          <a:solidFill>
            <a:srgbClr val="FFD9B0"/>
          </a:solidFill>
        </p:spPr>
        <p:txBody>
          <a:bodyPr wrap="square" rtlCol="0">
            <a:spAutoFit/>
          </a:bodyPr>
          <a:lstStyle/>
          <a:p>
            <a:pPr fontAlgn="t"/>
            <a:r>
              <a:rPr lang="en-CA" sz="1600" dirty="0">
                <a:solidFill>
                  <a:schemeClr val="tx1">
                    <a:lumMod val="50000"/>
                    <a:lumOff val="50000"/>
                  </a:schemeClr>
                </a:solidFill>
              </a:rPr>
              <a:t>Lower dose DOAC regimens for secondary prevention of VTE</a:t>
            </a:r>
            <a:endParaRPr lang="en-CA" sz="1600" b="1" dirty="0">
              <a:solidFill>
                <a:schemeClr val="tx1">
                  <a:lumMod val="50000"/>
                  <a:lumOff val="50000"/>
                </a:schemeClr>
              </a:solidFill>
            </a:endParaRPr>
          </a:p>
          <a:p>
            <a:pPr marL="342900" indent="-342900" fontAlgn="t">
              <a:buFont typeface="Arial" panose="020B0604020202020204" pitchFamily="34" charset="0"/>
              <a:buChar char="•"/>
            </a:pPr>
            <a:r>
              <a:rPr lang="en-CA" sz="1600" b="1" dirty="0">
                <a:solidFill>
                  <a:schemeClr val="tx1">
                    <a:lumMod val="50000"/>
                    <a:lumOff val="50000"/>
                  </a:schemeClr>
                </a:solidFill>
              </a:rPr>
              <a:t>Apixaban 2.5 mg BID</a:t>
            </a:r>
          </a:p>
          <a:p>
            <a:pPr marL="342900" indent="-342900" fontAlgn="t">
              <a:buFont typeface="Arial" panose="020B0604020202020204" pitchFamily="34" charset="0"/>
              <a:buChar char="•"/>
            </a:pPr>
            <a:r>
              <a:rPr lang="en-CA" sz="1600" b="1" dirty="0">
                <a:solidFill>
                  <a:schemeClr val="tx1">
                    <a:lumMod val="50000"/>
                    <a:lumOff val="50000"/>
                  </a:schemeClr>
                </a:solidFill>
              </a:rPr>
              <a:t>Rivaroxaban 10 mg OD</a:t>
            </a:r>
          </a:p>
        </p:txBody>
      </p:sp>
    </p:spTree>
    <p:extLst>
      <p:ext uri="{BB962C8B-B14F-4D97-AF65-F5344CB8AC3E}">
        <p14:creationId xmlns:p14="http://schemas.microsoft.com/office/powerpoint/2010/main" val="333803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085-6E9C-8444-8ECC-8718B147CE2F}"/>
              </a:ext>
            </a:extLst>
          </p:cNvPr>
          <p:cNvSpPr>
            <a:spLocks noGrp="1"/>
          </p:cNvSpPr>
          <p:nvPr>
            <p:ph type="title"/>
          </p:nvPr>
        </p:nvSpPr>
        <p:spPr/>
        <p:txBody>
          <a:bodyPr/>
          <a:lstStyle/>
          <a:p>
            <a:r>
              <a:rPr lang="en-US" dirty="0"/>
              <a:t>Case Conclusion</a:t>
            </a:r>
          </a:p>
        </p:txBody>
      </p:sp>
      <p:sp>
        <p:nvSpPr>
          <p:cNvPr id="3" name="Content Placeholder 2">
            <a:extLst>
              <a:ext uri="{FF2B5EF4-FFF2-40B4-BE49-F238E27FC236}">
                <a16:creationId xmlns:a16="http://schemas.microsoft.com/office/drawing/2014/main" id="{A2123408-225F-FC43-A1A3-5B67EDBE76FB}"/>
              </a:ext>
            </a:extLst>
          </p:cNvPr>
          <p:cNvSpPr>
            <a:spLocks noGrp="1"/>
          </p:cNvSpPr>
          <p:nvPr>
            <p:ph idx="1"/>
          </p:nvPr>
        </p:nvSpPr>
        <p:spPr>
          <a:xfrm>
            <a:off x="419100" y="2033093"/>
            <a:ext cx="4151999" cy="3954624"/>
          </a:xfrm>
        </p:spPr>
        <p:txBody>
          <a:bodyPr/>
          <a:lstStyle/>
          <a:p>
            <a:pPr marL="0" indent="0">
              <a:buNone/>
            </a:pPr>
            <a:r>
              <a:rPr lang="en-US" sz="2000" b="1" dirty="0"/>
              <a:t>Uncomplicated unprovoked VTE in previously well patient</a:t>
            </a:r>
          </a:p>
          <a:p>
            <a:r>
              <a:rPr lang="en-US" sz="2000" dirty="0">
                <a:solidFill>
                  <a:srgbClr val="7F7F7E"/>
                </a:solidFill>
              </a:rPr>
              <a:t>Initial management: </a:t>
            </a:r>
          </a:p>
          <a:p>
            <a:pPr lvl="1">
              <a:buSzPct val="75000"/>
              <a:buFont typeface="Courier New" panose="02070309020205020404" pitchFamily="49" charset="0"/>
              <a:buChar char="o"/>
            </a:pPr>
            <a:r>
              <a:rPr lang="en-US" sz="1800" dirty="0">
                <a:solidFill>
                  <a:srgbClr val="7F7F7E"/>
                </a:solidFill>
              </a:rPr>
              <a:t>Anticoagulation only (no thrombolysis, no compression stockings, no IVC filter)</a:t>
            </a:r>
          </a:p>
          <a:p>
            <a:pPr lvl="1">
              <a:buSzPct val="75000"/>
              <a:buFont typeface="Courier New" panose="02070309020205020404" pitchFamily="49" charset="0"/>
              <a:buChar char="o"/>
            </a:pPr>
            <a:r>
              <a:rPr lang="en-US" sz="1800" dirty="0">
                <a:solidFill>
                  <a:srgbClr val="7F7F7E"/>
                </a:solidFill>
              </a:rPr>
              <a:t>DOAC over warfarin</a:t>
            </a:r>
          </a:p>
          <a:p>
            <a:pPr lvl="1">
              <a:buSzPct val="75000"/>
              <a:buFont typeface="Courier New" panose="02070309020205020404" pitchFamily="49" charset="0"/>
              <a:buChar char="o"/>
            </a:pPr>
            <a:r>
              <a:rPr lang="en-US" sz="1800" dirty="0">
                <a:solidFill>
                  <a:srgbClr val="7F7F7E"/>
                </a:solidFill>
              </a:rPr>
              <a:t>Home treatment over hospital treatment</a:t>
            </a:r>
            <a:endParaRPr lang="en-US" sz="2000" dirty="0">
              <a:solidFill>
                <a:srgbClr val="7F7F7E"/>
              </a:solidFill>
            </a:endParaRPr>
          </a:p>
          <a:p>
            <a:r>
              <a:rPr lang="en-US" sz="2000" dirty="0"/>
              <a:t>Duration:</a:t>
            </a:r>
          </a:p>
          <a:p>
            <a:pPr lvl="1">
              <a:buSzPct val="75000"/>
              <a:buFont typeface="Courier New" panose="02070309020205020404" pitchFamily="49" charset="0"/>
              <a:buChar char="o"/>
            </a:pPr>
            <a:r>
              <a:rPr lang="en-US" sz="1800" dirty="0"/>
              <a:t>Indefinite antithrombotic therapy</a:t>
            </a:r>
          </a:p>
          <a:p>
            <a:pPr lvl="1">
              <a:buSzPct val="75000"/>
              <a:buFont typeface="Courier New" panose="02070309020205020404" pitchFamily="49" charset="0"/>
              <a:buChar char="o"/>
            </a:pPr>
            <a:r>
              <a:rPr lang="en-US" sz="1800" dirty="0"/>
              <a:t> Standard or reduced dose DOAC</a:t>
            </a:r>
          </a:p>
          <a:p>
            <a:pPr lvl="1"/>
            <a:endParaRPr lang="en-US" sz="2000" dirty="0">
              <a:solidFill>
                <a:srgbClr val="7F7F7E"/>
              </a:solidFill>
            </a:endParaRPr>
          </a:p>
          <a:p>
            <a:pPr marL="914400" lvl="2" indent="0">
              <a:buNone/>
            </a:pPr>
            <a:endParaRPr lang="en-US" sz="2000" dirty="0"/>
          </a:p>
        </p:txBody>
      </p:sp>
      <p:grpSp>
        <p:nvGrpSpPr>
          <p:cNvPr id="13" name="Group 12">
            <a:extLst>
              <a:ext uri="{FF2B5EF4-FFF2-40B4-BE49-F238E27FC236}">
                <a16:creationId xmlns:a16="http://schemas.microsoft.com/office/drawing/2014/main" id="{038453BC-9187-4C72-8487-56B5950EEE00}"/>
              </a:ext>
            </a:extLst>
          </p:cNvPr>
          <p:cNvGrpSpPr/>
          <p:nvPr/>
        </p:nvGrpSpPr>
        <p:grpSpPr>
          <a:xfrm>
            <a:off x="4999567" y="2754574"/>
            <a:ext cx="6349620" cy="2511662"/>
            <a:chOff x="1528120" y="885567"/>
            <a:chExt cx="9164593" cy="3834531"/>
          </a:xfrm>
        </p:grpSpPr>
        <p:sp>
          <p:nvSpPr>
            <p:cNvPr id="14" name="Rectangle 13">
              <a:extLst>
                <a:ext uri="{FF2B5EF4-FFF2-40B4-BE49-F238E27FC236}">
                  <a16:creationId xmlns:a16="http://schemas.microsoft.com/office/drawing/2014/main" id="{B2B87E71-4A16-4169-A6BA-B6B294F86042}"/>
                </a:ext>
              </a:extLst>
            </p:cNvPr>
            <p:cNvSpPr/>
            <p:nvPr/>
          </p:nvSpPr>
          <p:spPr>
            <a:xfrm>
              <a:off x="1864833" y="2652585"/>
              <a:ext cx="4362743" cy="481914"/>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Rectangle 14">
              <a:extLst>
                <a:ext uri="{FF2B5EF4-FFF2-40B4-BE49-F238E27FC236}">
                  <a16:creationId xmlns:a16="http://schemas.microsoft.com/office/drawing/2014/main" id="{30ADF88C-17E1-4110-A5F1-98FAFA0F8C4E}"/>
                </a:ext>
              </a:extLst>
            </p:cNvPr>
            <p:cNvSpPr/>
            <p:nvPr/>
          </p:nvSpPr>
          <p:spPr>
            <a:xfrm>
              <a:off x="6219568" y="2648465"/>
              <a:ext cx="4460789" cy="481914"/>
            </a:xfrm>
            <a:prstGeom prst="rect">
              <a:avLst/>
            </a:prstGeom>
            <a:solidFill>
              <a:srgbClr val="FF7C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Rectangle 15">
              <a:extLst>
                <a:ext uri="{FF2B5EF4-FFF2-40B4-BE49-F238E27FC236}">
                  <a16:creationId xmlns:a16="http://schemas.microsoft.com/office/drawing/2014/main" id="{4A7CD174-D4DC-4E27-A77E-51553D102665}"/>
                </a:ext>
              </a:extLst>
            </p:cNvPr>
            <p:cNvSpPr/>
            <p:nvPr/>
          </p:nvSpPr>
          <p:spPr>
            <a:xfrm>
              <a:off x="1659924" y="2648465"/>
              <a:ext cx="192321" cy="481914"/>
            </a:xfrm>
            <a:prstGeom prst="rect">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TextBox 16">
              <a:extLst>
                <a:ext uri="{FF2B5EF4-FFF2-40B4-BE49-F238E27FC236}">
                  <a16:creationId xmlns:a16="http://schemas.microsoft.com/office/drawing/2014/main" id="{A1BF8565-CDB4-40CC-A070-9D58197E851C}"/>
                </a:ext>
              </a:extLst>
            </p:cNvPr>
            <p:cNvSpPr txBox="1"/>
            <p:nvPr/>
          </p:nvSpPr>
          <p:spPr>
            <a:xfrm>
              <a:off x="2916195" y="2693773"/>
              <a:ext cx="2148331" cy="6052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Primary Treatment</a:t>
              </a:r>
            </a:p>
          </p:txBody>
        </p:sp>
        <p:sp>
          <p:nvSpPr>
            <p:cNvPr id="18" name="TextBox 17">
              <a:extLst>
                <a:ext uri="{FF2B5EF4-FFF2-40B4-BE49-F238E27FC236}">
                  <a16:creationId xmlns:a16="http://schemas.microsoft.com/office/drawing/2014/main" id="{F9365143-7792-4A47-83DF-DB34EB4713A1}"/>
                </a:ext>
              </a:extLst>
            </p:cNvPr>
            <p:cNvSpPr txBox="1"/>
            <p:nvPr/>
          </p:nvSpPr>
          <p:spPr>
            <a:xfrm>
              <a:off x="7183395" y="2710250"/>
              <a:ext cx="2510254" cy="6052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Secondary Prevention</a:t>
              </a:r>
            </a:p>
          </p:txBody>
        </p:sp>
        <p:sp>
          <p:nvSpPr>
            <p:cNvPr id="19" name="TextBox 18">
              <a:extLst>
                <a:ext uri="{FF2B5EF4-FFF2-40B4-BE49-F238E27FC236}">
                  <a16:creationId xmlns:a16="http://schemas.microsoft.com/office/drawing/2014/main" id="{664CE938-7AFE-45AC-8F2F-577EB6353670}"/>
                </a:ext>
              </a:extLst>
            </p:cNvPr>
            <p:cNvSpPr txBox="1"/>
            <p:nvPr/>
          </p:nvSpPr>
          <p:spPr>
            <a:xfrm>
              <a:off x="1561070" y="1746421"/>
              <a:ext cx="2194154" cy="6052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Initial Management</a:t>
              </a:r>
            </a:p>
          </p:txBody>
        </p:sp>
        <p:cxnSp>
          <p:nvCxnSpPr>
            <p:cNvPr id="20" name="Straight Connector 19">
              <a:extLst>
                <a:ext uri="{FF2B5EF4-FFF2-40B4-BE49-F238E27FC236}">
                  <a16:creationId xmlns:a16="http://schemas.microsoft.com/office/drawing/2014/main" id="{FAC9C1AE-0865-49A8-9096-F7FBB2925681}"/>
                </a:ext>
              </a:extLst>
            </p:cNvPr>
            <p:cNvCxnSpPr/>
            <p:nvPr/>
          </p:nvCxnSpPr>
          <p:spPr>
            <a:xfrm flipH="1" flipV="1">
              <a:off x="1660440" y="2101512"/>
              <a:ext cx="2060" cy="547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2B08B9-55A0-4AD5-8651-6E73913E8E26}"/>
                </a:ext>
              </a:extLst>
            </p:cNvPr>
            <p:cNvCxnSpPr>
              <a:cxnSpLocks/>
            </p:cNvCxnSpPr>
            <p:nvPr/>
          </p:nvCxnSpPr>
          <p:spPr>
            <a:xfrm flipV="1">
              <a:off x="1854844" y="2644347"/>
              <a:ext cx="0" cy="41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EC3C51-E06C-46BE-962A-299026E89361}"/>
                </a:ext>
              </a:extLst>
            </p:cNvPr>
            <p:cNvCxnSpPr/>
            <p:nvPr/>
          </p:nvCxnSpPr>
          <p:spPr>
            <a:xfrm flipH="1" flipV="1">
              <a:off x="1672282" y="1227438"/>
              <a:ext cx="2060" cy="547816"/>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82777BF-889E-40E9-BC0D-DED48E108ABB}"/>
                </a:ext>
              </a:extLst>
            </p:cNvPr>
            <p:cNvSpPr txBox="1"/>
            <p:nvPr/>
          </p:nvSpPr>
          <p:spPr>
            <a:xfrm>
              <a:off x="1528120" y="885567"/>
              <a:ext cx="2412810" cy="6052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Diagnosis of DVT/PE</a:t>
              </a:r>
            </a:p>
          </p:txBody>
        </p:sp>
        <p:cxnSp>
          <p:nvCxnSpPr>
            <p:cNvPr id="25" name="Straight Arrow Connector 24">
              <a:extLst>
                <a:ext uri="{FF2B5EF4-FFF2-40B4-BE49-F238E27FC236}">
                  <a16:creationId xmlns:a16="http://schemas.microsoft.com/office/drawing/2014/main" id="{7FBC3E3C-3564-474C-82D8-B31285236513}"/>
                </a:ext>
              </a:extLst>
            </p:cNvPr>
            <p:cNvCxnSpPr/>
            <p:nvPr/>
          </p:nvCxnSpPr>
          <p:spPr>
            <a:xfrm flipH="1">
              <a:off x="1852246" y="3534033"/>
              <a:ext cx="4387917" cy="633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1FA38D3-A09B-4213-BF3E-112A57A653DE}"/>
                </a:ext>
              </a:extLst>
            </p:cNvPr>
            <p:cNvSpPr txBox="1"/>
            <p:nvPr/>
          </p:nvSpPr>
          <p:spPr>
            <a:xfrm>
              <a:off x="3269121" y="3319849"/>
              <a:ext cx="1654648" cy="605299"/>
            </a:xfrm>
            <a:prstGeom prst="rect">
              <a:avLst/>
            </a:prstGeom>
            <a:solidFill>
              <a:schemeClr val="bg1"/>
            </a:solidFill>
          </p:spPr>
          <p:txBody>
            <a:bodyPr wrap="none" rtlCol="0">
              <a:spAutoFit/>
            </a:bodyPr>
            <a:lstStyle/>
            <a:p>
              <a:r>
                <a:rPr lang="en-US" sz="1200" dirty="0">
                  <a:latin typeface="Arial" panose="020B0604020202020204" pitchFamily="34" charset="0"/>
                  <a:cs typeface="Arial" panose="020B0604020202020204" pitchFamily="34" charset="0"/>
                </a:rPr>
                <a:t>3 to 6 months</a:t>
              </a:r>
            </a:p>
          </p:txBody>
        </p:sp>
        <p:cxnSp>
          <p:nvCxnSpPr>
            <p:cNvPr id="27" name="Straight Arrow Connector 26">
              <a:extLst>
                <a:ext uri="{FF2B5EF4-FFF2-40B4-BE49-F238E27FC236}">
                  <a16:creationId xmlns:a16="http://schemas.microsoft.com/office/drawing/2014/main" id="{7DCF0DA7-60A3-472D-8B46-B67E060C9736}"/>
                </a:ext>
              </a:extLst>
            </p:cNvPr>
            <p:cNvCxnSpPr/>
            <p:nvPr/>
          </p:nvCxnSpPr>
          <p:spPr>
            <a:xfrm flipH="1">
              <a:off x="6219568" y="3513439"/>
              <a:ext cx="4473145" cy="1235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725BD9E-91FA-4E78-889D-906C0C56FF52}"/>
                </a:ext>
              </a:extLst>
            </p:cNvPr>
            <p:cNvSpPr txBox="1"/>
            <p:nvPr/>
          </p:nvSpPr>
          <p:spPr>
            <a:xfrm>
              <a:off x="6759146" y="3299253"/>
              <a:ext cx="2961824" cy="605299"/>
            </a:xfrm>
            <a:prstGeom prst="rect">
              <a:avLst/>
            </a:prstGeom>
            <a:solidFill>
              <a:schemeClr val="bg1"/>
            </a:solidFill>
          </p:spPr>
          <p:txBody>
            <a:bodyPr wrap="none" rtlCol="0">
              <a:spAutoFit/>
            </a:bodyPr>
            <a:lstStyle/>
            <a:p>
              <a:r>
                <a:rPr lang="en-US" sz="1200" dirty="0">
                  <a:latin typeface="Arial" panose="020B0604020202020204" pitchFamily="34" charset="0"/>
                  <a:cs typeface="Arial" panose="020B0604020202020204" pitchFamily="34" charset="0"/>
                </a:rPr>
                <a:t>Planned indefinite duration</a:t>
              </a:r>
            </a:p>
          </p:txBody>
        </p:sp>
        <p:cxnSp>
          <p:nvCxnSpPr>
            <p:cNvPr id="29" name="Straight Connector 28">
              <a:extLst>
                <a:ext uri="{FF2B5EF4-FFF2-40B4-BE49-F238E27FC236}">
                  <a16:creationId xmlns:a16="http://schemas.microsoft.com/office/drawing/2014/main" id="{934993F2-9FA1-4884-A773-BCA76E98BE91}"/>
                </a:ext>
              </a:extLst>
            </p:cNvPr>
            <p:cNvCxnSpPr/>
            <p:nvPr/>
          </p:nvCxnSpPr>
          <p:spPr>
            <a:xfrm flipV="1">
              <a:off x="1659194" y="3130379"/>
              <a:ext cx="731" cy="1028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D590D16-BD60-4452-A5B2-44BBFBACD3D3}"/>
                </a:ext>
              </a:extLst>
            </p:cNvPr>
            <p:cNvCxnSpPr/>
            <p:nvPr/>
          </p:nvCxnSpPr>
          <p:spPr>
            <a:xfrm flipH="1" flipV="1">
              <a:off x="1850942" y="3146420"/>
              <a:ext cx="2060" cy="547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BF323B4-61CA-483F-A52F-13426FD47B42}"/>
                </a:ext>
              </a:extLst>
            </p:cNvPr>
            <p:cNvSpPr txBox="1"/>
            <p:nvPr/>
          </p:nvSpPr>
          <p:spPr>
            <a:xfrm>
              <a:off x="1569308" y="4114799"/>
              <a:ext cx="3323079" cy="605299"/>
            </a:xfrm>
            <a:prstGeom prst="rect">
              <a:avLst/>
            </a:prstGeom>
            <a:solidFill>
              <a:schemeClr val="bg1"/>
            </a:solidFill>
          </p:spPr>
          <p:txBody>
            <a:bodyPr wrap="none" rtlCol="0">
              <a:spAutoFit/>
            </a:bodyPr>
            <a:lstStyle/>
            <a:p>
              <a:r>
                <a:rPr lang="en-US" sz="1200" dirty="0">
                  <a:latin typeface="Arial" panose="020B0604020202020204" pitchFamily="34" charset="0"/>
                  <a:cs typeface="Arial" panose="020B0604020202020204" pitchFamily="34" charset="0"/>
                </a:rPr>
                <a:t>First 5-21 days after diagnosis</a:t>
              </a:r>
            </a:p>
          </p:txBody>
        </p:sp>
        <p:cxnSp>
          <p:nvCxnSpPr>
            <p:cNvPr id="32" name="Straight Connector 31">
              <a:extLst>
                <a:ext uri="{FF2B5EF4-FFF2-40B4-BE49-F238E27FC236}">
                  <a16:creationId xmlns:a16="http://schemas.microsoft.com/office/drawing/2014/main" id="{629F1E64-0D23-42E7-BA3D-767E72DF49C0}"/>
                </a:ext>
              </a:extLst>
            </p:cNvPr>
            <p:cNvCxnSpPr>
              <a:cxnSpLocks/>
            </p:cNvCxnSpPr>
            <p:nvPr/>
          </p:nvCxnSpPr>
          <p:spPr>
            <a:xfrm>
              <a:off x="1833513" y="3667993"/>
              <a:ext cx="3148762" cy="442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5924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AF20-CCFE-409A-BE56-1921C8312D40}"/>
              </a:ext>
            </a:extLst>
          </p:cNvPr>
          <p:cNvSpPr>
            <a:spLocks noGrp="1"/>
          </p:cNvSpPr>
          <p:nvPr>
            <p:ph type="title"/>
          </p:nvPr>
        </p:nvSpPr>
        <p:spPr/>
        <p:txBody>
          <a:bodyPr/>
          <a:lstStyle/>
          <a:p>
            <a:r>
              <a:rPr lang="en-US"/>
              <a:t>Case 2: Provoked DVT and PE (transient risk factor)</a:t>
            </a:r>
            <a:endParaRPr lang="en-CA" dirty="0"/>
          </a:p>
        </p:txBody>
      </p:sp>
      <p:sp>
        <p:nvSpPr>
          <p:cNvPr id="3" name="Content Placeholder 2">
            <a:extLst>
              <a:ext uri="{FF2B5EF4-FFF2-40B4-BE49-F238E27FC236}">
                <a16:creationId xmlns:a16="http://schemas.microsoft.com/office/drawing/2014/main" id="{95A24CC4-52D1-4B8A-B55D-30E18A89623F}"/>
              </a:ext>
            </a:extLst>
          </p:cNvPr>
          <p:cNvSpPr>
            <a:spLocks noGrp="1"/>
          </p:cNvSpPr>
          <p:nvPr>
            <p:ph idx="1"/>
          </p:nvPr>
        </p:nvSpPr>
        <p:spPr/>
        <p:txBody>
          <a:bodyPr/>
          <a:lstStyle/>
          <a:p>
            <a:pPr marL="0" indent="0">
              <a:buNone/>
            </a:pPr>
            <a:r>
              <a:rPr lang="en-US" sz="2000" dirty="0"/>
              <a:t>76 year old male </a:t>
            </a:r>
          </a:p>
          <a:p>
            <a:pPr marL="0" indent="0">
              <a:buNone/>
            </a:pPr>
            <a:r>
              <a:rPr lang="en-US" sz="2000" b="1" dirty="0">
                <a:solidFill>
                  <a:srgbClr val="E14033"/>
                </a:solidFill>
              </a:rPr>
              <a:t>Medical History: </a:t>
            </a:r>
            <a:r>
              <a:rPr lang="en-US" sz="2000" dirty="0"/>
              <a:t>CAD (MI 5 years earlier), HTN, Type 2 Diabetes</a:t>
            </a:r>
          </a:p>
          <a:p>
            <a:pPr marL="0" indent="0">
              <a:buNone/>
            </a:pPr>
            <a:r>
              <a:rPr lang="en-US" sz="2000" b="1" dirty="0">
                <a:solidFill>
                  <a:srgbClr val="E14033"/>
                </a:solidFill>
              </a:rPr>
              <a:t>Medications: </a:t>
            </a:r>
            <a:r>
              <a:rPr lang="en-US" sz="2000" dirty="0"/>
              <a:t>ASA, Amlodipine, Metformin, Rosuvastatin</a:t>
            </a:r>
          </a:p>
          <a:p>
            <a:pPr marL="0" indent="0">
              <a:buNone/>
            </a:pPr>
            <a:r>
              <a:rPr lang="en-CA" sz="2000" b="1" dirty="0">
                <a:solidFill>
                  <a:srgbClr val="E14033"/>
                </a:solidFill>
              </a:rPr>
              <a:t>Seen in the Emergency Department with: </a:t>
            </a:r>
            <a:r>
              <a:rPr lang="en-CA" sz="2000" dirty="0"/>
              <a:t>SOB and right leg pain x 48 hours. Underwent total hip replacement 1 week earlier and has not been taking prescribed DVT prophylaxis. </a:t>
            </a:r>
            <a:endParaRPr lang="en-CA" sz="2000" dirty="0">
              <a:highlight>
                <a:srgbClr val="FFFF00"/>
              </a:highlight>
            </a:endParaRPr>
          </a:p>
          <a:p>
            <a:pPr marL="0" indent="0">
              <a:buNone/>
            </a:pPr>
            <a:endParaRPr lang="en-CA" sz="2000" dirty="0"/>
          </a:p>
        </p:txBody>
      </p:sp>
      <p:sp>
        <p:nvSpPr>
          <p:cNvPr id="4" name="TextBox 3">
            <a:extLst>
              <a:ext uri="{FF2B5EF4-FFF2-40B4-BE49-F238E27FC236}">
                <a16:creationId xmlns:a16="http://schemas.microsoft.com/office/drawing/2014/main" id="{5E9680A3-89F4-4FFC-8901-BD1FA968AF2D}"/>
              </a:ext>
            </a:extLst>
          </p:cNvPr>
          <p:cNvSpPr txBox="1"/>
          <p:nvPr/>
        </p:nvSpPr>
        <p:spPr>
          <a:xfrm>
            <a:off x="1574800" y="4300809"/>
            <a:ext cx="4330700" cy="1477328"/>
          </a:xfrm>
          <a:prstGeom prst="rect">
            <a:avLst/>
          </a:prstGeom>
          <a:solidFill>
            <a:srgbClr val="FFD9AF"/>
          </a:solidFill>
          <a:ln>
            <a:noFill/>
          </a:ln>
        </p:spPr>
        <p:txBody>
          <a:bodyPr wrap="square" rtlCol="0">
            <a:spAutoFit/>
          </a:bodyPr>
          <a:lstStyle/>
          <a:p>
            <a:r>
              <a:rPr lang="en-US" dirty="0">
                <a:solidFill>
                  <a:schemeClr val="tx1">
                    <a:lumMod val="50000"/>
                    <a:lumOff val="50000"/>
                  </a:schemeClr>
                </a:solidFill>
              </a:rPr>
              <a:t>Heart rate 90 beats per min</a:t>
            </a:r>
          </a:p>
          <a:p>
            <a:r>
              <a:rPr lang="en-US" dirty="0">
                <a:solidFill>
                  <a:schemeClr val="tx1">
                    <a:lumMod val="50000"/>
                    <a:lumOff val="50000"/>
                  </a:schemeClr>
                </a:solidFill>
              </a:rPr>
              <a:t>Respiratory rate 22 breaths per min</a:t>
            </a:r>
          </a:p>
          <a:p>
            <a:r>
              <a:rPr lang="en-CA" dirty="0">
                <a:solidFill>
                  <a:schemeClr val="tx1">
                    <a:lumMod val="50000"/>
                    <a:lumOff val="50000"/>
                  </a:schemeClr>
                </a:solidFill>
              </a:rPr>
              <a:t>Oxygen saturation 99% on RA</a:t>
            </a:r>
          </a:p>
          <a:p>
            <a:r>
              <a:rPr lang="en-CA" dirty="0">
                <a:solidFill>
                  <a:schemeClr val="tx1">
                    <a:lumMod val="50000"/>
                    <a:lumOff val="50000"/>
                  </a:schemeClr>
                </a:solidFill>
              </a:rPr>
              <a:t>Blood pressure 150/90</a:t>
            </a:r>
          </a:p>
          <a:p>
            <a:r>
              <a:rPr lang="en-CA" dirty="0">
                <a:solidFill>
                  <a:schemeClr val="tx1">
                    <a:lumMod val="50000"/>
                    <a:lumOff val="50000"/>
                  </a:schemeClr>
                </a:solidFill>
              </a:rPr>
              <a:t>(+) Right calf swelling</a:t>
            </a:r>
          </a:p>
        </p:txBody>
      </p:sp>
      <p:sp>
        <p:nvSpPr>
          <p:cNvPr id="5" name="TextBox 4">
            <a:extLst>
              <a:ext uri="{FF2B5EF4-FFF2-40B4-BE49-F238E27FC236}">
                <a16:creationId xmlns:a16="http://schemas.microsoft.com/office/drawing/2014/main" id="{CC85FD29-D8B6-4CE2-9E5E-082367308461}"/>
              </a:ext>
            </a:extLst>
          </p:cNvPr>
          <p:cNvSpPr txBox="1"/>
          <p:nvPr/>
        </p:nvSpPr>
        <p:spPr>
          <a:xfrm>
            <a:off x="6096001" y="4300809"/>
            <a:ext cx="4330700" cy="1477328"/>
          </a:xfrm>
          <a:prstGeom prst="rect">
            <a:avLst/>
          </a:prstGeom>
          <a:solidFill>
            <a:srgbClr val="C9C2D6"/>
          </a:solidFill>
          <a:ln>
            <a:noFill/>
          </a:ln>
        </p:spPr>
        <p:txBody>
          <a:bodyPr wrap="square" rtlCol="0">
            <a:noAutofit/>
          </a:bodyPr>
          <a:lstStyle/>
          <a:p>
            <a:r>
              <a:rPr lang="en-CA" b="1" dirty="0">
                <a:solidFill>
                  <a:schemeClr val="tx1">
                    <a:lumMod val="50000"/>
                    <a:lumOff val="50000"/>
                  </a:schemeClr>
                </a:solidFill>
              </a:rPr>
              <a:t>Right Leg US: </a:t>
            </a:r>
            <a:r>
              <a:rPr lang="en-CA" i="1" dirty="0">
                <a:solidFill>
                  <a:schemeClr val="tx1">
                    <a:lumMod val="50000"/>
                    <a:lumOff val="50000"/>
                  </a:schemeClr>
                </a:solidFill>
              </a:rPr>
              <a:t>superficial femoral and popliteal vein non-compressible (occlusive DVT)</a:t>
            </a:r>
          </a:p>
          <a:p>
            <a:r>
              <a:rPr lang="en-CA" b="1" i="1" dirty="0">
                <a:solidFill>
                  <a:schemeClr val="tx1">
                    <a:lumMod val="50000"/>
                    <a:lumOff val="50000"/>
                  </a:schemeClr>
                </a:solidFill>
              </a:rPr>
              <a:t>CTPA: </a:t>
            </a:r>
            <a:r>
              <a:rPr lang="en-CA" i="1" dirty="0">
                <a:solidFill>
                  <a:schemeClr val="tx1">
                    <a:lumMod val="50000"/>
                    <a:lumOff val="50000"/>
                  </a:schemeClr>
                </a:solidFill>
              </a:rPr>
              <a:t>Pulmonary embolism involving segmental arteries of the left lower lobe</a:t>
            </a:r>
          </a:p>
        </p:txBody>
      </p:sp>
    </p:spTree>
    <p:extLst>
      <p:ext uri="{BB962C8B-B14F-4D97-AF65-F5344CB8AC3E}">
        <p14:creationId xmlns:p14="http://schemas.microsoft.com/office/powerpoint/2010/main" val="33635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57F3-B13E-45A3-BAD5-4BC03B06D711}"/>
              </a:ext>
            </a:extLst>
          </p:cNvPr>
          <p:cNvSpPr>
            <a:spLocks noGrp="1"/>
          </p:cNvSpPr>
          <p:nvPr>
            <p:ph type="title"/>
          </p:nvPr>
        </p:nvSpPr>
        <p:spPr>
          <a:xfrm>
            <a:off x="419100" y="1340572"/>
            <a:ext cx="10972800" cy="418113"/>
          </a:xfrm>
        </p:spPr>
        <p:txBody>
          <a:bodyPr>
            <a:noAutofit/>
          </a:bodyPr>
          <a:lstStyle/>
          <a:p>
            <a:r>
              <a:rPr lang="en-US" dirty="0"/>
              <a:t>Recommendations</a:t>
            </a:r>
            <a:endParaRPr lang="en-CA" dirty="0"/>
          </a:p>
        </p:txBody>
      </p:sp>
      <p:sp>
        <p:nvSpPr>
          <p:cNvPr id="4" name="Content Placeholder 2">
            <a:extLst>
              <a:ext uri="{FF2B5EF4-FFF2-40B4-BE49-F238E27FC236}">
                <a16:creationId xmlns:a16="http://schemas.microsoft.com/office/drawing/2014/main" id="{4DFD0112-BA8D-4B85-A5BB-30759A3DCCC0}"/>
              </a:ext>
            </a:extLst>
          </p:cNvPr>
          <p:cNvSpPr txBox="1">
            <a:spLocks/>
          </p:cNvSpPr>
          <p:nvPr/>
        </p:nvSpPr>
        <p:spPr>
          <a:xfrm>
            <a:off x="407710" y="2103437"/>
            <a:ext cx="11333748" cy="1325563"/>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dirty="0">
                <a:solidFill>
                  <a:schemeClr val="tx1">
                    <a:lumMod val="50000"/>
                    <a:lumOff val="50000"/>
                  </a:schemeClr>
                </a:solidFill>
              </a:rPr>
              <a:t>IVC filter insertion is not routinely recommended unless there is a contraindication to anticoagulation</a:t>
            </a:r>
          </a:p>
          <a:p>
            <a:pPr marL="0" indent="0">
              <a:buNone/>
            </a:pPr>
            <a:r>
              <a:rPr lang="en-CA" sz="1800" dirty="0">
                <a:solidFill>
                  <a:schemeClr val="tx1">
                    <a:lumMod val="50000"/>
                    <a:lumOff val="50000"/>
                  </a:schemeClr>
                </a:solidFill>
              </a:rPr>
              <a:t>For patients with proximal DVT and significant pre-existing cardiopulmonary disease, as well as for patients with PE and hemodynamic compromise, the panel suggests </a:t>
            </a:r>
            <a:r>
              <a:rPr lang="en-CA" sz="1800" dirty="0">
                <a:solidFill>
                  <a:srgbClr val="7F7F7F"/>
                </a:solidFill>
              </a:rPr>
              <a:t>anticoagulation alone rather than anticoagulation plus insertion of an IVC filter</a:t>
            </a:r>
            <a:r>
              <a:rPr lang="en-CA" sz="1800" dirty="0"/>
              <a:t> </a:t>
            </a:r>
            <a:r>
              <a:rPr lang="en-CA" sz="1800" i="1" dirty="0">
                <a:solidFill>
                  <a:schemeClr val="tx1">
                    <a:lumMod val="50000"/>
                    <a:lumOff val="50000"/>
                  </a:schemeClr>
                </a:solidFill>
              </a:rPr>
              <a:t>(conditional recommendation, low certainty)</a:t>
            </a:r>
          </a:p>
        </p:txBody>
      </p:sp>
      <p:graphicFrame>
        <p:nvGraphicFramePr>
          <p:cNvPr id="5" name="Table 4">
            <a:extLst>
              <a:ext uri="{FF2B5EF4-FFF2-40B4-BE49-F238E27FC236}">
                <a16:creationId xmlns:a16="http://schemas.microsoft.com/office/drawing/2014/main" id="{C12522F2-23A9-4E98-824D-8F9A66DEEA07}"/>
              </a:ext>
            </a:extLst>
          </p:cNvPr>
          <p:cNvGraphicFramePr>
            <a:graphicFrameLocks noGrp="1"/>
          </p:cNvGraphicFramePr>
          <p:nvPr>
            <p:extLst>
              <p:ext uri="{D42A27DB-BD31-4B8C-83A1-F6EECF244321}">
                <p14:modId xmlns:p14="http://schemas.microsoft.com/office/powerpoint/2010/main" val="2635462610"/>
              </p:ext>
            </p:extLst>
          </p:nvPr>
        </p:nvGraphicFramePr>
        <p:xfrm>
          <a:off x="447308" y="4003276"/>
          <a:ext cx="7658414" cy="2123134"/>
        </p:xfrm>
        <a:graphic>
          <a:graphicData uri="http://schemas.openxmlformats.org/drawingml/2006/table">
            <a:tbl>
              <a:tblPr firstRow="1" bandRow="1">
                <a:tableStyleId>{5940675A-B579-460E-94D1-54222C63F5DA}</a:tableStyleId>
              </a:tblPr>
              <a:tblGrid>
                <a:gridCol w="1712603">
                  <a:extLst>
                    <a:ext uri="{9D8B030D-6E8A-4147-A177-3AD203B41FA5}">
                      <a16:colId xmlns:a16="http://schemas.microsoft.com/office/drawing/2014/main" val="325642109"/>
                    </a:ext>
                  </a:extLst>
                </a:gridCol>
                <a:gridCol w="1567328">
                  <a:extLst>
                    <a:ext uri="{9D8B030D-6E8A-4147-A177-3AD203B41FA5}">
                      <a16:colId xmlns:a16="http://schemas.microsoft.com/office/drawing/2014/main" val="815985156"/>
                    </a:ext>
                  </a:extLst>
                </a:gridCol>
                <a:gridCol w="2047824">
                  <a:extLst>
                    <a:ext uri="{9D8B030D-6E8A-4147-A177-3AD203B41FA5}">
                      <a16:colId xmlns:a16="http://schemas.microsoft.com/office/drawing/2014/main" val="1109489225"/>
                    </a:ext>
                  </a:extLst>
                </a:gridCol>
                <a:gridCol w="2330659">
                  <a:extLst>
                    <a:ext uri="{9D8B030D-6E8A-4147-A177-3AD203B41FA5}">
                      <a16:colId xmlns:a16="http://schemas.microsoft.com/office/drawing/2014/main" val="738517967"/>
                    </a:ext>
                  </a:extLst>
                </a:gridCol>
              </a:tblGrid>
              <a:tr h="303518">
                <a:tc rowSpan="2">
                  <a:txBody>
                    <a:bodyPr/>
                    <a:lstStyle/>
                    <a:p>
                      <a:pPr algn="ctr"/>
                      <a:r>
                        <a:rPr lang="en-CA" sz="1400" b="1" dirty="0">
                          <a:solidFill>
                            <a:schemeClr val="bg1"/>
                          </a:solidFill>
                        </a:rPr>
                        <a:t>Outcomes</a:t>
                      </a:r>
                    </a:p>
                    <a:p>
                      <a:pPr algn="ctr"/>
                      <a:r>
                        <a:rPr lang="en-CA" sz="1400" b="1" dirty="0">
                          <a:solidFill>
                            <a:schemeClr val="bg1"/>
                          </a:solidFill>
                        </a:rPr>
                        <a:t>(Quality of Evidence)</a:t>
                      </a:r>
                    </a:p>
                  </a:txBody>
                  <a:tcPr marL="85551" marR="85551" marT="42775" marB="42775">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(95% CI)</a:t>
                      </a:r>
                    </a:p>
                  </a:txBody>
                  <a:tcPr marL="85551" marR="85551" marT="42775" marB="42775">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gridSpan="2">
                  <a:txBody>
                    <a:bodyPr/>
                    <a:lstStyle/>
                    <a:p>
                      <a:pPr algn="ctr"/>
                      <a:r>
                        <a:rPr lang="en-CA" sz="1400" b="1" dirty="0">
                          <a:solidFill>
                            <a:schemeClr val="bg1"/>
                          </a:solidFill>
                        </a:rPr>
                        <a:t>Anticipated absolute effects (95% CI)</a:t>
                      </a:r>
                    </a:p>
                  </a:txBody>
                  <a:tcPr marL="85551" marR="85551" marT="42775" marB="42775">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hMerge="1">
                  <a:txBody>
                    <a:bodyPr/>
                    <a:lstStyle/>
                    <a:p>
                      <a:endParaRPr lang="en-CA" sz="2400" dirty="0"/>
                    </a:p>
                  </a:txBody>
                  <a:tcPr/>
                </a:tc>
                <a:extLst>
                  <a:ext uri="{0D108BD9-81ED-4DB2-BD59-A6C34878D82A}">
                    <a16:rowId xmlns:a16="http://schemas.microsoft.com/office/drawing/2014/main" val="3135809784"/>
                  </a:ext>
                </a:extLst>
              </a:tr>
              <a:tr h="274350">
                <a:tc vMerge="1">
                  <a:txBody>
                    <a:bodyPr/>
                    <a:lstStyle/>
                    <a:p>
                      <a:endParaRPr lang="en-CA"/>
                    </a:p>
                  </a:txBody>
                  <a:tcPr/>
                </a:tc>
                <a:tc vMerge="1">
                  <a:txBody>
                    <a:bodyPr/>
                    <a:lstStyle/>
                    <a:p>
                      <a:endParaRPr lang="en-CA"/>
                    </a:p>
                  </a:txBody>
                  <a:tcPr/>
                </a:tc>
                <a:tc>
                  <a:txBody>
                    <a:bodyPr/>
                    <a:lstStyle/>
                    <a:p>
                      <a:pPr algn="ctr"/>
                      <a:r>
                        <a:rPr lang="en-CA" sz="1400" b="0" i="1" dirty="0">
                          <a:solidFill>
                            <a:schemeClr val="bg1"/>
                          </a:solidFill>
                        </a:rPr>
                        <a:t>Risk with </a:t>
                      </a:r>
                      <a:r>
                        <a:rPr lang="en-CA" sz="1400" b="1" i="1" dirty="0">
                          <a:solidFill>
                            <a:schemeClr val="bg1"/>
                          </a:solidFill>
                        </a:rPr>
                        <a:t>NO FILTER</a:t>
                      </a:r>
                    </a:p>
                  </a:txBody>
                  <a:tcPr marL="81524" marR="81524" marT="40762" marB="40762">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a:txBody>
                    <a:bodyPr/>
                    <a:lstStyle/>
                    <a:p>
                      <a:pPr algn="ctr"/>
                      <a:r>
                        <a:rPr lang="en-CA" sz="1400" b="0" i="1" dirty="0">
                          <a:solidFill>
                            <a:schemeClr val="bg1"/>
                          </a:solidFill>
                        </a:rPr>
                        <a:t>Risk difference using </a:t>
                      </a:r>
                      <a:r>
                        <a:rPr lang="en-CA" sz="1400" b="1" i="1" dirty="0">
                          <a:solidFill>
                            <a:schemeClr val="bg1"/>
                          </a:solidFill>
                        </a:rPr>
                        <a:t>FILTER</a:t>
                      </a:r>
                    </a:p>
                  </a:txBody>
                  <a:tcPr marL="81524" marR="81524" marT="40762" marB="40762">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extLst>
                  <a:ext uri="{0D108BD9-81ED-4DB2-BD59-A6C34878D82A}">
                    <a16:rowId xmlns:a16="http://schemas.microsoft.com/office/drawing/2014/main" val="1411830735"/>
                  </a:ext>
                </a:extLst>
              </a:tr>
              <a:tr h="409234">
                <a:tc>
                  <a:txBody>
                    <a:bodyPr/>
                    <a:lstStyle/>
                    <a:p>
                      <a:r>
                        <a:rPr lang="en-CA" sz="1400" dirty="0">
                          <a:solidFill>
                            <a:schemeClr val="tx1">
                              <a:lumMod val="50000"/>
                              <a:lumOff val="50000"/>
                            </a:schemeClr>
                          </a:solidFill>
                        </a:rPr>
                        <a:t>     Mortality</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RR 1.15</a:t>
                      </a:r>
                    </a:p>
                    <a:p>
                      <a:pPr algn="ctr"/>
                      <a:r>
                        <a:rPr lang="en-CA" sz="1400" dirty="0">
                          <a:solidFill>
                            <a:schemeClr val="tx1">
                              <a:lumMod val="50000"/>
                              <a:lumOff val="50000"/>
                            </a:schemeClr>
                          </a:solidFill>
                        </a:rPr>
                        <a:t>(0.83 to 1.60) </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US" sz="1400" dirty="0">
                          <a:solidFill>
                            <a:schemeClr val="tx1">
                              <a:lumMod val="50000"/>
                              <a:lumOff val="50000"/>
                            </a:schemeClr>
                          </a:solidFill>
                        </a:rPr>
                        <a:t>60 per 1000 </a:t>
                      </a:r>
                      <a:endParaRPr lang="en-CA" sz="1400" dirty="0">
                        <a:solidFill>
                          <a:schemeClr val="tx1">
                            <a:lumMod val="50000"/>
                            <a:lumOff val="50000"/>
                          </a:schemeClr>
                        </a:solidFill>
                      </a:endParaRP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9 more death per 1,000</a:t>
                      </a:r>
                    </a:p>
                    <a:p>
                      <a:pPr algn="ctr"/>
                      <a:r>
                        <a:rPr lang="en-CA" sz="1400" b="0" dirty="0">
                          <a:solidFill>
                            <a:schemeClr val="tx1">
                              <a:lumMod val="50000"/>
                              <a:lumOff val="50000"/>
                            </a:schemeClr>
                          </a:solidFill>
                        </a:rPr>
                        <a:t>(10 fewer to 36 more)</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723598946"/>
                  </a:ext>
                </a:extLst>
              </a:tr>
              <a:tr h="400862">
                <a:tc>
                  <a:txBody>
                    <a:bodyPr/>
                    <a:lstStyle/>
                    <a:p>
                      <a:r>
                        <a:rPr lang="en-US" sz="1400" dirty="0">
                          <a:solidFill>
                            <a:schemeClr val="tx1">
                              <a:lumMod val="50000"/>
                              <a:lumOff val="50000"/>
                            </a:schemeClr>
                          </a:solidFill>
                        </a:rPr>
                        <a:t>     PE</a:t>
                      </a:r>
                      <a:endParaRPr lang="en-CA" sz="1400" dirty="0">
                        <a:solidFill>
                          <a:schemeClr val="tx1">
                            <a:lumMod val="50000"/>
                            <a:lumOff val="50000"/>
                          </a:schemeClr>
                        </a:solidFill>
                      </a:endParaRP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RR 0.54</a:t>
                      </a:r>
                    </a:p>
                    <a:p>
                      <a:pPr algn="ctr"/>
                      <a:r>
                        <a:rPr lang="en-CA" sz="1400" dirty="0">
                          <a:solidFill>
                            <a:schemeClr val="tx1">
                              <a:lumMod val="50000"/>
                              <a:lumOff val="50000"/>
                            </a:schemeClr>
                          </a:solidFill>
                        </a:rPr>
                        <a:t>(0.22 to 1.33) </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dirty="0">
                          <a:solidFill>
                            <a:schemeClr val="tx1">
                              <a:lumMod val="50000"/>
                              <a:lumOff val="50000"/>
                            </a:schemeClr>
                          </a:solidFill>
                        </a:rPr>
                        <a:t>5 per 1000</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2 fewer PE per 1,000</a:t>
                      </a:r>
                    </a:p>
                    <a:p>
                      <a:pPr algn="ctr"/>
                      <a:r>
                        <a:rPr lang="en-CA" sz="1400" dirty="0">
                          <a:solidFill>
                            <a:schemeClr val="tx1">
                              <a:lumMod val="50000"/>
                              <a:lumOff val="50000"/>
                            </a:schemeClr>
                          </a:solidFill>
                        </a:rPr>
                        <a:t>(4 fewer to 2 more)</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3030586795"/>
                  </a:ext>
                </a:extLst>
              </a:tr>
              <a:tr h="401634">
                <a:tc>
                  <a:txBody>
                    <a:bodyPr/>
                    <a:lstStyle/>
                    <a:p>
                      <a:r>
                        <a:rPr lang="en-CA" sz="1400" dirty="0">
                          <a:solidFill>
                            <a:schemeClr val="tx1">
                              <a:lumMod val="50000"/>
                              <a:lumOff val="50000"/>
                            </a:schemeClr>
                          </a:solidFill>
                        </a:rPr>
                        <a:t>     DVT</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RR 1.64</a:t>
                      </a:r>
                    </a:p>
                    <a:p>
                      <a:pPr algn="ctr"/>
                      <a:r>
                        <a:rPr lang="en-CA" sz="1400" dirty="0">
                          <a:solidFill>
                            <a:schemeClr val="tx1">
                              <a:lumMod val="50000"/>
                              <a:lumOff val="50000"/>
                            </a:schemeClr>
                          </a:solidFill>
                        </a:rPr>
                        <a:t>(0.93 to 2.90)</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dirty="0">
                          <a:solidFill>
                            <a:schemeClr val="tx1">
                              <a:lumMod val="50000"/>
                              <a:lumOff val="50000"/>
                            </a:schemeClr>
                          </a:solidFill>
                        </a:rPr>
                        <a:t>5 per 1,000 </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3 more DVT per 1,000</a:t>
                      </a:r>
                    </a:p>
                    <a:p>
                      <a:pPr algn="ctr"/>
                      <a:r>
                        <a:rPr lang="en-CA" sz="1400" dirty="0">
                          <a:solidFill>
                            <a:schemeClr val="tx1">
                              <a:lumMod val="50000"/>
                              <a:lumOff val="50000"/>
                            </a:schemeClr>
                          </a:solidFill>
                        </a:rPr>
                        <a:t>(0 fewer to 10 more)</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1136894961"/>
                  </a:ext>
                </a:extLst>
              </a:tr>
            </a:tbl>
          </a:graphicData>
        </a:graphic>
      </p:graphicFrame>
      <p:sp>
        <p:nvSpPr>
          <p:cNvPr id="6" name="TextBox 5">
            <a:extLst>
              <a:ext uri="{FF2B5EF4-FFF2-40B4-BE49-F238E27FC236}">
                <a16:creationId xmlns:a16="http://schemas.microsoft.com/office/drawing/2014/main" id="{C9D2408C-46B9-4005-8798-6F4F1DBBFA96}"/>
              </a:ext>
            </a:extLst>
          </p:cNvPr>
          <p:cNvSpPr txBox="1"/>
          <p:nvPr/>
        </p:nvSpPr>
        <p:spPr>
          <a:xfrm>
            <a:off x="407710" y="3338278"/>
            <a:ext cx="10213000" cy="276999"/>
          </a:xfrm>
          <a:prstGeom prst="rect">
            <a:avLst/>
          </a:prstGeom>
          <a:noFill/>
        </p:spPr>
        <p:txBody>
          <a:bodyPr wrap="square" lIns="0" tIns="0" rIns="0" bIns="0" rtlCol="0">
            <a:spAutoFit/>
          </a:bodyPr>
          <a:lstStyle/>
          <a:p>
            <a:pPr fontAlgn="t"/>
            <a:r>
              <a:rPr lang="en-CA" b="1" dirty="0">
                <a:solidFill>
                  <a:srgbClr val="0070C0"/>
                </a:solidFill>
              </a:rPr>
              <a:t>IVC filter in addition to anticoagulation </a:t>
            </a:r>
            <a:r>
              <a:rPr lang="en-CA" dirty="0">
                <a:solidFill>
                  <a:schemeClr val="tx1">
                    <a:lumMod val="50000"/>
                    <a:lumOff val="50000"/>
                  </a:schemeClr>
                </a:solidFill>
              </a:rPr>
              <a:t>versus</a:t>
            </a:r>
            <a:r>
              <a:rPr lang="en-CA" dirty="0"/>
              <a:t> </a:t>
            </a:r>
            <a:r>
              <a:rPr lang="en-CA" b="1" dirty="0">
                <a:solidFill>
                  <a:srgbClr val="00B050"/>
                </a:solidFill>
              </a:rPr>
              <a:t>anticoagulation alone (NO FILTER)</a:t>
            </a:r>
            <a:r>
              <a:rPr lang="en-CA" dirty="0"/>
              <a:t>:</a:t>
            </a:r>
          </a:p>
        </p:txBody>
      </p:sp>
      <p:sp>
        <p:nvSpPr>
          <p:cNvPr id="12" name="TextBox 11">
            <a:extLst>
              <a:ext uri="{FF2B5EF4-FFF2-40B4-BE49-F238E27FC236}">
                <a16:creationId xmlns:a16="http://schemas.microsoft.com/office/drawing/2014/main" id="{EF9E29C8-461E-45A4-9B31-79FD1784CAC6}"/>
              </a:ext>
            </a:extLst>
          </p:cNvPr>
          <p:cNvSpPr txBox="1"/>
          <p:nvPr/>
        </p:nvSpPr>
        <p:spPr>
          <a:xfrm>
            <a:off x="8919398" y="4000630"/>
            <a:ext cx="2372341" cy="1940254"/>
          </a:xfrm>
          <a:prstGeom prst="rect">
            <a:avLst/>
          </a:prstGeom>
          <a:solidFill>
            <a:srgbClr val="FFD9AF"/>
          </a:solidFill>
        </p:spPr>
        <p:txBody>
          <a:bodyPr wrap="square" rtlCol="0">
            <a:noAutofit/>
          </a:bodyPr>
          <a:lstStyle/>
          <a:p>
            <a:r>
              <a:rPr lang="en-US" sz="1600" dirty="0">
                <a:solidFill>
                  <a:schemeClr val="tx1">
                    <a:lumMod val="50000"/>
                    <a:lumOff val="50000"/>
                  </a:schemeClr>
                </a:solidFill>
              </a:rPr>
              <a:t>If IVC filter is inserted (e.g., high bleeding risk) a retrievable filter is recommended with removal once patient can safely receive anticoagulant therapy</a:t>
            </a:r>
            <a:endParaRPr lang="en-CA" sz="1600" dirty="0">
              <a:solidFill>
                <a:schemeClr val="tx1">
                  <a:lumMod val="50000"/>
                  <a:lumOff val="50000"/>
                </a:schemeClr>
              </a:solidFill>
            </a:endParaRPr>
          </a:p>
        </p:txBody>
      </p:sp>
      <p:grpSp>
        <p:nvGrpSpPr>
          <p:cNvPr id="14" name="Group 13">
            <a:extLst>
              <a:ext uri="{FF2B5EF4-FFF2-40B4-BE49-F238E27FC236}">
                <a16:creationId xmlns:a16="http://schemas.microsoft.com/office/drawing/2014/main" id="{A64E0A2E-56B3-0449-A647-23DF599F304D}"/>
              </a:ext>
            </a:extLst>
          </p:cNvPr>
          <p:cNvGrpSpPr/>
          <p:nvPr/>
        </p:nvGrpSpPr>
        <p:grpSpPr>
          <a:xfrm>
            <a:off x="8053457" y="6345076"/>
            <a:ext cx="4138543" cy="276999"/>
            <a:chOff x="6589222" y="6483927"/>
            <a:chExt cx="4138543" cy="276999"/>
          </a:xfrm>
        </p:grpSpPr>
        <p:sp>
          <p:nvSpPr>
            <p:cNvPr id="15" name="TextBox 14">
              <a:extLst>
                <a:ext uri="{FF2B5EF4-FFF2-40B4-BE49-F238E27FC236}">
                  <a16:creationId xmlns:a16="http://schemas.microsoft.com/office/drawing/2014/main" id="{A40E38E6-F2E8-4441-B192-5E2C6E3B064A}"/>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6" name="Oval 15">
              <a:extLst>
                <a:ext uri="{FF2B5EF4-FFF2-40B4-BE49-F238E27FC236}">
                  <a16:creationId xmlns:a16="http://schemas.microsoft.com/office/drawing/2014/main" id="{747CC1FC-3604-944E-9CF3-CDB5390FAD8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6D198CB-7172-7A4B-A659-CCE99D38D97B}"/>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D85003B-F8F7-294B-A6C4-53BAF007551A}"/>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071FE99D-85E5-8E4F-9933-149B00201DC9}"/>
              </a:ext>
            </a:extLst>
          </p:cNvPr>
          <p:cNvSpPr/>
          <p:nvPr/>
        </p:nvSpPr>
        <p:spPr>
          <a:xfrm flipV="1">
            <a:off x="506188" y="4789175"/>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Oval 19">
            <a:extLst>
              <a:ext uri="{FF2B5EF4-FFF2-40B4-BE49-F238E27FC236}">
                <a16:creationId xmlns:a16="http://schemas.microsoft.com/office/drawing/2014/main" id="{396008F7-2F8A-E34D-B909-4CA94CD6B9A3}"/>
              </a:ext>
            </a:extLst>
          </p:cNvPr>
          <p:cNvSpPr/>
          <p:nvPr/>
        </p:nvSpPr>
        <p:spPr>
          <a:xfrm flipV="1">
            <a:off x="506188" y="5277869"/>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Oval 20">
            <a:extLst>
              <a:ext uri="{FF2B5EF4-FFF2-40B4-BE49-F238E27FC236}">
                <a16:creationId xmlns:a16="http://schemas.microsoft.com/office/drawing/2014/main" id="{9FF904C7-AF3E-AD43-BF18-7452DEE5085A}"/>
              </a:ext>
            </a:extLst>
          </p:cNvPr>
          <p:cNvSpPr/>
          <p:nvPr/>
        </p:nvSpPr>
        <p:spPr>
          <a:xfrm flipV="1">
            <a:off x="506188" y="5791964"/>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2367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779756909"/>
              </p:ext>
            </p:extLst>
          </p:nvPr>
        </p:nvGraphicFramePr>
        <p:xfrm>
          <a:off x="419100" y="3352764"/>
          <a:ext cx="7696198" cy="134112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68558">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stopping ASA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with continuing ASA (ASA +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361837">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1.26</a:t>
                      </a:r>
                    </a:p>
                    <a:p>
                      <a:pPr algn="ctr"/>
                      <a:r>
                        <a:rPr lang="en-CA" sz="1400" dirty="0">
                          <a:solidFill>
                            <a:schemeClr val="tx1">
                              <a:lumMod val="50000"/>
                              <a:lumOff val="50000"/>
                            </a:schemeClr>
                          </a:solidFill>
                        </a:rPr>
                        <a:t>(0.34 to 2.80)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7 more bleeds per 1,000</a:t>
                      </a:r>
                    </a:p>
                    <a:p>
                      <a:pPr algn="ctr"/>
                      <a:r>
                        <a:rPr lang="en-CA" sz="1400" dirty="0">
                          <a:solidFill>
                            <a:schemeClr val="tx1">
                              <a:lumMod val="50000"/>
                              <a:lumOff val="50000"/>
                            </a:schemeClr>
                          </a:solidFill>
                        </a:rPr>
                        <a:t>(2 fewer to 21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1800" dirty="0"/>
              <a:t>For patients with DVT and/or PE with stable CVD, previously taking aspirin the panel </a:t>
            </a:r>
            <a:r>
              <a:rPr lang="en-CA" sz="1800" i="1" dirty="0"/>
              <a:t>suggests</a:t>
            </a:r>
            <a:r>
              <a:rPr lang="en-CA" sz="1800" dirty="0"/>
              <a:t> suspending aspirin for the duration of anticoagulation therapy (conditional, very low certainty)</a:t>
            </a:r>
            <a:endParaRPr lang="en-CA" sz="1800" b="1" dirty="0">
              <a:solidFill>
                <a:srgbClr val="0070C0"/>
              </a:solidFill>
            </a:endParaRPr>
          </a:p>
          <a:p>
            <a:pPr marL="0" indent="0">
              <a:buNone/>
            </a:pPr>
            <a:r>
              <a:rPr lang="en-CA" sz="1800" b="1" dirty="0">
                <a:solidFill>
                  <a:srgbClr val="0070C0"/>
                </a:solidFill>
              </a:rPr>
              <a:t>Suspending ASA (Anticoagulation alone) </a:t>
            </a:r>
            <a:r>
              <a:rPr lang="en-CA" sz="1800" dirty="0"/>
              <a:t>compared with </a:t>
            </a:r>
            <a:r>
              <a:rPr lang="en-CA" sz="1800" b="1" dirty="0">
                <a:solidFill>
                  <a:srgbClr val="91AF61"/>
                </a:solidFill>
              </a:rPr>
              <a:t>Continuing ASA (ASA + anticoagulation)</a:t>
            </a:r>
            <a:endParaRPr lang="en-CA" sz="1800" i="1" dirty="0"/>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64087"/>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899751" y="3370445"/>
            <a:ext cx="2022249" cy="1323439"/>
          </a:xfrm>
          <a:prstGeom prst="rect">
            <a:avLst/>
          </a:prstGeom>
          <a:solidFill>
            <a:srgbClr val="FFD9B0"/>
          </a:solidFill>
        </p:spPr>
        <p:txBody>
          <a:bodyPr wrap="square" rtlCol="0">
            <a:spAutoFit/>
          </a:bodyPr>
          <a:lstStyle/>
          <a:p>
            <a:pPr fontAlgn="t"/>
            <a:r>
              <a:rPr lang="en-CA" sz="1600" b="1" dirty="0">
                <a:solidFill>
                  <a:schemeClr val="tx1">
                    <a:lumMod val="50000"/>
                    <a:lumOff val="50000"/>
                  </a:schemeClr>
                </a:solidFill>
              </a:rPr>
              <a:t>Remarks:</a:t>
            </a:r>
          </a:p>
          <a:p>
            <a:pPr fontAlgn="t"/>
            <a:r>
              <a:rPr lang="en-CA" sz="1600" dirty="0">
                <a:solidFill>
                  <a:schemeClr val="tx1">
                    <a:lumMod val="50000"/>
                    <a:lumOff val="50000"/>
                  </a:schemeClr>
                </a:solidFill>
              </a:rPr>
              <a:t>Does not apply to patients with recent coronary event or coronary intervention</a:t>
            </a:r>
            <a:endParaRPr lang="en-CA" sz="1600" b="1" dirty="0">
              <a:solidFill>
                <a:schemeClr val="tx1">
                  <a:lumMod val="50000"/>
                  <a:lumOff val="50000"/>
                </a:schemeClr>
              </a:solidFill>
            </a:endParaRPr>
          </a:p>
        </p:txBody>
      </p:sp>
    </p:spTree>
    <p:extLst>
      <p:ext uri="{BB962C8B-B14F-4D97-AF65-F5344CB8AC3E}">
        <p14:creationId xmlns:p14="http://schemas.microsoft.com/office/powerpoint/2010/main" val="285904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1331295962"/>
              </p:ext>
            </p:extLst>
          </p:nvPr>
        </p:nvGraphicFramePr>
        <p:xfrm>
          <a:off x="419100" y="3378850"/>
          <a:ext cx="7696198" cy="2906917"/>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68558">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hospital treatment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home treatment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dirty="0">
                          <a:solidFill>
                            <a:schemeClr val="tx1">
                              <a:lumMod val="50000"/>
                              <a:lumOff val="50000"/>
                            </a:schemeClr>
                          </a:solidFill>
                        </a:rPr>
                        <a:t>Mortality (30 days)</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chemeClr val="tx1">
                              <a:lumMod val="50000"/>
                              <a:lumOff val="50000"/>
                            </a:schemeClr>
                          </a:solidFill>
                        </a:rPr>
                        <a:t>0.33</a:t>
                      </a:r>
                    </a:p>
                    <a:p>
                      <a:pPr algn="ctr"/>
                      <a:r>
                        <a:rPr lang="en-CA" sz="1200" dirty="0">
                          <a:solidFill>
                            <a:schemeClr val="tx1">
                              <a:lumMod val="50000"/>
                              <a:lumOff val="50000"/>
                            </a:schemeClr>
                          </a:solidFill>
                        </a:rPr>
                        <a:t>(0.01 to 7.98)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4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3 fewer deaths per 1,000 </a:t>
                      </a:r>
                    </a:p>
                    <a:p>
                      <a:pPr algn="ctr"/>
                      <a:r>
                        <a:rPr lang="en-CA" sz="1200" dirty="0">
                          <a:solidFill>
                            <a:schemeClr val="tx1">
                              <a:lumMod val="50000"/>
                              <a:lumOff val="50000"/>
                            </a:schemeClr>
                          </a:solidFill>
                        </a:rPr>
                        <a:t>(4 fewer to 30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dirty="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2.95</a:t>
                      </a:r>
                    </a:p>
                    <a:p>
                      <a:pPr algn="ctr"/>
                      <a:r>
                        <a:rPr lang="en-CA" sz="1200" dirty="0">
                          <a:solidFill>
                            <a:schemeClr val="tx1">
                              <a:lumMod val="50000"/>
                              <a:lumOff val="50000"/>
                            </a:schemeClr>
                          </a:solidFill>
                        </a:rPr>
                        <a:t>(0.12 to 71.85)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0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  fewer PE per 1,000</a:t>
                      </a:r>
                    </a:p>
                    <a:p>
                      <a:pPr algn="ctr"/>
                      <a:r>
                        <a:rPr lang="en-CA" sz="1200" dirty="0">
                          <a:solidFill>
                            <a:schemeClr val="tx1">
                              <a:lumMod val="50000"/>
                              <a:lumOff val="50000"/>
                            </a:schemeClr>
                          </a:solidFill>
                        </a:rPr>
                        <a:t>(0 fewer to 0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dirty="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chemeClr val="tx1">
                              <a:lumMod val="50000"/>
                              <a:lumOff val="50000"/>
                            </a:schemeClr>
                          </a:solidFill>
                        </a:rPr>
                        <a:t>Not estimable</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0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tx1">
                              <a:lumMod val="50000"/>
                              <a:lumOff val="50000"/>
                            </a:schemeClr>
                          </a:solidFill>
                        </a:rPr>
                        <a:t>Not estimable</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221157">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chemeClr val="tx1">
                              <a:lumMod val="50000"/>
                              <a:lumOff val="50000"/>
                            </a:schemeClr>
                          </a:solidFill>
                        </a:rPr>
                        <a:t>6.88</a:t>
                      </a:r>
                      <a:endParaRPr lang="en-CA" sz="1600" b="1" dirty="0">
                        <a:solidFill>
                          <a:schemeClr val="tx1">
                            <a:lumMod val="50000"/>
                            <a:lumOff val="50000"/>
                          </a:schemeClr>
                        </a:solidFill>
                      </a:endParaRPr>
                    </a:p>
                    <a:p>
                      <a:pPr algn="ctr"/>
                      <a:r>
                        <a:rPr lang="en-CA" sz="1200" dirty="0">
                          <a:solidFill>
                            <a:schemeClr val="tx1">
                              <a:lumMod val="50000"/>
                              <a:lumOff val="50000"/>
                            </a:schemeClr>
                          </a:solidFill>
                        </a:rPr>
                        <a:t>(0.36 to 132.14)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0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 fewer bleeds per 1,000</a:t>
                      </a:r>
                    </a:p>
                    <a:p>
                      <a:pPr algn="ctr"/>
                      <a:r>
                        <a:rPr lang="en-CA" sz="1200" dirty="0">
                          <a:solidFill>
                            <a:schemeClr val="tx1">
                              <a:lumMod val="50000"/>
                              <a:lumOff val="50000"/>
                            </a:schemeClr>
                          </a:solidFill>
                        </a:rPr>
                        <a:t>(0 fewer to 0 fewer  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2000" dirty="0"/>
              <a:t>In patients with pulmonary embolism (PE) with low risk of complications, the panel </a:t>
            </a:r>
            <a:r>
              <a:rPr lang="en-CA" sz="2000" i="1" dirty="0"/>
              <a:t>suggests</a:t>
            </a:r>
            <a:r>
              <a:rPr lang="en-CA" sz="2000" dirty="0"/>
              <a:t> home treatment over hospital treatment (conditional recommendation, very low certainty)</a:t>
            </a:r>
          </a:p>
          <a:p>
            <a:pPr marL="0" indent="0">
              <a:buNone/>
            </a:pPr>
            <a:r>
              <a:rPr lang="en-CA" sz="2000" b="1" dirty="0">
                <a:solidFill>
                  <a:srgbClr val="0070C0"/>
                </a:solidFill>
              </a:rPr>
              <a:t>Home treatment </a:t>
            </a:r>
            <a:r>
              <a:rPr lang="en-CA" sz="2000" dirty="0"/>
              <a:t>compared with </a:t>
            </a:r>
            <a:r>
              <a:rPr lang="en-CA" sz="2000" b="1" dirty="0">
                <a:solidFill>
                  <a:srgbClr val="91AF61"/>
                </a:solidFill>
              </a:rPr>
              <a:t>hospital treatment </a:t>
            </a:r>
            <a:r>
              <a:rPr lang="en-CA" sz="2000" dirty="0"/>
              <a:t>in patients continuing on indefinite anticoagulation</a:t>
            </a:r>
            <a:endParaRPr lang="en-CA" sz="2000" i="1" dirty="0"/>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39371"/>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Oval 20">
            <a:extLst>
              <a:ext uri="{FF2B5EF4-FFF2-40B4-BE49-F238E27FC236}">
                <a16:creationId xmlns:a16="http://schemas.microsoft.com/office/drawing/2014/main" id="{D1DC8C05-24E8-164B-BA65-5C18C003B974}"/>
              </a:ext>
            </a:extLst>
          </p:cNvPr>
          <p:cNvSpPr/>
          <p:nvPr/>
        </p:nvSpPr>
        <p:spPr>
          <a:xfrm>
            <a:off x="476929" y="4904769"/>
            <a:ext cx="158294" cy="158294"/>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432734"/>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476929" y="5946755"/>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904381" y="3367181"/>
            <a:ext cx="2424751" cy="1569660"/>
          </a:xfrm>
          <a:prstGeom prst="rect">
            <a:avLst/>
          </a:prstGeom>
          <a:solidFill>
            <a:srgbClr val="FFD9B0"/>
          </a:solidFill>
        </p:spPr>
        <p:txBody>
          <a:bodyPr wrap="square" rtlCol="0">
            <a:spAutoFit/>
          </a:bodyPr>
          <a:lstStyle/>
          <a:p>
            <a:r>
              <a:rPr lang="en-CA" sz="1600" b="1" dirty="0">
                <a:solidFill>
                  <a:schemeClr val="tx1">
                    <a:lumMod val="50000"/>
                    <a:lumOff val="50000"/>
                  </a:schemeClr>
                </a:solidFill>
              </a:rPr>
              <a:t>Remarks:</a:t>
            </a:r>
          </a:p>
          <a:p>
            <a:r>
              <a:rPr lang="en-CA" sz="1600" dirty="0">
                <a:solidFill>
                  <a:srgbClr val="7F7F7E"/>
                </a:solidFill>
              </a:rPr>
              <a:t>Hospital treatment may benefit patients with </a:t>
            </a:r>
            <a:r>
              <a:rPr lang="en-CA" sz="1600" dirty="0" err="1">
                <a:solidFill>
                  <a:srgbClr val="7F7F7E"/>
                </a:solidFill>
              </a:rPr>
              <a:t>submassive</a:t>
            </a:r>
            <a:r>
              <a:rPr lang="en-CA" sz="1600" dirty="0">
                <a:solidFill>
                  <a:srgbClr val="7F7F7E"/>
                </a:solidFill>
              </a:rPr>
              <a:t> or massive PE, a high risk for bleeding or requiring IV analgesics</a:t>
            </a:r>
          </a:p>
        </p:txBody>
      </p:sp>
    </p:spTree>
    <p:extLst>
      <p:ext uri="{BB962C8B-B14F-4D97-AF65-F5344CB8AC3E}">
        <p14:creationId xmlns:p14="http://schemas.microsoft.com/office/powerpoint/2010/main" val="247208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085-6E9C-8444-8ECC-8718B147CE2F}"/>
              </a:ext>
            </a:extLst>
          </p:cNvPr>
          <p:cNvSpPr>
            <a:spLocks noGrp="1"/>
          </p:cNvSpPr>
          <p:nvPr>
            <p:ph type="title"/>
          </p:nvPr>
        </p:nvSpPr>
        <p:spPr/>
        <p:txBody>
          <a:bodyPr/>
          <a:lstStyle/>
          <a:p>
            <a:r>
              <a:rPr lang="en-US" dirty="0"/>
              <a:t>Case: back to our patient</a:t>
            </a:r>
          </a:p>
        </p:txBody>
      </p:sp>
      <p:sp>
        <p:nvSpPr>
          <p:cNvPr id="3" name="Content Placeholder 2">
            <a:extLst>
              <a:ext uri="{FF2B5EF4-FFF2-40B4-BE49-F238E27FC236}">
                <a16:creationId xmlns:a16="http://schemas.microsoft.com/office/drawing/2014/main" id="{A2123408-225F-FC43-A1A3-5B67EDBE76FB}"/>
              </a:ext>
            </a:extLst>
          </p:cNvPr>
          <p:cNvSpPr>
            <a:spLocks noGrp="1"/>
          </p:cNvSpPr>
          <p:nvPr>
            <p:ph idx="1"/>
          </p:nvPr>
        </p:nvSpPr>
        <p:spPr/>
        <p:txBody>
          <a:bodyPr/>
          <a:lstStyle/>
          <a:p>
            <a:pPr marL="0" indent="0">
              <a:buNone/>
            </a:pPr>
            <a:r>
              <a:rPr lang="en-US" sz="2400" b="1" dirty="0"/>
              <a:t>Provoked DVT and PE (transient risk factor) in patient with cardiopulmonary disease</a:t>
            </a:r>
          </a:p>
          <a:p>
            <a:r>
              <a:rPr lang="en-US" sz="2400" dirty="0"/>
              <a:t>Initial management: </a:t>
            </a:r>
          </a:p>
          <a:p>
            <a:pPr lvl="1">
              <a:buSzPct val="75000"/>
              <a:buFont typeface="Courier New" panose="02070309020205020404" pitchFamily="49" charset="0"/>
              <a:buChar char="o"/>
            </a:pPr>
            <a:r>
              <a:rPr lang="en-US" sz="1800" dirty="0"/>
              <a:t>Anticoagulation only (no thrombolysis, no compression stockings, no IVC filter)</a:t>
            </a:r>
          </a:p>
          <a:p>
            <a:pPr lvl="1">
              <a:buSzPct val="75000"/>
              <a:buFont typeface="Courier New" panose="02070309020205020404" pitchFamily="49" charset="0"/>
              <a:buChar char="o"/>
            </a:pPr>
            <a:r>
              <a:rPr lang="en-US" sz="1800" dirty="0"/>
              <a:t>DOAC over warfarin</a:t>
            </a:r>
          </a:p>
          <a:p>
            <a:pPr lvl="1">
              <a:buSzPct val="75000"/>
              <a:buFont typeface="Courier New" panose="02070309020205020404" pitchFamily="49" charset="0"/>
              <a:buChar char="o"/>
            </a:pPr>
            <a:r>
              <a:rPr lang="en-US" sz="1800" dirty="0"/>
              <a:t>Suspend ASA </a:t>
            </a:r>
          </a:p>
          <a:p>
            <a:pPr lvl="1">
              <a:buSzPct val="75000"/>
              <a:buFont typeface="Courier New" panose="02070309020205020404" pitchFamily="49" charset="0"/>
              <a:buChar char="o"/>
            </a:pPr>
            <a:r>
              <a:rPr lang="en-US" sz="1800" dirty="0"/>
              <a:t>Home treatment over hospital treatment</a:t>
            </a:r>
          </a:p>
          <a:p>
            <a:pPr lvl="2">
              <a:buFont typeface="Wingdings" pitchFamily="2" charset="2"/>
              <a:buChar char="v"/>
            </a:pPr>
            <a:endParaRPr lang="en-US" sz="2000" i="1" dirty="0"/>
          </a:p>
          <a:p>
            <a:pPr marL="0" indent="0" algn="just">
              <a:buNone/>
            </a:pPr>
            <a:r>
              <a:rPr lang="en-US" sz="2400" i="1" dirty="0"/>
              <a:t>The patient is shocked that this happened to him and asks what caused his blood clot.</a:t>
            </a:r>
          </a:p>
          <a:p>
            <a:pPr marL="914400" lvl="2" indent="0">
              <a:buNone/>
            </a:pPr>
            <a:endParaRPr lang="en-US" sz="2000" dirty="0"/>
          </a:p>
          <a:p>
            <a:pPr lvl="2">
              <a:buFont typeface="Wingdings" pitchFamily="2" charset="2"/>
              <a:buChar char="v"/>
            </a:pPr>
            <a:endParaRPr lang="en-US" sz="2000" dirty="0"/>
          </a:p>
          <a:p>
            <a:pPr marL="914400" lvl="2" indent="0">
              <a:buNone/>
            </a:pPr>
            <a:endParaRPr lang="en-US" sz="2000" dirty="0"/>
          </a:p>
        </p:txBody>
      </p:sp>
    </p:spTree>
    <p:extLst>
      <p:ext uri="{BB962C8B-B14F-4D97-AF65-F5344CB8AC3E}">
        <p14:creationId xmlns:p14="http://schemas.microsoft.com/office/powerpoint/2010/main" val="4011861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FC5D-2A16-4B71-BFB1-85285B56B35E}"/>
              </a:ext>
            </a:extLst>
          </p:cNvPr>
          <p:cNvSpPr>
            <a:spLocks noGrp="1"/>
          </p:cNvSpPr>
          <p:nvPr>
            <p:ph type="title"/>
          </p:nvPr>
        </p:nvSpPr>
        <p:spPr/>
        <p:txBody>
          <a:bodyPr/>
          <a:lstStyle/>
          <a:p>
            <a:r>
              <a:rPr lang="en-US" dirty="0"/>
              <a:t>Provoking Risk Factors for VTE</a:t>
            </a:r>
            <a:endParaRPr lang="en-CA" dirty="0"/>
          </a:p>
        </p:txBody>
      </p:sp>
      <p:graphicFrame>
        <p:nvGraphicFramePr>
          <p:cNvPr id="10" name="Table 10">
            <a:extLst>
              <a:ext uri="{FF2B5EF4-FFF2-40B4-BE49-F238E27FC236}">
                <a16:creationId xmlns:a16="http://schemas.microsoft.com/office/drawing/2014/main" id="{134561B5-8FCB-40CA-9434-29E5C02FA442}"/>
              </a:ext>
            </a:extLst>
          </p:cNvPr>
          <p:cNvGraphicFramePr>
            <a:graphicFrameLocks noGrp="1"/>
          </p:cNvGraphicFramePr>
          <p:nvPr>
            <p:extLst>
              <p:ext uri="{D42A27DB-BD31-4B8C-83A1-F6EECF244321}">
                <p14:modId xmlns:p14="http://schemas.microsoft.com/office/powerpoint/2010/main" val="87215983"/>
              </p:ext>
            </p:extLst>
          </p:nvPr>
        </p:nvGraphicFramePr>
        <p:xfrm>
          <a:off x="1043793" y="2329193"/>
          <a:ext cx="4861707" cy="3407820"/>
        </p:xfrm>
        <a:graphic>
          <a:graphicData uri="http://schemas.openxmlformats.org/drawingml/2006/table">
            <a:tbl>
              <a:tblPr firstRow="1" bandRow="1">
                <a:tableStyleId>{5940675A-B579-460E-94D1-54222C63F5DA}</a:tableStyleId>
              </a:tblPr>
              <a:tblGrid>
                <a:gridCol w="4861707">
                  <a:extLst>
                    <a:ext uri="{9D8B030D-6E8A-4147-A177-3AD203B41FA5}">
                      <a16:colId xmlns:a16="http://schemas.microsoft.com/office/drawing/2014/main" val="2596326034"/>
                    </a:ext>
                  </a:extLst>
                </a:gridCol>
              </a:tblGrid>
              <a:tr h="634140">
                <a:tc>
                  <a:txBody>
                    <a:bodyPr/>
                    <a:lstStyle/>
                    <a:p>
                      <a:r>
                        <a:rPr lang="en-US" sz="1800" b="1" dirty="0">
                          <a:solidFill>
                            <a:schemeClr val="tx1">
                              <a:lumMod val="50000"/>
                              <a:lumOff val="50000"/>
                            </a:schemeClr>
                          </a:solidFill>
                        </a:rPr>
                        <a:t>Transient Risk Factors</a:t>
                      </a:r>
                    </a:p>
                    <a:p>
                      <a:r>
                        <a:rPr lang="en-US" sz="1600" b="1" dirty="0">
                          <a:solidFill>
                            <a:schemeClr val="tx1">
                              <a:lumMod val="50000"/>
                              <a:lumOff val="50000"/>
                            </a:schemeClr>
                          </a:solidFill>
                        </a:rPr>
                        <a:t>(resolve after provoked VTE)</a:t>
                      </a:r>
                      <a:endParaRPr lang="en-CA" sz="1600" b="1"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AF"/>
                    </a:solidFill>
                  </a:tcPr>
                </a:tc>
                <a:extLst>
                  <a:ext uri="{0D108BD9-81ED-4DB2-BD59-A6C34878D82A}">
                    <a16:rowId xmlns:a16="http://schemas.microsoft.com/office/drawing/2014/main" val="3098122168"/>
                  </a:ext>
                </a:extLst>
              </a:tr>
              <a:tr h="1376708">
                <a:tc>
                  <a:txBody>
                    <a:bodyPr/>
                    <a:lstStyle/>
                    <a:p>
                      <a:r>
                        <a:rPr lang="en-US" sz="1600" dirty="0">
                          <a:solidFill>
                            <a:schemeClr val="tx1">
                              <a:lumMod val="50000"/>
                              <a:lumOff val="50000"/>
                            </a:schemeClr>
                          </a:solidFill>
                        </a:rPr>
                        <a:t>MAJOR Risk Factor (occurs within 3 </a:t>
                      </a:r>
                      <a:r>
                        <a:rPr lang="en-US" sz="1600" dirty="0" err="1">
                          <a:solidFill>
                            <a:schemeClr val="tx1">
                              <a:lumMod val="50000"/>
                              <a:lumOff val="50000"/>
                            </a:schemeClr>
                          </a:solidFill>
                        </a:rPr>
                        <a:t>mth</a:t>
                      </a:r>
                      <a:r>
                        <a:rPr lang="en-US" sz="1600" dirty="0">
                          <a:solidFill>
                            <a:schemeClr val="tx1">
                              <a:lumMod val="50000"/>
                              <a:lumOff val="50000"/>
                            </a:schemeClr>
                          </a:solidFill>
                        </a:rPr>
                        <a:t>)</a:t>
                      </a:r>
                    </a:p>
                    <a:p>
                      <a:pPr marL="342900" indent="-342900">
                        <a:buFont typeface="Arial" panose="020B0604020202020204" pitchFamily="34" charset="0"/>
                        <a:buChar char="•"/>
                      </a:pPr>
                      <a:r>
                        <a:rPr lang="en-US" sz="1600" dirty="0">
                          <a:solidFill>
                            <a:schemeClr val="tx1">
                              <a:lumMod val="50000"/>
                              <a:lumOff val="50000"/>
                            </a:schemeClr>
                          </a:solidFill>
                        </a:rPr>
                        <a:t>Surgery, gen anesthesia &gt; 30 min</a:t>
                      </a:r>
                    </a:p>
                    <a:p>
                      <a:pPr marL="342900" indent="-342900">
                        <a:buFont typeface="Arial" panose="020B0604020202020204" pitchFamily="34" charset="0"/>
                        <a:buChar char="•"/>
                      </a:pPr>
                      <a:r>
                        <a:rPr lang="en-US" sz="1600" dirty="0">
                          <a:solidFill>
                            <a:schemeClr val="tx1">
                              <a:lumMod val="50000"/>
                              <a:lumOff val="50000"/>
                            </a:schemeClr>
                          </a:solidFill>
                        </a:rPr>
                        <a:t>Confined to hospital bed ≥ 3 days with acute illness</a:t>
                      </a:r>
                    </a:p>
                    <a:p>
                      <a:pPr marL="342900" indent="-342900">
                        <a:buFont typeface="Arial" panose="020B0604020202020204" pitchFamily="34" charset="0"/>
                        <a:buChar char="•"/>
                      </a:pPr>
                      <a:r>
                        <a:rPr lang="en-US" sz="1600" dirty="0">
                          <a:solidFill>
                            <a:schemeClr val="tx1">
                              <a:lumMod val="50000"/>
                              <a:lumOff val="50000"/>
                            </a:schemeClr>
                          </a:solidFill>
                        </a:rPr>
                        <a:t>Cesarean section</a:t>
                      </a:r>
                    </a:p>
                    <a:p>
                      <a:pPr marL="0" indent="0">
                        <a:buFont typeface="Arial" panose="020B0604020202020204" pitchFamily="34" charset="0"/>
                        <a:buNone/>
                      </a:pPr>
                      <a:endParaRPr lang="en-US" sz="1600" dirty="0">
                        <a:solidFill>
                          <a:schemeClr val="tx1">
                            <a:lumMod val="50000"/>
                            <a:lumOff val="50000"/>
                          </a:schemeClr>
                        </a:solidFill>
                      </a:endParaRPr>
                    </a:p>
                    <a:p>
                      <a:pPr marL="0" indent="0">
                        <a:buFont typeface="Arial" panose="020B0604020202020204" pitchFamily="34" charset="0"/>
                        <a:buNone/>
                      </a:pPr>
                      <a:r>
                        <a:rPr lang="en-US" sz="1600" dirty="0">
                          <a:solidFill>
                            <a:schemeClr val="tx1">
                              <a:lumMod val="50000"/>
                              <a:lumOff val="50000"/>
                            </a:schemeClr>
                          </a:solidFill>
                        </a:rPr>
                        <a:t>MINOR Risk Factor (occurs within 2 </a:t>
                      </a:r>
                      <a:r>
                        <a:rPr lang="en-US" sz="1600" dirty="0" err="1">
                          <a:solidFill>
                            <a:schemeClr val="tx1">
                              <a:lumMod val="50000"/>
                              <a:lumOff val="50000"/>
                            </a:schemeClr>
                          </a:solidFill>
                        </a:rPr>
                        <a:t>mth</a:t>
                      </a:r>
                      <a:r>
                        <a:rPr lang="en-US" sz="1600" dirty="0">
                          <a:solidFill>
                            <a:schemeClr val="tx1">
                              <a:lumMod val="50000"/>
                              <a:lumOff val="50000"/>
                            </a:schemeClr>
                          </a:solidFill>
                        </a:rPr>
                        <a:t>)</a:t>
                      </a:r>
                    </a:p>
                    <a:p>
                      <a:pPr marL="342900" indent="-342900">
                        <a:buFont typeface="Arial" panose="020B0604020202020204" pitchFamily="34" charset="0"/>
                        <a:buChar char="•"/>
                      </a:pPr>
                      <a:r>
                        <a:rPr lang="en-US" sz="1600" dirty="0">
                          <a:solidFill>
                            <a:schemeClr val="tx1">
                              <a:lumMod val="50000"/>
                              <a:lumOff val="50000"/>
                            </a:schemeClr>
                          </a:solidFill>
                        </a:rPr>
                        <a:t>Estrogen therapy (OCP, HRT)</a:t>
                      </a:r>
                    </a:p>
                    <a:p>
                      <a:pPr marL="342900" indent="-342900">
                        <a:buFont typeface="Arial" panose="020B0604020202020204" pitchFamily="34" charset="0"/>
                        <a:buChar char="•"/>
                      </a:pPr>
                      <a:r>
                        <a:rPr lang="en-US" sz="1600" dirty="0">
                          <a:solidFill>
                            <a:schemeClr val="tx1">
                              <a:lumMod val="50000"/>
                              <a:lumOff val="50000"/>
                            </a:schemeClr>
                          </a:solidFill>
                        </a:rPr>
                        <a:t>Pregnancy, puerperium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lumMod val="50000"/>
                              <a:lumOff val="50000"/>
                            </a:schemeClr>
                          </a:solidFill>
                        </a:rPr>
                        <a:t>Confined to bed out of hospital ≥ 3 days with acute illness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lumMod val="50000"/>
                              <a:lumOff val="50000"/>
                            </a:schemeClr>
                          </a:solidFill>
                        </a:rPr>
                        <a:t>Leg injury, reduced </a:t>
                      </a:r>
                      <a:r>
                        <a:rPr lang="en-US" sz="1600" dirty="0" err="1">
                          <a:solidFill>
                            <a:schemeClr val="tx1">
                              <a:lumMod val="50000"/>
                              <a:lumOff val="50000"/>
                            </a:schemeClr>
                          </a:solidFill>
                        </a:rPr>
                        <a:t>mobilty</a:t>
                      </a:r>
                      <a:r>
                        <a:rPr lang="en-US" sz="1600" dirty="0">
                          <a:solidFill>
                            <a:schemeClr val="tx1">
                              <a:lumMod val="50000"/>
                              <a:lumOff val="50000"/>
                            </a:schemeClr>
                          </a:solidFill>
                        </a:rPr>
                        <a:t> ≥ 3 days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AF"/>
                    </a:solidFill>
                  </a:tcPr>
                </a:tc>
                <a:extLst>
                  <a:ext uri="{0D108BD9-81ED-4DB2-BD59-A6C34878D82A}">
                    <a16:rowId xmlns:a16="http://schemas.microsoft.com/office/drawing/2014/main" val="1486071804"/>
                  </a:ext>
                </a:extLst>
              </a:tr>
            </a:tbl>
          </a:graphicData>
        </a:graphic>
      </p:graphicFrame>
      <p:graphicFrame>
        <p:nvGraphicFramePr>
          <p:cNvPr id="12" name="Table 10">
            <a:extLst>
              <a:ext uri="{FF2B5EF4-FFF2-40B4-BE49-F238E27FC236}">
                <a16:creationId xmlns:a16="http://schemas.microsoft.com/office/drawing/2014/main" id="{EEB470A6-0D6C-4793-8105-45F93ADBCA4B}"/>
              </a:ext>
            </a:extLst>
          </p:cNvPr>
          <p:cNvGraphicFramePr>
            <a:graphicFrameLocks noGrp="1"/>
          </p:cNvGraphicFramePr>
          <p:nvPr>
            <p:extLst>
              <p:ext uri="{D42A27DB-BD31-4B8C-83A1-F6EECF244321}">
                <p14:modId xmlns:p14="http://schemas.microsoft.com/office/powerpoint/2010/main" val="1383903195"/>
              </p:ext>
            </p:extLst>
          </p:nvPr>
        </p:nvGraphicFramePr>
        <p:xfrm>
          <a:off x="6091767" y="2333269"/>
          <a:ext cx="4876799" cy="3403744"/>
        </p:xfrm>
        <a:graphic>
          <a:graphicData uri="http://schemas.openxmlformats.org/drawingml/2006/table">
            <a:tbl>
              <a:tblPr firstRow="1" bandRow="1">
                <a:tableStyleId>{5940675A-B579-460E-94D1-54222C63F5DA}</a:tableStyleId>
              </a:tblPr>
              <a:tblGrid>
                <a:gridCol w="4876799">
                  <a:extLst>
                    <a:ext uri="{9D8B030D-6E8A-4147-A177-3AD203B41FA5}">
                      <a16:colId xmlns:a16="http://schemas.microsoft.com/office/drawing/2014/main" val="2596326034"/>
                    </a:ext>
                  </a:extLst>
                </a:gridCol>
              </a:tblGrid>
              <a:tr h="650650">
                <a:tc>
                  <a:txBody>
                    <a:bodyPr/>
                    <a:lstStyle/>
                    <a:p>
                      <a:r>
                        <a:rPr lang="en-US" sz="1800" b="1" dirty="0">
                          <a:solidFill>
                            <a:schemeClr val="tx1">
                              <a:lumMod val="50000"/>
                              <a:lumOff val="50000"/>
                            </a:schemeClr>
                          </a:solidFill>
                        </a:rPr>
                        <a:t>Chronic (Persistent) Risk Factors</a:t>
                      </a:r>
                    </a:p>
                    <a:p>
                      <a:r>
                        <a:rPr lang="en-US" sz="1600" b="1" dirty="0">
                          <a:solidFill>
                            <a:schemeClr val="tx1">
                              <a:lumMod val="50000"/>
                              <a:lumOff val="50000"/>
                            </a:schemeClr>
                          </a:solidFill>
                        </a:rPr>
                        <a:t>(persistent after VTE occurs)</a:t>
                      </a:r>
                      <a:endParaRPr lang="en-CA" sz="1600" b="1"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9C2D6"/>
                    </a:solidFill>
                  </a:tcPr>
                </a:tc>
                <a:extLst>
                  <a:ext uri="{0D108BD9-81ED-4DB2-BD59-A6C34878D82A}">
                    <a16:rowId xmlns:a16="http://schemas.microsoft.com/office/drawing/2014/main" val="3098122168"/>
                  </a:ext>
                </a:extLst>
              </a:tr>
              <a:tr h="2753094">
                <a:tc>
                  <a:txBody>
                    <a:bodyPr/>
                    <a:lstStyle/>
                    <a:p>
                      <a:pPr marL="342900" indent="-342900">
                        <a:buFont typeface="Arial" panose="020B0604020202020204" pitchFamily="34" charset="0"/>
                        <a:buChar char="•"/>
                      </a:pPr>
                      <a:r>
                        <a:rPr lang="en-US" sz="1600" dirty="0">
                          <a:solidFill>
                            <a:schemeClr val="tx1">
                              <a:lumMod val="50000"/>
                              <a:lumOff val="50000"/>
                            </a:schemeClr>
                          </a:solidFill>
                        </a:rPr>
                        <a:t>Active cancer (ongoing chemo; recurrent or progressive disease)</a:t>
                      </a:r>
                    </a:p>
                    <a:p>
                      <a:pPr marL="342900" indent="-342900">
                        <a:buFont typeface="Arial" panose="020B0604020202020204" pitchFamily="34" charset="0"/>
                        <a:buChar char="•"/>
                      </a:pPr>
                      <a:r>
                        <a:rPr lang="en-US" sz="1600" dirty="0">
                          <a:solidFill>
                            <a:schemeClr val="tx1">
                              <a:lumMod val="50000"/>
                              <a:lumOff val="50000"/>
                            </a:schemeClr>
                          </a:solidFill>
                        </a:rPr>
                        <a:t>Inflammatory bowel disease</a:t>
                      </a:r>
                    </a:p>
                    <a:p>
                      <a:pPr marL="342900" indent="-342900">
                        <a:buFont typeface="Arial" panose="020B0604020202020204" pitchFamily="34" charset="0"/>
                        <a:buChar char="•"/>
                      </a:pPr>
                      <a:r>
                        <a:rPr lang="en-US" sz="1600" dirty="0">
                          <a:solidFill>
                            <a:schemeClr val="tx1">
                              <a:lumMod val="50000"/>
                              <a:lumOff val="50000"/>
                            </a:schemeClr>
                          </a:solidFill>
                        </a:rPr>
                        <a:t>Autoimmune disorder (e.g., antiphospholipid syndrome, rheumatoid arthritis)</a:t>
                      </a:r>
                    </a:p>
                    <a:p>
                      <a:pPr marL="342900" indent="-342900">
                        <a:buFont typeface="Arial" panose="020B0604020202020204" pitchFamily="34" charset="0"/>
                        <a:buChar char="•"/>
                      </a:pPr>
                      <a:r>
                        <a:rPr lang="en-US" sz="1600" dirty="0">
                          <a:solidFill>
                            <a:schemeClr val="tx1">
                              <a:lumMod val="50000"/>
                              <a:lumOff val="50000"/>
                            </a:schemeClr>
                          </a:solidFill>
                        </a:rPr>
                        <a:t>Chronic infection</a:t>
                      </a:r>
                    </a:p>
                    <a:p>
                      <a:pPr marL="342900" indent="-342900">
                        <a:buFont typeface="Arial" panose="020B0604020202020204" pitchFamily="34" charset="0"/>
                        <a:buChar char="•"/>
                      </a:pPr>
                      <a:r>
                        <a:rPr lang="en-US" sz="1600" dirty="0">
                          <a:solidFill>
                            <a:schemeClr val="tx1">
                              <a:lumMod val="50000"/>
                              <a:lumOff val="50000"/>
                            </a:schemeClr>
                          </a:solidFill>
                        </a:rPr>
                        <a:t>Chronic immobility (e.g., spinal cord injury)</a:t>
                      </a:r>
                    </a:p>
                    <a:p>
                      <a:endParaRPr lang="en-CA" sz="1800"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9C2D6"/>
                    </a:solidFill>
                  </a:tcPr>
                </a:tc>
                <a:extLst>
                  <a:ext uri="{0D108BD9-81ED-4DB2-BD59-A6C34878D82A}">
                    <a16:rowId xmlns:a16="http://schemas.microsoft.com/office/drawing/2014/main" val="1486071804"/>
                  </a:ext>
                </a:extLst>
              </a:tr>
            </a:tbl>
          </a:graphicData>
        </a:graphic>
      </p:graphicFrame>
    </p:spTree>
    <p:extLst>
      <p:ext uri="{BB962C8B-B14F-4D97-AF65-F5344CB8AC3E}">
        <p14:creationId xmlns:p14="http://schemas.microsoft.com/office/powerpoint/2010/main" val="8958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EFF9-CEB9-0A49-9188-AEC25125558B}"/>
              </a:ext>
            </a:extLst>
          </p:cNvPr>
          <p:cNvSpPr>
            <a:spLocks noGrp="1"/>
          </p:cNvSpPr>
          <p:nvPr>
            <p:ph type="title"/>
          </p:nvPr>
        </p:nvSpPr>
        <p:spPr/>
        <p:txBody>
          <a:bodyPr/>
          <a:lstStyle/>
          <a:p>
            <a:br>
              <a:rPr lang="en-US" dirty="0"/>
            </a:br>
            <a:br>
              <a:rPr lang="en-US" dirty="0"/>
            </a:br>
            <a:endParaRPr lang="en-US" dirty="0"/>
          </a:p>
        </p:txBody>
      </p:sp>
      <p:sp>
        <p:nvSpPr>
          <p:cNvPr id="3" name="Content Placeholder 2">
            <a:extLst>
              <a:ext uri="{FF2B5EF4-FFF2-40B4-BE49-F238E27FC236}">
                <a16:creationId xmlns:a16="http://schemas.microsoft.com/office/drawing/2014/main" id="{BCEF4CFD-5D66-4FD8-9E41-9000D18F4950}"/>
              </a:ext>
            </a:extLst>
          </p:cNvPr>
          <p:cNvSpPr>
            <a:spLocks noGrp="1"/>
          </p:cNvSpPr>
          <p:nvPr>
            <p:ph idx="1"/>
          </p:nvPr>
        </p:nvSpPr>
        <p:spPr>
          <a:xfrm>
            <a:off x="419100" y="1758685"/>
            <a:ext cx="10972800" cy="3954624"/>
          </a:xfrm>
        </p:spPr>
        <p:txBody>
          <a:bodyPr/>
          <a:lstStyle/>
          <a:p>
            <a:pPr marL="0" indent="0">
              <a:buNone/>
            </a:pPr>
            <a:r>
              <a:rPr lang="en-US" sz="2400" dirty="0"/>
              <a:t>The patient recovers well in hospital and is ready for discharge. In the absence of any major bleeding concerns, for how long should this patient be treated with anticoagulation?</a:t>
            </a:r>
          </a:p>
          <a:p>
            <a:pPr marL="0" indent="0">
              <a:buNone/>
            </a:pPr>
            <a:endParaRPr lang="en-US" dirty="0"/>
          </a:p>
          <a:p>
            <a:pPr marL="514350" indent="-514350">
              <a:buAutoNum type="alphaUcPeriod"/>
            </a:pPr>
            <a:r>
              <a:rPr lang="en-US" dirty="0"/>
              <a:t>3-6 months</a:t>
            </a:r>
          </a:p>
          <a:p>
            <a:pPr marL="514350" indent="-514350">
              <a:buAutoNum type="alphaUcPeriod"/>
            </a:pPr>
            <a:r>
              <a:rPr lang="en-US" dirty="0"/>
              <a:t>6-12 months</a:t>
            </a:r>
          </a:p>
          <a:p>
            <a:pPr marL="514350" indent="-514350">
              <a:buAutoNum type="alphaUcPeriod"/>
            </a:pPr>
            <a:r>
              <a:rPr lang="en-US" dirty="0"/>
              <a:t>Indefinite</a:t>
            </a:r>
          </a:p>
          <a:p>
            <a:pPr marL="514350" indent="-514350">
              <a:buAutoNum type="alphaUcPeriod"/>
            </a:pPr>
            <a:r>
              <a:rPr lang="en-US" dirty="0"/>
              <a:t>6 weeks</a:t>
            </a:r>
          </a:p>
        </p:txBody>
      </p:sp>
      <p:sp>
        <p:nvSpPr>
          <p:cNvPr id="5" name="Rectangle 4">
            <a:extLst>
              <a:ext uri="{FF2B5EF4-FFF2-40B4-BE49-F238E27FC236}">
                <a16:creationId xmlns:a16="http://schemas.microsoft.com/office/drawing/2014/main" id="{946A7DD9-1658-7342-BE98-3A36CCFA4CBA}"/>
              </a:ext>
            </a:extLst>
          </p:cNvPr>
          <p:cNvSpPr/>
          <p:nvPr/>
        </p:nvSpPr>
        <p:spPr>
          <a:xfrm>
            <a:off x="228600" y="3235627"/>
            <a:ext cx="4366442" cy="529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907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6AC4-CD08-4C0E-ABE6-116EDC64EC76}"/>
              </a:ext>
            </a:extLst>
          </p:cNvPr>
          <p:cNvSpPr>
            <a:spLocks noGrp="1"/>
          </p:cNvSpPr>
          <p:nvPr>
            <p:ph type="title"/>
          </p:nvPr>
        </p:nvSpPr>
        <p:spPr/>
        <p:txBody>
          <a:bodyPr/>
          <a:lstStyle/>
          <a:p>
            <a:r>
              <a:rPr lang="en-US" dirty="0"/>
              <a:t>ASH Clinical Practice Guidelines on VTE</a:t>
            </a:r>
            <a:endParaRPr lang="en-CA" dirty="0"/>
          </a:p>
        </p:txBody>
      </p:sp>
      <p:sp>
        <p:nvSpPr>
          <p:cNvPr id="3" name="Content Placeholder 2">
            <a:extLst>
              <a:ext uri="{FF2B5EF4-FFF2-40B4-BE49-F238E27FC236}">
                <a16:creationId xmlns:a16="http://schemas.microsoft.com/office/drawing/2014/main" id="{E3F16B52-D3A3-463C-8AA9-FDEB64BF7FDB}"/>
              </a:ext>
            </a:extLst>
          </p:cNvPr>
          <p:cNvSpPr>
            <a:spLocks noGrp="1"/>
          </p:cNvSpPr>
          <p:nvPr>
            <p:ph idx="1"/>
          </p:nvPr>
        </p:nvSpPr>
        <p:spPr/>
        <p:txBody>
          <a:bodyPr>
            <a:noAutofit/>
          </a:bodyPr>
          <a:lstStyle/>
          <a:p>
            <a:pPr marL="514350" indent="-514350">
              <a:buFont typeface="+mj-lt"/>
              <a:buAutoNum type="arabicPeriod"/>
            </a:pPr>
            <a:r>
              <a:rPr lang="en-CA" sz="1800" dirty="0">
                <a:solidFill>
                  <a:schemeClr val="bg2">
                    <a:lumMod val="75000"/>
                  </a:schemeClr>
                </a:solidFill>
              </a:rPr>
              <a:t>Prevention of VTE in Surgical Hospitalized Patients</a:t>
            </a:r>
          </a:p>
          <a:p>
            <a:pPr marL="514350" indent="-514350">
              <a:buFont typeface="+mj-lt"/>
              <a:buAutoNum type="arabicPeriod"/>
            </a:pPr>
            <a:r>
              <a:rPr lang="en-CA" sz="1800" dirty="0">
                <a:solidFill>
                  <a:schemeClr val="bg2">
                    <a:lumMod val="75000"/>
                  </a:schemeClr>
                </a:solidFill>
              </a:rPr>
              <a:t>Prevention of VTE in Medical Hospitalized Patients</a:t>
            </a:r>
          </a:p>
          <a:p>
            <a:pPr marL="514350" indent="-514350">
              <a:buFont typeface="+mj-lt"/>
              <a:buAutoNum type="arabicPeriod"/>
            </a:pPr>
            <a:r>
              <a:rPr lang="en-CA" sz="1800" b="1" dirty="0"/>
              <a:t>Treatment of Acute VTE (DVT and PE)</a:t>
            </a:r>
          </a:p>
          <a:p>
            <a:pPr marL="514350" indent="-514350">
              <a:buFont typeface="+mj-lt"/>
              <a:buAutoNum type="arabicPeriod"/>
            </a:pPr>
            <a:r>
              <a:rPr lang="en-CA" sz="1800" dirty="0">
                <a:solidFill>
                  <a:schemeClr val="bg2">
                    <a:lumMod val="75000"/>
                  </a:schemeClr>
                </a:solidFill>
              </a:rPr>
              <a:t>Optimal Management of Anticoagulation Therapy</a:t>
            </a:r>
          </a:p>
          <a:p>
            <a:pPr marL="514350" indent="-514350">
              <a:buFont typeface="+mj-lt"/>
              <a:buAutoNum type="arabicPeriod"/>
            </a:pPr>
            <a:r>
              <a:rPr lang="en-CA" sz="1800" dirty="0">
                <a:solidFill>
                  <a:schemeClr val="bg2">
                    <a:lumMod val="75000"/>
                  </a:schemeClr>
                </a:solidFill>
              </a:rPr>
              <a:t>Prevention and Treatment of VTE in Patients with Cancer</a:t>
            </a:r>
          </a:p>
          <a:p>
            <a:pPr marL="514350" indent="-514350">
              <a:buFont typeface="+mj-lt"/>
              <a:buAutoNum type="arabicPeriod"/>
            </a:pPr>
            <a:r>
              <a:rPr lang="en-CA" sz="1800" dirty="0">
                <a:solidFill>
                  <a:schemeClr val="bg2">
                    <a:lumMod val="75000"/>
                  </a:schemeClr>
                </a:solidFill>
              </a:rPr>
              <a:t>Heparin-Induced Thrombocytopenia (HIT)</a:t>
            </a:r>
          </a:p>
          <a:p>
            <a:pPr marL="514350" indent="-514350">
              <a:buFont typeface="+mj-lt"/>
              <a:buAutoNum type="arabicPeriod"/>
            </a:pPr>
            <a:r>
              <a:rPr lang="en-CA" sz="1800" dirty="0">
                <a:solidFill>
                  <a:schemeClr val="bg2">
                    <a:lumMod val="75000"/>
                  </a:schemeClr>
                </a:solidFill>
              </a:rPr>
              <a:t>Thrombophilia</a:t>
            </a:r>
          </a:p>
          <a:p>
            <a:pPr marL="514350" indent="-514350">
              <a:buFont typeface="+mj-lt"/>
              <a:buAutoNum type="arabicPeriod"/>
            </a:pPr>
            <a:r>
              <a:rPr lang="en-CA" sz="1800" dirty="0">
                <a:solidFill>
                  <a:schemeClr val="bg2">
                    <a:lumMod val="75000"/>
                  </a:schemeClr>
                </a:solidFill>
              </a:rPr>
              <a:t>Pediatric VTE</a:t>
            </a:r>
          </a:p>
          <a:p>
            <a:pPr marL="514350" indent="-514350">
              <a:buFont typeface="+mj-lt"/>
              <a:buAutoNum type="arabicPeriod"/>
            </a:pPr>
            <a:r>
              <a:rPr lang="en-CA" sz="1800" dirty="0">
                <a:solidFill>
                  <a:schemeClr val="bg2">
                    <a:lumMod val="75000"/>
                  </a:schemeClr>
                </a:solidFill>
              </a:rPr>
              <a:t>VTE in the Context of Pregnancy</a:t>
            </a:r>
          </a:p>
          <a:p>
            <a:pPr marL="514350" indent="-514350">
              <a:buFont typeface="+mj-lt"/>
              <a:buAutoNum type="arabicPeriod"/>
            </a:pPr>
            <a:r>
              <a:rPr lang="en-CA" sz="1800" dirty="0">
                <a:solidFill>
                  <a:schemeClr val="bg2">
                    <a:lumMod val="75000"/>
                  </a:schemeClr>
                </a:solidFill>
              </a:rPr>
              <a:t>Diagnosis of VTE</a:t>
            </a:r>
          </a:p>
          <a:p>
            <a:pPr marL="514350" indent="-514350">
              <a:buFont typeface="+mj-lt"/>
              <a:buAutoNum type="arabicPeriod"/>
            </a:pPr>
            <a:r>
              <a:rPr lang="en-CA" sz="1800" dirty="0">
                <a:solidFill>
                  <a:schemeClr val="bg2">
                    <a:lumMod val="75000"/>
                  </a:schemeClr>
                </a:solidFill>
              </a:rPr>
              <a:t>Anticoagulation in Patients with COVID-19</a:t>
            </a:r>
          </a:p>
          <a:p>
            <a:pPr marL="514350" indent="-514350">
              <a:buFont typeface="+mj-lt"/>
              <a:buAutoNum type="arabicPeriod"/>
            </a:pPr>
            <a:r>
              <a:rPr lang="en-CA" sz="1800" dirty="0">
                <a:solidFill>
                  <a:schemeClr val="bg2">
                    <a:lumMod val="75000"/>
                  </a:schemeClr>
                </a:solidFill>
              </a:rPr>
              <a:t>Adaptation of ASH Management of VTE Guidelines for Latin America</a:t>
            </a:r>
          </a:p>
          <a:p>
            <a:pPr marL="514350" indent="-514350">
              <a:buFont typeface="+mj-lt"/>
              <a:buAutoNum type="arabicPeriod"/>
            </a:pPr>
            <a:endParaRPr lang="en-CA" sz="1800" dirty="0">
              <a:solidFill>
                <a:schemeClr val="bg2">
                  <a:lumMod val="75000"/>
                </a:schemeClr>
              </a:solidFill>
            </a:endParaRPr>
          </a:p>
          <a:p>
            <a:endParaRPr lang="en-CA" sz="1800" dirty="0"/>
          </a:p>
        </p:txBody>
      </p:sp>
    </p:spTree>
    <p:extLst>
      <p:ext uri="{BB962C8B-B14F-4D97-AF65-F5344CB8AC3E}">
        <p14:creationId xmlns:p14="http://schemas.microsoft.com/office/powerpoint/2010/main" val="3953964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230709662"/>
              </p:ext>
            </p:extLst>
          </p:nvPr>
        </p:nvGraphicFramePr>
        <p:xfrm>
          <a:off x="419100" y="3341670"/>
          <a:ext cx="7696198" cy="289560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68558">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short- term</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long-term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1.38</a:t>
                      </a:r>
                    </a:p>
                    <a:p>
                      <a:pPr algn="ctr"/>
                      <a:r>
                        <a:rPr lang="en-CA" sz="1400" dirty="0">
                          <a:solidFill>
                            <a:schemeClr val="tx1">
                              <a:lumMod val="50000"/>
                              <a:lumOff val="50000"/>
                            </a:schemeClr>
                          </a:solidFill>
                        </a:rPr>
                        <a:t>(0.85 to 2.23)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18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7 more deaths per 1,000 </a:t>
                      </a:r>
                    </a:p>
                    <a:p>
                      <a:pPr algn="ctr"/>
                      <a:r>
                        <a:rPr lang="en-CA" sz="1400" dirty="0">
                          <a:solidFill>
                            <a:schemeClr val="tx1">
                              <a:lumMod val="50000"/>
                              <a:lumOff val="50000"/>
                            </a:schemeClr>
                          </a:solidFill>
                        </a:rPr>
                        <a:t>(3 fewer to 22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dirty="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0.66</a:t>
                      </a:r>
                    </a:p>
                    <a:p>
                      <a:pPr algn="ctr"/>
                      <a:r>
                        <a:rPr lang="en-CA" sz="1400" dirty="0">
                          <a:solidFill>
                            <a:schemeClr val="tx1">
                              <a:lumMod val="50000"/>
                              <a:lumOff val="50000"/>
                            </a:schemeClr>
                          </a:solidFill>
                        </a:rPr>
                        <a:t>(0.29 to 1.151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50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17 fewer PE per 1,000</a:t>
                      </a:r>
                    </a:p>
                    <a:p>
                      <a:pPr algn="ctr"/>
                      <a:r>
                        <a:rPr lang="en-CA" sz="1400" dirty="0">
                          <a:solidFill>
                            <a:schemeClr val="tx1">
                              <a:lumMod val="50000"/>
                              <a:lumOff val="50000"/>
                            </a:schemeClr>
                          </a:solidFill>
                        </a:rPr>
                        <a:t>(35 fewer to 25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dirty="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0.50</a:t>
                      </a:r>
                    </a:p>
                    <a:p>
                      <a:pPr algn="ctr"/>
                      <a:r>
                        <a:rPr lang="en-CA" sz="1400" dirty="0">
                          <a:solidFill>
                            <a:schemeClr val="tx1">
                              <a:lumMod val="50000"/>
                              <a:lumOff val="50000"/>
                            </a:schemeClr>
                          </a:solidFill>
                        </a:rPr>
                        <a:t>(0.27 to 0.95))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117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50 fewer DVT per 1,000</a:t>
                      </a:r>
                    </a:p>
                    <a:p>
                      <a:pPr algn="ctr"/>
                      <a:r>
                        <a:rPr lang="en-CA" sz="1400" dirty="0">
                          <a:solidFill>
                            <a:schemeClr val="tx1">
                              <a:lumMod val="50000"/>
                              <a:lumOff val="50000"/>
                            </a:schemeClr>
                          </a:solidFill>
                        </a:rPr>
                        <a:t>(24 fewer to 10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361837">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1.46</a:t>
                      </a:r>
                    </a:p>
                    <a:p>
                      <a:pPr algn="ctr"/>
                      <a:r>
                        <a:rPr lang="en-CA" sz="1400" dirty="0">
                          <a:solidFill>
                            <a:schemeClr val="tx1">
                              <a:lumMod val="50000"/>
                              <a:lumOff val="50000"/>
                            </a:schemeClr>
                          </a:solidFill>
                        </a:rPr>
                        <a:t>(0.78 to 2.73)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13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6 more bleeds per 1,000</a:t>
                      </a:r>
                    </a:p>
                    <a:p>
                      <a:pPr algn="ctr"/>
                      <a:r>
                        <a:rPr lang="en-CA" sz="1400" dirty="0">
                          <a:solidFill>
                            <a:schemeClr val="tx1">
                              <a:lumMod val="50000"/>
                              <a:lumOff val="50000"/>
                            </a:schemeClr>
                          </a:solidFill>
                        </a:rPr>
                        <a:t>(3 fewer to 22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a:xfrm>
            <a:off x="419100" y="2033093"/>
            <a:ext cx="11772900" cy="3954624"/>
          </a:xfrm>
        </p:spPr>
        <p:txBody>
          <a:bodyPr>
            <a:noAutofit/>
          </a:bodyPr>
          <a:lstStyle/>
          <a:p>
            <a:pPr marL="0" indent="0">
              <a:buNone/>
            </a:pPr>
            <a:r>
              <a:rPr lang="en-CA" sz="2000" dirty="0"/>
              <a:t>For primary treatment of deep venous thrombosis or pulmonary embolism, the panel suggests short term (3-6 months) over long term anticoagulation (6-12 months) (conditional recommendation, moderate certainty) </a:t>
            </a:r>
          </a:p>
          <a:p>
            <a:pPr marL="0" indent="0">
              <a:buNone/>
            </a:pPr>
            <a:r>
              <a:rPr lang="en-CA" sz="2000" b="1" dirty="0">
                <a:solidFill>
                  <a:srgbClr val="0070C0"/>
                </a:solidFill>
              </a:rPr>
              <a:t>Long-term</a:t>
            </a:r>
            <a:r>
              <a:rPr lang="en-CA" sz="2000" dirty="0">
                <a:solidFill>
                  <a:srgbClr val="0070C0"/>
                </a:solidFill>
              </a:rPr>
              <a:t> </a:t>
            </a:r>
            <a:r>
              <a:rPr lang="en-CA" sz="2000" dirty="0"/>
              <a:t>compared with </a:t>
            </a:r>
            <a:r>
              <a:rPr lang="en-CA" sz="2000" b="1" dirty="0">
                <a:solidFill>
                  <a:srgbClr val="00B050"/>
                </a:solidFill>
              </a:rPr>
              <a:t>short-term</a:t>
            </a:r>
            <a:r>
              <a:rPr lang="en-CA" sz="2000" dirty="0"/>
              <a:t> anticoagulation for patients with VTE provoked by transient risk factor</a:t>
            </a:r>
            <a:endParaRPr lang="en-CA" sz="2000" i="1" dirty="0"/>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02191"/>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99D1C"/>
                </a:solidFill>
              </a:rPr>
              <a:t> </a:t>
            </a:r>
          </a:p>
        </p:txBody>
      </p:sp>
      <p:sp>
        <p:nvSpPr>
          <p:cNvPr id="21" name="Oval 20">
            <a:extLst>
              <a:ext uri="{FF2B5EF4-FFF2-40B4-BE49-F238E27FC236}">
                <a16:creationId xmlns:a16="http://schemas.microsoft.com/office/drawing/2014/main" id="{D1DC8C05-24E8-164B-BA65-5C18C003B974}"/>
              </a:ext>
            </a:extLst>
          </p:cNvPr>
          <p:cNvSpPr/>
          <p:nvPr/>
        </p:nvSpPr>
        <p:spPr>
          <a:xfrm>
            <a:off x="476929" y="486758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385722"/>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476929" y="5907341"/>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907620" y="3380825"/>
            <a:ext cx="2228493" cy="1569660"/>
          </a:xfrm>
          <a:prstGeom prst="rect">
            <a:avLst/>
          </a:prstGeom>
          <a:solidFill>
            <a:srgbClr val="FFD9B0"/>
          </a:solidFill>
        </p:spPr>
        <p:txBody>
          <a:bodyPr wrap="square" rtlCol="0">
            <a:spAutoFit/>
          </a:bodyPr>
          <a:lstStyle/>
          <a:p>
            <a:pPr lvl="0"/>
            <a:r>
              <a:rPr lang="en-CA" sz="1600" b="1" dirty="0">
                <a:solidFill>
                  <a:srgbClr val="7F7F7E"/>
                </a:solidFill>
              </a:rPr>
              <a:t>Remarks: </a:t>
            </a:r>
          </a:p>
          <a:p>
            <a:pPr lvl="0"/>
            <a:r>
              <a:rPr lang="en-CA" sz="1600" dirty="0">
                <a:solidFill>
                  <a:srgbClr val="7F7F7E"/>
                </a:solidFill>
              </a:rPr>
              <a:t>For VTE provoked by transient risk factor, secondary prevention does not need to be considered</a:t>
            </a:r>
          </a:p>
        </p:txBody>
      </p:sp>
      <p:sp>
        <p:nvSpPr>
          <p:cNvPr id="2" name="TextBox 1">
            <a:extLst>
              <a:ext uri="{FF2B5EF4-FFF2-40B4-BE49-F238E27FC236}">
                <a16:creationId xmlns:a16="http://schemas.microsoft.com/office/drawing/2014/main" id="{33D7C46B-263B-144D-A22B-24A31CCBDF06}"/>
              </a:ext>
            </a:extLst>
          </p:cNvPr>
          <p:cNvSpPr txBox="1"/>
          <p:nvPr/>
        </p:nvSpPr>
        <p:spPr>
          <a:xfrm>
            <a:off x="401250" y="6237270"/>
            <a:ext cx="6896101" cy="338554"/>
          </a:xfrm>
          <a:prstGeom prst="rect">
            <a:avLst/>
          </a:prstGeom>
          <a:noFill/>
        </p:spPr>
        <p:txBody>
          <a:bodyPr wrap="square" rtlCol="0">
            <a:spAutoFit/>
          </a:bodyPr>
          <a:lstStyle/>
          <a:p>
            <a:r>
              <a:rPr lang="en-US" sz="1600" dirty="0">
                <a:solidFill>
                  <a:srgbClr val="7F7F7E"/>
                </a:solidFill>
              </a:rPr>
              <a:t>*Results based on approx. 2.5 year follow up</a:t>
            </a:r>
          </a:p>
        </p:txBody>
      </p:sp>
    </p:spTree>
    <p:extLst>
      <p:ext uri="{BB962C8B-B14F-4D97-AF65-F5344CB8AC3E}">
        <p14:creationId xmlns:p14="http://schemas.microsoft.com/office/powerpoint/2010/main" val="175314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085-6E9C-8444-8ECC-8718B147CE2F}"/>
              </a:ext>
            </a:extLst>
          </p:cNvPr>
          <p:cNvSpPr>
            <a:spLocks noGrp="1"/>
          </p:cNvSpPr>
          <p:nvPr>
            <p:ph type="title"/>
          </p:nvPr>
        </p:nvSpPr>
        <p:spPr/>
        <p:txBody>
          <a:bodyPr/>
          <a:lstStyle/>
          <a:p>
            <a:r>
              <a:rPr lang="en-US" dirty="0"/>
              <a:t>Case: back to our patient</a:t>
            </a:r>
          </a:p>
        </p:txBody>
      </p:sp>
      <p:sp>
        <p:nvSpPr>
          <p:cNvPr id="3" name="Content Placeholder 2">
            <a:extLst>
              <a:ext uri="{FF2B5EF4-FFF2-40B4-BE49-F238E27FC236}">
                <a16:creationId xmlns:a16="http://schemas.microsoft.com/office/drawing/2014/main" id="{A2123408-225F-FC43-A1A3-5B67EDBE76FB}"/>
              </a:ext>
            </a:extLst>
          </p:cNvPr>
          <p:cNvSpPr>
            <a:spLocks noGrp="1"/>
          </p:cNvSpPr>
          <p:nvPr>
            <p:ph idx="1"/>
          </p:nvPr>
        </p:nvSpPr>
        <p:spPr/>
        <p:txBody>
          <a:bodyPr>
            <a:noAutofit/>
          </a:bodyPr>
          <a:lstStyle/>
          <a:p>
            <a:pPr marL="0" indent="0">
              <a:buNone/>
            </a:pPr>
            <a:r>
              <a:rPr lang="en-US" sz="2400" b="1" dirty="0"/>
              <a:t>Provoked (transient risk factor) PE in patient with cardiopulmonary disease</a:t>
            </a:r>
          </a:p>
          <a:p>
            <a:r>
              <a:rPr lang="en-US" sz="2400" dirty="0">
                <a:solidFill>
                  <a:srgbClr val="7F7F7E"/>
                </a:solidFill>
              </a:rPr>
              <a:t>Initial management: </a:t>
            </a:r>
          </a:p>
          <a:p>
            <a:pPr lvl="1">
              <a:buSzPct val="75000"/>
              <a:buFont typeface="Courier New" panose="02070309020205020404" pitchFamily="49" charset="0"/>
              <a:buChar char="o"/>
            </a:pPr>
            <a:r>
              <a:rPr lang="en-US" sz="1800" dirty="0">
                <a:solidFill>
                  <a:srgbClr val="7F7F7E"/>
                </a:solidFill>
              </a:rPr>
              <a:t>Anticoagulation only (no thrombolysis, no compression stockings, no IVC filter)</a:t>
            </a:r>
          </a:p>
          <a:p>
            <a:pPr lvl="1">
              <a:buSzPct val="75000"/>
              <a:buFont typeface="Courier New" panose="02070309020205020404" pitchFamily="49" charset="0"/>
              <a:buChar char="o"/>
            </a:pPr>
            <a:r>
              <a:rPr lang="en-US" sz="1800" dirty="0">
                <a:solidFill>
                  <a:srgbClr val="7F7F7E"/>
                </a:solidFill>
              </a:rPr>
              <a:t>DOAC over warfarin</a:t>
            </a:r>
          </a:p>
          <a:p>
            <a:pPr lvl="1">
              <a:buSzPct val="75000"/>
              <a:buFont typeface="Courier New" panose="02070309020205020404" pitchFamily="49" charset="0"/>
              <a:buChar char="o"/>
            </a:pPr>
            <a:r>
              <a:rPr lang="en-US" sz="1800" dirty="0">
                <a:solidFill>
                  <a:srgbClr val="7F7F7E"/>
                </a:solidFill>
              </a:rPr>
              <a:t>Suspend ASA </a:t>
            </a:r>
          </a:p>
          <a:p>
            <a:pPr lvl="1">
              <a:buSzPct val="75000"/>
              <a:buFont typeface="Courier New" panose="02070309020205020404" pitchFamily="49" charset="0"/>
              <a:buChar char="o"/>
            </a:pPr>
            <a:r>
              <a:rPr lang="en-US" sz="1800" dirty="0">
                <a:solidFill>
                  <a:srgbClr val="7F7F7E"/>
                </a:solidFill>
              </a:rPr>
              <a:t>Home treatment over </a:t>
            </a:r>
            <a:br>
              <a:rPr lang="en-US" sz="1800" dirty="0">
                <a:solidFill>
                  <a:srgbClr val="7F7F7E"/>
                </a:solidFill>
              </a:rPr>
            </a:br>
            <a:r>
              <a:rPr lang="en-US" sz="1800" dirty="0">
                <a:solidFill>
                  <a:srgbClr val="7F7F7E"/>
                </a:solidFill>
              </a:rPr>
              <a:t>hospital treatment</a:t>
            </a:r>
          </a:p>
          <a:p>
            <a:pPr lvl="2">
              <a:buFont typeface="Wingdings" pitchFamily="2" charset="2"/>
              <a:buChar char="v"/>
            </a:pPr>
            <a:endParaRPr lang="en-US" sz="2000" dirty="0">
              <a:solidFill>
                <a:srgbClr val="7F7F7E"/>
              </a:solidFill>
            </a:endParaRPr>
          </a:p>
          <a:p>
            <a:r>
              <a:rPr lang="en-US" sz="2400" dirty="0"/>
              <a:t>Duration:</a:t>
            </a:r>
          </a:p>
          <a:p>
            <a:pPr lvl="1">
              <a:buSzPct val="75000"/>
              <a:buFont typeface="Courier New" panose="02070309020205020404" pitchFamily="49" charset="0"/>
              <a:buChar char="o"/>
            </a:pPr>
            <a:r>
              <a:rPr lang="en-US" sz="1800" dirty="0"/>
              <a:t>3-6 months</a:t>
            </a:r>
          </a:p>
          <a:p>
            <a:pPr lvl="1">
              <a:buSzPct val="75000"/>
              <a:buFont typeface="Courier New" panose="02070309020205020404" pitchFamily="49" charset="0"/>
              <a:buChar char="o"/>
            </a:pPr>
            <a:r>
              <a:rPr lang="en-US" sz="1800" dirty="0"/>
              <a:t>No secondary prevention </a:t>
            </a:r>
          </a:p>
          <a:p>
            <a:pPr lvl="2">
              <a:buSzPct val="50000"/>
              <a:buFont typeface="Wingdings" pitchFamily="2" charset="2"/>
              <a:buChar char="§"/>
            </a:pPr>
            <a:r>
              <a:rPr lang="en-US" sz="1800" dirty="0"/>
              <a:t>Can resume ASA </a:t>
            </a:r>
            <a:br>
              <a:rPr lang="en-US" sz="1800" dirty="0"/>
            </a:br>
            <a:r>
              <a:rPr lang="en-US" sz="1800" dirty="0"/>
              <a:t>if otherwise indicated</a:t>
            </a:r>
          </a:p>
          <a:p>
            <a:pPr lvl="1">
              <a:buFont typeface="Wingdings" pitchFamily="2" charset="2"/>
              <a:buChar char="v"/>
            </a:pPr>
            <a:endParaRPr lang="en-US" sz="1800" dirty="0"/>
          </a:p>
          <a:p>
            <a:pPr lvl="2">
              <a:buFont typeface="Wingdings" pitchFamily="2" charset="2"/>
              <a:buChar char="v"/>
            </a:pPr>
            <a:endParaRPr lang="en-US" sz="2000" dirty="0"/>
          </a:p>
          <a:p>
            <a:pPr marL="914400" lvl="2" indent="0">
              <a:buNone/>
            </a:pPr>
            <a:endParaRPr lang="en-US" sz="2000" dirty="0"/>
          </a:p>
        </p:txBody>
      </p:sp>
      <p:grpSp>
        <p:nvGrpSpPr>
          <p:cNvPr id="35" name="Group 34">
            <a:extLst>
              <a:ext uri="{FF2B5EF4-FFF2-40B4-BE49-F238E27FC236}">
                <a16:creationId xmlns:a16="http://schemas.microsoft.com/office/drawing/2014/main" id="{6EECD354-F65D-7D44-BF2A-EAA27C4FC4D5}"/>
              </a:ext>
            </a:extLst>
          </p:cNvPr>
          <p:cNvGrpSpPr/>
          <p:nvPr/>
        </p:nvGrpSpPr>
        <p:grpSpPr>
          <a:xfrm>
            <a:off x="4773936" y="3429000"/>
            <a:ext cx="6349620" cy="2511662"/>
            <a:chOff x="1528120" y="885567"/>
            <a:chExt cx="9164593" cy="3834531"/>
          </a:xfrm>
        </p:grpSpPr>
        <p:sp>
          <p:nvSpPr>
            <p:cNvPr id="36" name="Rectangle 35">
              <a:extLst>
                <a:ext uri="{FF2B5EF4-FFF2-40B4-BE49-F238E27FC236}">
                  <a16:creationId xmlns:a16="http://schemas.microsoft.com/office/drawing/2014/main" id="{A0104783-8871-B246-985C-6C9F31EB3C2E}"/>
                </a:ext>
              </a:extLst>
            </p:cNvPr>
            <p:cNvSpPr/>
            <p:nvPr/>
          </p:nvSpPr>
          <p:spPr>
            <a:xfrm>
              <a:off x="1864833" y="2652585"/>
              <a:ext cx="4362743" cy="481914"/>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7" name="Rectangle 36">
              <a:extLst>
                <a:ext uri="{FF2B5EF4-FFF2-40B4-BE49-F238E27FC236}">
                  <a16:creationId xmlns:a16="http://schemas.microsoft.com/office/drawing/2014/main" id="{125B0F69-9730-E442-8E41-6B893EE8CF82}"/>
                </a:ext>
              </a:extLst>
            </p:cNvPr>
            <p:cNvSpPr/>
            <p:nvPr/>
          </p:nvSpPr>
          <p:spPr>
            <a:xfrm>
              <a:off x="6219568" y="2648465"/>
              <a:ext cx="4460789" cy="481914"/>
            </a:xfrm>
            <a:prstGeom prst="rect">
              <a:avLst/>
            </a:prstGeom>
            <a:solidFill>
              <a:srgbClr val="FF7C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8" name="Rectangle 37">
              <a:extLst>
                <a:ext uri="{FF2B5EF4-FFF2-40B4-BE49-F238E27FC236}">
                  <a16:creationId xmlns:a16="http://schemas.microsoft.com/office/drawing/2014/main" id="{C70A3B78-9268-A24D-8C8D-0506C0512C04}"/>
                </a:ext>
              </a:extLst>
            </p:cNvPr>
            <p:cNvSpPr/>
            <p:nvPr/>
          </p:nvSpPr>
          <p:spPr>
            <a:xfrm>
              <a:off x="1659924" y="2648465"/>
              <a:ext cx="192321" cy="481914"/>
            </a:xfrm>
            <a:prstGeom prst="rect">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9" name="TextBox 38">
              <a:extLst>
                <a:ext uri="{FF2B5EF4-FFF2-40B4-BE49-F238E27FC236}">
                  <a16:creationId xmlns:a16="http://schemas.microsoft.com/office/drawing/2014/main" id="{086C6332-2E56-4F40-AE70-4A34484157A4}"/>
                </a:ext>
              </a:extLst>
            </p:cNvPr>
            <p:cNvSpPr txBox="1"/>
            <p:nvPr/>
          </p:nvSpPr>
          <p:spPr>
            <a:xfrm>
              <a:off x="2916195" y="2693773"/>
              <a:ext cx="2148331" cy="6052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Primary Treatment</a:t>
              </a:r>
            </a:p>
          </p:txBody>
        </p:sp>
        <p:sp>
          <p:nvSpPr>
            <p:cNvPr id="40" name="TextBox 39">
              <a:extLst>
                <a:ext uri="{FF2B5EF4-FFF2-40B4-BE49-F238E27FC236}">
                  <a16:creationId xmlns:a16="http://schemas.microsoft.com/office/drawing/2014/main" id="{E099DA80-5A2F-774C-9002-6C2AD6A36387}"/>
                </a:ext>
              </a:extLst>
            </p:cNvPr>
            <p:cNvSpPr txBox="1"/>
            <p:nvPr/>
          </p:nvSpPr>
          <p:spPr>
            <a:xfrm>
              <a:off x="7183395" y="2710250"/>
              <a:ext cx="2510254" cy="6052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Secondary Prevention</a:t>
              </a:r>
            </a:p>
          </p:txBody>
        </p:sp>
        <p:sp>
          <p:nvSpPr>
            <p:cNvPr id="41" name="TextBox 40">
              <a:extLst>
                <a:ext uri="{FF2B5EF4-FFF2-40B4-BE49-F238E27FC236}">
                  <a16:creationId xmlns:a16="http://schemas.microsoft.com/office/drawing/2014/main" id="{6F3CBDE4-C771-5047-AD05-F8D1E9C28077}"/>
                </a:ext>
              </a:extLst>
            </p:cNvPr>
            <p:cNvSpPr txBox="1"/>
            <p:nvPr/>
          </p:nvSpPr>
          <p:spPr>
            <a:xfrm>
              <a:off x="1561070" y="1746421"/>
              <a:ext cx="2194154" cy="6052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Initial Management</a:t>
              </a:r>
            </a:p>
          </p:txBody>
        </p:sp>
        <p:cxnSp>
          <p:nvCxnSpPr>
            <p:cNvPr id="42" name="Straight Connector 41">
              <a:extLst>
                <a:ext uri="{FF2B5EF4-FFF2-40B4-BE49-F238E27FC236}">
                  <a16:creationId xmlns:a16="http://schemas.microsoft.com/office/drawing/2014/main" id="{5F8E5AAE-0575-D94A-A8A4-43CA9FB7F11A}"/>
                </a:ext>
              </a:extLst>
            </p:cNvPr>
            <p:cNvCxnSpPr/>
            <p:nvPr/>
          </p:nvCxnSpPr>
          <p:spPr>
            <a:xfrm flipH="1" flipV="1">
              <a:off x="1660440" y="2101512"/>
              <a:ext cx="2060" cy="547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934D800-3621-E84E-8807-8E70B742A147}"/>
                </a:ext>
              </a:extLst>
            </p:cNvPr>
            <p:cNvCxnSpPr>
              <a:cxnSpLocks/>
            </p:cNvCxnSpPr>
            <p:nvPr/>
          </p:nvCxnSpPr>
          <p:spPr>
            <a:xfrm flipV="1">
              <a:off x="1854844" y="2644347"/>
              <a:ext cx="0" cy="41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64C4A1D-34E1-6540-87D6-6BB432FE7EEC}"/>
                </a:ext>
              </a:extLst>
            </p:cNvPr>
            <p:cNvCxnSpPr/>
            <p:nvPr/>
          </p:nvCxnSpPr>
          <p:spPr>
            <a:xfrm flipH="1" flipV="1">
              <a:off x="1672282" y="1227438"/>
              <a:ext cx="2060" cy="547816"/>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7C7BF9-7A9E-9148-8AD3-99B305332FEB}"/>
                </a:ext>
              </a:extLst>
            </p:cNvPr>
            <p:cNvSpPr txBox="1"/>
            <p:nvPr/>
          </p:nvSpPr>
          <p:spPr>
            <a:xfrm>
              <a:off x="1528120" y="885567"/>
              <a:ext cx="2412810" cy="6052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Diagnosis of DVT/PE</a:t>
              </a:r>
            </a:p>
          </p:txBody>
        </p:sp>
        <p:cxnSp>
          <p:nvCxnSpPr>
            <p:cNvPr id="46" name="Straight Arrow Connector 45">
              <a:extLst>
                <a:ext uri="{FF2B5EF4-FFF2-40B4-BE49-F238E27FC236}">
                  <a16:creationId xmlns:a16="http://schemas.microsoft.com/office/drawing/2014/main" id="{C5A740D3-4117-9C44-B35D-588A5B1F989D}"/>
                </a:ext>
              </a:extLst>
            </p:cNvPr>
            <p:cNvCxnSpPr/>
            <p:nvPr/>
          </p:nvCxnSpPr>
          <p:spPr>
            <a:xfrm flipH="1">
              <a:off x="1852246" y="3534033"/>
              <a:ext cx="4387917" cy="633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A110153-708B-FE43-85A4-153F03C7ADCA}"/>
                </a:ext>
              </a:extLst>
            </p:cNvPr>
            <p:cNvSpPr txBox="1"/>
            <p:nvPr/>
          </p:nvSpPr>
          <p:spPr>
            <a:xfrm>
              <a:off x="3269121" y="3319849"/>
              <a:ext cx="1654648" cy="605299"/>
            </a:xfrm>
            <a:prstGeom prst="rect">
              <a:avLst/>
            </a:prstGeom>
            <a:solidFill>
              <a:schemeClr val="bg1"/>
            </a:solidFill>
          </p:spPr>
          <p:txBody>
            <a:bodyPr wrap="none" rtlCol="0">
              <a:spAutoFit/>
            </a:bodyPr>
            <a:lstStyle/>
            <a:p>
              <a:r>
                <a:rPr lang="en-US" sz="1200" dirty="0">
                  <a:latin typeface="Arial" panose="020B0604020202020204" pitchFamily="34" charset="0"/>
                  <a:cs typeface="Arial" panose="020B0604020202020204" pitchFamily="34" charset="0"/>
                </a:rPr>
                <a:t>3 to 6 months</a:t>
              </a:r>
            </a:p>
          </p:txBody>
        </p:sp>
        <p:cxnSp>
          <p:nvCxnSpPr>
            <p:cNvPr id="48" name="Straight Arrow Connector 47">
              <a:extLst>
                <a:ext uri="{FF2B5EF4-FFF2-40B4-BE49-F238E27FC236}">
                  <a16:creationId xmlns:a16="http://schemas.microsoft.com/office/drawing/2014/main" id="{9C7AC5FA-E6E0-5348-93E0-AA67A2514EF3}"/>
                </a:ext>
              </a:extLst>
            </p:cNvPr>
            <p:cNvCxnSpPr/>
            <p:nvPr/>
          </p:nvCxnSpPr>
          <p:spPr>
            <a:xfrm flipH="1">
              <a:off x="6219568" y="3513439"/>
              <a:ext cx="4473145" cy="1235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298B269-E343-7B4C-94F7-5676E11CD34B}"/>
                </a:ext>
              </a:extLst>
            </p:cNvPr>
            <p:cNvSpPr txBox="1"/>
            <p:nvPr/>
          </p:nvSpPr>
          <p:spPr>
            <a:xfrm>
              <a:off x="7640083" y="3299073"/>
              <a:ext cx="1557557" cy="422892"/>
            </a:xfrm>
            <a:prstGeom prst="rect">
              <a:avLst/>
            </a:prstGeom>
            <a:solidFill>
              <a:schemeClr val="bg1"/>
            </a:solidFill>
          </p:spPr>
          <p:txBody>
            <a:bodyPr wrap="none" rtlCol="0">
              <a:spAutoFit/>
            </a:bodyPr>
            <a:lstStyle/>
            <a:p>
              <a:r>
                <a:rPr lang="en-US" sz="1200" dirty="0">
                  <a:latin typeface="Arial" panose="020B0604020202020204" pitchFamily="34" charset="0"/>
                  <a:cs typeface="Arial" panose="020B0604020202020204" pitchFamily="34" charset="0"/>
                </a:rPr>
                <a:t>Not indicated</a:t>
              </a:r>
            </a:p>
          </p:txBody>
        </p:sp>
        <p:cxnSp>
          <p:nvCxnSpPr>
            <p:cNvPr id="50" name="Straight Connector 49">
              <a:extLst>
                <a:ext uri="{FF2B5EF4-FFF2-40B4-BE49-F238E27FC236}">
                  <a16:creationId xmlns:a16="http://schemas.microsoft.com/office/drawing/2014/main" id="{E54263FF-E4EC-3D49-8B09-1616CC0BF830}"/>
                </a:ext>
              </a:extLst>
            </p:cNvPr>
            <p:cNvCxnSpPr/>
            <p:nvPr/>
          </p:nvCxnSpPr>
          <p:spPr>
            <a:xfrm flipV="1">
              <a:off x="1659194" y="3130379"/>
              <a:ext cx="731" cy="1028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F98582-2338-A545-B500-7AE6C061BAF4}"/>
                </a:ext>
              </a:extLst>
            </p:cNvPr>
            <p:cNvCxnSpPr/>
            <p:nvPr/>
          </p:nvCxnSpPr>
          <p:spPr>
            <a:xfrm flipH="1" flipV="1">
              <a:off x="1850942" y="3146420"/>
              <a:ext cx="2060" cy="547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2823E74-AB14-234C-916C-002AAC412B54}"/>
                </a:ext>
              </a:extLst>
            </p:cNvPr>
            <p:cNvSpPr txBox="1"/>
            <p:nvPr/>
          </p:nvSpPr>
          <p:spPr>
            <a:xfrm>
              <a:off x="1569308" y="4114799"/>
              <a:ext cx="3323079" cy="605299"/>
            </a:xfrm>
            <a:prstGeom prst="rect">
              <a:avLst/>
            </a:prstGeom>
            <a:solidFill>
              <a:schemeClr val="bg1"/>
            </a:solidFill>
          </p:spPr>
          <p:txBody>
            <a:bodyPr wrap="none" rtlCol="0">
              <a:spAutoFit/>
            </a:bodyPr>
            <a:lstStyle/>
            <a:p>
              <a:r>
                <a:rPr lang="en-US" sz="1200" dirty="0">
                  <a:latin typeface="Arial" panose="020B0604020202020204" pitchFamily="34" charset="0"/>
                  <a:cs typeface="Arial" panose="020B0604020202020204" pitchFamily="34" charset="0"/>
                </a:rPr>
                <a:t>First 5-21 days after diagnosis</a:t>
              </a:r>
            </a:p>
          </p:txBody>
        </p:sp>
        <p:cxnSp>
          <p:nvCxnSpPr>
            <p:cNvPr id="53" name="Straight Connector 52">
              <a:extLst>
                <a:ext uri="{FF2B5EF4-FFF2-40B4-BE49-F238E27FC236}">
                  <a16:creationId xmlns:a16="http://schemas.microsoft.com/office/drawing/2014/main" id="{8F33B5CE-717B-D34A-87EC-CF774E5D3749}"/>
                </a:ext>
              </a:extLst>
            </p:cNvPr>
            <p:cNvCxnSpPr>
              <a:cxnSpLocks/>
            </p:cNvCxnSpPr>
            <p:nvPr/>
          </p:nvCxnSpPr>
          <p:spPr>
            <a:xfrm>
              <a:off x="1833513" y="3667993"/>
              <a:ext cx="3148762" cy="442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8622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961A-AB3C-F642-BF88-E8F14CB74EA5}"/>
              </a:ext>
            </a:extLst>
          </p:cNvPr>
          <p:cNvSpPr>
            <a:spLocks noGrp="1"/>
          </p:cNvSpPr>
          <p:nvPr>
            <p:ph type="title"/>
          </p:nvPr>
        </p:nvSpPr>
        <p:spPr/>
        <p:txBody>
          <a:bodyPr/>
          <a:lstStyle/>
          <a:p>
            <a:r>
              <a:rPr lang="en-US" dirty="0"/>
              <a:t>Case epilogue: </a:t>
            </a:r>
          </a:p>
        </p:txBody>
      </p:sp>
      <p:sp>
        <p:nvSpPr>
          <p:cNvPr id="3" name="Content Placeholder 2">
            <a:extLst>
              <a:ext uri="{FF2B5EF4-FFF2-40B4-BE49-F238E27FC236}">
                <a16:creationId xmlns:a16="http://schemas.microsoft.com/office/drawing/2014/main" id="{BCEF4CFD-5D66-4FD8-9E41-9000D18F4950}"/>
              </a:ext>
            </a:extLst>
          </p:cNvPr>
          <p:cNvSpPr>
            <a:spLocks noGrp="1"/>
          </p:cNvSpPr>
          <p:nvPr>
            <p:ph idx="1"/>
          </p:nvPr>
        </p:nvSpPr>
        <p:spPr/>
        <p:txBody>
          <a:bodyPr>
            <a:noAutofit/>
          </a:bodyPr>
          <a:lstStyle/>
          <a:p>
            <a:pPr marL="0" indent="0">
              <a:buNone/>
            </a:pPr>
            <a:r>
              <a:rPr lang="en-US" sz="2400" dirty="0"/>
              <a:t>Three years later while on ASA only, the patient undergoes an appendectomy for appendicitis. Seven days after surgery, the patient has new leg swelling and is diagnosed with an acute left leg DVT. ASA is suspended and he is restarted on a DOAC for 3 months.</a:t>
            </a:r>
          </a:p>
          <a:p>
            <a:pPr marL="0" indent="0">
              <a:buNone/>
            </a:pPr>
            <a:r>
              <a:rPr lang="en-US" sz="2400" dirty="0"/>
              <a:t>For how long should he be treated with anticoagulation?</a:t>
            </a:r>
          </a:p>
          <a:p>
            <a:pPr marL="0" indent="0">
              <a:buNone/>
            </a:pPr>
            <a:endParaRPr lang="en-US" sz="2400" dirty="0"/>
          </a:p>
          <a:p>
            <a:pPr marL="514350" indent="-514350">
              <a:buAutoNum type="alphaUcPeriod"/>
            </a:pPr>
            <a:r>
              <a:rPr lang="en-US" sz="2400" dirty="0"/>
              <a:t>3-6 months</a:t>
            </a:r>
          </a:p>
          <a:p>
            <a:pPr marL="514350" indent="-514350">
              <a:buAutoNum type="alphaUcPeriod"/>
            </a:pPr>
            <a:r>
              <a:rPr lang="en-US" sz="2400" dirty="0"/>
              <a:t>6-12 months</a:t>
            </a:r>
          </a:p>
          <a:p>
            <a:pPr marL="514350" indent="-514350">
              <a:buAutoNum type="alphaUcPeriod"/>
            </a:pPr>
            <a:r>
              <a:rPr lang="en-US" sz="2400" dirty="0"/>
              <a:t>Indefinite</a:t>
            </a:r>
          </a:p>
          <a:p>
            <a:pPr marL="514350" indent="-514350">
              <a:buAutoNum type="alphaUcPeriod"/>
            </a:pPr>
            <a:r>
              <a:rPr lang="en-US" sz="2400" dirty="0"/>
              <a:t>6 weeks</a:t>
            </a:r>
          </a:p>
        </p:txBody>
      </p:sp>
      <p:sp>
        <p:nvSpPr>
          <p:cNvPr id="5" name="Rectangle 4">
            <a:extLst>
              <a:ext uri="{FF2B5EF4-FFF2-40B4-BE49-F238E27FC236}">
                <a16:creationId xmlns:a16="http://schemas.microsoft.com/office/drawing/2014/main" id="{946A7DD9-1658-7342-BE98-3A36CCFA4CBA}"/>
              </a:ext>
            </a:extLst>
          </p:cNvPr>
          <p:cNvSpPr/>
          <p:nvPr/>
        </p:nvSpPr>
        <p:spPr>
          <a:xfrm>
            <a:off x="267929" y="3961245"/>
            <a:ext cx="4366442" cy="529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5448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2850745149"/>
              </p:ext>
            </p:extLst>
          </p:nvPr>
        </p:nvGraphicFramePr>
        <p:xfrm>
          <a:off x="2247901" y="3327556"/>
          <a:ext cx="7696198" cy="289560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68558">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short- term</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long-term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0.75</a:t>
                      </a:r>
                    </a:p>
                    <a:p>
                      <a:pPr algn="ctr"/>
                      <a:r>
                        <a:rPr lang="en-CA" sz="1400" dirty="0">
                          <a:solidFill>
                            <a:schemeClr val="tx1">
                              <a:lumMod val="50000"/>
                              <a:lumOff val="50000"/>
                            </a:schemeClr>
                          </a:solidFill>
                        </a:rPr>
                        <a:t>(0.49 to 1.13)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18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7 more deaths per 1,000 </a:t>
                      </a:r>
                    </a:p>
                    <a:p>
                      <a:pPr algn="ctr"/>
                      <a:r>
                        <a:rPr lang="en-CA" sz="1400" dirty="0">
                          <a:solidFill>
                            <a:schemeClr val="tx1">
                              <a:lumMod val="50000"/>
                              <a:lumOff val="50000"/>
                            </a:schemeClr>
                          </a:solidFill>
                        </a:rPr>
                        <a:t>(3 fewer to 22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dirty="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0.29</a:t>
                      </a:r>
                    </a:p>
                    <a:p>
                      <a:pPr algn="ctr"/>
                      <a:r>
                        <a:rPr lang="en-CA" sz="1400" dirty="0">
                          <a:solidFill>
                            <a:schemeClr val="tx1">
                              <a:lumMod val="50000"/>
                              <a:lumOff val="50000"/>
                            </a:schemeClr>
                          </a:solidFill>
                        </a:rPr>
                        <a:t>(0.15 to 0.56)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17 fewer PE per 1,000</a:t>
                      </a:r>
                    </a:p>
                    <a:p>
                      <a:pPr algn="ctr"/>
                      <a:r>
                        <a:rPr lang="en-CA" sz="1400" dirty="0">
                          <a:solidFill>
                            <a:schemeClr val="tx1">
                              <a:lumMod val="50000"/>
                              <a:lumOff val="50000"/>
                            </a:schemeClr>
                          </a:solidFill>
                        </a:rPr>
                        <a:t>(35 fewer to 25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dirty="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0.20</a:t>
                      </a:r>
                    </a:p>
                    <a:p>
                      <a:pPr algn="ctr"/>
                      <a:r>
                        <a:rPr lang="en-CA" sz="1400" dirty="0">
                          <a:solidFill>
                            <a:schemeClr val="tx1">
                              <a:lumMod val="50000"/>
                              <a:lumOff val="50000"/>
                            </a:schemeClr>
                          </a:solidFill>
                        </a:rPr>
                        <a:t>(0.12 to 0.34)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117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50 fewer DVT per 1,000</a:t>
                      </a:r>
                    </a:p>
                    <a:p>
                      <a:pPr algn="ctr"/>
                      <a:r>
                        <a:rPr lang="en-CA" sz="1400" dirty="0">
                          <a:solidFill>
                            <a:schemeClr val="tx1">
                              <a:lumMod val="50000"/>
                              <a:lumOff val="50000"/>
                            </a:schemeClr>
                          </a:solidFill>
                        </a:rPr>
                        <a:t>(24 fewer to 10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361837">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2.17</a:t>
                      </a:r>
                    </a:p>
                    <a:p>
                      <a:pPr algn="ctr"/>
                      <a:r>
                        <a:rPr lang="en-CA" sz="1400" dirty="0">
                          <a:solidFill>
                            <a:schemeClr val="tx1">
                              <a:lumMod val="50000"/>
                              <a:lumOff val="50000"/>
                            </a:schemeClr>
                          </a:solidFill>
                        </a:rPr>
                        <a:t>(1.40 to 3.35)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6 more bleeds per 1,000</a:t>
                      </a:r>
                    </a:p>
                    <a:p>
                      <a:pPr algn="ctr"/>
                      <a:r>
                        <a:rPr lang="en-CA" sz="1400" dirty="0">
                          <a:solidFill>
                            <a:schemeClr val="tx1">
                              <a:lumMod val="50000"/>
                              <a:lumOff val="50000"/>
                            </a:schemeClr>
                          </a:solidFill>
                        </a:rPr>
                        <a:t>(3 fewer to 22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1800" dirty="0"/>
              <a:t>For patients who develop a DVT and/or PE provoked by a transient risk factor and have a history of a previous provoked thrombotic event the panel suggests stopping anticoagulation after completion of primary treatment (conditional recommendation, moderate certainty)</a:t>
            </a:r>
          </a:p>
          <a:p>
            <a:pPr marL="0" indent="0">
              <a:buNone/>
            </a:pPr>
            <a:r>
              <a:rPr lang="en-CA" sz="1800" b="1" dirty="0">
                <a:solidFill>
                  <a:srgbClr val="0070C0"/>
                </a:solidFill>
              </a:rPr>
              <a:t>Long-term</a:t>
            </a:r>
            <a:r>
              <a:rPr lang="en-CA" sz="1800" dirty="0">
                <a:solidFill>
                  <a:srgbClr val="0070C0"/>
                </a:solidFill>
              </a:rPr>
              <a:t> </a:t>
            </a:r>
            <a:r>
              <a:rPr lang="en-CA" sz="1800" dirty="0"/>
              <a:t>compared with </a:t>
            </a:r>
            <a:r>
              <a:rPr lang="en-CA" sz="1800" b="1" dirty="0">
                <a:solidFill>
                  <a:srgbClr val="00B050"/>
                </a:solidFill>
              </a:rPr>
              <a:t>short-term</a:t>
            </a:r>
            <a:r>
              <a:rPr lang="en-CA" sz="1800" dirty="0"/>
              <a:t> anticoagulation for patients with recurrent provoked VTE</a:t>
            </a:r>
            <a:endParaRPr lang="en-CA" sz="1800" i="1" dirty="0"/>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2305730" y="4288077"/>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99D1C"/>
                </a:solidFill>
              </a:rPr>
              <a:t> </a:t>
            </a:r>
          </a:p>
        </p:txBody>
      </p:sp>
      <p:sp>
        <p:nvSpPr>
          <p:cNvPr id="21" name="Oval 20">
            <a:extLst>
              <a:ext uri="{FF2B5EF4-FFF2-40B4-BE49-F238E27FC236}">
                <a16:creationId xmlns:a16="http://schemas.microsoft.com/office/drawing/2014/main" id="{D1DC8C05-24E8-164B-BA65-5C18C003B974}"/>
              </a:ext>
            </a:extLst>
          </p:cNvPr>
          <p:cNvSpPr/>
          <p:nvPr/>
        </p:nvSpPr>
        <p:spPr>
          <a:xfrm>
            <a:off x="2305730" y="4853475"/>
            <a:ext cx="158294" cy="158294"/>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2305730" y="5381440"/>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2305730" y="5893227"/>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5650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085-6E9C-8444-8ECC-8718B147CE2F}"/>
              </a:ext>
            </a:extLst>
          </p:cNvPr>
          <p:cNvSpPr>
            <a:spLocks noGrp="1"/>
          </p:cNvSpPr>
          <p:nvPr>
            <p:ph type="title"/>
          </p:nvPr>
        </p:nvSpPr>
        <p:spPr/>
        <p:txBody>
          <a:bodyPr/>
          <a:lstStyle/>
          <a:p>
            <a:r>
              <a:rPr lang="en-US" dirty="0"/>
              <a:t>Case Conclusion</a:t>
            </a:r>
          </a:p>
        </p:txBody>
      </p:sp>
      <p:sp>
        <p:nvSpPr>
          <p:cNvPr id="3" name="Content Placeholder 2">
            <a:extLst>
              <a:ext uri="{FF2B5EF4-FFF2-40B4-BE49-F238E27FC236}">
                <a16:creationId xmlns:a16="http://schemas.microsoft.com/office/drawing/2014/main" id="{A2123408-225F-FC43-A1A3-5B67EDBE76FB}"/>
              </a:ext>
            </a:extLst>
          </p:cNvPr>
          <p:cNvSpPr>
            <a:spLocks noGrp="1"/>
          </p:cNvSpPr>
          <p:nvPr>
            <p:ph idx="1"/>
          </p:nvPr>
        </p:nvSpPr>
        <p:spPr/>
        <p:txBody>
          <a:bodyPr>
            <a:noAutofit/>
          </a:bodyPr>
          <a:lstStyle/>
          <a:p>
            <a:pPr marL="0" indent="0">
              <a:buNone/>
            </a:pPr>
            <a:r>
              <a:rPr lang="en-US" sz="1800" b="1" dirty="0"/>
              <a:t>Provoked PE (transient risk factor) in patient with pre-existing cardiopulmonary disease</a:t>
            </a:r>
          </a:p>
          <a:p>
            <a:r>
              <a:rPr lang="en-US" sz="1800" dirty="0">
                <a:solidFill>
                  <a:srgbClr val="7F7F7E"/>
                </a:solidFill>
              </a:rPr>
              <a:t>Initial management: </a:t>
            </a:r>
          </a:p>
          <a:p>
            <a:pPr lvl="1">
              <a:buSzPct val="75000"/>
              <a:buFont typeface="Courier New" panose="02070309020205020404" pitchFamily="49" charset="0"/>
              <a:buChar char="o"/>
            </a:pPr>
            <a:r>
              <a:rPr lang="en-US" sz="1800" dirty="0">
                <a:solidFill>
                  <a:srgbClr val="7F7F7E"/>
                </a:solidFill>
              </a:rPr>
              <a:t> </a:t>
            </a:r>
            <a:r>
              <a:rPr lang="en-US" sz="1600" dirty="0">
                <a:solidFill>
                  <a:srgbClr val="7F7F7E"/>
                </a:solidFill>
              </a:rPr>
              <a:t>Anticoagulation only (no thrombolysis, no compression stockings, no IVC filter)</a:t>
            </a:r>
          </a:p>
          <a:p>
            <a:pPr lvl="1">
              <a:buSzPct val="75000"/>
              <a:buFont typeface="Courier New" panose="02070309020205020404" pitchFamily="49" charset="0"/>
              <a:buChar char="o"/>
            </a:pPr>
            <a:r>
              <a:rPr lang="en-US" sz="1600" dirty="0">
                <a:solidFill>
                  <a:srgbClr val="7F7F7E"/>
                </a:solidFill>
              </a:rPr>
              <a:t> DOAC over warfarin</a:t>
            </a:r>
          </a:p>
          <a:p>
            <a:pPr lvl="1">
              <a:buSzPct val="75000"/>
              <a:buFont typeface="Courier New" panose="02070309020205020404" pitchFamily="49" charset="0"/>
              <a:buChar char="o"/>
            </a:pPr>
            <a:r>
              <a:rPr lang="en-US" sz="1600" dirty="0">
                <a:solidFill>
                  <a:srgbClr val="7F7F7E"/>
                </a:solidFill>
              </a:rPr>
              <a:t> Suspend ASA </a:t>
            </a:r>
          </a:p>
          <a:p>
            <a:pPr lvl="1">
              <a:buSzPct val="75000"/>
              <a:buFont typeface="Courier New" panose="02070309020205020404" pitchFamily="49" charset="0"/>
              <a:buChar char="o"/>
            </a:pPr>
            <a:r>
              <a:rPr lang="en-US" sz="1600" dirty="0">
                <a:solidFill>
                  <a:srgbClr val="7F7F7E"/>
                </a:solidFill>
              </a:rPr>
              <a:t> Home treatment over hospital treatment</a:t>
            </a:r>
          </a:p>
          <a:p>
            <a:r>
              <a:rPr lang="en-US" sz="1800" dirty="0">
                <a:solidFill>
                  <a:srgbClr val="7F7F7E"/>
                </a:solidFill>
              </a:rPr>
              <a:t>Duration:</a:t>
            </a:r>
          </a:p>
          <a:p>
            <a:pPr lvl="1">
              <a:buSzPct val="75000"/>
              <a:buFont typeface="Courier New" panose="02070309020205020404" pitchFamily="49" charset="0"/>
              <a:buChar char="o"/>
            </a:pPr>
            <a:r>
              <a:rPr lang="en-US" sz="1867" dirty="0">
                <a:solidFill>
                  <a:srgbClr val="7F7F7E"/>
                </a:solidFill>
              </a:rPr>
              <a:t> </a:t>
            </a:r>
            <a:r>
              <a:rPr lang="en-US" sz="1800" dirty="0">
                <a:solidFill>
                  <a:srgbClr val="7F7F7E"/>
                </a:solidFill>
              </a:rPr>
              <a:t>3-6 months</a:t>
            </a:r>
          </a:p>
          <a:p>
            <a:pPr lvl="1">
              <a:buSzPct val="75000"/>
              <a:buFont typeface="Courier New" panose="02070309020205020404" pitchFamily="49" charset="0"/>
              <a:buChar char="o"/>
            </a:pPr>
            <a:r>
              <a:rPr lang="en-US" sz="1800" dirty="0">
                <a:solidFill>
                  <a:srgbClr val="7F7F7E"/>
                </a:solidFill>
              </a:rPr>
              <a:t> No secondary prevention (can resume ASA if otherwise indicated)</a:t>
            </a:r>
          </a:p>
          <a:p>
            <a:r>
              <a:rPr lang="en-US" sz="1800" dirty="0"/>
              <a:t>Recurrent VTE:</a:t>
            </a:r>
          </a:p>
          <a:p>
            <a:pPr lvl="1">
              <a:buSzPct val="75000"/>
              <a:buFont typeface="Courier New" panose="02070309020205020404" pitchFamily="49" charset="0"/>
              <a:buChar char="o"/>
            </a:pPr>
            <a:r>
              <a:rPr lang="en-US" sz="1600" dirty="0"/>
              <a:t> Reassess for initial management and primary treatment duration</a:t>
            </a:r>
          </a:p>
          <a:p>
            <a:pPr lvl="1">
              <a:buSzPct val="75000"/>
              <a:buFont typeface="Courier New" panose="02070309020205020404" pitchFamily="49" charset="0"/>
              <a:buChar char="o"/>
            </a:pPr>
            <a:r>
              <a:rPr lang="en-US" sz="1600" dirty="0"/>
              <a:t> No secondary prevention (in cases where first event is unprovoked, indefinite antithrombotic therapy is recommended</a:t>
            </a:r>
          </a:p>
          <a:p>
            <a:pPr marL="457177" lvl="1" indent="0">
              <a:buSzPct val="75000"/>
              <a:buNone/>
            </a:pPr>
            <a:endParaRPr lang="en-US" sz="1600" dirty="0"/>
          </a:p>
          <a:p>
            <a:pPr marL="914400" lvl="2" indent="0">
              <a:buNone/>
            </a:pPr>
            <a:endParaRPr lang="en-US" sz="1600" dirty="0"/>
          </a:p>
        </p:txBody>
      </p:sp>
    </p:spTree>
    <p:extLst>
      <p:ext uri="{BB962C8B-B14F-4D97-AF65-F5344CB8AC3E}">
        <p14:creationId xmlns:p14="http://schemas.microsoft.com/office/powerpoint/2010/main" val="1785515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AF20-CCFE-409A-BE56-1921C8312D40}"/>
              </a:ext>
            </a:extLst>
          </p:cNvPr>
          <p:cNvSpPr>
            <a:spLocks noGrp="1"/>
          </p:cNvSpPr>
          <p:nvPr>
            <p:ph type="title"/>
          </p:nvPr>
        </p:nvSpPr>
        <p:spPr/>
        <p:txBody>
          <a:bodyPr/>
          <a:lstStyle/>
          <a:p>
            <a:r>
              <a:rPr lang="en-US" dirty="0"/>
              <a:t>Case 3: Provoked </a:t>
            </a:r>
            <a:r>
              <a:rPr lang="en-US" dirty="0" err="1"/>
              <a:t>submassive</a:t>
            </a:r>
            <a:r>
              <a:rPr lang="en-US" dirty="0"/>
              <a:t> PE (chronic risk factor) </a:t>
            </a:r>
            <a:endParaRPr lang="en-CA" dirty="0"/>
          </a:p>
        </p:txBody>
      </p:sp>
      <p:sp>
        <p:nvSpPr>
          <p:cNvPr id="3" name="Content Placeholder 2">
            <a:extLst>
              <a:ext uri="{FF2B5EF4-FFF2-40B4-BE49-F238E27FC236}">
                <a16:creationId xmlns:a16="http://schemas.microsoft.com/office/drawing/2014/main" id="{95A24CC4-52D1-4B8A-B55D-30E18A89623F}"/>
              </a:ext>
            </a:extLst>
          </p:cNvPr>
          <p:cNvSpPr>
            <a:spLocks noGrp="1"/>
          </p:cNvSpPr>
          <p:nvPr>
            <p:ph idx="1"/>
          </p:nvPr>
        </p:nvSpPr>
        <p:spPr/>
        <p:txBody>
          <a:bodyPr/>
          <a:lstStyle/>
          <a:p>
            <a:pPr marL="0" indent="0">
              <a:buNone/>
            </a:pPr>
            <a:r>
              <a:rPr lang="en-US" sz="2000" dirty="0"/>
              <a:t>56 year old female</a:t>
            </a:r>
          </a:p>
          <a:p>
            <a:pPr marL="0" indent="0">
              <a:buNone/>
            </a:pPr>
            <a:r>
              <a:rPr lang="en-US" sz="2000" b="1" dirty="0">
                <a:solidFill>
                  <a:srgbClr val="E14033"/>
                </a:solidFill>
              </a:rPr>
              <a:t>Medical History: </a:t>
            </a:r>
            <a:r>
              <a:rPr lang="en-US" sz="2000" dirty="0"/>
              <a:t>Inflammatory Bowel Disease, CKD (</a:t>
            </a:r>
            <a:r>
              <a:rPr lang="en-US" sz="2000" dirty="0" err="1"/>
              <a:t>CrCl</a:t>
            </a:r>
            <a:r>
              <a:rPr lang="en-US" sz="2000" dirty="0"/>
              <a:t> 14 ml/min)</a:t>
            </a:r>
            <a:endParaRPr lang="en-US" sz="2000" b="1" dirty="0"/>
          </a:p>
          <a:p>
            <a:pPr marL="0" indent="0">
              <a:buNone/>
            </a:pPr>
            <a:r>
              <a:rPr lang="en-US" sz="2000" b="1" dirty="0">
                <a:solidFill>
                  <a:srgbClr val="E14033"/>
                </a:solidFill>
              </a:rPr>
              <a:t>Medications: </a:t>
            </a:r>
            <a:r>
              <a:rPr lang="en-US" sz="2000" dirty="0"/>
              <a:t>Infliximab</a:t>
            </a:r>
          </a:p>
          <a:p>
            <a:pPr marL="0" indent="0">
              <a:buNone/>
            </a:pPr>
            <a:r>
              <a:rPr lang="en-CA" sz="2000" b="1" dirty="0">
                <a:solidFill>
                  <a:srgbClr val="E14033"/>
                </a:solidFill>
              </a:rPr>
              <a:t>Seen in the Emergency Department with: </a:t>
            </a:r>
            <a:r>
              <a:rPr lang="en-CA" sz="2000" dirty="0"/>
              <a:t>Presyncope after 2 days of SOB and chest pain. </a:t>
            </a:r>
          </a:p>
        </p:txBody>
      </p:sp>
      <p:sp>
        <p:nvSpPr>
          <p:cNvPr id="4" name="TextBox 3">
            <a:extLst>
              <a:ext uri="{FF2B5EF4-FFF2-40B4-BE49-F238E27FC236}">
                <a16:creationId xmlns:a16="http://schemas.microsoft.com/office/drawing/2014/main" id="{5E9680A3-89F4-4FFC-8901-BD1FA968AF2D}"/>
              </a:ext>
            </a:extLst>
          </p:cNvPr>
          <p:cNvSpPr txBox="1"/>
          <p:nvPr/>
        </p:nvSpPr>
        <p:spPr>
          <a:xfrm>
            <a:off x="1574800" y="4105029"/>
            <a:ext cx="4330700" cy="1477328"/>
          </a:xfrm>
          <a:prstGeom prst="rect">
            <a:avLst/>
          </a:prstGeom>
          <a:solidFill>
            <a:srgbClr val="FFD9AF"/>
          </a:solidFill>
          <a:ln>
            <a:noFill/>
          </a:ln>
        </p:spPr>
        <p:txBody>
          <a:bodyPr wrap="square" rtlCol="0">
            <a:noAutofit/>
          </a:bodyPr>
          <a:lstStyle/>
          <a:p>
            <a:r>
              <a:rPr lang="en-US" dirty="0">
                <a:solidFill>
                  <a:schemeClr val="tx1">
                    <a:lumMod val="50000"/>
                    <a:lumOff val="50000"/>
                  </a:schemeClr>
                </a:solidFill>
              </a:rPr>
              <a:t>Heart rate 104 beats per min</a:t>
            </a:r>
          </a:p>
          <a:p>
            <a:r>
              <a:rPr lang="en-US" dirty="0">
                <a:solidFill>
                  <a:schemeClr val="tx1">
                    <a:lumMod val="50000"/>
                    <a:lumOff val="50000"/>
                  </a:schemeClr>
                </a:solidFill>
              </a:rPr>
              <a:t>Respiratory rate 22 breaths per min</a:t>
            </a:r>
          </a:p>
          <a:p>
            <a:r>
              <a:rPr lang="en-CA" dirty="0">
                <a:solidFill>
                  <a:schemeClr val="tx1">
                    <a:lumMod val="50000"/>
                    <a:lumOff val="50000"/>
                  </a:schemeClr>
                </a:solidFill>
              </a:rPr>
              <a:t>Oxygen saturation 98% on 2L</a:t>
            </a:r>
          </a:p>
          <a:p>
            <a:r>
              <a:rPr lang="en-CA" dirty="0">
                <a:solidFill>
                  <a:schemeClr val="tx1">
                    <a:lumMod val="50000"/>
                    <a:lumOff val="50000"/>
                  </a:schemeClr>
                </a:solidFill>
              </a:rPr>
              <a:t>Blood pressure 150/90</a:t>
            </a:r>
          </a:p>
        </p:txBody>
      </p:sp>
      <p:sp>
        <p:nvSpPr>
          <p:cNvPr id="5" name="TextBox 4">
            <a:extLst>
              <a:ext uri="{FF2B5EF4-FFF2-40B4-BE49-F238E27FC236}">
                <a16:creationId xmlns:a16="http://schemas.microsoft.com/office/drawing/2014/main" id="{CC85FD29-D8B6-4CE2-9E5E-082367308461}"/>
              </a:ext>
            </a:extLst>
          </p:cNvPr>
          <p:cNvSpPr txBox="1"/>
          <p:nvPr/>
        </p:nvSpPr>
        <p:spPr>
          <a:xfrm>
            <a:off x="6095999" y="4105029"/>
            <a:ext cx="4330701" cy="1477328"/>
          </a:xfrm>
          <a:prstGeom prst="rect">
            <a:avLst/>
          </a:prstGeom>
          <a:solidFill>
            <a:srgbClr val="C9C2D6"/>
          </a:solidFill>
          <a:ln>
            <a:noFill/>
          </a:ln>
        </p:spPr>
        <p:txBody>
          <a:bodyPr wrap="square" rtlCol="0">
            <a:noAutofit/>
          </a:bodyPr>
          <a:lstStyle/>
          <a:p>
            <a:r>
              <a:rPr lang="en-CA" b="1" i="1" dirty="0">
                <a:solidFill>
                  <a:schemeClr val="tx1">
                    <a:lumMod val="50000"/>
                    <a:lumOff val="50000"/>
                  </a:schemeClr>
                </a:solidFill>
              </a:rPr>
              <a:t>Troponin: </a:t>
            </a:r>
            <a:r>
              <a:rPr lang="en-CA" i="1" dirty="0">
                <a:solidFill>
                  <a:schemeClr val="tx1">
                    <a:lumMod val="50000"/>
                    <a:lumOff val="50000"/>
                  </a:schemeClr>
                </a:solidFill>
              </a:rPr>
              <a:t>Troponin-T HS 250 ng/L </a:t>
            </a:r>
          </a:p>
          <a:p>
            <a:r>
              <a:rPr lang="en-CA" b="1" i="1" dirty="0">
                <a:solidFill>
                  <a:schemeClr val="tx1">
                    <a:lumMod val="50000"/>
                    <a:lumOff val="50000"/>
                  </a:schemeClr>
                </a:solidFill>
              </a:rPr>
              <a:t>CTPA: </a:t>
            </a:r>
            <a:r>
              <a:rPr lang="en-CA" i="1" dirty="0">
                <a:solidFill>
                  <a:schemeClr val="tx1">
                    <a:lumMod val="50000"/>
                    <a:lumOff val="50000"/>
                  </a:schemeClr>
                </a:solidFill>
              </a:rPr>
              <a:t>Pulmonary embolism involving bilateral segmental arteries</a:t>
            </a:r>
          </a:p>
          <a:p>
            <a:r>
              <a:rPr lang="en-CA" b="1" i="1" dirty="0">
                <a:solidFill>
                  <a:schemeClr val="tx1">
                    <a:lumMod val="50000"/>
                    <a:lumOff val="50000"/>
                  </a:schemeClr>
                </a:solidFill>
              </a:rPr>
              <a:t>Bedside echo: </a:t>
            </a:r>
            <a:r>
              <a:rPr lang="en-CA" i="1" dirty="0">
                <a:solidFill>
                  <a:schemeClr val="tx1">
                    <a:lumMod val="50000"/>
                    <a:lumOff val="50000"/>
                  </a:schemeClr>
                </a:solidFill>
              </a:rPr>
              <a:t>no clear evidence of right heart strain</a:t>
            </a:r>
          </a:p>
          <a:p>
            <a:endParaRPr lang="en-CA" i="1" dirty="0">
              <a:solidFill>
                <a:schemeClr val="tx1">
                  <a:lumMod val="50000"/>
                  <a:lumOff val="50000"/>
                </a:schemeClr>
              </a:solidFill>
            </a:endParaRPr>
          </a:p>
        </p:txBody>
      </p:sp>
    </p:spTree>
    <p:extLst>
      <p:ext uri="{BB962C8B-B14F-4D97-AF65-F5344CB8AC3E}">
        <p14:creationId xmlns:p14="http://schemas.microsoft.com/office/powerpoint/2010/main" val="294585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D63F-BB10-9E49-822B-BB632DCC96EE}"/>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BCEF4CFD-5D66-4FD8-9E41-9000D18F4950}"/>
              </a:ext>
            </a:extLst>
          </p:cNvPr>
          <p:cNvSpPr>
            <a:spLocks noGrp="1"/>
          </p:cNvSpPr>
          <p:nvPr>
            <p:ph idx="1"/>
          </p:nvPr>
        </p:nvSpPr>
        <p:spPr>
          <a:xfrm>
            <a:off x="419100" y="1571118"/>
            <a:ext cx="10972800" cy="3954624"/>
          </a:xfrm>
        </p:spPr>
        <p:txBody>
          <a:bodyPr/>
          <a:lstStyle/>
          <a:p>
            <a:pPr marL="0" indent="0">
              <a:buNone/>
            </a:pPr>
            <a:r>
              <a:rPr lang="en-US" sz="2400" dirty="0"/>
              <a:t>This patient has extensive bilateral PE with positive troponin and radiographic findings of right heart strain She is tachycardic but hemodynamically stable and responding well to IV fluids. </a:t>
            </a:r>
          </a:p>
          <a:p>
            <a:pPr marL="0" indent="0">
              <a:buNone/>
            </a:pPr>
            <a:r>
              <a:rPr lang="en-US" sz="2400" dirty="0"/>
              <a:t>What initial management plan would you recommend:</a:t>
            </a:r>
          </a:p>
          <a:p>
            <a:pPr marL="0" indent="0">
              <a:buNone/>
            </a:pPr>
            <a:endParaRPr lang="en-US" sz="2400" dirty="0"/>
          </a:p>
          <a:p>
            <a:pPr marL="514350" indent="-514350">
              <a:buAutoNum type="alphaUcPeriod"/>
            </a:pPr>
            <a:r>
              <a:rPr lang="en-US" sz="2400" dirty="0"/>
              <a:t>Anticoagulation only</a:t>
            </a:r>
          </a:p>
          <a:p>
            <a:pPr marL="514350" indent="-514350">
              <a:buAutoNum type="alphaUcPeriod"/>
            </a:pPr>
            <a:r>
              <a:rPr lang="en-US" sz="2400" dirty="0"/>
              <a:t>Systemic thrombolysis in addition to anticoagulation</a:t>
            </a:r>
          </a:p>
          <a:p>
            <a:pPr marL="514350" indent="-514350">
              <a:buAutoNum type="alphaUcPeriod"/>
            </a:pPr>
            <a:r>
              <a:rPr lang="en-US" sz="2400" dirty="0"/>
              <a:t>Catheter-directed thrombolysis in addition to anticoagulation</a:t>
            </a:r>
          </a:p>
          <a:p>
            <a:pPr marL="514350" indent="-514350">
              <a:buAutoNum type="alphaUcPeriod"/>
            </a:pPr>
            <a:r>
              <a:rPr lang="en-US" sz="2400" dirty="0"/>
              <a:t>IVC filter insertion in addition to anticoagulation</a:t>
            </a:r>
          </a:p>
        </p:txBody>
      </p:sp>
      <p:sp>
        <p:nvSpPr>
          <p:cNvPr id="4" name="Rectangle 3">
            <a:extLst>
              <a:ext uri="{FF2B5EF4-FFF2-40B4-BE49-F238E27FC236}">
                <a16:creationId xmlns:a16="http://schemas.microsoft.com/office/drawing/2014/main" id="{43F5B359-651E-4EDE-A22C-3B930B2DE472}"/>
              </a:ext>
            </a:extLst>
          </p:cNvPr>
          <p:cNvSpPr/>
          <p:nvPr/>
        </p:nvSpPr>
        <p:spPr>
          <a:xfrm>
            <a:off x="306901" y="3439751"/>
            <a:ext cx="4366442" cy="529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9970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53435" y="1789021"/>
            <a:ext cx="11547390" cy="1329306"/>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600" dirty="0">
                <a:solidFill>
                  <a:schemeClr val="tx1">
                    <a:lumMod val="50000"/>
                    <a:lumOff val="50000"/>
                  </a:schemeClr>
                </a:solidFill>
              </a:rPr>
              <a:t>For patients with PE with echocardiography and/or biomarkers compatible with right ventricular dysfunction but without hemodynamic compromise </a:t>
            </a:r>
            <a:r>
              <a:rPr lang="en-CA" sz="1600" b="1" dirty="0">
                <a:solidFill>
                  <a:schemeClr val="tx1">
                    <a:lumMod val="50000"/>
                    <a:lumOff val="50000"/>
                  </a:schemeClr>
                </a:solidFill>
              </a:rPr>
              <a:t>(</a:t>
            </a:r>
            <a:r>
              <a:rPr lang="en-CA" sz="1600" b="1" dirty="0" err="1">
                <a:solidFill>
                  <a:schemeClr val="tx1">
                    <a:lumMod val="50000"/>
                    <a:lumOff val="50000"/>
                  </a:schemeClr>
                </a:solidFill>
              </a:rPr>
              <a:t>submassive</a:t>
            </a:r>
            <a:r>
              <a:rPr lang="en-CA" sz="1600" b="1" dirty="0">
                <a:solidFill>
                  <a:schemeClr val="tx1">
                    <a:lumMod val="50000"/>
                    <a:lumOff val="50000"/>
                  </a:schemeClr>
                </a:solidFill>
              </a:rPr>
              <a:t> PE)</a:t>
            </a:r>
            <a:r>
              <a:rPr lang="en-CA" sz="1600" dirty="0">
                <a:solidFill>
                  <a:schemeClr val="tx1">
                    <a:lumMod val="50000"/>
                    <a:lumOff val="50000"/>
                  </a:schemeClr>
                </a:solidFill>
              </a:rPr>
              <a:t>, the panel suggests </a:t>
            </a:r>
            <a:r>
              <a:rPr lang="en-CA" sz="1600" b="1" dirty="0">
                <a:solidFill>
                  <a:srgbClr val="FF0000"/>
                </a:solidFill>
              </a:rPr>
              <a:t>anticoagulation alone </a:t>
            </a:r>
            <a:r>
              <a:rPr lang="en-CA" sz="1600" dirty="0">
                <a:solidFill>
                  <a:schemeClr val="tx1">
                    <a:lumMod val="50000"/>
                    <a:lumOff val="50000"/>
                  </a:schemeClr>
                </a:solidFill>
              </a:rPr>
              <a:t>over the routine use of thrombolysis in addition to anticoagulation </a:t>
            </a:r>
            <a:r>
              <a:rPr lang="en-CA" sz="1600" i="1" dirty="0">
                <a:solidFill>
                  <a:schemeClr val="tx1">
                    <a:lumMod val="50000"/>
                    <a:lumOff val="50000"/>
                  </a:schemeClr>
                </a:solidFill>
              </a:rPr>
              <a:t>(conditional recommendation, low certainty)</a:t>
            </a:r>
          </a:p>
        </p:txBody>
      </p:sp>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2321013545"/>
              </p:ext>
            </p:extLst>
          </p:nvPr>
        </p:nvGraphicFramePr>
        <p:xfrm>
          <a:off x="441418" y="2989247"/>
          <a:ext cx="7664310" cy="3108960"/>
        </p:xfrm>
        <a:graphic>
          <a:graphicData uri="http://schemas.openxmlformats.org/drawingml/2006/table">
            <a:tbl>
              <a:tblPr firstRow="1" bandRow="1">
                <a:tableStyleId>{5940675A-B579-460E-94D1-54222C63F5DA}</a:tableStyleId>
              </a:tblPr>
              <a:tblGrid>
                <a:gridCol w="1368754">
                  <a:extLst>
                    <a:ext uri="{9D8B030D-6E8A-4147-A177-3AD203B41FA5}">
                      <a16:colId xmlns:a16="http://schemas.microsoft.com/office/drawing/2014/main" val="325642109"/>
                    </a:ext>
                  </a:extLst>
                </a:gridCol>
                <a:gridCol w="1661765">
                  <a:extLst>
                    <a:ext uri="{9D8B030D-6E8A-4147-A177-3AD203B41FA5}">
                      <a16:colId xmlns:a16="http://schemas.microsoft.com/office/drawing/2014/main" val="815985156"/>
                    </a:ext>
                  </a:extLst>
                </a:gridCol>
                <a:gridCol w="2129716">
                  <a:extLst>
                    <a:ext uri="{9D8B030D-6E8A-4147-A177-3AD203B41FA5}">
                      <a16:colId xmlns:a16="http://schemas.microsoft.com/office/drawing/2014/main" val="1109489225"/>
                    </a:ext>
                  </a:extLst>
                </a:gridCol>
                <a:gridCol w="2504075">
                  <a:extLst>
                    <a:ext uri="{9D8B030D-6E8A-4147-A177-3AD203B41FA5}">
                      <a16:colId xmlns:a16="http://schemas.microsoft.com/office/drawing/2014/main" val="738517967"/>
                    </a:ext>
                  </a:extLst>
                </a:gridCol>
              </a:tblGrid>
              <a:tr h="278736">
                <a:tc rowSpan="2">
                  <a:txBody>
                    <a:bodyPr/>
                    <a:lstStyle/>
                    <a:p>
                      <a:r>
                        <a:rPr lang="en-CA" sz="1400" b="1" dirty="0">
                          <a:solidFill>
                            <a:schemeClr val="bg1"/>
                          </a:solidFill>
                        </a:rPr>
                        <a:t>Outcomes</a:t>
                      </a:r>
                    </a:p>
                    <a:p>
                      <a:r>
                        <a:rPr lang="en-CA" sz="1400" b="1" dirty="0">
                          <a:solidFill>
                            <a:schemeClr val="bg1"/>
                          </a:solidFill>
                        </a:rPr>
                        <a:t>(Quality of Evidence)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gridSpan="2">
                  <a:txBody>
                    <a:bodyPr/>
                    <a:lstStyle/>
                    <a:p>
                      <a:pPr algn="ctr"/>
                      <a:r>
                        <a:rPr lang="en-CA" sz="1400" b="1" dirty="0">
                          <a:solidFill>
                            <a:schemeClr val="bg1"/>
                          </a:solidFill>
                        </a:rPr>
                        <a:t>Anticipated absolute effects (95% CI)</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hMerge="1">
                  <a:txBody>
                    <a:bodyPr/>
                    <a:lstStyle/>
                    <a:p>
                      <a:endParaRPr lang="en-CA" sz="2400" dirty="0"/>
                    </a:p>
                  </a:txBody>
                  <a:tcPr/>
                </a:tc>
                <a:extLst>
                  <a:ext uri="{0D108BD9-81ED-4DB2-BD59-A6C34878D82A}">
                    <a16:rowId xmlns:a16="http://schemas.microsoft.com/office/drawing/2014/main" val="3135809784"/>
                  </a:ext>
                </a:extLst>
              </a:tr>
              <a:tr h="660926">
                <a:tc vMerge="1">
                  <a:txBody>
                    <a:bodyPr/>
                    <a:lstStyle/>
                    <a:p>
                      <a:endParaRPr lang="en-CA"/>
                    </a:p>
                  </a:txBody>
                  <a:tcPr/>
                </a:tc>
                <a:tc vMerge="1">
                  <a:txBody>
                    <a:bodyPr/>
                    <a:lstStyle/>
                    <a:p>
                      <a:endParaRPr lang="en-CA"/>
                    </a:p>
                  </a:txBody>
                  <a:tcPr/>
                </a:tc>
                <a:tc>
                  <a:txBody>
                    <a:bodyPr/>
                    <a:lstStyle/>
                    <a:p>
                      <a:pPr algn="ctr"/>
                      <a:r>
                        <a:rPr lang="en-CA" sz="1400" b="0" i="1" dirty="0">
                          <a:solidFill>
                            <a:schemeClr val="bg1"/>
                          </a:solidFill>
                        </a:rPr>
                        <a:t>Risk with </a:t>
                      </a:r>
                      <a:r>
                        <a:rPr lang="en-CA" sz="1400" b="1" i="1" dirty="0">
                          <a:solidFill>
                            <a:schemeClr val="bg1"/>
                          </a:solidFill>
                        </a:rPr>
                        <a:t>ANTICOAGULATION ALONE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a:txBody>
                    <a:bodyPr/>
                    <a:lstStyle/>
                    <a:p>
                      <a:pPr algn="ctr"/>
                      <a:r>
                        <a:rPr lang="en-CA" sz="1400" b="0" i="1" dirty="0">
                          <a:solidFill>
                            <a:schemeClr val="bg1"/>
                          </a:solidFill>
                        </a:rPr>
                        <a:t>Risk difference using </a:t>
                      </a:r>
                      <a:r>
                        <a:rPr lang="en-CA" sz="1400" b="1" i="1" dirty="0">
                          <a:solidFill>
                            <a:schemeClr val="bg1"/>
                          </a:solidFill>
                        </a:rPr>
                        <a:t>THROMBOLYSIS IN ADDITION </a:t>
                      </a:r>
                      <a:br>
                        <a:rPr lang="en-CA" sz="1400" b="1" i="1" dirty="0">
                          <a:solidFill>
                            <a:schemeClr val="bg1"/>
                          </a:solidFill>
                        </a:rPr>
                      </a:br>
                      <a:r>
                        <a:rPr lang="en-CA" sz="1400" b="1" i="1" dirty="0">
                          <a:solidFill>
                            <a:schemeClr val="bg1"/>
                          </a:solidFill>
                        </a:rPr>
                        <a:t>TO ANTICOAG.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extLst>
                  <a:ext uri="{0D108BD9-81ED-4DB2-BD59-A6C34878D82A}">
                    <a16:rowId xmlns:a16="http://schemas.microsoft.com/office/drawing/2014/main" val="1411830735"/>
                  </a:ext>
                </a:extLst>
              </a:tr>
              <a:tr h="468156">
                <a:tc>
                  <a:txBody>
                    <a:bodyPr/>
                    <a:lstStyle/>
                    <a:p>
                      <a:r>
                        <a:rPr lang="en-CA" sz="1400" dirty="0">
                          <a:solidFill>
                            <a:schemeClr val="tx1">
                              <a:lumMod val="50000"/>
                              <a:lumOff val="50000"/>
                            </a:schemeClr>
                          </a:solidFill>
                        </a:rPr>
                        <a:t>     Mortality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RR 0.61</a:t>
                      </a:r>
                    </a:p>
                    <a:p>
                      <a:pPr algn="ctr"/>
                      <a:r>
                        <a:rPr lang="en-CA" sz="1400" dirty="0">
                          <a:solidFill>
                            <a:schemeClr val="tx1">
                              <a:lumMod val="50000"/>
                              <a:lumOff val="50000"/>
                            </a:schemeClr>
                          </a:solidFill>
                        </a:rPr>
                        <a:t>(0.40 to 0.94)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US" sz="1400" dirty="0">
                          <a:solidFill>
                            <a:schemeClr val="tx1">
                              <a:lumMod val="50000"/>
                              <a:lumOff val="50000"/>
                            </a:schemeClr>
                          </a:solidFill>
                        </a:rPr>
                        <a:t>133 out of 1,000 (13.3%)</a:t>
                      </a:r>
                      <a:endParaRPr lang="en-CA" sz="14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58 fewer death per 1,000</a:t>
                      </a:r>
                    </a:p>
                    <a:p>
                      <a:pPr algn="ctr"/>
                      <a:r>
                        <a:rPr lang="en-CA" sz="1400" b="0" dirty="0">
                          <a:solidFill>
                            <a:schemeClr val="tx1">
                              <a:lumMod val="50000"/>
                              <a:lumOff val="50000"/>
                            </a:schemeClr>
                          </a:solidFill>
                        </a:rPr>
                        <a:t>(9 fewer to 90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723598946"/>
                  </a:ext>
                </a:extLst>
              </a:tr>
              <a:tr h="486274">
                <a:tc>
                  <a:txBody>
                    <a:bodyPr/>
                    <a:lstStyle/>
                    <a:p>
                      <a:r>
                        <a:rPr lang="en-US" sz="1400" dirty="0">
                          <a:solidFill>
                            <a:schemeClr val="tx1">
                              <a:lumMod val="50000"/>
                              <a:lumOff val="50000"/>
                            </a:schemeClr>
                          </a:solidFill>
                        </a:rPr>
                        <a:t>     PE</a:t>
                      </a:r>
                      <a:endParaRPr lang="en-CA" sz="14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RR 0.56</a:t>
                      </a:r>
                    </a:p>
                    <a:p>
                      <a:pPr algn="ctr"/>
                      <a:r>
                        <a:rPr lang="en-CA" sz="1400" dirty="0">
                          <a:solidFill>
                            <a:schemeClr val="tx1">
                              <a:lumMod val="50000"/>
                              <a:lumOff val="50000"/>
                            </a:schemeClr>
                          </a:solidFill>
                        </a:rPr>
                        <a:t>(0.35 to 0.91)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dirty="0">
                          <a:solidFill>
                            <a:schemeClr val="tx1">
                              <a:lumMod val="50000"/>
                              <a:lumOff val="50000"/>
                            </a:schemeClr>
                          </a:solidFill>
                        </a:rPr>
                        <a:t>16 out of 1,000 (1.6%)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7 fewer PE per 1,000</a:t>
                      </a:r>
                    </a:p>
                    <a:p>
                      <a:pPr algn="ctr"/>
                      <a:r>
                        <a:rPr lang="en-CA" sz="1400" dirty="0">
                          <a:solidFill>
                            <a:schemeClr val="tx1">
                              <a:lumMod val="50000"/>
                              <a:lumOff val="50000"/>
                            </a:schemeClr>
                          </a:solidFill>
                        </a:rPr>
                        <a:t>(10 fewer to 2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3030586795"/>
                  </a:ext>
                </a:extLst>
              </a:tr>
              <a:tr h="468156">
                <a:tc>
                  <a:txBody>
                    <a:bodyPr/>
                    <a:lstStyle/>
                    <a:p>
                      <a:r>
                        <a:rPr lang="en-CA" sz="1400" dirty="0">
                          <a:solidFill>
                            <a:schemeClr val="tx1">
                              <a:lumMod val="50000"/>
                              <a:lumOff val="50000"/>
                            </a:schemeClr>
                          </a:solidFill>
                        </a:rPr>
                        <a:t>     Major  </a:t>
                      </a:r>
                      <a:br>
                        <a:rPr lang="en-CA" sz="1400" dirty="0">
                          <a:solidFill>
                            <a:schemeClr val="tx1">
                              <a:lumMod val="50000"/>
                              <a:lumOff val="50000"/>
                            </a:schemeClr>
                          </a:solidFill>
                        </a:rPr>
                      </a:br>
                      <a:r>
                        <a:rPr lang="en-CA" sz="1400" dirty="0">
                          <a:solidFill>
                            <a:schemeClr val="tx1">
                              <a:lumMod val="50000"/>
                              <a:lumOff val="50000"/>
                            </a:schemeClr>
                          </a:solidFill>
                        </a:rPr>
                        <a:t>     bleeding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RR 1.89</a:t>
                      </a:r>
                    </a:p>
                    <a:p>
                      <a:pPr algn="ctr"/>
                      <a:r>
                        <a:rPr lang="en-CA" sz="1400" dirty="0">
                          <a:solidFill>
                            <a:schemeClr val="tx1">
                              <a:lumMod val="50000"/>
                              <a:lumOff val="50000"/>
                            </a:schemeClr>
                          </a:solidFill>
                        </a:rPr>
                        <a:t>(1.46 to 2.46)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US" sz="1400" dirty="0">
                          <a:solidFill>
                            <a:schemeClr val="tx1">
                              <a:lumMod val="50000"/>
                              <a:lumOff val="50000"/>
                            </a:schemeClr>
                          </a:solidFill>
                        </a:rPr>
                        <a:t>28 out of 1,000 (2.8%)</a:t>
                      </a:r>
                      <a:endParaRPr lang="en-CA" sz="14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31 more bleed per 1,000</a:t>
                      </a:r>
                    </a:p>
                    <a:p>
                      <a:pPr algn="ctr"/>
                      <a:r>
                        <a:rPr lang="en-CA" sz="1400" dirty="0">
                          <a:solidFill>
                            <a:schemeClr val="tx1">
                              <a:lumMod val="50000"/>
                              <a:lumOff val="50000"/>
                            </a:schemeClr>
                          </a:solidFill>
                        </a:rPr>
                        <a:t>(16 more to 51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1136894961"/>
                  </a:ext>
                </a:extLst>
              </a:tr>
              <a:tr h="486274">
                <a:tc>
                  <a:txBody>
                    <a:bodyPr/>
                    <a:lstStyle/>
                    <a:p>
                      <a:r>
                        <a:rPr lang="en-CA" sz="1400" dirty="0">
                          <a:solidFill>
                            <a:schemeClr val="tx1">
                              <a:lumMod val="50000"/>
                              <a:lumOff val="50000"/>
                            </a:schemeClr>
                          </a:solidFill>
                        </a:rPr>
                        <a:t>     Intracranial   </a:t>
                      </a:r>
                      <a:br>
                        <a:rPr lang="en-CA" sz="1400" dirty="0">
                          <a:solidFill>
                            <a:schemeClr val="tx1">
                              <a:lumMod val="50000"/>
                              <a:lumOff val="50000"/>
                            </a:schemeClr>
                          </a:solidFill>
                        </a:rPr>
                      </a:br>
                      <a:r>
                        <a:rPr lang="en-CA" sz="1400" dirty="0">
                          <a:solidFill>
                            <a:schemeClr val="tx1">
                              <a:lumMod val="50000"/>
                              <a:lumOff val="50000"/>
                            </a:schemeClr>
                          </a:solidFill>
                        </a:rPr>
                        <a:t>     hemorrhage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RR 3.17</a:t>
                      </a:r>
                    </a:p>
                    <a:p>
                      <a:pPr algn="ctr"/>
                      <a:r>
                        <a:rPr lang="en-CA" sz="1400" dirty="0">
                          <a:solidFill>
                            <a:schemeClr val="tx1">
                              <a:lumMod val="50000"/>
                              <a:lumOff val="50000"/>
                            </a:schemeClr>
                          </a:solidFill>
                        </a:rPr>
                        <a:t>(1.19-8.41)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US" sz="1400" dirty="0">
                          <a:solidFill>
                            <a:schemeClr val="tx1">
                              <a:lumMod val="50000"/>
                              <a:lumOff val="50000"/>
                            </a:schemeClr>
                          </a:solidFill>
                        </a:rPr>
                        <a:t>3 per 1,000 (0.3%)</a:t>
                      </a:r>
                      <a:endParaRPr lang="en-CA" sz="14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dirty="0">
                          <a:solidFill>
                            <a:schemeClr val="tx1">
                              <a:lumMod val="50000"/>
                              <a:lumOff val="50000"/>
                            </a:schemeClr>
                          </a:solidFill>
                        </a:rPr>
                        <a:t>7 more ICH per 1,000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(1 more to 21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419100" y="2485212"/>
            <a:ext cx="10531837" cy="246221"/>
          </a:xfrm>
          <a:prstGeom prst="rect">
            <a:avLst/>
          </a:prstGeom>
          <a:noFill/>
        </p:spPr>
        <p:txBody>
          <a:bodyPr wrap="square" lIns="0" tIns="0" rIns="0" bIns="0" rtlCol="0">
            <a:spAutoFit/>
          </a:bodyPr>
          <a:lstStyle/>
          <a:p>
            <a:pPr fontAlgn="t"/>
            <a:r>
              <a:rPr lang="en-CA" sz="1600" b="1" dirty="0">
                <a:solidFill>
                  <a:srgbClr val="0070C0"/>
                </a:solidFill>
              </a:rPr>
              <a:t>Thrombolytic therapy in addition to anticoagulation </a:t>
            </a:r>
            <a:r>
              <a:rPr lang="en-CA" sz="1600" dirty="0">
                <a:solidFill>
                  <a:schemeClr val="tx1">
                    <a:lumMod val="50000"/>
                    <a:lumOff val="50000"/>
                  </a:schemeClr>
                </a:solidFill>
              </a:rPr>
              <a:t>versus</a:t>
            </a:r>
            <a:r>
              <a:rPr lang="en-CA" sz="1600" dirty="0"/>
              <a:t> </a:t>
            </a:r>
            <a:r>
              <a:rPr lang="en-CA" sz="1600" b="1" dirty="0">
                <a:solidFill>
                  <a:srgbClr val="00B050"/>
                </a:solidFill>
              </a:rPr>
              <a:t>anticoagulation alone</a:t>
            </a:r>
            <a:r>
              <a:rPr lang="en-CA" sz="1600" dirty="0"/>
              <a:t>:</a:t>
            </a:r>
          </a:p>
        </p:txBody>
      </p:sp>
      <p:sp>
        <p:nvSpPr>
          <p:cNvPr id="2" name="TextBox 1">
            <a:extLst>
              <a:ext uri="{FF2B5EF4-FFF2-40B4-BE49-F238E27FC236}">
                <a16:creationId xmlns:a16="http://schemas.microsoft.com/office/drawing/2014/main" id="{B20DD023-7461-43EB-9825-6C1B2561FB6A}"/>
              </a:ext>
            </a:extLst>
          </p:cNvPr>
          <p:cNvSpPr txBox="1"/>
          <p:nvPr/>
        </p:nvSpPr>
        <p:spPr>
          <a:xfrm>
            <a:off x="8926534" y="2974880"/>
            <a:ext cx="2426806" cy="2031325"/>
          </a:xfrm>
          <a:prstGeom prst="rect">
            <a:avLst/>
          </a:prstGeom>
          <a:solidFill>
            <a:schemeClr val="accent1">
              <a:lumMod val="20000"/>
              <a:lumOff val="80000"/>
            </a:schemeClr>
          </a:solidFill>
        </p:spPr>
        <p:txBody>
          <a:bodyPr wrap="square" rtlCol="0">
            <a:spAutoFit/>
          </a:bodyPr>
          <a:lstStyle/>
          <a:p>
            <a:r>
              <a:rPr lang="en-CA" sz="1400" b="1" dirty="0">
                <a:solidFill>
                  <a:schemeClr val="tx1">
                    <a:lumMod val="50000"/>
                    <a:lumOff val="50000"/>
                  </a:schemeClr>
                </a:solidFill>
              </a:rPr>
              <a:t>Remarks:</a:t>
            </a:r>
          </a:p>
          <a:p>
            <a:pPr marL="160020" indent="-160020">
              <a:buFont typeface="Arial" panose="020B0604020202020204" pitchFamily="34" charset="0"/>
              <a:buChar char="•"/>
            </a:pPr>
            <a:r>
              <a:rPr lang="en-CA" sz="1400" dirty="0">
                <a:solidFill>
                  <a:schemeClr val="tx1">
                    <a:lumMod val="50000"/>
                    <a:lumOff val="50000"/>
                  </a:schemeClr>
                </a:solidFill>
              </a:rPr>
              <a:t>Thrombolysis is reasonable to consider for younger patients with </a:t>
            </a:r>
            <a:r>
              <a:rPr lang="en-CA" sz="1400" dirty="0" err="1">
                <a:solidFill>
                  <a:schemeClr val="tx1">
                    <a:lumMod val="50000"/>
                    <a:lumOff val="50000"/>
                  </a:schemeClr>
                </a:solidFill>
              </a:rPr>
              <a:t>submassive</a:t>
            </a:r>
            <a:r>
              <a:rPr lang="en-CA" sz="1400" dirty="0">
                <a:solidFill>
                  <a:schemeClr val="tx1">
                    <a:lumMod val="50000"/>
                    <a:lumOff val="50000"/>
                  </a:schemeClr>
                </a:solidFill>
              </a:rPr>
              <a:t> PE at low risk for bleeding</a:t>
            </a:r>
          </a:p>
          <a:p>
            <a:pPr marL="160020" indent="-160020">
              <a:buFont typeface="Arial" panose="020B0604020202020204" pitchFamily="34" charset="0"/>
              <a:buChar char="•"/>
            </a:pPr>
            <a:r>
              <a:rPr lang="en-CA" sz="1400" dirty="0">
                <a:solidFill>
                  <a:schemeClr val="tx1">
                    <a:lumMod val="50000"/>
                    <a:lumOff val="50000"/>
                  </a:schemeClr>
                </a:solidFill>
              </a:rPr>
              <a:t>Patients with </a:t>
            </a:r>
            <a:r>
              <a:rPr lang="en-CA" sz="1400" dirty="0" err="1">
                <a:solidFill>
                  <a:schemeClr val="tx1">
                    <a:lumMod val="50000"/>
                    <a:lumOff val="50000"/>
                  </a:schemeClr>
                </a:solidFill>
              </a:rPr>
              <a:t>submassive</a:t>
            </a:r>
            <a:r>
              <a:rPr lang="en-CA" sz="1400" dirty="0">
                <a:solidFill>
                  <a:schemeClr val="tx1">
                    <a:lumMod val="50000"/>
                    <a:lumOff val="50000"/>
                  </a:schemeClr>
                </a:solidFill>
              </a:rPr>
              <a:t> PE should be monitored closely for hemodynamic compromise</a:t>
            </a:r>
          </a:p>
        </p:txBody>
      </p:sp>
      <p:sp>
        <p:nvSpPr>
          <p:cNvPr id="11" name="TextBox 10">
            <a:extLst>
              <a:ext uri="{FF2B5EF4-FFF2-40B4-BE49-F238E27FC236}">
                <a16:creationId xmlns:a16="http://schemas.microsoft.com/office/drawing/2014/main" id="{0F5FB140-CC13-4705-A13D-E615E9E4817F}"/>
              </a:ext>
            </a:extLst>
          </p:cNvPr>
          <p:cNvSpPr txBox="1"/>
          <p:nvPr/>
        </p:nvSpPr>
        <p:spPr>
          <a:xfrm>
            <a:off x="8926534" y="5171991"/>
            <a:ext cx="2426806" cy="954107"/>
          </a:xfrm>
          <a:prstGeom prst="rect">
            <a:avLst/>
          </a:prstGeom>
          <a:solidFill>
            <a:schemeClr val="accent6">
              <a:lumMod val="20000"/>
              <a:lumOff val="80000"/>
            </a:schemeClr>
          </a:solidFill>
        </p:spPr>
        <p:txBody>
          <a:bodyPr wrap="square" rtlCol="0">
            <a:spAutoFit/>
          </a:bodyPr>
          <a:lstStyle/>
          <a:p>
            <a:r>
              <a:rPr lang="en-US" sz="1400" b="1" dirty="0">
                <a:solidFill>
                  <a:schemeClr val="tx1">
                    <a:lumMod val="50000"/>
                    <a:lumOff val="50000"/>
                  </a:schemeClr>
                </a:solidFill>
              </a:rPr>
              <a:t>Hemodynamic compromise</a:t>
            </a:r>
            <a:r>
              <a:rPr lang="en-US" sz="1400" dirty="0">
                <a:solidFill>
                  <a:schemeClr val="tx1">
                    <a:lumMod val="50000"/>
                    <a:lumOff val="50000"/>
                  </a:schemeClr>
                </a:solidFill>
              </a:rPr>
              <a:t>: </a:t>
            </a:r>
            <a:r>
              <a:rPr lang="en-US" sz="1400" dirty="0" err="1">
                <a:solidFill>
                  <a:schemeClr val="tx1">
                    <a:lumMod val="50000"/>
                    <a:lumOff val="50000"/>
                  </a:schemeClr>
                </a:solidFill>
              </a:rPr>
              <a:t>sBP</a:t>
            </a:r>
            <a:r>
              <a:rPr lang="en-US" sz="1400" dirty="0">
                <a:solidFill>
                  <a:schemeClr val="tx1">
                    <a:lumMod val="50000"/>
                    <a:lumOff val="50000"/>
                  </a:schemeClr>
                </a:solidFill>
              </a:rPr>
              <a:t> &lt; 90 mm Hg, or a decrease in </a:t>
            </a:r>
            <a:r>
              <a:rPr lang="en-US" sz="1400" dirty="0" err="1">
                <a:solidFill>
                  <a:schemeClr val="tx1">
                    <a:lumMod val="50000"/>
                    <a:lumOff val="50000"/>
                  </a:schemeClr>
                </a:solidFill>
              </a:rPr>
              <a:t>sBP</a:t>
            </a:r>
            <a:r>
              <a:rPr lang="en-US" sz="1400" dirty="0">
                <a:solidFill>
                  <a:schemeClr val="tx1">
                    <a:lumMod val="50000"/>
                    <a:lumOff val="50000"/>
                  </a:schemeClr>
                </a:solidFill>
              </a:rPr>
              <a:t> ≥ 40 mm Hg from baseline</a:t>
            </a:r>
            <a:endParaRPr lang="en-CA" sz="1400" dirty="0">
              <a:solidFill>
                <a:schemeClr val="tx1">
                  <a:lumMod val="50000"/>
                  <a:lumOff val="50000"/>
                </a:schemeClr>
              </a:solidFill>
            </a:endParaRPr>
          </a:p>
        </p:txBody>
      </p:sp>
      <p:sp>
        <p:nvSpPr>
          <p:cNvPr id="5" name="Title 4">
            <a:extLst>
              <a:ext uri="{FF2B5EF4-FFF2-40B4-BE49-F238E27FC236}">
                <a16:creationId xmlns:a16="http://schemas.microsoft.com/office/drawing/2014/main" id="{02837E9C-2110-8A4B-B539-7EC2C4B3B662}"/>
              </a:ext>
            </a:extLst>
          </p:cNvPr>
          <p:cNvSpPr>
            <a:spLocks noGrp="1"/>
          </p:cNvSpPr>
          <p:nvPr>
            <p:ph type="title"/>
          </p:nvPr>
        </p:nvSpPr>
        <p:spPr/>
        <p:txBody>
          <a:bodyPr/>
          <a:lstStyle/>
          <a:p>
            <a:r>
              <a:rPr lang="en-US" dirty="0"/>
              <a:t>Recommendation.</a:t>
            </a:r>
          </a:p>
        </p:txBody>
      </p:sp>
      <p:grpSp>
        <p:nvGrpSpPr>
          <p:cNvPr id="13" name="Group 12">
            <a:extLst>
              <a:ext uri="{FF2B5EF4-FFF2-40B4-BE49-F238E27FC236}">
                <a16:creationId xmlns:a16="http://schemas.microsoft.com/office/drawing/2014/main" id="{D7C03FD5-54E5-F647-9E30-7DB94AF44919}"/>
              </a:ext>
            </a:extLst>
          </p:cNvPr>
          <p:cNvGrpSpPr/>
          <p:nvPr/>
        </p:nvGrpSpPr>
        <p:grpSpPr>
          <a:xfrm>
            <a:off x="8053457" y="6345076"/>
            <a:ext cx="4138543" cy="276999"/>
            <a:chOff x="6589222" y="6483927"/>
            <a:chExt cx="4138543" cy="276999"/>
          </a:xfrm>
        </p:grpSpPr>
        <p:sp>
          <p:nvSpPr>
            <p:cNvPr id="14" name="TextBox 13">
              <a:extLst>
                <a:ext uri="{FF2B5EF4-FFF2-40B4-BE49-F238E27FC236}">
                  <a16:creationId xmlns:a16="http://schemas.microsoft.com/office/drawing/2014/main" id="{3F36BF65-8D30-3A40-89D9-DABDBA48CF3E}"/>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5" name="Oval 14">
              <a:extLst>
                <a:ext uri="{FF2B5EF4-FFF2-40B4-BE49-F238E27FC236}">
                  <a16:creationId xmlns:a16="http://schemas.microsoft.com/office/drawing/2014/main" id="{AD649689-5AC8-6440-872D-2D6835447268}"/>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4D7198F-84C2-984D-BC07-E5E2134A0CA7}"/>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0815085-4166-2F4C-8EA4-0B4D280C037E}"/>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11525C11-8F6B-F745-BEA0-B61F3CBD79A1}"/>
              </a:ext>
            </a:extLst>
          </p:cNvPr>
          <p:cNvSpPr/>
          <p:nvPr/>
        </p:nvSpPr>
        <p:spPr>
          <a:xfrm flipV="1">
            <a:off x="491916" y="5675719"/>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99D1C"/>
                </a:solidFill>
              </a:rPr>
              <a:t> </a:t>
            </a:r>
          </a:p>
        </p:txBody>
      </p:sp>
      <p:sp>
        <p:nvSpPr>
          <p:cNvPr id="19" name="Oval 18">
            <a:extLst>
              <a:ext uri="{FF2B5EF4-FFF2-40B4-BE49-F238E27FC236}">
                <a16:creationId xmlns:a16="http://schemas.microsoft.com/office/drawing/2014/main" id="{4ABA1693-B4B0-5347-8FF1-BC24A3C6B3CD}"/>
              </a:ext>
            </a:extLst>
          </p:cNvPr>
          <p:cNvSpPr/>
          <p:nvPr/>
        </p:nvSpPr>
        <p:spPr>
          <a:xfrm flipV="1">
            <a:off x="491916" y="4718275"/>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99D1C"/>
                </a:solidFill>
              </a:rPr>
              <a:t> </a:t>
            </a:r>
          </a:p>
        </p:txBody>
      </p:sp>
      <p:sp>
        <p:nvSpPr>
          <p:cNvPr id="20" name="Oval 19">
            <a:extLst>
              <a:ext uri="{FF2B5EF4-FFF2-40B4-BE49-F238E27FC236}">
                <a16:creationId xmlns:a16="http://schemas.microsoft.com/office/drawing/2014/main" id="{75FBC7DD-3474-FA42-8C35-DC6CCF575B22}"/>
              </a:ext>
            </a:extLst>
          </p:cNvPr>
          <p:cNvSpPr/>
          <p:nvPr/>
        </p:nvSpPr>
        <p:spPr>
          <a:xfrm flipV="1">
            <a:off x="491916" y="5167073"/>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99D1C"/>
                </a:solidFill>
              </a:rPr>
              <a:t> </a:t>
            </a:r>
          </a:p>
        </p:txBody>
      </p:sp>
      <p:sp>
        <p:nvSpPr>
          <p:cNvPr id="21" name="Oval 20">
            <a:extLst>
              <a:ext uri="{FF2B5EF4-FFF2-40B4-BE49-F238E27FC236}">
                <a16:creationId xmlns:a16="http://schemas.microsoft.com/office/drawing/2014/main" id="{D5623B71-3FD3-D940-8376-EC59882F6593}"/>
              </a:ext>
            </a:extLst>
          </p:cNvPr>
          <p:cNvSpPr/>
          <p:nvPr/>
        </p:nvSpPr>
        <p:spPr>
          <a:xfrm flipV="1">
            <a:off x="491916" y="4260269"/>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99D1C"/>
                </a:solidFill>
              </a:rPr>
              <a:t> </a:t>
            </a:r>
          </a:p>
        </p:txBody>
      </p:sp>
    </p:spTree>
    <p:extLst>
      <p:ext uri="{BB962C8B-B14F-4D97-AF65-F5344CB8AC3E}">
        <p14:creationId xmlns:p14="http://schemas.microsoft.com/office/powerpoint/2010/main" val="32333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animBg="1"/>
      <p:bldP spid="18" grpId="0" animBg="1"/>
      <p:bldP spid="19" grpId="0" animBg="1"/>
      <p:bldP spid="20"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4746-CF31-A040-ADC6-28F43C9270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EF4CFD-5D66-4FD8-9E41-9000D18F4950}"/>
              </a:ext>
            </a:extLst>
          </p:cNvPr>
          <p:cNvSpPr>
            <a:spLocks noGrp="1"/>
          </p:cNvSpPr>
          <p:nvPr>
            <p:ph idx="1"/>
          </p:nvPr>
        </p:nvSpPr>
        <p:spPr/>
        <p:txBody>
          <a:bodyPr/>
          <a:lstStyle/>
          <a:p>
            <a:pPr marL="0" indent="0">
              <a:buNone/>
            </a:pPr>
            <a:r>
              <a:rPr lang="en-US" sz="2400" dirty="0"/>
              <a:t>Patient is started on IV UFH and bridged to warfarin (preferred due to CKD), what do you recommend for duration and type of antithrombotic therapy?</a:t>
            </a:r>
          </a:p>
          <a:p>
            <a:pPr marL="0" indent="0">
              <a:buNone/>
            </a:pPr>
            <a:endParaRPr lang="en-US" sz="2400" dirty="0"/>
          </a:p>
          <a:p>
            <a:pPr marL="514350" indent="-514350">
              <a:buAutoNum type="alphaUcPeriod"/>
            </a:pPr>
            <a:r>
              <a:rPr lang="en-US" sz="2400" dirty="0"/>
              <a:t>3-6 m</a:t>
            </a:r>
            <a:r>
              <a:rPr lang="en-US" sz="2400" i="1" dirty="0"/>
              <a:t>onths of anticoagulation then stop</a:t>
            </a:r>
          </a:p>
          <a:p>
            <a:pPr marL="514350" indent="-514350">
              <a:buAutoNum type="alphaUcPeriod"/>
            </a:pPr>
            <a:r>
              <a:rPr lang="en-US" sz="2400" i="1" dirty="0"/>
              <a:t>3-6 months of anticoagulation, then continue anticoagulant therapy for secondary VTE prevention indefinitely </a:t>
            </a:r>
          </a:p>
          <a:p>
            <a:pPr marL="514350" indent="-514350">
              <a:buAutoNum type="alphaUcPeriod"/>
            </a:pPr>
            <a:r>
              <a:rPr lang="en-US" sz="2400" i="1" dirty="0"/>
              <a:t>3-6 months of anticoagulation then switch to ASA for secondary VTE prevention</a:t>
            </a:r>
          </a:p>
          <a:p>
            <a:pPr marL="514350" indent="-514350">
              <a:buAutoNum type="alphaUcPeriod"/>
            </a:pPr>
            <a:r>
              <a:rPr lang="en-US" sz="2400" i="1" dirty="0"/>
              <a:t>6-12 months of of anticoagulation then stop</a:t>
            </a:r>
          </a:p>
          <a:p>
            <a:pPr marL="514350" indent="-514350">
              <a:buAutoNum type="alphaUcPeriod"/>
            </a:pPr>
            <a:endParaRPr lang="en-US" sz="2400" dirty="0">
              <a:highlight>
                <a:srgbClr val="FFFF00"/>
              </a:highlight>
            </a:endParaRPr>
          </a:p>
        </p:txBody>
      </p:sp>
      <p:sp>
        <p:nvSpPr>
          <p:cNvPr id="4" name="Rectangle 3">
            <a:extLst>
              <a:ext uri="{FF2B5EF4-FFF2-40B4-BE49-F238E27FC236}">
                <a16:creationId xmlns:a16="http://schemas.microsoft.com/office/drawing/2014/main" id="{43F5B359-651E-4EDE-A22C-3B930B2DE472}"/>
              </a:ext>
            </a:extLst>
          </p:cNvPr>
          <p:cNvSpPr/>
          <p:nvPr/>
        </p:nvSpPr>
        <p:spPr>
          <a:xfrm>
            <a:off x="326923" y="3655299"/>
            <a:ext cx="11137490" cy="798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7754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806823850"/>
              </p:ext>
            </p:extLst>
          </p:nvPr>
        </p:nvGraphicFramePr>
        <p:xfrm>
          <a:off x="419100" y="3366525"/>
          <a:ext cx="7696198" cy="289560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75915">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469055">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br>
                        <a:rPr lang="en-CA" sz="1400" b="0" i="1" dirty="0">
                          <a:solidFill>
                            <a:schemeClr val="tx1">
                              <a:lumMod val="50000"/>
                              <a:lumOff val="50000"/>
                            </a:schemeClr>
                          </a:solidFill>
                        </a:rPr>
                      </a:br>
                      <a:r>
                        <a:rPr lang="en-CA" sz="1400" b="0" i="1" dirty="0">
                          <a:solidFill>
                            <a:schemeClr val="tx1">
                              <a:lumMod val="50000"/>
                              <a:lumOff val="50000"/>
                            </a:schemeClr>
                          </a:solidFill>
                        </a:rPr>
                        <a:t>short- term</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long-term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69055">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0.75</a:t>
                      </a:r>
                    </a:p>
                    <a:p>
                      <a:pPr algn="ctr"/>
                      <a:r>
                        <a:rPr lang="en-CA" sz="1400" dirty="0">
                          <a:solidFill>
                            <a:schemeClr val="tx1">
                              <a:lumMod val="50000"/>
                              <a:lumOff val="50000"/>
                            </a:schemeClr>
                          </a:solidFill>
                        </a:rPr>
                        <a:t>(0.49 to 1.13)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16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4 fewer deaths per 1,000 </a:t>
                      </a:r>
                    </a:p>
                    <a:p>
                      <a:pPr algn="ctr"/>
                      <a:r>
                        <a:rPr lang="en-CA" sz="1400" dirty="0">
                          <a:solidFill>
                            <a:schemeClr val="tx1">
                              <a:lumMod val="50000"/>
                              <a:lumOff val="50000"/>
                            </a:schemeClr>
                          </a:solidFill>
                        </a:rPr>
                        <a:t>(8 fewer to 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9055">
                <a:tc>
                  <a:txBody>
                    <a:bodyPr/>
                    <a:lstStyle/>
                    <a:p>
                      <a:r>
                        <a:rPr lang="en-CA" sz="1400" dirty="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0.29</a:t>
                      </a:r>
                    </a:p>
                    <a:p>
                      <a:pPr algn="ctr"/>
                      <a:r>
                        <a:rPr lang="en-CA" sz="1400" dirty="0">
                          <a:solidFill>
                            <a:schemeClr val="tx1">
                              <a:lumMod val="50000"/>
                              <a:lumOff val="50000"/>
                            </a:schemeClr>
                          </a:solidFill>
                        </a:rPr>
                        <a:t>(0.15 to 0.56)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21 fewer PE per 1,000</a:t>
                      </a:r>
                    </a:p>
                    <a:p>
                      <a:pPr algn="ctr"/>
                      <a:r>
                        <a:rPr lang="en-CA" sz="1400" dirty="0">
                          <a:solidFill>
                            <a:schemeClr val="tx1">
                              <a:lumMod val="50000"/>
                              <a:lumOff val="50000"/>
                            </a:schemeClr>
                          </a:solidFill>
                        </a:rPr>
                        <a:t>(25 fewer to 13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9055">
                <a:tc>
                  <a:txBody>
                    <a:bodyPr/>
                    <a:lstStyle/>
                    <a:p>
                      <a:r>
                        <a:rPr lang="en-CA" sz="1400" dirty="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0.20</a:t>
                      </a:r>
                    </a:p>
                    <a:p>
                      <a:pPr algn="ctr"/>
                      <a:r>
                        <a:rPr lang="en-CA" sz="1400" dirty="0">
                          <a:solidFill>
                            <a:schemeClr val="tx1">
                              <a:lumMod val="50000"/>
                              <a:lumOff val="50000"/>
                            </a:schemeClr>
                          </a:solidFill>
                        </a:rPr>
                        <a:t>(0.12 to 0.34)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63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50 fewer DVT per 1,000</a:t>
                      </a:r>
                    </a:p>
                    <a:p>
                      <a:pPr algn="ctr"/>
                      <a:r>
                        <a:rPr lang="en-CA" sz="1400" dirty="0">
                          <a:solidFill>
                            <a:schemeClr val="tx1">
                              <a:lumMod val="50000"/>
                              <a:lumOff val="50000"/>
                            </a:schemeClr>
                          </a:solidFill>
                        </a:rPr>
                        <a:t>(56 fewer to 42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469055">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2.17</a:t>
                      </a:r>
                    </a:p>
                    <a:p>
                      <a:pPr algn="ctr"/>
                      <a:r>
                        <a:rPr lang="en-CA" sz="1400" dirty="0">
                          <a:solidFill>
                            <a:schemeClr val="tx1">
                              <a:lumMod val="50000"/>
                              <a:lumOff val="50000"/>
                            </a:schemeClr>
                          </a:solidFill>
                        </a:rPr>
                        <a:t>(1.40 to 3.35)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6 more bleeds per 1,000</a:t>
                      </a:r>
                    </a:p>
                    <a:p>
                      <a:pPr algn="ctr"/>
                      <a:r>
                        <a:rPr lang="en-CA" sz="1400" dirty="0">
                          <a:solidFill>
                            <a:schemeClr val="tx1">
                              <a:lumMod val="50000"/>
                              <a:lumOff val="50000"/>
                            </a:schemeClr>
                          </a:solidFill>
                        </a:rPr>
                        <a:t>(2 more to 12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1800" dirty="0"/>
              <a:t>After primary treatment for patients with DVT and/or PE </a:t>
            </a:r>
            <a:r>
              <a:rPr lang="en-CA" sz="1800" b="1" dirty="0">
                <a:solidFill>
                  <a:srgbClr val="7F7F7F"/>
                </a:solidFill>
              </a:rPr>
              <a:t>provoked by a chronic risk factor</a:t>
            </a:r>
            <a:r>
              <a:rPr lang="en-CA" sz="1800" dirty="0"/>
              <a:t>, the panel </a:t>
            </a:r>
            <a:r>
              <a:rPr lang="en-CA" sz="1800" i="1" dirty="0"/>
              <a:t>suggests</a:t>
            </a:r>
            <a:r>
              <a:rPr lang="en-CA" sz="1800" dirty="0"/>
              <a:t> </a:t>
            </a:r>
            <a:r>
              <a:rPr lang="en-CA" sz="1800" b="1" dirty="0">
                <a:solidFill>
                  <a:srgbClr val="FF0000"/>
                </a:solidFill>
              </a:rPr>
              <a:t>indefinite antithrombotic therapy </a:t>
            </a:r>
            <a:r>
              <a:rPr lang="en-CA" sz="1800" dirty="0"/>
              <a:t>over stopping anticoagulation (conditional recommendation moderate certainty)</a:t>
            </a:r>
          </a:p>
          <a:p>
            <a:pPr marL="0" indent="0">
              <a:buNone/>
            </a:pPr>
            <a:r>
              <a:rPr lang="en-CA" sz="1800" b="1" dirty="0">
                <a:solidFill>
                  <a:srgbClr val="0070C0"/>
                </a:solidFill>
              </a:rPr>
              <a:t>Long-term</a:t>
            </a:r>
            <a:r>
              <a:rPr lang="en-CA" sz="1800" dirty="0">
                <a:solidFill>
                  <a:srgbClr val="0070C0"/>
                </a:solidFill>
              </a:rPr>
              <a:t> </a:t>
            </a:r>
            <a:r>
              <a:rPr lang="en-CA" sz="1800" dirty="0"/>
              <a:t>compared with </a:t>
            </a:r>
            <a:r>
              <a:rPr lang="en-CA" sz="1800" b="1" dirty="0">
                <a:solidFill>
                  <a:srgbClr val="00B050"/>
                </a:solidFill>
              </a:rPr>
              <a:t>short-term</a:t>
            </a:r>
            <a:r>
              <a:rPr lang="en-CA" sz="1800" dirty="0"/>
              <a:t> anticoagulation for patients with VTE provoked by chronic risk factor</a:t>
            </a:r>
            <a:endParaRPr lang="en-CA" sz="1800" i="1" dirty="0"/>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66374"/>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99D1C"/>
                </a:solidFill>
              </a:rPr>
              <a:t> </a:t>
            </a:r>
          </a:p>
        </p:txBody>
      </p:sp>
      <p:sp>
        <p:nvSpPr>
          <p:cNvPr id="21" name="Oval 20">
            <a:extLst>
              <a:ext uri="{FF2B5EF4-FFF2-40B4-BE49-F238E27FC236}">
                <a16:creationId xmlns:a16="http://schemas.microsoft.com/office/drawing/2014/main" id="{D1DC8C05-24E8-164B-BA65-5C18C003B974}"/>
              </a:ext>
            </a:extLst>
          </p:cNvPr>
          <p:cNvSpPr/>
          <p:nvPr/>
        </p:nvSpPr>
        <p:spPr>
          <a:xfrm>
            <a:off x="476929" y="4892444"/>
            <a:ext cx="158294" cy="15829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420409"/>
            <a:ext cx="158294" cy="15829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476929" y="5942028"/>
            <a:ext cx="158294" cy="15829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903213" y="3366525"/>
            <a:ext cx="2641569" cy="2062103"/>
          </a:xfrm>
          <a:prstGeom prst="rect">
            <a:avLst/>
          </a:prstGeom>
          <a:solidFill>
            <a:srgbClr val="FFD9B0"/>
          </a:solidFill>
        </p:spPr>
        <p:txBody>
          <a:bodyPr wrap="square" rtlCol="0">
            <a:spAutoFit/>
          </a:bodyPr>
          <a:lstStyle/>
          <a:p>
            <a:pPr fontAlgn="t"/>
            <a:r>
              <a:rPr lang="en-CA" sz="1600" dirty="0">
                <a:solidFill>
                  <a:schemeClr val="tx1">
                    <a:lumMod val="50000"/>
                    <a:lumOff val="50000"/>
                  </a:schemeClr>
                </a:solidFill>
              </a:rPr>
              <a:t>Chronic thrombotic risk factors include:</a:t>
            </a:r>
          </a:p>
          <a:p>
            <a:pPr marL="160020" indent="-160020" fontAlgn="t">
              <a:buFont typeface="Arial" panose="020B0604020202020204" pitchFamily="34" charset="0"/>
              <a:buChar char="•"/>
            </a:pPr>
            <a:r>
              <a:rPr lang="en-CA" sz="1600" dirty="0">
                <a:solidFill>
                  <a:schemeClr val="tx1">
                    <a:lumMod val="50000"/>
                    <a:lumOff val="50000"/>
                  </a:schemeClr>
                </a:solidFill>
              </a:rPr>
              <a:t>Inflammatory bowel disease</a:t>
            </a:r>
          </a:p>
          <a:p>
            <a:pPr marL="160020" indent="-160020" fontAlgn="t">
              <a:buFont typeface="Arial" panose="020B0604020202020204" pitchFamily="34" charset="0"/>
              <a:buChar char="•"/>
            </a:pPr>
            <a:r>
              <a:rPr lang="en-CA" sz="1600" dirty="0">
                <a:solidFill>
                  <a:schemeClr val="tx1">
                    <a:lumMod val="50000"/>
                    <a:lumOff val="50000"/>
                  </a:schemeClr>
                </a:solidFill>
              </a:rPr>
              <a:t>Autoimmune disease</a:t>
            </a:r>
          </a:p>
          <a:p>
            <a:pPr marL="160020" indent="-160020" fontAlgn="t">
              <a:buFont typeface="Arial" panose="020B0604020202020204" pitchFamily="34" charset="0"/>
              <a:buChar char="•"/>
            </a:pPr>
            <a:r>
              <a:rPr lang="en-CA" sz="1600" dirty="0">
                <a:solidFill>
                  <a:schemeClr val="tx1">
                    <a:lumMod val="50000"/>
                    <a:lumOff val="50000"/>
                  </a:schemeClr>
                </a:solidFill>
              </a:rPr>
              <a:t>Active cancer</a:t>
            </a:r>
          </a:p>
          <a:p>
            <a:pPr marL="160020" indent="-160020" fontAlgn="t">
              <a:buFont typeface="Arial" panose="020B0604020202020204" pitchFamily="34" charset="0"/>
              <a:buChar char="•"/>
            </a:pPr>
            <a:r>
              <a:rPr lang="en-CA" sz="1600" dirty="0">
                <a:solidFill>
                  <a:schemeClr val="tx1">
                    <a:lumMod val="50000"/>
                    <a:lumOff val="50000"/>
                  </a:schemeClr>
                </a:solidFill>
              </a:rPr>
              <a:t>Chronic immobility</a:t>
            </a:r>
          </a:p>
          <a:p>
            <a:pPr marL="160020" indent="-160020" fontAlgn="t">
              <a:buFont typeface="Arial" panose="020B0604020202020204" pitchFamily="34" charset="0"/>
              <a:buChar char="•"/>
            </a:pPr>
            <a:r>
              <a:rPr lang="en-CA" sz="1600" dirty="0">
                <a:solidFill>
                  <a:schemeClr val="tx1">
                    <a:lumMod val="50000"/>
                    <a:lumOff val="50000"/>
                  </a:schemeClr>
                </a:solidFill>
              </a:rPr>
              <a:t>Chronic infections</a:t>
            </a:r>
          </a:p>
        </p:txBody>
      </p:sp>
      <p:sp>
        <p:nvSpPr>
          <p:cNvPr id="2" name="TextBox 1">
            <a:extLst>
              <a:ext uri="{FF2B5EF4-FFF2-40B4-BE49-F238E27FC236}">
                <a16:creationId xmlns:a16="http://schemas.microsoft.com/office/drawing/2014/main" id="{33D7C46B-263B-144D-A22B-24A31CCBDF06}"/>
              </a:ext>
            </a:extLst>
          </p:cNvPr>
          <p:cNvSpPr txBox="1"/>
          <p:nvPr/>
        </p:nvSpPr>
        <p:spPr>
          <a:xfrm>
            <a:off x="419099" y="6345076"/>
            <a:ext cx="6896101" cy="307777"/>
          </a:xfrm>
          <a:prstGeom prst="rect">
            <a:avLst/>
          </a:prstGeom>
          <a:noFill/>
        </p:spPr>
        <p:txBody>
          <a:bodyPr wrap="square" rtlCol="0">
            <a:spAutoFit/>
          </a:bodyPr>
          <a:lstStyle/>
          <a:p>
            <a:r>
              <a:rPr lang="en-US" sz="1400" dirty="0">
                <a:solidFill>
                  <a:srgbClr val="7F7F7E"/>
                </a:solidFill>
              </a:rPr>
              <a:t>*Results based on approx. 2 year follow up</a:t>
            </a:r>
          </a:p>
        </p:txBody>
      </p:sp>
    </p:spTree>
    <p:extLst>
      <p:ext uri="{BB962C8B-B14F-4D97-AF65-F5344CB8AC3E}">
        <p14:creationId xmlns:p14="http://schemas.microsoft.com/office/powerpoint/2010/main" val="107852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5475-4437-4149-A5B5-0F9858C49710}"/>
              </a:ext>
            </a:extLst>
          </p:cNvPr>
          <p:cNvSpPr>
            <a:spLocks noGrp="1"/>
          </p:cNvSpPr>
          <p:nvPr>
            <p:ph type="title"/>
          </p:nvPr>
        </p:nvSpPr>
        <p:spPr/>
        <p:txBody>
          <a:bodyPr/>
          <a:lstStyle/>
          <a:p>
            <a:r>
              <a:rPr lang="en-CA" dirty="0"/>
              <a:t>How were these ASH guidelines developed?</a:t>
            </a:r>
          </a:p>
        </p:txBody>
      </p:sp>
      <p:sp>
        <p:nvSpPr>
          <p:cNvPr id="10" name="TextBox 9">
            <a:extLst>
              <a:ext uri="{FF2B5EF4-FFF2-40B4-BE49-F238E27FC236}">
                <a16:creationId xmlns:a16="http://schemas.microsoft.com/office/drawing/2014/main" id="{0806E334-6F50-1A42-9161-50A3DA40846D}"/>
              </a:ext>
            </a:extLst>
          </p:cNvPr>
          <p:cNvSpPr txBox="1"/>
          <p:nvPr/>
        </p:nvSpPr>
        <p:spPr>
          <a:xfrm>
            <a:off x="3389277" y="2083164"/>
            <a:ext cx="2984782" cy="2189291"/>
          </a:xfrm>
          <a:prstGeom prst="rect">
            <a:avLst/>
          </a:prstGeom>
          <a:solidFill>
            <a:srgbClr val="FED9B0"/>
          </a:solidFill>
        </p:spPr>
        <p:txBody>
          <a:bodyPr wrap="square" rtlCol="0">
            <a:noAutofit/>
          </a:bodyPr>
          <a:lstStyle/>
          <a:p>
            <a:r>
              <a:rPr lang="en-CA" sz="1470" b="1" dirty="0">
                <a:solidFill>
                  <a:srgbClr val="E53E31"/>
                </a:solidFill>
              </a:rPr>
              <a:t>CLINICAL QUESTIONS</a:t>
            </a:r>
          </a:p>
          <a:p>
            <a:r>
              <a:rPr lang="en-CA" sz="1600" dirty="0">
                <a:solidFill>
                  <a:schemeClr val="tx1">
                    <a:lumMod val="50000"/>
                    <a:lumOff val="50000"/>
                  </a:schemeClr>
                </a:solidFill>
              </a:rPr>
              <a:t>20 to 30 </a:t>
            </a:r>
            <a:r>
              <a:rPr lang="en-CA" sz="1600" b="1" dirty="0">
                <a:solidFill>
                  <a:schemeClr val="tx1">
                    <a:lumMod val="50000"/>
                    <a:lumOff val="50000"/>
                  </a:schemeClr>
                </a:solidFill>
              </a:rPr>
              <a:t>clinically-relevant questions</a:t>
            </a:r>
            <a:r>
              <a:rPr lang="en-CA" sz="1600" dirty="0">
                <a:solidFill>
                  <a:schemeClr val="tx1">
                    <a:lumMod val="50000"/>
                    <a:lumOff val="50000"/>
                  </a:schemeClr>
                </a:solidFill>
              </a:rPr>
              <a:t> generated in </a:t>
            </a:r>
            <a:r>
              <a:rPr lang="en-CA" sz="1600" b="1" dirty="0">
                <a:solidFill>
                  <a:schemeClr val="tx1">
                    <a:lumMod val="50000"/>
                    <a:lumOff val="50000"/>
                  </a:schemeClr>
                </a:solidFill>
              </a:rPr>
              <a:t>PICO format</a:t>
            </a:r>
            <a:r>
              <a:rPr lang="en-CA" sz="1600" dirty="0">
                <a:solidFill>
                  <a:schemeClr val="tx1">
                    <a:lumMod val="50000"/>
                    <a:lumOff val="50000"/>
                  </a:schemeClr>
                </a:solidFill>
              </a:rPr>
              <a:t> (population, intervention, comparison, outcome)</a:t>
            </a:r>
          </a:p>
          <a:p>
            <a:endParaRPr lang="en-CA" sz="1600" dirty="0">
              <a:solidFill>
                <a:schemeClr val="tx1">
                  <a:lumMod val="50000"/>
                  <a:lumOff val="50000"/>
                </a:schemeClr>
              </a:solidFill>
            </a:endParaRPr>
          </a:p>
        </p:txBody>
      </p:sp>
      <p:sp>
        <p:nvSpPr>
          <p:cNvPr id="11" name="TextBox 10">
            <a:extLst>
              <a:ext uri="{FF2B5EF4-FFF2-40B4-BE49-F238E27FC236}">
                <a16:creationId xmlns:a16="http://schemas.microsoft.com/office/drawing/2014/main" id="{EE3E3DD0-B94F-6542-9B18-0142C5C915DA}"/>
              </a:ext>
            </a:extLst>
          </p:cNvPr>
          <p:cNvSpPr txBox="1"/>
          <p:nvPr/>
        </p:nvSpPr>
        <p:spPr>
          <a:xfrm>
            <a:off x="6660026" y="2083164"/>
            <a:ext cx="2530520" cy="3981106"/>
          </a:xfrm>
          <a:prstGeom prst="rect">
            <a:avLst/>
          </a:prstGeom>
          <a:solidFill>
            <a:srgbClr val="C9D7AF"/>
          </a:solidFill>
        </p:spPr>
        <p:txBody>
          <a:bodyPr wrap="square" rtlCol="0">
            <a:noAutofit/>
          </a:bodyPr>
          <a:lstStyle/>
          <a:p>
            <a:r>
              <a:rPr lang="en-CA" sz="1470" b="1" dirty="0">
                <a:solidFill>
                  <a:srgbClr val="E53E31"/>
                </a:solidFill>
              </a:rPr>
              <a:t>EVIDENCE SYNTHESIS</a:t>
            </a:r>
          </a:p>
          <a:p>
            <a:r>
              <a:rPr lang="en-CA" sz="1600" dirty="0">
                <a:solidFill>
                  <a:schemeClr val="tx1">
                    <a:lumMod val="50000"/>
                    <a:lumOff val="50000"/>
                  </a:schemeClr>
                </a:solidFill>
              </a:rPr>
              <a:t>Evidence summaries incorporated into Evidence to Decision (</a:t>
            </a:r>
            <a:r>
              <a:rPr lang="en-CA" sz="1600" dirty="0" err="1">
                <a:solidFill>
                  <a:schemeClr val="tx1">
                    <a:lumMod val="50000"/>
                    <a:lumOff val="50000"/>
                  </a:schemeClr>
                </a:solidFill>
              </a:rPr>
              <a:t>EtD</a:t>
            </a:r>
            <a:r>
              <a:rPr lang="en-CA" sz="1600" dirty="0">
                <a:solidFill>
                  <a:schemeClr val="tx1">
                    <a:lumMod val="50000"/>
                    <a:lumOff val="50000"/>
                  </a:schemeClr>
                </a:solidFill>
              </a:rPr>
              <a:t>) frameworks, which also addressed:</a:t>
            </a:r>
          </a:p>
          <a:p>
            <a:endParaRPr lang="en-CA" sz="1600" dirty="0">
              <a:solidFill>
                <a:schemeClr val="tx1">
                  <a:lumMod val="50000"/>
                  <a:lumOff val="50000"/>
                </a:schemeClr>
              </a:solidFill>
            </a:endParaRPr>
          </a:p>
          <a:p>
            <a:pPr marL="102870" indent="-102870">
              <a:buFont typeface="Arial" panose="020B0604020202020204" pitchFamily="34" charset="0"/>
              <a:buChar char="•"/>
            </a:pPr>
            <a:r>
              <a:rPr lang="en-CA" sz="1600" dirty="0">
                <a:solidFill>
                  <a:schemeClr val="tx1">
                    <a:lumMod val="50000"/>
                    <a:lumOff val="50000"/>
                  </a:schemeClr>
                </a:solidFill>
              </a:rPr>
              <a:t>Resource use</a:t>
            </a:r>
          </a:p>
          <a:p>
            <a:pPr marL="102870" indent="-102870">
              <a:buFont typeface="Arial" panose="020B0604020202020204" pitchFamily="34" charset="0"/>
              <a:buChar char="•"/>
            </a:pPr>
            <a:r>
              <a:rPr lang="en-CA" sz="1600" dirty="0">
                <a:solidFill>
                  <a:schemeClr val="tx1">
                    <a:lumMod val="50000"/>
                    <a:lumOff val="50000"/>
                  </a:schemeClr>
                </a:solidFill>
              </a:rPr>
              <a:t>Feasibility</a:t>
            </a:r>
          </a:p>
          <a:p>
            <a:pPr marL="102870" indent="-102870">
              <a:buFont typeface="Arial" panose="020B0604020202020204" pitchFamily="34" charset="0"/>
              <a:buChar char="•"/>
            </a:pPr>
            <a:r>
              <a:rPr lang="en-CA" sz="1600" dirty="0">
                <a:solidFill>
                  <a:schemeClr val="tx1">
                    <a:lumMod val="50000"/>
                    <a:lumOff val="50000"/>
                  </a:schemeClr>
                </a:solidFill>
              </a:rPr>
              <a:t>Acceptability</a:t>
            </a:r>
          </a:p>
          <a:p>
            <a:pPr marL="102870" indent="-102870">
              <a:buFont typeface="Arial" panose="020B0604020202020204" pitchFamily="34" charset="0"/>
              <a:buChar char="•"/>
            </a:pPr>
            <a:r>
              <a:rPr lang="en-CA" sz="1600" dirty="0">
                <a:solidFill>
                  <a:schemeClr val="tx1">
                    <a:lumMod val="50000"/>
                    <a:lumOff val="50000"/>
                  </a:schemeClr>
                </a:solidFill>
              </a:rPr>
              <a:t>Equity</a:t>
            </a:r>
          </a:p>
          <a:p>
            <a:pPr marL="102870" indent="-102870">
              <a:buFont typeface="Arial" panose="020B0604020202020204" pitchFamily="34" charset="0"/>
              <a:buChar char="•"/>
            </a:pPr>
            <a:r>
              <a:rPr lang="en-CA" sz="1600" dirty="0">
                <a:solidFill>
                  <a:schemeClr val="tx1">
                    <a:lumMod val="50000"/>
                    <a:lumOff val="50000"/>
                  </a:schemeClr>
                </a:solidFill>
              </a:rPr>
              <a:t>Patient values and preferences</a:t>
            </a:r>
          </a:p>
          <a:p>
            <a:endParaRPr lang="en-CA" sz="1600" dirty="0">
              <a:solidFill>
                <a:schemeClr val="tx1">
                  <a:lumMod val="50000"/>
                  <a:lumOff val="50000"/>
                </a:schemeClr>
              </a:solidFill>
            </a:endParaRPr>
          </a:p>
        </p:txBody>
      </p:sp>
      <p:sp>
        <p:nvSpPr>
          <p:cNvPr id="12" name="TextBox 11">
            <a:extLst>
              <a:ext uri="{FF2B5EF4-FFF2-40B4-BE49-F238E27FC236}">
                <a16:creationId xmlns:a16="http://schemas.microsoft.com/office/drawing/2014/main" id="{E8C90C42-E083-7D47-BEB4-E6E9C6143F5E}"/>
              </a:ext>
            </a:extLst>
          </p:cNvPr>
          <p:cNvSpPr txBox="1"/>
          <p:nvPr/>
        </p:nvSpPr>
        <p:spPr>
          <a:xfrm>
            <a:off x="3371581" y="4522548"/>
            <a:ext cx="3020174" cy="1541722"/>
          </a:xfrm>
          <a:prstGeom prst="rect">
            <a:avLst/>
          </a:prstGeom>
          <a:solidFill>
            <a:srgbClr val="FED9B0"/>
          </a:solidFill>
          <a:ln w="28575">
            <a:noFill/>
          </a:ln>
        </p:spPr>
        <p:txBody>
          <a:bodyPr wrap="square" rtlCol="0">
            <a:noAutofit/>
          </a:bodyPr>
          <a:lstStyle/>
          <a:p>
            <a:r>
              <a:rPr lang="en-CA" sz="1600" b="1" dirty="0">
                <a:solidFill>
                  <a:schemeClr val="tx1">
                    <a:lumMod val="50000"/>
                    <a:lumOff val="50000"/>
                  </a:schemeClr>
                </a:solidFill>
              </a:rPr>
              <a:t>Example: PICO question</a:t>
            </a:r>
            <a:endParaRPr lang="en-CA" sz="1600" dirty="0">
              <a:solidFill>
                <a:schemeClr val="tx1">
                  <a:lumMod val="50000"/>
                  <a:lumOff val="50000"/>
                </a:schemeClr>
              </a:solidFill>
            </a:endParaRPr>
          </a:p>
          <a:p>
            <a:r>
              <a:rPr lang="en-CA" sz="1600" i="1" dirty="0">
                <a:solidFill>
                  <a:schemeClr val="tx1">
                    <a:lumMod val="50000"/>
                    <a:lumOff val="50000"/>
                  </a:schemeClr>
                </a:solidFill>
              </a:rPr>
              <a:t>“Should thrombolytic therapy in addition to anticoagulation vs. anticoagulation alone be used for patients with extensive proximal DVT?”</a:t>
            </a:r>
          </a:p>
        </p:txBody>
      </p:sp>
      <p:sp>
        <p:nvSpPr>
          <p:cNvPr id="13" name="Rectangle 12">
            <a:extLst>
              <a:ext uri="{FF2B5EF4-FFF2-40B4-BE49-F238E27FC236}">
                <a16:creationId xmlns:a16="http://schemas.microsoft.com/office/drawing/2014/main" id="{84EC6811-6137-E747-98AC-AA07912C7C8F}"/>
              </a:ext>
            </a:extLst>
          </p:cNvPr>
          <p:cNvSpPr/>
          <p:nvPr/>
        </p:nvSpPr>
        <p:spPr>
          <a:xfrm>
            <a:off x="9495781" y="2083164"/>
            <a:ext cx="2459736" cy="3981106"/>
          </a:xfrm>
          <a:prstGeom prst="rect">
            <a:avLst/>
          </a:prstGeom>
          <a:solidFill>
            <a:srgbClr val="8B80A3">
              <a:alpha val="47059"/>
            </a:srgbClr>
          </a:solidFill>
        </p:spPr>
        <p:txBody>
          <a:bodyPr wrap="square">
            <a:noAutofit/>
          </a:bodyPr>
          <a:lstStyle/>
          <a:p>
            <a:r>
              <a:rPr lang="en-CA" sz="1470" b="1" dirty="0">
                <a:solidFill>
                  <a:srgbClr val="E53E31"/>
                </a:solidFill>
              </a:rPr>
              <a:t>MAKING RECOMMENDATIONS </a:t>
            </a:r>
          </a:p>
          <a:p>
            <a:r>
              <a:rPr lang="en-CA" sz="1600" b="1" dirty="0">
                <a:solidFill>
                  <a:schemeClr val="tx1">
                    <a:lumMod val="50000"/>
                    <a:lumOff val="50000"/>
                  </a:schemeClr>
                </a:solidFill>
              </a:rPr>
              <a:t>Recommendations made </a:t>
            </a:r>
            <a:r>
              <a:rPr lang="en-CA" sz="1600" dirty="0">
                <a:solidFill>
                  <a:schemeClr val="tx1">
                    <a:lumMod val="50000"/>
                    <a:lumOff val="50000"/>
                  </a:schemeClr>
                </a:solidFill>
              </a:rPr>
              <a:t>by guideline panel members based on </a:t>
            </a:r>
            <a:r>
              <a:rPr lang="en-CA" sz="1600" dirty="0" err="1">
                <a:solidFill>
                  <a:schemeClr val="tx1">
                    <a:lumMod val="50000"/>
                    <a:lumOff val="50000"/>
                  </a:schemeClr>
                </a:solidFill>
              </a:rPr>
              <a:t>EtD</a:t>
            </a:r>
            <a:r>
              <a:rPr lang="en-CA" sz="1600" dirty="0">
                <a:solidFill>
                  <a:schemeClr val="tx1">
                    <a:lumMod val="50000"/>
                    <a:lumOff val="50000"/>
                  </a:schemeClr>
                </a:solidFill>
              </a:rPr>
              <a:t> frameworks</a:t>
            </a:r>
            <a:r>
              <a:rPr lang="en-CA" sz="1600" b="1" dirty="0">
                <a:solidFill>
                  <a:schemeClr val="tx1">
                    <a:lumMod val="50000"/>
                    <a:lumOff val="50000"/>
                  </a:schemeClr>
                </a:solidFill>
              </a:rPr>
              <a:t>.</a:t>
            </a:r>
          </a:p>
        </p:txBody>
      </p:sp>
      <p:sp>
        <p:nvSpPr>
          <p:cNvPr id="14" name="TextBox 13">
            <a:extLst>
              <a:ext uri="{FF2B5EF4-FFF2-40B4-BE49-F238E27FC236}">
                <a16:creationId xmlns:a16="http://schemas.microsoft.com/office/drawing/2014/main" id="{8DF9EE53-E033-42AA-B2E7-4D37DCCFB8C5}"/>
              </a:ext>
            </a:extLst>
          </p:cNvPr>
          <p:cNvSpPr txBox="1"/>
          <p:nvPr/>
        </p:nvSpPr>
        <p:spPr>
          <a:xfrm>
            <a:off x="630620" y="2083164"/>
            <a:ext cx="2459736" cy="398110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a:t>
            </a:r>
            <a:r>
              <a:rPr lang="en-CA" b="1" dirty="0">
                <a:solidFill>
                  <a:schemeClr val="tx1">
                    <a:lumMod val="50000"/>
                    <a:lumOff val="50000"/>
                  </a:schemeClr>
                </a:solidFill>
              </a:rPr>
              <a:t>guideline panel</a:t>
            </a:r>
            <a:r>
              <a:rPr lang="en-CA" dirty="0">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conflicts of interest</a:t>
            </a:r>
          </a:p>
        </p:txBody>
      </p:sp>
    </p:spTree>
    <p:extLst>
      <p:ext uri="{BB962C8B-B14F-4D97-AF65-F5344CB8AC3E}">
        <p14:creationId xmlns:p14="http://schemas.microsoft.com/office/powerpoint/2010/main" val="16238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2935267718"/>
              </p:ext>
            </p:extLst>
          </p:nvPr>
        </p:nvGraphicFramePr>
        <p:xfrm>
          <a:off x="2247901" y="3251525"/>
          <a:ext cx="7696198" cy="289560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96363">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503816">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aspirin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03816">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0.86</a:t>
                      </a:r>
                    </a:p>
                    <a:p>
                      <a:pPr algn="ctr"/>
                      <a:r>
                        <a:rPr lang="en-CA" sz="1400" dirty="0">
                          <a:solidFill>
                            <a:schemeClr val="tx1">
                              <a:lumMod val="50000"/>
                              <a:lumOff val="50000"/>
                            </a:schemeClr>
                          </a:solidFill>
                        </a:rPr>
                        <a:t>(0.31 to 2.35)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7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 fewer deaths per 1,000 </a:t>
                      </a:r>
                    </a:p>
                    <a:p>
                      <a:pPr algn="ctr"/>
                      <a:r>
                        <a:rPr lang="en-CA" sz="1400" dirty="0">
                          <a:solidFill>
                            <a:schemeClr val="tx1">
                              <a:lumMod val="50000"/>
                              <a:lumOff val="50000"/>
                            </a:schemeClr>
                          </a:solidFill>
                        </a:rPr>
                        <a:t>(5 fewer to 10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03816">
                <a:tc>
                  <a:txBody>
                    <a:bodyPr/>
                    <a:lstStyle/>
                    <a:p>
                      <a:r>
                        <a:rPr lang="en-CA" sz="1400" dirty="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3.10</a:t>
                      </a:r>
                    </a:p>
                    <a:p>
                      <a:pPr algn="ctr"/>
                      <a:r>
                        <a:rPr lang="en-CA" sz="1400" dirty="0">
                          <a:solidFill>
                            <a:schemeClr val="tx1">
                              <a:lumMod val="50000"/>
                              <a:lumOff val="50000"/>
                            </a:schemeClr>
                          </a:solidFill>
                        </a:rPr>
                        <a:t>(1.24 to 7.73)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11 more PE per 1,000</a:t>
                      </a:r>
                    </a:p>
                    <a:p>
                      <a:pPr algn="ctr"/>
                      <a:r>
                        <a:rPr lang="en-CA" sz="1400" dirty="0">
                          <a:solidFill>
                            <a:schemeClr val="tx1">
                              <a:lumMod val="50000"/>
                              <a:lumOff val="50000"/>
                            </a:schemeClr>
                          </a:solidFill>
                        </a:rPr>
                        <a:t>(1 more to 36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03816">
                <a:tc>
                  <a:txBody>
                    <a:bodyPr/>
                    <a:lstStyle/>
                    <a:p>
                      <a:r>
                        <a:rPr lang="en-CA" sz="1400" dirty="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3.15</a:t>
                      </a:r>
                    </a:p>
                    <a:p>
                      <a:pPr algn="ctr"/>
                      <a:r>
                        <a:rPr lang="en-CA" sz="1400" dirty="0">
                          <a:solidFill>
                            <a:schemeClr val="tx1">
                              <a:lumMod val="50000"/>
                              <a:lumOff val="50000"/>
                            </a:schemeClr>
                          </a:solidFill>
                        </a:rPr>
                        <a:t>(1.50 to 6.63)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8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17 more DVT per 1,000</a:t>
                      </a:r>
                    </a:p>
                    <a:p>
                      <a:pPr algn="ctr"/>
                      <a:r>
                        <a:rPr lang="en-CA" sz="1400" dirty="0">
                          <a:solidFill>
                            <a:schemeClr val="tx1">
                              <a:lumMod val="50000"/>
                              <a:lumOff val="50000"/>
                            </a:schemeClr>
                          </a:solidFill>
                        </a:rPr>
                        <a:t>(4 more to 46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503816">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0.49</a:t>
                      </a:r>
                    </a:p>
                    <a:p>
                      <a:pPr algn="ctr"/>
                      <a:r>
                        <a:rPr lang="en-CA" sz="1400" dirty="0">
                          <a:solidFill>
                            <a:schemeClr val="tx1">
                              <a:lumMod val="50000"/>
                              <a:lumOff val="50000"/>
                            </a:schemeClr>
                          </a:solidFill>
                        </a:rPr>
                        <a:t>(0.12 to 1.95)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3 fewer bleeds per 1,000</a:t>
                      </a:r>
                    </a:p>
                    <a:p>
                      <a:pPr algn="ctr"/>
                      <a:r>
                        <a:rPr lang="en-CA" sz="1400" dirty="0">
                          <a:solidFill>
                            <a:schemeClr val="tx1">
                              <a:lumMod val="50000"/>
                              <a:lumOff val="50000"/>
                            </a:schemeClr>
                          </a:solidFill>
                        </a:rPr>
                        <a:t>(5 fewer to 5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dirty="0"/>
              <a:t>Recommendation</a:t>
            </a:r>
            <a:br>
              <a:rPr lang="en-CA" dirty="0"/>
            </a:br>
            <a:endParaRPr lang="en-US" dirty="0"/>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1800" dirty="0"/>
              <a:t>For patients with DVT and/or PE who will continue to receive secondary prevention, the panel </a:t>
            </a:r>
            <a:r>
              <a:rPr lang="en-CA" sz="1800" i="1" dirty="0"/>
              <a:t>suggests</a:t>
            </a:r>
            <a:r>
              <a:rPr lang="en-CA" sz="1800" dirty="0"/>
              <a:t> using </a:t>
            </a:r>
            <a:r>
              <a:rPr lang="en-CA" sz="1800" b="1" dirty="0">
                <a:solidFill>
                  <a:srgbClr val="FF0000"/>
                </a:solidFill>
              </a:rPr>
              <a:t>anticoagulation over aspirin</a:t>
            </a:r>
            <a:r>
              <a:rPr lang="en-CA" sz="1800" b="1" dirty="0"/>
              <a:t> </a:t>
            </a:r>
            <a:r>
              <a:rPr lang="en-CA" sz="1800" dirty="0"/>
              <a:t>(conditional recommendation, moderate certainty)          </a:t>
            </a:r>
            <a:endParaRPr lang="en-CA" sz="1800" b="1" dirty="0">
              <a:solidFill>
                <a:srgbClr val="0070C0"/>
              </a:solidFill>
            </a:endParaRPr>
          </a:p>
          <a:p>
            <a:pPr marL="0" indent="0">
              <a:buNone/>
            </a:pPr>
            <a:r>
              <a:rPr lang="en-CA" sz="1800" b="1" dirty="0">
                <a:solidFill>
                  <a:srgbClr val="0070C0"/>
                </a:solidFill>
              </a:rPr>
              <a:t>Aspirin</a:t>
            </a:r>
            <a:r>
              <a:rPr lang="en-CA" sz="1800" dirty="0">
                <a:solidFill>
                  <a:srgbClr val="0070C0"/>
                </a:solidFill>
              </a:rPr>
              <a:t> </a:t>
            </a:r>
            <a:r>
              <a:rPr lang="en-CA" sz="1800" dirty="0"/>
              <a:t>compared with </a:t>
            </a:r>
            <a:r>
              <a:rPr lang="en-CA" sz="1800" b="1" dirty="0">
                <a:solidFill>
                  <a:srgbClr val="00B050"/>
                </a:solidFill>
              </a:rPr>
              <a:t>anticoagulation</a:t>
            </a:r>
            <a:r>
              <a:rPr lang="en-CA" sz="1800" dirty="0"/>
              <a:t> for patients with receiving secondary prevention for prior VTE</a:t>
            </a:r>
            <a:endParaRPr lang="en-CA" sz="1800" i="1" dirty="0"/>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2305730" y="4258346"/>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99D1C"/>
                </a:solidFill>
              </a:rPr>
              <a:t> </a:t>
            </a:r>
          </a:p>
        </p:txBody>
      </p:sp>
      <p:sp>
        <p:nvSpPr>
          <p:cNvPr id="21" name="Oval 20">
            <a:extLst>
              <a:ext uri="{FF2B5EF4-FFF2-40B4-BE49-F238E27FC236}">
                <a16:creationId xmlns:a16="http://schemas.microsoft.com/office/drawing/2014/main" id="{D1DC8C05-24E8-164B-BA65-5C18C003B974}"/>
              </a:ext>
            </a:extLst>
          </p:cNvPr>
          <p:cNvSpPr/>
          <p:nvPr/>
        </p:nvSpPr>
        <p:spPr>
          <a:xfrm>
            <a:off x="2305730" y="4777444"/>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2305730" y="5305409"/>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2305730" y="5807855"/>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420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085-6E9C-8444-8ECC-8718B147CE2F}"/>
              </a:ext>
            </a:extLst>
          </p:cNvPr>
          <p:cNvSpPr>
            <a:spLocks noGrp="1"/>
          </p:cNvSpPr>
          <p:nvPr>
            <p:ph type="title"/>
          </p:nvPr>
        </p:nvSpPr>
        <p:spPr/>
        <p:txBody>
          <a:bodyPr/>
          <a:lstStyle/>
          <a:p>
            <a:r>
              <a:rPr lang="en-US" dirty="0"/>
              <a:t>Case Conclusion</a:t>
            </a:r>
          </a:p>
        </p:txBody>
      </p:sp>
      <p:sp>
        <p:nvSpPr>
          <p:cNvPr id="3" name="Content Placeholder 2">
            <a:extLst>
              <a:ext uri="{FF2B5EF4-FFF2-40B4-BE49-F238E27FC236}">
                <a16:creationId xmlns:a16="http://schemas.microsoft.com/office/drawing/2014/main" id="{A2123408-225F-FC43-A1A3-5B67EDBE76FB}"/>
              </a:ext>
            </a:extLst>
          </p:cNvPr>
          <p:cNvSpPr>
            <a:spLocks noGrp="1"/>
          </p:cNvSpPr>
          <p:nvPr>
            <p:ph idx="1"/>
          </p:nvPr>
        </p:nvSpPr>
        <p:spPr/>
        <p:txBody>
          <a:bodyPr>
            <a:normAutofit/>
          </a:bodyPr>
          <a:lstStyle/>
          <a:p>
            <a:pPr marL="0" indent="0">
              <a:buNone/>
            </a:pPr>
            <a:r>
              <a:rPr lang="en-US" sz="2400" b="1" dirty="0"/>
              <a:t>Provoked </a:t>
            </a:r>
            <a:r>
              <a:rPr lang="en-US" sz="2400" b="1" dirty="0" err="1"/>
              <a:t>submassive</a:t>
            </a:r>
            <a:r>
              <a:rPr lang="en-US" sz="2400" b="1" dirty="0"/>
              <a:t> PE (chronic risk factor) </a:t>
            </a:r>
          </a:p>
          <a:p>
            <a:r>
              <a:rPr lang="en-US" sz="2000" dirty="0"/>
              <a:t>Initial management: </a:t>
            </a:r>
          </a:p>
          <a:p>
            <a:pPr lvl="1">
              <a:buSzPct val="75000"/>
              <a:buFont typeface="Courier New" panose="02070309020205020404" pitchFamily="49" charset="0"/>
              <a:buChar char="o"/>
            </a:pPr>
            <a:r>
              <a:rPr lang="en-US" sz="2067" dirty="0"/>
              <a:t> </a:t>
            </a:r>
            <a:r>
              <a:rPr lang="en-US" sz="1800" dirty="0"/>
              <a:t>Anticoagulation only (no thrombolysis, no compression stockings, no IVC filter)</a:t>
            </a:r>
          </a:p>
          <a:p>
            <a:pPr lvl="1">
              <a:buSzPct val="75000"/>
              <a:buFont typeface="Courier New" panose="02070309020205020404" pitchFamily="49" charset="0"/>
              <a:buChar char="o"/>
            </a:pPr>
            <a:r>
              <a:rPr lang="en-US" sz="1800" dirty="0"/>
              <a:t> Consider admission to hospital</a:t>
            </a:r>
          </a:p>
          <a:p>
            <a:r>
              <a:rPr lang="en-US" sz="2000" dirty="0"/>
              <a:t>Duration of anticoagulation</a:t>
            </a:r>
          </a:p>
          <a:p>
            <a:pPr lvl="1">
              <a:buSzPct val="75000"/>
              <a:buFont typeface="Courier New" panose="02070309020205020404" pitchFamily="49" charset="0"/>
              <a:buChar char="o"/>
            </a:pPr>
            <a:r>
              <a:rPr lang="en-US" sz="1800" dirty="0"/>
              <a:t> Indefinite antithrombotic therapy with anticoagulation rather than ASA</a:t>
            </a:r>
          </a:p>
          <a:p>
            <a:pPr lvl="2">
              <a:buFont typeface="Wingdings" pitchFamily="2" charset="2"/>
              <a:buChar char="v"/>
            </a:pPr>
            <a:endParaRPr lang="en-US" sz="1800" dirty="0"/>
          </a:p>
          <a:p>
            <a:pPr marL="0" indent="0">
              <a:buNone/>
            </a:pPr>
            <a:endParaRPr lang="en-US" sz="1800" dirty="0"/>
          </a:p>
          <a:p>
            <a:pPr lvl="2">
              <a:buFont typeface="Wingdings" pitchFamily="2" charset="2"/>
              <a:buChar char="v"/>
            </a:pPr>
            <a:endParaRPr lang="en-US" sz="1800" dirty="0"/>
          </a:p>
          <a:p>
            <a:pPr lvl="2">
              <a:buFont typeface="Wingdings" pitchFamily="2" charset="2"/>
              <a:buChar char="v"/>
            </a:pPr>
            <a:endParaRPr lang="en-US" sz="1800" dirty="0"/>
          </a:p>
          <a:p>
            <a:pPr lvl="2">
              <a:buFont typeface="Wingdings" pitchFamily="2" charset="2"/>
              <a:buChar char="v"/>
            </a:pPr>
            <a:endParaRPr lang="en-US" sz="1800" dirty="0"/>
          </a:p>
          <a:p>
            <a:pPr marL="914400" lvl="2" indent="0">
              <a:buNone/>
            </a:pPr>
            <a:endParaRPr lang="en-US" sz="1800" dirty="0"/>
          </a:p>
        </p:txBody>
      </p:sp>
    </p:spTree>
    <p:extLst>
      <p:ext uri="{BB962C8B-B14F-4D97-AF65-F5344CB8AC3E}">
        <p14:creationId xmlns:p14="http://schemas.microsoft.com/office/powerpoint/2010/main" val="1599666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FCBD5A-320C-4AEC-BBBD-2FE9823DB035}"/>
              </a:ext>
            </a:extLst>
          </p:cNvPr>
          <p:cNvSpPr>
            <a:spLocks noGrp="1"/>
          </p:cNvSpPr>
          <p:nvPr>
            <p:ph type="title"/>
          </p:nvPr>
        </p:nvSpPr>
        <p:spPr>
          <a:xfrm>
            <a:off x="419100" y="1340572"/>
            <a:ext cx="10972800" cy="418113"/>
          </a:xfrm>
        </p:spPr>
        <p:txBody>
          <a:bodyPr/>
          <a:lstStyle/>
          <a:p>
            <a:r>
              <a:rPr lang="en-US" dirty="0"/>
              <a:t>Other guideline recommendations that were not covered in this session</a:t>
            </a:r>
            <a:endParaRPr lang="en-CA" dirty="0"/>
          </a:p>
        </p:txBody>
      </p:sp>
      <p:sp>
        <p:nvSpPr>
          <p:cNvPr id="4" name="Content Placeholder 3">
            <a:extLst>
              <a:ext uri="{FF2B5EF4-FFF2-40B4-BE49-F238E27FC236}">
                <a16:creationId xmlns:a16="http://schemas.microsoft.com/office/drawing/2014/main" id="{5F253DD9-F5A9-49CD-8509-8518874D6471}"/>
              </a:ext>
            </a:extLst>
          </p:cNvPr>
          <p:cNvSpPr>
            <a:spLocks noGrp="1"/>
          </p:cNvSpPr>
          <p:nvPr>
            <p:ph idx="1"/>
          </p:nvPr>
        </p:nvSpPr>
        <p:spPr>
          <a:xfrm>
            <a:off x="419100" y="2033093"/>
            <a:ext cx="10972800" cy="3954624"/>
          </a:xfrm>
        </p:spPr>
        <p:txBody>
          <a:bodyPr/>
          <a:lstStyle/>
          <a:p>
            <a:pPr lvl="0"/>
            <a:r>
              <a:rPr lang="en-CA" sz="2000" dirty="0"/>
              <a:t>Home treatment vs hospital treatment for patients with PE and low risk for complication </a:t>
            </a:r>
          </a:p>
          <a:p>
            <a:pPr lvl="0"/>
            <a:r>
              <a:rPr lang="en-CA" sz="2000" dirty="0"/>
              <a:t>Thrombolytic therapy plus anticoagulation vs anticoagulation alone for patients with PE and hemodynamic compromise</a:t>
            </a:r>
          </a:p>
          <a:p>
            <a:pPr lvl="0"/>
            <a:r>
              <a:rPr lang="en-US" sz="2000" dirty="0"/>
              <a:t>Systemic vs. catheter-directed thrombolysis for DVT, PE</a:t>
            </a:r>
            <a:endParaRPr lang="en-CA" sz="2000" dirty="0"/>
          </a:p>
          <a:p>
            <a:pPr lvl="0"/>
            <a:r>
              <a:rPr lang="en-US" sz="2000" dirty="0"/>
              <a:t>Breakthrough VTE</a:t>
            </a:r>
            <a:endParaRPr lang="en-CA" sz="2000" dirty="0"/>
          </a:p>
          <a:p>
            <a:pPr lvl="0"/>
            <a:r>
              <a:rPr lang="en-US" sz="2000" dirty="0"/>
              <a:t>INR intensity on warfarin when being used as the anticoagulant for secondary prophylaxis</a:t>
            </a:r>
            <a:endParaRPr lang="en-CA" sz="2000" dirty="0"/>
          </a:p>
          <a:p>
            <a:endParaRPr lang="en-CA" sz="2000" dirty="0"/>
          </a:p>
        </p:txBody>
      </p:sp>
    </p:spTree>
    <p:extLst>
      <p:ext uri="{BB962C8B-B14F-4D97-AF65-F5344CB8AC3E}">
        <p14:creationId xmlns:p14="http://schemas.microsoft.com/office/powerpoint/2010/main" val="1386085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8ED3-7A9E-4FF0-A99B-08D111C93A89}"/>
              </a:ext>
            </a:extLst>
          </p:cNvPr>
          <p:cNvSpPr>
            <a:spLocks noGrp="1"/>
          </p:cNvSpPr>
          <p:nvPr>
            <p:ph type="title"/>
          </p:nvPr>
        </p:nvSpPr>
        <p:spPr/>
        <p:txBody>
          <a:bodyPr/>
          <a:lstStyle/>
          <a:p>
            <a:r>
              <a:rPr lang="en-CA" dirty="0"/>
              <a:t>Future Priorities for Research </a:t>
            </a:r>
          </a:p>
        </p:txBody>
      </p:sp>
      <p:sp>
        <p:nvSpPr>
          <p:cNvPr id="3" name="Content Placeholder 2">
            <a:extLst>
              <a:ext uri="{FF2B5EF4-FFF2-40B4-BE49-F238E27FC236}">
                <a16:creationId xmlns:a16="http://schemas.microsoft.com/office/drawing/2014/main" id="{EAAE8ED7-A2C9-4813-B75C-71A713A8C2AE}"/>
              </a:ext>
            </a:extLst>
          </p:cNvPr>
          <p:cNvSpPr>
            <a:spLocks noGrp="1"/>
          </p:cNvSpPr>
          <p:nvPr>
            <p:ph idx="1"/>
          </p:nvPr>
        </p:nvSpPr>
        <p:spPr/>
        <p:txBody>
          <a:bodyPr>
            <a:noAutofit/>
          </a:bodyPr>
          <a:lstStyle/>
          <a:p>
            <a:r>
              <a:rPr lang="en-CA" sz="2000" dirty="0"/>
              <a:t>Which patients with DVT or PE would benefit most from thrombolytic therapy and optimal strategy for administration </a:t>
            </a:r>
          </a:p>
          <a:p>
            <a:r>
              <a:rPr lang="en-CA" sz="2000" dirty="0"/>
              <a:t>Which patient populations would benefit most from the incorporation of ≥1 of prognostic scores, D-dimer testing, and/or ultrasound into the decision-making process concerning whether anticoagulant therapy should be continued after completion of the primary treatment phase of therapy.</a:t>
            </a:r>
          </a:p>
          <a:p>
            <a:r>
              <a:rPr lang="en-CA" sz="2000" dirty="0"/>
              <a:t>Impact of different chronic risk factors on the rate of recurrent VTE</a:t>
            </a:r>
          </a:p>
          <a:p>
            <a:r>
              <a:rPr lang="en-CA" sz="2000" dirty="0"/>
              <a:t>Which patients can safely use a lower-dose DOAC for secondary prevention  </a:t>
            </a:r>
          </a:p>
          <a:p>
            <a:r>
              <a:rPr lang="en-CA" sz="2000" dirty="0"/>
              <a:t>The evaluation and management of patients who sustain breakthrough thromboembolic events</a:t>
            </a:r>
          </a:p>
          <a:p>
            <a:r>
              <a:rPr lang="en-CA" sz="2000" dirty="0"/>
              <a:t>Which patients should continue antiplatelet therapy when anticoagulant therapy is initiated and which anticoagulant agent(s) and dose(s) are safest when </a:t>
            </a:r>
            <a:r>
              <a:rPr lang="en-CA" sz="2000" dirty="0" err="1"/>
              <a:t>coadministered</a:t>
            </a:r>
            <a:r>
              <a:rPr lang="en-CA" sz="2000" dirty="0"/>
              <a:t> with antiplatelet therapy.</a:t>
            </a:r>
          </a:p>
          <a:p>
            <a:r>
              <a:rPr lang="en-CA" sz="2000" dirty="0"/>
              <a:t>Which patients would potentially benefit from the use of compression stockings.</a:t>
            </a:r>
          </a:p>
        </p:txBody>
      </p:sp>
    </p:spTree>
    <p:extLst>
      <p:ext uri="{BB962C8B-B14F-4D97-AF65-F5344CB8AC3E}">
        <p14:creationId xmlns:p14="http://schemas.microsoft.com/office/powerpoint/2010/main" val="3891013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b="1" u="sng" dirty="0">
                <a:solidFill>
                  <a:srgbClr val="E14033"/>
                </a:solidFill>
              </a:rPr>
              <a:t>In Summary:</a:t>
            </a:r>
            <a:r>
              <a:rPr lang="en-CA" dirty="0">
                <a:solidFill>
                  <a:srgbClr val="E14033"/>
                </a:solidFill>
              </a:rPr>
              <a:t> 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3"/>
            <a:ext cx="9088694" cy="3954624"/>
          </a:xfrm>
        </p:spPr>
        <p:txBody>
          <a:bodyPr>
            <a:normAutofit/>
          </a:bodyPr>
          <a:lstStyle/>
          <a:p>
            <a:pPr marL="514350" indent="-514350">
              <a:buAutoNum type="arabicPeriod"/>
            </a:pPr>
            <a:r>
              <a:rPr lang="en-US" sz="2000" dirty="0"/>
              <a:t>Describe the </a:t>
            </a:r>
            <a:r>
              <a:rPr lang="en-US" sz="2000" i="1" dirty="0"/>
              <a:t>initial management </a:t>
            </a:r>
            <a:r>
              <a:rPr lang="en-US" sz="2000" dirty="0"/>
              <a:t>of patients with deep vein thrombosis (DVT) and pulmonary embolism (PE)</a:t>
            </a:r>
          </a:p>
          <a:p>
            <a:pPr marL="514350" indent="-514350">
              <a:buAutoNum type="arabicPeriod"/>
            </a:pPr>
            <a:endParaRPr lang="en-US" sz="2000" dirty="0"/>
          </a:p>
          <a:p>
            <a:pPr marL="514350" indent="-514350">
              <a:buAutoNum type="arabicPeriod"/>
            </a:pPr>
            <a:r>
              <a:rPr lang="en-US" sz="2000" dirty="0"/>
              <a:t>Describe recommendations for </a:t>
            </a:r>
            <a:r>
              <a:rPr lang="en-US" sz="2000" i="1" dirty="0"/>
              <a:t>duration of anticoagulation </a:t>
            </a:r>
            <a:r>
              <a:rPr lang="en-US" sz="2000" dirty="0"/>
              <a:t>after venous thromboembolism (VTE)</a:t>
            </a:r>
          </a:p>
          <a:p>
            <a:pPr marL="514350" indent="-514350">
              <a:buAutoNum type="arabicPeriod"/>
            </a:pPr>
            <a:endParaRPr lang="en-US" sz="2000" dirty="0"/>
          </a:p>
          <a:p>
            <a:pPr marL="514350" indent="-514350">
              <a:buAutoNum type="arabicPeriod"/>
            </a:pPr>
            <a:r>
              <a:rPr lang="en-CA" sz="2000" dirty="0"/>
              <a:t>Describe recommendations for management of </a:t>
            </a:r>
            <a:r>
              <a:rPr lang="en-CA" sz="2000" i="1" dirty="0"/>
              <a:t>recurrent VTE</a:t>
            </a:r>
          </a:p>
        </p:txBody>
      </p:sp>
    </p:spTree>
    <p:extLst>
      <p:ext uri="{BB962C8B-B14F-4D97-AF65-F5344CB8AC3E}">
        <p14:creationId xmlns:p14="http://schemas.microsoft.com/office/powerpoint/2010/main" val="236277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dirty="0"/>
              <a:t>Acknowledgements</a:t>
            </a:r>
          </a:p>
        </p:txBody>
      </p:sp>
      <p:sp>
        <p:nvSpPr>
          <p:cNvPr id="3" name="Content Placeholder 2">
            <a:extLst>
              <a:ext uri="{FF2B5EF4-FFF2-40B4-BE49-F238E27FC236}">
                <a16:creationId xmlns:a16="http://schemas.microsoft.com/office/drawing/2014/main" id="{312188CC-0829-495A-870F-168102C9D1EE}"/>
              </a:ext>
            </a:extLst>
          </p:cNvPr>
          <p:cNvSpPr>
            <a:spLocks noGrp="1"/>
          </p:cNvSpPr>
          <p:nvPr>
            <p:ph idx="1"/>
          </p:nvPr>
        </p:nvSpPr>
        <p:spPr/>
        <p:txBody>
          <a:bodyPr/>
          <a:lstStyle/>
          <a:p>
            <a:r>
              <a:rPr lang="en-CA" sz="2000" dirty="0"/>
              <a:t>ASH Guideline Panel team members</a:t>
            </a:r>
          </a:p>
          <a:p>
            <a:r>
              <a:rPr lang="en-CA" sz="2000" dirty="0"/>
              <a:t>Knowledge Synthesis team members</a:t>
            </a:r>
          </a:p>
          <a:p>
            <a:r>
              <a:rPr lang="en-CA" sz="2000" dirty="0"/>
              <a:t>McMaster University GRADE Centre</a:t>
            </a:r>
          </a:p>
          <a:p>
            <a:r>
              <a:rPr lang="en-CA" sz="2000" dirty="0"/>
              <a:t>Authors of this slide set: </a:t>
            </a:r>
            <a:r>
              <a:rPr lang="en-CA" sz="2000" b="1" dirty="0"/>
              <a:t>Zachary Liederman MD </a:t>
            </a:r>
            <a:r>
              <a:rPr lang="en-CA" sz="2000" b="1" dirty="0" err="1"/>
              <a:t>MScCH</a:t>
            </a:r>
            <a:r>
              <a:rPr lang="en-CA" sz="2000" b="1" dirty="0"/>
              <a:t> </a:t>
            </a:r>
            <a:r>
              <a:rPr lang="en-CA" sz="2000" dirty="0"/>
              <a:t>(University of Toronto), </a:t>
            </a:r>
            <a:r>
              <a:rPr lang="en-CA" sz="2000" b="1" dirty="0"/>
              <a:t>Eric K. Tseng MD </a:t>
            </a:r>
            <a:r>
              <a:rPr lang="en-CA" sz="2000" b="1" dirty="0" err="1"/>
              <a:t>MScCH</a:t>
            </a:r>
            <a:r>
              <a:rPr lang="en-CA" sz="2000" b="1" dirty="0"/>
              <a:t> </a:t>
            </a:r>
            <a:r>
              <a:rPr lang="en-CA" sz="2000" dirty="0"/>
              <a:t>(University of Toronto) and </a:t>
            </a:r>
            <a:r>
              <a:rPr lang="en-CA" sz="2000" b="1" dirty="0"/>
              <a:t>Thomas L. </a:t>
            </a:r>
            <a:r>
              <a:rPr lang="en-CA" sz="2000" b="1" dirty="0" err="1"/>
              <a:t>Ortel</a:t>
            </a:r>
            <a:r>
              <a:rPr lang="en-CA" sz="2000" b="1" dirty="0"/>
              <a:t> MD PhD </a:t>
            </a:r>
            <a:r>
              <a:rPr lang="en-CA" sz="2000" dirty="0"/>
              <a:t>(Duke University)</a:t>
            </a:r>
          </a:p>
          <a:p>
            <a:endParaRPr lang="en-CA" sz="2000" dirty="0"/>
          </a:p>
          <a:p>
            <a:pPr marL="0" indent="0">
              <a:buNone/>
            </a:pPr>
            <a:r>
              <a:rPr lang="en-CA" sz="2000" dirty="0"/>
              <a:t>See more about the ASH VTE guidelines </a:t>
            </a:r>
            <a:r>
              <a:rPr lang="en-CA" sz="2000"/>
              <a:t>at </a:t>
            </a:r>
            <a:r>
              <a:rPr lang="en-CA" sz="2000">
                <a:hlinkClick r:id="rId3"/>
              </a:rPr>
              <a:t>www.hematology.org/VTEguidelines</a:t>
            </a:r>
            <a:endParaRPr lang="en-CA" sz="2000"/>
          </a:p>
          <a:p>
            <a:pPr marL="0" indent="0">
              <a:buNone/>
            </a:pPr>
            <a:r>
              <a:rPr lang="en-CA" sz="2000" dirty="0"/>
              <a:t>Don’t miss our updated ASH VTE Guidelines Mobile App!</a:t>
            </a:r>
          </a:p>
        </p:txBody>
      </p:sp>
    </p:spTree>
    <p:extLst>
      <p:ext uri="{BB962C8B-B14F-4D97-AF65-F5344CB8AC3E}">
        <p14:creationId xmlns:p14="http://schemas.microsoft.com/office/powerpoint/2010/main" val="17615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lstStyle/>
          <a:p>
            <a:r>
              <a:rPr lang="en-CA" dirty="0"/>
              <a:t>How patients and clinicians should use these recommendations</a:t>
            </a:r>
          </a:p>
        </p:txBody>
      </p:sp>
      <p:graphicFrame>
        <p:nvGraphicFramePr>
          <p:cNvPr id="5" name="Table 4">
            <a:extLst>
              <a:ext uri="{FF2B5EF4-FFF2-40B4-BE49-F238E27FC236}">
                <a16:creationId xmlns:a16="http://schemas.microsoft.com/office/drawing/2014/main" id="{42D9C8F1-9385-A647-86D5-C54AC1819DC6}"/>
              </a:ext>
            </a:extLst>
          </p:cNvPr>
          <p:cNvGraphicFramePr>
            <a:graphicFrameLocks noGrp="1"/>
          </p:cNvGraphicFramePr>
          <p:nvPr>
            <p:extLst>
              <p:ext uri="{D42A27DB-BD31-4B8C-83A1-F6EECF244321}">
                <p14:modId xmlns:p14="http://schemas.microsoft.com/office/powerpoint/2010/main" val="690704663"/>
              </p:ext>
            </p:extLst>
          </p:nvPr>
        </p:nvGraphicFramePr>
        <p:xfrm>
          <a:off x="1518686" y="2540098"/>
          <a:ext cx="9124508" cy="3088327"/>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624840">
                <a:tc>
                  <a:txBody>
                    <a:bodyPr/>
                    <a:lstStyle/>
                    <a:p>
                      <a:endParaRPr lang="en-CA" sz="19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CA" sz="1900" b="1" dirty="0">
                          <a:solidFill>
                            <a:schemeClr val="bg1"/>
                          </a:solidFill>
                        </a:rPr>
                        <a:t>STRONG Recommendation</a:t>
                      </a:r>
                      <a:br>
                        <a:rPr lang="en-CA" sz="1900" b="1" dirty="0">
                          <a:solidFill>
                            <a:schemeClr val="bg1"/>
                          </a:solidFill>
                        </a:rPr>
                      </a:br>
                      <a:r>
                        <a:rPr lang="en-CA" sz="1600" b="0" dirty="0">
                          <a:solidFill>
                            <a:schemeClr val="bg1"/>
                          </a:solidFill>
                        </a:rPr>
                        <a:t>(“The panel recommends…”)</a:t>
                      </a:r>
                      <a:endParaRPr lang="en-CA" sz="1900" b="0" dirty="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900" b="1" dirty="0">
                          <a:solidFill>
                            <a:schemeClr val="bg1"/>
                          </a:solidFill>
                        </a:rPr>
                        <a:t>CONDITIONAL Recommendation</a:t>
                      </a:r>
                    </a:p>
                    <a:p>
                      <a:pPr algn="ctr"/>
                      <a:r>
                        <a:rPr lang="en-CA" sz="16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7">
                <a:tc>
                  <a:txBody>
                    <a:bodyPr/>
                    <a:lstStyle/>
                    <a:p>
                      <a:r>
                        <a:rPr lang="en-CA" sz="19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9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9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9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9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900" dirty="0">
                          <a:solidFill>
                            <a:schemeClr val="tx1">
                              <a:lumMod val="50000"/>
                              <a:lumOff val="50000"/>
                            </a:schemeClr>
                          </a:solidFill>
                        </a:rPr>
                        <a:t>Different choices will be appropriate for different patients, depending on their values and preferences. Use </a:t>
                      </a:r>
                      <a:r>
                        <a:rPr lang="en-CA" sz="1900" b="1" dirty="0">
                          <a:solidFill>
                            <a:schemeClr val="tx1">
                              <a:lumMod val="50000"/>
                              <a:lumOff val="50000"/>
                            </a:schemeClr>
                          </a:solidFill>
                        </a:rPr>
                        <a:t>shared decision making</a:t>
                      </a:r>
                      <a:r>
                        <a:rPr lang="en-CA" sz="1900" b="0" dirty="0">
                          <a:solidFill>
                            <a:schemeClr val="tx1">
                              <a:lumMod val="50000"/>
                              <a:lumOff val="50000"/>
                            </a:schemeClr>
                          </a:solidFill>
                        </a:rPr>
                        <a:t>.</a:t>
                      </a:r>
                      <a:endParaRPr lang="en-CA" sz="19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232514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0B41-7790-4FBA-83EC-9BB4C28760A7}"/>
              </a:ext>
            </a:extLst>
          </p:cNvPr>
          <p:cNvSpPr>
            <a:spLocks noGrp="1"/>
          </p:cNvSpPr>
          <p:nvPr>
            <p:ph type="title"/>
          </p:nvPr>
        </p:nvSpPr>
        <p:spPr/>
        <p:txBody>
          <a:bodyPr/>
          <a:lstStyle/>
          <a:p>
            <a:r>
              <a:rPr lang="en-CA" dirty="0"/>
              <a:t>Grading the quality of evidence</a:t>
            </a:r>
          </a:p>
        </p:txBody>
      </p:sp>
      <p:grpSp>
        <p:nvGrpSpPr>
          <p:cNvPr id="12" name="Group 11">
            <a:extLst>
              <a:ext uri="{FF2B5EF4-FFF2-40B4-BE49-F238E27FC236}">
                <a16:creationId xmlns:a16="http://schemas.microsoft.com/office/drawing/2014/main" id="{53030314-78B5-9C43-9C20-E9300013B7A5}"/>
              </a:ext>
            </a:extLst>
          </p:cNvPr>
          <p:cNvGrpSpPr/>
          <p:nvPr/>
        </p:nvGrpSpPr>
        <p:grpSpPr>
          <a:xfrm>
            <a:off x="4104444" y="2489140"/>
            <a:ext cx="5128455" cy="3028288"/>
            <a:chOff x="4434644" y="2703569"/>
            <a:chExt cx="5064031" cy="2966259"/>
          </a:xfrm>
        </p:grpSpPr>
        <p:sp>
          <p:nvSpPr>
            <p:cNvPr id="8" name="TextBox 7">
              <a:extLst>
                <a:ext uri="{FF2B5EF4-FFF2-40B4-BE49-F238E27FC236}">
                  <a16:creationId xmlns:a16="http://schemas.microsoft.com/office/drawing/2014/main" id="{239F2ED8-FC22-C94D-98A1-18E17ACB339E}"/>
                </a:ext>
              </a:extLst>
            </p:cNvPr>
            <p:cNvSpPr txBox="1"/>
            <p:nvPr/>
          </p:nvSpPr>
          <p:spPr>
            <a:xfrm>
              <a:off x="5360132" y="2703569"/>
              <a:ext cx="4138543" cy="2937770"/>
            </a:xfrm>
            <a:prstGeom prst="rect">
              <a:avLst/>
            </a:prstGeom>
            <a:noFill/>
          </p:spPr>
          <p:txBody>
            <a:bodyPr wrap="square" rtlCol="0">
              <a:noAutofit/>
            </a:bodyPr>
            <a:lstStyle/>
            <a:p>
              <a:pPr>
                <a:lnSpc>
                  <a:spcPct val="200000"/>
                </a:lnSpc>
              </a:pPr>
              <a:r>
                <a:rPr lang="en-CA" sz="3200" dirty="0">
                  <a:solidFill>
                    <a:schemeClr val="tx1">
                      <a:lumMod val="50000"/>
                      <a:lumOff val="50000"/>
                    </a:schemeClr>
                  </a:solidFill>
                </a:rPr>
                <a:t>Low (or Very Low)</a:t>
              </a:r>
            </a:p>
            <a:p>
              <a:pPr>
                <a:lnSpc>
                  <a:spcPct val="200000"/>
                </a:lnSpc>
              </a:pPr>
              <a:r>
                <a:rPr lang="en-CA" sz="3200" dirty="0">
                  <a:solidFill>
                    <a:schemeClr val="tx1">
                      <a:lumMod val="50000"/>
                      <a:lumOff val="50000"/>
                    </a:schemeClr>
                  </a:solidFill>
                </a:rPr>
                <a:t>Moderate</a:t>
              </a:r>
            </a:p>
            <a:p>
              <a:pPr>
                <a:lnSpc>
                  <a:spcPct val="200000"/>
                </a:lnSpc>
              </a:pPr>
              <a:r>
                <a:rPr lang="en-CA" sz="3200" dirty="0">
                  <a:solidFill>
                    <a:schemeClr val="tx1">
                      <a:lumMod val="50000"/>
                      <a:lumOff val="50000"/>
                    </a:schemeClr>
                  </a:solidFill>
                </a:rPr>
                <a:t>Strong</a:t>
              </a:r>
            </a:p>
          </p:txBody>
        </p:sp>
        <p:sp>
          <p:nvSpPr>
            <p:cNvPr id="9" name="Oval 8">
              <a:extLst>
                <a:ext uri="{FF2B5EF4-FFF2-40B4-BE49-F238E27FC236}">
                  <a16:creationId xmlns:a16="http://schemas.microsoft.com/office/drawing/2014/main" id="{A7463596-A132-7949-9F34-0212FD241CB5}"/>
                </a:ext>
              </a:extLst>
            </p:cNvPr>
            <p:cNvSpPr/>
            <p:nvPr/>
          </p:nvSpPr>
          <p:spPr>
            <a:xfrm>
              <a:off x="4434644" y="2919985"/>
              <a:ext cx="759688" cy="759688"/>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Oval 9">
              <a:extLst>
                <a:ext uri="{FF2B5EF4-FFF2-40B4-BE49-F238E27FC236}">
                  <a16:creationId xmlns:a16="http://schemas.microsoft.com/office/drawing/2014/main" id="{F31F001A-5923-254C-9C6D-8495BD48DA3F}"/>
                </a:ext>
              </a:extLst>
            </p:cNvPr>
            <p:cNvSpPr/>
            <p:nvPr/>
          </p:nvSpPr>
          <p:spPr>
            <a:xfrm>
              <a:off x="4447312" y="3906374"/>
              <a:ext cx="759688" cy="759688"/>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10">
              <a:extLst>
                <a:ext uri="{FF2B5EF4-FFF2-40B4-BE49-F238E27FC236}">
                  <a16:creationId xmlns:a16="http://schemas.microsoft.com/office/drawing/2014/main" id="{D67D447B-90F1-CA46-BD2A-8E8AD59EC080}"/>
                </a:ext>
              </a:extLst>
            </p:cNvPr>
            <p:cNvSpPr/>
            <p:nvPr/>
          </p:nvSpPr>
          <p:spPr>
            <a:xfrm>
              <a:off x="4447312" y="4910140"/>
              <a:ext cx="759688" cy="759688"/>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384139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B537A-E23E-450F-8DE1-8F04A32780C5}"/>
              </a:ext>
            </a:extLst>
          </p:cNvPr>
          <p:cNvSpPr>
            <a:spLocks noGrp="1"/>
          </p:cNvSpPr>
          <p:nvPr>
            <p:ph type="title"/>
          </p:nvPr>
        </p:nvSpPr>
        <p:spPr/>
        <p:txBody>
          <a:bodyPr/>
          <a:lstStyle/>
          <a:p>
            <a:r>
              <a:rPr lang="en-US" dirty="0"/>
              <a:t>Objectives</a:t>
            </a:r>
            <a:endParaRPr lang="en-CA" dirty="0"/>
          </a:p>
        </p:txBody>
      </p:sp>
      <p:sp>
        <p:nvSpPr>
          <p:cNvPr id="6" name="Content Placeholder 5">
            <a:extLst>
              <a:ext uri="{FF2B5EF4-FFF2-40B4-BE49-F238E27FC236}">
                <a16:creationId xmlns:a16="http://schemas.microsoft.com/office/drawing/2014/main" id="{39232B7C-F977-4E10-A02F-9EC8174B8B30}"/>
              </a:ext>
            </a:extLst>
          </p:cNvPr>
          <p:cNvSpPr>
            <a:spLocks noGrp="1"/>
          </p:cNvSpPr>
          <p:nvPr>
            <p:ph idx="1"/>
          </p:nvPr>
        </p:nvSpPr>
        <p:spPr/>
        <p:txBody>
          <a:bodyPr>
            <a:noAutofit/>
          </a:bodyPr>
          <a:lstStyle/>
          <a:p>
            <a:pPr marL="0" indent="0">
              <a:buNone/>
            </a:pPr>
            <a:r>
              <a:rPr lang="en-US" sz="2400" b="1" dirty="0"/>
              <a:t>By the end of this session, you should be able to</a:t>
            </a:r>
          </a:p>
          <a:p>
            <a:pPr marL="0" indent="0">
              <a:buNone/>
            </a:pPr>
            <a:endParaRPr lang="en-US" sz="2400" dirty="0"/>
          </a:p>
          <a:p>
            <a:pPr marL="514350" indent="-514350">
              <a:buAutoNum type="arabicPeriod"/>
            </a:pPr>
            <a:r>
              <a:rPr lang="en-US" sz="2400" dirty="0"/>
              <a:t>Describe the </a:t>
            </a:r>
            <a:r>
              <a:rPr lang="en-US" sz="2400" i="1" u="sng" dirty="0"/>
              <a:t>initial management </a:t>
            </a:r>
            <a:r>
              <a:rPr lang="en-US" sz="2400" dirty="0"/>
              <a:t>of patients with deep vein thrombosis (DVT) and pulmonary embolism (PE)</a:t>
            </a:r>
          </a:p>
          <a:p>
            <a:pPr marL="514350" indent="-514350">
              <a:buAutoNum type="arabicPeriod"/>
            </a:pPr>
            <a:endParaRPr lang="en-US" sz="2400" dirty="0"/>
          </a:p>
          <a:p>
            <a:pPr marL="514350" indent="-514350">
              <a:buAutoNum type="arabicPeriod"/>
            </a:pPr>
            <a:r>
              <a:rPr lang="en-US" sz="2400" dirty="0"/>
              <a:t>Describe recommendations for </a:t>
            </a:r>
            <a:r>
              <a:rPr lang="en-US" sz="2400" i="1" u="sng" dirty="0"/>
              <a:t>duration of anticoagulation </a:t>
            </a:r>
            <a:r>
              <a:rPr lang="en-US" sz="2400" dirty="0"/>
              <a:t>after venous thromboembolism (VTE)</a:t>
            </a:r>
          </a:p>
          <a:p>
            <a:pPr marL="514350" indent="-514350">
              <a:buAutoNum type="arabicPeriod"/>
            </a:pPr>
            <a:endParaRPr lang="en-US" sz="2400" dirty="0"/>
          </a:p>
          <a:p>
            <a:pPr marL="514350" indent="-514350">
              <a:buAutoNum type="arabicPeriod"/>
            </a:pPr>
            <a:r>
              <a:rPr lang="en-CA" sz="2400" dirty="0"/>
              <a:t>Describe recommendations for management of </a:t>
            </a:r>
            <a:r>
              <a:rPr lang="en-CA" sz="2400" i="1" u="sng" dirty="0"/>
              <a:t>recurrent VTE</a:t>
            </a:r>
          </a:p>
        </p:txBody>
      </p:sp>
    </p:spTree>
    <p:extLst>
      <p:ext uri="{BB962C8B-B14F-4D97-AF65-F5344CB8AC3E}">
        <p14:creationId xmlns:p14="http://schemas.microsoft.com/office/powerpoint/2010/main" val="286540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2451100" y="2556711"/>
            <a:ext cx="3499483" cy="1174914"/>
          </a:xfrm>
          <a:prstGeom prst="rect">
            <a:avLst/>
          </a:prstGeom>
          <a:solidFill>
            <a:srgbClr val="C9C2D6"/>
          </a:solidFill>
        </p:spPr>
        <p:txBody>
          <a:bodyPr wrap="square" rtlCol="0" anchor="ctr" anchorCtr="0">
            <a:noAutofit/>
          </a:bodyPr>
          <a:lstStyle/>
          <a:p>
            <a:r>
              <a:rPr lang="en-CA" sz="2000" dirty="0">
                <a:solidFill>
                  <a:schemeClr val="tx1">
                    <a:lumMod val="50000"/>
                    <a:lumOff val="50000"/>
                  </a:schemeClr>
                </a:solidFill>
              </a:rPr>
              <a:t>VTE (including DVT and PE) occurs in 1-2 per 1,000 people per year</a:t>
            </a:r>
          </a:p>
        </p:txBody>
      </p:sp>
      <p:sp>
        <p:nvSpPr>
          <p:cNvPr id="9" name="TextBox 8">
            <a:extLst>
              <a:ext uri="{FF2B5EF4-FFF2-40B4-BE49-F238E27FC236}">
                <a16:creationId xmlns:a16="http://schemas.microsoft.com/office/drawing/2014/main" id="{AE554332-ABDD-4444-AA2A-CBE1C0E51A1D}"/>
              </a:ext>
            </a:extLst>
          </p:cNvPr>
          <p:cNvSpPr txBox="1"/>
          <p:nvPr/>
        </p:nvSpPr>
        <p:spPr>
          <a:xfrm>
            <a:off x="6165217" y="2552700"/>
            <a:ext cx="3499483" cy="1174914"/>
          </a:xfrm>
          <a:prstGeom prst="rect">
            <a:avLst/>
          </a:prstGeom>
          <a:solidFill>
            <a:srgbClr val="BFE0E5"/>
          </a:solidFill>
        </p:spPr>
        <p:txBody>
          <a:bodyPr wrap="square" rtlCol="0" anchor="ctr" anchorCtr="0">
            <a:noAutofit/>
          </a:bodyPr>
          <a:lstStyle/>
          <a:p>
            <a:r>
              <a:rPr lang="en-CA" sz="2000" dirty="0">
                <a:solidFill>
                  <a:schemeClr val="tx1">
                    <a:lumMod val="50000"/>
                    <a:lumOff val="50000"/>
                  </a:schemeClr>
                </a:solidFill>
              </a:rPr>
              <a:t>One third of patients with newly diagnosed VTE present with PE</a:t>
            </a:r>
            <a:endParaRPr lang="en-CA" sz="2000" b="1" dirty="0">
              <a:solidFill>
                <a:schemeClr val="tx1">
                  <a:lumMod val="50000"/>
                  <a:lumOff val="50000"/>
                </a:schemeClr>
              </a:solidFill>
            </a:endParaRP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p:txBody>
          <a:bodyPr/>
          <a:lstStyle/>
          <a:p>
            <a:r>
              <a:rPr lang="en-CA" dirty="0"/>
              <a:t>VTE is a common and important cause of morbidity and mortality</a:t>
            </a:r>
          </a:p>
        </p:txBody>
      </p:sp>
      <p:sp>
        <p:nvSpPr>
          <p:cNvPr id="8" name="TextBox 7">
            <a:extLst>
              <a:ext uri="{FF2B5EF4-FFF2-40B4-BE49-F238E27FC236}">
                <a16:creationId xmlns:a16="http://schemas.microsoft.com/office/drawing/2014/main" id="{7D431369-ED22-471C-8B5E-BF6BF831D638}"/>
              </a:ext>
            </a:extLst>
          </p:cNvPr>
          <p:cNvSpPr txBox="1"/>
          <p:nvPr/>
        </p:nvSpPr>
        <p:spPr>
          <a:xfrm>
            <a:off x="2451100" y="3964596"/>
            <a:ext cx="3499483" cy="1826606"/>
          </a:xfrm>
          <a:prstGeom prst="rect">
            <a:avLst/>
          </a:prstGeom>
          <a:solidFill>
            <a:srgbClr val="CBD7AF"/>
          </a:solidFill>
        </p:spPr>
        <p:txBody>
          <a:bodyPr wrap="square" rtlCol="0" anchor="ctr" anchorCtr="0">
            <a:noAutofit/>
          </a:bodyPr>
          <a:lstStyle/>
          <a:p>
            <a:r>
              <a:rPr lang="en-CA" sz="2000" dirty="0">
                <a:solidFill>
                  <a:schemeClr val="tx1">
                    <a:lumMod val="50000"/>
                    <a:lumOff val="50000"/>
                  </a:schemeClr>
                </a:solidFill>
              </a:rPr>
              <a:t>For patients with unprovoked VTE, risk of recurrence after completing a primary treatment course of anticoagulation is about 10% in two years</a:t>
            </a:r>
          </a:p>
        </p:txBody>
      </p:sp>
      <p:sp>
        <p:nvSpPr>
          <p:cNvPr id="10" name="TextBox 9">
            <a:extLst>
              <a:ext uri="{FF2B5EF4-FFF2-40B4-BE49-F238E27FC236}">
                <a16:creationId xmlns:a16="http://schemas.microsoft.com/office/drawing/2014/main" id="{F0A0DD8D-4BCA-486F-9AE7-ECF0B6B24C27}"/>
              </a:ext>
            </a:extLst>
          </p:cNvPr>
          <p:cNvSpPr txBox="1"/>
          <p:nvPr/>
        </p:nvSpPr>
        <p:spPr>
          <a:xfrm>
            <a:off x="6165217" y="3964595"/>
            <a:ext cx="3499483" cy="1826606"/>
          </a:xfrm>
          <a:prstGeom prst="rect">
            <a:avLst/>
          </a:prstGeom>
          <a:solidFill>
            <a:srgbClr val="FFD9AF"/>
          </a:solidFill>
        </p:spPr>
        <p:txBody>
          <a:bodyPr wrap="square" rtlCol="0" anchor="ctr" anchorCtr="0">
            <a:noAutofit/>
          </a:bodyPr>
          <a:lstStyle/>
          <a:p>
            <a:r>
              <a:rPr lang="en-CA" sz="2000" dirty="0">
                <a:solidFill>
                  <a:schemeClr val="tx1">
                    <a:lumMod val="50000"/>
                    <a:lumOff val="50000"/>
                  </a:schemeClr>
                </a:solidFill>
              </a:rPr>
              <a:t>The incidence of VTE increases with age – as high as 1 in 100 in individuals above 80 years old</a:t>
            </a:r>
            <a:endParaRPr lang="en-CA" sz="2000" b="1" dirty="0">
              <a:solidFill>
                <a:schemeClr val="tx1">
                  <a:lumMod val="50000"/>
                  <a:lumOff val="50000"/>
                </a:schemeClr>
              </a:solidFill>
            </a:endParaRPr>
          </a:p>
        </p:txBody>
      </p:sp>
    </p:spTree>
    <p:extLst>
      <p:ext uri="{BB962C8B-B14F-4D97-AF65-F5344CB8AC3E}">
        <p14:creationId xmlns:p14="http://schemas.microsoft.com/office/powerpoint/2010/main" val="152776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05CB-211A-4F1A-ADB8-B8A401702ECD}"/>
              </a:ext>
            </a:extLst>
          </p:cNvPr>
          <p:cNvSpPr>
            <a:spLocks noGrp="1"/>
          </p:cNvSpPr>
          <p:nvPr>
            <p:ph type="title"/>
          </p:nvPr>
        </p:nvSpPr>
        <p:spPr/>
        <p:txBody>
          <a:bodyPr>
            <a:noAutofit/>
          </a:bodyPr>
          <a:lstStyle/>
          <a:p>
            <a:r>
              <a:rPr lang="en-CA" dirty="0"/>
              <a:t>These guidelines</a:t>
            </a:r>
          </a:p>
        </p:txBody>
      </p:sp>
      <p:sp>
        <p:nvSpPr>
          <p:cNvPr id="3" name="Content Placeholder 2">
            <a:extLst>
              <a:ext uri="{FF2B5EF4-FFF2-40B4-BE49-F238E27FC236}">
                <a16:creationId xmlns:a16="http://schemas.microsoft.com/office/drawing/2014/main" id="{F83D486A-9905-9643-B258-BEAD16519360}"/>
              </a:ext>
            </a:extLst>
          </p:cNvPr>
          <p:cNvSpPr>
            <a:spLocks noGrp="1"/>
          </p:cNvSpPr>
          <p:nvPr>
            <p:ph idx="1"/>
          </p:nvPr>
        </p:nvSpPr>
        <p:spPr>
          <a:xfrm>
            <a:off x="419099" y="1989643"/>
            <a:ext cx="3600397" cy="3954624"/>
          </a:xfrm>
        </p:spPr>
        <p:txBody>
          <a:bodyPr/>
          <a:lstStyle/>
          <a:p>
            <a:pPr marL="0" indent="0">
              <a:buNone/>
            </a:pPr>
            <a:r>
              <a:rPr lang="en-US" sz="2400" dirty="0"/>
              <a:t>These guidelines are about managing VTE during:</a:t>
            </a:r>
          </a:p>
          <a:p>
            <a:r>
              <a:rPr lang="en-US" sz="2400" dirty="0"/>
              <a:t>Initial stages (within 2 weeks)</a:t>
            </a:r>
          </a:p>
          <a:p>
            <a:r>
              <a:rPr lang="en-US" sz="2400" dirty="0"/>
              <a:t>Primary treatment (3-6 months)</a:t>
            </a:r>
          </a:p>
          <a:p>
            <a:r>
              <a:rPr lang="en-US" sz="2400" dirty="0"/>
              <a:t>Secondary prevention (beyond 6 months)</a:t>
            </a:r>
          </a:p>
        </p:txBody>
      </p:sp>
      <p:pic>
        <p:nvPicPr>
          <p:cNvPr id="6" name="Picture 5">
            <a:extLst>
              <a:ext uri="{FF2B5EF4-FFF2-40B4-BE49-F238E27FC236}">
                <a16:creationId xmlns:a16="http://schemas.microsoft.com/office/drawing/2014/main" id="{01725F18-CB25-4464-B0F5-3AE33F9EEF4D}"/>
              </a:ext>
            </a:extLst>
          </p:cNvPr>
          <p:cNvPicPr>
            <a:picLocks noChangeAspect="1"/>
          </p:cNvPicPr>
          <p:nvPr/>
        </p:nvPicPr>
        <p:blipFill>
          <a:blip r:embed="rId3"/>
          <a:stretch>
            <a:fillRect/>
          </a:stretch>
        </p:blipFill>
        <p:spPr>
          <a:xfrm>
            <a:off x="4019497" y="2019709"/>
            <a:ext cx="7647124" cy="3079607"/>
          </a:xfrm>
          <a:prstGeom prst="rect">
            <a:avLst/>
          </a:prstGeom>
        </p:spPr>
      </p:pic>
    </p:spTree>
    <p:extLst>
      <p:ext uri="{BB962C8B-B14F-4D97-AF65-F5344CB8AC3E}">
        <p14:creationId xmlns:p14="http://schemas.microsoft.com/office/powerpoint/2010/main" val="226154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22290</TotalTime>
  <Words>6739</Words>
  <Application>Microsoft Office PowerPoint</Application>
  <PresentationFormat>Widescreen</PresentationFormat>
  <Paragraphs>1095</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AdvOT333dc5e5</vt:lpstr>
      <vt:lpstr>AdvOT333dc5e5+20</vt:lpstr>
      <vt:lpstr>Arial</vt:lpstr>
      <vt:lpstr>Calibri</vt:lpstr>
      <vt:lpstr>Calibri Light</vt:lpstr>
      <vt:lpstr>Courier New</vt:lpstr>
      <vt:lpstr>Wingdings</vt:lpstr>
      <vt:lpstr>2_Office Theme</vt:lpstr>
      <vt:lpstr>Treatment of Deep Vein Thrombosis  and Pulmonary Embolism</vt:lpstr>
      <vt:lpstr>Clinical Guidelines</vt:lpstr>
      <vt:lpstr>ASH Clinical Practice Guidelines on VTE</vt:lpstr>
      <vt:lpstr>How were these ASH guidelines developed?</vt:lpstr>
      <vt:lpstr>How patients and clinicians should use these recommendations</vt:lpstr>
      <vt:lpstr>Grading the quality of evidence</vt:lpstr>
      <vt:lpstr>Objectives</vt:lpstr>
      <vt:lpstr>VTE is a common and important cause of morbidity and mortality</vt:lpstr>
      <vt:lpstr>These guidelines</vt:lpstr>
      <vt:lpstr>Case 1: Unprovoked DVT</vt:lpstr>
      <vt:lpstr>PowerPoint Presentation</vt:lpstr>
      <vt:lpstr>Recommendation </vt:lpstr>
      <vt:lpstr>Recommendation </vt:lpstr>
      <vt:lpstr>Treatment beyond anticoagulation for prevention of Post Thrombotic Syndrome (PTS)</vt:lpstr>
      <vt:lpstr>Recommendation </vt:lpstr>
      <vt:lpstr>Recommendation </vt:lpstr>
      <vt:lpstr>Case: back to our patient</vt:lpstr>
      <vt:lpstr>The patient receives 6 months of anticoagulation for primary treatment. What duration of anticoagulation do you recommend for secondary prevention?  </vt:lpstr>
      <vt:lpstr>Recommendation </vt:lpstr>
      <vt:lpstr>Recommendation </vt:lpstr>
      <vt:lpstr>Recommendation </vt:lpstr>
      <vt:lpstr>Case Conclusion</vt:lpstr>
      <vt:lpstr>Case 2: Provoked DVT and PE (transient risk factor)</vt:lpstr>
      <vt:lpstr>Recommendations</vt:lpstr>
      <vt:lpstr>Recommendation </vt:lpstr>
      <vt:lpstr>Recommendation </vt:lpstr>
      <vt:lpstr>Case: back to our patient</vt:lpstr>
      <vt:lpstr>Provoking Risk Factors for VTE</vt:lpstr>
      <vt:lpstr>  </vt:lpstr>
      <vt:lpstr>Recommendation </vt:lpstr>
      <vt:lpstr>Case: back to our patient</vt:lpstr>
      <vt:lpstr>Case epilogue: </vt:lpstr>
      <vt:lpstr>Recommendation </vt:lpstr>
      <vt:lpstr>Case Conclusion</vt:lpstr>
      <vt:lpstr>Case 3: Provoked submassive PE (chronic risk factor) </vt:lpstr>
      <vt:lpstr>.</vt:lpstr>
      <vt:lpstr>Recommendation.</vt:lpstr>
      <vt:lpstr>PowerPoint Presentation</vt:lpstr>
      <vt:lpstr>Recommendation </vt:lpstr>
      <vt:lpstr>Recommendation </vt:lpstr>
      <vt:lpstr>Case Conclusion</vt:lpstr>
      <vt:lpstr>Other guideline recommendations that were not covered in this session</vt:lpstr>
      <vt:lpstr>Future Priorities for Research </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Deep Vein Thrombosis and Pulmonary Embolism</dc:title>
  <dc:creator>Eric Tseng</dc:creator>
  <cp:lastModifiedBy>Akaliza Shalita</cp:lastModifiedBy>
  <cp:revision>121</cp:revision>
  <dcterms:created xsi:type="dcterms:W3CDTF">2021-04-04T19:57:04Z</dcterms:created>
  <dcterms:modified xsi:type="dcterms:W3CDTF">2021-11-30T22:54:02Z</dcterms:modified>
</cp:coreProperties>
</file>