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3"/>
  </p:notesMasterIdLst>
  <p:sldIdLst>
    <p:sldId id="257" r:id="rId6"/>
    <p:sldId id="1280" r:id="rId7"/>
    <p:sldId id="1190" r:id="rId8"/>
    <p:sldId id="1191" r:id="rId9"/>
    <p:sldId id="1285" r:id="rId10"/>
    <p:sldId id="334" r:id="rId11"/>
    <p:sldId id="260" r:id="rId12"/>
    <p:sldId id="261" r:id="rId13"/>
    <p:sldId id="1219" r:id="rId14"/>
    <p:sldId id="378" r:id="rId15"/>
    <p:sldId id="303" r:id="rId16"/>
    <p:sldId id="264" r:id="rId17"/>
    <p:sldId id="271" r:id="rId18"/>
    <p:sldId id="1221" r:id="rId19"/>
    <p:sldId id="1223" r:id="rId20"/>
    <p:sldId id="1224" r:id="rId21"/>
    <p:sldId id="1222" r:id="rId22"/>
    <p:sldId id="1225" r:id="rId23"/>
    <p:sldId id="1226" r:id="rId24"/>
    <p:sldId id="1228" r:id="rId25"/>
    <p:sldId id="1279" r:id="rId26"/>
    <p:sldId id="1229" r:id="rId27"/>
    <p:sldId id="1230" r:id="rId28"/>
    <p:sldId id="1232" r:id="rId29"/>
    <p:sldId id="1233" r:id="rId30"/>
    <p:sldId id="1234" r:id="rId31"/>
    <p:sldId id="1235" r:id="rId32"/>
    <p:sldId id="1281" r:id="rId33"/>
    <p:sldId id="1263" r:id="rId34"/>
    <p:sldId id="1243" r:id="rId35"/>
    <p:sldId id="1283" r:id="rId36"/>
    <p:sldId id="1244" r:id="rId37"/>
    <p:sldId id="1276" r:id="rId38"/>
    <p:sldId id="1245" r:id="rId39"/>
    <p:sldId id="1247" r:id="rId40"/>
    <p:sldId id="1248" r:id="rId41"/>
    <p:sldId id="1250" r:id="rId42"/>
    <p:sldId id="1284" r:id="rId43"/>
    <p:sldId id="1265" r:id="rId44"/>
    <p:sldId id="1266" r:id="rId45"/>
    <p:sldId id="1267" r:id="rId46"/>
    <p:sldId id="1275" r:id="rId47"/>
    <p:sldId id="1271" r:id="rId48"/>
    <p:sldId id="1274" r:id="rId49"/>
    <p:sldId id="1277" r:id="rId50"/>
    <p:sldId id="1220" r:id="rId51"/>
    <p:sldId id="2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CBC15-3FA6-EDC4-62BC-71E66B680E41}" name="JUAN SERRANO" initials="JS" userId="1cf8a1d792089c5c" providerId="Windows Live"/>
  <p188:author id="{1470F7C9-29F7-BBBD-9B16-4425E4531F90}" name="Kailee Boedeker" initials="KB" userId="S::KBoedeker@hq.hematology.org::b77dd867-4351-4e21-a3f6-fcf19f53a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2989D0-6997-D8E8-305D-3FCAE12F3123}" v="1" dt="2023-08-01T14:50:45.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E5AAD-96E6-4967-BF12-0EE2410CE396}"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C1AA-F593-4A7B-8C00-1FFC7E3C71D1}" type="slidenum">
              <a:rPr lang="en-US" smtClean="0"/>
              <a:t>‹#›</a:t>
            </a:fld>
            <a:endParaRPr lang="en-US"/>
          </a:p>
        </p:txBody>
      </p:sp>
    </p:spTree>
    <p:extLst>
      <p:ext uri="{BB962C8B-B14F-4D97-AF65-F5344CB8AC3E}">
        <p14:creationId xmlns:p14="http://schemas.microsoft.com/office/powerpoint/2010/main" val="172878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2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26354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30626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26</a:t>
            </a:fld>
            <a:endParaRPr lang="en-US"/>
          </a:p>
        </p:txBody>
      </p:sp>
    </p:spTree>
    <p:extLst>
      <p:ext uri="{BB962C8B-B14F-4D97-AF65-F5344CB8AC3E}">
        <p14:creationId xmlns:p14="http://schemas.microsoft.com/office/powerpoint/2010/main" val="249172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65823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350897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254548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30</a:t>
            </a:fld>
            <a:endParaRPr lang="en-US"/>
          </a:p>
        </p:txBody>
      </p:sp>
    </p:spTree>
    <p:extLst>
      <p:ext uri="{BB962C8B-B14F-4D97-AF65-F5344CB8AC3E}">
        <p14:creationId xmlns:p14="http://schemas.microsoft.com/office/powerpoint/2010/main" val="97014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4215721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33</a:t>
            </a:fld>
            <a:endParaRPr lang="en-US"/>
          </a:p>
        </p:txBody>
      </p:sp>
    </p:spTree>
    <p:extLst>
      <p:ext uri="{BB962C8B-B14F-4D97-AF65-F5344CB8AC3E}">
        <p14:creationId xmlns:p14="http://schemas.microsoft.com/office/powerpoint/2010/main" val="420594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427028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60388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44</a:t>
            </a:fld>
            <a:endParaRPr lang="en-US"/>
          </a:p>
        </p:txBody>
      </p:sp>
    </p:spTree>
    <p:extLst>
      <p:ext uri="{BB962C8B-B14F-4D97-AF65-F5344CB8AC3E}">
        <p14:creationId xmlns:p14="http://schemas.microsoft.com/office/powerpoint/2010/main" val="397903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46</a:t>
            </a:fld>
            <a:endParaRPr lang="en-US"/>
          </a:p>
        </p:txBody>
      </p:sp>
    </p:spTree>
    <p:extLst>
      <p:ext uri="{BB962C8B-B14F-4D97-AF65-F5344CB8AC3E}">
        <p14:creationId xmlns:p14="http://schemas.microsoft.com/office/powerpoint/2010/main" val="272273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A9825F-515E-45CF-9C4F-95C027413CDD}"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altLang="es-CO"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0366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2A90E0-5D2C-4ACD-BE12-006BECBF959B}"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altLang="es-CO"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4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72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38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577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68195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a:t>Click to edit Master title style</a:t>
            </a:r>
          </a:p>
        </p:txBody>
      </p:sp>
      <p:sp>
        <p:nvSpPr>
          <p:cNvPr id="8" name="Content Placeholder 2"/>
          <p:cNvSpPr>
            <a:spLocks noGrp="1"/>
          </p:cNvSpPr>
          <p:nvPr>
            <p:ph idx="1"/>
          </p:nvPr>
        </p:nvSpPr>
        <p:spPr>
          <a:xfrm>
            <a:off x="419100" y="2033094"/>
            <a:ext cx="10972800" cy="3954624"/>
          </a:xfrm>
          <a:prstGeom prst="rect">
            <a:avLst/>
          </a:prstGeom>
        </p:spPr>
        <p:txBody>
          <a:bodyPr lIns="0" tIns="0" rIns="0" bIns="0"/>
          <a:lstStyle>
            <a:lvl1pPr>
              <a:defRPr sz="2400">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16360075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9/5/2023</a:t>
            </a:fld>
            <a:endParaRPr lang="en-US"/>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2074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8797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4843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04691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10834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47818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9/5/2023</a:t>
            </a:fld>
            <a:endParaRPr lang="en-US"/>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a:p>
        </p:txBody>
      </p:sp>
    </p:spTree>
    <p:extLst>
      <p:ext uri="{BB962C8B-B14F-4D97-AF65-F5344CB8AC3E}">
        <p14:creationId xmlns:p14="http://schemas.microsoft.com/office/powerpoint/2010/main" val="349908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364434" y="2490307"/>
            <a:ext cx="11217965" cy="891931"/>
          </a:xfrm>
        </p:spPr>
        <p:txBody>
          <a:bodyPr>
            <a:noAutofit/>
          </a:bodyPr>
          <a:lstStyle/>
          <a:p>
            <a:pPr algn="l"/>
            <a:r>
              <a:rPr lang="en-US" sz="2400">
                <a:effectLst/>
                <a:latin typeface="Calibri" panose="020F0502020204030204" pitchFamily="34" charset="0"/>
                <a:ea typeface="Calibri" panose="020F0502020204030204" pitchFamily="34" charset="0"/>
              </a:rPr>
              <a:t>Prevention of venous thromboembolism in surgical patients, medical patients and long-distance travelers in Latin America</a:t>
            </a:r>
            <a:endParaRPr lang="en-CA" sz="4800" b="0"/>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3621533"/>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400" b="1" i="1" u="none" strike="noStrike" kern="1200" cap="none" spc="0" normalizeH="0" baseline="0" noProof="0">
                <a:ln>
                  <a:noFill/>
                </a:ln>
                <a:solidFill>
                  <a:prstClr val="white">
                    <a:lumMod val="50000"/>
                  </a:prstClr>
                </a:solidFill>
                <a:effectLst/>
                <a:uLnTx/>
                <a:uFillTx/>
                <a:latin typeface="Calibri"/>
                <a:ea typeface="Geneva" pitchFamily="37" charset="-128"/>
              </a:rPr>
              <a:t>Educational Slide Kit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000" b="0" i="0" u="none" strike="noStrike" kern="1200" cap="none" spc="0" normalizeH="0" baseline="0" noProof="0">
                <a:ln>
                  <a:noFill/>
                </a:ln>
                <a:solidFill>
                  <a:prstClr val="white">
                    <a:lumMod val="50000"/>
                  </a:prstClr>
                </a:solidFill>
                <a:effectLst/>
                <a:uLnTx/>
                <a:uFillTx/>
                <a:latin typeface="Calibri"/>
                <a:ea typeface="Geneva" pitchFamily="37" charset="-128"/>
              </a:rPr>
              <a:t>American Society of Hematology– ASH | 2022</a:t>
            </a:r>
            <a:br>
              <a:rPr kumimoji="0" lang="en-CA" sz="2000" b="0" i="0" u="none" strike="noStrike" kern="1200" cap="none" spc="0" normalizeH="0" baseline="0" noProof="0">
                <a:ln>
                  <a:noFill/>
                </a:ln>
                <a:solidFill>
                  <a:prstClr val="white">
                    <a:lumMod val="50000"/>
                  </a:prstClr>
                </a:solidFill>
                <a:effectLst/>
                <a:uLnTx/>
                <a:uFillTx/>
                <a:latin typeface="Calibri"/>
                <a:ea typeface="Geneva" pitchFamily="37" charset="-128"/>
              </a:rPr>
            </a:br>
            <a:endParaRPr kumimoji="0" lang="en-CA" sz="2000" b="0" i="0" u="none" strike="noStrike" kern="1200" cap="none" spc="0" normalizeH="0" baseline="0" noProof="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a:ln>
                  <a:noFill/>
                </a:ln>
                <a:solidFill>
                  <a:prstClr val="white">
                    <a:lumMod val="50000"/>
                  </a:prstClr>
                </a:solidFill>
                <a:effectLst/>
                <a:uLnTx/>
                <a:uFillTx/>
                <a:latin typeface="Calibri"/>
                <a:ea typeface="Geneva" pitchFamily="37" charset="-128"/>
              </a:rPr>
              <a:t>Authors: </a:t>
            </a:r>
            <a:b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b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Mario Luis Tejerina Valle, MD,  </a:t>
            </a:r>
            <a:r>
              <a:rPr kumimoji="0" lang="en-US" sz="1600" b="0" i="0" u="none" strike="noStrike" kern="1200" cap="none" spc="0" normalizeH="0" baseline="0" noProof="0" err="1">
                <a:ln>
                  <a:noFill/>
                </a:ln>
                <a:solidFill>
                  <a:prstClr val="white">
                    <a:lumMod val="50000"/>
                  </a:prstClr>
                </a:solidFill>
                <a:effectLst/>
                <a:uLnTx/>
                <a:uFillTx/>
                <a:latin typeface="Calibri"/>
                <a:ea typeface="Geneva" pitchFamily="37" charset="-128"/>
              </a:rPr>
              <a:t>Caja</a:t>
            </a: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 </a:t>
            </a:r>
            <a:r>
              <a:rPr kumimoji="0" lang="en-US" sz="1600" b="0" i="0" u="none" strike="noStrike" kern="1200" cap="none" spc="0" normalizeH="0" baseline="0" noProof="0" err="1">
                <a:ln>
                  <a:noFill/>
                </a:ln>
                <a:solidFill>
                  <a:prstClr val="white">
                    <a:lumMod val="50000"/>
                  </a:prstClr>
                </a:solidFill>
                <a:effectLst/>
                <a:uLnTx/>
                <a:uFillTx/>
                <a:latin typeface="Calibri"/>
                <a:ea typeface="Geneva" pitchFamily="37" charset="-128"/>
              </a:rPr>
              <a:t>Petrolera</a:t>
            </a: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 de </a:t>
            </a:r>
            <a:r>
              <a:rPr kumimoji="0" lang="en-US" sz="1600" b="0" i="0" u="none" strike="noStrike" kern="1200" cap="none" spc="0" normalizeH="0" baseline="0" noProof="0" err="1">
                <a:ln>
                  <a:noFill/>
                </a:ln>
                <a:solidFill>
                  <a:prstClr val="white">
                    <a:lumMod val="50000"/>
                  </a:prstClr>
                </a:solidFill>
                <a:effectLst/>
                <a:uLnTx/>
                <a:uFillTx/>
                <a:latin typeface="Calibri"/>
                <a:ea typeface="Geneva" pitchFamily="37" charset="-128"/>
              </a:rPr>
              <a:t>Salud</a:t>
            </a: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 - Bolivia</a:t>
            </a: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CA" sz="1600" b="0" i="0" u="none" strike="noStrike" kern="1200" cap="none" spc="0" normalizeH="0" baseline="0" noProof="0">
                <a:ln>
                  <a:noFill/>
                </a:ln>
                <a:solidFill>
                  <a:prstClr val="white">
                    <a:lumMod val="50000"/>
                  </a:prstClr>
                </a:solidFill>
                <a:effectLst/>
                <a:uLnTx/>
                <a:uFillTx/>
                <a:latin typeface="Calibri"/>
                <a:ea typeface="Geneva" pitchFamily="37" charset="-128"/>
              </a:rPr>
              <a:t>Juan Carlos Serrano Casas, MD, Universidad Central de Venezuela- Specialized Hematologic Unit</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a:xfrm>
            <a:off x="419100" y="1350210"/>
            <a:ext cx="10972800" cy="713539"/>
          </a:xfrm>
        </p:spPr>
        <p:txBody>
          <a:bodyPr>
            <a:noAutofit/>
          </a:bodyPr>
          <a:lstStyle/>
          <a:p>
            <a:pPr algn="ctr"/>
            <a:r>
              <a:rPr lang="en-US" sz="2500"/>
              <a:t>Which clinical outcome was most relevant to the panel's decision making?</a:t>
            </a:r>
            <a:endParaRPr lang="en-CA" sz="2500"/>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167312" y="1892082"/>
            <a:ext cx="6267450" cy="3954624"/>
          </a:xfrm>
        </p:spPr>
        <p:txBody>
          <a:bodyPr>
            <a:noAutofit/>
          </a:bodyPr>
          <a:lstStyle/>
          <a:p>
            <a:pPr marL="0" indent="0">
              <a:buNone/>
            </a:pPr>
            <a:r>
              <a:rPr lang="en-CA" sz="2800"/>
              <a:t> </a:t>
            </a:r>
          </a:p>
          <a:p>
            <a:pPr marL="0" indent="0">
              <a:buNone/>
            </a:pPr>
            <a:endParaRPr lang="en-CA" sz="2800"/>
          </a:p>
          <a:p>
            <a:pPr lvl="1"/>
            <a:r>
              <a:rPr lang="en-CA" sz="2800" b="1"/>
              <a:t>Mortality</a:t>
            </a:r>
          </a:p>
          <a:p>
            <a:pPr lvl="1"/>
            <a:r>
              <a:rPr lang="en-CA" sz="2800" b="1"/>
              <a:t>Symptomatic VTE, AE, </a:t>
            </a:r>
            <a:r>
              <a:rPr lang="en-CA" sz="2800" b="1" i="1"/>
              <a:t>proximal DVT, severe distal DVT </a:t>
            </a:r>
            <a:endParaRPr lang="en-CA" sz="2800" b="1"/>
          </a:p>
          <a:p>
            <a:pPr lvl="1"/>
            <a:r>
              <a:rPr lang="en-CA" sz="2800" b="1"/>
              <a:t>Major bleeding</a:t>
            </a:r>
          </a:p>
          <a:p>
            <a:pPr lvl="1"/>
            <a:r>
              <a:rPr lang="en-CA" sz="2800" b="1"/>
              <a:t>Re-intervention </a:t>
            </a:r>
          </a:p>
          <a:p>
            <a:pPr marL="457200" lvl="1" indent="0">
              <a:buNone/>
            </a:pPr>
            <a:endParaRPr lang="en-CA" sz="2800"/>
          </a:p>
        </p:txBody>
      </p:sp>
      <p:sp>
        <p:nvSpPr>
          <p:cNvPr id="5" name="TextBox 4">
            <a:extLst>
              <a:ext uri="{FF2B5EF4-FFF2-40B4-BE49-F238E27FC236}">
                <a16:creationId xmlns:a16="http://schemas.microsoft.com/office/drawing/2014/main" id="{5EF908EB-DA11-4B49-93CC-173C23C61003}"/>
              </a:ext>
            </a:extLst>
          </p:cNvPr>
          <p:cNvSpPr txBox="1"/>
          <p:nvPr/>
        </p:nvSpPr>
        <p:spPr>
          <a:xfrm>
            <a:off x="6611451" y="3982433"/>
            <a:ext cx="4855550" cy="1938992"/>
          </a:xfrm>
          <a:prstGeom prst="rect">
            <a:avLst/>
          </a:prstGeom>
          <a:solidFill>
            <a:schemeClr val="tx2">
              <a:lumMod val="40000"/>
              <a:lumOff val="60000"/>
            </a:schemeClr>
          </a:solidFill>
        </p:spPr>
        <p:txBody>
          <a:bodyPr wrap="square" rtlCol="0">
            <a:spAutoFit/>
          </a:bodyPr>
          <a:lstStyle/>
          <a:p>
            <a:pPr lvl="0">
              <a:defRPr/>
            </a:pPr>
            <a:r>
              <a:rPr lang="en-US" sz="2400">
                <a:solidFill>
                  <a:prstClr val="white">
                    <a:lumMod val="50000"/>
                  </a:prstClr>
                </a:solidFill>
              </a:rPr>
              <a:t>If symptomatic events are not distinguishable from asymptomatic events, clinical model analysis should be carried out to assess VTE cases that may require treatment.</a:t>
            </a:r>
            <a:endParaRPr kumimoji="0" lang="en-CA" sz="2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D6EFF6-FF52-4092-9ED1-BA09BD6B0A11}"/>
              </a:ext>
            </a:extLst>
          </p:cNvPr>
          <p:cNvSpPr txBox="1"/>
          <p:nvPr/>
        </p:nvSpPr>
        <p:spPr>
          <a:xfrm>
            <a:off x="6611449" y="2647456"/>
            <a:ext cx="4855549" cy="1200329"/>
          </a:xfrm>
          <a:prstGeom prst="rect">
            <a:avLst/>
          </a:prstGeom>
          <a:solidFill>
            <a:srgbClr val="C9D7B2"/>
          </a:solidFill>
        </p:spPr>
        <p:txBody>
          <a:bodyPr wrap="square" rtlCol="0">
            <a:spAutoFit/>
          </a:bodyPr>
          <a:lstStyle/>
          <a:p>
            <a:pPr lvl="0">
              <a:defRPr/>
            </a:pPr>
            <a:r>
              <a:rPr lang="en-US" sz="2400">
                <a:solidFill>
                  <a:prstClr val="white">
                    <a:lumMod val="50000"/>
                  </a:prstClr>
                </a:solidFill>
              </a:rPr>
              <a:t>Less emphasis on asymptomatic DVT events (detected in screening studies).</a:t>
            </a:r>
            <a:endParaRPr kumimoji="0" lang="en-CA" sz="2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US" b="1"/>
              <a:t>Case 1: Acute Surgical Abdomen</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1953582"/>
            <a:ext cx="10972800" cy="3954624"/>
          </a:xfrm>
        </p:spPr>
        <p:txBody>
          <a:bodyPr/>
          <a:lstStyle/>
          <a:p>
            <a:pPr marL="0" indent="0">
              <a:buNone/>
            </a:pPr>
            <a:r>
              <a:rPr lang="en-US" sz="2400"/>
              <a:t>Male patient 65 years old, weight loss of 10 kg, with pain in the left iliac fossa in the last week, abdominal distension, constipation, vomiting. In abdominal CT study there is LOE in descending colon. In colonoscopy Bx is identified with colon adenocarcinoma.</a:t>
            </a:r>
          </a:p>
          <a:p>
            <a:pPr marL="0" indent="0">
              <a:buNone/>
            </a:pPr>
            <a:endParaRPr lang="en-CA" sz="1200"/>
          </a:p>
          <a:p>
            <a:pPr marL="0" indent="0">
              <a:buNone/>
            </a:pPr>
            <a:r>
              <a:rPr lang="en-CA" sz="2400" b="1">
                <a:solidFill>
                  <a:srgbClr val="E43E31"/>
                </a:solidFill>
              </a:rPr>
              <a:t>Background: </a:t>
            </a:r>
            <a:r>
              <a:rPr lang="en-CA" sz="2400"/>
              <a:t> </a:t>
            </a:r>
            <a:r>
              <a:rPr lang="en-US" sz="2400"/>
              <a:t>Obesity, AHT with mild nephropathy.</a:t>
            </a:r>
            <a:endParaRPr lang="en-CA" sz="2400"/>
          </a:p>
          <a:p>
            <a:pPr marL="0" indent="0">
              <a:buNone/>
            </a:pPr>
            <a:r>
              <a:rPr lang="en-CA" sz="2400" b="1">
                <a:solidFill>
                  <a:srgbClr val="E43E31"/>
                </a:solidFill>
              </a:rPr>
              <a:t>Medication:</a:t>
            </a:r>
            <a:r>
              <a:rPr lang="en-CA" sz="2400">
                <a:solidFill>
                  <a:srgbClr val="E43E31"/>
                </a:solidFill>
              </a:rPr>
              <a:t> </a:t>
            </a:r>
            <a:r>
              <a:rPr lang="en-CA" sz="2400"/>
              <a:t>Losartan 50 mg/day,  ASA 100 mg/day.</a:t>
            </a:r>
          </a:p>
          <a:p>
            <a:pPr marL="0" indent="0">
              <a:buNone/>
            </a:pPr>
            <a:r>
              <a:rPr lang="en-CA" sz="2400" b="1" err="1">
                <a:solidFill>
                  <a:srgbClr val="E43E31"/>
                </a:solidFill>
              </a:rPr>
              <a:t>Idx</a:t>
            </a:r>
            <a:r>
              <a:rPr lang="en-CA" sz="2400" b="1">
                <a:solidFill>
                  <a:srgbClr val="E43E31"/>
                </a:solidFill>
              </a:rPr>
              <a:t>: Intestinal Obstruction, Colon adenocarcinoma</a:t>
            </a:r>
          </a:p>
          <a:p>
            <a:pPr marL="0" indent="0">
              <a:buNone/>
            </a:pPr>
            <a:r>
              <a:rPr lang="en-CA" sz="2400" b="1" err="1">
                <a:solidFill>
                  <a:srgbClr val="E43E31"/>
                </a:solidFill>
              </a:rPr>
              <a:t>Caprini</a:t>
            </a:r>
            <a:r>
              <a:rPr lang="en-CA" sz="2400" b="1">
                <a:solidFill>
                  <a:srgbClr val="E43E31"/>
                </a:solidFill>
              </a:rPr>
              <a:t>  score: very high risk</a:t>
            </a:r>
            <a:endParaRPr lang="en-CA" sz="1100"/>
          </a:p>
          <a:p>
            <a:pPr marL="0" indent="0">
              <a:buNone/>
            </a:pPr>
            <a:r>
              <a:rPr lang="en-CA" sz="2400" b="1">
                <a:solidFill>
                  <a:srgbClr val="E43E31"/>
                </a:solidFill>
              </a:rPr>
              <a:t>Proposed surgery: </a:t>
            </a:r>
          </a:p>
          <a:p>
            <a:r>
              <a:rPr lang="en-US" sz="2400"/>
              <a:t>Sigmoid Colon Hemicolectomy, surgery time more than 45 min.</a:t>
            </a:r>
            <a:endParaRPr lang="en-CA" sz="2400"/>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BF609-4D03-C04B-9F6A-436EB1647D7D}"/>
              </a:ext>
            </a:extLst>
          </p:cNvPr>
          <p:cNvSpPr>
            <a:spLocks noGrp="1"/>
          </p:cNvSpPr>
          <p:nvPr>
            <p:ph type="title"/>
          </p:nvPr>
        </p:nvSpPr>
        <p:spPr/>
        <p:txBody>
          <a:bodyPr/>
          <a:lstStyle/>
          <a:p>
            <a:pPr marL="0" indent="0"/>
            <a:r>
              <a:rPr lang="en-US" sz="2500" b="0"/>
              <a:t>Considering his clinical condition as having a high risk of thrombosis in an oncologic patient surgery, what would be your recommendation?</a:t>
            </a:r>
            <a:br>
              <a:rPr lang="en-CA" sz="2500" b="0"/>
            </a:br>
            <a:endParaRPr lang="en-US" sz="2500" b="0"/>
          </a:p>
        </p:txBody>
      </p:sp>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511864" y="2778663"/>
            <a:ext cx="10972800" cy="3553943"/>
          </a:xfrm>
        </p:spPr>
        <p:txBody>
          <a:bodyPr>
            <a:noAutofit/>
          </a:bodyPr>
          <a:lstStyle/>
          <a:p>
            <a:pPr marL="0" indent="0">
              <a:spcAft>
                <a:spcPts val="1200"/>
              </a:spcAft>
              <a:buNone/>
            </a:pPr>
            <a:r>
              <a:rPr lang="es-VE"/>
              <a:t>a) </a:t>
            </a:r>
            <a:r>
              <a:rPr lang="en-US"/>
              <a:t>I would not administer thromboprophylaxis.</a:t>
            </a:r>
            <a:endParaRPr lang="es-VE"/>
          </a:p>
          <a:p>
            <a:pPr marL="0" indent="0">
              <a:spcAft>
                <a:spcPts val="1200"/>
              </a:spcAft>
              <a:buNone/>
            </a:pPr>
            <a:r>
              <a:rPr lang="es-VE"/>
              <a:t>b) I </a:t>
            </a:r>
            <a:r>
              <a:rPr lang="en-US"/>
              <a:t>would only provide mechanical thromboprophylaxis.</a:t>
            </a:r>
            <a:endParaRPr lang="es-VE"/>
          </a:p>
          <a:p>
            <a:pPr marL="0" indent="0">
              <a:spcAft>
                <a:spcPts val="1200"/>
              </a:spcAft>
              <a:buNone/>
            </a:pPr>
            <a:r>
              <a:rPr lang="es-VE"/>
              <a:t>c) I </a:t>
            </a:r>
            <a:r>
              <a:rPr lang="es-VE" err="1"/>
              <a:t>would</a:t>
            </a:r>
            <a:r>
              <a:rPr lang="es-VE"/>
              <a:t> </a:t>
            </a:r>
            <a:r>
              <a:rPr lang="es-VE" err="1"/>
              <a:t>administer</a:t>
            </a:r>
            <a:r>
              <a:rPr lang="es-VE"/>
              <a:t> </a:t>
            </a:r>
            <a:r>
              <a:rPr lang="es-VE" err="1"/>
              <a:t>pharmacologic</a:t>
            </a:r>
            <a:r>
              <a:rPr lang="es-VE"/>
              <a:t> </a:t>
            </a:r>
            <a:r>
              <a:rPr lang="es-VE" err="1"/>
              <a:t>thromboprophylaxis</a:t>
            </a:r>
            <a:r>
              <a:rPr lang="es-VE"/>
              <a:t> </a:t>
            </a:r>
          </a:p>
          <a:p>
            <a:pPr marL="0" indent="0">
              <a:spcAft>
                <a:spcPts val="1200"/>
              </a:spcAft>
              <a:buNone/>
            </a:pPr>
            <a:r>
              <a:rPr lang="es-VE"/>
              <a:t>d) </a:t>
            </a:r>
            <a:r>
              <a:rPr lang="en-US"/>
              <a:t>I would administer thromboprophylaxis during hospitalization only</a:t>
            </a:r>
            <a:endParaRPr lang="es-VE"/>
          </a:p>
        </p:txBody>
      </p:sp>
      <p:sp>
        <p:nvSpPr>
          <p:cNvPr id="5" name="Rectangle 3">
            <a:extLst>
              <a:ext uri="{FF2B5EF4-FFF2-40B4-BE49-F238E27FC236}">
                <a16:creationId xmlns:a16="http://schemas.microsoft.com/office/drawing/2014/main" id="{A1928077-B8F8-438A-8769-7168E622BBF3}"/>
              </a:ext>
            </a:extLst>
          </p:cNvPr>
          <p:cNvSpPr/>
          <p:nvPr/>
        </p:nvSpPr>
        <p:spPr>
          <a:xfrm>
            <a:off x="419100" y="3877708"/>
            <a:ext cx="7770743" cy="50831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E7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430780658"/>
              </p:ext>
            </p:extLst>
          </p:nvPr>
        </p:nvGraphicFramePr>
        <p:xfrm>
          <a:off x="423304" y="342493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a:solidFill>
                            <a:schemeClr val="bg1"/>
                          </a:solidFill>
                        </a:rPr>
                        <a:t>Outcomes </a:t>
                      </a:r>
                    </a:p>
                    <a:p>
                      <a:pPr algn="l"/>
                      <a:r>
                        <a:rPr lang="en-CA" sz="1400" b="1">
                          <a:solidFill>
                            <a:schemeClr val="bg1"/>
                          </a:solidFill>
                        </a:rPr>
                        <a:t>( 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a:solidFill>
                            <a:schemeClr val="bg1"/>
                          </a:solidFill>
                        </a:rPr>
                        <a:t>Relative risk</a:t>
                      </a:r>
                    </a:p>
                    <a:p>
                      <a:pPr algn="ctr"/>
                      <a:r>
                        <a:rPr lang="en-CA"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1" i="0">
                          <a:solidFill>
                            <a:schemeClr val="tx1"/>
                          </a:solidFill>
                        </a:rPr>
                        <a:t>Risk without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a:solidFill>
                            <a:schemeClr val="tx1"/>
                          </a:solidFill>
                        </a:rPr>
                        <a:t>Risk with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a:solidFill>
                            <a:schemeClr val="tx1">
                              <a:lumMod val="50000"/>
                              <a:lumOff val="50000"/>
                            </a:schemeClr>
                          </a:solidFill>
                        </a:rPr>
                        <a:t>     Mortality</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0.75</a:t>
                      </a:r>
                      <a:br>
                        <a:rPr lang="en-US" sz="1000"/>
                      </a:br>
                      <a:r>
                        <a:rPr lang="en-US" sz="1400" b="0" i="0" kern="1200">
                          <a:solidFill>
                            <a:schemeClr val="tx1"/>
                          </a:solidFill>
                          <a:effectLst/>
                          <a:latin typeface="+mn-lt"/>
                          <a:ea typeface="+mn-ea"/>
                          <a:cs typeface="+mn-cs"/>
                        </a:rPr>
                        <a:t>(0.61 to 0.93)</a:t>
                      </a:r>
                      <a:endParaRPr lang="en-CA" sz="90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6 per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4 fewer per 1000</a:t>
                      </a:r>
                      <a:br>
                        <a:rPr lang="en-US" sz="800"/>
                      </a:br>
                      <a:r>
                        <a:rPr lang="en-US" sz="1100" b="0" i="0" kern="1200">
                          <a:solidFill>
                            <a:schemeClr val="tx1"/>
                          </a:solidFill>
                          <a:effectLst/>
                          <a:latin typeface="+mn-lt"/>
                          <a:ea typeface="+mn-ea"/>
                          <a:cs typeface="+mn-cs"/>
                        </a:rPr>
                        <a:t>(from 7 fewer to 1 fewer)</a:t>
                      </a:r>
                      <a:endParaRPr lang="en-CA" sz="8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a:solidFill>
                            <a:schemeClr val="tx1">
                              <a:lumMod val="50000"/>
                              <a:lumOff val="50000"/>
                            </a:schemeClr>
                          </a:solidFill>
                        </a:rPr>
                        <a:t>     AE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0.48</a:t>
                      </a:r>
                      <a:br>
                        <a:rPr lang="en-US" sz="1050"/>
                      </a:br>
                      <a:r>
                        <a:rPr lang="en-US" sz="1400" b="0" i="0" kern="1200">
                          <a:solidFill>
                            <a:schemeClr val="tx1"/>
                          </a:solidFill>
                          <a:effectLst/>
                          <a:latin typeface="+mn-lt"/>
                          <a:ea typeface="+mn-ea"/>
                          <a:cs typeface="+mn-cs"/>
                        </a:rPr>
                        <a:t>(0.26 to 0.88)</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0 fewer per 1000</a:t>
                      </a:r>
                      <a:br>
                        <a:rPr lang="en-US" sz="900"/>
                      </a:br>
                      <a:r>
                        <a:rPr lang="en-US" sz="1200" b="0" i="0" kern="1200">
                          <a:solidFill>
                            <a:schemeClr val="tx1"/>
                          </a:solidFill>
                          <a:effectLst/>
                          <a:latin typeface="+mn-lt"/>
                          <a:ea typeface="+mn-ea"/>
                          <a:cs typeface="+mn-cs"/>
                        </a:rPr>
                        <a:t>(from 0 fewer to 0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6 fewer per 1000</a:t>
                      </a:r>
                      <a:br>
                        <a:rPr lang="en-US" sz="900"/>
                      </a:br>
                      <a:r>
                        <a:rPr lang="en-US" sz="1200" b="0" i="0" kern="1200">
                          <a:solidFill>
                            <a:schemeClr val="tx1"/>
                          </a:solidFill>
                          <a:effectLst/>
                          <a:latin typeface="+mn-lt"/>
                          <a:ea typeface="+mn-ea"/>
                          <a:cs typeface="+mn-cs"/>
                        </a:rPr>
                        <a:t>(from 8 fewer to 1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a:solidFill>
                            <a:schemeClr val="tx1">
                              <a:lumMod val="50000"/>
                              <a:lumOff val="50000"/>
                            </a:schemeClr>
                          </a:solidFill>
                        </a:rPr>
                        <a:t>     Proximal symptomatic DVT</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0.38</a:t>
                      </a:r>
                      <a:br>
                        <a:rPr lang="en-US" sz="1000"/>
                      </a:br>
                      <a:r>
                        <a:rPr lang="en-US" sz="1400" b="0" i="0" kern="1200">
                          <a:solidFill>
                            <a:schemeClr val="tx1"/>
                          </a:solidFill>
                          <a:effectLst/>
                          <a:latin typeface="+mn-lt"/>
                          <a:ea typeface="+mn-ea"/>
                          <a:cs typeface="+mn-cs"/>
                        </a:rPr>
                        <a:t>(0.14 to 1.00)</a:t>
                      </a:r>
                      <a:endParaRPr lang="en-CA" sz="6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0 fewer per 1000</a:t>
                      </a:r>
                      <a:br>
                        <a:rPr lang="en-US" sz="900"/>
                      </a:br>
                      <a:r>
                        <a:rPr lang="en-US" sz="1200" b="0" i="0" kern="1200">
                          <a:solidFill>
                            <a:schemeClr val="tx1"/>
                          </a:solidFill>
                          <a:effectLst/>
                          <a:latin typeface="+mn-lt"/>
                          <a:ea typeface="+mn-ea"/>
                          <a:cs typeface="+mn-cs"/>
                        </a:rPr>
                        <a:t>(from 0 fewer to 0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7 fewer per 1000</a:t>
                      </a:r>
                      <a:br>
                        <a:rPr lang="en-US" sz="900"/>
                      </a:br>
                      <a:r>
                        <a:rPr lang="en-US" sz="1200" b="0" i="0" kern="1200">
                          <a:solidFill>
                            <a:schemeClr val="tx1"/>
                          </a:solidFill>
                          <a:effectLst/>
                          <a:latin typeface="+mn-lt"/>
                          <a:ea typeface="+mn-ea"/>
                          <a:cs typeface="+mn-cs"/>
                        </a:rPr>
                        <a:t>(from 10 fewer to 0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a:solidFill>
                            <a:schemeClr val="tx1">
                              <a:lumMod val="50000"/>
                              <a:lumOff val="50000"/>
                            </a:schemeClr>
                          </a:solidFill>
                        </a:rPr>
                        <a:t>     Major Bleeding</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1.24</a:t>
                      </a:r>
                      <a:br>
                        <a:rPr lang="en-US" sz="1000"/>
                      </a:br>
                      <a:r>
                        <a:rPr lang="en-US" sz="1400" b="0" i="0" kern="1200">
                          <a:solidFill>
                            <a:schemeClr val="tx1"/>
                          </a:solidFill>
                          <a:effectLst/>
                          <a:latin typeface="+mn-lt"/>
                          <a:ea typeface="+mn-ea"/>
                          <a:cs typeface="+mn-cs"/>
                        </a:rPr>
                        <a:t>(0.87 to 1.77)</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Not available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6 more per 1000</a:t>
                      </a:r>
                      <a:br>
                        <a:rPr lang="en-US" sz="1000"/>
                      </a:br>
                      <a:r>
                        <a:rPr lang="en-US" sz="1400" b="0" i="0" kern="1200">
                          <a:solidFill>
                            <a:schemeClr val="tx1"/>
                          </a:solidFill>
                          <a:effectLst/>
                          <a:latin typeface="+mn-lt"/>
                          <a:ea typeface="+mn-ea"/>
                          <a:cs typeface="+mn-cs"/>
                        </a:rPr>
                        <a:t>(from 3 fewer to 20 more)</a:t>
                      </a:r>
                      <a:endParaRPr lang="en-CA" sz="10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8546986" y="2345069"/>
            <a:ext cx="3083469" cy="3816982"/>
          </a:xfrm>
          <a:prstGeom prst="rect">
            <a:avLst/>
          </a:prstGeom>
          <a:solidFill>
            <a:srgbClr val="FED9B0"/>
          </a:solidFill>
        </p:spPr>
        <p:txBody>
          <a:bodyPr wrap="square" rtlCol="0">
            <a:noAutofit/>
          </a:bodyPr>
          <a:lstStyle/>
          <a:p>
            <a:pPr lvl="0">
              <a:defRPr/>
            </a:pPr>
            <a:r>
              <a:rPr lang="en-US" sz="1400" b="1">
                <a:solidFill>
                  <a:prstClr val="black">
                    <a:lumMod val="50000"/>
                    <a:lumOff val="50000"/>
                  </a:prstClr>
                </a:solidFill>
              </a:rPr>
              <a:t>Low quality evidence, so benefit/harm is uncertain. </a:t>
            </a:r>
          </a:p>
          <a:p>
            <a:pPr lvl="0">
              <a:defRPr/>
            </a:pPr>
            <a:r>
              <a:rPr lang="en-US" sz="1400" b="1">
                <a:solidFill>
                  <a:prstClr val="black">
                    <a:lumMod val="50000"/>
                    <a:lumOff val="50000"/>
                  </a:prstClr>
                </a:solidFill>
              </a:rPr>
              <a:t>The panel also considered </a:t>
            </a:r>
            <a:r>
              <a:rPr kumimoji="0" lang="en-CA" sz="1400" b="1" i="0" u="none" strike="noStrike" kern="1200" cap="none" spc="0" normalizeH="0" baseline="0" noProof="0">
                <a:ln>
                  <a:noFill/>
                </a:ln>
                <a:solidFill>
                  <a:prstClr val="black">
                    <a:lumMod val="50000"/>
                    <a:lumOff val="50000"/>
                  </a:prstClr>
                </a:solidFill>
                <a:effectLst/>
                <a:uLnTx/>
                <a:uFillTx/>
                <a:latin typeface="Calibri"/>
                <a:ea typeface="+mn-ea"/>
                <a:cs typeface="+mn-cs"/>
              </a:rPr>
              <a:t>:</a:t>
            </a:r>
          </a:p>
          <a:p>
            <a:pPr marL="285750" indent="-285750">
              <a:buFont typeface="Arial" panose="020B0604020202020204" pitchFamily="34" charset="0"/>
              <a:buChar char="•"/>
            </a:pPr>
            <a:r>
              <a:rPr lang="en-US" sz="1400"/>
              <a:t>The panel considered that in cases undergoing major surgery with an average risk of bleeding, pharmacologic or mechanical prophylaxis are reasonable alternatives. However, pharmacological prophylaxis is likely to be easier to implement.</a:t>
            </a:r>
          </a:p>
          <a:p>
            <a:pPr marL="285750" indent="-285750">
              <a:buFont typeface="Arial" panose="020B0604020202020204" pitchFamily="34" charset="0"/>
              <a:buChar char="•"/>
            </a:pPr>
            <a:r>
              <a:rPr lang="en-US" sz="1400"/>
              <a:t>Clinical models (e.g. </a:t>
            </a:r>
            <a:r>
              <a:rPr lang="en-US" sz="1400" err="1"/>
              <a:t>Caprini</a:t>
            </a:r>
            <a:r>
              <a:rPr lang="en-US" sz="1400"/>
              <a:t>) are very useful but careful individualization of each case should be the norm.</a:t>
            </a:r>
          </a:p>
          <a:p>
            <a:endParaRPr lang="es-CO"/>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52229" y="6283361"/>
            <a:ext cx="4625821" cy="276999"/>
            <a:chOff x="6780244" y="6457704"/>
            <a:chExt cx="462582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80244" y="6457704"/>
              <a:ext cx="46258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lumMod val="50000"/>
                      <a:lumOff val="50000"/>
                    </a:prstClr>
                  </a:solidFill>
                  <a:effectLst/>
                  <a:uLnTx/>
                  <a:uFillTx/>
                  <a:latin typeface="Calibri"/>
                  <a:ea typeface="+mn-ea"/>
                  <a:cs typeface="+mn-cs"/>
                </a:rPr>
                <a:t>Quality of evidence (GRADE): </a:t>
              </a:r>
              <a:r>
                <a:rPr lang="en-CA" sz="1200">
                  <a:solidFill>
                    <a:prstClr val="black">
                      <a:lumMod val="50000"/>
                      <a:lumOff val="50000"/>
                    </a:prstClr>
                  </a:solidFill>
                  <a:latin typeface="Calibri"/>
                </a:rPr>
                <a:t>L</a:t>
              </a:r>
              <a:r>
                <a:rPr kumimoji="0" lang="en-CA" sz="1200" b="0" i="0" u="none" strike="noStrike" kern="1200" cap="none" spc="0" normalizeH="0" baseline="0" noProof="0">
                  <a:ln>
                    <a:noFill/>
                  </a:ln>
                  <a:solidFill>
                    <a:prstClr val="black">
                      <a:lumMod val="50000"/>
                      <a:lumOff val="50000"/>
                    </a:prstClr>
                  </a:solidFill>
                  <a:effectLst/>
                  <a:uLnTx/>
                  <a:uFillTx/>
                  <a:latin typeface="Calibri"/>
                  <a:ea typeface="+mn-ea"/>
                  <a:cs typeface="+mn-cs"/>
                </a:rPr>
                <a:t>ow        Moderate         Strong</a:t>
              </a: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323168" y="1475844"/>
            <a:ext cx="3425589" cy="566632"/>
          </a:xfrm>
        </p:spPr>
        <p:txBody>
          <a:bodyPr lIns="0"/>
          <a:lstStyle/>
          <a:p>
            <a:r>
              <a:rPr lang="en-CA" sz="2800" b="0"/>
              <a:t>RECOMMENDATIONS </a:t>
            </a:r>
            <a:endParaRPr lang="en-US" sz="2800" b="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3357854" y="426739"/>
            <a:ext cx="7796645" cy="686081"/>
          </a:xfrm>
        </p:spPr>
        <p:txBody>
          <a:bodyPr/>
          <a:lstStyle/>
          <a:p>
            <a:pPr marL="0" indent="0">
              <a:buNone/>
            </a:pPr>
            <a:r>
              <a:rPr lang="en-US" sz="1800" i="1">
                <a:solidFill>
                  <a:srgbClr val="000000"/>
                </a:solidFill>
                <a:latin typeface="Calibri Light" panose="020F0302020204030204" pitchFamily="34" charset="0"/>
              </a:rPr>
              <a:t>Should pharmacological prophylaxis be used or not in patients undergoing general surgery? </a:t>
            </a:r>
            <a:endParaRPr lang="en-US" sz="2000"/>
          </a:p>
        </p:txBody>
      </p:sp>
      <p:sp>
        <p:nvSpPr>
          <p:cNvPr id="21" name="CuadroTexto 20">
            <a:extLst>
              <a:ext uri="{FF2B5EF4-FFF2-40B4-BE49-F238E27FC236}">
                <a16:creationId xmlns:a16="http://schemas.microsoft.com/office/drawing/2014/main" id="{8FE9864C-EBDA-4CEB-87B7-DDE18055FF4E}"/>
              </a:ext>
            </a:extLst>
          </p:cNvPr>
          <p:cNvSpPr txBox="1"/>
          <p:nvPr/>
        </p:nvSpPr>
        <p:spPr>
          <a:xfrm>
            <a:off x="145348" y="2056375"/>
            <a:ext cx="8379724" cy="923330"/>
          </a:xfrm>
          <a:prstGeom prst="rect">
            <a:avLst/>
          </a:prstGeom>
          <a:noFill/>
        </p:spPr>
        <p:txBody>
          <a:bodyPr wrap="square">
            <a:spAutoFit/>
          </a:bodyPr>
          <a:lstStyle/>
          <a:p>
            <a:r>
              <a:rPr lang="en-US" b="1">
                <a:solidFill>
                  <a:srgbClr val="000000"/>
                </a:solidFill>
                <a:latin typeface="Calibri" panose="020F0502020204030204" pitchFamily="34" charset="0"/>
              </a:rPr>
              <a:t>In patients undergoing general surgery, the Latin American panel suggests thromboprophylaxis rather than no thromboprophylaxis (conditional recommendation based on low certainty arising from the evidence provided by the ⨁⨁◯◯ effects).</a:t>
            </a:r>
            <a:endParaRPr lang="es-ES" sz="1800" b="1">
              <a:solidFill>
                <a:srgbClr val="000000"/>
              </a:solidFill>
              <a:latin typeface="Calibri" panose="020F0502020204030204" pitchFamily="34" charset="0"/>
            </a:endParaRP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1"/>
              <a:t>Case 1: </a:t>
            </a:r>
            <a:r>
              <a:rPr lang="en-US" b="1"/>
              <a:t>Acute Surgical Abdomen </a:t>
            </a:r>
            <a:r>
              <a:rPr lang="en-CA" b="1"/>
              <a:t>cont.</a:t>
            </a:r>
            <a:endParaRPr lang="en-CA"/>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2417408"/>
            <a:ext cx="10272346" cy="1475418"/>
          </a:xfrm>
        </p:spPr>
        <p:txBody>
          <a:bodyPr/>
          <a:lstStyle/>
          <a:p>
            <a:pPr marL="0" indent="0">
              <a:buNone/>
            </a:pPr>
            <a:r>
              <a:rPr lang="en-US" sz="2800"/>
              <a:t>The patient was successfully taken to surgery with 200 cc bleeding, he is in his first postoperative hours, thromboprophylaxis with enoxaparin is scheduled to be started; the clinical group asks when it will begin and for how long it will be administered.</a:t>
            </a:r>
          </a:p>
        </p:txBody>
      </p:sp>
    </p:spTree>
    <p:extLst>
      <p:ext uri="{BB962C8B-B14F-4D97-AF65-F5344CB8AC3E}">
        <p14:creationId xmlns:p14="http://schemas.microsoft.com/office/powerpoint/2010/main" val="3533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13649690"/>
              </p:ext>
            </p:extLst>
          </p:nvPr>
        </p:nvGraphicFramePr>
        <p:xfrm>
          <a:off x="516068" y="3557459"/>
          <a:ext cx="7195204" cy="2994956"/>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a:solidFill>
                            <a:schemeClr val="bg1"/>
                          </a:solidFill>
                        </a:rPr>
                        <a:t>Outcomes</a:t>
                      </a:r>
                    </a:p>
                    <a:p>
                      <a:pPr algn="l"/>
                      <a:r>
                        <a:rPr lang="en-CA" sz="1400" b="1">
                          <a:solidFill>
                            <a:schemeClr val="bg1"/>
                          </a:solidFill>
                        </a:rPr>
                        <a:t>(Quality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a:solidFill>
                            <a:schemeClr val="bg1"/>
                          </a:solidFill>
                        </a:rPr>
                        <a:t>Relative risk</a:t>
                      </a:r>
                    </a:p>
                    <a:p>
                      <a:pPr algn="ctr"/>
                      <a:r>
                        <a:rPr lang="en-CA"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1" i="0">
                          <a:solidFill>
                            <a:schemeClr val="tx1"/>
                          </a:solidFill>
                        </a:rPr>
                        <a:t>Early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a:solidFill>
                            <a:schemeClr val="tx1"/>
                          </a:solidFill>
                        </a:rPr>
                        <a:t>Delayed prophylaxis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a:solidFill>
                            <a:schemeClr val="tx1">
                              <a:lumMod val="50000"/>
                              <a:lumOff val="50000"/>
                            </a:schemeClr>
                          </a:solidFill>
                        </a:rPr>
                        <a:t>     Mortality</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0.75</a:t>
                      </a:r>
                      <a:br>
                        <a:rPr lang="en-US" sz="1000"/>
                      </a:br>
                      <a:r>
                        <a:rPr lang="en-US" sz="1400" b="0" i="0" kern="1200">
                          <a:solidFill>
                            <a:schemeClr val="tx1"/>
                          </a:solidFill>
                          <a:effectLst/>
                          <a:latin typeface="+mn-lt"/>
                          <a:ea typeface="+mn-ea"/>
                          <a:cs typeface="+mn-cs"/>
                        </a:rPr>
                        <a:t>(0.61 to 0.93)</a:t>
                      </a:r>
                      <a:endParaRPr lang="en-CA" sz="90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6 per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4 fewer per 1000</a:t>
                      </a:r>
                      <a:br>
                        <a:rPr lang="en-US" sz="900"/>
                      </a:br>
                      <a:r>
                        <a:rPr lang="en-US" sz="1200" b="0" i="0" kern="1200">
                          <a:solidFill>
                            <a:schemeClr val="tx1"/>
                          </a:solidFill>
                          <a:effectLst/>
                          <a:latin typeface="+mn-lt"/>
                          <a:ea typeface="+mn-ea"/>
                          <a:cs typeface="+mn-cs"/>
                        </a:rPr>
                        <a:t>(from 7 fewer to 1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a:solidFill>
                            <a:schemeClr val="tx1">
                              <a:lumMod val="50000"/>
                              <a:lumOff val="50000"/>
                            </a:schemeClr>
                          </a:solidFill>
                        </a:rPr>
                        <a:t>     AE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0.48</a:t>
                      </a:r>
                      <a:br>
                        <a:rPr lang="en-US" sz="1050"/>
                      </a:br>
                      <a:r>
                        <a:rPr lang="en-US" sz="1400" b="0" i="0" kern="1200">
                          <a:solidFill>
                            <a:schemeClr val="tx1"/>
                          </a:solidFill>
                          <a:effectLst/>
                          <a:latin typeface="+mn-lt"/>
                          <a:ea typeface="+mn-ea"/>
                          <a:cs typeface="+mn-cs"/>
                        </a:rPr>
                        <a:t>(0.26 to 0.88)</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0 fewer per 1000</a:t>
                      </a:r>
                      <a:br>
                        <a:rPr lang="en-US" sz="900"/>
                      </a:br>
                      <a:r>
                        <a:rPr lang="en-US" sz="1200" b="0" i="0" kern="1200">
                          <a:solidFill>
                            <a:schemeClr val="tx1"/>
                          </a:solidFill>
                          <a:effectLst/>
                          <a:latin typeface="+mn-lt"/>
                          <a:ea typeface="+mn-ea"/>
                          <a:cs typeface="+mn-cs"/>
                        </a:rPr>
                        <a:t>(from 0 fewer to 0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6 fewer per 1000</a:t>
                      </a:r>
                      <a:br>
                        <a:rPr lang="en-US" sz="900"/>
                      </a:br>
                      <a:r>
                        <a:rPr lang="en-US" sz="1200" b="0" i="0" kern="1200">
                          <a:solidFill>
                            <a:schemeClr val="tx1"/>
                          </a:solidFill>
                          <a:effectLst/>
                          <a:latin typeface="+mn-lt"/>
                          <a:ea typeface="+mn-ea"/>
                          <a:cs typeface="+mn-cs"/>
                        </a:rPr>
                        <a:t>(from 8 fewer to 1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a:solidFill>
                            <a:schemeClr val="tx1">
                              <a:lumMod val="50000"/>
                              <a:lumOff val="50000"/>
                            </a:schemeClr>
                          </a:solidFill>
                        </a:rPr>
                        <a:t>     Proximal symptomatic DVT</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0.38</a:t>
                      </a:r>
                      <a:br>
                        <a:rPr lang="en-US" sz="1000"/>
                      </a:br>
                      <a:r>
                        <a:rPr lang="en-US" sz="1400" b="0" i="0" kern="1200">
                          <a:solidFill>
                            <a:schemeClr val="tx1"/>
                          </a:solidFill>
                          <a:effectLst/>
                          <a:latin typeface="+mn-lt"/>
                          <a:ea typeface="+mn-ea"/>
                          <a:cs typeface="+mn-cs"/>
                        </a:rPr>
                        <a:t>(0.14 to 1.00)</a:t>
                      </a:r>
                      <a:endParaRPr lang="en-CA" sz="6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0 fewer per 1000</a:t>
                      </a:r>
                      <a:br>
                        <a:rPr lang="en-US" sz="900"/>
                      </a:br>
                      <a:r>
                        <a:rPr lang="en-US" sz="1200" b="0" i="0" kern="1200">
                          <a:solidFill>
                            <a:schemeClr val="tx1"/>
                          </a:solidFill>
                          <a:effectLst/>
                          <a:latin typeface="+mn-lt"/>
                          <a:ea typeface="+mn-ea"/>
                          <a:cs typeface="+mn-cs"/>
                        </a:rPr>
                        <a:t>(from 0 fewer to 0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7 fewer per 1000</a:t>
                      </a:r>
                      <a:br>
                        <a:rPr lang="en-US" sz="900"/>
                      </a:br>
                      <a:r>
                        <a:rPr lang="en-US" sz="1200" b="0" i="0" kern="1200">
                          <a:solidFill>
                            <a:schemeClr val="tx1"/>
                          </a:solidFill>
                          <a:effectLst/>
                          <a:latin typeface="+mn-lt"/>
                          <a:ea typeface="+mn-ea"/>
                          <a:cs typeface="+mn-cs"/>
                        </a:rPr>
                        <a:t>(from 10 fewer to 0 fewer)</a:t>
                      </a:r>
                      <a:endParaRPr lang="en-CA" sz="900">
                        <a:solidFill>
                          <a:schemeClr val="tx1">
                            <a:lumMod val="50000"/>
                            <a:lumOff val="50000"/>
                          </a:schemeClr>
                        </a:solidFill>
                      </a:endParaRPr>
                    </a:p>
                    <a:p>
                      <a:pPr algn="ctr"/>
                      <a:r>
                        <a:rPr lang="en-US" sz="1200" b="0" i="0" kern="1200">
                          <a:solidFill>
                            <a:schemeClr val="tx1"/>
                          </a:solidFill>
                          <a:effectLst/>
                          <a:latin typeface="+mn-lt"/>
                          <a:ea typeface="+mn-ea"/>
                          <a:cs typeface="+mn-cs"/>
                        </a:rPr>
                        <a:t>)</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a:solidFill>
                            <a:schemeClr val="tx1">
                              <a:lumMod val="50000"/>
                              <a:lumOff val="50000"/>
                            </a:schemeClr>
                          </a:solidFill>
                        </a:rPr>
                        <a:t>     Major Bleeding</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RR 1.24</a:t>
                      </a:r>
                      <a:br>
                        <a:rPr lang="en-US" sz="1000"/>
                      </a:br>
                      <a:r>
                        <a:rPr lang="en-US" sz="1400" b="0" i="0" kern="1200">
                          <a:solidFill>
                            <a:schemeClr val="tx1"/>
                          </a:solidFill>
                          <a:effectLst/>
                          <a:latin typeface="+mn-lt"/>
                          <a:ea typeface="+mn-ea"/>
                          <a:cs typeface="+mn-cs"/>
                        </a:rPr>
                        <a:t>(0.87 to 1.77)</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a:solidFill>
                            <a:schemeClr val="tx1">
                              <a:lumMod val="50000"/>
                              <a:lumOff val="50000"/>
                            </a:schemeClr>
                          </a:solidFill>
                        </a:rPr>
                        <a:t>Not available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a:solidFill>
                            <a:schemeClr val="tx1"/>
                          </a:solidFill>
                          <a:effectLst/>
                          <a:latin typeface="+mn-lt"/>
                          <a:ea typeface="+mn-ea"/>
                          <a:cs typeface="+mn-cs"/>
                        </a:rPr>
                        <a:t>6 more per 1000</a:t>
                      </a:r>
                      <a:br>
                        <a:rPr lang="en-US" sz="1000"/>
                      </a:br>
                      <a:r>
                        <a:rPr lang="en-US" sz="1400" b="0" i="0" kern="1200">
                          <a:solidFill>
                            <a:schemeClr val="tx1"/>
                          </a:solidFill>
                          <a:effectLst/>
                          <a:latin typeface="+mn-lt"/>
                          <a:ea typeface="+mn-ea"/>
                          <a:cs typeface="+mn-cs"/>
                        </a:rPr>
                        <a:t>(from 3 fewer to 20 more)</a:t>
                      </a:r>
                      <a:endParaRPr lang="en-CA" sz="10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8691364" y="1640612"/>
            <a:ext cx="3083469" cy="4475481"/>
          </a:xfrm>
          <a:prstGeom prst="rect">
            <a:avLst/>
          </a:prstGeom>
          <a:solidFill>
            <a:srgbClr val="FED9B0"/>
          </a:solidFill>
        </p:spPr>
        <p:txBody>
          <a:bodyPr wrap="square" rtlCol="0">
            <a:noAutofit/>
          </a:bodyPr>
          <a:lstStyle/>
          <a:p>
            <a:pPr lvl="0">
              <a:defRPr/>
            </a:pPr>
            <a:r>
              <a:rPr lang="en-US" b="1"/>
              <a:t>Low quality evidence, so benefit/harm is uncertain. The panel also considered :</a:t>
            </a:r>
          </a:p>
          <a:p>
            <a:pPr lvl="0">
              <a:defRPr/>
            </a:pPr>
            <a:endParaRPr lang="en-US" b="1"/>
          </a:p>
          <a:p>
            <a:pPr marL="285750" lvl="0" indent="-285750">
              <a:buFont typeface="Arial" panose="020B0604020202020204" pitchFamily="34" charset="0"/>
              <a:buChar char="•"/>
              <a:defRPr/>
            </a:pPr>
            <a:r>
              <a:rPr lang="en-US"/>
              <a:t>The starting time should be assessed individually with the surgical team, taking into account the risks of venous thromboembolism and bleeding. </a:t>
            </a:r>
          </a:p>
          <a:p>
            <a:pPr marL="285750" lvl="0" indent="-285750">
              <a:buFont typeface="Arial" panose="020B0604020202020204" pitchFamily="34" charset="0"/>
              <a:buChar char="•"/>
              <a:defRPr/>
            </a:pPr>
            <a:r>
              <a:rPr lang="en-US"/>
              <a:t>Patients requiring hospitalization for a period prior to surgery may benefit from prophylaxis. </a:t>
            </a:r>
            <a:endParaRPr kumimoji="0" lang="en-CA" b="1" i="0" u="none" strike="noStrike" kern="1200" cap="none" spc="0" normalizeH="0" baseline="0" noProof="0">
              <a:ln>
                <a:noFill/>
              </a:ln>
              <a:solidFill>
                <a:prstClr val="black">
                  <a:lumMod val="50000"/>
                  <a:lumOff val="50000"/>
                </a:prstClr>
              </a:solidFill>
              <a:effectLst/>
              <a:uLnTx/>
              <a:uFillTx/>
              <a:latin typeface="Calibri"/>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578789" y="6244112"/>
            <a:ext cx="4355871" cy="276999"/>
            <a:chOff x="6605849" y="6507549"/>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605849" y="6507549"/>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lumMod val="50000"/>
                      <a:lumOff val="50000"/>
                    </a:prstClr>
                  </a:solidFill>
                  <a:effectLst/>
                  <a:uLnTx/>
                  <a:uFillTx/>
                  <a:latin typeface="Calibri"/>
                  <a:ea typeface="+mn-ea"/>
                  <a:cs typeface="+mn-cs"/>
                </a:rPr>
                <a:t>Quality of Evidence(GRADE): </a:t>
              </a:r>
              <a:r>
                <a:rPr lang="en-CA" sz="1200">
                  <a:solidFill>
                    <a:prstClr val="black">
                      <a:lumMod val="50000"/>
                      <a:lumOff val="50000"/>
                    </a:prstClr>
                  </a:solidFill>
                  <a:latin typeface="Calibri"/>
                </a:rPr>
                <a:t>L</a:t>
              </a:r>
              <a:r>
                <a:rPr kumimoji="0" lang="en-CA" sz="1200" b="0" i="0" u="none" strike="noStrike" kern="1200" cap="none" spc="0" normalizeH="0" baseline="0" noProof="0">
                  <a:ln>
                    <a:noFill/>
                  </a:ln>
                  <a:solidFill>
                    <a:prstClr val="black">
                      <a:lumMod val="50000"/>
                      <a:lumOff val="50000"/>
                    </a:prstClr>
                  </a:solidFill>
                  <a:effectLst/>
                  <a:uLnTx/>
                  <a:uFillTx/>
                  <a:latin typeface="Calibri"/>
                  <a:ea typeface="+mn-ea"/>
                  <a:cs typeface="+mn-cs"/>
                </a:rPr>
                <a:t>ow        Moderate       Strong</a:t>
              </a:r>
            </a:p>
          </p:txBody>
        </p:sp>
        <p:sp>
          <p:nvSpPr>
            <p:cNvPr id="18" name="Oval 17">
              <a:extLst>
                <a:ext uri="{FF2B5EF4-FFF2-40B4-BE49-F238E27FC236}">
                  <a16:creationId xmlns:a16="http://schemas.microsoft.com/office/drawing/2014/main" id="{2543121E-9547-AA4E-A627-DCEE01A6B82F}"/>
                </a:ext>
              </a:extLst>
            </p:cNvPr>
            <p:cNvSpPr/>
            <p:nvPr/>
          </p:nvSpPr>
          <p:spPr>
            <a:xfrm>
              <a:off x="8783785"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588477" y="6543279"/>
              <a:ext cx="221009" cy="168108"/>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376737"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1009142" y="1304702"/>
            <a:ext cx="3425589" cy="566632"/>
          </a:xfrm>
        </p:spPr>
        <p:txBody>
          <a:bodyPr lIns="0"/>
          <a:lstStyle/>
          <a:p>
            <a:r>
              <a:rPr lang="en-CA" sz="2800" b="0"/>
              <a:t>RECOMMENDATIONS </a:t>
            </a:r>
            <a:endParaRPr lang="en-US" sz="2800" b="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3132629" y="433579"/>
            <a:ext cx="7796645" cy="686081"/>
          </a:xfrm>
        </p:spPr>
        <p:txBody>
          <a:bodyPr/>
          <a:lstStyle/>
          <a:p>
            <a:r>
              <a:rPr lang="en-US" sz="1800" i="1">
                <a:solidFill>
                  <a:srgbClr val="000000"/>
                </a:solidFill>
                <a:latin typeface="Calibri Light" panose="020F0302020204030204" pitchFamily="34" charset="0"/>
              </a:rPr>
              <a:t>Should early prophylaxis or delayed prophylaxis be administered in patients for whom pharmacological thromboprophylaxis is the preferred option? </a:t>
            </a:r>
            <a:endParaRPr lang="en-US" sz="2000"/>
          </a:p>
        </p:txBody>
      </p:sp>
      <p:sp>
        <p:nvSpPr>
          <p:cNvPr id="21" name="CuadroTexto 20">
            <a:extLst>
              <a:ext uri="{FF2B5EF4-FFF2-40B4-BE49-F238E27FC236}">
                <a16:creationId xmlns:a16="http://schemas.microsoft.com/office/drawing/2014/main" id="{8FE9864C-EBDA-4CEB-87B7-DDE18055FF4E}"/>
              </a:ext>
            </a:extLst>
          </p:cNvPr>
          <p:cNvSpPr txBox="1"/>
          <p:nvPr/>
        </p:nvSpPr>
        <p:spPr>
          <a:xfrm>
            <a:off x="167262" y="1975732"/>
            <a:ext cx="8379724" cy="1477328"/>
          </a:xfrm>
          <a:prstGeom prst="rect">
            <a:avLst/>
          </a:prstGeom>
          <a:noFill/>
        </p:spPr>
        <p:txBody>
          <a:bodyPr wrap="square">
            <a:spAutoFit/>
          </a:bodyPr>
          <a:lstStyle/>
          <a:p>
            <a:r>
              <a:rPr lang="en-US"/>
              <a:t>In patients for whom pharmacologic thromboprophylaxis is the preferred option, the Latin American panel suggests delayed prophylaxis (12 hours after surgery), rather than early administration (before surgery).</a:t>
            </a:r>
          </a:p>
          <a:p>
            <a:r>
              <a:rPr lang="en-US"/>
              <a:t>(Conditional recommendation  based on very low certainty arising from the evidence provided by the ⨁◯◯◯ effects).</a:t>
            </a:r>
            <a:endParaRPr lang="es-ES"/>
          </a:p>
        </p:txBody>
      </p:sp>
    </p:spTree>
    <p:extLst>
      <p:ext uri="{BB962C8B-B14F-4D97-AF65-F5344CB8AC3E}">
        <p14:creationId xmlns:p14="http://schemas.microsoft.com/office/powerpoint/2010/main" val="32259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C519A-2880-49AF-9FF3-8A4619BD3283}"/>
              </a:ext>
            </a:extLst>
          </p:cNvPr>
          <p:cNvSpPr>
            <a:spLocks noGrp="1"/>
          </p:cNvSpPr>
          <p:nvPr>
            <p:ph type="title"/>
          </p:nvPr>
        </p:nvSpPr>
        <p:spPr/>
        <p:txBody>
          <a:bodyPr/>
          <a:lstStyle/>
          <a:p>
            <a:r>
              <a:rPr lang="es-ES" sz="3600" err="1"/>
              <a:t>Rationale</a:t>
            </a:r>
            <a:endParaRPr lang="es-CO" sz="3600"/>
          </a:p>
        </p:txBody>
      </p:sp>
      <p:sp>
        <p:nvSpPr>
          <p:cNvPr id="5" name="Marcador de contenido 4">
            <a:extLst>
              <a:ext uri="{FF2B5EF4-FFF2-40B4-BE49-F238E27FC236}">
                <a16:creationId xmlns:a16="http://schemas.microsoft.com/office/drawing/2014/main" id="{820AE79A-5C4C-4E32-959D-647AED548FF3}"/>
              </a:ext>
            </a:extLst>
          </p:cNvPr>
          <p:cNvSpPr>
            <a:spLocks noGrp="1"/>
          </p:cNvSpPr>
          <p:nvPr>
            <p:ph idx="1"/>
          </p:nvPr>
        </p:nvSpPr>
        <p:spPr>
          <a:xfrm>
            <a:off x="419100" y="1953582"/>
            <a:ext cx="10972800" cy="3954624"/>
          </a:xfrm>
        </p:spPr>
        <p:txBody>
          <a:bodyPr/>
          <a:lstStyle/>
          <a:p>
            <a:pPr algn="l"/>
            <a:r>
              <a:rPr lang="en-US" sz="2800" b="0" i="0">
                <a:solidFill>
                  <a:srgbClr val="000000"/>
                </a:solidFill>
                <a:effectLst/>
                <a:latin typeface="Calibri" panose="020F0502020204030204" pitchFamily="34" charset="0"/>
              </a:rPr>
              <a:t>This recommendation changed directions. </a:t>
            </a:r>
          </a:p>
          <a:p>
            <a:pPr algn="l"/>
            <a:r>
              <a:rPr lang="en-US" sz="2800" b="0" i="0">
                <a:solidFill>
                  <a:srgbClr val="000000"/>
                </a:solidFill>
                <a:effectLst/>
                <a:latin typeface="Calibri" panose="020F0502020204030204" pitchFamily="34" charset="0"/>
              </a:rPr>
              <a:t>The original guideline panel made a recommendation in favor of either alternative: early administration or delayed prophylaxis. </a:t>
            </a:r>
          </a:p>
          <a:p>
            <a:pPr algn="l"/>
            <a:r>
              <a:rPr lang="en-US" sz="2800" b="0" i="0">
                <a:solidFill>
                  <a:srgbClr val="000000"/>
                </a:solidFill>
                <a:effectLst/>
                <a:latin typeface="Calibri" panose="020F0502020204030204" pitchFamily="34" charset="0"/>
              </a:rPr>
              <a:t>The Latin American panel considered that for most patients undergoing general surgery, the risk of VTE before the procedure was very small.</a:t>
            </a:r>
          </a:p>
          <a:p>
            <a:pPr algn="l"/>
            <a:r>
              <a:rPr lang="en-US" sz="2800" b="0" i="0">
                <a:solidFill>
                  <a:srgbClr val="000000"/>
                </a:solidFill>
                <a:effectLst/>
                <a:latin typeface="Calibri" panose="020F0502020204030204" pitchFamily="34" charset="0"/>
              </a:rPr>
              <a:t>The use of early prophylaxis may slightly increase the risk of bleeding during surgery, adds to costs, and may be inconvenient for surgical teams.</a:t>
            </a:r>
            <a:endParaRPr lang="es-CO" sz="2800"/>
          </a:p>
        </p:txBody>
      </p:sp>
    </p:spTree>
    <p:extLst>
      <p:ext uri="{BB962C8B-B14F-4D97-AF65-F5344CB8AC3E}">
        <p14:creationId xmlns:p14="http://schemas.microsoft.com/office/powerpoint/2010/main" val="189360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819975-71E3-4DB9-AC2A-A28760EF0D00}"/>
              </a:ext>
            </a:extLst>
          </p:cNvPr>
          <p:cNvSpPr txBox="1"/>
          <p:nvPr/>
        </p:nvSpPr>
        <p:spPr>
          <a:xfrm>
            <a:off x="785445" y="1390160"/>
            <a:ext cx="10832123" cy="707886"/>
          </a:xfrm>
          <a:prstGeom prst="rect">
            <a:avLst/>
          </a:prstGeom>
          <a:noFill/>
        </p:spPr>
        <p:txBody>
          <a:bodyPr wrap="square">
            <a:spAutoFit/>
          </a:bodyPr>
          <a:lstStyle/>
          <a:p>
            <a:r>
              <a:rPr lang="en-US" sz="2000" b="1" i="1">
                <a:solidFill>
                  <a:srgbClr val="000000"/>
                </a:solidFill>
                <a:latin typeface="Calibri Light" panose="020F0302020204030204" pitchFamily="34" charset="0"/>
              </a:rPr>
              <a:t>Should an extended or a standard course of antithrombotic prophylaxis be used in patients for whom pharmacological prophylaxis is the preferred treatment?</a:t>
            </a:r>
          </a:p>
        </p:txBody>
      </p:sp>
      <p:sp>
        <p:nvSpPr>
          <p:cNvPr id="6" name="CuadroTexto 6">
            <a:extLst>
              <a:ext uri="{FF2B5EF4-FFF2-40B4-BE49-F238E27FC236}">
                <a16:creationId xmlns:a16="http://schemas.microsoft.com/office/drawing/2014/main" id="{AD7BC06A-1658-418F-8D6A-F8E05B7B58A2}"/>
              </a:ext>
            </a:extLst>
          </p:cNvPr>
          <p:cNvSpPr txBox="1"/>
          <p:nvPr/>
        </p:nvSpPr>
        <p:spPr>
          <a:xfrm>
            <a:off x="5994401" y="2572057"/>
            <a:ext cx="4127500" cy="3139321"/>
          </a:xfrm>
          <a:prstGeom prst="rect">
            <a:avLst/>
          </a:prstGeom>
          <a:solidFill>
            <a:srgbClr val="FDDDB0"/>
          </a:solidFill>
        </p:spPr>
        <p:txBody>
          <a:bodyPr wrap="square">
            <a:noAutofit/>
          </a:bodyPr>
          <a:lstStyle/>
          <a:p>
            <a:r>
              <a:rPr lang="en-US" b="1">
                <a:solidFill>
                  <a:schemeClr val="tx1">
                    <a:lumMod val="50000"/>
                    <a:lumOff val="50000"/>
                  </a:schemeClr>
                </a:solidFill>
                <a:latin typeface="Calibri" panose="020F0502020204030204" pitchFamily="34" charset="0"/>
              </a:rPr>
              <a:t>Remarks: </a:t>
            </a:r>
          </a:p>
          <a:p>
            <a:r>
              <a:rPr lang="en-US">
                <a:solidFill>
                  <a:schemeClr val="tx1">
                    <a:lumMod val="50000"/>
                    <a:lumOff val="50000"/>
                  </a:schemeClr>
                </a:solidFill>
                <a:latin typeface="Calibri" panose="020F0502020204030204" pitchFamily="34" charset="0"/>
              </a:rPr>
              <a:t>In patients with an average risk of thromboembolism, a short course of prophylaxis will be more than sufficient. However, patients with cancer or undergoing orthopedic surgery may benefit from an extended course of thromboprophylaxis (4 weeks).</a:t>
            </a:r>
          </a:p>
        </p:txBody>
      </p:sp>
      <p:sp>
        <p:nvSpPr>
          <p:cNvPr id="8" name="CuadroTexto 8">
            <a:extLst>
              <a:ext uri="{FF2B5EF4-FFF2-40B4-BE49-F238E27FC236}">
                <a16:creationId xmlns:a16="http://schemas.microsoft.com/office/drawing/2014/main" id="{4389515C-EE40-4B36-9F2E-92885B4F16E7}"/>
              </a:ext>
            </a:extLst>
          </p:cNvPr>
          <p:cNvSpPr txBox="1"/>
          <p:nvPr/>
        </p:nvSpPr>
        <p:spPr>
          <a:xfrm>
            <a:off x="1447801" y="2572057"/>
            <a:ext cx="4127500" cy="3139321"/>
          </a:xfrm>
          <a:prstGeom prst="rect">
            <a:avLst/>
          </a:prstGeom>
          <a:solidFill>
            <a:srgbClr val="CAD7B2"/>
          </a:solidFill>
        </p:spPr>
        <p:txBody>
          <a:bodyPr wrap="square">
            <a:spAutoFit/>
          </a:bodyPr>
          <a:lstStyle/>
          <a:p>
            <a:r>
              <a:rPr lang="en-US" b="1">
                <a:solidFill>
                  <a:schemeClr val="tx1">
                    <a:lumMod val="50000"/>
                    <a:lumOff val="50000"/>
                  </a:schemeClr>
                </a:solidFill>
                <a:latin typeface="Calibri" panose="020F0502020204030204" pitchFamily="34" charset="0"/>
              </a:rPr>
              <a:t>Recommendation </a:t>
            </a:r>
          </a:p>
          <a:p>
            <a:r>
              <a:rPr lang="en-US">
                <a:solidFill>
                  <a:schemeClr val="tx1">
                    <a:lumMod val="50000"/>
                    <a:lumOff val="50000"/>
                  </a:schemeClr>
                </a:solidFill>
                <a:latin typeface="Calibri" panose="020F0502020204030204" pitchFamily="34" charset="0"/>
              </a:rPr>
              <a:t>Where pharmacological prophylaxis is preferred, the Latin American panel suggests a short course (7 to 10 days) rather than an extended course (30 days) for surgical patients for whom thromboprophylaxis is the favored choice.</a:t>
            </a:r>
          </a:p>
          <a:p>
            <a:r>
              <a:rPr lang="en-US">
                <a:solidFill>
                  <a:schemeClr val="tx1">
                    <a:lumMod val="50000"/>
                    <a:lumOff val="50000"/>
                  </a:schemeClr>
                </a:solidFill>
                <a:latin typeface="Calibri" panose="020F0502020204030204" pitchFamily="34" charset="0"/>
              </a:rPr>
              <a:t>(conditional recommendation based on very low certainty arising from the evidence provided by the ⨁◯◯◯ effects).</a:t>
            </a:r>
          </a:p>
        </p:txBody>
      </p:sp>
    </p:spTree>
    <p:extLst>
      <p:ext uri="{BB962C8B-B14F-4D97-AF65-F5344CB8AC3E}">
        <p14:creationId xmlns:p14="http://schemas.microsoft.com/office/powerpoint/2010/main" val="39141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6EE375-D68E-479A-8F68-A79B9856C55F}"/>
              </a:ext>
            </a:extLst>
          </p:cNvPr>
          <p:cNvPicPr>
            <a:picLocks noChangeAspect="1"/>
          </p:cNvPicPr>
          <p:nvPr/>
        </p:nvPicPr>
        <p:blipFill>
          <a:blip r:embed="rId2"/>
          <a:stretch>
            <a:fillRect/>
          </a:stretch>
        </p:blipFill>
        <p:spPr>
          <a:xfrm>
            <a:off x="5976729" y="1550504"/>
            <a:ext cx="5976730" cy="4481525"/>
          </a:xfrm>
          <a:prstGeom prst="rect">
            <a:avLst/>
          </a:prstGeom>
        </p:spPr>
      </p:pic>
      <p:sp>
        <p:nvSpPr>
          <p:cNvPr id="6" name="CuadroTexto 8">
            <a:extLst>
              <a:ext uri="{FF2B5EF4-FFF2-40B4-BE49-F238E27FC236}">
                <a16:creationId xmlns:a16="http://schemas.microsoft.com/office/drawing/2014/main" id="{0425D297-9F5C-4308-9E4D-9EEF0DAAEE45}"/>
              </a:ext>
            </a:extLst>
          </p:cNvPr>
          <p:cNvSpPr txBox="1"/>
          <p:nvPr/>
        </p:nvSpPr>
        <p:spPr>
          <a:xfrm>
            <a:off x="502196" y="5699050"/>
            <a:ext cx="4094307" cy="707886"/>
          </a:xfrm>
          <a:prstGeom prst="rect">
            <a:avLst/>
          </a:prstGeom>
          <a:noFill/>
        </p:spPr>
        <p:txBody>
          <a:bodyPr wrap="square">
            <a:spAutoFit/>
          </a:bodyPr>
          <a:lstStyle/>
          <a:p>
            <a:r>
              <a:rPr lang="en-US" sz="1000">
                <a:solidFill>
                  <a:schemeClr val="tx1">
                    <a:lumMod val="50000"/>
                    <a:lumOff val="50000"/>
                  </a:schemeClr>
                </a:solidFill>
                <a:latin typeface="Arial" panose="020B0604020202020204" pitchFamily="34" charset="0"/>
              </a:rPr>
              <a:t>Extended thromboprophylaxis following major abdominal/pelvic cancer-related surgery: A systematic review and meta-analysis of </a:t>
            </a:r>
            <a:r>
              <a:rPr lang="es-CO" sz="1000" err="1">
                <a:solidFill>
                  <a:schemeClr val="tx1">
                    <a:lumMod val="50000"/>
                    <a:lumOff val="50000"/>
                  </a:schemeClr>
                </a:solidFill>
                <a:latin typeface="Arial" panose="020B0604020202020204" pitchFamily="34" charset="0"/>
              </a:rPr>
              <a:t>the</a:t>
            </a:r>
            <a:r>
              <a:rPr lang="es-CO" sz="1000">
                <a:solidFill>
                  <a:schemeClr val="tx1">
                    <a:lumMod val="50000"/>
                    <a:lumOff val="50000"/>
                  </a:schemeClr>
                </a:solidFill>
                <a:latin typeface="Arial" panose="020B0604020202020204" pitchFamily="34" charset="0"/>
              </a:rPr>
              <a:t> </a:t>
            </a:r>
            <a:r>
              <a:rPr lang="es-CO" sz="1000" err="1">
                <a:solidFill>
                  <a:schemeClr val="tx1">
                    <a:lumMod val="50000"/>
                    <a:lumOff val="50000"/>
                  </a:schemeClr>
                </a:solidFill>
                <a:latin typeface="Arial" panose="020B0604020202020204" pitchFamily="34" charset="0"/>
              </a:rPr>
              <a:t>literature</a:t>
            </a:r>
            <a:r>
              <a:rPr lang="es-CO" sz="1000">
                <a:solidFill>
                  <a:schemeClr val="tx1">
                    <a:lumMod val="50000"/>
                    <a:lumOff val="50000"/>
                  </a:schemeClr>
                </a:solidFill>
                <a:latin typeface="Arial" panose="020B0604020202020204" pitchFamily="34" charset="0"/>
              </a:rPr>
              <a:t>  Knoll W, </a:t>
            </a:r>
            <a:r>
              <a:rPr lang="es-CO" sz="1000" err="1">
                <a:solidFill>
                  <a:schemeClr val="tx1">
                    <a:lumMod val="50000"/>
                    <a:lumOff val="50000"/>
                  </a:schemeClr>
                </a:solidFill>
                <a:latin typeface="Arial" panose="020B0604020202020204" pitchFamily="34" charset="0"/>
              </a:rPr>
              <a:t>Fergusson</a:t>
            </a:r>
            <a:r>
              <a:rPr lang="es-CO" sz="1000">
                <a:solidFill>
                  <a:schemeClr val="tx1">
                    <a:lumMod val="50000"/>
                    <a:lumOff val="50000"/>
                  </a:schemeClr>
                </a:solidFill>
                <a:latin typeface="Arial" panose="020B0604020202020204" pitchFamily="34" charset="0"/>
              </a:rPr>
              <a:t> N, </a:t>
            </a:r>
            <a:r>
              <a:rPr lang="es-CO" sz="1000" err="1">
                <a:solidFill>
                  <a:schemeClr val="tx1">
                    <a:lumMod val="50000"/>
                    <a:lumOff val="50000"/>
                  </a:schemeClr>
                </a:solidFill>
                <a:latin typeface="Arial" panose="020B0604020202020204" pitchFamily="34" charset="0"/>
              </a:rPr>
              <a:t>Ivankovic</a:t>
            </a:r>
            <a:r>
              <a:rPr lang="es-CO" sz="1000">
                <a:solidFill>
                  <a:schemeClr val="tx1">
                    <a:lumMod val="50000"/>
                    <a:lumOff val="50000"/>
                  </a:schemeClr>
                </a:solidFill>
                <a:latin typeface="Arial" panose="020B0604020202020204" pitchFamily="34" charset="0"/>
              </a:rPr>
              <a:t> V et al  </a:t>
            </a:r>
            <a:r>
              <a:rPr lang="en-US" sz="1000">
                <a:solidFill>
                  <a:schemeClr val="tx1">
                    <a:lumMod val="50000"/>
                    <a:lumOff val="50000"/>
                  </a:schemeClr>
                </a:solidFill>
                <a:latin typeface="Times New Roman" panose="02020603050405020304" pitchFamily="18" charset="0"/>
              </a:rPr>
              <a:t>Thrombosis Research 204 (2021) 114–122</a:t>
            </a:r>
            <a:endParaRPr lang="es-CO" sz="1000">
              <a:solidFill>
                <a:schemeClr val="tx1">
                  <a:lumMod val="50000"/>
                  <a:lumOff val="50000"/>
                </a:schemeClr>
              </a:solidFill>
            </a:endParaRPr>
          </a:p>
        </p:txBody>
      </p:sp>
      <p:sp>
        <p:nvSpPr>
          <p:cNvPr id="8" name="CuadroTexto 10">
            <a:extLst>
              <a:ext uri="{FF2B5EF4-FFF2-40B4-BE49-F238E27FC236}">
                <a16:creationId xmlns:a16="http://schemas.microsoft.com/office/drawing/2014/main" id="{41A900D5-7B00-4E58-A702-28B43914387A}"/>
              </a:ext>
            </a:extLst>
          </p:cNvPr>
          <p:cNvSpPr txBox="1"/>
          <p:nvPr/>
        </p:nvSpPr>
        <p:spPr>
          <a:xfrm>
            <a:off x="502196" y="1908381"/>
            <a:ext cx="3676103" cy="1754326"/>
          </a:xfrm>
          <a:prstGeom prst="rect">
            <a:avLst/>
          </a:prstGeom>
          <a:noFill/>
        </p:spPr>
        <p:txBody>
          <a:bodyPr wrap="square">
            <a:spAutoFit/>
          </a:bodyPr>
          <a:lstStyle/>
          <a:p>
            <a:r>
              <a:rPr lang="en-US">
                <a:solidFill>
                  <a:schemeClr val="tx1">
                    <a:lumMod val="50000"/>
                    <a:lumOff val="50000"/>
                  </a:schemeClr>
                </a:solidFill>
              </a:rPr>
              <a:t>Extended LMWH thromboprophylaxis after major abdominopelvic cancer surgery was associated with a reduced incidence of clinical VTE without a clinically relevant increase in bleeding.</a:t>
            </a:r>
            <a:endParaRPr lang="es-CO">
              <a:solidFill>
                <a:schemeClr val="tx1">
                  <a:lumMod val="50000"/>
                  <a:lumOff val="50000"/>
                </a:schemeClr>
              </a:solidFill>
            </a:endParaRPr>
          </a:p>
        </p:txBody>
      </p:sp>
    </p:spTree>
    <p:extLst>
      <p:ext uri="{BB962C8B-B14F-4D97-AF65-F5344CB8AC3E}">
        <p14:creationId xmlns:p14="http://schemas.microsoft.com/office/powerpoint/2010/main" val="340209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94869-6A9A-44E0-919A-71C5D43E8697}"/>
              </a:ext>
            </a:extLst>
          </p:cNvPr>
          <p:cNvSpPr>
            <a:spLocks noGrp="1"/>
          </p:cNvSpPr>
          <p:nvPr>
            <p:ph type="title"/>
          </p:nvPr>
        </p:nvSpPr>
        <p:spPr/>
        <p:txBody>
          <a:bodyPr/>
          <a:lstStyle/>
          <a:p>
            <a:r>
              <a:rPr lang="es-CO"/>
              <a:t>Case 1 </a:t>
            </a:r>
            <a:r>
              <a:rPr lang="es-CO" err="1"/>
              <a:t>continued</a:t>
            </a:r>
            <a:endParaRPr lang="es-CO"/>
          </a:p>
        </p:txBody>
      </p:sp>
      <p:sp>
        <p:nvSpPr>
          <p:cNvPr id="3" name="Marcador de contenido 2">
            <a:extLst>
              <a:ext uri="{FF2B5EF4-FFF2-40B4-BE49-F238E27FC236}">
                <a16:creationId xmlns:a16="http://schemas.microsoft.com/office/drawing/2014/main" id="{8D35D482-2BC8-480B-8B59-D7F1B4CC8608}"/>
              </a:ext>
            </a:extLst>
          </p:cNvPr>
          <p:cNvSpPr>
            <a:spLocks noGrp="1"/>
          </p:cNvSpPr>
          <p:nvPr>
            <p:ph idx="1"/>
          </p:nvPr>
        </p:nvSpPr>
        <p:spPr/>
        <p:txBody>
          <a:bodyPr/>
          <a:lstStyle/>
          <a:p>
            <a:pPr marL="0" indent="0">
              <a:buNone/>
            </a:pPr>
            <a:r>
              <a:rPr lang="en-US"/>
              <a:t>After one week of thromboprophylaxis the patient develops upper gastrointestinal bleeding, and the enoxaparin is discontinued; what course of action would you take?</a:t>
            </a:r>
            <a:r>
              <a:rPr lang="es-ES"/>
              <a:t> </a:t>
            </a:r>
          </a:p>
          <a:p>
            <a:pPr marL="457200" indent="-457200">
              <a:buAutoNum type="alphaUcPeriod"/>
            </a:pPr>
            <a:r>
              <a:rPr lang="en-US"/>
              <a:t>I would stop all thromboprophylaxis.</a:t>
            </a:r>
          </a:p>
          <a:p>
            <a:pPr marL="457200" indent="-457200">
              <a:buAutoNum type="alphaUcPeriod"/>
            </a:pPr>
            <a:r>
              <a:rPr lang="en-US"/>
              <a:t>I would wait 5 days and restart pharmacological thromboprophylaxis.</a:t>
            </a:r>
          </a:p>
          <a:p>
            <a:pPr marL="457200" indent="-457200">
              <a:buAutoNum type="alphaUcPeriod"/>
            </a:pPr>
            <a:r>
              <a:rPr lang="en-US"/>
              <a:t>I would use only elastic compression stockings </a:t>
            </a:r>
          </a:p>
          <a:p>
            <a:pPr marL="457200" indent="-457200">
              <a:buAutoNum type="alphaUcPeriod"/>
            </a:pPr>
            <a:r>
              <a:rPr lang="en-US"/>
              <a:t>I would use only intermittent pneumatic compression </a:t>
            </a:r>
          </a:p>
          <a:p>
            <a:pPr marL="457200" indent="-457200">
              <a:buAutoNum type="alphaUcPeriod"/>
            </a:pPr>
            <a:r>
              <a:rPr lang="en-US"/>
              <a:t>I would use both compression stockings and intermittent pneumatic compression, depending on availability</a:t>
            </a:r>
          </a:p>
          <a:p>
            <a:pPr marL="457200" indent="-457200">
              <a:buAutoNum type="alphaUcPeriod"/>
            </a:pPr>
            <a:endParaRPr lang="es-ES"/>
          </a:p>
          <a:p>
            <a:pPr marL="0" indent="0">
              <a:buNone/>
            </a:pPr>
            <a:endParaRPr lang="es-CO" sz="4000"/>
          </a:p>
        </p:txBody>
      </p:sp>
      <p:sp>
        <p:nvSpPr>
          <p:cNvPr id="4" name="Rectángulo 3">
            <a:extLst>
              <a:ext uri="{FF2B5EF4-FFF2-40B4-BE49-F238E27FC236}">
                <a16:creationId xmlns:a16="http://schemas.microsoft.com/office/drawing/2014/main" id="{E7734F16-E9CC-44CD-B5BF-ACB84CC08899}"/>
              </a:ext>
            </a:extLst>
          </p:cNvPr>
          <p:cNvSpPr/>
          <p:nvPr/>
        </p:nvSpPr>
        <p:spPr>
          <a:xfrm>
            <a:off x="419100" y="4585253"/>
            <a:ext cx="11136796" cy="879170"/>
          </a:xfrm>
          <a:prstGeom prst="rect">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1585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a:xfrm>
            <a:off x="473613" y="1561514"/>
            <a:ext cx="9647689" cy="713539"/>
          </a:xfrm>
        </p:spPr>
        <p:txBody>
          <a:bodyPr lIns="0" tIns="0" rIns="0" bIns="0"/>
          <a:lstStyle/>
          <a:p>
            <a:pPr marL="0" indent="0">
              <a:spcAft>
                <a:spcPts val="800"/>
              </a:spcAft>
              <a:buNone/>
            </a:pPr>
            <a:r>
              <a:rPr lang="en-US"/>
              <a:t>Guidelines 2022 for the prevention of venous thromboembolism in surgical patients, medical patients and long-distance travelers in Latin America</a:t>
            </a:r>
            <a:endParaRPr lang="pt-B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099" y="2787026"/>
            <a:ext cx="9647689" cy="4033734"/>
          </a:xfrm>
        </p:spPr>
        <p:txBody>
          <a:bodyPr/>
          <a:lstStyle/>
          <a:p>
            <a:pPr marL="0" indent="0">
              <a:buNone/>
            </a:pPr>
            <a:endParaRPr lang="es-CO"/>
          </a:p>
          <a:p>
            <a:pPr marL="0" indent="0">
              <a:buNone/>
            </a:pPr>
            <a:endParaRPr lang="en-US"/>
          </a:p>
          <a:p>
            <a:pPr marL="0" indent="0">
              <a:buNone/>
            </a:pPr>
            <a:r>
              <a:rPr lang="en-US" sz="1600" b="0" i="0">
                <a:effectLst/>
              </a:rPr>
              <a:t>Ignacio Neumann, Ariel Izcovich, Ricardo Aguilar, Guillermo León Basantes, Patricia Casais, Cecilia Colorio, Cecilia Guillermo, Pedro Garcia Lazaro, Jaime Pereira, Luis </a:t>
            </a:r>
            <a:r>
              <a:rPr lang="en-US" sz="1600" b="0" i="0" err="1">
                <a:effectLst/>
              </a:rPr>
              <a:t>Meillon</a:t>
            </a:r>
            <a:r>
              <a:rPr lang="en-US" sz="1600" b="0" i="0">
                <a:effectLst/>
              </a:rPr>
              <a:t>, Suely </a:t>
            </a:r>
            <a:r>
              <a:rPr lang="en-US" sz="1600" b="0" i="0" err="1">
                <a:effectLst/>
              </a:rPr>
              <a:t>Meireles</a:t>
            </a:r>
            <a:r>
              <a:rPr lang="en-US" sz="1600" b="0" i="0">
                <a:effectLst/>
              </a:rPr>
              <a:t> Rezende, Juan Carlos Serrano, Mario Luis Tejerina Valle, Felipe Vera, Lorena </a:t>
            </a:r>
            <a:r>
              <a:rPr lang="en-US" sz="1600" b="0" i="0" err="1">
                <a:effectLst/>
              </a:rPr>
              <a:t>Karzulovic</a:t>
            </a:r>
            <a:r>
              <a:rPr lang="en-US" sz="1600" b="0" i="0">
                <a:effectLst/>
              </a:rPr>
              <a:t>, Gabriel Rada, Holger Schunemann. </a:t>
            </a:r>
            <a:endParaRPr lang="en-US" sz="2800"/>
          </a:p>
        </p:txBody>
      </p:sp>
      <p:sp>
        <p:nvSpPr>
          <p:cNvPr id="8" name="TextBox 7">
            <a:extLst>
              <a:ext uri="{FF2B5EF4-FFF2-40B4-BE49-F238E27FC236}">
                <a16:creationId xmlns:a16="http://schemas.microsoft.com/office/drawing/2014/main" id="{EBC96721-869C-4101-AD81-EDC3916679D8}"/>
              </a:ext>
            </a:extLst>
          </p:cNvPr>
          <p:cNvSpPr txBox="1"/>
          <p:nvPr/>
        </p:nvSpPr>
        <p:spPr>
          <a:xfrm>
            <a:off x="650239" y="5481000"/>
            <a:ext cx="9877943" cy="907941"/>
          </a:xfrm>
          <a:prstGeom prst="rect">
            <a:avLst/>
          </a:prstGeom>
          <a:noFill/>
        </p:spPr>
        <p:txBody>
          <a:bodyPr wrap="square">
            <a:spAutoFit/>
          </a:bodyPr>
          <a:lstStyle/>
          <a:p>
            <a:pPr>
              <a:defRPr/>
            </a:pPr>
            <a:r>
              <a:rPr lang="en-US" sz="1100">
                <a:effectLst/>
                <a:latin typeface="Palatino Linotype" panose="02040502050505030304" pitchFamily="18" charset="0"/>
                <a:ea typeface="Calibri" panose="020F0502020204030204" pitchFamily="34" charset="0"/>
              </a:rPr>
              <a:t>Neumann I, Izcovich A, Aguilar R, et al. ASH, ABHH, ACHO, Grupo CAHT, Grupo CLAHT, SAH, SBHH, SHU, SOCHIHEM, SOMETH, Sociedad </a:t>
            </a:r>
            <a:r>
              <a:rPr lang="en-US" sz="1100" err="1">
                <a:effectLst/>
                <a:latin typeface="Palatino Linotype" panose="02040502050505030304" pitchFamily="18" charset="0"/>
                <a:ea typeface="Calibri" panose="020F0502020204030204" pitchFamily="34" charset="0"/>
              </a:rPr>
              <a:t>Panameña</a:t>
            </a:r>
            <a:r>
              <a:rPr lang="en-US" sz="1100">
                <a:effectLst/>
                <a:latin typeface="Palatino Linotype" panose="02040502050505030304" pitchFamily="18" charset="0"/>
                <a:ea typeface="Calibri" panose="020F0502020204030204" pitchFamily="34" charset="0"/>
              </a:rPr>
              <a:t> de </a:t>
            </a:r>
            <a:r>
              <a:rPr lang="en-US" sz="1100" err="1">
                <a:effectLst/>
                <a:latin typeface="Palatino Linotype" panose="02040502050505030304" pitchFamily="18" charset="0"/>
                <a:ea typeface="Calibri" panose="020F0502020204030204" pitchFamily="34" charset="0"/>
              </a:rPr>
              <a:t>Hematología</a:t>
            </a:r>
            <a:r>
              <a:rPr lang="en-US" sz="1100">
                <a:effectLst/>
                <a:latin typeface="Palatino Linotype" panose="02040502050505030304" pitchFamily="18" charset="0"/>
                <a:ea typeface="Calibri" panose="020F0502020204030204" pitchFamily="34" charset="0"/>
              </a:rPr>
              <a:t>, SPH, and SVH 2022 guidelines for prevention of venous thromboembolism in surgical and medical patients and long-distance travelers in Latin America. </a:t>
            </a:r>
            <a:r>
              <a:rPr lang="en-US" sz="1100" b="0" i="0" u="none" strike="noStrike" baseline="0">
                <a:latin typeface="AkzidenzGroteskBE-Regular"/>
              </a:rPr>
              <a:t>Blood Adv. </a:t>
            </a:r>
            <a:r>
              <a:rPr lang="en-US" sz="1100" b="0" i="0" u="none" strike="noStrike" baseline="0" err="1">
                <a:latin typeface="AkzidenzGroteskBE-Regular"/>
              </a:rPr>
              <a:t>doi</a:t>
            </a:r>
            <a:r>
              <a:rPr lang="en-US" sz="1100" b="0" i="0" u="none" strike="noStrike" baseline="0">
                <a:latin typeface="AkzidenzGroteskBE-Regular"/>
              </a:rPr>
              <a:t>: 10.1182/bloodadvances.2021006482.</a:t>
            </a:r>
            <a:endParaRPr lang="en-US" sz="11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35517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266748-A147-49E3-A00F-55CD5E88BCC4}"/>
              </a:ext>
            </a:extLst>
          </p:cNvPr>
          <p:cNvSpPr>
            <a:spLocks noGrp="1"/>
          </p:cNvSpPr>
          <p:nvPr>
            <p:ph idx="1"/>
          </p:nvPr>
        </p:nvSpPr>
        <p:spPr>
          <a:xfrm>
            <a:off x="746628" y="1978267"/>
            <a:ext cx="11008051" cy="836448"/>
          </a:xfrm>
        </p:spPr>
        <p:txBody>
          <a:bodyPr/>
          <a:lstStyle/>
          <a:p>
            <a:pPr marL="0" indent="0">
              <a:buNone/>
            </a:pPr>
            <a:r>
              <a:rPr lang="en-US" sz="1600">
                <a:solidFill>
                  <a:schemeClr val="tx1">
                    <a:lumMod val="50000"/>
                    <a:lumOff val="50000"/>
                  </a:schemeClr>
                </a:solidFill>
                <a:latin typeface="Calibri" panose="020F0502020204030204" pitchFamily="34" charset="0"/>
              </a:rPr>
              <a:t>In patients for whom mechanical thromboprophylaxis is preferred, the Latin American panel suggests mechanical compression devices in lieu of graduated compression stockings (conditional recommendation based on low certainty arising from the evidence provided by the ⨁⨁◯◯ effects). </a:t>
            </a:r>
            <a:endParaRPr lang="es-CO" sz="1600">
              <a:solidFill>
                <a:schemeClr val="tx1">
                  <a:lumMod val="50000"/>
                  <a:lumOff val="50000"/>
                </a:schemeClr>
              </a:solidFill>
              <a:latin typeface="Calibri" panose="020F0502020204030204" pitchFamily="34" charset="0"/>
            </a:endParaRPr>
          </a:p>
        </p:txBody>
      </p:sp>
      <p:sp>
        <p:nvSpPr>
          <p:cNvPr id="5" name="CuadroTexto 4">
            <a:extLst>
              <a:ext uri="{FF2B5EF4-FFF2-40B4-BE49-F238E27FC236}">
                <a16:creationId xmlns:a16="http://schemas.microsoft.com/office/drawing/2014/main" id="{219310A2-C9AD-4DE0-A07D-CF7E1CC34108}"/>
              </a:ext>
            </a:extLst>
          </p:cNvPr>
          <p:cNvSpPr txBox="1"/>
          <p:nvPr/>
        </p:nvSpPr>
        <p:spPr>
          <a:xfrm>
            <a:off x="8746439" y="2730023"/>
            <a:ext cx="3008240" cy="3554819"/>
          </a:xfrm>
          <a:prstGeom prst="rect">
            <a:avLst/>
          </a:prstGeom>
          <a:solidFill>
            <a:schemeClr val="accent4">
              <a:lumMod val="40000"/>
              <a:lumOff val="60000"/>
            </a:schemeClr>
          </a:solidFill>
        </p:spPr>
        <p:txBody>
          <a:bodyPr wrap="square">
            <a:spAutoFit/>
          </a:bodyPr>
          <a:lstStyle/>
          <a:p>
            <a:r>
              <a:rPr lang="es-ES" sz="1500" b="1" err="1">
                <a:solidFill>
                  <a:srgbClr val="000000"/>
                </a:solidFill>
                <a:latin typeface="Calibri" panose="020F0502020204030204" pitchFamily="34" charset="0"/>
              </a:rPr>
              <a:t>Remarks</a:t>
            </a:r>
            <a:endParaRPr lang="es-ES" sz="1500" b="1">
              <a:solidFill>
                <a:srgbClr val="000000"/>
              </a:solidFill>
              <a:latin typeface="Calibri" panose="020F0502020204030204" pitchFamily="34" charset="0"/>
            </a:endParaRPr>
          </a:p>
          <a:p>
            <a:pPr marL="285750" indent="-285750">
              <a:buFont typeface="Arial" panose="020B0604020202020204" pitchFamily="34" charset="0"/>
              <a:buChar char="•"/>
            </a:pPr>
            <a:r>
              <a:rPr lang="en-US" sz="1500">
                <a:solidFill>
                  <a:srgbClr val="000000"/>
                </a:solidFill>
                <a:latin typeface="Calibri" panose="020F0502020204030204" pitchFamily="34" charset="0"/>
              </a:rPr>
              <a:t>Pneumatic compression devices are not available in all health centers in Latin America. </a:t>
            </a:r>
          </a:p>
          <a:p>
            <a:pPr marL="285750" indent="-285750">
              <a:buFont typeface="Arial" panose="020B0604020202020204" pitchFamily="34" charset="0"/>
              <a:buChar char="•"/>
            </a:pPr>
            <a:r>
              <a:rPr lang="en-US" sz="1500">
                <a:solidFill>
                  <a:srgbClr val="000000"/>
                </a:solidFill>
                <a:latin typeface="Calibri" panose="020F0502020204030204" pitchFamily="34" charset="0"/>
              </a:rPr>
              <a:t>The difference between mechanical devices and compression stockings is probably small; therefore, compression stockings are a reasonable alternative for patients for whom mechanical prophylaxis is preferred and there is limited availability of compression devices. </a:t>
            </a:r>
          </a:p>
          <a:p>
            <a:endParaRPr lang="es-CO" sz="1500"/>
          </a:p>
        </p:txBody>
      </p:sp>
      <p:graphicFrame>
        <p:nvGraphicFramePr>
          <p:cNvPr id="6" name="Table 5">
            <a:extLst>
              <a:ext uri="{FF2B5EF4-FFF2-40B4-BE49-F238E27FC236}">
                <a16:creationId xmlns:a16="http://schemas.microsoft.com/office/drawing/2014/main" id="{E9D436B1-1506-4363-A0C0-5047D29631D8}"/>
              </a:ext>
            </a:extLst>
          </p:cNvPr>
          <p:cNvGraphicFramePr>
            <a:graphicFrameLocks noGrp="1"/>
          </p:cNvGraphicFramePr>
          <p:nvPr>
            <p:extLst>
              <p:ext uri="{D42A27DB-BD31-4B8C-83A1-F6EECF244321}">
                <p14:modId xmlns:p14="http://schemas.microsoft.com/office/powerpoint/2010/main" val="2481677604"/>
              </p:ext>
            </p:extLst>
          </p:nvPr>
        </p:nvGraphicFramePr>
        <p:xfrm>
          <a:off x="746628" y="2730023"/>
          <a:ext cx="7195204" cy="3273786"/>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a:solidFill>
                            <a:schemeClr val="bg1"/>
                          </a:solidFill>
                        </a:rPr>
                        <a:t>Outcomes </a:t>
                      </a:r>
                    </a:p>
                    <a:p>
                      <a:pPr algn="l"/>
                      <a:r>
                        <a:rPr lang="en-CA" sz="1400" b="1">
                          <a:solidFill>
                            <a:schemeClr val="bg1"/>
                          </a:solidFill>
                        </a:rPr>
                        <a:t>(Quality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a:solidFill>
                            <a:schemeClr val="bg1"/>
                          </a:solidFill>
                        </a:rPr>
                        <a:t>Relative risk</a:t>
                      </a:r>
                    </a:p>
                    <a:p>
                      <a:pPr algn="ctr"/>
                      <a:r>
                        <a:rPr lang="en-CA"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1" i="0">
                          <a:solidFill>
                            <a:schemeClr val="tx1"/>
                          </a:solidFill>
                        </a:rPr>
                        <a:t>Compression stockings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a:solidFill>
                            <a:schemeClr val="tx1"/>
                          </a:solidFill>
                        </a:rPr>
                        <a:t>Intermittent pneumatic compression</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a:solidFill>
                            <a:schemeClr val="tx1">
                              <a:lumMod val="50000"/>
                              <a:lumOff val="50000"/>
                            </a:schemeClr>
                          </a:solidFill>
                        </a:rPr>
                        <a:t>     Mortality</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RR 1.04</a:t>
                      </a:r>
                      <a:br>
                        <a:rPr lang="en-US" sz="900"/>
                      </a:br>
                      <a:r>
                        <a:rPr lang="en-US" sz="1200" b="0" i="0" kern="1200">
                          <a:solidFill>
                            <a:schemeClr val="tx1"/>
                          </a:solidFill>
                          <a:effectLst/>
                          <a:latin typeface="+mn-lt"/>
                          <a:ea typeface="+mn-ea"/>
                          <a:cs typeface="+mn-cs"/>
                        </a:rPr>
                        <a:t>(0.16 to 6.63)</a:t>
                      </a:r>
                      <a:endParaRPr lang="en-CA" sz="40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a:solidFill>
                            <a:schemeClr val="tx1"/>
                          </a:solidFill>
                          <a:effectLst/>
                          <a:latin typeface="+mn-lt"/>
                          <a:ea typeface="+mn-ea"/>
                          <a:cs typeface="+mn-cs"/>
                        </a:rPr>
                        <a:t>2 more per 1000</a:t>
                      </a:r>
                      <a:br>
                        <a:rPr lang="en-US" sz="800"/>
                      </a:br>
                      <a:r>
                        <a:rPr lang="en-US" sz="1100" b="0" i="0" kern="1200">
                          <a:solidFill>
                            <a:schemeClr val="tx1"/>
                          </a:solidFill>
                          <a:effectLst/>
                          <a:latin typeface="+mn-lt"/>
                          <a:ea typeface="+mn-ea"/>
                          <a:cs typeface="+mn-cs"/>
                        </a:rPr>
                        <a:t>(from 46 fewer to 310 more) </a:t>
                      </a:r>
                      <a:endParaRPr lang="en-CA" sz="8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2 fewer per 1000</a:t>
                      </a:r>
                      <a:br>
                        <a:rPr lang="en-US" sz="800"/>
                      </a:br>
                      <a:r>
                        <a:rPr lang="en-US" sz="1200" b="0" i="0" kern="1200">
                          <a:solidFill>
                            <a:schemeClr val="tx1"/>
                          </a:solidFill>
                          <a:effectLst/>
                          <a:latin typeface="+mn-lt"/>
                          <a:ea typeface="+mn-ea"/>
                          <a:cs typeface="+mn-cs"/>
                        </a:rPr>
                        <a:t>(from 41fewer to 274 more)</a:t>
                      </a:r>
                      <a:endParaRPr lang="en-CA" sz="3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a:solidFill>
                            <a:schemeClr val="tx1">
                              <a:lumMod val="50000"/>
                              <a:lumOff val="50000"/>
                            </a:schemeClr>
                          </a:solidFill>
                        </a:rPr>
                        <a:t>     AE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a:solidFill>
                            <a:schemeClr val="tx1"/>
                          </a:solidFill>
                          <a:effectLst/>
                          <a:latin typeface="+mn-lt"/>
                          <a:ea typeface="+mn-ea"/>
                          <a:cs typeface="+mn-cs"/>
                        </a:rPr>
                        <a:t>RR 0.56</a:t>
                      </a:r>
                      <a:br>
                        <a:rPr lang="en-US" sz="1100" b="0" i="0" kern="1200">
                          <a:solidFill>
                            <a:schemeClr val="tx1"/>
                          </a:solidFill>
                          <a:effectLst/>
                          <a:latin typeface="+mn-lt"/>
                          <a:ea typeface="+mn-ea"/>
                          <a:cs typeface="+mn-cs"/>
                        </a:rPr>
                      </a:br>
                      <a:r>
                        <a:rPr lang="en-US" sz="1100" b="0" i="0" kern="1200">
                          <a:solidFill>
                            <a:schemeClr val="tx1"/>
                          </a:solidFill>
                          <a:effectLst/>
                          <a:latin typeface="+mn-lt"/>
                          <a:ea typeface="+mn-ea"/>
                          <a:cs typeface="+mn-cs"/>
                        </a:rPr>
                        <a:t>(0.17 to 1.86) </a:t>
                      </a:r>
                      <a:endParaRPr lang="en-CA" sz="3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0 fewer per 1000</a:t>
                      </a:r>
                      <a:br>
                        <a:rPr lang="en-US" sz="400"/>
                      </a:br>
                      <a:r>
                        <a:rPr lang="en-US" sz="1200" b="0" i="0" kern="1200">
                          <a:solidFill>
                            <a:schemeClr val="tx1"/>
                          </a:solidFill>
                          <a:effectLst/>
                          <a:latin typeface="+mn-lt"/>
                          <a:ea typeface="+mn-ea"/>
                          <a:cs typeface="+mn-cs"/>
                        </a:rPr>
                        <a:t>(from 0 fewer to 0 more)</a:t>
                      </a:r>
                      <a:endParaRPr lang="en-CA" sz="4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7 fewer per 1000</a:t>
                      </a:r>
                      <a:br>
                        <a:rPr lang="en-US" sz="800"/>
                      </a:br>
                      <a:r>
                        <a:rPr lang="en-US" sz="1200" b="0" i="0" kern="1200">
                          <a:solidFill>
                            <a:schemeClr val="tx1"/>
                          </a:solidFill>
                          <a:effectLst/>
                          <a:latin typeface="+mn-lt"/>
                          <a:ea typeface="+mn-ea"/>
                          <a:cs typeface="+mn-cs"/>
                        </a:rPr>
                        <a:t>(from 14 fewer to 14 more)</a:t>
                      </a:r>
                      <a:endParaRPr lang="en-CA" sz="4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ctr"/>
                      <a:r>
                        <a:rPr lang="en-CA" sz="1400">
                          <a:solidFill>
                            <a:schemeClr val="tx1">
                              <a:lumMod val="50000"/>
                              <a:lumOff val="50000"/>
                            </a:schemeClr>
                          </a:solidFill>
                        </a:rPr>
                        <a:t>     Proximal symptomatic DVT</a:t>
                      </a:r>
                    </a:p>
                    <a:p>
                      <a:pPr algn="ctr"/>
                      <a:r>
                        <a:rPr lang="en-CA" sz="1400">
                          <a:solidFill>
                            <a:schemeClr val="tx1">
                              <a:lumMod val="50000"/>
                              <a:lumOff val="50000"/>
                            </a:schemeClr>
                          </a:solidFill>
                        </a:rPr>
                        <a:t>(any)</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RR 0.48</a:t>
                      </a:r>
                      <a:br>
                        <a:rPr lang="en-US" sz="900"/>
                      </a:br>
                      <a:r>
                        <a:rPr lang="en-US" sz="1200" b="0" i="0" kern="1200">
                          <a:solidFill>
                            <a:schemeClr val="tx1"/>
                          </a:solidFill>
                          <a:effectLst/>
                          <a:latin typeface="+mn-lt"/>
                          <a:ea typeface="+mn-ea"/>
                          <a:cs typeface="+mn-cs"/>
                        </a:rPr>
                        <a:t>(0.25 to 0.92</a:t>
                      </a:r>
                      <a:endParaRPr lang="en-CA" sz="1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a:solidFill>
                            <a:schemeClr val="tx1"/>
                          </a:solidFill>
                          <a:effectLst/>
                          <a:latin typeface="+mn-lt"/>
                          <a:ea typeface="+mn-ea"/>
                          <a:cs typeface="+mn-cs"/>
                        </a:rPr>
                        <a:t>0  fewer per1000</a:t>
                      </a:r>
                      <a:br>
                        <a:rPr lang="en-US" sz="700"/>
                      </a:br>
                      <a:r>
                        <a:rPr lang="en-US" sz="1100" b="0" i="0" kern="1200">
                          <a:solidFill>
                            <a:schemeClr val="tx1"/>
                          </a:solidFill>
                          <a:effectLst/>
                          <a:latin typeface="+mn-lt"/>
                          <a:ea typeface="+mn-ea"/>
                          <a:cs typeface="+mn-cs"/>
                        </a:rPr>
                        <a:t>(from  0 fewer to 0 fewer)</a:t>
                      </a:r>
                      <a:endParaRPr lang="en-CA" sz="3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26 fewer per1000</a:t>
                      </a:r>
                      <a:br>
                        <a:rPr lang="en-US" sz="800"/>
                      </a:br>
                      <a:r>
                        <a:rPr lang="en-US" sz="1200" b="0" i="0" kern="1200">
                          <a:solidFill>
                            <a:schemeClr val="tx1"/>
                          </a:solidFill>
                          <a:effectLst/>
                          <a:latin typeface="+mn-lt"/>
                          <a:ea typeface="+mn-ea"/>
                          <a:cs typeface="+mn-cs"/>
                        </a:rPr>
                        <a:t>(from 37 fewer to 4 fewer</a:t>
                      </a:r>
                      <a:endParaRPr lang="en-CA" sz="4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ctr"/>
                      <a:r>
                        <a:rPr lang="en-CA" sz="1400">
                          <a:solidFill>
                            <a:schemeClr val="tx1">
                              <a:lumMod val="50000"/>
                              <a:lumOff val="50000"/>
                            </a:schemeClr>
                          </a:solidFill>
                        </a:rPr>
                        <a:t>      Distal symptomatic DVT</a:t>
                      </a:r>
                    </a:p>
                    <a:p>
                      <a:pPr algn="ctr"/>
                      <a:r>
                        <a:rPr lang="en-CA" sz="1400">
                          <a:solidFill>
                            <a:schemeClr val="tx1">
                              <a:lumMod val="50000"/>
                              <a:lumOff val="50000"/>
                            </a:schemeClr>
                          </a:solidFill>
                        </a:rPr>
                        <a:t>(any)</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RR 0.55</a:t>
                      </a:r>
                      <a:br>
                        <a:rPr lang="en-US" sz="900"/>
                      </a:br>
                      <a:r>
                        <a:rPr lang="en-US" sz="1200" b="0" i="0" kern="1200">
                          <a:solidFill>
                            <a:schemeClr val="tx1"/>
                          </a:solidFill>
                          <a:effectLst/>
                          <a:latin typeface="+mn-lt"/>
                          <a:ea typeface="+mn-ea"/>
                          <a:cs typeface="+mn-cs"/>
                        </a:rPr>
                        <a:t>(0.25 to 1.22)</a:t>
                      </a:r>
                      <a:endParaRPr lang="en-CA" sz="4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0 fewer per 1000</a:t>
                      </a:r>
                      <a:br>
                        <a:rPr lang="en-US" sz="900"/>
                      </a:br>
                      <a:r>
                        <a:rPr lang="en-US" sz="1200" b="0" i="0" kern="1200">
                          <a:solidFill>
                            <a:schemeClr val="tx1"/>
                          </a:solidFill>
                          <a:effectLst/>
                          <a:latin typeface="+mn-lt"/>
                          <a:ea typeface="+mn-ea"/>
                          <a:cs typeface="+mn-cs"/>
                        </a:rPr>
                        <a:t>(from 0 fewer to  0 fewer)</a:t>
                      </a:r>
                      <a:endParaRPr lang="en-CA" sz="9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a:solidFill>
                            <a:schemeClr val="tx1"/>
                          </a:solidFill>
                          <a:effectLst/>
                          <a:latin typeface="+mn-lt"/>
                          <a:ea typeface="+mn-ea"/>
                          <a:cs typeface="+mn-cs"/>
                        </a:rPr>
                        <a:t>66 fewer per1000</a:t>
                      </a:r>
                      <a:br>
                        <a:rPr lang="en-US" sz="900"/>
                      </a:br>
                      <a:r>
                        <a:rPr lang="en-US" sz="1200" b="0" i="0" kern="1200">
                          <a:solidFill>
                            <a:schemeClr val="tx1"/>
                          </a:solidFill>
                          <a:effectLst/>
                          <a:latin typeface="+mn-lt"/>
                          <a:ea typeface="+mn-ea"/>
                          <a:cs typeface="+mn-cs"/>
                        </a:rPr>
                        <a:t>(from 111 fewer to 33 more)</a:t>
                      </a:r>
                      <a:endParaRPr lang="en-CA" sz="50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9" name="CuadroTexto 8">
            <a:extLst>
              <a:ext uri="{FF2B5EF4-FFF2-40B4-BE49-F238E27FC236}">
                <a16:creationId xmlns:a16="http://schemas.microsoft.com/office/drawing/2014/main" id="{7D1756AA-35B7-486E-B861-787D0574F189}"/>
              </a:ext>
            </a:extLst>
          </p:cNvPr>
          <p:cNvSpPr txBox="1"/>
          <p:nvPr/>
        </p:nvSpPr>
        <p:spPr>
          <a:xfrm>
            <a:off x="1409615" y="6175799"/>
            <a:ext cx="5457857" cy="338554"/>
          </a:xfrm>
          <a:prstGeom prst="rect">
            <a:avLst/>
          </a:prstGeom>
          <a:solidFill>
            <a:schemeClr val="accent6">
              <a:lumMod val="40000"/>
              <a:lumOff val="60000"/>
            </a:schemeClr>
          </a:solidFill>
        </p:spPr>
        <p:txBody>
          <a:bodyPr wrap="square">
            <a:spAutoFit/>
          </a:bodyPr>
          <a:lstStyle/>
          <a:p>
            <a:r>
              <a:rPr lang="en-US" sz="1600" b="1">
                <a:solidFill>
                  <a:schemeClr val="tx1">
                    <a:lumMod val="50000"/>
                    <a:lumOff val="50000"/>
                  </a:schemeClr>
                </a:solidFill>
              </a:rPr>
              <a:t>This recommendation did not change its direction or strength</a:t>
            </a:r>
            <a:r>
              <a:rPr lang="es-CO" sz="1600" b="1">
                <a:solidFill>
                  <a:schemeClr val="tx1">
                    <a:lumMod val="50000"/>
                    <a:lumOff val="50000"/>
                  </a:schemeClr>
                </a:solidFill>
              </a:rPr>
              <a:t>.</a:t>
            </a:r>
          </a:p>
        </p:txBody>
      </p:sp>
      <p:grpSp>
        <p:nvGrpSpPr>
          <p:cNvPr id="7" name="Group 13">
            <a:extLst>
              <a:ext uri="{FF2B5EF4-FFF2-40B4-BE49-F238E27FC236}">
                <a16:creationId xmlns:a16="http://schemas.microsoft.com/office/drawing/2014/main" id="{0BC276DA-3E0B-4226-9F9E-585A024A7CD9}"/>
              </a:ext>
            </a:extLst>
          </p:cNvPr>
          <p:cNvGrpSpPr/>
          <p:nvPr/>
        </p:nvGrpSpPr>
        <p:grpSpPr>
          <a:xfrm>
            <a:off x="8053457" y="6345076"/>
            <a:ext cx="4138543" cy="276999"/>
            <a:chOff x="6589222" y="6483927"/>
            <a:chExt cx="4138543" cy="276999"/>
          </a:xfrm>
        </p:grpSpPr>
        <p:sp>
          <p:nvSpPr>
            <p:cNvPr id="8" name="TextBox 14">
              <a:extLst>
                <a:ext uri="{FF2B5EF4-FFF2-40B4-BE49-F238E27FC236}">
                  <a16:creationId xmlns:a16="http://schemas.microsoft.com/office/drawing/2014/main" id="{B5DC2BFD-FC0B-4EBA-9392-2F65D2AA4772}"/>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0" name="Oval 15">
              <a:extLst>
                <a:ext uri="{FF2B5EF4-FFF2-40B4-BE49-F238E27FC236}">
                  <a16:creationId xmlns:a16="http://schemas.microsoft.com/office/drawing/2014/main" id="{7514964C-CC5A-4A28-BC6B-C52468D97B3E}"/>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6">
              <a:extLst>
                <a:ext uri="{FF2B5EF4-FFF2-40B4-BE49-F238E27FC236}">
                  <a16:creationId xmlns:a16="http://schemas.microsoft.com/office/drawing/2014/main" id="{41E3F2E3-3482-4525-9893-45808316F7C7}"/>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7">
              <a:extLst>
                <a:ext uri="{FF2B5EF4-FFF2-40B4-BE49-F238E27FC236}">
                  <a16:creationId xmlns:a16="http://schemas.microsoft.com/office/drawing/2014/main" id="{090F7DBC-51E3-425C-94FF-CF29E78F67D0}"/>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ítulo 1">
            <a:extLst>
              <a:ext uri="{FF2B5EF4-FFF2-40B4-BE49-F238E27FC236}">
                <a16:creationId xmlns:a16="http://schemas.microsoft.com/office/drawing/2014/main" id="{7400C473-9CA6-498F-B23D-87403F809533}"/>
              </a:ext>
            </a:extLst>
          </p:cNvPr>
          <p:cNvSpPr txBox="1">
            <a:spLocks/>
          </p:cNvSpPr>
          <p:nvPr/>
        </p:nvSpPr>
        <p:spPr>
          <a:xfrm>
            <a:off x="746628" y="1326166"/>
            <a:ext cx="10449456" cy="591867"/>
          </a:xfrm>
          <a:prstGeom prst="rect">
            <a:avLst/>
          </a:prstGeom>
        </p:spPr>
        <p:txBody>
          <a:bodyPr lIns="0" tIns="0" rIns="0" bIns="0"/>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sz="1600" i="1">
                <a:solidFill>
                  <a:schemeClr val="tx1">
                    <a:lumMod val="50000"/>
                    <a:lumOff val="50000"/>
                  </a:schemeClr>
                </a:solidFill>
                <a:latin typeface="Calibri Light" panose="020F0302020204030204" pitchFamily="34" charset="0"/>
              </a:rPr>
              <a:t>Should pneumatic compression prophylaxis or graduated compression stockings be used in patients for whom mechanical thromboprophylaxis is preferred?</a:t>
            </a:r>
            <a:endParaRPr lang="es-CO" sz="1600">
              <a:solidFill>
                <a:schemeClr val="tx1">
                  <a:lumMod val="50000"/>
                  <a:lumOff val="50000"/>
                </a:schemeClr>
              </a:solidFill>
            </a:endParaRPr>
          </a:p>
        </p:txBody>
      </p:sp>
    </p:spTree>
    <p:extLst>
      <p:ext uri="{BB962C8B-B14F-4D97-AF65-F5344CB8AC3E}">
        <p14:creationId xmlns:p14="http://schemas.microsoft.com/office/powerpoint/2010/main" val="7435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a:xfrm>
            <a:off x="3423557" y="482153"/>
            <a:ext cx="6443774" cy="713539"/>
          </a:xfrm>
        </p:spPr>
        <p:txBody>
          <a:bodyPr/>
          <a:lstStyle/>
          <a:p>
            <a:r>
              <a:rPr lang="en-CA"/>
              <a:t>Other specific recommendations</a:t>
            </a:r>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1371768565"/>
              </p:ext>
            </p:extLst>
          </p:nvPr>
        </p:nvGraphicFramePr>
        <p:xfrm>
          <a:off x="922864" y="1437073"/>
          <a:ext cx="10667151" cy="4419600"/>
        </p:xfrm>
        <a:graphic>
          <a:graphicData uri="http://schemas.openxmlformats.org/drawingml/2006/table">
            <a:tbl>
              <a:tblPr firstRow="1" bandRow="1">
                <a:tableStyleId>{5940675A-B579-460E-94D1-54222C63F5DA}</a:tableStyleId>
              </a:tblPr>
              <a:tblGrid>
                <a:gridCol w="1919571">
                  <a:extLst>
                    <a:ext uri="{9D8B030D-6E8A-4147-A177-3AD203B41FA5}">
                      <a16:colId xmlns:a16="http://schemas.microsoft.com/office/drawing/2014/main" val="2239874537"/>
                    </a:ext>
                  </a:extLst>
                </a:gridCol>
                <a:gridCol w="4096051">
                  <a:extLst>
                    <a:ext uri="{9D8B030D-6E8A-4147-A177-3AD203B41FA5}">
                      <a16:colId xmlns:a16="http://schemas.microsoft.com/office/drawing/2014/main" val="2375073088"/>
                    </a:ext>
                  </a:extLst>
                </a:gridCol>
                <a:gridCol w="4651529">
                  <a:extLst>
                    <a:ext uri="{9D8B030D-6E8A-4147-A177-3AD203B41FA5}">
                      <a16:colId xmlns:a16="http://schemas.microsoft.com/office/drawing/2014/main" val="2374854176"/>
                    </a:ext>
                  </a:extLst>
                </a:gridCol>
              </a:tblGrid>
              <a:tr h="309524">
                <a:tc>
                  <a:txBody>
                    <a:bodyPr/>
                    <a:lstStyle/>
                    <a:p>
                      <a:r>
                        <a:rPr lang="en-CA" sz="1600" b="0">
                          <a:solidFill>
                            <a:schemeClr val="tx1"/>
                          </a:solidFill>
                        </a:rPr>
                        <a:t>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0">
                          <a:solidFill>
                            <a:schemeClr val="tx1"/>
                          </a:solidFill>
                        </a:rPr>
                        <a:t>The panel Recommends ( Number Rec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0">
                          <a:solidFill>
                            <a:schemeClr val="tx1"/>
                          </a:solidFill>
                        </a:rPr>
                        <a:t>Remarks or Rationale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619046">
                <a:tc>
                  <a:txBody>
                    <a:bodyPr/>
                    <a:lstStyle/>
                    <a:p>
                      <a:r>
                        <a:rPr lang="en-CA" sz="1800" b="0">
                          <a:solidFill>
                            <a:schemeClr val="tx1"/>
                          </a:solidFill>
                        </a:rPr>
                        <a:t>Surgery following major trauma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800" b="0" kern="1200">
                          <a:solidFill>
                            <a:schemeClr val="tx1"/>
                          </a:solidFill>
                          <a:latin typeface="+mn-lt"/>
                          <a:ea typeface="+mn-ea"/>
                          <a:cs typeface="+mn-cs"/>
                        </a:rPr>
                        <a:t>Thromboprophylaxis over no prophylaxis (2)</a:t>
                      </a:r>
                      <a:endParaRPr lang="en-CA" sz="18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600" b="0" kern="1200">
                          <a:solidFill>
                            <a:schemeClr val="tx1"/>
                          </a:solidFill>
                          <a:latin typeface="+mn-lt"/>
                          <a:ea typeface="+mn-ea"/>
                          <a:cs typeface="+mn-cs"/>
                        </a:rPr>
                        <a:t> Patients with moderate or low risk of bleeding can be treated with pharmacological prophylaxis; for patients with high bleeding risk, mechanical prophylaxis may be a better option.</a:t>
                      </a:r>
                      <a:endParaRPr lang="en-CA" sz="1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619046">
                <a:tc>
                  <a:txBody>
                    <a:bodyPr/>
                    <a:lstStyle/>
                    <a:p>
                      <a:r>
                        <a:rPr lang="en-CA" sz="1800" b="0">
                          <a:solidFill>
                            <a:schemeClr val="tx1"/>
                          </a:solidFill>
                        </a:rPr>
                        <a:t>Prostate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CO" sz="1800" b="0" kern="1200">
                          <a:solidFill>
                            <a:schemeClr val="tx1"/>
                          </a:solidFill>
                          <a:latin typeface="+mn-lt"/>
                          <a:ea typeface="+mn-ea"/>
                          <a:cs typeface="+mn-cs"/>
                        </a:rPr>
                        <a:t> </a:t>
                      </a:r>
                      <a:r>
                        <a:rPr lang="en-US" sz="1800" b="0" kern="1200">
                          <a:solidFill>
                            <a:schemeClr val="tx1"/>
                          </a:solidFill>
                          <a:latin typeface="+mn-lt"/>
                          <a:ea typeface="+mn-ea"/>
                          <a:cs typeface="+mn-cs"/>
                        </a:rPr>
                        <a:t>Against thromboprophylaxis (4 and 5 )</a:t>
                      </a:r>
                      <a:endParaRPr lang="en-CA" sz="18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600" b="0" kern="1200">
                          <a:solidFill>
                            <a:schemeClr val="tx1"/>
                          </a:solidFill>
                          <a:latin typeface="+mn-lt"/>
                          <a:ea typeface="+mn-ea"/>
                          <a:cs typeface="+mn-cs"/>
                        </a:rPr>
                        <a:t>Transurethral resection or radical prostatectomy may have a higher risk of bleeding than the average surgical patient (benign cases) with low risk of VTE, cancer or previous VTE that would require mechanical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619046">
                <a:tc>
                  <a:txBody>
                    <a:bodyPr/>
                    <a:lstStyle/>
                    <a:p>
                      <a:r>
                        <a:rPr lang="en-CA" sz="1800" b="0">
                          <a:solidFill>
                            <a:schemeClr val="tx1"/>
                          </a:solidFill>
                        </a:rPr>
                        <a:t>Laparoscopic Cholecystectomy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US" sz="1800" b="0">
                          <a:solidFill>
                            <a:schemeClr val="tx1"/>
                          </a:solidFill>
                        </a:rPr>
                        <a:t>The panel suggests not to use pharmacological prophylaxis (3).</a:t>
                      </a:r>
                      <a:endParaRPr lang="en-CA" sz="18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US" sz="1600" b="0">
                          <a:solidFill>
                            <a:schemeClr val="tx1"/>
                          </a:solidFill>
                        </a:rPr>
                        <a:t>Very low baseline risk of VTE. Specific high-risk groups (thrombophilia, prior VTE, cancer) may benefit.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667979">
                <a:tc>
                  <a:txBody>
                    <a:bodyPr/>
                    <a:lstStyle/>
                    <a:p>
                      <a:r>
                        <a:rPr lang="en-CA" sz="1800" b="0">
                          <a:solidFill>
                            <a:schemeClr val="tx1"/>
                          </a:solidFill>
                        </a:rPr>
                        <a:t>Major neurosurgical surgery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n-US" sz="1800" b="0" kern="1200">
                          <a:solidFill>
                            <a:schemeClr val="tx1"/>
                          </a:solidFill>
                          <a:latin typeface="+mn-lt"/>
                          <a:ea typeface="+mn-ea"/>
                          <a:cs typeface="+mn-cs"/>
                        </a:rPr>
                        <a:t>Thromboprophylaxis recommended versus no prophylaxis (6)</a:t>
                      </a:r>
                      <a:endParaRPr lang="en-CA" sz="18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s-CO" sz="1600" b="0" kern="1200">
                          <a:solidFill>
                            <a:schemeClr val="tx1"/>
                          </a:solidFill>
                          <a:latin typeface="+mn-lt"/>
                          <a:ea typeface="+mn-ea"/>
                          <a:cs typeface="+mn-cs"/>
                        </a:rPr>
                        <a:t> </a:t>
                      </a:r>
                      <a:r>
                        <a:rPr lang="en-US" sz="1600" b="0" kern="1200">
                          <a:solidFill>
                            <a:schemeClr val="tx1"/>
                          </a:solidFill>
                          <a:latin typeface="+mn-lt"/>
                          <a:ea typeface="+mn-ea"/>
                          <a:cs typeface="+mn-cs"/>
                        </a:rPr>
                        <a:t>High risk of VTE and bleeding, when bleeding is high in the first days, mechanical prophylaxis is an option, once the risk of bleeding decreases, pharmacological prophylaxis can be used.</a:t>
                      </a:r>
                      <a:endParaRPr lang="en-CA" sz="1600" b="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83296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en-US"/>
              <a:t>Thromboprophylaxis in hospitalized clinical patients</a:t>
            </a:r>
            <a:endParaRPr lang="en-CA"/>
          </a:p>
        </p:txBody>
      </p:sp>
      <p:sp>
        <p:nvSpPr>
          <p:cNvPr id="6" name="TextBox 5">
            <a:extLst>
              <a:ext uri="{FF2B5EF4-FFF2-40B4-BE49-F238E27FC236}">
                <a16:creationId xmlns:a16="http://schemas.microsoft.com/office/drawing/2014/main" id="{B4D92932-F046-4F23-A6F1-023EED476107}"/>
              </a:ext>
            </a:extLst>
          </p:cNvPr>
          <p:cNvSpPr txBox="1"/>
          <p:nvPr/>
        </p:nvSpPr>
        <p:spPr>
          <a:xfrm>
            <a:off x="1839436" y="1941534"/>
            <a:ext cx="4066063" cy="1615859"/>
          </a:xfrm>
          <a:prstGeom prst="rect">
            <a:avLst/>
          </a:prstGeom>
          <a:solidFill>
            <a:srgbClr val="FFD9B0"/>
          </a:solidFill>
        </p:spPr>
        <p:txBody>
          <a:bodyPr wrap="square" rtlCol="0">
            <a:noAutofit/>
          </a:bodyPr>
          <a:lstStyle/>
          <a:p>
            <a:pPr algn="ctr"/>
            <a:r>
              <a:rPr lang="en-US" sz="2400" b="1">
                <a:solidFill>
                  <a:srgbClr val="E43D33"/>
                </a:solidFill>
              </a:rPr>
              <a:t>Half </a:t>
            </a:r>
            <a:r>
              <a:rPr lang="en-US" sz="2400">
                <a:solidFill>
                  <a:schemeClr val="bg1">
                    <a:lumMod val="50000"/>
                  </a:schemeClr>
                </a:solidFill>
              </a:rPr>
              <a:t>of all PTE events occur in surgical (24%) or critically ill (22%) patients.</a:t>
            </a:r>
          </a:p>
        </p:txBody>
      </p:sp>
      <p:sp>
        <p:nvSpPr>
          <p:cNvPr id="7" name="TextBox 6">
            <a:extLst>
              <a:ext uri="{FF2B5EF4-FFF2-40B4-BE49-F238E27FC236}">
                <a16:creationId xmlns:a16="http://schemas.microsoft.com/office/drawing/2014/main" id="{173359B1-C4ED-46B3-8A75-E965935404BE}"/>
              </a:ext>
            </a:extLst>
          </p:cNvPr>
          <p:cNvSpPr txBox="1"/>
          <p:nvPr/>
        </p:nvSpPr>
        <p:spPr>
          <a:xfrm>
            <a:off x="1839437" y="3845490"/>
            <a:ext cx="4175222" cy="1946988"/>
          </a:xfrm>
          <a:prstGeom prst="rect">
            <a:avLst/>
          </a:prstGeom>
          <a:solidFill>
            <a:schemeClr val="accent6">
              <a:lumMod val="40000"/>
              <a:lumOff val="60000"/>
            </a:schemeClr>
          </a:solidFill>
        </p:spPr>
        <p:txBody>
          <a:bodyPr wrap="square" rtlCol="0">
            <a:noAutofit/>
          </a:bodyPr>
          <a:lstStyle/>
          <a:p>
            <a:pPr algn="ctr"/>
            <a:endParaRPr lang="en-CA" sz="2400" b="1">
              <a:solidFill>
                <a:srgbClr val="E43D33"/>
              </a:solidFill>
            </a:endParaRPr>
          </a:p>
          <a:p>
            <a:pPr algn="ctr"/>
            <a:r>
              <a:rPr lang="en-US" sz="2400" b="1">
                <a:solidFill>
                  <a:srgbClr val="E43D33"/>
                </a:solidFill>
              </a:rPr>
              <a:t>40% </a:t>
            </a:r>
            <a:r>
              <a:rPr lang="en-US" sz="2400">
                <a:solidFill>
                  <a:schemeClr val="bg1">
                    <a:lumMod val="50000"/>
                  </a:schemeClr>
                </a:solidFill>
              </a:rPr>
              <a:t>of patients have 3 or more risk factors for PTE.</a:t>
            </a:r>
            <a:endParaRPr lang="en-CA" sz="2400">
              <a:solidFill>
                <a:schemeClr val="bg1">
                  <a:lumMod val="50000"/>
                </a:schemeClr>
              </a:solidFill>
            </a:endParaRPr>
          </a:p>
        </p:txBody>
      </p:sp>
      <p:sp>
        <p:nvSpPr>
          <p:cNvPr id="8" name="TextBox 7">
            <a:extLst>
              <a:ext uri="{FF2B5EF4-FFF2-40B4-BE49-F238E27FC236}">
                <a16:creationId xmlns:a16="http://schemas.microsoft.com/office/drawing/2014/main" id="{99CA83CB-7D42-4528-9FAA-DD29A65A1840}"/>
              </a:ext>
            </a:extLst>
          </p:cNvPr>
          <p:cNvSpPr txBox="1"/>
          <p:nvPr/>
        </p:nvSpPr>
        <p:spPr>
          <a:xfrm>
            <a:off x="6224810" y="3865089"/>
            <a:ext cx="4066063" cy="1946988"/>
          </a:xfrm>
          <a:prstGeom prst="rect">
            <a:avLst/>
          </a:prstGeom>
          <a:solidFill>
            <a:schemeClr val="accent2">
              <a:lumMod val="40000"/>
              <a:lumOff val="60000"/>
            </a:schemeClr>
          </a:solidFill>
        </p:spPr>
        <p:txBody>
          <a:bodyPr wrap="square" rtlCol="0">
            <a:noAutofit/>
          </a:bodyPr>
          <a:lstStyle/>
          <a:p>
            <a:pPr algn="ctr"/>
            <a:r>
              <a:rPr lang="en-US" sz="2400">
                <a:solidFill>
                  <a:schemeClr val="tx1">
                    <a:lumMod val="50000"/>
                    <a:lumOff val="50000"/>
                  </a:schemeClr>
                </a:solidFill>
              </a:rPr>
              <a:t>There is an increased risk of thrombosis in clinical patients that persists </a:t>
            </a:r>
            <a:r>
              <a:rPr lang="en-US" sz="2400" b="1">
                <a:solidFill>
                  <a:srgbClr val="FF0000"/>
                </a:solidFill>
              </a:rPr>
              <a:t>45 to 60 days </a:t>
            </a:r>
            <a:r>
              <a:rPr lang="en-US" sz="2400">
                <a:solidFill>
                  <a:schemeClr val="tx1">
                    <a:lumMod val="50000"/>
                    <a:lumOff val="50000"/>
                  </a:schemeClr>
                </a:solidFill>
              </a:rPr>
              <a:t>after hospital discharge.</a:t>
            </a:r>
            <a:endParaRPr lang="en-CA" sz="2400">
              <a:solidFill>
                <a:schemeClr val="tx1">
                  <a:lumMod val="50000"/>
                  <a:lumOff val="50000"/>
                </a:schemeClr>
              </a:solidFill>
            </a:endParaRPr>
          </a:p>
        </p:txBody>
      </p:sp>
      <p:sp>
        <p:nvSpPr>
          <p:cNvPr id="9" name="TextBox 8">
            <a:extLst>
              <a:ext uri="{FF2B5EF4-FFF2-40B4-BE49-F238E27FC236}">
                <a16:creationId xmlns:a16="http://schemas.microsoft.com/office/drawing/2014/main" id="{AE554332-ABDD-4444-AA2A-CBE1C0E51A1D}"/>
              </a:ext>
            </a:extLst>
          </p:cNvPr>
          <p:cNvSpPr txBox="1"/>
          <p:nvPr/>
        </p:nvSpPr>
        <p:spPr>
          <a:xfrm>
            <a:off x="6224811" y="1941535"/>
            <a:ext cx="4066063" cy="1615858"/>
          </a:xfrm>
          <a:prstGeom prst="rect">
            <a:avLst/>
          </a:prstGeom>
          <a:solidFill>
            <a:srgbClr val="BEE0E4"/>
          </a:solidFill>
        </p:spPr>
        <p:txBody>
          <a:bodyPr wrap="square" rtlCol="0">
            <a:noAutofit/>
          </a:bodyPr>
          <a:lstStyle/>
          <a:p>
            <a:pPr algn="ctr"/>
            <a:r>
              <a:rPr lang="en-US" sz="2200" b="1">
                <a:solidFill>
                  <a:srgbClr val="E43D33"/>
                </a:solidFill>
              </a:rPr>
              <a:t>Risk factors for PTE in the hospital </a:t>
            </a:r>
            <a:r>
              <a:rPr lang="en-US" sz="2200">
                <a:solidFill>
                  <a:schemeClr val="bg1">
                    <a:lumMod val="50000"/>
                  </a:schemeClr>
                </a:solidFill>
              </a:rPr>
              <a:t>include cancer, advanced age group, previous PTE, central catheterization, immobility.</a:t>
            </a:r>
          </a:p>
        </p:txBody>
      </p:sp>
    </p:spTree>
    <p:extLst>
      <p:ext uri="{BB962C8B-B14F-4D97-AF65-F5344CB8AC3E}">
        <p14:creationId xmlns:p14="http://schemas.microsoft.com/office/powerpoint/2010/main" val="235757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11FC-BAF9-4F84-AE19-0F5EDF9E6A59}"/>
              </a:ext>
            </a:extLst>
          </p:cNvPr>
          <p:cNvSpPr>
            <a:spLocks noGrp="1"/>
          </p:cNvSpPr>
          <p:nvPr>
            <p:ph type="title"/>
          </p:nvPr>
        </p:nvSpPr>
        <p:spPr/>
        <p:txBody>
          <a:bodyPr>
            <a:normAutofit fontScale="90000"/>
          </a:bodyPr>
          <a:lstStyle/>
          <a:p>
            <a:r>
              <a:rPr lang="en-US"/>
              <a:t>Which patients are at risk for PTE in the hospital?</a:t>
            </a:r>
            <a:endParaRPr lang="en-CA"/>
          </a:p>
        </p:txBody>
      </p:sp>
      <p:sp>
        <p:nvSpPr>
          <p:cNvPr id="3" name="Content Placeholder 2">
            <a:extLst>
              <a:ext uri="{FF2B5EF4-FFF2-40B4-BE49-F238E27FC236}">
                <a16:creationId xmlns:a16="http://schemas.microsoft.com/office/drawing/2014/main" id="{D316AF74-6A02-435D-B1CE-5A18E38E4AF9}"/>
              </a:ext>
            </a:extLst>
          </p:cNvPr>
          <p:cNvSpPr>
            <a:spLocks noGrp="1"/>
          </p:cNvSpPr>
          <p:nvPr>
            <p:ph idx="1"/>
          </p:nvPr>
        </p:nvSpPr>
        <p:spPr>
          <a:xfrm>
            <a:off x="419100" y="1855922"/>
            <a:ext cx="10972800" cy="3954624"/>
          </a:xfrm>
        </p:spPr>
        <p:txBody>
          <a:bodyPr>
            <a:normAutofit/>
          </a:bodyPr>
          <a:lstStyle/>
          <a:p>
            <a:r>
              <a:rPr lang="en-CA" sz="2400"/>
              <a:t>Risk Assessment Models (RAMs) can identify high risk patients</a:t>
            </a:r>
          </a:p>
          <a:p>
            <a:r>
              <a:rPr lang="en-CA" sz="2400" b="1" i="1" err="1"/>
              <a:t>Exemples</a:t>
            </a:r>
            <a:r>
              <a:rPr lang="en-CA" sz="2400" b="1" i="1"/>
              <a:t>:</a:t>
            </a:r>
            <a:r>
              <a:rPr lang="en-CA" sz="2400"/>
              <a:t> Padua, IMPROVE-VTE Scores</a:t>
            </a:r>
          </a:p>
        </p:txBody>
      </p:sp>
      <p:graphicFrame>
        <p:nvGraphicFramePr>
          <p:cNvPr id="5" name="Table 4">
            <a:extLst>
              <a:ext uri="{FF2B5EF4-FFF2-40B4-BE49-F238E27FC236}">
                <a16:creationId xmlns:a16="http://schemas.microsoft.com/office/drawing/2014/main" id="{D7D8DE92-169E-4365-8FB1-20CFF5726861}"/>
              </a:ext>
            </a:extLst>
          </p:cNvPr>
          <p:cNvGraphicFramePr>
            <a:graphicFrameLocks noGrp="1"/>
          </p:cNvGraphicFramePr>
          <p:nvPr>
            <p:extLst>
              <p:ext uri="{D42A27DB-BD31-4B8C-83A1-F6EECF244321}">
                <p14:modId xmlns:p14="http://schemas.microsoft.com/office/powerpoint/2010/main" val="1483026608"/>
              </p:ext>
            </p:extLst>
          </p:nvPr>
        </p:nvGraphicFramePr>
        <p:xfrm>
          <a:off x="4054399" y="2705523"/>
          <a:ext cx="3415611" cy="3505200"/>
        </p:xfrm>
        <a:graphic>
          <a:graphicData uri="http://schemas.openxmlformats.org/drawingml/2006/table">
            <a:tbl>
              <a:tblPr firstRow="1" bandRow="1">
                <a:tableStyleId>{5940675A-B579-460E-94D1-54222C63F5DA}</a:tableStyleId>
              </a:tblPr>
              <a:tblGrid>
                <a:gridCol w="3415611">
                  <a:extLst>
                    <a:ext uri="{9D8B030D-6E8A-4147-A177-3AD203B41FA5}">
                      <a16:colId xmlns:a16="http://schemas.microsoft.com/office/drawing/2014/main" val="1115613794"/>
                    </a:ext>
                  </a:extLst>
                </a:gridCol>
              </a:tblGrid>
              <a:tr h="370840">
                <a:tc>
                  <a:txBody>
                    <a:bodyPr/>
                    <a:lstStyle/>
                    <a:p>
                      <a:r>
                        <a:rPr lang="en-CA" sz="2000" b="1">
                          <a:solidFill>
                            <a:schemeClr val="bg1"/>
                          </a:solidFill>
                        </a:rPr>
                        <a:t>Padua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US" sz="1800">
                          <a:solidFill>
                            <a:schemeClr val="tx1">
                              <a:lumMod val="50000"/>
                              <a:lumOff val="50000"/>
                            </a:schemeClr>
                          </a:solidFill>
                        </a:rPr>
                        <a:t>Previous PTE</a:t>
                      </a:r>
                    </a:p>
                    <a:p>
                      <a:r>
                        <a:rPr lang="en-US" sz="1800">
                          <a:solidFill>
                            <a:schemeClr val="tx1">
                              <a:lumMod val="50000"/>
                              <a:lumOff val="50000"/>
                            </a:schemeClr>
                          </a:solidFill>
                        </a:rPr>
                        <a:t>Thrombophilia</a:t>
                      </a:r>
                    </a:p>
                    <a:p>
                      <a:r>
                        <a:rPr lang="en-US" sz="1800">
                          <a:solidFill>
                            <a:schemeClr val="tx1">
                              <a:lumMod val="50000"/>
                              <a:lumOff val="50000"/>
                            </a:schemeClr>
                          </a:solidFill>
                        </a:rPr>
                        <a:t>Active cancer</a:t>
                      </a:r>
                    </a:p>
                    <a:p>
                      <a:r>
                        <a:rPr lang="en-US" sz="1800">
                          <a:solidFill>
                            <a:schemeClr val="tx1">
                              <a:lumMod val="50000"/>
                              <a:lumOff val="50000"/>
                            </a:schemeClr>
                          </a:solidFill>
                        </a:rPr>
                        <a:t>Age &gt; 70 years</a:t>
                      </a:r>
                    </a:p>
                    <a:p>
                      <a:r>
                        <a:rPr lang="en-US" sz="1800">
                          <a:solidFill>
                            <a:schemeClr val="tx1">
                              <a:lumMod val="50000"/>
                              <a:lumOff val="50000"/>
                            </a:schemeClr>
                          </a:solidFill>
                        </a:rPr>
                        <a:t>Immobility</a:t>
                      </a:r>
                    </a:p>
                    <a:p>
                      <a:r>
                        <a:rPr lang="en-US" sz="1800">
                          <a:solidFill>
                            <a:schemeClr val="tx1">
                              <a:lumMod val="50000"/>
                              <a:lumOff val="50000"/>
                            </a:schemeClr>
                          </a:solidFill>
                        </a:rPr>
                        <a:t>Recent trauma/surgery</a:t>
                      </a:r>
                    </a:p>
                    <a:p>
                      <a:r>
                        <a:rPr lang="en-US" sz="1800">
                          <a:solidFill>
                            <a:schemeClr val="tx1">
                              <a:lumMod val="50000"/>
                              <a:lumOff val="50000"/>
                            </a:schemeClr>
                          </a:solidFill>
                        </a:rPr>
                        <a:t>Heart or respiratory failure</a:t>
                      </a:r>
                    </a:p>
                    <a:p>
                      <a:r>
                        <a:rPr lang="en-US" sz="1800">
                          <a:solidFill>
                            <a:schemeClr val="tx1">
                              <a:lumMod val="50000"/>
                              <a:lumOff val="50000"/>
                            </a:schemeClr>
                          </a:solidFill>
                        </a:rPr>
                        <a:t>AMI or CVA</a:t>
                      </a:r>
                    </a:p>
                    <a:p>
                      <a:r>
                        <a:rPr lang="en-US" sz="1800">
                          <a:solidFill>
                            <a:schemeClr val="tx1">
                              <a:lumMod val="50000"/>
                              <a:lumOff val="50000"/>
                            </a:schemeClr>
                          </a:solidFill>
                        </a:rPr>
                        <a:t>Hormonal treatment</a:t>
                      </a:r>
                    </a:p>
                    <a:p>
                      <a:r>
                        <a:rPr lang="en-US" sz="1800">
                          <a:solidFill>
                            <a:schemeClr val="tx1">
                              <a:lumMod val="50000"/>
                              <a:lumOff val="50000"/>
                            </a:schemeClr>
                          </a:solidFill>
                        </a:rPr>
                        <a:t>Obesity (BMI &gt; 30) Infection/</a:t>
                      </a:r>
                      <a:r>
                        <a:rPr lang="en-US" sz="1800" err="1">
                          <a:solidFill>
                            <a:schemeClr val="tx1">
                              <a:lumMod val="50000"/>
                              <a:lumOff val="50000"/>
                            </a:schemeClr>
                          </a:solidFill>
                        </a:rPr>
                        <a:t>collagenosis</a:t>
                      </a:r>
                      <a:endParaRPr lang="en-CA" sz="180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6" name="Table 5">
            <a:extLst>
              <a:ext uri="{FF2B5EF4-FFF2-40B4-BE49-F238E27FC236}">
                <a16:creationId xmlns:a16="http://schemas.microsoft.com/office/drawing/2014/main" id="{1BDE1A33-666A-4A27-A41B-915E7488C85A}"/>
              </a:ext>
            </a:extLst>
          </p:cNvPr>
          <p:cNvGraphicFramePr>
            <a:graphicFrameLocks noGrp="1"/>
          </p:cNvGraphicFramePr>
          <p:nvPr>
            <p:extLst>
              <p:ext uri="{D42A27DB-BD31-4B8C-83A1-F6EECF244321}">
                <p14:modId xmlns:p14="http://schemas.microsoft.com/office/powerpoint/2010/main" val="1493421677"/>
              </p:ext>
            </p:extLst>
          </p:nvPr>
        </p:nvGraphicFramePr>
        <p:xfrm>
          <a:off x="7743341" y="2997071"/>
          <a:ext cx="3172392" cy="2621280"/>
        </p:xfrm>
        <a:graphic>
          <a:graphicData uri="http://schemas.openxmlformats.org/drawingml/2006/table">
            <a:tbl>
              <a:tblPr firstRow="1" bandRow="1">
                <a:tableStyleId>{5940675A-B579-460E-94D1-54222C63F5DA}</a:tableStyleId>
              </a:tblPr>
              <a:tblGrid>
                <a:gridCol w="3172392">
                  <a:extLst>
                    <a:ext uri="{9D8B030D-6E8A-4147-A177-3AD203B41FA5}">
                      <a16:colId xmlns:a16="http://schemas.microsoft.com/office/drawing/2014/main" val="1115613794"/>
                    </a:ext>
                  </a:extLst>
                </a:gridCol>
              </a:tblGrid>
              <a:tr h="0">
                <a:tc>
                  <a:txBody>
                    <a:bodyPr/>
                    <a:lstStyle/>
                    <a:p>
                      <a:r>
                        <a:rPr lang="en-CA" sz="2000" b="1">
                          <a:solidFill>
                            <a:schemeClr val="bg1"/>
                          </a:solidFill>
                        </a:rPr>
                        <a:t>IMPROVE-VTE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CA" sz="2000">
                          <a:solidFill>
                            <a:schemeClr val="tx1">
                              <a:lumMod val="50000"/>
                              <a:lumOff val="50000"/>
                            </a:schemeClr>
                          </a:solidFill>
                        </a:rPr>
                        <a:t> </a:t>
                      </a:r>
                      <a:r>
                        <a:rPr lang="en-US" sz="2000">
                          <a:solidFill>
                            <a:schemeClr val="tx1">
                              <a:lumMod val="50000"/>
                              <a:lumOff val="50000"/>
                            </a:schemeClr>
                          </a:solidFill>
                        </a:rPr>
                        <a:t>Previous PTE</a:t>
                      </a:r>
                    </a:p>
                    <a:p>
                      <a:r>
                        <a:rPr lang="en-US" sz="2000">
                          <a:solidFill>
                            <a:schemeClr val="tx1">
                              <a:lumMod val="50000"/>
                              <a:lumOff val="50000"/>
                            </a:schemeClr>
                          </a:solidFill>
                        </a:rPr>
                        <a:t>Thrombophilia</a:t>
                      </a:r>
                    </a:p>
                    <a:p>
                      <a:r>
                        <a:rPr lang="en-US" sz="2000">
                          <a:solidFill>
                            <a:schemeClr val="tx1">
                              <a:lumMod val="50000"/>
                              <a:lumOff val="50000"/>
                            </a:schemeClr>
                          </a:solidFill>
                        </a:rPr>
                        <a:t> active cancer</a:t>
                      </a:r>
                    </a:p>
                    <a:p>
                      <a:r>
                        <a:rPr lang="en-US" sz="2000">
                          <a:solidFill>
                            <a:schemeClr val="tx1">
                              <a:lumMod val="50000"/>
                              <a:lumOff val="50000"/>
                            </a:schemeClr>
                          </a:solidFill>
                        </a:rPr>
                        <a:t>Age &gt; 60 years</a:t>
                      </a:r>
                    </a:p>
                    <a:p>
                      <a:r>
                        <a:rPr lang="en-US" sz="2000">
                          <a:solidFill>
                            <a:schemeClr val="tx1">
                              <a:lumMod val="50000"/>
                              <a:lumOff val="50000"/>
                            </a:schemeClr>
                          </a:solidFill>
                        </a:rPr>
                        <a:t>Immobilization ≥ 7 days</a:t>
                      </a:r>
                    </a:p>
                    <a:p>
                      <a:r>
                        <a:rPr lang="en-US" sz="2000">
                          <a:solidFill>
                            <a:schemeClr val="tx1">
                              <a:lumMod val="50000"/>
                              <a:lumOff val="50000"/>
                            </a:schemeClr>
                          </a:solidFill>
                        </a:rPr>
                        <a:t>Leg paralysis</a:t>
                      </a:r>
                    </a:p>
                    <a:p>
                      <a:r>
                        <a:rPr lang="en-US" sz="2000">
                          <a:solidFill>
                            <a:schemeClr val="tx1">
                              <a:lumMod val="50000"/>
                              <a:lumOff val="50000"/>
                            </a:schemeClr>
                          </a:solidFill>
                        </a:rPr>
                        <a:t>UTI hospitalization</a:t>
                      </a:r>
                      <a:endParaRPr lang="en-CA" sz="200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sp>
        <p:nvSpPr>
          <p:cNvPr id="9" name="TextBox 8">
            <a:extLst>
              <a:ext uri="{FF2B5EF4-FFF2-40B4-BE49-F238E27FC236}">
                <a16:creationId xmlns:a16="http://schemas.microsoft.com/office/drawing/2014/main" id="{D4B68558-4443-47AF-BB5C-EC33CEB4EBEB}"/>
              </a:ext>
            </a:extLst>
          </p:cNvPr>
          <p:cNvSpPr txBox="1"/>
          <p:nvPr/>
        </p:nvSpPr>
        <p:spPr>
          <a:xfrm>
            <a:off x="1166018" y="3553662"/>
            <a:ext cx="2680561" cy="1323439"/>
          </a:xfrm>
          <a:prstGeom prst="rect">
            <a:avLst/>
          </a:prstGeom>
          <a:solidFill>
            <a:srgbClr val="FFD9B0"/>
          </a:solidFill>
        </p:spPr>
        <p:txBody>
          <a:bodyPr wrap="square" rtlCol="0">
            <a:spAutoFit/>
          </a:bodyPr>
          <a:lstStyle/>
          <a:p>
            <a:pPr algn="ctr"/>
            <a:r>
              <a:rPr lang="en-US" sz="2000">
                <a:solidFill>
                  <a:schemeClr val="tx1">
                    <a:lumMod val="50000"/>
                    <a:lumOff val="50000"/>
                  </a:schemeClr>
                </a:solidFill>
              </a:rPr>
              <a:t>These RAMs are not widely validated for guided decision making for prophylaxis.</a:t>
            </a:r>
            <a:endParaRPr lang="en-CA" sz="2000">
              <a:solidFill>
                <a:schemeClr val="tx1">
                  <a:lumMod val="50000"/>
                  <a:lumOff val="50000"/>
                </a:schemeClr>
              </a:solidFill>
            </a:endParaRPr>
          </a:p>
        </p:txBody>
      </p:sp>
      <p:sp>
        <p:nvSpPr>
          <p:cNvPr id="4" name="TextBox 3">
            <a:extLst>
              <a:ext uri="{FF2B5EF4-FFF2-40B4-BE49-F238E27FC236}">
                <a16:creationId xmlns:a16="http://schemas.microsoft.com/office/drawing/2014/main" id="{C631155B-BB66-45D4-8B76-5A55D09C08F1}"/>
              </a:ext>
            </a:extLst>
          </p:cNvPr>
          <p:cNvSpPr txBox="1"/>
          <p:nvPr/>
        </p:nvSpPr>
        <p:spPr>
          <a:xfrm>
            <a:off x="9701496" y="6062990"/>
            <a:ext cx="2280323" cy="523220"/>
          </a:xfrm>
          <a:prstGeom prst="rect">
            <a:avLst/>
          </a:prstGeom>
          <a:noFill/>
        </p:spPr>
        <p:txBody>
          <a:bodyPr wrap="square" rtlCol="0">
            <a:spAutoFit/>
          </a:bodyPr>
          <a:lstStyle/>
          <a:p>
            <a:r>
              <a:rPr lang="en-CA" sz="1400" err="1">
                <a:solidFill>
                  <a:schemeClr val="tx1">
                    <a:lumMod val="50000"/>
                    <a:lumOff val="50000"/>
                  </a:schemeClr>
                </a:solidFill>
              </a:rPr>
              <a:t>Spyropoulos</a:t>
            </a:r>
            <a:r>
              <a:rPr lang="en-CA" sz="1400">
                <a:solidFill>
                  <a:schemeClr val="tx1">
                    <a:lumMod val="50000"/>
                    <a:lumOff val="50000"/>
                  </a:schemeClr>
                </a:solidFill>
              </a:rPr>
              <a:t> Chest 2011</a:t>
            </a:r>
          </a:p>
          <a:p>
            <a:r>
              <a:rPr lang="en-CA" sz="1400" err="1">
                <a:solidFill>
                  <a:schemeClr val="tx1">
                    <a:lumMod val="50000"/>
                    <a:lumOff val="50000"/>
                  </a:schemeClr>
                </a:solidFill>
              </a:rPr>
              <a:t>Leizorovicz</a:t>
            </a:r>
            <a:r>
              <a:rPr lang="en-CA" sz="1400">
                <a:solidFill>
                  <a:schemeClr val="tx1">
                    <a:lumMod val="50000"/>
                    <a:lumOff val="50000"/>
                  </a:schemeClr>
                </a:solidFill>
              </a:rPr>
              <a:t> Circulation 2004</a:t>
            </a:r>
          </a:p>
        </p:txBody>
      </p:sp>
    </p:spTree>
    <p:extLst>
      <p:ext uri="{BB962C8B-B14F-4D97-AF65-F5344CB8AC3E}">
        <p14:creationId xmlns:p14="http://schemas.microsoft.com/office/powerpoint/2010/main" val="30620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US" b="1"/>
              <a:t>Clinical Case 2: Hospitalized Medical Patient</a:t>
            </a:r>
            <a:endParaRPr lang="en-CA" b="1"/>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099" y="2152361"/>
            <a:ext cx="10716539" cy="3970141"/>
          </a:xfrm>
        </p:spPr>
        <p:txBody>
          <a:bodyPr>
            <a:normAutofit/>
          </a:bodyPr>
          <a:lstStyle/>
          <a:p>
            <a:pPr marL="0" indent="0">
              <a:buNone/>
            </a:pPr>
            <a:r>
              <a:rPr lang="en-CA" sz="2400"/>
              <a:t>72 years old male</a:t>
            </a:r>
          </a:p>
          <a:p>
            <a:pPr marL="0" indent="0">
              <a:buNone/>
            </a:pPr>
            <a:r>
              <a:rPr lang="en-CA" sz="2400" b="1">
                <a:solidFill>
                  <a:srgbClr val="FF0000"/>
                </a:solidFill>
              </a:rPr>
              <a:t>Medical history:</a:t>
            </a:r>
            <a:r>
              <a:rPr lang="en-CA" sz="2400"/>
              <a:t> COPD, hypertension, type 2 diabetes, obesity (BMI 41 kg/m2), PTE 15 years ago (minor orthopedic surgery).</a:t>
            </a:r>
          </a:p>
          <a:p>
            <a:pPr marL="0" indent="0">
              <a:buNone/>
            </a:pPr>
            <a:r>
              <a:rPr lang="en-CA" sz="2400" b="1">
                <a:solidFill>
                  <a:srgbClr val="FF0000"/>
                </a:solidFill>
              </a:rPr>
              <a:t>Medication:</a:t>
            </a:r>
            <a:r>
              <a:rPr lang="en-CA" sz="2400"/>
              <a:t> metformin, amlodipine, losartan, bronchodilator </a:t>
            </a:r>
          </a:p>
          <a:p>
            <a:pPr marL="0" indent="0">
              <a:buNone/>
            </a:pPr>
            <a:r>
              <a:rPr lang="en-CA" sz="2400" b="1">
                <a:solidFill>
                  <a:srgbClr val="FF0000"/>
                </a:solidFill>
              </a:rPr>
              <a:t>Admitted: </a:t>
            </a:r>
            <a:r>
              <a:rPr lang="en-CA" sz="2400"/>
              <a:t>Medicine Department with diagnosis of pneumonia.</a:t>
            </a:r>
          </a:p>
          <a:p>
            <a:pPr marL="0" indent="0">
              <a:buNone/>
            </a:pPr>
            <a:r>
              <a:rPr lang="en-CA" sz="2400" b="1">
                <a:solidFill>
                  <a:srgbClr val="FF0000"/>
                </a:solidFill>
              </a:rPr>
              <a:t>Treatment: </a:t>
            </a:r>
            <a:r>
              <a:rPr lang="en-CA" sz="2400"/>
              <a:t>antibiotics, oxygen therapy.</a:t>
            </a:r>
          </a:p>
          <a:p>
            <a:pPr marL="0" indent="0">
              <a:buNone/>
            </a:pPr>
            <a:r>
              <a:rPr lang="en-CA" sz="2400"/>
              <a:t>Patient was admitted to the hospital due to significant deterioration of his general condition, with weakness, dyspnea and immobility. Curbs Index greater than 3 pts</a:t>
            </a:r>
          </a:p>
        </p:txBody>
      </p:sp>
    </p:spTree>
    <p:extLst>
      <p:ext uri="{BB962C8B-B14F-4D97-AF65-F5344CB8AC3E}">
        <p14:creationId xmlns:p14="http://schemas.microsoft.com/office/powerpoint/2010/main" val="10699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US" sz="2400" b="1"/>
              <a:t>Which of the following would you suggest as thromboprophylaxis during your hospital stay?</a:t>
            </a:r>
          </a:p>
          <a:p>
            <a:pPr marL="0" indent="0">
              <a:buNone/>
            </a:pPr>
            <a:endParaRPr lang="en-CA" sz="2400"/>
          </a:p>
          <a:p>
            <a:pPr marL="514350" indent="-514350">
              <a:buAutoNum type="alphaUcPeriod"/>
            </a:pPr>
            <a:r>
              <a:rPr lang="en-US" sz="2400"/>
              <a:t>Low Molecular Weight Heparin (LMWH) or UFH</a:t>
            </a:r>
          </a:p>
          <a:p>
            <a:pPr marL="514350" indent="-514350">
              <a:buAutoNum type="alphaUcPeriod"/>
            </a:pPr>
            <a:r>
              <a:rPr lang="en-CA" sz="2400"/>
              <a:t>Direct oral anticoagulants ( Rivaroxaban, or Apixaban)</a:t>
            </a:r>
          </a:p>
          <a:p>
            <a:pPr marL="514350" indent="-514350">
              <a:buAutoNum type="alphaUcPeriod"/>
            </a:pPr>
            <a:r>
              <a:rPr lang="en-CA" sz="2400"/>
              <a:t>Graduated compression stockings</a:t>
            </a:r>
          </a:p>
          <a:p>
            <a:pPr marL="514350" indent="-514350">
              <a:buAutoNum type="alphaUcPeriod"/>
            </a:pPr>
            <a:r>
              <a:rPr lang="en-US" sz="2400"/>
              <a:t>No prophylaxis because of low risk of thrombosis. </a:t>
            </a:r>
            <a:endParaRPr lang="en-CA" sz="2400"/>
          </a:p>
        </p:txBody>
      </p:sp>
      <p:sp>
        <p:nvSpPr>
          <p:cNvPr id="4" name="Rectangle 3">
            <a:extLst>
              <a:ext uri="{FF2B5EF4-FFF2-40B4-BE49-F238E27FC236}">
                <a16:creationId xmlns:a16="http://schemas.microsoft.com/office/drawing/2014/main" id="{99BAD767-7BAB-4B53-9712-EA8DCDE89366}"/>
              </a:ext>
            </a:extLst>
          </p:cNvPr>
          <p:cNvSpPr/>
          <p:nvPr/>
        </p:nvSpPr>
        <p:spPr>
          <a:xfrm>
            <a:off x="208526" y="3052273"/>
            <a:ext cx="8784657" cy="463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5455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83E6-3881-4231-8AD1-28307229F3F9}"/>
              </a:ext>
            </a:extLst>
          </p:cNvPr>
          <p:cNvSpPr>
            <a:spLocks noGrp="1"/>
          </p:cNvSpPr>
          <p:nvPr>
            <p:ph type="title"/>
          </p:nvPr>
        </p:nvSpPr>
        <p:spPr/>
        <p:txBody>
          <a:bodyPr/>
          <a:lstStyle/>
          <a:p>
            <a:r>
              <a:rPr lang="en-US"/>
              <a:t>Risk factors for PTE in our patient.</a:t>
            </a:r>
            <a:endParaRPr lang="en-CA"/>
          </a:p>
        </p:txBody>
      </p:sp>
      <p:graphicFrame>
        <p:nvGraphicFramePr>
          <p:cNvPr id="4" name="Table 3">
            <a:extLst>
              <a:ext uri="{FF2B5EF4-FFF2-40B4-BE49-F238E27FC236}">
                <a16:creationId xmlns:a16="http://schemas.microsoft.com/office/drawing/2014/main" id="{B04F09C9-4B01-4A37-9481-D68D63E49962}"/>
              </a:ext>
            </a:extLst>
          </p:cNvPr>
          <p:cNvGraphicFramePr>
            <a:graphicFrameLocks noGrp="1"/>
          </p:cNvGraphicFramePr>
          <p:nvPr>
            <p:extLst>
              <p:ext uri="{D42A27DB-BD31-4B8C-83A1-F6EECF244321}">
                <p14:modId xmlns:p14="http://schemas.microsoft.com/office/powerpoint/2010/main" val="1515554926"/>
              </p:ext>
            </p:extLst>
          </p:nvPr>
        </p:nvGraphicFramePr>
        <p:xfrm>
          <a:off x="1992542" y="1996440"/>
          <a:ext cx="3944795" cy="4275759"/>
        </p:xfrm>
        <a:graphic>
          <a:graphicData uri="http://schemas.openxmlformats.org/drawingml/2006/table">
            <a:tbl>
              <a:tblPr firstRow="1" bandRow="1">
                <a:tableStyleId>{5940675A-B579-460E-94D1-54222C63F5DA}</a:tableStyleId>
              </a:tblPr>
              <a:tblGrid>
                <a:gridCol w="3944795">
                  <a:extLst>
                    <a:ext uri="{9D8B030D-6E8A-4147-A177-3AD203B41FA5}">
                      <a16:colId xmlns:a16="http://schemas.microsoft.com/office/drawing/2014/main" val="1115613794"/>
                    </a:ext>
                  </a:extLst>
                </a:gridCol>
              </a:tblGrid>
              <a:tr h="496239">
                <a:tc>
                  <a:txBody>
                    <a:bodyPr/>
                    <a:lstStyle/>
                    <a:p>
                      <a:r>
                        <a:rPr lang="en-CA" sz="2200" b="1">
                          <a:solidFill>
                            <a:schemeClr val="bg1"/>
                          </a:solidFill>
                        </a:rPr>
                        <a:t>Padua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CA" sz="2200">
                          <a:solidFill>
                            <a:schemeClr val="tx1">
                              <a:lumMod val="50000"/>
                              <a:lumOff val="50000"/>
                            </a:schemeClr>
                          </a:solidFill>
                        </a:rPr>
                        <a:t>Previous PTE</a:t>
                      </a:r>
                    </a:p>
                    <a:p>
                      <a:r>
                        <a:rPr lang="en-CA" sz="2200">
                          <a:solidFill>
                            <a:schemeClr val="tx1">
                              <a:lumMod val="50000"/>
                              <a:lumOff val="50000"/>
                            </a:schemeClr>
                          </a:solidFill>
                        </a:rPr>
                        <a:t>Thrombophilia</a:t>
                      </a:r>
                    </a:p>
                    <a:p>
                      <a:r>
                        <a:rPr lang="en-CA" sz="2200">
                          <a:solidFill>
                            <a:schemeClr val="tx1">
                              <a:lumMod val="50000"/>
                              <a:lumOff val="50000"/>
                            </a:schemeClr>
                          </a:solidFill>
                        </a:rPr>
                        <a:t>Active cancer</a:t>
                      </a:r>
                    </a:p>
                    <a:p>
                      <a:r>
                        <a:rPr lang="en-CA" sz="2200">
                          <a:solidFill>
                            <a:schemeClr val="tx1">
                              <a:lumMod val="50000"/>
                              <a:lumOff val="50000"/>
                            </a:schemeClr>
                          </a:solidFill>
                        </a:rPr>
                        <a:t>age &gt; 70 years</a:t>
                      </a:r>
                    </a:p>
                    <a:p>
                      <a:r>
                        <a:rPr lang="en-CA" sz="2200">
                          <a:solidFill>
                            <a:schemeClr val="tx1">
                              <a:lumMod val="50000"/>
                              <a:lumOff val="50000"/>
                            </a:schemeClr>
                          </a:solidFill>
                        </a:rPr>
                        <a:t>Immobility</a:t>
                      </a:r>
                    </a:p>
                    <a:p>
                      <a:r>
                        <a:rPr lang="en-CA" sz="2200">
                          <a:solidFill>
                            <a:schemeClr val="tx1">
                              <a:lumMod val="50000"/>
                              <a:lumOff val="50000"/>
                            </a:schemeClr>
                          </a:solidFill>
                        </a:rPr>
                        <a:t>Recent trauma/surgery</a:t>
                      </a:r>
                    </a:p>
                    <a:p>
                      <a:r>
                        <a:rPr lang="en-CA" sz="2200">
                          <a:solidFill>
                            <a:schemeClr val="tx1">
                              <a:lumMod val="50000"/>
                              <a:lumOff val="50000"/>
                            </a:schemeClr>
                          </a:solidFill>
                        </a:rPr>
                        <a:t>Respiratory failure</a:t>
                      </a:r>
                    </a:p>
                    <a:p>
                      <a:r>
                        <a:rPr lang="en-CA" sz="2200">
                          <a:solidFill>
                            <a:schemeClr val="tx1">
                              <a:lumMod val="50000"/>
                              <a:lumOff val="50000"/>
                            </a:schemeClr>
                          </a:solidFill>
                        </a:rPr>
                        <a:t>AMI or CVA</a:t>
                      </a:r>
                    </a:p>
                    <a:p>
                      <a:r>
                        <a:rPr lang="en-CA" sz="2200">
                          <a:solidFill>
                            <a:schemeClr val="tx1">
                              <a:lumMod val="50000"/>
                              <a:lumOff val="50000"/>
                            </a:schemeClr>
                          </a:solidFill>
                        </a:rPr>
                        <a:t>Hormonal treatment</a:t>
                      </a:r>
                    </a:p>
                    <a:p>
                      <a:r>
                        <a:rPr lang="en-CA" sz="2200">
                          <a:solidFill>
                            <a:schemeClr val="tx1">
                              <a:lumMod val="50000"/>
                              <a:lumOff val="50000"/>
                            </a:schemeClr>
                          </a:solidFill>
                        </a:rPr>
                        <a:t>Obesity (BMI &gt; 30) Infection/</a:t>
                      </a:r>
                      <a:r>
                        <a:rPr lang="en-CA" sz="2200" err="1">
                          <a:solidFill>
                            <a:schemeClr val="tx1">
                              <a:lumMod val="50000"/>
                              <a:lumOff val="50000"/>
                            </a:schemeClr>
                          </a:solidFill>
                        </a:rPr>
                        <a:t>colagenosis</a:t>
                      </a:r>
                      <a:endParaRPr lang="en-CA" sz="220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5" name="Table 4">
            <a:extLst>
              <a:ext uri="{FF2B5EF4-FFF2-40B4-BE49-F238E27FC236}">
                <a16:creationId xmlns:a16="http://schemas.microsoft.com/office/drawing/2014/main" id="{79E4DE89-1CCB-47CD-89FD-B4B04B9D495A}"/>
              </a:ext>
            </a:extLst>
          </p:cNvPr>
          <p:cNvGraphicFramePr>
            <a:graphicFrameLocks noGrp="1"/>
          </p:cNvGraphicFramePr>
          <p:nvPr>
            <p:extLst>
              <p:ext uri="{D42A27DB-BD31-4B8C-83A1-F6EECF244321}">
                <p14:modId xmlns:p14="http://schemas.microsoft.com/office/powerpoint/2010/main" val="587139182"/>
              </p:ext>
            </p:extLst>
          </p:nvPr>
        </p:nvGraphicFramePr>
        <p:xfrm>
          <a:off x="6868936" y="1996440"/>
          <a:ext cx="3991129" cy="2865120"/>
        </p:xfrm>
        <a:graphic>
          <a:graphicData uri="http://schemas.openxmlformats.org/drawingml/2006/table">
            <a:tbl>
              <a:tblPr firstRow="1" bandRow="1">
                <a:tableStyleId>{5940675A-B579-460E-94D1-54222C63F5DA}</a:tableStyleId>
              </a:tblPr>
              <a:tblGrid>
                <a:gridCol w="3991129">
                  <a:extLst>
                    <a:ext uri="{9D8B030D-6E8A-4147-A177-3AD203B41FA5}">
                      <a16:colId xmlns:a16="http://schemas.microsoft.com/office/drawing/2014/main" val="1115613794"/>
                    </a:ext>
                  </a:extLst>
                </a:gridCol>
              </a:tblGrid>
              <a:tr h="0">
                <a:tc>
                  <a:txBody>
                    <a:bodyPr/>
                    <a:lstStyle/>
                    <a:p>
                      <a:r>
                        <a:rPr lang="en-CA" sz="2200" b="1">
                          <a:solidFill>
                            <a:schemeClr val="bg1"/>
                          </a:solidFill>
                        </a:rPr>
                        <a:t>IMPROVE-VTE RAM: Factors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278228">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2200">
                          <a:solidFill>
                            <a:schemeClr val="tx1">
                              <a:lumMod val="50000"/>
                              <a:lumOff val="50000"/>
                            </a:schemeClr>
                          </a:solidFill>
                        </a:rPr>
                        <a:t>Previous PTE</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a:solidFill>
                            <a:schemeClr val="tx1">
                              <a:lumMod val="50000"/>
                              <a:lumOff val="50000"/>
                            </a:schemeClr>
                          </a:solidFill>
                        </a:rPr>
                        <a:t>Thrombophilia</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a:solidFill>
                            <a:schemeClr val="tx1">
                              <a:lumMod val="50000"/>
                              <a:lumOff val="50000"/>
                            </a:schemeClr>
                          </a:solidFill>
                        </a:rPr>
                        <a:t> Active cancer</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a:solidFill>
                            <a:schemeClr val="tx1">
                              <a:lumMod val="50000"/>
                              <a:lumOff val="50000"/>
                            </a:schemeClr>
                          </a:solidFill>
                        </a:rPr>
                        <a:t>Age &gt; 60 years</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a:solidFill>
                            <a:schemeClr val="tx1">
                              <a:lumMod val="50000"/>
                              <a:lumOff val="50000"/>
                            </a:schemeClr>
                          </a:solidFill>
                        </a:rPr>
                        <a:t>Immobilization ≥ 7 days</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a:solidFill>
                            <a:schemeClr val="tx1">
                              <a:lumMod val="50000"/>
                              <a:lumOff val="50000"/>
                            </a:schemeClr>
                          </a:solidFill>
                        </a:rPr>
                        <a:t>Lower limb paralysis</a:t>
                      </a:r>
                    </a:p>
                    <a:p>
                      <a:pPr marL="0" marR="0" indent="0" algn="l" defTabSz="609585" rtl="0" eaLnBrk="1" fontAlgn="auto" latinLnBrk="0" hangingPunct="1">
                        <a:lnSpc>
                          <a:spcPct val="100000"/>
                        </a:lnSpc>
                        <a:spcBef>
                          <a:spcPts val="0"/>
                        </a:spcBef>
                        <a:spcAft>
                          <a:spcPts val="0"/>
                        </a:spcAft>
                        <a:buClrTx/>
                        <a:buSzTx/>
                        <a:buFontTx/>
                        <a:buNone/>
                        <a:tabLst/>
                        <a:defRPr/>
                      </a:pPr>
                      <a:r>
                        <a:rPr lang="en-US" sz="2200">
                          <a:solidFill>
                            <a:schemeClr val="tx1">
                              <a:lumMod val="50000"/>
                              <a:lumOff val="50000"/>
                            </a:schemeClr>
                          </a:solidFill>
                        </a:rPr>
                        <a:t>ICU admission</a:t>
                      </a:r>
                      <a:endParaRPr lang="en-CA" sz="220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cxnSp>
        <p:nvCxnSpPr>
          <p:cNvPr id="7" name="Straight Arrow Connector 6">
            <a:extLst>
              <a:ext uri="{FF2B5EF4-FFF2-40B4-BE49-F238E27FC236}">
                <a16:creationId xmlns:a16="http://schemas.microsoft.com/office/drawing/2014/main" id="{301D532A-6D16-4C3E-82E6-BED2A545DD29}"/>
              </a:ext>
            </a:extLst>
          </p:cNvPr>
          <p:cNvCxnSpPr>
            <a:cxnSpLocks/>
          </p:cNvCxnSpPr>
          <p:nvPr/>
        </p:nvCxnSpPr>
        <p:spPr>
          <a:xfrm>
            <a:off x="1285660"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D2EBEB-779B-4468-931A-1204FFE9E149}"/>
              </a:ext>
            </a:extLst>
          </p:cNvPr>
          <p:cNvCxnSpPr>
            <a:cxnSpLocks/>
          </p:cNvCxnSpPr>
          <p:nvPr/>
        </p:nvCxnSpPr>
        <p:spPr>
          <a:xfrm>
            <a:off x="1285660" y="396125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3C43DF-BBC2-4344-81DF-E6274204F0EC}"/>
              </a:ext>
            </a:extLst>
          </p:cNvPr>
          <p:cNvCxnSpPr>
            <a:cxnSpLocks/>
          </p:cNvCxnSpPr>
          <p:nvPr/>
        </p:nvCxnSpPr>
        <p:spPr>
          <a:xfrm>
            <a:off x="1285660" y="4649919"/>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6790431-A6DB-488F-86B7-F713F788031F}"/>
              </a:ext>
            </a:extLst>
          </p:cNvPr>
          <p:cNvCxnSpPr>
            <a:cxnSpLocks/>
          </p:cNvCxnSpPr>
          <p:nvPr/>
        </p:nvCxnSpPr>
        <p:spPr>
          <a:xfrm>
            <a:off x="1285659" y="5634217"/>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4793EA4-0E04-4B21-88AF-FC5CF3E716D0}"/>
              </a:ext>
            </a:extLst>
          </p:cNvPr>
          <p:cNvCxnSpPr>
            <a:cxnSpLocks/>
          </p:cNvCxnSpPr>
          <p:nvPr/>
        </p:nvCxnSpPr>
        <p:spPr>
          <a:xfrm>
            <a:off x="1285658" y="599974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0F9DA-2AFD-43D8-B9E7-9D1B1463ABEE}"/>
              </a:ext>
            </a:extLst>
          </p:cNvPr>
          <p:cNvCxnSpPr>
            <a:cxnSpLocks/>
          </p:cNvCxnSpPr>
          <p:nvPr/>
        </p:nvCxnSpPr>
        <p:spPr>
          <a:xfrm>
            <a:off x="6175063"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C70BA-CBF6-4B0E-8D60-8F748B5E901B}"/>
              </a:ext>
            </a:extLst>
          </p:cNvPr>
          <p:cNvCxnSpPr>
            <a:cxnSpLocks/>
          </p:cNvCxnSpPr>
          <p:nvPr/>
        </p:nvCxnSpPr>
        <p:spPr>
          <a:xfrm>
            <a:off x="1285658" y="264121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376CBB-671E-4554-9A3B-7C5B868F8C2D}"/>
              </a:ext>
            </a:extLst>
          </p:cNvPr>
          <p:cNvCxnSpPr>
            <a:cxnSpLocks/>
          </p:cNvCxnSpPr>
          <p:nvPr/>
        </p:nvCxnSpPr>
        <p:spPr>
          <a:xfrm>
            <a:off x="6175063" y="2634343"/>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52310177"/>
              </p:ext>
            </p:extLst>
          </p:nvPr>
        </p:nvGraphicFramePr>
        <p:xfrm>
          <a:off x="306699" y="2928472"/>
          <a:ext cx="8375642" cy="2652931"/>
        </p:xfrm>
        <a:graphic>
          <a:graphicData uri="http://schemas.openxmlformats.org/drawingml/2006/table">
            <a:tbl>
              <a:tblPr firstRow="1" bandRow="1">
                <a:tableStyleId>{5940675A-B579-460E-94D1-54222C63F5DA}</a:tableStyleId>
              </a:tblPr>
              <a:tblGrid>
                <a:gridCol w="1838342">
                  <a:extLst>
                    <a:ext uri="{9D8B030D-6E8A-4147-A177-3AD203B41FA5}">
                      <a16:colId xmlns:a16="http://schemas.microsoft.com/office/drawing/2014/main" val="325642109"/>
                    </a:ext>
                  </a:extLst>
                </a:gridCol>
                <a:gridCol w="1574651">
                  <a:extLst>
                    <a:ext uri="{9D8B030D-6E8A-4147-A177-3AD203B41FA5}">
                      <a16:colId xmlns:a16="http://schemas.microsoft.com/office/drawing/2014/main" val="815985156"/>
                    </a:ext>
                  </a:extLst>
                </a:gridCol>
                <a:gridCol w="2429461">
                  <a:extLst>
                    <a:ext uri="{9D8B030D-6E8A-4147-A177-3AD203B41FA5}">
                      <a16:colId xmlns:a16="http://schemas.microsoft.com/office/drawing/2014/main" val="1109489225"/>
                    </a:ext>
                  </a:extLst>
                </a:gridCol>
                <a:gridCol w="2533188">
                  <a:extLst>
                    <a:ext uri="{9D8B030D-6E8A-4147-A177-3AD203B41FA5}">
                      <a16:colId xmlns:a16="http://schemas.microsoft.com/office/drawing/2014/main" val="738517967"/>
                    </a:ext>
                  </a:extLst>
                </a:gridCol>
              </a:tblGrid>
              <a:tr h="279421">
                <a:tc rowSpan="2">
                  <a:txBody>
                    <a:bodyPr/>
                    <a:lstStyle/>
                    <a:p>
                      <a:r>
                        <a:rPr lang="en-CA" sz="1400" b="1">
                          <a:solidFill>
                            <a:schemeClr val="bg1"/>
                          </a:solidFill>
                        </a:rPr>
                        <a:t>Outcomes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333736">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UHF</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with LMWH</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2958">
                <a:tc>
                  <a:txBody>
                    <a:bodyPr/>
                    <a:lstStyle/>
                    <a:p>
                      <a:r>
                        <a:rPr lang="en-CA" sz="1400">
                          <a:solidFill>
                            <a:schemeClr val="tx1">
                              <a:lumMod val="50000"/>
                              <a:lumOff val="50000"/>
                            </a:schemeClr>
                          </a:solidFill>
                        </a:rPr>
                        <a:t>Mortality</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a:solidFill>
                            <a:schemeClr val="tx1"/>
                          </a:solidFill>
                          <a:effectLst/>
                          <a:latin typeface="+mn-lt"/>
                          <a:ea typeface="+mn-ea"/>
                          <a:cs typeface="+mn-cs"/>
                        </a:rPr>
                        <a:t> 0.99</a:t>
                      </a:r>
                      <a:br>
                        <a:rPr lang="en-US" sz="1000"/>
                      </a:br>
                      <a:r>
                        <a:rPr lang="en-US" sz="1200" b="0" i="0" kern="1200">
                          <a:solidFill>
                            <a:schemeClr val="tx1"/>
                          </a:solidFill>
                          <a:effectLst/>
                          <a:latin typeface="+mn-lt"/>
                          <a:ea typeface="+mn-ea"/>
                          <a:cs typeface="+mn-cs"/>
                        </a:rPr>
                        <a:t>(0.82 to 1.19)</a:t>
                      </a:r>
                      <a:endParaRPr lang="en-CA" sz="8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a:solidFill>
                            <a:schemeClr val="tx1"/>
                          </a:solidFill>
                          <a:effectLst/>
                          <a:latin typeface="+mn-lt"/>
                          <a:ea typeface="+mn-ea"/>
                          <a:cs typeface="+mn-cs"/>
                        </a:rPr>
                        <a:t>1 fewer per 1000</a:t>
                      </a:r>
                      <a:br>
                        <a:rPr lang="en-US" sz="700"/>
                      </a:br>
                      <a:r>
                        <a:rPr lang="en-US" sz="1100" b="0" i="0" kern="1200">
                          <a:solidFill>
                            <a:schemeClr val="tx1"/>
                          </a:solidFill>
                          <a:effectLst/>
                          <a:latin typeface="+mn-lt"/>
                          <a:ea typeface="+mn-ea"/>
                          <a:cs typeface="+mn-cs"/>
                        </a:rPr>
                        <a:t>(from 2 fewer to 5 more)</a:t>
                      </a:r>
                      <a:endParaRPr lang="en-CA" sz="3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 fewer per 1,000 </a:t>
                      </a:r>
                    </a:p>
                    <a:p>
                      <a:pPr algn="ctr"/>
                      <a:r>
                        <a:rPr lang="en-CA" sz="1200">
                          <a:solidFill>
                            <a:schemeClr val="tx1">
                              <a:lumMod val="50000"/>
                              <a:lumOff val="50000"/>
                            </a:schemeClr>
                          </a:solidFill>
                        </a:rPr>
                        <a:t>(9 fewer to 5 more)</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2958">
                <a:tc>
                  <a:txBody>
                    <a:bodyPr/>
                    <a:lstStyle/>
                    <a:p>
                      <a:r>
                        <a:rPr lang="en-CA" sz="1400">
                          <a:solidFill>
                            <a:schemeClr val="tx1">
                              <a:lumMod val="50000"/>
                              <a:lumOff val="50000"/>
                            </a:schemeClr>
                          </a:solidFill>
                        </a:rPr>
                        <a:t>AE</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a:solidFill>
                            <a:schemeClr val="tx1"/>
                          </a:solidFill>
                          <a:effectLst/>
                          <a:latin typeface="+mn-lt"/>
                          <a:ea typeface="+mn-ea"/>
                          <a:cs typeface="+mn-cs"/>
                        </a:rPr>
                        <a:t>RR 0.82</a:t>
                      </a:r>
                      <a:br>
                        <a:rPr lang="en-US" sz="700"/>
                      </a:br>
                      <a:r>
                        <a:rPr lang="en-US" sz="1100" b="0" i="0" kern="1200">
                          <a:solidFill>
                            <a:schemeClr val="tx1"/>
                          </a:solidFill>
                          <a:effectLst/>
                          <a:latin typeface="+mn-lt"/>
                          <a:ea typeface="+mn-ea"/>
                          <a:cs typeface="+mn-cs"/>
                        </a:rPr>
                        <a:t>(0.40 to 1.68</a:t>
                      </a:r>
                      <a:endParaRPr lang="en-CA" sz="2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a:solidFill>
                            <a:schemeClr val="tx1"/>
                          </a:solidFill>
                          <a:effectLst/>
                          <a:latin typeface="+mn-lt"/>
                          <a:ea typeface="+mn-ea"/>
                          <a:cs typeface="+mn-cs"/>
                        </a:rPr>
                        <a:t>1 fewer per 1000</a:t>
                      </a:r>
                      <a:br>
                        <a:rPr lang="en-US" sz="900"/>
                      </a:br>
                      <a:r>
                        <a:rPr lang="en-US" sz="1200" b="0" i="0" kern="1200">
                          <a:solidFill>
                            <a:schemeClr val="tx1"/>
                          </a:solidFill>
                          <a:effectLst/>
                          <a:latin typeface="+mn-lt"/>
                          <a:ea typeface="+mn-ea"/>
                          <a:cs typeface="+mn-cs"/>
                        </a:rPr>
                        <a:t>(from 0 fewer to 0 more)</a:t>
                      </a:r>
                      <a:endParaRPr lang="en-CA" sz="9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a:solidFill>
                            <a:schemeClr val="tx1"/>
                          </a:solidFill>
                          <a:effectLst/>
                          <a:latin typeface="+mn-lt"/>
                          <a:ea typeface="+mn-ea"/>
                          <a:cs typeface="+mn-cs"/>
                        </a:rPr>
                        <a:t> 1 fewer per 1000</a:t>
                      </a:r>
                      <a:br>
                        <a:rPr lang="en-US" sz="1000"/>
                      </a:br>
                      <a:r>
                        <a:rPr lang="en-US" sz="1200" b="0" i="0" kern="1200">
                          <a:solidFill>
                            <a:schemeClr val="tx1"/>
                          </a:solidFill>
                          <a:effectLst/>
                          <a:latin typeface="+mn-lt"/>
                          <a:ea typeface="+mn-ea"/>
                          <a:cs typeface="+mn-cs"/>
                        </a:rPr>
                        <a:t>(from 4 fewer to 4 more)</a:t>
                      </a:r>
                      <a:endParaRPr lang="en-CA" sz="9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2958">
                <a:tc>
                  <a:txBody>
                    <a:bodyPr/>
                    <a:lstStyle/>
                    <a:p>
                      <a:r>
                        <a:rPr lang="en-CA" sz="1400">
                          <a:solidFill>
                            <a:schemeClr val="tx1">
                              <a:lumMod val="50000"/>
                              <a:lumOff val="50000"/>
                            </a:schemeClr>
                          </a:solidFill>
                        </a:rPr>
                        <a:t> Proximal symptomatic DVT </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a:solidFill>
                            <a:schemeClr val="tx1"/>
                          </a:solidFill>
                          <a:effectLst/>
                          <a:latin typeface="+mn-lt"/>
                          <a:ea typeface="+mn-ea"/>
                          <a:cs typeface="+mn-cs"/>
                        </a:rPr>
                        <a:t>RR 0.80</a:t>
                      </a:r>
                      <a:br>
                        <a:rPr lang="en-US" sz="1000"/>
                      </a:br>
                      <a:r>
                        <a:rPr lang="en-US" sz="1200" b="0" i="0" kern="1200">
                          <a:solidFill>
                            <a:schemeClr val="tx1"/>
                          </a:solidFill>
                          <a:effectLst/>
                          <a:latin typeface="+mn-lt"/>
                          <a:ea typeface="+mn-ea"/>
                          <a:cs typeface="+mn-cs"/>
                        </a:rPr>
                        <a:t>(0.21 to 2.96)</a:t>
                      </a:r>
                      <a:endParaRPr lang="en-CA" sz="8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a:solidFill>
                            <a:schemeClr val="tx1"/>
                          </a:solidFill>
                          <a:effectLst/>
                          <a:latin typeface="+mn-lt"/>
                          <a:ea typeface="+mn-ea"/>
                          <a:cs typeface="+mn-cs"/>
                        </a:rPr>
                        <a:t>0 fewer  per 1000</a:t>
                      </a:r>
                      <a:br>
                        <a:rPr lang="en-US" sz="900"/>
                      </a:br>
                      <a:r>
                        <a:rPr lang="en-US" sz="1200" b="0" i="0" kern="1200">
                          <a:solidFill>
                            <a:schemeClr val="tx1"/>
                          </a:solidFill>
                          <a:effectLst/>
                          <a:latin typeface="+mn-lt"/>
                          <a:ea typeface="+mn-ea"/>
                          <a:cs typeface="+mn-cs"/>
                        </a:rPr>
                        <a:t>(from 1 fewer to 4 more)</a:t>
                      </a:r>
                      <a:endParaRPr lang="en-CA" sz="9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a:solidFill>
                            <a:schemeClr val="tx1"/>
                          </a:solidFill>
                          <a:effectLst/>
                          <a:latin typeface="+mn-lt"/>
                          <a:ea typeface="+mn-ea"/>
                          <a:cs typeface="+mn-cs"/>
                        </a:rPr>
                        <a:t>1 fewer per1000</a:t>
                      </a:r>
                      <a:endParaRPr lang="en-US" sz="1000" b="1" i="0" kern="1200">
                        <a:solidFill>
                          <a:schemeClr val="tx1"/>
                        </a:solidFill>
                        <a:effectLst/>
                        <a:latin typeface="+mn-lt"/>
                        <a:ea typeface="+mn-ea"/>
                        <a:cs typeface="+mn-cs"/>
                      </a:endParaRPr>
                    </a:p>
                    <a:p>
                      <a:pPr algn="ctr"/>
                      <a:r>
                        <a:rPr lang="en-US" sz="1000" b="1" i="0" kern="1200">
                          <a:solidFill>
                            <a:schemeClr val="tx1"/>
                          </a:solidFill>
                          <a:effectLst/>
                          <a:latin typeface="+mn-lt"/>
                          <a:ea typeface="+mn-ea"/>
                          <a:cs typeface="+mn-cs"/>
                        </a:rPr>
                        <a:t>(from </a:t>
                      </a:r>
                      <a:r>
                        <a:rPr lang="en-US" sz="1200" b="0" i="0" kern="1200">
                          <a:solidFill>
                            <a:schemeClr val="tx1"/>
                          </a:solidFill>
                          <a:effectLst/>
                          <a:latin typeface="+mn-lt"/>
                          <a:ea typeface="+mn-ea"/>
                          <a:cs typeface="+mn-cs"/>
                        </a:rPr>
                        <a:t>2 fewer to 5 more)</a:t>
                      </a:r>
                      <a:endParaRPr lang="en-CA" sz="9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900">
                <a:tc>
                  <a:txBody>
                    <a:bodyPr/>
                    <a:lstStyle/>
                    <a:p>
                      <a:r>
                        <a:rPr lang="en-CA" sz="1400">
                          <a:solidFill>
                            <a:schemeClr val="tx1">
                              <a:lumMod val="50000"/>
                              <a:lumOff val="50000"/>
                            </a:schemeClr>
                          </a:solidFill>
                        </a:rPr>
                        <a:t>Major bleeding</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1" i="0" kern="1200">
                          <a:solidFill>
                            <a:schemeClr val="tx1"/>
                          </a:solidFill>
                          <a:effectLst/>
                          <a:latin typeface="+mn-lt"/>
                          <a:ea typeface="+mn-ea"/>
                          <a:cs typeface="+mn-cs"/>
                        </a:rPr>
                        <a:t>RR 0.80</a:t>
                      </a:r>
                      <a:br>
                        <a:rPr lang="en-US" sz="1000"/>
                      </a:br>
                      <a:r>
                        <a:rPr lang="en-US" sz="1000" b="0" i="0" kern="1200">
                          <a:solidFill>
                            <a:schemeClr val="tx1"/>
                          </a:solidFill>
                          <a:effectLst/>
                          <a:latin typeface="+mn-lt"/>
                          <a:ea typeface="+mn-ea"/>
                          <a:cs typeface="+mn-cs"/>
                        </a:rPr>
                        <a:t>(0.48 to 1.31)</a:t>
                      </a:r>
                      <a:endParaRPr lang="en-CA" sz="10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CA" sz="14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a:solidFill>
                            <a:schemeClr val="tx1"/>
                          </a:solidFill>
                          <a:effectLst/>
                          <a:latin typeface="+mn-lt"/>
                          <a:ea typeface="+mn-ea"/>
                          <a:cs typeface="+mn-cs"/>
                        </a:rPr>
                        <a:t>2 more per1000</a:t>
                      </a:r>
                      <a:br>
                        <a:rPr lang="en-US" sz="1000"/>
                      </a:br>
                      <a:r>
                        <a:rPr lang="en-US" sz="1200" b="0" i="0" kern="1200">
                          <a:solidFill>
                            <a:schemeClr val="tx1"/>
                          </a:solidFill>
                          <a:effectLst/>
                          <a:latin typeface="+mn-lt"/>
                          <a:ea typeface="+mn-ea"/>
                          <a:cs typeface="+mn-cs"/>
                        </a:rPr>
                        <a:t>(from 5 fewer to 3 more)</a:t>
                      </a:r>
                      <a:endParaRPr lang="en-CA" sz="140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82138" y="2364593"/>
            <a:ext cx="9116291" cy="461665"/>
          </a:xfrm>
          <a:prstGeom prst="rect">
            <a:avLst/>
          </a:prstGeom>
          <a:noFill/>
        </p:spPr>
        <p:txBody>
          <a:bodyPr wrap="square" rtlCol="0">
            <a:spAutoFit/>
          </a:bodyPr>
          <a:lstStyle/>
          <a:p>
            <a:pPr fontAlgn="t"/>
            <a:endParaRPr lang="en-CA" sz="2400"/>
          </a:p>
        </p:txBody>
      </p:sp>
      <p:sp>
        <p:nvSpPr>
          <p:cNvPr id="12" name="Rectangle 11">
            <a:extLst>
              <a:ext uri="{FF2B5EF4-FFF2-40B4-BE49-F238E27FC236}">
                <a16:creationId xmlns:a16="http://schemas.microsoft.com/office/drawing/2014/main" id="{257B1B0E-E5EA-4D65-BA7B-1641DE969F41}"/>
              </a:ext>
            </a:extLst>
          </p:cNvPr>
          <p:cNvSpPr/>
          <p:nvPr/>
        </p:nvSpPr>
        <p:spPr>
          <a:xfrm>
            <a:off x="255371" y="4077889"/>
            <a:ext cx="8375643" cy="511628"/>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8">
            <a:extLst>
              <a:ext uri="{FF2B5EF4-FFF2-40B4-BE49-F238E27FC236}">
                <a16:creationId xmlns:a16="http://schemas.microsoft.com/office/drawing/2014/main" id="{907CF57E-BB57-6D45-A671-A63E9A7BB9D6}"/>
              </a:ext>
            </a:extLst>
          </p:cNvPr>
          <p:cNvSpPr>
            <a:spLocks noGrp="1"/>
          </p:cNvSpPr>
          <p:nvPr>
            <p:ph type="title"/>
          </p:nvPr>
        </p:nvSpPr>
        <p:spPr>
          <a:xfrm>
            <a:off x="481382" y="1384785"/>
            <a:ext cx="4363296" cy="418113"/>
          </a:xfrm>
        </p:spPr>
        <p:txBody>
          <a:bodyPr/>
          <a:lstStyle/>
          <a:p>
            <a:r>
              <a:rPr lang="en-CA" sz="2400"/>
              <a:t>Recommendation</a:t>
            </a:r>
            <a:endParaRPr lang="en-US" sz="2400"/>
          </a:p>
        </p:txBody>
      </p:sp>
      <p:grpSp>
        <p:nvGrpSpPr>
          <p:cNvPr id="14" name="Group 13">
            <a:extLst>
              <a:ext uri="{FF2B5EF4-FFF2-40B4-BE49-F238E27FC236}">
                <a16:creationId xmlns:a16="http://schemas.microsoft.com/office/drawing/2014/main" id="{ACA0A335-B9D5-D84E-81D8-B02C1DD361C0}"/>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DBD6FC75-12B9-6B46-A695-1FA6C3EE451A}"/>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4B104507-362B-F043-9885-C3126851BED2}"/>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00343F4-0124-FD4C-AB10-966A4E9E5515}"/>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94D4453-0BBD-4C4A-9BF4-B1D967BFF0D4}"/>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1A2F921D-A179-B643-B0C3-FD0FE6544E4F}"/>
              </a:ext>
            </a:extLst>
          </p:cNvPr>
          <p:cNvSpPr/>
          <p:nvPr/>
        </p:nvSpPr>
        <p:spPr>
          <a:xfrm>
            <a:off x="306699" y="373708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0" name="Oval 19">
            <a:extLst>
              <a:ext uri="{FF2B5EF4-FFF2-40B4-BE49-F238E27FC236}">
                <a16:creationId xmlns:a16="http://schemas.microsoft.com/office/drawing/2014/main" id="{B5A6DBB9-4358-D54A-A1A8-FF71D50DCA01}"/>
              </a:ext>
            </a:extLst>
          </p:cNvPr>
          <p:cNvSpPr/>
          <p:nvPr/>
        </p:nvSpPr>
        <p:spPr>
          <a:xfrm>
            <a:off x="306699" y="422818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DA63238C-A310-9E4A-94D5-71841AB85045}"/>
              </a:ext>
            </a:extLst>
          </p:cNvPr>
          <p:cNvSpPr/>
          <p:nvPr/>
        </p:nvSpPr>
        <p:spPr>
          <a:xfrm>
            <a:off x="306699" y="474964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22B0AEF8-0B6C-A243-8577-F28FDC296C5F}"/>
              </a:ext>
            </a:extLst>
          </p:cNvPr>
          <p:cNvSpPr/>
          <p:nvPr/>
        </p:nvSpPr>
        <p:spPr>
          <a:xfrm>
            <a:off x="306699" y="526373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CuadroTexto 20">
            <a:extLst>
              <a:ext uri="{FF2B5EF4-FFF2-40B4-BE49-F238E27FC236}">
                <a16:creationId xmlns:a16="http://schemas.microsoft.com/office/drawing/2014/main" id="{1D381F9B-F995-4067-AD65-8AF9E6F73E9F}"/>
              </a:ext>
            </a:extLst>
          </p:cNvPr>
          <p:cNvSpPr txBox="1"/>
          <p:nvPr/>
        </p:nvSpPr>
        <p:spPr>
          <a:xfrm>
            <a:off x="3203218" y="326734"/>
            <a:ext cx="8789746" cy="646331"/>
          </a:xfrm>
          <a:prstGeom prst="rect">
            <a:avLst/>
          </a:prstGeom>
          <a:noFill/>
        </p:spPr>
        <p:txBody>
          <a:bodyPr wrap="square">
            <a:spAutoFit/>
          </a:bodyPr>
          <a:lstStyle/>
          <a:p>
            <a:r>
              <a:rPr lang="en-US" sz="1800" b="1" i="1">
                <a:latin typeface="Calibri Light" panose="020F0302020204030204" pitchFamily="34" charset="0"/>
              </a:rPr>
              <a:t>Should </a:t>
            </a:r>
            <a:r>
              <a:rPr lang="en-US" sz="1800" b="1" i="1">
                <a:solidFill>
                  <a:srgbClr val="FF0000"/>
                </a:solidFill>
                <a:latin typeface="Calibri Light" panose="020F0302020204030204" pitchFamily="34" charset="0"/>
              </a:rPr>
              <a:t>unfractionated heparin or low molecular weight heparin </a:t>
            </a:r>
            <a:r>
              <a:rPr lang="en-US" sz="1800" b="1" i="1">
                <a:latin typeface="Calibri Light" panose="020F0302020204030204" pitchFamily="34" charset="0"/>
              </a:rPr>
              <a:t>be used in hospitalized patients with acute or critical illness requiring pharmacological prophylaxis? </a:t>
            </a:r>
            <a:endParaRPr lang="es-CO" b="1"/>
          </a:p>
        </p:txBody>
      </p:sp>
      <p:sp>
        <p:nvSpPr>
          <p:cNvPr id="24" name="CuadroTexto 23">
            <a:extLst>
              <a:ext uri="{FF2B5EF4-FFF2-40B4-BE49-F238E27FC236}">
                <a16:creationId xmlns:a16="http://schemas.microsoft.com/office/drawing/2014/main" id="{DB409187-D834-4879-AA2B-B83223DF978A}"/>
              </a:ext>
            </a:extLst>
          </p:cNvPr>
          <p:cNvSpPr txBox="1"/>
          <p:nvPr/>
        </p:nvSpPr>
        <p:spPr>
          <a:xfrm>
            <a:off x="477843" y="1782287"/>
            <a:ext cx="8492690" cy="877163"/>
          </a:xfrm>
          <a:prstGeom prst="rect">
            <a:avLst/>
          </a:prstGeom>
          <a:noFill/>
        </p:spPr>
        <p:txBody>
          <a:bodyPr wrap="square">
            <a:spAutoFit/>
          </a:bodyPr>
          <a:lstStyle/>
          <a:p>
            <a:r>
              <a:rPr lang="en-US" sz="1700" b="1">
                <a:solidFill>
                  <a:schemeClr val="tx1">
                    <a:lumMod val="50000"/>
                    <a:lumOff val="50000"/>
                  </a:schemeClr>
                </a:solidFill>
                <a:latin typeface="Calibri" panose="020F0502020204030204" pitchFamily="34" charset="0"/>
              </a:rPr>
              <a:t>The Latin American panel suggests the use of either unfractionated heparin or low-molecular-weight heparin (conditional recommendation based on low certainty arising from the evidence provided by the ⨁⨁◯◯ effects). </a:t>
            </a:r>
            <a:endParaRPr lang="es-ES" sz="1700" b="1">
              <a:solidFill>
                <a:schemeClr val="tx1">
                  <a:lumMod val="50000"/>
                  <a:lumOff val="50000"/>
                </a:schemeClr>
              </a:solidFill>
              <a:latin typeface="Calibri" panose="020F0502020204030204" pitchFamily="34" charset="0"/>
            </a:endParaRPr>
          </a:p>
        </p:txBody>
      </p:sp>
      <p:sp>
        <p:nvSpPr>
          <p:cNvPr id="25" name="CuadroTexto 24">
            <a:extLst>
              <a:ext uri="{FF2B5EF4-FFF2-40B4-BE49-F238E27FC236}">
                <a16:creationId xmlns:a16="http://schemas.microsoft.com/office/drawing/2014/main" id="{6360C28B-BB98-492C-A6E5-D3E3F02E4C3E}"/>
              </a:ext>
            </a:extLst>
          </p:cNvPr>
          <p:cNvSpPr txBox="1"/>
          <p:nvPr/>
        </p:nvSpPr>
        <p:spPr>
          <a:xfrm>
            <a:off x="8970533" y="2472860"/>
            <a:ext cx="3075907" cy="3108543"/>
          </a:xfrm>
          <a:prstGeom prst="rect">
            <a:avLst/>
          </a:prstGeom>
          <a:solidFill>
            <a:schemeClr val="accent4">
              <a:lumMod val="40000"/>
              <a:lumOff val="60000"/>
            </a:schemeClr>
          </a:solidFill>
        </p:spPr>
        <p:txBody>
          <a:bodyPr wrap="square">
            <a:spAutoFit/>
          </a:bodyPr>
          <a:lstStyle/>
          <a:p>
            <a:r>
              <a:rPr lang="es-ES" sz="1400" b="1" err="1">
                <a:solidFill>
                  <a:schemeClr val="tx1">
                    <a:lumMod val="50000"/>
                    <a:lumOff val="50000"/>
                  </a:schemeClr>
                </a:solidFill>
                <a:latin typeface="Calibri" panose="020F0502020204030204" pitchFamily="34" charset="0"/>
              </a:rPr>
              <a:t>Remarks</a:t>
            </a:r>
            <a:endParaRPr lang="es-ES" sz="1400" b="1">
              <a:solidFill>
                <a:schemeClr val="tx1">
                  <a:lumMod val="50000"/>
                  <a:lumOff val="50000"/>
                </a:schemeClr>
              </a:solidFill>
              <a:latin typeface="Calibri" panose="020F0502020204030204" pitchFamily="34" charset="0"/>
            </a:endParaRPr>
          </a:p>
          <a:p>
            <a:pPr marL="285750" indent="-285750">
              <a:buFont typeface="Arial" panose="020B0604020202020204" pitchFamily="34" charset="0"/>
              <a:buChar char="•"/>
            </a:pPr>
            <a:r>
              <a:rPr lang="en-US" sz="1400">
                <a:solidFill>
                  <a:schemeClr val="tx1">
                    <a:lumMod val="50000"/>
                    <a:lumOff val="50000"/>
                  </a:schemeClr>
                </a:solidFill>
                <a:latin typeface="Calibri" panose="020F0502020204030204" pitchFamily="34" charset="0"/>
              </a:rPr>
              <a:t>The difference between unfractionated heparin and low molecular weight heparin in venous thrombosis and bleeding events is very small. </a:t>
            </a:r>
          </a:p>
          <a:p>
            <a:pPr marL="285750" indent="-285750">
              <a:buFont typeface="Arial" panose="020B0604020202020204" pitchFamily="34" charset="0"/>
              <a:buChar char="•"/>
            </a:pPr>
            <a:r>
              <a:rPr lang="en-US" sz="1400">
                <a:solidFill>
                  <a:schemeClr val="tx1">
                    <a:lumMod val="50000"/>
                    <a:lumOff val="50000"/>
                  </a:schemeClr>
                </a:solidFill>
                <a:latin typeface="Calibri" panose="020F0502020204030204" pitchFamily="34" charset="0"/>
              </a:rPr>
              <a:t>Unfractionated heparin may be a reasonable alternative in settings where the price of low molecular weight heparin is a problem. </a:t>
            </a:r>
          </a:p>
          <a:p>
            <a:pPr marL="285750" indent="-285750">
              <a:buFont typeface="Arial" panose="020B0604020202020204" pitchFamily="34" charset="0"/>
              <a:buChar char="•"/>
            </a:pPr>
            <a:r>
              <a:rPr lang="en-US" sz="1400">
                <a:solidFill>
                  <a:schemeClr val="tx1">
                    <a:lumMod val="50000"/>
                    <a:lumOff val="50000"/>
                  </a:schemeClr>
                </a:solidFill>
                <a:latin typeface="Calibri" panose="020F0502020204030204" pitchFamily="34" charset="0"/>
              </a:rPr>
              <a:t>In situations where access to LMWH is not an issue, this option is a more convenient alternative for patients, physicians and providers. </a:t>
            </a:r>
            <a:endParaRPr lang="es-ES" sz="1400">
              <a:solidFill>
                <a:schemeClr val="tx1">
                  <a:lumMod val="50000"/>
                  <a:lumOff val="50000"/>
                </a:schemeClr>
              </a:solidFill>
              <a:latin typeface="Calibri" panose="020F0502020204030204" pitchFamily="34" charset="0"/>
            </a:endParaRPr>
          </a:p>
        </p:txBody>
      </p:sp>
      <p:sp>
        <p:nvSpPr>
          <p:cNvPr id="26" name="CuadroTexto 25">
            <a:extLst>
              <a:ext uri="{FF2B5EF4-FFF2-40B4-BE49-F238E27FC236}">
                <a16:creationId xmlns:a16="http://schemas.microsoft.com/office/drawing/2014/main" id="{A868D09B-E202-4E80-ACF4-4354BBC0EA1D}"/>
              </a:ext>
            </a:extLst>
          </p:cNvPr>
          <p:cNvSpPr txBox="1"/>
          <p:nvPr/>
        </p:nvSpPr>
        <p:spPr>
          <a:xfrm>
            <a:off x="171805" y="5805104"/>
            <a:ext cx="8547246" cy="523220"/>
          </a:xfrm>
          <a:prstGeom prst="rect">
            <a:avLst/>
          </a:prstGeom>
          <a:solidFill>
            <a:schemeClr val="tx2">
              <a:lumMod val="20000"/>
              <a:lumOff val="80000"/>
            </a:schemeClr>
          </a:solidFill>
        </p:spPr>
        <p:txBody>
          <a:bodyPr wrap="square">
            <a:spAutoFit/>
          </a:bodyPr>
          <a:lstStyle/>
          <a:p>
            <a:r>
              <a:rPr lang="en-US" sz="1400">
                <a:solidFill>
                  <a:schemeClr val="tx1">
                    <a:lumMod val="50000"/>
                    <a:lumOff val="50000"/>
                  </a:schemeClr>
                </a:solidFill>
              </a:rPr>
              <a:t>This recommendation changed directions. The original panel made a conditional recommendation in favor of LMWH, but the Latin American panel made a conditional recommendation in favor of either. </a:t>
            </a:r>
            <a:endParaRPr lang="es-CO" sz="1400">
              <a:solidFill>
                <a:schemeClr val="tx1">
                  <a:lumMod val="50000"/>
                  <a:lumOff val="50000"/>
                </a:schemeClr>
              </a:solidFill>
            </a:endParaRPr>
          </a:p>
        </p:txBody>
      </p:sp>
    </p:spTree>
    <p:extLst>
      <p:ext uri="{BB962C8B-B14F-4D97-AF65-F5344CB8AC3E}">
        <p14:creationId xmlns:p14="http://schemas.microsoft.com/office/powerpoint/2010/main" val="26714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2" grpId="0" animBg="1"/>
      <p:bldP spid="23"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a:extLst>
              <a:ext uri="{FF2B5EF4-FFF2-40B4-BE49-F238E27FC236}">
                <a16:creationId xmlns:a16="http://schemas.microsoft.com/office/drawing/2014/main" id="{56112FC6-BD93-274E-9034-043E39CE2786}"/>
              </a:ext>
            </a:extLst>
          </p:cNvPr>
          <p:cNvSpPr/>
          <p:nvPr/>
        </p:nvSpPr>
        <p:spPr>
          <a:xfrm>
            <a:off x="6344674" y="4102169"/>
            <a:ext cx="1307692" cy="183863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Marcador de contenido 2">
            <a:extLst>
              <a:ext uri="{FF2B5EF4-FFF2-40B4-BE49-F238E27FC236}">
                <a16:creationId xmlns:a16="http://schemas.microsoft.com/office/drawing/2014/main" id="{E2ABC703-1C10-490A-8D1C-1F4473260256}"/>
              </a:ext>
            </a:extLst>
          </p:cNvPr>
          <p:cNvSpPr>
            <a:spLocks noGrp="1"/>
          </p:cNvSpPr>
          <p:nvPr/>
        </p:nvSpPr>
        <p:spPr>
          <a:xfrm>
            <a:off x="431799" y="1451687"/>
            <a:ext cx="10972801" cy="3954625"/>
          </a:xfrm>
          <a:prstGeom prst="rect">
            <a:avLst/>
          </a:prstGeom>
        </p:spPr>
        <p:txBody>
          <a:bodyPr lIns="0" tIns="0" rIns="0" bIns="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1200"/>
              </a:spcAft>
              <a:buNone/>
            </a:pPr>
            <a:r>
              <a:rPr lang="en-US"/>
              <a:t>During the Specialist and resident review on the internal medicine floor, the possibility of, at some point, making the switch to the use of direct anticoagulant agents in this patient is discussed.</a:t>
            </a:r>
            <a:endParaRPr lang="es-ES"/>
          </a:p>
          <a:p>
            <a:pPr marL="0" indent="0" algn="ctr">
              <a:buNone/>
            </a:pPr>
            <a:r>
              <a:rPr lang="es-CO" b="1">
                <a:solidFill>
                  <a:srgbClr val="E43D31"/>
                </a:solidFill>
              </a:rPr>
              <a:t>Do </a:t>
            </a:r>
            <a:r>
              <a:rPr lang="es-CO" b="1" err="1">
                <a:solidFill>
                  <a:srgbClr val="E43D31"/>
                </a:solidFill>
              </a:rPr>
              <a:t>you</a:t>
            </a:r>
            <a:r>
              <a:rPr lang="es-CO" b="1">
                <a:solidFill>
                  <a:srgbClr val="E43D31"/>
                </a:solidFill>
              </a:rPr>
              <a:t> </a:t>
            </a:r>
            <a:r>
              <a:rPr lang="es-CO" b="1" err="1">
                <a:solidFill>
                  <a:srgbClr val="E43D31"/>
                </a:solidFill>
              </a:rPr>
              <a:t>agree</a:t>
            </a:r>
            <a:r>
              <a:rPr lang="es-CO" b="1">
                <a:solidFill>
                  <a:srgbClr val="E43D31"/>
                </a:solidFill>
              </a:rPr>
              <a:t>?</a:t>
            </a:r>
            <a:endParaRPr lang="es-ES" b="1">
              <a:solidFill>
                <a:srgbClr val="E43D31"/>
              </a:solidFill>
            </a:endParaRPr>
          </a:p>
        </p:txBody>
      </p:sp>
      <p:sp>
        <p:nvSpPr>
          <p:cNvPr id="29" name="CuadroTexto 11">
            <a:extLst>
              <a:ext uri="{FF2B5EF4-FFF2-40B4-BE49-F238E27FC236}">
                <a16:creationId xmlns:a16="http://schemas.microsoft.com/office/drawing/2014/main" id="{0C271BEB-30D1-4D7E-AB68-A7A433C0EA91}"/>
              </a:ext>
            </a:extLst>
          </p:cNvPr>
          <p:cNvSpPr txBox="1"/>
          <p:nvPr/>
        </p:nvSpPr>
        <p:spPr>
          <a:xfrm>
            <a:off x="4768893" y="5281598"/>
            <a:ext cx="678840" cy="49244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a:ln>
                  <a:noFill/>
                </a:ln>
                <a:solidFill>
                  <a:srgbClr val="92D050"/>
                </a:solidFill>
                <a:effectLst/>
                <a:uLnTx/>
                <a:uFillTx/>
                <a:latin typeface="Calibri"/>
                <a:ea typeface="+mn-ea"/>
                <a:cs typeface="+mn-cs"/>
              </a:rPr>
              <a:t>YES </a:t>
            </a:r>
            <a:endParaRPr kumimoji="0" lang="es-CO" sz="3200" b="0" i="0" u="none" strike="noStrike" kern="1200" cap="none" spc="0" normalizeH="0" baseline="0" noProof="0">
              <a:ln>
                <a:noFill/>
              </a:ln>
              <a:solidFill>
                <a:srgbClr val="92D050"/>
              </a:solidFill>
              <a:effectLst/>
              <a:uLnTx/>
              <a:uFillTx/>
              <a:latin typeface="Calibri"/>
              <a:ea typeface="+mn-ea"/>
              <a:cs typeface="+mn-cs"/>
            </a:endParaRPr>
          </a:p>
        </p:txBody>
      </p:sp>
      <p:sp>
        <p:nvSpPr>
          <p:cNvPr id="30" name="CuadroTexto 12">
            <a:extLst>
              <a:ext uri="{FF2B5EF4-FFF2-40B4-BE49-F238E27FC236}">
                <a16:creationId xmlns:a16="http://schemas.microsoft.com/office/drawing/2014/main" id="{9A83C4B4-79C4-4F27-A5AE-37384AD50EC0}"/>
              </a:ext>
            </a:extLst>
          </p:cNvPr>
          <p:cNvSpPr txBox="1"/>
          <p:nvPr/>
        </p:nvSpPr>
        <p:spPr>
          <a:xfrm>
            <a:off x="6787126" y="5270841"/>
            <a:ext cx="629981" cy="49244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a:ln>
                  <a:noFill/>
                </a:ln>
                <a:solidFill>
                  <a:srgbClr val="E43D31"/>
                </a:solidFill>
                <a:effectLst/>
                <a:uLnTx/>
                <a:uFillTx/>
                <a:latin typeface="Calibri"/>
                <a:ea typeface="+mn-ea"/>
                <a:cs typeface="+mn-cs"/>
              </a:rPr>
              <a:t>NO </a:t>
            </a:r>
            <a:endParaRPr kumimoji="0" lang="es-CO" sz="3200" b="0" i="0" u="none" strike="noStrike" kern="1200" cap="none" spc="0" normalizeH="0" baseline="0" noProof="0">
              <a:ln>
                <a:noFill/>
              </a:ln>
              <a:solidFill>
                <a:srgbClr val="E43D31"/>
              </a:solidFill>
              <a:effectLst/>
              <a:uLnTx/>
              <a:uFillTx/>
              <a:latin typeface="Calibri"/>
              <a:ea typeface="+mn-ea"/>
              <a:cs typeface="+mn-cs"/>
            </a:endParaRPr>
          </a:p>
        </p:txBody>
      </p:sp>
      <p:pic>
        <p:nvPicPr>
          <p:cNvPr id="31" name="Graphic 3" descr="Badge Tick1 with solid fill">
            <a:extLst>
              <a:ext uri="{FF2B5EF4-FFF2-40B4-BE49-F238E27FC236}">
                <a16:creationId xmlns:a16="http://schemas.microsoft.com/office/drawing/2014/main" id="{7EE5AAEA-FAE1-8147-A3C5-1B5970DCFF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1112" y="4427605"/>
            <a:ext cx="914400" cy="914400"/>
          </a:xfrm>
          <a:prstGeom prst="rect">
            <a:avLst/>
          </a:prstGeom>
        </p:spPr>
      </p:pic>
      <p:pic>
        <p:nvPicPr>
          <p:cNvPr id="32" name="Graphic 6" descr="Badge Cross with solid fill">
            <a:extLst>
              <a:ext uri="{FF2B5EF4-FFF2-40B4-BE49-F238E27FC236}">
                <a16:creationId xmlns:a16="http://schemas.microsoft.com/office/drawing/2014/main" id="{69FCCFE5-DB67-FB43-8430-F58F752AD2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7418" y="4414878"/>
            <a:ext cx="914400" cy="914400"/>
          </a:xfrm>
          <a:prstGeom prst="rect">
            <a:avLst/>
          </a:prstGeom>
        </p:spPr>
      </p:pic>
      <p:cxnSp>
        <p:nvCxnSpPr>
          <p:cNvPr id="33" name="Straight Arrow Connector 20">
            <a:extLst>
              <a:ext uri="{FF2B5EF4-FFF2-40B4-BE49-F238E27FC236}">
                <a16:creationId xmlns:a16="http://schemas.microsoft.com/office/drawing/2014/main" id="{98689123-3E77-2F48-9C09-3AA5E7230EC7}"/>
              </a:ext>
            </a:extLst>
          </p:cNvPr>
          <p:cNvCxnSpPr/>
          <p:nvPr/>
        </p:nvCxnSpPr>
        <p:spPr>
          <a:xfrm>
            <a:off x="5813732" y="3325420"/>
            <a:ext cx="973394" cy="1102185"/>
          </a:xfrm>
          <a:prstGeom prst="straightConnector1">
            <a:avLst/>
          </a:prstGeom>
          <a:ln w="53975">
            <a:solidFill>
              <a:srgbClr val="E43D3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73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A96E0A6-451B-402E-889A-757E6BEE1A30}"/>
              </a:ext>
            </a:extLst>
          </p:cNvPr>
          <p:cNvGraphicFramePr>
            <a:graphicFrameLocks noGrp="1"/>
          </p:cNvGraphicFramePr>
          <p:nvPr>
            <p:extLst>
              <p:ext uri="{D42A27DB-BD31-4B8C-83A1-F6EECF244321}">
                <p14:modId xmlns:p14="http://schemas.microsoft.com/office/powerpoint/2010/main" val="3799456406"/>
              </p:ext>
            </p:extLst>
          </p:nvPr>
        </p:nvGraphicFramePr>
        <p:xfrm>
          <a:off x="543346" y="3146777"/>
          <a:ext cx="8382176" cy="311584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prophylactic LMWH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0" i="1">
                          <a:solidFill>
                            <a:schemeClr val="tx1">
                              <a:lumMod val="50000"/>
                              <a:lumOff val="50000"/>
                            </a:schemeClr>
                          </a:solidFill>
                        </a:rPr>
                        <a:t>Risk with difference with any DOAC</a:t>
                      </a:r>
                      <a:endParaRPr lang="en-CA" sz="1400" b="0" i="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0.64</a:t>
                      </a:r>
                      <a:endParaRPr lang="en-CA" sz="1400" b="1">
                        <a:solidFill>
                          <a:schemeClr val="tx1">
                            <a:lumMod val="50000"/>
                            <a:lumOff val="50000"/>
                          </a:schemeClr>
                        </a:solidFill>
                      </a:endParaRPr>
                    </a:p>
                    <a:p>
                      <a:pPr algn="ctr"/>
                      <a:r>
                        <a:rPr lang="en-CA" sz="1100">
                          <a:solidFill>
                            <a:schemeClr val="tx1">
                              <a:lumMod val="50000"/>
                              <a:lumOff val="50000"/>
                            </a:schemeClr>
                          </a:solidFill>
                        </a:rPr>
                        <a:t>(0.21 to 1.98)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0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deaths</a:t>
                      </a:r>
                      <a:r>
                        <a:rPr lang="es-ES" sz="1400" b="1">
                          <a:solidFill>
                            <a:schemeClr val="tx1">
                              <a:lumMod val="50000"/>
                              <a:lumOff val="50000"/>
                            </a:schemeClr>
                          </a:solidFill>
                        </a:rPr>
                        <a:t> per 1,000</a:t>
                      </a:r>
                    </a:p>
                    <a:p>
                      <a:pPr algn="ctr"/>
                      <a:r>
                        <a:rPr lang="es-ES" sz="1400" b="1">
                          <a:solidFill>
                            <a:schemeClr val="tx1">
                              <a:lumMod val="50000"/>
                              <a:lumOff val="50000"/>
                            </a:schemeClr>
                          </a:solidFill>
                        </a:rPr>
                        <a:t>(1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to</a:t>
                      </a:r>
                      <a:r>
                        <a:rPr lang="es-ES" sz="1400" b="1">
                          <a:solidFill>
                            <a:schemeClr val="tx1">
                              <a:lumMod val="50000"/>
                              <a:lumOff val="50000"/>
                            </a:schemeClr>
                          </a:solidFill>
                        </a:rPr>
                        <a:t> 1 more)</a:t>
                      </a: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en-CA" sz="1400">
                          <a:solidFill>
                            <a:schemeClr val="tx1">
                              <a:lumMod val="50000"/>
                              <a:lumOff val="50000"/>
                            </a:schemeClr>
                          </a:solidFill>
                        </a:rPr>
                        <a:t>AE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1.01</a:t>
                      </a:r>
                      <a:endParaRPr lang="en-CA" sz="1400" b="1">
                        <a:solidFill>
                          <a:schemeClr val="tx1">
                            <a:lumMod val="50000"/>
                            <a:lumOff val="50000"/>
                          </a:schemeClr>
                        </a:solidFill>
                      </a:endParaRPr>
                    </a:p>
                    <a:p>
                      <a:pPr algn="ctr"/>
                      <a:r>
                        <a:rPr lang="en-CA" sz="1100">
                          <a:solidFill>
                            <a:schemeClr val="tx1">
                              <a:lumMod val="50000"/>
                              <a:lumOff val="50000"/>
                            </a:schemeClr>
                          </a:solidFill>
                        </a:rPr>
                        <a:t>(0.29 to 3.53)</a:t>
                      </a: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a:solidFill>
                            <a:schemeClr val="bg1">
                              <a:lumMod val="50000"/>
                            </a:schemeClr>
                          </a:solidFill>
                          <a:effectLst/>
                          <a:latin typeface="+mn-lt"/>
                          <a:ea typeface="+mn-ea"/>
                          <a:cs typeface="+mn-cs"/>
                        </a:rPr>
                        <a:t>0 </a:t>
                      </a:r>
                      <a:r>
                        <a:rPr lang="es-ES" sz="1200" b="1" i="0" kern="1200" err="1">
                          <a:solidFill>
                            <a:schemeClr val="bg1">
                              <a:lumMod val="50000"/>
                            </a:schemeClr>
                          </a:solidFill>
                          <a:effectLst/>
                          <a:latin typeface="+mn-lt"/>
                          <a:ea typeface="+mn-ea"/>
                          <a:cs typeface="+mn-cs"/>
                        </a:rPr>
                        <a:t>fewer</a:t>
                      </a:r>
                      <a:r>
                        <a:rPr lang="es-ES" sz="1200" b="1" i="0" kern="1200">
                          <a:solidFill>
                            <a:schemeClr val="bg1">
                              <a:lumMod val="50000"/>
                            </a:schemeClr>
                          </a:solidFill>
                          <a:effectLst/>
                          <a:latin typeface="+mn-lt"/>
                          <a:ea typeface="+mn-ea"/>
                          <a:cs typeface="+mn-cs"/>
                        </a:rPr>
                        <a:t> per 1000</a:t>
                      </a:r>
                    </a:p>
                    <a:p>
                      <a:pPr algn="ctr"/>
                      <a:r>
                        <a:rPr lang="es-ES" sz="1200" b="1" i="0" kern="1200">
                          <a:solidFill>
                            <a:schemeClr val="bg1">
                              <a:lumMod val="50000"/>
                            </a:schemeClr>
                          </a:solidFill>
                          <a:effectLst/>
                          <a:latin typeface="+mn-lt"/>
                          <a:ea typeface="+mn-ea"/>
                          <a:cs typeface="+mn-cs"/>
                        </a:rPr>
                        <a:t>(</a:t>
                      </a:r>
                      <a:r>
                        <a:rPr lang="es-ES" sz="1200" b="1" i="0" kern="1200" err="1">
                          <a:solidFill>
                            <a:schemeClr val="bg1">
                              <a:lumMod val="50000"/>
                            </a:schemeClr>
                          </a:solidFill>
                          <a:effectLst/>
                          <a:latin typeface="+mn-lt"/>
                          <a:ea typeface="+mn-ea"/>
                          <a:cs typeface="+mn-cs"/>
                        </a:rPr>
                        <a:t>from</a:t>
                      </a:r>
                      <a:r>
                        <a:rPr lang="es-ES" sz="1200" b="1" i="0" kern="1200">
                          <a:solidFill>
                            <a:schemeClr val="bg1">
                              <a:lumMod val="50000"/>
                            </a:schemeClr>
                          </a:solidFill>
                          <a:effectLst/>
                          <a:latin typeface="+mn-lt"/>
                          <a:ea typeface="+mn-ea"/>
                          <a:cs typeface="+mn-cs"/>
                        </a:rPr>
                        <a:t> 3 </a:t>
                      </a:r>
                      <a:r>
                        <a:rPr lang="es-ES" sz="1200" b="1" i="0" kern="1200" err="1">
                          <a:solidFill>
                            <a:schemeClr val="bg1">
                              <a:lumMod val="50000"/>
                            </a:schemeClr>
                          </a:solidFill>
                          <a:effectLst/>
                          <a:latin typeface="+mn-lt"/>
                          <a:ea typeface="+mn-ea"/>
                          <a:cs typeface="+mn-cs"/>
                        </a:rPr>
                        <a:t>fewer</a:t>
                      </a:r>
                      <a:r>
                        <a:rPr lang="es-ES" sz="1200" b="1" i="0" kern="1200">
                          <a:solidFill>
                            <a:schemeClr val="bg1">
                              <a:lumMod val="50000"/>
                            </a:schemeClr>
                          </a:solidFill>
                          <a:effectLst/>
                          <a:latin typeface="+mn-lt"/>
                          <a:ea typeface="+mn-ea"/>
                          <a:cs typeface="+mn-cs"/>
                        </a:rPr>
                        <a:t> </a:t>
                      </a:r>
                      <a:r>
                        <a:rPr lang="es-ES" sz="1200" b="1" i="0" kern="1200" err="1">
                          <a:solidFill>
                            <a:schemeClr val="bg1">
                              <a:lumMod val="50000"/>
                            </a:schemeClr>
                          </a:solidFill>
                          <a:effectLst/>
                          <a:latin typeface="+mn-lt"/>
                          <a:ea typeface="+mn-ea"/>
                          <a:cs typeface="+mn-cs"/>
                        </a:rPr>
                        <a:t>to</a:t>
                      </a:r>
                      <a:r>
                        <a:rPr lang="es-ES" sz="1200" b="1" i="0" kern="1200">
                          <a:solidFill>
                            <a:schemeClr val="bg1">
                              <a:lumMod val="50000"/>
                            </a:schemeClr>
                          </a:solidFill>
                          <a:effectLst/>
                          <a:latin typeface="+mn-lt"/>
                          <a:ea typeface="+mn-ea"/>
                          <a:cs typeface="+mn-cs"/>
                        </a:rPr>
                        <a:t> 10 more)</a:t>
                      </a:r>
                      <a:endParaRPr lang="en-CA" sz="900">
                        <a:solidFill>
                          <a:schemeClr val="bg1">
                            <a:lumMod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 fewer AE per 1000</a:t>
                      </a:r>
                    </a:p>
                    <a:p>
                      <a:pPr algn="ctr"/>
                      <a:r>
                        <a:rPr lang="en-CA" sz="1400" b="1">
                          <a:solidFill>
                            <a:schemeClr val="tx1">
                              <a:lumMod val="50000"/>
                              <a:lumOff val="50000"/>
                            </a:schemeClr>
                          </a:solidFill>
                        </a:rPr>
                        <a:t>(1 fewer to 3 more)</a:t>
                      </a: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en-CA" sz="1400">
                          <a:solidFill>
                            <a:schemeClr val="tx1">
                              <a:lumMod val="50000"/>
                              <a:lumOff val="50000"/>
                            </a:schemeClr>
                          </a:solidFill>
                        </a:rPr>
                        <a:t>Proximal symptomatic DVT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1.03</a:t>
                      </a:r>
                      <a:endParaRPr lang="en-CA" sz="1400" b="1">
                        <a:solidFill>
                          <a:schemeClr val="tx1">
                            <a:lumMod val="50000"/>
                            <a:lumOff val="50000"/>
                          </a:schemeClr>
                        </a:solidFill>
                      </a:endParaRPr>
                    </a:p>
                    <a:p>
                      <a:pPr algn="ctr"/>
                      <a:r>
                        <a:rPr lang="en-CA" sz="1100">
                          <a:solidFill>
                            <a:schemeClr val="tx1">
                              <a:lumMod val="50000"/>
                              <a:lumOff val="50000"/>
                            </a:schemeClr>
                          </a:solidFill>
                        </a:rPr>
                        <a:t>(0.34 to 3.08)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a:solidFill>
                            <a:schemeClr val="tx1">
                              <a:lumMod val="50000"/>
                              <a:lumOff val="50000"/>
                            </a:schemeClr>
                          </a:solidFill>
                        </a:rPr>
                        <a:t>0 </a:t>
                      </a:r>
                      <a:r>
                        <a:rPr lang="es-ES" sz="1400" err="1">
                          <a:solidFill>
                            <a:schemeClr val="tx1">
                              <a:lumMod val="50000"/>
                              <a:lumOff val="50000"/>
                            </a:schemeClr>
                          </a:solidFill>
                        </a:rPr>
                        <a:t>fewer</a:t>
                      </a:r>
                      <a:r>
                        <a:rPr lang="es-ES" sz="1400">
                          <a:solidFill>
                            <a:schemeClr val="tx1">
                              <a:lumMod val="50000"/>
                              <a:lumOff val="50000"/>
                            </a:schemeClr>
                          </a:solidFill>
                        </a:rPr>
                        <a:t> per 1000</a:t>
                      </a:r>
                    </a:p>
                    <a:p>
                      <a:pPr algn="ctr"/>
                      <a:r>
                        <a:rPr lang="es-ES" sz="1400">
                          <a:solidFill>
                            <a:schemeClr val="tx1">
                              <a:lumMod val="50000"/>
                              <a:lumOff val="50000"/>
                            </a:schemeClr>
                          </a:solidFill>
                        </a:rPr>
                        <a:t>(</a:t>
                      </a:r>
                      <a:r>
                        <a:rPr lang="es-ES" sz="1400" err="1">
                          <a:solidFill>
                            <a:schemeClr val="tx1">
                              <a:lumMod val="50000"/>
                              <a:lumOff val="50000"/>
                            </a:schemeClr>
                          </a:solidFill>
                        </a:rPr>
                        <a:t>from</a:t>
                      </a:r>
                      <a:r>
                        <a:rPr lang="es-ES" sz="1400">
                          <a:solidFill>
                            <a:schemeClr val="tx1">
                              <a:lumMod val="50000"/>
                              <a:lumOff val="50000"/>
                            </a:schemeClr>
                          </a:solidFill>
                        </a:rPr>
                        <a:t> 1 </a:t>
                      </a:r>
                      <a:r>
                        <a:rPr lang="es-ES" sz="1400" err="1">
                          <a:solidFill>
                            <a:schemeClr val="tx1">
                              <a:lumMod val="50000"/>
                              <a:lumOff val="50000"/>
                            </a:schemeClr>
                          </a:solidFill>
                        </a:rPr>
                        <a:t>fewer</a:t>
                      </a:r>
                      <a:r>
                        <a:rPr lang="es-ES" sz="1400">
                          <a:solidFill>
                            <a:schemeClr val="tx1">
                              <a:lumMod val="50000"/>
                              <a:lumOff val="50000"/>
                            </a:schemeClr>
                          </a:solidFill>
                        </a:rPr>
                        <a:t> </a:t>
                      </a:r>
                      <a:r>
                        <a:rPr lang="es-ES" sz="1400" err="1">
                          <a:solidFill>
                            <a:schemeClr val="tx1">
                              <a:lumMod val="50000"/>
                              <a:lumOff val="50000"/>
                            </a:schemeClr>
                          </a:solidFill>
                        </a:rPr>
                        <a:t>to</a:t>
                      </a:r>
                      <a:r>
                        <a:rPr lang="es-ES" sz="1400">
                          <a:solidFill>
                            <a:schemeClr val="tx1">
                              <a:lumMod val="50000"/>
                              <a:lumOff val="50000"/>
                            </a:schemeClr>
                          </a:solidFill>
                        </a:rPr>
                        <a:t> 2 more)</a:t>
                      </a: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0 </a:t>
                      </a:r>
                      <a:r>
                        <a:rPr lang="es-ES" sz="1400" b="1" err="1">
                          <a:solidFill>
                            <a:schemeClr val="tx1">
                              <a:lumMod val="50000"/>
                              <a:lumOff val="50000"/>
                            </a:schemeClr>
                          </a:solidFill>
                        </a:rPr>
                        <a:t>fewer</a:t>
                      </a:r>
                      <a:r>
                        <a:rPr lang="es-ES" sz="1400" b="1">
                          <a:solidFill>
                            <a:schemeClr val="tx1">
                              <a:lumMod val="50000"/>
                              <a:lumOff val="50000"/>
                            </a:schemeClr>
                          </a:solidFill>
                        </a:rPr>
                        <a:t> per 1000</a:t>
                      </a:r>
                    </a:p>
                    <a:p>
                      <a:pPr algn="ctr"/>
                      <a:r>
                        <a:rPr lang="es-ES" sz="1400" b="1">
                          <a:solidFill>
                            <a:schemeClr val="tx1">
                              <a:lumMod val="50000"/>
                              <a:lumOff val="50000"/>
                            </a:schemeClr>
                          </a:solidFill>
                        </a:rPr>
                        <a:t>(</a:t>
                      </a:r>
                      <a:r>
                        <a:rPr lang="es-ES" sz="1400" b="1" err="1">
                          <a:solidFill>
                            <a:schemeClr val="tx1">
                              <a:lumMod val="50000"/>
                              <a:lumOff val="50000"/>
                            </a:schemeClr>
                          </a:solidFill>
                        </a:rPr>
                        <a:t>from</a:t>
                      </a:r>
                      <a:r>
                        <a:rPr lang="es-ES" sz="1400" b="1">
                          <a:solidFill>
                            <a:schemeClr val="tx1">
                              <a:lumMod val="50000"/>
                              <a:lumOff val="50000"/>
                            </a:schemeClr>
                          </a:solidFill>
                        </a:rPr>
                        <a:t> 1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to</a:t>
                      </a:r>
                      <a:r>
                        <a:rPr lang="es-ES" sz="1400" b="1">
                          <a:solidFill>
                            <a:schemeClr val="tx1">
                              <a:lumMod val="50000"/>
                              <a:lumOff val="50000"/>
                            </a:schemeClr>
                          </a:solidFill>
                        </a:rPr>
                        <a:t> 4 more)</a:t>
                      </a: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a:solidFill>
                            <a:schemeClr val="tx1">
                              <a:lumMod val="50000"/>
                              <a:lumOff val="50000"/>
                            </a:schemeClr>
                          </a:solidFill>
                        </a:rPr>
                        <a:t>1.70</a:t>
                      </a:r>
                    </a:p>
                    <a:p>
                      <a:pPr algn="ctr"/>
                      <a:r>
                        <a:rPr lang="en-CA" sz="1200">
                          <a:solidFill>
                            <a:schemeClr val="tx1">
                              <a:lumMod val="50000"/>
                              <a:lumOff val="50000"/>
                            </a:schemeClr>
                          </a:solidFill>
                        </a:rPr>
                        <a:t>(1.02 to 2.82)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300" b="1">
                          <a:solidFill>
                            <a:schemeClr val="tx1">
                              <a:lumMod val="50000"/>
                              <a:lumOff val="50000"/>
                            </a:schemeClr>
                          </a:solidFill>
                        </a:rPr>
                        <a:t>2 </a:t>
                      </a:r>
                      <a:r>
                        <a:rPr lang="es-ES" sz="1300" b="1" err="1">
                          <a:solidFill>
                            <a:schemeClr val="tx1">
                              <a:lumMod val="50000"/>
                              <a:lumOff val="50000"/>
                            </a:schemeClr>
                          </a:solidFill>
                        </a:rPr>
                        <a:t>bleedings</a:t>
                      </a:r>
                      <a:r>
                        <a:rPr lang="es-ES" sz="1300" b="1">
                          <a:solidFill>
                            <a:schemeClr val="tx1">
                              <a:lumMod val="50000"/>
                              <a:lumOff val="50000"/>
                            </a:schemeClr>
                          </a:solidFill>
                        </a:rPr>
                        <a:t> more per 1000</a:t>
                      </a:r>
                    </a:p>
                    <a:p>
                      <a:pPr algn="ctr"/>
                      <a:r>
                        <a:rPr lang="es-ES" sz="1300" b="1">
                          <a:solidFill>
                            <a:schemeClr val="tx1">
                              <a:lumMod val="50000"/>
                              <a:lumOff val="50000"/>
                            </a:schemeClr>
                          </a:solidFill>
                        </a:rPr>
                        <a:t>(0 </a:t>
                      </a:r>
                      <a:r>
                        <a:rPr lang="es-ES" sz="1300" b="1" err="1">
                          <a:solidFill>
                            <a:schemeClr val="tx1">
                              <a:lumMod val="50000"/>
                              <a:lumOff val="50000"/>
                            </a:schemeClr>
                          </a:solidFill>
                        </a:rPr>
                        <a:t>fewer</a:t>
                      </a:r>
                      <a:r>
                        <a:rPr lang="es-ES" sz="1300" b="1">
                          <a:solidFill>
                            <a:schemeClr val="tx1">
                              <a:lumMod val="50000"/>
                              <a:lumOff val="50000"/>
                            </a:schemeClr>
                          </a:solidFill>
                        </a:rPr>
                        <a:t> </a:t>
                      </a:r>
                      <a:r>
                        <a:rPr lang="es-ES" sz="1300" b="1" err="1">
                          <a:solidFill>
                            <a:schemeClr val="tx1">
                              <a:lumMod val="50000"/>
                              <a:lumOff val="50000"/>
                            </a:schemeClr>
                          </a:solidFill>
                        </a:rPr>
                        <a:t>to</a:t>
                      </a:r>
                      <a:r>
                        <a:rPr lang="es-ES" sz="1300" b="1">
                          <a:solidFill>
                            <a:schemeClr val="tx1">
                              <a:lumMod val="50000"/>
                              <a:lumOff val="50000"/>
                            </a:schemeClr>
                          </a:solidFill>
                        </a:rPr>
                        <a:t> 4 more)*</a:t>
                      </a:r>
                      <a:endParaRPr lang="en-CA" sz="1300">
                        <a:solidFill>
                          <a:schemeClr val="tx1">
                            <a:lumMod val="50000"/>
                            <a:lumOff val="50000"/>
                          </a:schemeClr>
                        </a:solidFill>
                      </a:endParaRPr>
                    </a:p>
                    <a:p>
                      <a:pPr algn="ct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a:solidFill>
                            <a:schemeClr val="tx1">
                              <a:lumMod val="50000"/>
                              <a:lumOff val="50000"/>
                            </a:schemeClr>
                          </a:solidFill>
                        </a:rPr>
                        <a:t>8 more per 1000</a:t>
                      </a:r>
                    </a:p>
                    <a:p>
                      <a:pPr algn="ctr"/>
                      <a:r>
                        <a:rPr lang="es-ES" sz="1400">
                          <a:solidFill>
                            <a:schemeClr val="tx1">
                              <a:lumMod val="50000"/>
                              <a:lumOff val="50000"/>
                            </a:schemeClr>
                          </a:solidFill>
                        </a:rPr>
                        <a:t>(</a:t>
                      </a:r>
                      <a:r>
                        <a:rPr lang="es-ES" sz="1400" err="1">
                          <a:solidFill>
                            <a:schemeClr val="tx1">
                              <a:lumMod val="50000"/>
                              <a:lumOff val="50000"/>
                            </a:schemeClr>
                          </a:solidFill>
                        </a:rPr>
                        <a:t>from</a:t>
                      </a:r>
                      <a:r>
                        <a:rPr lang="es-ES" sz="1400">
                          <a:solidFill>
                            <a:schemeClr val="tx1">
                              <a:lumMod val="50000"/>
                              <a:lumOff val="50000"/>
                            </a:schemeClr>
                          </a:solidFill>
                        </a:rPr>
                        <a:t> 0 </a:t>
                      </a:r>
                      <a:r>
                        <a:rPr lang="es-ES" sz="1400" err="1">
                          <a:solidFill>
                            <a:schemeClr val="tx1">
                              <a:lumMod val="50000"/>
                              <a:lumOff val="50000"/>
                            </a:schemeClr>
                          </a:solidFill>
                        </a:rPr>
                        <a:t>fewer</a:t>
                      </a:r>
                      <a:r>
                        <a:rPr lang="es-ES" sz="1400">
                          <a:solidFill>
                            <a:schemeClr val="tx1">
                              <a:lumMod val="50000"/>
                              <a:lumOff val="50000"/>
                            </a:schemeClr>
                          </a:solidFill>
                        </a:rPr>
                        <a:t> </a:t>
                      </a:r>
                      <a:r>
                        <a:rPr lang="es-ES" sz="1400" err="1">
                          <a:solidFill>
                            <a:schemeClr val="tx1">
                              <a:lumMod val="50000"/>
                              <a:lumOff val="50000"/>
                            </a:schemeClr>
                          </a:solidFill>
                        </a:rPr>
                        <a:t>to</a:t>
                      </a:r>
                      <a:r>
                        <a:rPr lang="es-ES" sz="1400">
                          <a:solidFill>
                            <a:schemeClr val="tx1">
                              <a:lumMod val="50000"/>
                              <a:lumOff val="50000"/>
                            </a:schemeClr>
                          </a:solidFill>
                        </a:rPr>
                        <a:t> 22 more)</a:t>
                      </a: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EC0F97EA-60FF-46A9-9411-5A8B1F908687}"/>
              </a:ext>
            </a:extLst>
          </p:cNvPr>
          <p:cNvSpPr/>
          <p:nvPr/>
        </p:nvSpPr>
        <p:spPr>
          <a:xfrm>
            <a:off x="514002" y="5583410"/>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92EE335-1D89-472F-A9BD-D4671552F0D0}"/>
              </a:ext>
            </a:extLst>
          </p:cNvPr>
          <p:cNvSpPr txBox="1"/>
          <p:nvPr/>
        </p:nvSpPr>
        <p:spPr>
          <a:xfrm>
            <a:off x="4320209" y="6291323"/>
            <a:ext cx="3935896" cy="253916"/>
          </a:xfrm>
          <a:prstGeom prst="rect">
            <a:avLst/>
          </a:prstGeom>
          <a:noFill/>
        </p:spPr>
        <p:txBody>
          <a:bodyPr wrap="square" rtlCol="0">
            <a:spAutoFit/>
          </a:bodyPr>
          <a:lstStyle/>
          <a:p>
            <a:r>
              <a:rPr lang="es-ES" sz="1050">
                <a:solidFill>
                  <a:schemeClr val="tx1">
                    <a:lumMod val="50000"/>
                    <a:lumOff val="50000"/>
                  </a:schemeClr>
                </a:solidFill>
              </a:rPr>
              <a:t>*</a:t>
            </a:r>
            <a:r>
              <a:rPr lang="en-US" sz="1050">
                <a:solidFill>
                  <a:schemeClr val="tx1">
                    <a:lumMod val="50000"/>
                    <a:lumOff val="50000"/>
                  </a:schemeClr>
                </a:solidFill>
              </a:rPr>
              <a:t> These estimates apply to a low baseline bleeding risk.</a:t>
            </a:r>
            <a:endParaRPr lang="en-CA" sz="1050">
              <a:solidFill>
                <a:schemeClr val="tx1">
                  <a:lumMod val="50000"/>
                  <a:lumOff val="50000"/>
                </a:schemeClr>
              </a:solidFill>
            </a:endParaRPr>
          </a:p>
        </p:txBody>
      </p:sp>
      <p:sp>
        <p:nvSpPr>
          <p:cNvPr id="13" name="Title 12">
            <a:extLst>
              <a:ext uri="{FF2B5EF4-FFF2-40B4-BE49-F238E27FC236}">
                <a16:creationId xmlns:a16="http://schemas.microsoft.com/office/drawing/2014/main" id="{00773A58-C23F-EC45-910C-90D6297ADE27}"/>
              </a:ext>
            </a:extLst>
          </p:cNvPr>
          <p:cNvSpPr>
            <a:spLocks noGrp="1"/>
          </p:cNvSpPr>
          <p:nvPr>
            <p:ph type="title"/>
          </p:nvPr>
        </p:nvSpPr>
        <p:spPr>
          <a:xfrm>
            <a:off x="419099" y="1197557"/>
            <a:ext cx="10972801" cy="418113"/>
          </a:xfrm>
        </p:spPr>
        <p:txBody>
          <a:bodyPr/>
          <a:lstStyle/>
          <a:p>
            <a:r>
              <a:rPr lang="en-CA"/>
              <a:t>Recommendation</a:t>
            </a:r>
            <a:endParaRPr lang="en-US"/>
          </a:p>
        </p:txBody>
      </p:sp>
      <p:sp>
        <p:nvSpPr>
          <p:cNvPr id="14" name="Content Placeholder 13">
            <a:extLst>
              <a:ext uri="{FF2B5EF4-FFF2-40B4-BE49-F238E27FC236}">
                <a16:creationId xmlns:a16="http://schemas.microsoft.com/office/drawing/2014/main" id="{3C78B9FB-E947-094D-9188-CB29191CDA20}"/>
              </a:ext>
            </a:extLst>
          </p:cNvPr>
          <p:cNvSpPr>
            <a:spLocks noGrp="1"/>
          </p:cNvSpPr>
          <p:nvPr>
            <p:ph idx="1"/>
          </p:nvPr>
        </p:nvSpPr>
        <p:spPr>
          <a:xfrm>
            <a:off x="543346" y="2806818"/>
            <a:ext cx="8382176" cy="324729"/>
          </a:xfrm>
        </p:spPr>
        <p:txBody>
          <a:bodyPr>
            <a:noAutofit/>
          </a:bodyPr>
          <a:lstStyle/>
          <a:p>
            <a:pPr marL="0" indent="0" algn="ctr">
              <a:buNone/>
            </a:pPr>
            <a:r>
              <a:rPr lang="en-US" sz="1800" b="1">
                <a:solidFill>
                  <a:srgbClr val="91AF61"/>
                </a:solidFill>
              </a:rPr>
              <a:t>Any DOAC compared to prophylactic LMWH:</a:t>
            </a:r>
          </a:p>
        </p:txBody>
      </p:sp>
      <p:grpSp>
        <p:nvGrpSpPr>
          <p:cNvPr id="16" name="Group 15">
            <a:extLst>
              <a:ext uri="{FF2B5EF4-FFF2-40B4-BE49-F238E27FC236}">
                <a16:creationId xmlns:a16="http://schemas.microsoft.com/office/drawing/2014/main" id="{295D4494-433B-C744-BBE4-D46FD613D401}"/>
              </a:ext>
            </a:extLst>
          </p:cNvPr>
          <p:cNvGrpSpPr/>
          <p:nvPr/>
        </p:nvGrpSpPr>
        <p:grpSpPr>
          <a:xfrm>
            <a:off x="8446784" y="6313317"/>
            <a:ext cx="3935896" cy="276999"/>
            <a:chOff x="6982549" y="6438916"/>
            <a:chExt cx="3935896" cy="276999"/>
          </a:xfrm>
        </p:grpSpPr>
        <p:sp>
          <p:nvSpPr>
            <p:cNvPr id="17" name="TextBox 16">
              <a:extLst>
                <a:ext uri="{FF2B5EF4-FFF2-40B4-BE49-F238E27FC236}">
                  <a16:creationId xmlns:a16="http://schemas.microsoft.com/office/drawing/2014/main" id="{367525BA-6295-2C41-A903-E125B6B08A5D}"/>
                </a:ext>
              </a:extLst>
            </p:cNvPr>
            <p:cNvSpPr txBox="1"/>
            <p:nvPr/>
          </p:nvSpPr>
          <p:spPr>
            <a:xfrm>
              <a:off x="6982549" y="6438916"/>
              <a:ext cx="3935896" cy="276999"/>
            </a:xfrm>
            <a:prstGeom prst="rect">
              <a:avLst/>
            </a:prstGeom>
            <a:noFill/>
          </p:spPr>
          <p:txBody>
            <a:bodyPr wrap="square" rtlCol="0">
              <a:spAutoFit/>
            </a:bodyPr>
            <a:lstStyle/>
            <a:p>
              <a:r>
                <a:rPr lang="en-CA" sz="1200">
                  <a:solidFill>
                    <a:schemeClr val="tx1">
                      <a:lumMod val="50000"/>
                      <a:lumOff val="50000"/>
                    </a:schemeClr>
                  </a:solidFill>
                </a:rPr>
                <a:t>Quality of Evidence  : Low           Moderate       Strong</a:t>
              </a:r>
            </a:p>
          </p:txBody>
        </p:sp>
        <p:sp>
          <p:nvSpPr>
            <p:cNvPr id="18" name="Oval 17">
              <a:extLst>
                <a:ext uri="{FF2B5EF4-FFF2-40B4-BE49-F238E27FC236}">
                  <a16:creationId xmlns:a16="http://schemas.microsoft.com/office/drawing/2014/main" id="{ECD026D0-03A4-234A-98F1-B4B505DDB06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348E31E-DC65-5742-B7D2-82B7474B3FF8}"/>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D5768C6-02C8-FC43-B90A-93F474553A27}"/>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C515D5E-ED2B-604E-99AB-3074F5EFC377}"/>
              </a:ext>
            </a:extLst>
          </p:cNvPr>
          <p:cNvSpPr/>
          <p:nvPr/>
        </p:nvSpPr>
        <p:spPr>
          <a:xfrm>
            <a:off x="567008" y="4024083"/>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5D5C2AB2-BB94-B542-B1EB-C833D58076C3}"/>
              </a:ext>
            </a:extLst>
          </p:cNvPr>
          <p:cNvSpPr/>
          <p:nvPr/>
        </p:nvSpPr>
        <p:spPr>
          <a:xfrm>
            <a:off x="567008" y="4567075"/>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D84749D3-B924-7044-9945-ED4A978A07DE}"/>
              </a:ext>
            </a:extLst>
          </p:cNvPr>
          <p:cNvSpPr/>
          <p:nvPr/>
        </p:nvSpPr>
        <p:spPr>
          <a:xfrm>
            <a:off x="567008" y="504979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Oval 23">
            <a:extLst>
              <a:ext uri="{FF2B5EF4-FFF2-40B4-BE49-F238E27FC236}">
                <a16:creationId xmlns:a16="http://schemas.microsoft.com/office/drawing/2014/main" id="{98DBB56C-3449-8C4B-AE3F-6DBF529824EE}"/>
              </a:ext>
            </a:extLst>
          </p:cNvPr>
          <p:cNvSpPr/>
          <p:nvPr/>
        </p:nvSpPr>
        <p:spPr>
          <a:xfrm>
            <a:off x="567008" y="5637354"/>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CuadroTexto 24">
            <a:extLst>
              <a:ext uri="{FF2B5EF4-FFF2-40B4-BE49-F238E27FC236}">
                <a16:creationId xmlns:a16="http://schemas.microsoft.com/office/drawing/2014/main" id="{7DCEC024-5289-4DE4-8076-ED6B15D0B277}"/>
              </a:ext>
            </a:extLst>
          </p:cNvPr>
          <p:cNvSpPr txBox="1"/>
          <p:nvPr/>
        </p:nvSpPr>
        <p:spPr>
          <a:xfrm>
            <a:off x="389755" y="1582746"/>
            <a:ext cx="8506423" cy="523220"/>
          </a:xfrm>
          <a:prstGeom prst="rect">
            <a:avLst/>
          </a:prstGeom>
          <a:noFill/>
        </p:spPr>
        <p:txBody>
          <a:bodyPr wrap="square">
            <a:spAutoFit/>
          </a:bodyPr>
          <a:lstStyle/>
          <a:p>
            <a:r>
              <a:rPr lang="en-US" sz="1400" b="1" i="1">
                <a:solidFill>
                  <a:schemeClr val="tx1">
                    <a:lumMod val="50000"/>
                    <a:lumOff val="50000"/>
                  </a:schemeClr>
                </a:solidFill>
              </a:rPr>
              <a:t>Should</a:t>
            </a:r>
            <a:r>
              <a:rPr lang="en-US" sz="1400" b="1" i="1">
                <a:solidFill>
                  <a:srgbClr val="000000"/>
                </a:solidFill>
              </a:rPr>
              <a:t> </a:t>
            </a:r>
            <a:r>
              <a:rPr lang="en-US" sz="1400" b="1" i="1">
                <a:solidFill>
                  <a:srgbClr val="FF0000"/>
                </a:solidFill>
              </a:rPr>
              <a:t>low-molecular-weight heparin be used in preference to direct oral anticoagulant agents</a:t>
            </a:r>
            <a:r>
              <a:rPr lang="en-US" sz="1400" b="1" i="1">
                <a:solidFill>
                  <a:schemeClr val="tx1">
                    <a:lumMod val="50000"/>
                    <a:lumOff val="50000"/>
                  </a:schemeClr>
                </a:solidFill>
              </a:rPr>
              <a:t> in patients with acute illness requiring pharmacological thromboprophylaxis?</a:t>
            </a:r>
            <a:endParaRPr lang="es-CO" sz="1400" b="1">
              <a:solidFill>
                <a:schemeClr val="tx1">
                  <a:lumMod val="50000"/>
                  <a:lumOff val="50000"/>
                </a:schemeClr>
              </a:solidFill>
            </a:endParaRPr>
          </a:p>
        </p:txBody>
      </p:sp>
      <p:sp>
        <p:nvSpPr>
          <p:cNvPr id="26" name="CuadroTexto 25">
            <a:extLst>
              <a:ext uri="{FF2B5EF4-FFF2-40B4-BE49-F238E27FC236}">
                <a16:creationId xmlns:a16="http://schemas.microsoft.com/office/drawing/2014/main" id="{2D83BDCB-5C27-4600-AE8B-D7DB4AF9D973}"/>
              </a:ext>
            </a:extLst>
          </p:cNvPr>
          <p:cNvSpPr txBox="1"/>
          <p:nvPr/>
        </p:nvSpPr>
        <p:spPr>
          <a:xfrm>
            <a:off x="389755" y="2107248"/>
            <a:ext cx="8506423" cy="738664"/>
          </a:xfrm>
          <a:prstGeom prst="rect">
            <a:avLst/>
          </a:prstGeom>
          <a:noFill/>
        </p:spPr>
        <p:txBody>
          <a:bodyPr wrap="square">
            <a:spAutoFit/>
          </a:bodyPr>
          <a:lstStyle/>
          <a:p>
            <a:r>
              <a:rPr lang="en-US" sz="1400">
                <a:solidFill>
                  <a:schemeClr val="tx1">
                    <a:lumMod val="50000"/>
                    <a:lumOff val="50000"/>
                  </a:schemeClr>
                </a:solidFill>
                <a:latin typeface="Calibri" panose="020F0502020204030204" pitchFamily="34" charset="0"/>
              </a:rPr>
              <a:t>The Latin American panel suggests using </a:t>
            </a:r>
            <a:r>
              <a:rPr lang="en-US" sz="1400">
                <a:solidFill>
                  <a:srgbClr val="FF0000"/>
                </a:solidFill>
                <a:latin typeface="Calibri" panose="020F0502020204030204" pitchFamily="34" charset="0"/>
              </a:rPr>
              <a:t>low-molecular-weight heparin over direct oral anticoagulant agents in medical thromboprophylaxis</a:t>
            </a:r>
            <a:r>
              <a:rPr lang="en-US" sz="1400">
                <a:solidFill>
                  <a:srgbClr val="000000"/>
                </a:solidFill>
                <a:latin typeface="Calibri" panose="020F0502020204030204" pitchFamily="34" charset="0"/>
              </a:rPr>
              <a:t> </a:t>
            </a:r>
            <a:r>
              <a:rPr lang="en-US" sz="1400">
                <a:solidFill>
                  <a:schemeClr val="tx1">
                    <a:lumMod val="50000"/>
                    <a:lumOff val="50000"/>
                  </a:schemeClr>
                </a:solidFill>
                <a:latin typeface="Calibri" panose="020F0502020204030204" pitchFamily="34" charset="0"/>
              </a:rPr>
              <a:t>(conditional recommendation based on moderate certainty arising from the evidence provided by the ⨁⨁⨁◯ effects). </a:t>
            </a:r>
          </a:p>
        </p:txBody>
      </p:sp>
      <p:sp>
        <p:nvSpPr>
          <p:cNvPr id="27" name="CuadroTexto 26">
            <a:extLst>
              <a:ext uri="{FF2B5EF4-FFF2-40B4-BE49-F238E27FC236}">
                <a16:creationId xmlns:a16="http://schemas.microsoft.com/office/drawing/2014/main" id="{80B0C13B-61AD-4CDA-BF07-F9A3FB7D0E0E}"/>
              </a:ext>
            </a:extLst>
          </p:cNvPr>
          <p:cNvSpPr txBox="1"/>
          <p:nvPr/>
        </p:nvSpPr>
        <p:spPr>
          <a:xfrm>
            <a:off x="543346" y="6242633"/>
            <a:ext cx="3578086" cy="276999"/>
          </a:xfrm>
          <a:prstGeom prst="rect">
            <a:avLst/>
          </a:prstGeom>
          <a:noFill/>
        </p:spPr>
        <p:txBody>
          <a:bodyPr wrap="square">
            <a:spAutoFit/>
          </a:bodyPr>
          <a:lstStyle/>
          <a:p>
            <a:r>
              <a:rPr lang="es-ES" sz="1200" err="1"/>
              <a:t>°°</a:t>
            </a:r>
            <a:r>
              <a:rPr lang="en-US" sz="1200"/>
              <a:t> This recommendation changed strength vs original</a:t>
            </a:r>
            <a:endParaRPr lang="es-CO" sz="1200"/>
          </a:p>
        </p:txBody>
      </p:sp>
      <p:sp>
        <p:nvSpPr>
          <p:cNvPr id="28" name="CuadroTexto 27">
            <a:extLst>
              <a:ext uri="{FF2B5EF4-FFF2-40B4-BE49-F238E27FC236}">
                <a16:creationId xmlns:a16="http://schemas.microsoft.com/office/drawing/2014/main" id="{E7405BEB-0214-40E9-9F10-41CB55F77424}"/>
              </a:ext>
            </a:extLst>
          </p:cNvPr>
          <p:cNvSpPr txBox="1"/>
          <p:nvPr/>
        </p:nvSpPr>
        <p:spPr>
          <a:xfrm>
            <a:off x="9012684" y="2235108"/>
            <a:ext cx="3075976" cy="3323987"/>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US" sz="1400">
                <a:solidFill>
                  <a:schemeClr val="tx1">
                    <a:lumMod val="50000"/>
                    <a:lumOff val="50000"/>
                  </a:schemeClr>
                </a:solidFill>
              </a:rPr>
              <a:t>Evidence from 3 trials showed that short course of LMWH vs short course and prolonged DOACs increase bleeding without significant impact on VTE reduction. </a:t>
            </a:r>
          </a:p>
          <a:p>
            <a:pPr marL="285750" indent="-285750">
              <a:buFont typeface="Arial" panose="020B0604020202020204" pitchFamily="34" charset="0"/>
              <a:buChar char="•"/>
            </a:pPr>
            <a:r>
              <a:rPr lang="en-US" sz="1400">
                <a:solidFill>
                  <a:schemeClr val="tx1">
                    <a:lumMod val="50000"/>
                    <a:lumOff val="50000"/>
                  </a:schemeClr>
                </a:solidFill>
              </a:rPr>
              <a:t>Original panel gave strong recommendation against DOAC. (Absolute ↑ in bleeding is small:</a:t>
            </a:r>
          </a:p>
          <a:p>
            <a:pPr marL="285750" indent="-285750">
              <a:buFont typeface="Arial" panose="020B0604020202020204" pitchFamily="34" charset="0"/>
              <a:buChar char="•"/>
            </a:pPr>
            <a:r>
              <a:rPr lang="en-US" sz="1400">
                <a:solidFill>
                  <a:schemeClr val="tx1">
                    <a:lumMod val="50000"/>
                    <a:lumOff val="50000"/>
                  </a:schemeClr>
                </a:solidFill>
              </a:rPr>
              <a:t>0.2 to 1.2% . </a:t>
            </a:r>
          </a:p>
          <a:p>
            <a:pPr marL="285750" indent="-285750">
              <a:buFont typeface="Arial" panose="020B0604020202020204" pitchFamily="34" charset="0"/>
              <a:buChar char="•"/>
            </a:pPr>
            <a:r>
              <a:rPr lang="en-US" sz="1400">
                <a:solidFill>
                  <a:schemeClr val="tx1">
                    <a:lumMod val="50000"/>
                    <a:lumOff val="50000"/>
                  </a:schemeClr>
                </a:solidFill>
              </a:rPr>
              <a:t>The Latin American panel considered that some patients may trade the small increase in bleeding for convenience of oral agent.</a:t>
            </a:r>
          </a:p>
          <a:p>
            <a:pPr marL="285750" indent="-285750">
              <a:buFont typeface="Arial" panose="020B0604020202020204" pitchFamily="34" charset="0"/>
              <a:buChar char="•"/>
            </a:pPr>
            <a:r>
              <a:rPr lang="en-US" sz="1400">
                <a:solidFill>
                  <a:schemeClr val="tx1">
                    <a:lumMod val="50000"/>
                    <a:lumOff val="50000"/>
                  </a:schemeClr>
                </a:solidFill>
              </a:rPr>
              <a:t>A conditional recommendation was issued</a:t>
            </a:r>
            <a:endParaRPr lang="es-CO" sz="1400">
              <a:solidFill>
                <a:schemeClr val="tx1">
                  <a:lumMod val="50000"/>
                  <a:lumOff val="50000"/>
                </a:schemeClr>
              </a:solidFill>
            </a:endParaRPr>
          </a:p>
        </p:txBody>
      </p:sp>
    </p:spTree>
    <p:extLst>
      <p:ext uri="{BB962C8B-B14F-4D97-AF65-F5344CB8AC3E}">
        <p14:creationId xmlns:p14="http://schemas.microsoft.com/office/powerpoint/2010/main" val="7216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altLang="es-CO" sz="1905"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281041" cy="2339102"/>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CO" sz="14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S PGothic" panose="020B0600070205080204" pitchFamily="34" charset="-128"/>
                <a:cs typeface="+mn-cs"/>
              </a:rPr>
              <a:t>GRADE-ADOLOPMENT is an explicit and systematic method for adopting, adapting or developing evidence-based recommendations from existing recommendation developed using the GRADE approach.</a:t>
            </a:r>
            <a:endParaRPr kumimoji="0" lang="es-CO" altLang="es-CO" sz="14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S PGothic" panose="020B0600070205080204" pitchFamily="34" charset="-128"/>
              <a:cs typeface="+mn-cs"/>
            </a:endParaRP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CO" sz="11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GRADE Evidence to Decision frameworks for adoption, adaptation, and de novo development of trustworthy recommendations: GRADE-ADOLOPMENT¨ (J Clin Epidemiol. 2017 Jan; 81:101-110). </a:t>
            </a:r>
            <a:endParaRPr kumimoji="0" lang="es-CO" altLang="es-CO" sz="11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en-US" altLang="es-CO"/>
              <a:t>Latin American ADOLOPMENT project </a:t>
            </a:r>
            <a:br>
              <a:rPr lang="es-CO" altLang="es-CO"/>
            </a:br>
            <a:endParaRPr lang="en-US"/>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8"/>
            <a:ext cx="8169315" cy="3954462"/>
          </a:xfrm>
        </p:spPr>
        <p:txBody>
          <a:bodyPr/>
          <a:lstStyle/>
          <a:p>
            <a:pPr marL="91429" indent="-91429">
              <a:spcBef>
                <a:spcPts val="0"/>
              </a:spcBef>
              <a:spcAft>
                <a:spcPts val="300"/>
              </a:spcAft>
            </a:pPr>
            <a:r>
              <a:rPr lang="en-US" altLang="es-CO" sz="1400"/>
              <a:t>The Latin American ADOLOPMENT project is a pilot collaborative effort of the following institutions</a:t>
            </a:r>
          </a:p>
          <a:p>
            <a:pPr marL="91429" indent="-91429">
              <a:spcBef>
                <a:spcPts val="0"/>
              </a:spcBef>
              <a:spcAft>
                <a:spcPts val="300"/>
              </a:spcAft>
            </a:pPr>
            <a:r>
              <a:rPr lang="es-ES" altLang="es-CO" sz="1400"/>
              <a:t>Sociedad Argentina de Hematología (SAH)</a:t>
            </a:r>
            <a:r>
              <a:rPr lang="es-ES" sz="1400"/>
              <a:t> Cecilia Colorio, MD </a:t>
            </a:r>
          </a:p>
          <a:p>
            <a:pPr marL="91429" indent="-91429">
              <a:spcBef>
                <a:spcPts val="0"/>
              </a:spcBef>
              <a:spcAft>
                <a:spcPts val="300"/>
              </a:spcAft>
            </a:pPr>
            <a:r>
              <a:rPr lang="es-ES" altLang="es-CO" sz="1400"/>
              <a:t>Sociedad Boliviana de Hematología y Hemoterapia (SBHH)</a:t>
            </a:r>
            <a:r>
              <a:rPr lang="es-ES" sz="1400"/>
              <a:t> Mario Luis Tejerina Valle, MD </a:t>
            </a:r>
          </a:p>
          <a:p>
            <a:pPr marL="91429" indent="-91429">
              <a:spcBef>
                <a:spcPts val="0"/>
              </a:spcBef>
              <a:spcAft>
                <a:spcPts val="300"/>
              </a:spcAft>
            </a:pPr>
            <a:r>
              <a:rPr lang="es-ES" altLang="es-CO" sz="1400"/>
              <a:t>Associação Brasileira de Hematologia, Hemoterapia e Terapia Celular (ABHH)</a:t>
            </a:r>
            <a:r>
              <a:rPr lang="es-ES" sz="1400"/>
              <a:t> Suely Meireles Rezende, MD PhD</a:t>
            </a:r>
          </a:p>
          <a:p>
            <a:pPr marL="91429" indent="-91429">
              <a:spcBef>
                <a:spcPts val="0"/>
              </a:spcBef>
              <a:spcAft>
                <a:spcPts val="300"/>
              </a:spcAft>
            </a:pPr>
            <a:r>
              <a:rPr lang="es-ES" altLang="es-CO" sz="1400"/>
              <a:t>Sociedad Chilena de Hematología </a:t>
            </a:r>
            <a:r>
              <a:rPr lang="es-ES" sz="1400"/>
              <a:t>Jaime Pereira, MD </a:t>
            </a:r>
          </a:p>
          <a:p>
            <a:pPr marL="91429" indent="-91429">
              <a:spcBef>
                <a:spcPts val="0"/>
              </a:spcBef>
              <a:spcAft>
                <a:spcPts val="300"/>
              </a:spcAft>
            </a:pPr>
            <a:r>
              <a:rPr lang="es-ES" altLang="es-CO" sz="1400"/>
              <a:t>Sociedad Peruana de Hematología (SPH)</a:t>
            </a:r>
            <a:r>
              <a:rPr lang="es-ES" sz="1400"/>
              <a:t> Pedro García Lázaro, MD </a:t>
            </a:r>
          </a:p>
          <a:p>
            <a:pPr marL="91429" indent="-91429">
              <a:spcBef>
                <a:spcPts val="0"/>
              </a:spcBef>
              <a:spcAft>
                <a:spcPts val="300"/>
              </a:spcAft>
            </a:pPr>
            <a:r>
              <a:rPr lang="es-ES" altLang="es-CO" sz="1400"/>
              <a:t>Sociedad de Hematología del Uruguay (SHU)</a:t>
            </a:r>
            <a:r>
              <a:rPr lang="es-ES" sz="1400"/>
              <a:t> Cecilia Guillermo, MD</a:t>
            </a:r>
          </a:p>
          <a:p>
            <a:pPr marL="91429" indent="-91429">
              <a:spcBef>
                <a:spcPts val="0"/>
              </a:spcBef>
              <a:spcAft>
                <a:spcPts val="300"/>
              </a:spcAft>
            </a:pPr>
            <a:r>
              <a:rPr lang="es-ES" altLang="es-CO" sz="1400"/>
              <a:t>Sociedad Venezolana de Hematología (SVH)</a:t>
            </a:r>
            <a:r>
              <a:rPr lang="es-ES" sz="1400"/>
              <a:t> Juan Carlos Serrano, MD </a:t>
            </a:r>
          </a:p>
          <a:p>
            <a:pPr marL="91429" indent="-91429">
              <a:spcBef>
                <a:spcPts val="0"/>
              </a:spcBef>
              <a:spcAft>
                <a:spcPts val="300"/>
              </a:spcAft>
            </a:pPr>
            <a:r>
              <a:rPr lang="es-ES" altLang="es-CO" sz="1400"/>
              <a:t>Grupo Cooperativo Latinoamericano de Hemostasis y Trombosis (CLAHT)</a:t>
            </a:r>
            <a:r>
              <a:rPr lang="es-ES" sz="1400"/>
              <a:t> Patricia Casais, MD </a:t>
            </a:r>
          </a:p>
          <a:p>
            <a:pPr marL="91429" indent="-91429">
              <a:spcBef>
                <a:spcPts val="0"/>
              </a:spcBef>
              <a:spcAft>
                <a:spcPts val="300"/>
              </a:spcAft>
            </a:pPr>
            <a:r>
              <a:rPr lang="es-ES" altLang="es-CO" sz="1400"/>
              <a:t>Asociación Mexicana de Hematología Luis Meillon MD</a:t>
            </a:r>
          </a:p>
          <a:p>
            <a:pPr marL="91429" indent="-91429">
              <a:spcBef>
                <a:spcPts val="0"/>
              </a:spcBef>
              <a:spcAft>
                <a:spcPts val="300"/>
              </a:spcAft>
            </a:pPr>
            <a:r>
              <a:rPr lang="es-ES" altLang="es-CO" sz="1400"/>
              <a:t>Asociación Colombiana de Hematología y Oncología  Guillermo Basantes MD</a:t>
            </a:r>
            <a:endParaRPr lang="es-CO" altLang="es-CO" sz="1400"/>
          </a:p>
          <a:p>
            <a:pPr marL="91429" indent="-91429">
              <a:spcBef>
                <a:spcPts val="0"/>
              </a:spcBef>
              <a:spcAft>
                <a:spcPts val="300"/>
              </a:spcAft>
            </a:pPr>
            <a:r>
              <a:rPr lang="en-US" altLang="es-CO" sz="1400"/>
              <a:t>American Society of Hematology</a:t>
            </a:r>
            <a:endParaRPr lang="es-CO" altLang="es-CO" sz="1400"/>
          </a:p>
          <a:p>
            <a:pPr marL="91429" indent="-91429">
              <a:spcBef>
                <a:spcPts val="0"/>
              </a:spcBef>
              <a:spcAft>
                <a:spcPts val="300"/>
              </a:spcAft>
            </a:pPr>
            <a:r>
              <a:rPr lang="en-US" altLang="es-CO" sz="1400"/>
              <a:t>MacGRADE Center</a:t>
            </a:r>
          </a:p>
          <a:p>
            <a:pPr marL="91429" indent="-91429">
              <a:spcBef>
                <a:spcPts val="0"/>
              </a:spcBef>
              <a:spcAft>
                <a:spcPts val="300"/>
              </a:spcAft>
            </a:pPr>
            <a:endParaRPr 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409E3-1177-4304-9C44-14024F2C0560}"/>
              </a:ext>
            </a:extLst>
          </p:cNvPr>
          <p:cNvSpPr>
            <a:spLocks noGrp="1"/>
          </p:cNvSpPr>
          <p:nvPr>
            <p:ph idx="1"/>
          </p:nvPr>
        </p:nvSpPr>
        <p:spPr>
          <a:xfrm>
            <a:off x="419100" y="1871044"/>
            <a:ext cx="10972800" cy="3954624"/>
          </a:xfrm>
        </p:spPr>
        <p:txBody>
          <a:bodyPr>
            <a:noAutofit/>
          </a:bodyPr>
          <a:lstStyle/>
          <a:p>
            <a:pPr marL="0" indent="0">
              <a:buNone/>
            </a:pPr>
            <a:r>
              <a:rPr lang="en-US" sz="2400" b="1"/>
              <a:t>The patient has recent gastrointestinal bleeding. You decide to discontinue thromboprophylaxis to ensure hemostasis.  </a:t>
            </a:r>
          </a:p>
          <a:p>
            <a:pPr marL="0" indent="0">
              <a:buNone/>
            </a:pPr>
            <a:r>
              <a:rPr lang="en-US" sz="2400" b="1"/>
              <a:t>Which of the following options for thromboprophylaxis would you suggest at this time?</a:t>
            </a:r>
            <a:endParaRPr lang="en-CA" sz="2400"/>
          </a:p>
          <a:p>
            <a:pPr marL="514350" indent="-514350">
              <a:buAutoNum type="alphaUcPeriod"/>
            </a:pPr>
            <a:r>
              <a:rPr lang="en-CA" sz="2400"/>
              <a:t>Elastic Compression Stockings</a:t>
            </a:r>
          </a:p>
          <a:p>
            <a:pPr marL="514350" indent="-514350">
              <a:buAutoNum type="alphaUcPeriod"/>
            </a:pPr>
            <a:r>
              <a:rPr lang="en-CA" sz="2400"/>
              <a:t>Pneumatic compression devices</a:t>
            </a:r>
          </a:p>
          <a:p>
            <a:pPr marL="514350" indent="-514350">
              <a:buAutoNum type="alphaUcPeriod"/>
            </a:pPr>
            <a:r>
              <a:rPr lang="en-CA" sz="2400"/>
              <a:t>Calf exercises (physical therapy)</a:t>
            </a:r>
          </a:p>
          <a:p>
            <a:pPr marL="514350" indent="-514350">
              <a:buAutoNum type="alphaUcPeriod"/>
            </a:pPr>
            <a:r>
              <a:rPr lang="en-CA" sz="2400"/>
              <a:t>No mechanical prophylaxis required</a:t>
            </a:r>
          </a:p>
          <a:p>
            <a:pPr marL="514350" indent="-514350">
              <a:buAutoNum type="alphaUcPeriod"/>
            </a:pPr>
            <a:r>
              <a:rPr lang="en-US" sz="2400"/>
              <a:t>Both Compression Stockings and Pneumatic Compression Devices are valid </a:t>
            </a:r>
            <a:endParaRPr lang="en-CA" sz="2400"/>
          </a:p>
        </p:txBody>
      </p:sp>
      <p:sp>
        <p:nvSpPr>
          <p:cNvPr id="4" name="Rectangle 3">
            <a:extLst>
              <a:ext uri="{FF2B5EF4-FFF2-40B4-BE49-F238E27FC236}">
                <a16:creationId xmlns:a16="http://schemas.microsoft.com/office/drawing/2014/main" id="{25413DAC-8A0A-4D42-83EC-960F276BF2CE}"/>
              </a:ext>
            </a:extLst>
          </p:cNvPr>
          <p:cNvSpPr/>
          <p:nvPr/>
        </p:nvSpPr>
        <p:spPr>
          <a:xfrm>
            <a:off x="612452" y="5208104"/>
            <a:ext cx="10779447" cy="4547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219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FD0C2A-35E0-4888-89C8-0E3DCA75F4C3}"/>
              </a:ext>
            </a:extLst>
          </p:cNvPr>
          <p:cNvPicPr>
            <a:picLocks noChangeAspect="1"/>
          </p:cNvPicPr>
          <p:nvPr/>
        </p:nvPicPr>
        <p:blipFill rotWithShape="1">
          <a:blip r:embed="rId2"/>
          <a:srcRect l="7441" r="2740" b="9205"/>
          <a:stretch/>
        </p:blipFill>
        <p:spPr>
          <a:xfrm>
            <a:off x="947855" y="2148323"/>
            <a:ext cx="4664766" cy="3644349"/>
          </a:xfrm>
          <a:prstGeom prst="rect">
            <a:avLst/>
          </a:prstGeom>
        </p:spPr>
      </p:pic>
      <p:sp>
        <p:nvSpPr>
          <p:cNvPr id="6" name="CuadroTexto 5">
            <a:extLst>
              <a:ext uri="{FF2B5EF4-FFF2-40B4-BE49-F238E27FC236}">
                <a16:creationId xmlns:a16="http://schemas.microsoft.com/office/drawing/2014/main" id="{B403CF60-E253-4EB4-9017-12700E708AE1}"/>
              </a:ext>
            </a:extLst>
          </p:cNvPr>
          <p:cNvSpPr txBox="1"/>
          <p:nvPr/>
        </p:nvSpPr>
        <p:spPr>
          <a:xfrm>
            <a:off x="6151264" y="3508833"/>
            <a:ext cx="5350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solidFill>
                <a:effectLst/>
                <a:uLnTx/>
                <a:uFillTx/>
                <a:latin typeface="Calibri"/>
                <a:ea typeface="+mn-ea"/>
                <a:cs typeface="+mn-cs"/>
              </a:rPr>
              <a:t>Vs </a:t>
            </a:r>
            <a:endParaRPr kumimoji="0" lang="es-CO" sz="2400" b="0" i="0" u="none" strike="noStrike" kern="1200" cap="none" spc="0" normalizeH="0" baseline="0" noProof="0">
              <a:ln>
                <a:noFill/>
              </a:ln>
              <a:solidFill>
                <a:prstClr val="black"/>
              </a:solidFill>
              <a:effectLst/>
              <a:uLnTx/>
              <a:uFillTx/>
              <a:latin typeface="Calibri"/>
              <a:ea typeface="+mn-ea"/>
              <a:cs typeface="+mn-cs"/>
            </a:endParaRPr>
          </a:p>
        </p:txBody>
      </p:sp>
      <p:pic>
        <p:nvPicPr>
          <p:cNvPr id="8" name="Imagen 7">
            <a:extLst>
              <a:ext uri="{FF2B5EF4-FFF2-40B4-BE49-F238E27FC236}">
                <a16:creationId xmlns:a16="http://schemas.microsoft.com/office/drawing/2014/main" id="{F9E6FDE0-02E3-426E-813B-5D46D48AEAE8}"/>
              </a:ext>
            </a:extLst>
          </p:cNvPr>
          <p:cNvPicPr>
            <a:picLocks noChangeAspect="1"/>
          </p:cNvPicPr>
          <p:nvPr/>
        </p:nvPicPr>
        <p:blipFill rotWithShape="1">
          <a:blip r:embed="rId3"/>
          <a:srcRect t="5197" r="2564" b="2182"/>
          <a:stretch/>
        </p:blipFill>
        <p:spPr>
          <a:xfrm>
            <a:off x="7258151" y="1989929"/>
            <a:ext cx="3502415" cy="3771774"/>
          </a:xfrm>
          <a:prstGeom prst="rect">
            <a:avLst/>
          </a:prstGeom>
        </p:spPr>
      </p:pic>
    </p:spTree>
    <p:extLst>
      <p:ext uri="{BB962C8B-B14F-4D97-AF65-F5344CB8AC3E}">
        <p14:creationId xmlns:p14="http://schemas.microsoft.com/office/powerpoint/2010/main" val="366745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84014-C150-F34D-BCE7-553C71463356}"/>
              </a:ext>
            </a:extLst>
          </p:cNvPr>
          <p:cNvSpPr>
            <a:spLocks noGrp="1"/>
          </p:cNvSpPr>
          <p:nvPr>
            <p:ph type="title"/>
          </p:nvPr>
        </p:nvSpPr>
        <p:spPr>
          <a:xfrm>
            <a:off x="528283" y="1453834"/>
            <a:ext cx="4790934" cy="418113"/>
          </a:xfrm>
        </p:spPr>
        <p:txBody>
          <a:bodyPr/>
          <a:lstStyle/>
          <a:p>
            <a:r>
              <a:rPr lang="en-CA"/>
              <a:t>Recommendation 14 </a:t>
            </a:r>
            <a:endParaRPr lang="en-US"/>
          </a:p>
        </p:txBody>
      </p:sp>
      <p:sp>
        <p:nvSpPr>
          <p:cNvPr id="8" name="Content Placeholder 7">
            <a:extLst>
              <a:ext uri="{FF2B5EF4-FFF2-40B4-BE49-F238E27FC236}">
                <a16:creationId xmlns:a16="http://schemas.microsoft.com/office/drawing/2014/main" id="{72D72ADF-799C-714C-83E1-E80E753390D0}"/>
              </a:ext>
            </a:extLst>
          </p:cNvPr>
          <p:cNvSpPr>
            <a:spLocks noGrp="1"/>
          </p:cNvSpPr>
          <p:nvPr>
            <p:ph idx="1"/>
          </p:nvPr>
        </p:nvSpPr>
        <p:spPr>
          <a:xfrm>
            <a:off x="582875" y="2008739"/>
            <a:ext cx="11208793" cy="952831"/>
          </a:xfrm>
        </p:spPr>
        <p:txBody>
          <a:bodyPr>
            <a:noAutofit/>
          </a:bodyPr>
          <a:lstStyle/>
          <a:p>
            <a:pPr marL="0" indent="0">
              <a:buNone/>
            </a:pPr>
            <a:r>
              <a:rPr lang="en-US" sz="2000">
                <a:solidFill>
                  <a:schemeClr val="tx1">
                    <a:lumMod val="50000"/>
                    <a:lumOff val="50000"/>
                  </a:schemeClr>
                </a:solidFill>
                <a:latin typeface="Calibri" panose="020F0502020204030204" pitchFamily="34" charset="0"/>
              </a:rPr>
              <a:t>In patients with acute and critical illness who cannot receive pharmacologic prophylaxis, the Latin American panel suggests the use of mechanical prophylaxis rather than no prophylaxis (conditional recommendation based on moderate certainty arising from the evidence provided by the ⨁⨁⨁◯ effects). </a:t>
            </a:r>
            <a:r>
              <a:rPr lang="es-CO" sz="2000">
                <a:solidFill>
                  <a:schemeClr val="tx1">
                    <a:lumMod val="50000"/>
                    <a:lumOff val="50000"/>
                  </a:schemeClr>
                </a:solidFill>
                <a:latin typeface="Calibri" panose="020F0502020204030204" pitchFamily="34" charset="0"/>
              </a:rPr>
              <a:t> </a:t>
            </a:r>
            <a:endParaRPr lang="en-CA" sz="2000" i="1">
              <a:solidFill>
                <a:schemeClr val="tx1">
                  <a:lumMod val="50000"/>
                  <a:lumOff val="50000"/>
                </a:schemeClr>
              </a:solidFill>
            </a:endParaRPr>
          </a:p>
          <a:p>
            <a:pPr marL="0" indent="0">
              <a:buNone/>
            </a:pPr>
            <a:endParaRPr lang="en-CA" sz="1050" i="1"/>
          </a:p>
          <a:p>
            <a:pPr marL="0" indent="0">
              <a:buNone/>
            </a:pPr>
            <a:endParaRPr lang="en-US" sz="2000"/>
          </a:p>
        </p:txBody>
      </p:sp>
      <p:sp>
        <p:nvSpPr>
          <p:cNvPr id="18" name="Title 6">
            <a:extLst>
              <a:ext uri="{FF2B5EF4-FFF2-40B4-BE49-F238E27FC236}">
                <a16:creationId xmlns:a16="http://schemas.microsoft.com/office/drawing/2014/main" id="{49FD3AA1-E24A-4C36-B0F8-6D0B8D9F86EE}"/>
              </a:ext>
            </a:extLst>
          </p:cNvPr>
          <p:cNvSpPr txBox="1">
            <a:spLocks/>
          </p:cNvSpPr>
          <p:nvPr/>
        </p:nvSpPr>
        <p:spPr>
          <a:xfrm>
            <a:off x="612443" y="3462333"/>
            <a:ext cx="3427296"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a:t>Recommendation 15 </a:t>
            </a:r>
            <a:endParaRPr lang="en-US"/>
          </a:p>
        </p:txBody>
      </p:sp>
      <p:sp>
        <p:nvSpPr>
          <p:cNvPr id="21" name="CuadroTexto 20">
            <a:extLst>
              <a:ext uri="{FF2B5EF4-FFF2-40B4-BE49-F238E27FC236}">
                <a16:creationId xmlns:a16="http://schemas.microsoft.com/office/drawing/2014/main" id="{8256B453-F65A-4621-9814-E79D2059236E}"/>
              </a:ext>
            </a:extLst>
          </p:cNvPr>
          <p:cNvSpPr txBox="1"/>
          <p:nvPr/>
        </p:nvSpPr>
        <p:spPr>
          <a:xfrm>
            <a:off x="592527" y="3968227"/>
            <a:ext cx="10912535" cy="1323439"/>
          </a:xfrm>
          <a:prstGeom prst="rect">
            <a:avLst/>
          </a:prstGeom>
          <a:noFill/>
        </p:spPr>
        <p:txBody>
          <a:bodyPr wrap="square">
            <a:spAutoFit/>
          </a:bodyPr>
          <a:lstStyle/>
          <a:p>
            <a:r>
              <a:rPr lang="en-US" sz="2000">
                <a:solidFill>
                  <a:schemeClr val="tx1">
                    <a:lumMod val="50000"/>
                    <a:lumOff val="50000"/>
                  </a:schemeClr>
                </a:solidFill>
                <a:latin typeface="Calibri" panose="020F0502020204030204" pitchFamily="34" charset="0"/>
              </a:rPr>
              <a:t>In hospitalized patients with acute  and critical illness requiring mechanical prophylaxis, the Latin American panel suggests either of these two options: pneumatic compression devices or graduated compression stockings (conditional recommendation based on very low certainty arising from the evidence provided by the ⨁◯◯◯ effects). </a:t>
            </a:r>
            <a:endParaRPr lang="es-CO" sz="2000">
              <a:solidFill>
                <a:schemeClr val="tx1">
                  <a:lumMod val="50000"/>
                  <a:lumOff val="50000"/>
                </a:schemeClr>
              </a:solidFill>
            </a:endParaRPr>
          </a:p>
        </p:txBody>
      </p:sp>
    </p:spTree>
    <p:extLst>
      <p:ext uri="{BB962C8B-B14F-4D97-AF65-F5344CB8AC3E}">
        <p14:creationId xmlns:p14="http://schemas.microsoft.com/office/powerpoint/2010/main" val="9370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3E7A4F0-8980-4F4C-B365-F073A74778A4}"/>
              </a:ext>
            </a:extLst>
          </p:cNvPr>
          <p:cNvGraphicFramePr>
            <a:graphicFrameLocks noGrp="1"/>
          </p:cNvGraphicFramePr>
          <p:nvPr>
            <p:extLst>
              <p:ext uri="{D42A27DB-BD31-4B8C-83A1-F6EECF244321}">
                <p14:modId xmlns:p14="http://schemas.microsoft.com/office/powerpoint/2010/main" val="543055899"/>
              </p:ext>
            </p:extLst>
          </p:nvPr>
        </p:nvGraphicFramePr>
        <p:xfrm>
          <a:off x="702363" y="2150529"/>
          <a:ext cx="8382176" cy="324333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pneumatic compression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0" i="1">
                          <a:solidFill>
                            <a:schemeClr val="tx1">
                              <a:lumMod val="50000"/>
                              <a:lumOff val="50000"/>
                            </a:schemeClr>
                          </a:solidFill>
                        </a:rPr>
                        <a:t>Risk with elastic compression stockings</a:t>
                      </a:r>
                      <a:endParaRPr lang="es-VE" sz="1400" b="0" i="1" noProof="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es-VE" sz="1400" b="1" noProof="0" err="1">
                          <a:solidFill>
                            <a:schemeClr val="tx1">
                              <a:lumMod val="50000"/>
                              <a:lumOff val="50000"/>
                            </a:schemeClr>
                          </a:solidFill>
                        </a:rPr>
                        <a:t>Mortality</a:t>
                      </a:r>
                      <a:endParaRPr lang="es-VE" sz="1400" b="1" noProof="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a:solidFill>
                            <a:schemeClr val="tx1"/>
                          </a:solidFill>
                          <a:effectLst/>
                          <a:latin typeface="+mn-lt"/>
                          <a:ea typeface="+mn-ea"/>
                          <a:cs typeface="+mn-cs"/>
                        </a:rPr>
                        <a:t>RR 3.43</a:t>
                      </a:r>
                      <a:br>
                        <a:rPr lang="en-US" sz="1050" b="1"/>
                      </a:br>
                      <a:r>
                        <a:rPr lang="en-US" sz="1400" b="1" i="0" kern="1200">
                          <a:solidFill>
                            <a:schemeClr val="tx1"/>
                          </a:solidFill>
                          <a:effectLst/>
                          <a:latin typeface="+mn-lt"/>
                          <a:ea typeface="+mn-ea"/>
                          <a:cs typeface="+mn-cs"/>
                        </a:rPr>
                        <a:t>(0.15 to 79.74)</a:t>
                      </a:r>
                      <a:endParaRPr lang="en-CA" sz="8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0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deaths</a:t>
                      </a:r>
                      <a:r>
                        <a:rPr lang="es-ES" sz="1400" b="1">
                          <a:solidFill>
                            <a:schemeClr val="tx1">
                              <a:lumMod val="50000"/>
                              <a:lumOff val="50000"/>
                            </a:schemeClr>
                          </a:solidFill>
                        </a:rPr>
                        <a:t> per 1,000</a:t>
                      </a:r>
                    </a:p>
                    <a:p>
                      <a:pPr algn="ctr"/>
                      <a:r>
                        <a:rPr lang="es-ES" sz="1400" b="1">
                          <a:solidFill>
                            <a:schemeClr val="tx1">
                              <a:lumMod val="50000"/>
                              <a:lumOff val="50000"/>
                            </a:schemeClr>
                          </a:solidFill>
                        </a:rPr>
                        <a:t>(0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to</a:t>
                      </a:r>
                      <a:r>
                        <a:rPr lang="es-ES" sz="1400" b="1">
                          <a:solidFill>
                            <a:schemeClr val="tx1">
                              <a:lumMod val="50000"/>
                              <a:lumOff val="50000"/>
                            </a:schemeClr>
                          </a:solidFill>
                        </a:rPr>
                        <a:t> 0 more)</a:t>
                      </a:r>
                      <a:endParaRPr lang="en-CA" sz="14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en-CA" sz="1400" b="1">
                          <a:solidFill>
                            <a:schemeClr val="tx1">
                              <a:lumMod val="50000"/>
                              <a:lumOff val="50000"/>
                            </a:schemeClr>
                          </a:solidFill>
                        </a:rPr>
                        <a:t>AE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0.38</a:t>
                      </a:r>
                      <a:br>
                        <a:rPr lang="en-US" sz="900" b="1"/>
                      </a:br>
                      <a:r>
                        <a:rPr lang="en-US" sz="1400" b="1" i="0" kern="1200">
                          <a:solidFill>
                            <a:schemeClr val="tx1"/>
                          </a:solidFill>
                          <a:effectLst/>
                          <a:latin typeface="+mn-lt"/>
                          <a:ea typeface="+mn-ea"/>
                          <a:cs typeface="+mn-cs"/>
                        </a:rPr>
                        <a:t>(0.02 to 8.86)</a:t>
                      </a:r>
                      <a:endParaRPr lang="en-CA" sz="9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a:solidFill>
                            <a:schemeClr val="bg1">
                              <a:lumMod val="50000"/>
                            </a:schemeClr>
                          </a:solidFill>
                          <a:effectLst/>
                          <a:latin typeface="+mn-lt"/>
                          <a:ea typeface="+mn-ea"/>
                          <a:cs typeface="+mn-cs"/>
                        </a:rPr>
                        <a:t>27 </a:t>
                      </a:r>
                      <a:r>
                        <a:rPr lang="es-ES" sz="1200" b="1" i="0" kern="1200" err="1">
                          <a:solidFill>
                            <a:schemeClr val="bg1">
                              <a:lumMod val="50000"/>
                            </a:schemeClr>
                          </a:solidFill>
                          <a:effectLst/>
                          <a:latin typeface="+mn-lt"/>
                          <a:ea typeface="+mn-ea"/>
                          <a:cs typeface="+mn-cs"/>
                        </a:rPr>
                        <a:t>fewer</a:t>
                      </a:r>
                      <a:r>
                        <a:rPr lang="es-ES" sz="1200" b="1" i="0" kern="1200">
                          <a:solidFill>
                            <a:schemeClr val="bg1">
                              <a:lumMod val="50000"/>
                            </a:schemeClr>
                          </a:solidFill>
                          <a:effectLst/>
                          <a:latin typeface="+mn-lt"/>
                          <a:ea typeface="+mn-ea"/>
                          <a:cs typeface="+mn-cs"/>
                        </a:rPr>
                        <a:t> per 1000</a:t>
                      </a:r>
                    </a:p>
                    <a:p>
                      <a:pPr algn="ctr"/>
                      <a:r>
                        <a:rPr lang="es-ES" sz="1200" b="1" i="0" kern="1200">
                          <a:solidFill>
                            <a:schemeClr val="bg1">
                              <a:lumMod val="50000"/>
                            </a:schemeClr>
                          </a:solidFill>
                          <a:effectLst/>
                          <a:latin typeface="+mn-lt"/>
                          <a:ea typeface="+mn-ea"/>
                          <a:cs typeface="+mn-cs"/>
                        </a:rPr>
                        <a:t>(de 43 menos a 342 more)</a:t>
                      </a:r>
                      <a:endParaRPr lang="en-CA" sz="900" b="1">
                        <a:solidFill>
                          <a:schemeClr val="bg1">
                            <a:lumMod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a:solidFill>
                            <a:schemeClr val="tx1"/>
                          </a:solidFill>
                          <a:effectLst/>
                          <a:latin typeface="+mn-lt"/>
                          <a:ea typeface="+mn-ea"/>
                          <a:cs typeface="+mn-cs"/>
                        </a:rPr>
                        <a:t>1 </a:t>
                      </a:r>
                      <a:r>
                        <a:rPr lang="es-ES" sz="1200" b="1" i="0" kern="1200" err="1">
                          <a:solidFill>
                            <a:schemeClr val="tx1"/>
                          </a:solidFill>
                          <a:effectLst/>
                          <a:latin typeface="+mn-lt"/>
                          <a:ea typeface="+mn-ea"/>
                          <a:cs typeface="+mn-cs"/>
                        </a:rPr>
                        <a:t>fewer</a:t>
                      </a:r>
                      <a:r>
                        <a:rPr lang="es-ES" sz="1200" b="1" i="0" kern="1200">
                          <a:solidFill>
                            <a:schemeClr val="tx1"/>
                          </a:solidFill>
                          <a:effectLst/>
                          <a:latin typeface="+mn-lt"/>
                          <a:ea typeface="+mn-ea"/>
                          <a:cs typeface="+mn-cs"/>
                        </a:rPr>
                        <a:t> per 1000</a:t>
                      </a:r>
                    </a:p>
                    <a:p>
                      <a:pPr algn="ctr"/>
                      <a:r>
                        <a:rPr lang="es-ES" sz="1200" b="1" i="0" kern="1200">
                          <a:solidFill>
                            <a:schemeClr val="tx1"/>
                          </a:solidFill>
                          <a:effectLst/>
                          <a:latin typeface="+mn-lt"/>
                          <a:ea typeface="+mn-ea"/>
                          <a:cs typeface="+mn-cs"/>
                        </a:rPr>
                        <a:t>(</a:t>
                      </a:r>
                      <a:r>
                        <a:rPr lang="es-ES" sz="1200" b="1" i="0" kern="1200" err="1">
                          <a:solidFill>
                            <a:schemeClr val="tx1"/>
                          </a:solidFill>
                          <a:effectLst/>
                          <a:latin typeface="+mn-lt"/>
                          <a:ea typeface="+mn-ea"/>
                          <a:cs typeface="+mn-cs"/>
                        </a:rPr>
                        <a:t>from</a:t>
                      </a:r>
                      <a:r>
                        <a:rPr lang="es-ES" sz="1200" b="1" i="0" kern="1200">
                          <a:solidFill>
                            <a:schemeClr val="tx1"/>
                          </a:solidFill>
                          <a:effectLst/>
                          <a:latin typeface="+mn-lt"/>
                          <a:ea typeface="+mn-ea"/>
                          <a:cs typeface="+mn-cs"/>
                        </a:rPr>
                        <a:t> 1 </a:t>
                      </a:r>
                      <a:r>
                        <a:rPr lang="es-ES" sz="1200" b="1" i="0" kern="1200" err="1">
                          <a:solidFill>
                            <a:schemeClr val="tx1"/>
                          </a:solidFill>
                          <a:effectLst/>
                          <a:latin typeface="+mn-lt"/>
                          <a:ea typeface="+mn-ea"/>
                          <a:cs typeface="+mn-cs"/>
                        </a:rPr>
                        <a:t>fewer</a:t>
                      </a:r>
                      <a:r>
                        <a:rPr lang="es-ES" sz="1200" b="1" i="0" kern="1200">
                          <a:solidFill>
                            <a:schemeClr val="tx1"/>
                          </a:solidFill>
                          <a:effectLst/>
                          <a:latin typeface="+mn-lt"/>
                          <a:ea typeface="+mn-ea"/>
                          <a:cs typeface="+mn-cs"/>
                        </a:rPr>
                        <a:t> </a:t>
                      </a:r>
                      <a:r>
                        <a:rPr lang="es-ES" sz="1200" b="1" i="0" kern="1200" err="1">
                          <a:solidFill>
                            <a:schemeClr val="tx1"/>
                          </a:solidFill>
                          <a:effectLst/>
                          <a:latin typeface="+mn-lt"/>
                          <a:ea typeface="+mn-ea"/>
                          <a:cs typeface="+mn-cs"/>
                        </a:rPr>
                        <a:t>to</a:t>
                      </a:r>
                      <a:r>
                        <a:rPr lang="es-ES" sz="1200" b="1" i="0" kern="1200">
                          <a:solidFill>
                            <a:schemeClr val="tx1"/>
                          </a:solidFill>
                          <a:effectLst/>
                          <a:latin typeface="+mn-lt"/>
                          <a:ea typeface="+mn-ea"/>
                          <a:cs typeface="+mn-cs"/>
                        </a:rPr>
                        <a:t> 8 more</a:t>
                      </a:r>
                    </a:p>
                    <a:p>
                      <a:pPr algn="ctr"/>
                      <a:r>
                        <a:rPr lang="es-ES" sz="1200" b="1" i="0" kern="1200">
                          <a:solidFill>
                            <a:schemeClr val="tx1"/>
                          </a:solidFill>
                          <a:effectLst/>
                          <a:latin typeface="+mn-lt"/>
                          <a:ea typeface="+mn-ea"/>
                          <a:cs typeface="+mn-cs"/>
                        </a:rPr>
                        <a:t>)</a:t>
                      </a:r>
                      <a:endParaRPr lang="en-CA" sz="9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en-CA" sz="1400" b="1">
                          <a:solidFill>
                            <a:schemeClr val="tx1">
                              <a:lumMod val="50000"/>
                              <a:lumOff val="50000"/>
                            </a:schemeClr>
                          </a:solidFill>
                        </a:rPr>
                        <a:t>Proximal symptomatic DVT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RR 0,16</a:t>
                      </a:r>
                    </a:p>
                    <a:p>
                      <a:pPr algn="ctr"/>
                      <a:r>
                        <a:rPr lang="pt-BR" sz="1600" b="1">
                          <a:solidFill>
                            <a:schemeClr val="tx1">
                              <a:lumMod val="50000"/>
                              <a:lumOff val="50000"/>
                            </a:schemeClr>
                          </a:solidFill>
                        </a:rPr>
                        <a:t>(0,01 </a:t>
                      </a:r>
                      <a:r>
                        <a:rPr lang="pt-BR" sz="1600" b="1" err="1">
                          <a:solidFill>
                            <a:schemeClr val="tx1">
                              <a:lumMod val="50000"/>
                              <a:lumOff val="50000"/>
                            </a:schemeClr>
                          </a:solidFill>
                        </a:rPr>
                        <a:t>to</a:t>
                      </a:r>
                      <a:r>
                        <a:rPr lang="pt-BR" sz="1600" b="1">
                          <a:solidFill>
                            <a:schemeClr val="tx1">
                              <a:lumMod val="50000"/>
                              <a:lumOff val="50000"/>
                            </a:schemeClr>
                          </a:solidFill>
                        </a:rPr>
                        <a:t> 2,98)</a:t>
                      </a:r>
                      <a:endParaRPr lang="en-CA" sz="11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110 </a:t>
                      </a:r>
                      <a:r>
                        <a:rPr lang="es-ES" sz="1400" b="1" err="1">
                          <a:solidFill>
                            <a:schemeClr val="tx1">
                              <a:lumMod val="50000"/>
                              <a:lumOff val="50000"/>
                            </a:schemeClr>
                          </a:solidFill>
                        </a:rPr>
                        <a:t>fewer</a:t>
                      </a:r>
                      <a:r>
                        <a:rPr lang="es-ES" sz="1400" b="1">
                          <a:solidFill>
                            <a:schemeClr val="tx1">
                              <a:lumMod val="50000"/>
                              <a:lumOff val="50000"/>
                            </a:schemeClr>
                          </a:solidFill>
                        </a:rPr>
                        <a:t> per 1000</a:t>
                      </a:r>
                    </a:p>
                    <a:p>
                      <a:pPr algn="ctr"/>
                      <a:r>
                        <a:rPr lang="es-ES" sz="1400" b="1">
                          <a:solidFill>
                            <a:schemeClr val="tx1">
                              <a:lumMod val="50000"/>
                              <a:lumOff val="50000"/>
                            </a:schemeClr>
                          </a:solidFill>
                        </a:rPr>
                        <a:t>(</a:t>
                      </a:r>
                      <a:r>
                        <a:rPr lang="es-ES" sz="1400" b="1" err="1">
                          <a:solidFill>
                            <a:schemeClr val="tx1">
                              <a:lumMod val="50000"/>
                              <a:lumOff val="50000"/>
                            </a:schemeClr>
                          </a:solidFill>
                        </a:rPr>
                        <a:t>from</a:t>
                      </a:r>
                      <a:r>
                        <a:rPr lang="es-ES" sz="1400" b="1">
                          <a:solidFill>
                            <a:schemeClr val="tx1">
                              <a:lumMod val="50000"/>
                              <a:lumOff val="50000"/>
                            </a:schemeClr>
                          </a:solidFill>
                        </a:rPr>
                        <a:t> 129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to</a:t>
                      </a:r>
                      <a:r>
                        <a:rPr lang="es-ES" sz="1400" b="1">
                          <a:solidFill>
                            <a:schemeClr val="tx1">
                              <a:lumMod val="50000"/>
                              <a:lumOff val="50000"/>
                            </a:schemeClr>
                          </a:solidFill>
                        </a:rPr>
                        <a:t> 258 more)</a:t>
                      </a:r>
                      <a:endParaRPr lang="en-CA" sz="14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2 </a:t>
                      </a:r>
                      <a:r>
                        <a:rPr lang="es-ES" sz="1400" b="1" err="1">
                          <a:solidFill>
                            <a:schemeClr val="tx1">
                              <a:lumMod val="50000"/>
                              <a:lumOff val="50000"/>
                            </a:schemeClr>
                          </a:solidFill>
                        </a:rPr>
                        <a:t>fewer</a:t>
                      </a:r>
                      <a:r>
                        <a:rPr lang="es-ES" sz="1400" b="1">
                          <a:solidFill>
                            <a:schemeClr val="tx1">
                              <a:lumMod val="50000"/>
                              <a:lumOff val="50000"/>
                            </a:schemeClr>
                          </a:solidFill>
                        </a:rPr>
                        <a:t> per 1000</a:t>
                      </a:r>
                    </a:p>
                    <a:p>
                      <a:pPr algn="ctr"/>
                      <a:r>
                        <a:rPr lang="es-ES" sz="1400" b="1">
                          <a:solidFill>
                            <a:schemeClr val="tx1">
                              <a:lumMod val="50000"/>
                              <a:lumOff val="50000"/>
                            </a:schemeClr>
                          </a:solidFill>
                        </a:rPr>
                        <a:t>(</a:t>
                      </a:r>
                      <a:r>
                        <a:rPr lang="es-ES" sz="1400" b="1" err="1">
                          <a:solidFill>
                            <a:schemeClr val="tx1">
                              <a:lumMod val="50000"/>
                              <a:lumOff val="50000"/>
                            </a:schemeClr>
                          </a:solidFill>
                        </a:rPr>
                        <a:t>from</a:t>
                      </a:r>
                      <a:r>
                        <a:rPr lang="es-ES" sz="1400" b="1">
                          <a:solidFill>
                            <a:schemeClr val="tx1">
                              <a:lumMod val="50000"/>
                              <a:lumOff val="50000"/>
                            </a:schemeClr>
                          </a:solidFill>
                        </a:rPr>
                        <a:t> 2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to</a:t>
                      </a:r>
                      <a:r>
                        <a:rPr lang="es-ES" sz="1400" b="1">
                          <a:solidFill>
                            <a:schemeClr val="tx1">
                              <a:lumMod val="50000"/>
                              <a:lumOff val="50000"/>
                            </a:schemeClr>
                          </a:solidFill>
                        </a:rPr>
                        <a:t> 4 more)</a:t>
                      </a:r>
                      <a:endParaRPr lang="en-CA" sz="14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en-CA" sz="1400" b="1">
                          <a:solidFill>
                            <a:schemeClr val="tx1">
                              <a:lumMod val="50000"/>
                              <a:lumOff val="50000"/>
                            </a:schemeClr>
                          </a:solidFill>
                        </a:rPr>
                        <a:t>Distal Symptomatic 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0.16</a:t>
                      </a:r>
                      <a:br>
                        <a:rPr lang="en-US" sz="1100"/>
                      </a:br>
                      <a:r>
                        <a:rPr lang="en-US" sz="1400" b="0" i="0" kern="1200">
                          <a:solidFill>
                            <a:schemeClr val="tx1"/>
                          </a:solidFill>
                          <a:effectLst/>
                          <a:latin typeface="+mn-lt"/>
                          <a:ea typeface="+mn-ea"/>
                          <a:cs typeface="+mn-cs"/>
                        </a:rPr>
                        <a:t>(0.01 to 2.98)</a:t>
                      </a:r>
                      <a:endParaRPr lang="en-CA" sz="9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a:solidFill>
                            <a:schemeClr val="tx1">
                              <a:lumMod val="50000"/>
                              <a:lumOff val="50000"/>
                            </a:schemeClr>
                          </a:solidFill>
                        </a:rPr>
                        <a:t>110 </a:t>
                      </a:r>
                      <a:r>
                        <a:rPr lang="es-ES" sz="1200" b="1" err="1">
                          <a:solidFill>
                            <a:schemeClr val="tx1">
                              <a:lumMod val="50000"/>
                              <a:lumOff val="50000"/>
                            </a:schemeClr>
                          </a:solidFill>
                        </a:rPr>
                        <a:t>fewer</a:t>
                      </a:r>
                      <a:r>
                        <a:rPr lang="es-ES" sz="1200" b="1">
                          <a:solidFill>
                            <a:schemeClr val="tx1">
                              <a:lumMod val="50000"/>
                              <a:lumOff val="50000"/>
                            </a:schemeClr>
                          </a:solidFill>
                        </a:rPr>
                        <a:t> per 1000</a:t>
                      </a:r>
                    </a:p>
                    <a:p>
                      <a:pPr algn="ctr"/>
                      <a:r>
                        <a:rPr lang="es-ES" sz="1200" b="1">
                          <a:solidFill>
                            <a:schemeClr val="tx1">
                              <a:lumMod val="50000"/>
                              <a:lumOff val="50000"/>
                            </a:schemeClr>
                          </a:solidFill>
                        </a:rPr>
                        <a:t>(</a:t>
                      </a:r>
                      <a:r>
                        <a:rPr lang="es-ES" sz="1200" b="1" err="1">
                          <a:solidFill>
                            <a:schemeClr val="tx1">
                              <a:lumMod val="50000"/>
                              <a:lumOff val="50000"/>
                            </a:schemeClr>
                          </a:solidFill>
                        </a:rPr>
                        <a:t>from</a:t>
                      </a:r>
                      <a:r>
                        <a:rPr lang="es-ES" sz="1200" b="1">
                          <a:solidFill>
                            <a:schemeClr val="tx1">
                              <a:lumMod val="50000"/>
                              <a:lumOff val="50000"/>
                            </a:schemeClr>
                          </a:solidFill>
                        </a:rPr>
                        <a:t> 129 </a:t>
                      </a:r>
                      <a:r>
                        <a:rPr lang="es-ES" sz="1200" b="1" err="1">
                          <a:solidFill>
                            <a:schemeClr val="tx1">
                              <a:lumMod val="50000"/>
                              <a:lumOff val="50000"/>
                            </a:schemeClr>
                          </a:solidFill>
                        </a:rPr>
                        <a:t>fewer</a:t>
                      </a:r>
                      <a:r>
                        <a:rPr lang="es-ES" sz="1200" b="1">
                          <a:solidFill>
                            <a:schemeClr val="tx1">
                              <a:lumMod val="50000"/>
                              <a:lumOff val="50000"/>
                            </a:schemeClr>
                          </a:solidFill>
                        </a:rPr>
                        <a:t> </a:t>
                      </a:r>
                      <a:r>
                        <a:rPr lang="es-ES" sz="1200" b="1" err="1">
                          <a:solidFill>
                            <a:schemeClr val="tx1">
                              <a:lumMod val="50000"/>
                              <a:lumOff val="50000"/>
                            </a:schemeClr>
                          </a:solidFill>
                        </a:rPr>
                        <a:t>to</a:t>
                      </a:r>
                      <a:r>
                        <a:rPr lang="es-ES" sz="1200" b="1">
                          <a:solidFill>
                            <a:schemeClr val="tx1">
                              <a:lumMod val="50000"/>
                              <a:lumOff val="50000"/>
                            </a:schemeClr>
                          </a:solidFill>
                        </a:rPr>
                        <a:t> 258 more)</a:t>
                      </a:r>
                      <a:endParaRPr lang="en-CA" sz="1200" b="1">
                        <a:solidFill>
                          <a:schemeClr val="tx1">
                            <a:lumMod val="50000"/>
                            <a:lumOff val="50000"/>
                          </a:schemeClr>
                        </a:solidFill>
                      </a:endParaRPr>
                    </a:p>
                    <a:p>
                      <a:pPr algn="ctr"/>
                      <a:endParaRPr lang="en-CA" sz="14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6 </a:t>
                      </a:r>
                      <a:r>
                        <a:rPr lang="es-ES" sz="1400" b="1" err="1">
                          <a:solidFill>
                            <a:schemeClr val="tx1">
                              <a:lumMod val="50000"/>
                              <a:lumOff val="50000"/>
                            </a:schemeClr>
                          </a:solidFill>
                        </a:rPr>
                        <a:t>fewer</a:t>
                      </a:r>
                      <a:r>
                        <a:rPr lang="es-ES" sz="1400" b="1">
                          <a:solidFill>
                            <a:schemeClr val="tx1">
                              <a:lumMod val="50000"/>
                              <a:lumOff val="50000"/>
                            </a:schemeClr>
                          </a:solidFill>
                        </a:rPr>
                        <a:t> per 1000</a:t>
                      </a:r>
                    </a:p>
                    <a:p>
                      <a:pPr algn="ctr"/>
                      <a:r>
                        <a:rPr lang="es-ES" sz="1400" b="1">
                          <a:solidFill>
                            <a:schemeClr val="tx1">
                              <a:lumMod val="50000"/>
                              <a:lumOff val="50000"/>
                            </a:schemeClr>
                          </a:solidFill>
                        </a:rPr>
                        <a:t>(</a:t>
                      </a:r>
                      <a:r>
                        <a:rPr lang="es-ES" sz="1400" b="1" err="1">
                          <a:solidFill>
                            <a:schemeClr val="tx1">
                              <a:lumMod val="50000"/>
                              <a:lumOff val="50000"/>
                            </a:schemeClr>
                          </a:solidFill>
                        </a:rPr>
                        <a:t>from</a:t>
                      </a:r>
                      <a:r>
                        <a:rPr lang="es-ES" sz="1400" b="1">
                          <a:solidFill>
                            <a:schemeClr val="tx1">
                              <a:lumMod val="50000"/>
                              <a:lumOff val="50000"/>
                            </a:schemeClr>
                          </a:solidFill>
                        </a:rPr>
                        <a:t> 7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to</a:t>
                      </a:r>
                      <a:r>
                        <a:rPr lang="es-ES" sz="1400" b="1">
                          <a:solidFill>
                            <a:schemeClr val="tx1">
                              <a:lumMod val="50000"/>
                              <a:lumOff val="50000"/>
                            </a:schemeClr>
                          </a:solidFill>
                        </a:rPr>
                        <a:t> 14 more)</a:t>
                      </a:r>
                      <a:endParaRPr lang="en-CA" sz="14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Rectangle 11">
            <a:extLst>
              <a:ext uri="{FF2B5EF4-FFF2-40B4-BE49-F238E27FC236}">
                <a16:creationId xmlns:a16="http://schemas.microsoft.com/office/drawing/2014/main" id="{681C355A-6E67-43C8-B470-B672F444C6E4}"/>
              </a:ext>
            </a:extLst>
          </p:cNvPr>
          <p:cNvSpPr/>
          <p:nvPr/>
        </p:nvSpPr>
        <p:spPr>
          <a:xfrm>
            <a:off x="673026" y="4778286"/>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a:extLst>
              <a:ext uri="{FF2B5EF4-FFF2-40B4-BE49-F238E27FC236}">
                <a16:creationId xmlns:a16="http://schemas.microsoft.com/office/drawing/2014/main" id="{9DDFF983-6207-4930-8F53-1209321B458C}"/>
              </a:ext>
            </a:extLst>
          </p:cNvPr>
          <p:cNvSpPr>
            <a:spLocks noGrp="1"/>
          </p:cNvSpPr>
          <p:nvPr>
            <p:ph type="title"/>
          </p:nvPr>
        </p:nvSpPr>
        <p:spPr>
          <a:xfrm>
            <a:off x="419099" y="1247805"/>
            <a:ext cx="10972801" cy="418113"/>
          </a:xfrm>
        </p:spPr>
        <p:txBody>
          <a:bodyPr/>
          <a:lstStyle/>
          <a:p>
            <a:r>
              <a:rPr lang="es-PR" err="1"/>
              <a:t>Recommendation</a:t>
            </a:r>
            <a:r>
              <a:rPr lang="en-CA"/>
              <a:t> 15 cont. </a:t>
            </a:r>
            <a:endParaRPr lang="en-US"/>
          </a:p>
        </p:txBody>
      </p:sp>
      <p:grpSp>
        <p:nvGrpSpPr>
          <p:cNvPr id="8" name="Group 15">
            <a:extLst>
              <a:ext uri="{FF2B5EF4-FFF2-40B4-BE49-F238E27FC236}">
                <a16:creationId xmlns:a16="http://schemas.microsoft.com/office/drawing/2014/main" id="{65E13D6C-70FB-4C73-9A51-05EBF58A5D16}"/>
              </a:ext>
            </a:extLst>
          </p:cNvPr>
          <p:cNvGrpSpPr/>
          <p:nvPr/>
        </p:nvGrpSpPr>
        <p:grpSpPr>
          <a:xfrm>
            <a:off x="8523592" y="6333187"/>
            <a:ext cx="4138543" cy="276999"/>
            <a:chOff x="7059357" y="6472038"/>
            <a:chExt cx="4138543" cy="276999"/>
          </a:xfrm>
        </p:grpSpPr>
        <p:sp>
          <p:nvSpPr>
            <p:cNvPr id="9" name="TextBox 16">
              <a:extLst>
                <a:ext uri="{FF2B5EF4-FFF2-40B4-BE49-F238E27FC236}">
                  <a16:creationId xmlns:a16="http://schemas.microsoft.com/office/drawing/2014/main" id="{E88276E7-5836-4AD6-81B5-BE398E33632D}"/>
                </a:ext>
              </a:extLst>
            </p:cNvPr>
            <p:cNvSpPr txBox="1"/>
            <p:nvPr/>
          </p:nvSpPr>
          <p:spPr>
            <a:xfrm>
              <a:off x="7059357" y="6472038"/>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Low            Moderate       Strong</a:t>
              </a:r>
            </a:p>
          </p:txBody>
        </p:sp>
        <p:sp>
          <p:nvSpPr>
            <p:cNvPr id="10" name="Oval 17">
              <a:extLst>
                <a:ext uri="{FF2B5EF4-FFF2-40B4-BE49-F238E27FC236}">
                  <a16:creationId xmlns:a16="http://schemas.microsoft.com/office/drawing/2014/main" id="{EC05BDAB-2B02-48BE-A516-827B3CC826FE}"/>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8">
              <a:extLst>
                <a:ext uri="{FF2B5EF4-FFF2-40B4-BE49-F238E27FC236}">
                  <a16:creationId xmlns:a16="http://schemas.microsoft.com/office/drawing/2014/main" id="{09E002A8-0461-4760-A6B8-12A3F20C07C5}"/>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9">
              <a:extLst>
                <a:ext uri="{FF2B5EF4-FFF2-40B4-BE49-F238E27FC236}">
                  <a16:creationId xmlns:a16="http://schemas.microsoft.com/office/drawing/2014/main" id="{7A871723-1181-4819-B2A2-E0AAB54A50ED}"/>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20">
            <a:extLst>
              <a:ext uri="{FF2B5EF4-FFF2-40B4-BE49-F238E27FC236}">
                <a16:creationId xmlns:a16="http://schemas.microsoft.com/office/drawing/2014/main" id="{9916E7BC-423E-4228-9AE1-83202BA995AF}"/>
              </a:ext>
            </a:extLst>
          </p:cNvPr>
          <p:cNvSpPr/>
          <p:nvPr/>
        </p:nvSpPr>
        <p:spPr>
          <a:xfrm>
            <a:off x="726032" y="3175946"/>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Oval 21">
            <a:extLst>
              <a:ext uri="{FF2B5EF4-FFF2-40B4-BE49-F238E27FC236}">
                <a16:creationId xmlns:a16="http://schemas.microsoft.com/office/drawing/2014/main" id="{B61EA8D0-E129-4F08-B4D4-758FD9550462}"/>
              </a:ext>
            </a:extLst>
          </p:cNvPr>
          <p:cNvSpPr/>
          <p:nvPr/>
        </p:nvSpPr>
        <p:spPr>
          <a:xfrm>
            <a:off x="726032" y="3718938"/>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Oval 22">
            <a:extLst>
              <a:ext uri="{FF2B5EF4-FFF2-40B4-BE49-F238E27FC236}">
                <a16:creationId xmlns:a16="http://schemas.microsoft.com/office/drawing/2014/main" id="{3D98A5FC-E5CA-4803-A0C1-41BC48C1F99B}"/>
              </a:ext>
            </a:extLst>
          </p:cNvPr>
          <p:cNvSpPr/>
          <p:nvPr/>
        </p:nvSpPr>
        <p:spPr>
          <a:xfrm>
            <a:off x="726032" y="4201654"/>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 name="Oval 23">
            <a:extLst>
              <a:ext uri="{FF2B5EF4-FFF2-40B4-BE49-F238E27FC236}">
                <a16:creationId xmlns:a16="http://schemas.microsoft.com/office/drawing/2014/main" id="{BA6757A5-F42D-47E4-8492-B65C6A563358}"/>
              </a:ext>
            </a:extLst>
          </p:cNvPr>
          <p:cNvSpPr/>
          <p:nvPr/>
        </p:nvSpPr>
        <p:spPr>
          <a:xfrm>
            <a:off x="726032" y="4789217"/>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 name="CuadroTexto 17">
            <a:extLst>
              <a:ext uri="{FF2B5EF4-FFF2-40B4-BE49-F238E27FC236}">
                <a16:creationId xmlns:a16="http://schemas.microsoft.com/office/drawing/2014/main" id="{6BD5F6DB-16A1-49E7-A4BF-B069E4C97BF1}"/>
              </a:ext>
            </a:extLst>
          </p:cNvPr>
          <p:cNvSpPr txBox="1"/>
          <p:nvPr/>
        </p:nvSpPr>
        <p:spPr>
          <a:xfrm>
            <a:off x="702369" y="5460756"/>
            <a:ext cx="5897213" cy="307777"/>
          </a:xfrm>
          <a:prstGeom prst="rect">
            <a:avLst/>
          </a:prstGeom>
          <a:noFill/>
        </p:spPr>
        <p:txBody>
          <a:bodyPr wrap="square">
            <a:spAutoFit/>
          </a:bodyPr>
          <a:lstStyle/>
          <a:p>
            <a:r>
              <a:rPr lang="es-ES" sz="1400" err="1">
                <a:solidFill>
                  <a:schemeClr val="tx1">
                    <a:lumMod val="50000"/>
                    <a:lumOff val="50000"/>
                  </a:schemeClr>
                </a:solidFill>
              </a:rPr>
              <a:t>°°</a:t>
            </a:r>
            <a:r>
              <a:rPr lang="en-US" sz="1400">
                <a:solidFill>
                  <a:schemeClr val="tx1">
                    <a:lumMod val="50000"/>
                    <a:lumOff val="50000"/>
                  </a:schemeClr>
                </a:solidFill>
              </a:rPr>
              <a:t> This recommendation did not change either recommendation or strength</a:t>
            </a:r>
            <a:endParaRPr lang="es-CO" sz="1400">
              <a:solidFill>
                <a:schemeClr val="tx1">
                  <a:lumMod val="50000"/>
                  <a:lumOff val="50000"/>
                </a:schemeClr>
              </a:solidFill>
            </a:endParaRPr>
          </a:p>
        </p:txBody>
      </p:sp>
      <p:sp>
        <p:nvSpPr>
          <p:cNvPr id="19" name="CuadroTexto 18">
            <a:extLst>
              <a:ext uri="{FF2B5EF4-FFF2-40B4-BE49-F238E27FC236}">
                <a16:creationId xmlns:a16="http://schemas.microsoft.com/office/drawing/2014/main" id="{163999AD-A06A-4E7C-AE9A-DB2EBF69FD31}"/>
              </a:ext>
            </a:extLst>
          </p:cNvPr>
          <p:cNvSpPr txBox="1"/>
          <p:nvPr/>
        </p:nvSpPr>
        <p:spPr>
          <a:xfrm>
            <a:off x="9236681" y="1823656"/>
            <a:ext cx="2785725" cy="3570208"/>
          </a:xfrm>
          <a:prstGeom prst="rect">
            <a:avLst/>
          </a:prstGeom>
          <a:solidFill>
            <a:schemeClr val="accent4">
              <a:lumMod val="40000"/>
              <a:lumOff val="60000"/>
            </a:schemeClr>
          </a:solidFill>
        </p:spPr>
        <p:txBody>
          <a:bodyPr wrap="square">
            <a:spAutoFit/>
          </a:bodyPr>
          <a:lstStyle/>
          <a:p>
            <a:r>
              <a:rPr lang="es-ES" sz="1600" b="1" err="1"/>
              <a:t>Remarks</a:t>
            </a:r>
            <a:endParaRPr lang="es-ES" sz="1600" b="1"/>
          </a:p>
          <a:p>
            <a:pPr marL="285750" indent="-285750">
              <a:buFont typeface="Arial" panose="020B0604020202020204" pitchFamily="34" charset="0"/>
              <a:buChar char="•"/>
            </a:pPr>
            <a:r>
              <a:rPr lang="en-US" sz="1400"/>
              <a:t>The absolute differences between the two modalities in thrombotic events and bleeding are probably small.</a:t>
            </a:r>
          </a:p>
          <a:p>
            <a:pPr marL="285750" indent="-285750">
              <a:buFont typeface="Arial" panose="020B0604020202020204" pitchFamily="34" charset="0"/>
              <a:buChar char="•"/>
            </a:pPr>
            <a:r>
              <a:rPr lang="en-US" sz="1400"/>
              <a:t>Final decision depends on cost, availability and physician-patient preference.</a:t>
            </a:r>
          </a:p>
          <a:p>
            <a:pPr marL="285750" indent="-285750">
              <a:buFont typeface="Arial" panose="020B0604020202020204" pitchFamily="34" charset="0"/>
              <a:buChar char="•"/>
            </a:pPr>
            <a:r>
              <a:rPr lang="en-US" sz="1400"/>
              <a:t>Intermittent pressure devices are generally noisy and can disrupt sleep, and stockings exert continuous pressure that can be uncomfortable. </a:t>
            </a:r>
          </a:p>
          <a:p>
            <a:pPr marL="285750" indent="-285750">
              <a:buFont typeface="Arial" panose="020B0604020202020204" pitchFamily="34" charset="0"/>
              <a:buChar char="•"/>
            </a:pPr>
            <a:r>
              <a:rPr lang="en-US" sz="1400"/>
              <a:t> Both modalities should be used according to the manufacturer's instructions.</a:t>
            </a:r>
            <a:r>
              <a:rPr lang="es-ES" sz="1400"/>
              <a:t>.</a:t>
            </a:r>
            <a:endParaRPr lang="es-CO" sz="1400"/>
          </a:p>
        </p:txBody>
      </p:sp>
    </p:spTree>
    <p:extLst>
      <p:ext uri="{BB962C8B-B14F-4D97-AF65-F5344CB8AC3E}">
        <p14:creationId xmlns:p14="http://schemas.microsoft.com/office/powerpoint/2010/main" val="1926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r>
              <a:rPr lang="en-US" sz="2400"/>
              <a:t>The GI bleeding resolved and a few days later thromboprophylaxis with LMWH was restarted. The patient was hospitalized for 9 days and was discharged with pneumonia in the process of resolution. His usual medication was prescribed.</a:t>
            </a:r>
          </a:p>
          <a:p>
            <a:r>
              <a:rPr lang="en-US" sz="2400"/>
              <a:t>    Would you recommend discharge prophylaxis against PTE?</a:t>
            </a:r>
            <a:endParaRPr lang="en-CA" sz="2400"/>
          </a:p>
        </p:txBody>
      </p:sp>
      <p:sp>
        <p:nvSpPr>
          <p:cNvPr id="4" name="Rectángulo 3"/>
          <p:cNvSpPr/>
          <p:nvPr/>
        </p:nvSpPr>
        <p:spPr>
          <a:xfrm>
            <a:off x="2359068" y="3885145"/>
            <a:ext cx="8030636" cy="1569660"/>
          </a:xfrm>
          <a:prstGeom prst="rect">
            <a:avLst/>
          </a:prstGeom>
        </p:spPr>
        <p:txBody>
          <a:bodyPr wrap="square">
            <a:spAutoFit/>
          </a:bodyPr>
          <a:lstStyle/>
          <a:p>
            <a:pPr marL="514350" indent="-514350">
              <a:buAutoNum type="alphaUcPeriod"/>
            </a:pPr>
            <a:r>
              <a:rPr lang="en-US" sz="2400" b="1">
                <a:solidFill>
                  <a:schemeClr val="bg1">
                    <a:lumMod val="50000"/>
                  </a:schemeClr>
                </a:solidFill>
              </a:rPr>
              <a:t>Discontinue LMWH on the day of hospital discharge.</a:t>
            </a:r>
          </a:p>
          <a:p>
            <a:pPr marL="514350" indent="-514350">
              <a:buAutoNum type="alphaUcPeriod"/>
            </a:pPr>
            <a:r>
              <a:rPr lang="en-US" sz="2400" b="1">
                <a:solidFill>
                  <a:schemeClr val="bg1">
                    <a:lumMod val="50000"/>
                  </a:schemeClr>
                </a:solidFill>
              </a:rPr>
              <a:t>Maintain LMWH for 3 weeks </a:t>
            </a:r>
          </a:p>
          <a:p>
            <a:pPr marL="514350" indent="-514350">
              <a:buAutoNum type="alphaUcPeriod"/>
            </a:pPr>
            <a:r>
              <a:rPr lang="en-US" sz="2400" b="1">
                <a:solidFill>
                  <a:schemeClr val="bg1">
                    <a:lumMod val="50000"/>
                  </a:schemeClr>
                </a:solidFill>
              </a:rPr>
              <a:t>Change LMWH to DOAC, and continue DOAC for 3 weeks</a:t>
            </a:r>
            <a:endParaRPr lang="en-CA" sz="2400" b="1">
              <a:solidFill>
                <a:schemeClr val="bg1">
                  <a:lumMod val="50000"/>
                </a:schemeClr>
              </a:solidFill>
            </a:endParaRPr>
          </a:p>
          <a:p>
            <a:pPr marL="514350" indent="-514350">
              <a:buAutoNum type="alphaUcPeriod"/>
            </a:pPr>
            <a:r>
              <a:rPr lang="en-US" sz="2400" b="1">
                <a:solidFill>
                  <a:schemeClr val="bg1">
                    <a:lumMod val="50000"/>
                  </a:schemeClr>
                </a:solidFill>
              </a:rPr>
              <a:t>Graduated compression stockings for 3 weeks </a:t>
            </a:r>
          </a:p>
        </p:txBody>
      </p:sp>
      <p:sp>
        <p:nvSpPr>
          <p:cNvPr id="5" name="Rectangle 3">
            <a:extLst>
              <a:ext uri="{FF2B5EF4-FFF2-40B4-BE49-F238E27FC236}">
                <a16:creationId xmlns:a16="http://schemas.microsoft.com/office/drawing/2014/main" id="{61A59EA8-FA95-481F-ACCC-2DBB7EC92A21}"/>
              </a:ext>
            </a:extLst>
          </p:cNvPr>
          <p:cNvSpPr/>
          <p:nvPr/>
        </p:nvSpPr>
        <p:spPr>
          <a:xfrm>
            <a:off x="2816138" y="3834066"/>
            <a:ext cx="7016794" cy="484093"/>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08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88E6-2B21-41AE-9FEF-6D73D209BD1C}"/>
              </a:ext>
            </a:extLst>
          </p:cNvPr>
          <p:cNvSpPr>
            <a:spLocks noGrp="1"/>
          </p:cNvSpPr>
          <p:nvPr>
            <p:ph type="title"/>
          </p:nvPr>
        </p:nvSpPr>
        <p:spPr/>
        <p:txBody>
          <a:bodyPr>
            <a:normAutofit fontScale="90000"/>
          </a:bodyPr>
          <a:lstStyle/>
          <a:p>
            <a:r>
              <a:rPr lang="en-US"/>
              <a:t>What is the rationale for extending thromboprophylaxis beyond hospital discharge?</a:t>
            </a:r>
            <a:endParaRPr lang="en-CA"/>
          </a:p>
        </p:txBody>
      </p:sp>
      <p:sp>
        <p:nvSpPr>
          <p:cNvPr id="3" name="Content Placeholder 2">
            <a:extLst>
              <a:ext uri="{FF2B5EF4-FFF2-40B4-BE49-F238E27FC236}">
                <a16:creationId xmlns:a16="http://schemas.microsoft.com/office/drawing/2014/main" id="{8D3D3913-3A27-405D-87D2-FE930E4B52FA}"/>
              </a:ext>
            </a:extLst>
          </p:cNvPr>
          <p:cNvSpPr>
            <a:spLocks noGrp="1"/>
          </p:cNvSpPr>
          <p:nvPr>
            <p:ph idx="1"/>
          </p:nvPr>
        </p:nvSpPr>
        <p:spPr>
          <a:xfrm>
            <a:off x="419099" y="2377650"/>
            <a:ext cx="10972801" cy="3954625"/>
          </a:xfrm>
        </p:spPr>
        <p:txBody>
          <a:bodyPr>
            <a:normAutofit/>
          </a:bodyPr>
          <a:lstStyle/>
          <a:p>
            <a:r>
              <a:rPr lang="en-US" sz="2400"/>
              <a:t>Most in-hospital events occur outside the hospital, in the first month after discharge.</a:t>
            </a:r>
          </a:p>
          <a:p>
            <a:endParaRPr lang="en-US" sz="2400"/>
          </a:p>
          <a:p>
            <a:r>
              <a:rPr lang="en-US" sz="2400"/>
              <a:t>The risk of PTE in medical patients is elevated even 45-60 days after discharge.</a:t>
            </a:r>
          </a:p>
          <a:p>
            <a:endParaRPr lang="en-US" sz="2400"/>
          </a:p>
          <a:p>
            <a:r>
              <a:rPr lang="en-US" sz="2400"/>
              <a:t>The duration of inpatient prophylaxis is coordinated as the average length of hospital stay decreases. </a:t>
            </a:r>
            <a:endParaRPr lang="en-CA" sz="2400"/>
          </a:p>
        </p:txBody>
      </p:sp>
      <p:sp>
        <p:nvSpPr>
          <p:cNvPr id="4" name="TextBox 3">
            <a:extLst>
              <a:ext uri="{FF2B5EF4-FFF2-40B4-BE49-F238E27FC236}">
                <a16:creationId xmlns:a16="http://schemas.microsoft.com/office/drawing/2014/main" id="{B65C4203-9EAA-487A-946F-FA69B6358C3A}"/>
              </a:ext>
            </a:extLst>
          </p:cNvPr>
          <p:cNvSpPr txBox="1"/>
          <p:nvPr/>
        </p:nvSpPr>
        <p:spPr>
          <a:xfrm>
            <a:off x="10089425" y="5536960"/>
            <a:ext cx="2010559" cy="954107"/>
          </a:xfrm>
          <a:prstGeom prst="rect">
            <a:avLst/>
          </a:prstGeom>
          <a:noFill/>
        </p:spPr>
        <p:txBody>
          <a:bodyPr wrap="square" rtlCol="0">
            <a:spAutoFit/>
          </a:bodyPr>
          <a:lstStyle/>
          <a:p>
            <a:r>
              <a:rPr lang="en-CA" sz="1400">
                <a:solidFill>
                  <a:schemeClr val="tx1">
                    <a:lumMod val="50000"/>
                    <a:lumOff val="50000"/>
                  </a:schemeClr>
                </a:solidFill>
              </a:rPr>
              <a:t>Huang Am J Med 2014</a:t>
            </a:r>
          </a:p>
          <a:p>
            <a:r>
              <a:rPr lang="en-CA" sz="1400">
                <a:solidFill>
                  <a:schemeClr val="tx1">
                    <a:lumMod val="50000"/>
                    <a:lumOff val="50000"/>
                  </a:schemeClr>
                </a:solidFill>
              </a:rPr>
              <a:t>Cohen NEJM 2016</a:t>
            </a:r>
          </a:p>
          <a:p>
            <a:r>
              <a:rPr lang="en-CA" sz="1400">
                <a:solidFill>
                  <a:schemeClr val="tx1">
                    <a:lumMod val="50000"/>
                    <a:lumOff val="50000"/>
                  </a:schemeClr>
                </a:solidFill>
              </a:rPr>
              <a:t>Cohen NEJM 2014</a:t>
            </a:r>
          </a:p>
          <a:p>
            <a:r>
              <a:rPr lang="en-CA" sz="1400">
                <a:solidFill>
                  <a:schemeClr val="tx1">
                    <a:lumMod val="50000"/>
                    <a:lumOff val="50000"/>
                  </a:schemeClr>
                </a:solidFill>
              </a:rPr>
              <a:t>Goldhaber NEJM 2011</a:t>
            </a:r>
          </a:p>
        </p:txBody>
      </p:sp>
    </p:spTree>
    <p:extLst>
      <p:ext uri="{BB962C8B-B14F-4D97-AF65-F5344CB8AC3E}">
        <p14:creationId xmlns:p14="http://schemas.microsoft.com/office/powerpoint/2010/main" val="3772588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067F1D-3E40-4BA3-B57E-D30183C34724}"/>
              </a:ext>
            </a:extLst>
          </p:cNvPr>
          <p:cNvGraphicFramePr>
            <a:graphicFrameLocks noGrp="1"/>
          </p:cNvGraphicFramePr>
          <p:nvPr>
            <p:extLst>
              <p:ext uri="{D42A27DB-BD31-4B8C-83A1-F6EECF244321}">
                <p14:modId xmlns:p14="http://schemas.microsoft.com/office/powerpoint/2010/main" val="1678112216"/>
              </p:ext>
            </p:extLst>
          </p:nvPr>
        </p:nvGraphicFramePr>
        <p:xfrm>
          <a:off x="567010" y="2869787"/>
          <a:ext cx="8337711" cy="2727173"/>
        </p:xfrm>
        <a:graphic>
          <a:graphicData uri="http://schemas.openxmlformats.org/drawingml/2006/table">
            <a:tbl>
              <a:tblPr firstRow="1" bandRow="1">
                <a:tableStyleId>{5940675A-B579-460E-94D1-54222C63F5DA}</a:tableStyleId>
              </a:tblPr>
              <a:tblGrid>
                <a:gridCol w="2260401">
                  <a:extLst>
                    <a:ext uri="{9D8B030D-6E8A-4147-A177-3AD203B41FA5}">
                      <a16:colId xmlns:a16="http://schemas.microsoft.com/office/drawing/2014/main" val="325642109"/>
                    </a:ext>
                  </a:extLst>
                </a:gridCol>
                <a:gridCol w="2307254">
                  <a:extLst>
                    <a:ext uri="{9D8B030D-6E8A-4147-A177-3AD203B41FA5}">
                      <a16:colId xmlns:a16="http://schemas.microsoft.com/office/drawing/2014/main" val="815985156"/>
                    </a:ext>
                  </a:extLst>
                </a:gridCol>
                <a:gridCol w="3770056">
                  <a:extLst>
                    <a:ext uri="{9D8B030D-6E8A-4147-A177-3AD203B41FA5}">
                      <a16:colId xmlns:a16="http://schemas.microsoft.com/office/drawing/2014/main" val="1109489225"/>
                    </a:ext>
                  </a:extLst>
                </a:gridCol>
              </a:tblGrid>
              <a:tr h="284832">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135809784"/>
                  </a:ext>
                </a:extLst>
              </a:tr>
              <a:tr h="349733">
                <a:tc vMerge="1">
                  <a:txBody>
                    <a:bodyPr/>
                    <a:lstStyle/>
                    <a:p>
                      <a:endParaRPr lang="en-CA"/>
                    </a:p>
                  </a:txBody>
                  <a:tcPr/>
                </a:tc>
                <a:tc vMerge="1">
                  <a:txBody>
                    <a:bodyPr/>
                    <a:lstStyle/>
                    <a:p>
                      <a:endParaRPr lang="en-CA"/>
                    </a:p>
                  </a:txBody>
                  <a:tcPr/>
                </a:tc>
                <a:tc>
                  <a:txBody>
                    <a:bodyPr/>
                    <a:lstStyle/>
                    <a:p>
                      <a:pPr algn="ctr"/>
                      <a:r>
                        <a:rPr lang="en-US" sz="1400" b="0" i="1">
                          <a:solidFill>
                            <a:schemeClr val="tx1">
                              <a:lumMod val="50000"/>
                              <a:lumOff val="50000"/>
                            </a:schemeClr>
                          </a:solidFill>
                        </a:rPr>
                        <a:t>Difference in risk with extended prophylaxis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98457">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0.97</a:t>
                      </a:r>
                      <a:br>
                        <a:rPr lang="en-US" sz="1100"/>
                      </a:br>
                      <a:r>
                        <a:rPr lang="en-US" sz="1400" b="0" i="0" kern="1200">
                          <a:solidFill>
                            <a:schemeClr val="tx1"/>
                          </a:solidFill>
                          <a:effectLst/>
                          <a:latin typeface="+mn-lt"/>
                          <a:ea typeface="+mn-ea"/>
                          <a:cs typeface="+mn-cs"/>
                        </a:rPr>
                        <a:t>(0.87 to 1.08)</a:t>
                      </a:r>
                      <a:endParaRPr lang="en-CA" sz="9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1 </a:t>
                      </a:r>
                      <a:r>
                        <a:rPr lang="es-ES" sz="1400" b="1" err="1">
                          <a:solidFill>
                            <a:schemeClr val="tx1">
                              <a:lumMod val="50000"/>
                              <a:lumOff val="50000"/>
                            </a:schemeClr>
                          </a:solidFill>
                        </a:rPr>
                        <a:t>fewer</a:t>
                      </a:r>
                      <a:r>
                        <a:rPr lang="es-ES" sz="1400" b="1">
                          <a:solidFill>
                            <a:schemeClr val="tx1">
                              <a:lumMod val="50000"/>
                              <a:lumOff val="50000"/>
                            </a:schemeClr>
                          </a:solidFill>
                        </a:rPr>
                        <a:t> per1000</a:t>
                      </a:r>
                    </a:p>
                    <a:p>
                      <a:pPr algn="ctr"/>
                      <a:r>
                        <a:rPr lang="es-ES" sz="1400" b="1">
                          <a:solidFill>
                            <a:schemeClr val="tx1">
                              <a:lumMod val="50000"/>
                              <a:lumOff val="50000"/>
                            </a:schemeClr>
                          </a:solidFill>
                        </a:rPr>
                        <a:t>(</a:t>
                      </a:r>
                      <a:r>
                        <a:rPr lang="es-ES" sz="1400" b="1" err="1">
                          <a:solidFill>
                            <a:schemeClr val="tx1">
                              <a:lumMod val="50000"/>
                              <a:lumOff val="50000"/>
                            </a:schemeClr>
                          </a:solidFill>
                        </a:rPr>
                        <a:t>from</a:t>
                      </a:r>
                      <a:r>
                        <a:rPr lang="es-ES" sz="1400" b="1">
                          <a:solidFill>
                            <a:schemeClr val="tx1">
                              <a:lumMod val="50000"/>
                              <a:lumOff val="50000"/>
                            </a:schemeClr>
                          </a:solidFill>
                        </a:rPr>
                        <a:t> 4 </a:t>
                      </a:r>
                      <a:r>
                        <a:rPr lang="es-ES" sz="1400" b="1" err="1">
                          <a:solidFill>
                            <a:schemeClr val="tx1">
                              <a:lumMod val="50000"/>
                              <a:lumOff val="50000"/>
                            </a:schemeClr>
                          </a:solidFill>
                        </a:rPr>
                        <a:t>fewer</a:t>
                      </a:r>
                      <a:r>
                        <a:rPr lang="es-ES" sz="1400" b="1">
                          <a:solidFill>
                            <a:schemeClr val="tx1">
                              <a:lumMod val="50000"/>
                              <a:lumOff val="50000"/>
                            </a:schemeClr>
                          </a:solidFill>
                        </a:rPr>
                        <a:t> </a:t>
                      </a:r>
                      <a:r>
                        <a:rPr lang="es-ES" sz="1400" b="1" err="1">
                          <a:solidFill>
                            <a:schemeClr val="tx1">
                              <a:lumMod val="50000"/>
                              <a:lumOff val="50000"/>
                            </a:schemeClr>
                          </a:solidFill>
                        </a:rPr>
                        <a:t>to</a:t>
                      </a:r>
                      <a:r>
                        <a:rPr lang="es-ES" sz="1400" b="1">
                          <a:solidFill>
                            <a:schemeClr val="tx1">
                              <a:lumMod val="50000"/>
                              <a:lumOff val="50000"/>
                            </a:schemeClr>
                          </a:solidFill>
                        </a:rPr>
                        <a:t> 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6281487"/>
                  </a:ext>
                </a:extLst>
              </a:tr>
              <a:tr h="498457">
                <a:tc>
                  <a:txBody>
                    <a:bodyPr/>
                    <a:lstStyle/>
                    <a:p>
                      <a:r>
                        <a:rPr lang="en-CA" sz="1400">
                          <a:solidFill>
                            <a:schemeClr val="tx1">
                              <a:lumMod val="50000"/>
                              <a:lumOff val="50000"/>
                            </a:schemeClr>
                          </a:solidFill>
                        </a:rPr>
                        <a:t>AE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RR 0,62</a:t>
                      </a:r>
                    </a:p>
                    <a:p>
                      <a:pPr algn="ctr"/>
                      <a:r>
                        <a:rPr lang="pt-BR" sz="1400" b="1">
                          <a:solidFill>
                            <a:schemeClr val="tx1">
                              <a:lumMod val="50000"/>
                              <a:lumOff val="50000"/>
                            </a:schemeClr>
                          </a:solidFill>
                        </a:rPr>
                        <a:t>(0,39 </a:t>
                      </a:r>
                      <a:r>
                        <a:rPr lang="pt-BR" sz="1400" b="1" err="1">
                          <a:solidFill>
                            <a:schemeClr val="tx1">
                              <a:lumMod val="50000"/>
                              <a:lumOff val="50000"/>
                            </a:schemeClr>
                          </a:solidFill>
                        </a:rPr>
                        <a:t>to</a:t>
                      </a:r>
                      <a:r>
                        <a:rPr lang="pt-BR" sz="1400" b="1">
                          <a:solidFill>
                            <a:schemeClr val="tx1">
                              <a:lumMod val="50000"/>
                              <a:lumOff val="50000"/>
                            </a:schemeClr>
                          </a:solidFill>
                        </a:rPr>
                        <a:t> 0,99)</a:t>
                      </a:r>
                      <a:endParaRPr lang="en-CA" sz="105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 fewer per 1000</a:t>
                      </a:r>
                    </a:p>
                    <a:p>
                      <a:pPr algn="ctr"/>
                      <a:r>
                        <a:rPr lang="en-CA" sz="1400" b="1">
                          <a:solidFill>
                            <a:schemeClr val="tx1">
                              <a:lumMod val="50000"/>
                              <a:lumOff val="50000"/>
                            </a:schemeClr>
                          </a:solidFill>
                        </a:rPr>
                        <a:t>(from 2 fewer to 0 fewer)</a:t>
                      </a: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8457">
                <a:tc>
                  <a:txBody>
                    <a:bodyPr/>
                    <a:lstStyle/>
                    <a:p>
                      <a:r>
                        <a:rPr lang="en-CA" sz="1400">
                          <a:solidFill>
                            <a:schemeClr val="tx1">
                              <a:lumMod val="50000"/>
                              <a:lumOff val="50000"/>
                            </a:schemeClr>
                          </a:solidFill>
                        </a:rPr>
                        <a:t>Proximal symptomatic 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a:solidFill>
                            <a:schemeClr val="tx1"/>
                          </a:solidFill>
                          <a:effectLst/>
                          <a:latin typeface="+mn-lt"/>
                          <a:ea typeface="+mn-ea"/>
                          <a:cs typeface="+mn-cs"/>
                        </a:rPr>
                        <a:t>RR 0.77</a:t>
                      </a:r>
                      <a:br>
                        <a:rPr lang="en-US" sz="1100"/>
                      </a:br>
                      <a:r>
                        <a:rPr lang="en-US" sz="1400" b="0" i="0" kern="1200">
                          <a:solidFill>
                            <a:schemeClr val="tx1"/>
                          </a:solidFill>
                          <a:effectLst/>
                          <a:latin typeface="+mn-lt"/>
                          <a:ea typeface="+mn-ea"/>
                          <a:cs typeface="+mn-cs"/>
                        </a:rPr>
                        <a:t>(0.64 to 0.93)</a:t>
                      </a:r>
                      <a:endParaRPr lang="en-CA" sz="9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fewer per 1000</a:t>
                      </a:r>
                    </a:p>
                    <a:p>
                      <a:pPr algn="ctr"/>
                      <a:r>
                        <a:rPr lang="en-CA" sz="1400" b="1">
                          <a:solidFill>
                            <a:schemeClr val="tx1">
                              <a:lumMod val="50000"/>
                              <a:lumOff val="50000"/>
                            </a:schemeClr>
                          </a:solidFill>
                        </a:rPr>
                        <a:t>(from 10 fewer to 2 fewer)</a:t>
                      </a: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49845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a:solidFill>
                            <a:schemeClr val="tx1"/>
                          </a:solidFill>
                          <a:effectLst/>
                          <a:latin typeface="+mn-lt"/>
                          <a:ea typeface="+mn-ea"/>
                          <a:cs typeface="+mn-cs"/>
                        </a:rPr>
                        <a:t>RR 1.84</a:t>
                      </a:r>
                      <a:br>
                        <a:rPr lang="en-US" sz="1100"/>
                      </a:br>
                      <a:r>
                        <a:rPr lang="en-US" sz="1400" b="0" i="0" kern="1200">
                          <a:solidFill>
                            <a:schemeClr val="tx1"/>
                          </a:solidFill>
                          <a:effectLst/>
                          <a:latin typeface="+mn-lt"/>
                          <a:ea typeface="+mn-ea"/>
                          <a:cs typeface="+mn-cs"/>
                        </a:rPr>
                        <a:t>(1.33 to 2.55)</a:t>
                      </a:r>
                      <a:endParaRPr lang="en-CA" sz="9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a:solidFill>
                            <a:schemeClr val="tx1">
                              <a:lumMod val="50000"/>
                              <a:lumOff val="50000"/>
                            </a:schemeClr>
                          </a:solidFill>
                        </a:rPr>
                        <a:t>2 más por 1000</a:t>
                      </a:r>
                    </a:p>
                    <a:p>
                      <a:pPr algn="ctr"/>
                      <a:r>
                        <a:rPr lang="es-ES" sz="1400" b="1">
                          <a:solidFill>
                            <a:schemeClr val="tx1">
                              <a:lumMod val="50000"/>
                              <a:lumOff val="50000"/>
                            </a:schemeClr>
                          </a:solidFill>
                        </a:rPr>
                        <a:t>(</a:t>
                      </a:r>
                      <a:r>
                        <a:rPr lang="es-ES" sz="1400" b="1" err="1">
                          <a:solidFill>
                            <a:schemeClr val="tx1">
                              <a:lumMod val="50000"/>
                              <a:lumOff val="50000"/>
                            </a:schemeClr>
                          </a:solidFill>
                        </a:rPr>
                        <a:t>from</a:t>
                      </a:r>
                      <a:r>
                        <a:rPr lang="es-ES" sz="1400" b="1">
                          <a:solidFill>
                            <a:schemeClr val="tx1">
                              <a:lumMod val="50000"/>
                              <a:lumOff val="50000"/>
                            </a:schemeClr>
                          </a:solidFill>
                        </a:rPr>
                        <a:t> 1 more </a:t>
                      </a:r>
                      <a:r>
                        <a:rPr lang="es-ES" sz="1400" b="1" err="1">
                          <a:solidFill>
                            <a:schemeClr val="tx1">
                              <a:lumMod val="50000"/>
                              <a:lumOff val="50000"/>
                            </a:schemeClr>
                          </a:solidFill>
                        </a:rPr>
                        <a:t>to</a:t>
                      </a:r>
                      <a:r>
                        <a:rPr lang="es-ES" sz="1400" b="1">
                          <a:solidFill>
                            <a:schemeClr val="tx1">
                              <a:lumMod val="50000"/>
                              <a:lumOff val="50000"/>
                            </a:schemeClr>
                          </a:solidFill>
                        </a:rPr>
                        <a:t> 4 more)</a:t>
                      </a: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D0FFE2E1-CC6E-DE4F-A848-21F564BC3E70}"/>
              </a:ext>
            </a:extLst>
          </p:cNvPr>
          <p:cNvSpPr>
            <a:spLocks noGrp="1"/>
          </p:cNvSpPr>
          <p:nvPr>
            <p:ph type="title"/>
          </p:nvPr>
        </p:nvSpPr>
        <p:spPr>
          <a:xfrm>
            <a:off x="419099" y="1287561"/>
            <a:ext cx="10972801" cy="418113"/>
          </a:xfrm>
        </p:spPr>
        <p:txBody>
          <a:bodyPr/>
          <a:lstStyle/>
          <a:p>
            <a:r>
              <a:rPr lang="en-CA"/>
              <a:t>Recommendation</a:t>
            </a:r>
            <a:endParaRPr lang="en-US"/>
          </a:p>
        </p:txBody>
      </p:sp>
      <p:sp>
        <p:nvSpPr>
          <p:cNvPr id="8" name="Content Placeholder 7">
            <a:extLst>
              <a:ext uri="{FF2B5EF4-FFF2-40B4-BE49-F238E27FC236}">
                <a16:creationId xmlns:a16="http://schemas.microsoft.com/office/drawing/2014/main" id="{96ACD36E-3B21-AD4B-A1A9-EC9485ABD765}"/>
              </a:ext>
            </a:extLst>
          </p:cNvPr>
          <p:cNvSpPr>
            <a:spLocks noGrp="1"/>
          </p:cNvSpPr>
          <p:nvPr>
            <p:ph idx="1"/>
          </p:nvPr>
        </p:nvSpPr>
        <p:spPr>
          <a:xfrm>
            <a:off x="419100" y="2321315"/>
            <a:ext cx="10172700" cy="514756"/>
          </a:xfrm>
        </p:spPr>
        <p:txBody>
          <a:bodyPr>
            <a:noAutofit/>
          </a:bodyPr>
          <a:lstStyle/>
          <a:p>
            <a:pPr marL="0" indent="0">
              <a:buNone/>
            </a:pPr>
            <a:r>
              <a:rPr lang="en-US" sz="1400"/>
              <a:t>In patients with acute or critical illness, the panel recommends a short course of thromboprophylaxis </a:t>
            </a:r>
            <a:r>
              <a:rPr lang="en-US" sz="1400" b="1"/>
              <a:t>in inpatients over an extended course </a:t>
            </a:r>
            <a:r>
              <a:rPr lang="en-US" sz="1400"/>
              <a:t>(</a:t>
            </a:r>
            <a:r>
              <a:rPr lang="en-US" sz="1400" i="1"/>
              <a:t>conditional recommendation, moderate certainty arising from evidence provided by the effects</a:t>
            </a:r>
            <a:r>
              <a:rPr lang="en-US" sz="1400"/>
              <a:t>).</a:t>
            </a:r>
            <a:endParaRPr lang="en-CA" sz="1400" i="1"/>
          </a:p>
        </p:txBody>
      </p:sp>
      <p:sp>
        <p:nvSpPr>
          <p:cNvPr id="22" name="Oval 21">
            <a:extLst>
              <a:ext uri="{FF2B5EF4-FFF2-40B4-BE49-F238E27FC236}">
                <a16:creationId xmlns:a16="http://schemas.microsoft.com/office/drawing/2014/main" id="{C05CA408-8178-4D4B-A229-A65A6FBAD62C}"/>
              </a:ext>
            </a:extLst>
          </p:cNvPr>
          <p:cNvSpPr/>
          <p:nvPr/>
        </p:nvSpPr>
        <p:spPr>
          <a:xfrm>
            <a:off x="706422" y="358383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23" name="Group 22">
            <a:extLst>
              <a:ext uri="{FF2B5EF4-FFF2-40B4-BE49-F238E27FC236}">
                <a16:creationId xmlns:a16="http://schemas.microsoft.com/office/drawing/2014/main" id="{EA513BB7-C2F5-4846-B34E-B8C7CCEB280D}"/>
              </a:ext>
            </a:extLst>
          </p:cNvPr>
          <p:cNvGrpSpPr/>
          <p:nvPr/>
        </p:nvGrpSpPr>
        <p:grpSpPr>
          <a:xfrm>
            <a:off x="8053457" y="6345076"/>
            <a:ext cx="4138543" cy="276999"/>
            <a:chOff x="6589222" y="6483927"/>
            <a:chExt cx="4138543" cy="276999"/>
          </a:xfrm>
        </p:grpSpPr>
        <p:sp>
          <p:nvSpPr>
            <p:cNvPr id="24" name="TextBox 23">
              <a:extLst>
                <a:ext uri="{FF2B5EF4-FFF2-40B4-BE49-F238E27FC236}">
                  <a16:creationId xmlns:a16="http://schemas.microsoft.com/office/drawing/2014/main" id="{4EBFD9E4-1D4D-8448-A64E-6EA8EB6DFC72}"/>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25" name="Oval 24">
              <a:extLst>
                <a:ext uri="{FF2B5EF4-FFF2-40B4-BE49-F238E27FC236}">
                  <a16:creationId xmlns:a16="http://schemas.microsoft.com/office/drawing/2014/main" id="{B34458FB-2020-8244-85B4-41E0CC01A7FC}"/>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6F1FDF2-A9A5-C84B-9F6B-6E36D0C2CC42}"/>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1BB822F-3DF5-9541-8CBC-D7D0066C4DD2}"/>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78C86558-8875-7948-9CAB-44CFB7F6D1AB}"/>
              </a:ext>
            </a:extLst>
          </p:cNvPr>
          <p:cNvSpPr/>
          <p:nvPr/>
        </p:nvSpPr>
        <p:spPr>
          <a:xfrm>
            <a:off x="706422" y="413591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9" name="Oval 28">
            <a:extLst>
              <a:ext uri="{FF2B5EF4-FFF2-40B4-BE49-F238E27FC236}">
                <a16:creationId xmlns:a16="http://schemas.microsoft.com/office/drawing/2014/main" id="{CB769071-00AE-C24B-93B3-8FAD589B7D50}"/>
              </a:ext>
            </a:extLst>
          </p:cNvPr>
          <p:cNvSpPr/>
          <p:nvPr/>
        </p:nvSpPr>
        <p:spPr>
          <a:xfrm>
            <a:off x="706422" y="4666263"/>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0" name="Oval 29">
            <a:extLst>
              <a:ext uri="{FF2B5EF4-FFF2-40B4-BE49-F238E27FC236}">
                <a16:creationId xmlns:a16="http://schemas.microsoft.com/office/drawing/2014/main" id="{16EC4EE0-6464-124D-9E90-63226CB429E9}"/>
              </a:ext>
            </a:extLst>
          </p:cNvPr>
          <p:cNvSpPr/>
          <p:nvPr/>
        </p:nvSpPr>
        <p:spPr>
          <a:xfrm>
            <a:off x="706422" y="5238007"/>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CuadroTexto 14">
            <a:extLst>
              <a:ext uri="{FF2B5EF4-FFF2-40B4-BE49-F238E27FC236}">
                <a16:creationId xmlns:a16="http://schemas.microsoft.com/office/drawing/2014/main" id="{DECF7343-7281-4B45-A7D2-88C8633DDBC5}"/>
              </a:ext>
            </a:extLst>
          </p:cNvPr>
          <p:cNvSpPr txBox="1"/>
          <p:nvPr/>
        </p:nvSpPr>
        <p:spPr>
          <a:xfrm>
            <a:off x="342899" y="1710899"/>
            <a:ext cx="9118601" cy="523220"/>
          </a:xfrm>
          <a:prstGeom prst="rect">
            <a:avLst/>
          </a:prstGeom>
          <a:noFill/>
        </p:spPr>
        <p:txBody>
          <a:bodyPr wrap="square">
            <a:spAutoFit/>
          </a:bodyPr>
          <a:lstStyle/>
          <a:p>
            <a:r>
              <a:rPr lang="en-US" sz="1400" b="1" i="1">
                <a:solidFill>
                  <a:schemeClr val="tx1">
                    <a:lumMod val="50000"/>
                    <a:lumOff val="50000"/>
                  </a:schemeClr>
                </a:solidFill>
              </a:rPr>
              <a:t>Should thromboprophylaxis be used for a short course or for an extended one in patients with acute or critical  illness requiring pharmacological prophylaxis?</a:t>
            </a:r>
          </a:p>
        </p:txBody>
      </p:sp>
      <p:sp>
        <p:nvSpPr>
          <p:cNvPr id="17" name="CuadroTexto 16">
            <a:extLst>
              <a:ext uri="{FF2B5EF4-FFF2-40B4-BE49-F238E27FC236}">
                <a16:creationId xmlns:a16="http://schemas.microsoft.com/office/drawing/2014/main" id="{BBA7494B-F7D1-40FB-95D6-36BEE1EC5A7A}"/>
              </a:ext>
            </a:extLst>
          </p:cNvPr>
          <p:cNvSpPr txBox="1"/>
          <p:nvPr/>
        </p:nvSpPr>
        <p:spPr>
          <a:xfrm>
            <a:off x="527254" y="5737183"/>
            <a:ext cx="8377467" cy="523220"/>
          </a:xfrm>
          <a:prstGeom prst="rect">
            <a:avLst/>
          </a:prstGeom>
          <a:solidFill>
            <a:schemeClr val="tx2">
              <a:lumMod val="40000"/>
              <a:lumOff val="60000"/>
            </a:schemeClr>
          </a:solidFill>
        </p:spPr>
        <p:txBody>
          <a:bodyPr wrap="square">
            <a:spAutoFit/>
          </a:bodyPr>
          <a:lstStyle/>
          <a:p>
            <a:r>
              <a:rPr lang="en-US" sz="1400"/>
              <a:t>This recommendation changed its strength. The original panel made a strong recommendation in favor of short prophylaxis, while the Latin American panel made a conditional recommendation.</a:t>
            </a:r>
            <a:endParaRPr lang="es-CO" sz="1400"/>
          </a:p>
        </p:txBody>
      </p:sp>
      <p:sp>
        <p:nvSpPr>
          <p:cNvPr id="19" name="CuadroTexto 18">
            <a:extLst>
              <a:ext uri="{FF2B5EF4-FFF2-40B4-BE49-F238E27FC236}">
                <a16:creationId xmlns:a16="http://schemas.microsoft.com/office/drawing/2014/main" id="{8DB610E1-448F-45FB-9CD6-18D621BE0091}"/>
              </a:ext>
            </a:extLst>
          </p:cNvPr>
          <p:cNvSpPr txBox="1"/>
          <p:nvPr/>
        </p:nvSpPr>
        <p:spPr>
          <a:xfrm>
            <a:off x="9044133" y="2869787"/>
            <a:ext cx="2978273" cy="2893100"/>
          </a:xfrm>
          <a:prstGeom prst="rect">
            <a:avLst/>
          </a:prstGeom>
          <a:solidFill>
            <a:schemeClr val="accent4">
              <a:lumMod val="40000"/>
              <a:lumOff val="60000"/>
            </a:schemeClr>
          </a:solidFill>
        </p:spPr>
        <p:txBody>
          <a:bodyPr wrap="square">
            <a:spAutoFit/>
          </a:bodyPr>
          <a:lstStyle/>
          <a:p>
            <a:r>
              <a:rPr lang="es-ES" sz="1300"/>
              <a:t>REMARKS</a:t>
            </a:r>
          </a:p>
          <a:p>
            <a:pPr marL="285750" indent="-285750">
              <a:buFont typeface="Arial" panose="020B0604020202020204" pitchFamily="34" charset="0"/>
              <a:buChar char="•"/>
            </a:pPr>
            <a:r>
              <a:rPr lang="en-US" sz="1300"/>
              <a:t>The panel considered that there was some uncertainty regarding baseline VTE risk. While for most patients the baseline risk of VTE is small.</a:t>
            </a:r>
          </a:p>
          <a:p>
            <a:pPr marL="285750" indent="-285750">
              <a:buFont typeface="Arial" panose="020B0604020202020204" pitchFamily="34" charset="0"/>
              <a:buChar char="•"/>
            </a:pPr>
            <a:r>
              <a:rPr lang="en-US" sz="1300"/>
              <a:t>Extended prophylaxis will not result in significant benefit, there are some patients at increased baseline risk of VTE who maintain this risk after discharge, especially if they require rehabilitation and are unable to ambulate. </a:t>
            </a:r>
          </a:p>
          <a:p>
            <a:pPr marL="285750" indent="-285750">
              <a:buFont typeface="Arial" panose="020B0604020202020204" pitchFamily="34" charset="0"/>
              <a:buChar char="•"/>
            </a:pPr>
            <a:r>
              <a:rPr lang="en-US" sz="1300"/>
              <a:t>Such patients may benefit from extended prophylaxis.</a:t>
            </a:r>
            <a:endParaRPr lang="es-CO" sz="1300"/>
          </a:p>
        </p:txBody>
      </p:sp>
    </p:spTree>
    <p:extLst>
      <p:ext uri="{BB962C8B-B14F-4D97-AF65-F5344CB8AC3E}">
        <p14:creationId xmlns:p14="http://schemas.microsoft.com/office/powerpoint/2010/main" val="34654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B33-3C61-452C-851D-607A59EFCD4E}"/>
              </a:ext>
            </a:extLst>
          </p:cNvPr>
          <p:cNvSpPr>
            <a:spLocks noGrp="1"/>
          </p:cNvSpPr>
          <p:nvPr>
            <p:ph type="title"/>
          </p:nvPr>
        </p:nvSpPr>
        <p:spPr/>
        <p:txBody>
          <a:bodyPr>
            <a:normAutofit fontScale="90000"/>
          </a:bodyPr>
          <a:lstStyle/>
          <a:p>
            <a:r>
              <a:rPr lang="en-US"/>
              <a:t>Why is routine extended thromboprophylaxis not currently recommended?</a:t>
            </a:r>
            <a:endParaRPr lang="en-CA"/>
          </a:p>
        </p:txBody>
      </p:sp>
      <p:sp>
        <p:nvSpPr>
          <p:cNvPr id="3" name="Content Placeholder 2">
            <a:extLst>
              <a:ext uri="{FF2B5EF4-FFF2-40B4-BE49-F238E27FC236}">
                <a16:creationId xmlns:a16="http://schemas.microsoft.com/office/drawing/2014/main" id="{155958C1-D598-431C-BC6F-C1C3D0444B61}"/>
              </a:ext>
            </a:extLst>
          </p:cNvPr>
          <p:cNvSpPr>
            <a:spLocks noGrp="1"/>
          </p:cNvSpPr>
          <p:nvPr>
            <p:ph idx="1"/>
          </p:nvPr>
        </p:nvSpPr>
        <p:spPr>
          <a:xfrm>
            <a:off x="419100" y="2215974"/>
            <a:ext cx="10972800" cy="3954624"/>
          </a:xfrm>
        </p:spPr>
        <p:txBody>
          <a:bodyPr>
            <a:noAutofit/>
          </a:bodyPr>
          <a:lstStyle/>
          <a:p>
            <a:r>
              <a:rPr lang="en-US" sz="2000"/>
              <a:t>Extended thromboprophylaxis can reduce PE and DVT, but the absolute impact on PTE reduction is small (1 for 3 PTE per 1,000 treated patients) and is similar to the number of bleeding events caused.</a:t>
            </a:r>
          </a:p>
          <a:p>
            <a:endParaRPr lang="en-US" sz="2000"/>
          </a:p>
          <a:p>
            <a:r>
              <a:rPr lang="en-US" sz="2000"/>
              <a:t>Extended prophylaxis has no impact on mortality.</a:t>
            </a:r>
          </a:p>
          <a:p>
            <a:endParaRPr lang="en-US" sz="2000"/>
          </a:p>
          <a:p>
            <a:r>
              <a:rPr lang="en-US" sz="2000"/>
              <a:t>Possibly the three most important studies (APEX, MAGELLAN, ADOPT) did not select patients at sufficiently high risk of PTE.</a:t>
            </a:r>
          </a:p>
          <a:p>
            <a:r>
              <a:rPr lang="en-US" sz="2000"/>
              <a:t>However, the </a:t>
            </a:r>
            <a:r>
              <a:rPr lang="en-US" sz="2000" b="1">
                <a:solidFill>
                  <a:srgbClr val="FF0000"/>
                </a:solidFill>
              </a:rPr>
              <a:t>MARINER trial </a:t>
            </a:r>
            <a:r>
              <a:rPr lang="en-US" sz="2000"/>
              <a:t>(Spyropoulos NEJM 2018) also showed no significant reduction in PTE despite the use of the </a:t>
            </a:r>
            <a:r>
              <a:rPr lang="en-US" sz="2000" b="1"/>
              <a:t>modified IMPROVE VTE risk score </a:t>
            </a:r>
            <a:r>
              <a:rPr lang="en-US" sz="2000"/>
              <a:t>to select clinically high-risk patients using extended thromboprophylaxis with rivaroxaban.</a:t>
            </a:r>
          </a:p>
        </p:txBody>
      </p:sp>
      <p:sp>
        <p:nvSpPr>
          <p:cNvPr id="4" name="CuadroTexto 3">
            <a:extLst>
              <a:ext uri="{FF2B5EF4-FFF2-40B4-BE49-F238E27FC236}">
                <a16:creationId xmlns:a16="http://schemas.microsoft.com/office/drawing/2014/main" id="{D80C9D37-7BBE-448F-8D60-AA06C791FD47}"/>
              </a:ext>
            </a:extLst>
          </p:cNvPr>
          <p:cNvSpPr txBox="1"/>
          <p:nvPr/>
        </p:nvSpPr>
        <p:spPr>
          <a:xfrm>
            <a:off x="4187688" y="478413"/>
            <a:ext cx="3509230" cy="646331"/>
          </a:xfrm>
          <a:prstGeom prst="rect">
            <a:avLst/>
          </a:prstGeom>
          <a:noFill/>
        </p:spPr>
        <p:txBody>
          <a:bodyPr wrap="none" rtlCol="0">
            <a:spAutoFit/>
          </a:bodyPr>
          <a:lstStyle/>
          <a:p>
            <a:r>
              <a:rPr lang="es-ES" sz="3600"/>
              <a:t>CONSIDERATIONS</a:t>
            </a:r>
            <a:endParaRPr lang="es-CO" sz="3600"/>
          </a:p>
        </p:txBody>
      </p:sp>
    </p:spTree>
    <p:extLst>
      <p:ext uri="{BB962C8B-B14F-4D97-AF65-F5344CB8AC3E}">
        <p14:creationId xmlns:p14="http://schemas.microsoft.com/office/powerpoint/2010/main" val="232215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7399B3-A75B-4B77-B4AC-4C2493A94C71}"/>
              </a:ext>
            </a:extLst>
          </p:cNvPr>
          <p:cNvPicPr>
            <a:picLocks noChangeAspect="1"/>
          </p:cNvPicPr>
          <p:nvPr/>
        </p:nvPicPr>
        <p:blipFill rotWithShape="1">
          <a:blip r:embed="rId2"/>
          <a:srcRect l="5060" t="1515" r="7983"/>
          <a:stretch/>
        </p:blipFill>
        <p:spPr>
          <a:xfrm>
            <a:off x="5568544" y="757082"/>
            <a:ext cx="5713747" cy="5807629"/>
          </a:xfrm>
          <a:prstGeom prst="rect">
            <a:avLst/>
          </a:prstGeom>
        </p:spPr>
      </p:pic>
      <p:sp>
        <p:nvSpPr>
          <p:cNvPr id="9" name="CuadroTexto 8">
            <a:extLst>
              <a:ext uri="{FF2B5EF4-FFF2-40B4-BE49-F238E27FC236}">
                <a16:creationId xmlns:a16="http://schemas.microsoft.com/office/drawing/2014/main" id="{655E43DF-D0E8-40FD-9B00-37BCB7841675}"/>
              </a:ext>
            </a:extLst>
          </p:cNvPr>
          <p:cNvSpPr txBox="1"/>
          <p:nvPr/>
        </p:nvSpPr>
        <p:spPr>
          <a:xfrm>
            <a:off x="909709" y="2317431"/>
            <a:ext cx="314178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lumMod val="50000"/>
                    <a:lumOff val="50000"/>
                  </a:schemeClr>
                </a:solidFill>
                <a:effectLst/>
                <a:uLnTx/>
                <a:uFillTx/>
                <a:latin typeface="Calibri"/>
                <a:ea typeface="+mn-ea"/>
                <a:cs typeface="+mn-cs"/>
              </a:rPr>
              <a:t>"Among hospitalized medical patients, prolonged venous thromboprophylaxis was associated with a decreased risk of VTE events but an increased risk of bleeding with no significant difference in VTE-related death."</a:t>
            </a:r>
          </a:p>
        </p:txBody>
      </p:sp>
      <p:sp>
        <p:nvSpPr>
          <p:cNvPr id="13" name="CuadroTexto 12">
            <a:extLst>
              <a:ext uri="{FF2B5EF4-FFF2-40B4-BE49-F238E27FC236}">
                <a16:creationId xmlns:a16="http://schemas.microsoft.com/office/drawing/2014/main" id="{90898BF2-E198-4AD1-9374-69A87CDAB2E3}"/>
              </a:ext>
            </a:extLst>
          </p:cNvPr>
          <p:cNvSpPr txBox="1"/>
          <p:nvPr/>
        </p:nvSpPr>
        <p:spPr>
          <a:xfrm>
            <a:off x="348178" y="5986266"/>
            <a:ext cx="440670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lumMod val="50000"/>
                    <a:lumOff val="50000"/>
                  </a:schemeClr>
                </a:solidFill>
                <a:effectLst/>
                <a:uLnTx/>
                <a:uFillTx/>
                <a:latin typeface="Calibri"/>
                <a:ea typeface="+mn-ea"/>
                <a:cs typeface="+mn-cs"/>
              </a:rPr>
              <a:t>Extended duration of thromboprophylaxis for medically ill patients: a systematic review and meta-analysis of </a:t>
            </a:r>
            <a:r>
              <a:rPr kumimoji="0" lang="en-US" sz="1000" b="0" i="0" u="none" strike="noStrike" kern="1200" cap="none" spc="0" normalizeH="0" baseline="0" noProof="0" err="1">
                <a:ln>
                  <a:noFill/>
                </a:ln>
                <a:solidFill>
                  <a:schemeClr val="tx1">
                    <a:lumMod val="50000"/>
                    <a:lumOff val="50000"/>
                  </a:schemeClr>
                </a:solidFill>
                <a:effectLst/>
                <a:uLnTx/>
                <a:uFillTx/>
                <a:latin typeface="Calibri"/>
                <a:ea typeface="+mn-ea"/>
                <a:cs typeface="+mn-cs"/>
              </a:rPr>
              <a:t>randomised</a:t>
            </a:r>
            <a:r>
              <a:rPr kumimoji="0" lang="en-US" sz="1000" b="0" i="0" u="none" strike="noStrike" kern="1200" cap="none" spc="0" normalizeH="0" baseline="0" noProof="0">
                <a:ln>
                  <a:noFill/>
                </a:ln>
                <a:solidFill>
                  <a:schemeClr val="tx1">
                    <a:lumMod val="50000"/>
                    <a:lumOff val="50000"/>
                  </a:schemeClr>
                </a:solidFill>
                <a:effectLst/>
                <a:uLnTx/>
                <a:uFillTx/>
                <a:latin typeface="Calibri"/>
                <a:ea typeface="+mn-ea"/>
                <a:cs typeface="+mn-cs"/>
              </a:rPr>
              <a:t> controlled trials</a:t>
            </a:r>
          </a:p>
          <a:p>
            <a:pPr>
              <a:defRPr/>
            </a:pPr>
            <a:r>
              <a:rPr lang="es-CO" sz="1000">
                <a:solidFill>
                  <a:schemeClr val="tx1">
                    <a:lumMod val="50000"/>
                    <a:lumOff val="50000"/>
                  </a:schemeClr>
                </a:solidFill>
              </a:rPr>
              <a:t> </a:t>
            </a:r>
            <a:r>
              <a:rPr lang="es-CO" sz="1000" err="1">
                <a:solidFill>
                  <a:schemeClr val="tx1">
                    <a:lumMod val="50000"/>
                    <a:lumOff val="50000"/>
                  </a:schemeClr>
                </a:solidFill>
              </a:rPr>
              <a:t>Zayed</a:t>
            </a:r>
            <a:r>
              <a:rPr lang="es-CO" sz="1000">
                <a:solidFill>
                  <a:schemeClr val="tx1">
                    <a:lumMod val="50000"/>
                    <a:lumOff val="50000"/>
                  </a:schemeClr>
                </a:solidFill>
              </a:rPr>
              <a:t> Y, </a:t>
            </a:r>
            <a:r>
              <a:rPr lang="es-CO" sz="1000" err="1">
                <a:solidFill>
                  <a:schemeClr val="tx1">
                    <a:lumMod val="50000"/>
                    <a:lumOff val="50000"/>
                  </a:schemeClr>
                </a:solidFill>
              </a:rPr>
              <a:t>Kheiri</a:t>
            </a:r>
            <a:r>
              <a:rPr lang="es-CO" sz="1000">
                <a:solidFill>
                  <a:schemeClr val="tx1">
                    <a:lumMod val="50000"/>
                    <a:lumOff val="50000"/>
                  </a:schemeClr>
                </a:solidFill>
              </a:rPr>
              <a:t> B, </a:t>
            </a:r>
            <a:r>
              <a:rPr lang="es-CO" sz="1000" err="1">
                <a:solidFill>
                  <a:schemeClr val="tx1">
                    <a:lumMod val="50000"/>
                    <a:lumOff val="50000"/>
                  </a:schemeClr>
                </a:solidFill>
              </a:rPr>
              <a:t>Barbarawi</a:t>
            </a:r>
            <a:r>
              <a:rPr lang="es-CO" sz="1000">
                <a:solidFill>
                  <a:schemeClr val="tx1">
                    <a:lumMod val="50000"/>
                    <a:lumOff val="50000"/>
                  </a:schemeClr>
                </a:solidFill>
              </a:rPr>
              <a:t> M </a:t>
            </a:r>
            <a:r>
              <a:rPr lang="es-CO" sz="1000" err="1">
                <a:solidFill>
                  <a:schemeClr val="tx1">
                    <a:lumMod val="50000"/>
                    <a:lumOff val="50000"/>
                  </a:schemeClr>
                </a:solidFill>
              </a:rPr>
              <a:t>Internal</a:t>
            </a:r>
            <a:r>
              <a:rPr lang="es-CO" sz="1000">
                <a:solidFill>
                  <a:schemeClr val="tx1">
                    <a:lumMod val="50000"/>
                    <a:lumOff val="50000"/>
                  </a:schemeClr>
                </a:solidFill>
              </a:rPr>
              <a:t> Medicine </a:t>
            </a:r>
            <a:r>
              <a:rPr lang="es-CO" sz="1000" err="1">
                <a:solidFill>
                  <a:schemeClr val="tx1">
                    <a:lumMod val="50000"/>
                    <a:lumOff val="50000"/>
                  </a:schemeClr>
                </a:solidFill>
              </a:rPr>
              <a:t>Journal</a:t>
            </a:r>
            <a:r>
              <a:rPr lang="es-CO" sz="1000">
                <a:solidFill>
                  <a:schemeClr val="tx1">
                    <a:lumMod val="50000"/>
                    <a:lumOff val="50000"/>
                  </a:schemeClr>
                </a:solidFill>
              </a:rPr>
              <a:t> 50 (2020) 192–199</a:t>
            </a:r>
          </a:p>
          <a:p>
            <a:pPr>
              <a:defRPr/>
            </a:pPr>
            <a:endParaRPr lang="es-CO" sz="100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schemeClr val="tx1">
                  <a:lumMod val="50000"/>
                  <a:lumOff val="50000"/>
                </a:schemeClr>
              </a:solidFill>
              <a:effectLst/>
              <a:uLnTx/>
              <a:uFillTx/>
              <a:latin typeface="Calibri"/>
              <a:ea typeface="+mn-ea"/>
              <a:cs typeface="+mn-cs"/>
            </a:endParaRPr>
          </a:p>
        </p:txBody>
      </p:sp>
    </p:spTree>
    <p:extLst>
      <p:ext uri="{BB962C8B-B14F-4D97-AF65-F5344CB8AC3E}">
        <p14:creationId xmlns:p14="http://schemas.microsoft.com/office/powerpoint/2010/main" val="375911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C1DB-8749-493F-9FA2-30E1CC388B77}"/>
              </a:ext>
            </a:extLst>
          </p:cNvPr>
          <p:cNvSpPr>
            <a:spLocks noGrp="1"/>
          </p:cNvSpPr>
          <p:nvPr>
            <p:ph type="title"/>
          </p:nvPr>
        </p:nvSpPr>
        <p:spPr>
          <a:xfrm>
            <a:off x="419099" y="1284297"/>
            <a:ext cx="10972801" cy="418113"/>
          </a:xfrm>
        </p:spPr>
        <p:txBody>
          <a:bodyPr/>
          <a:lstStyle/>
          <a:p>
            <a:r>
              <a:rPr lang="en-US" b="1"/>
              <a:t>Clinical Case 3 </a:t>
            </a:r>
            <a:br>
              <a:rPr lang="en-US" b="1"/>
            </a:br>
            <a:r>
              <a:rPr lang="en-US" b="1"/>
              <a:t>Long distance travelers</a:t>
            </a:r>
            <a:endParaRPr lang="en-CA"/>
          </a:p>
        </p:txBody>
      </p:sp>
      <p:sp>
        <p:nvSpPr>
          <p:cNvPr id="3" name="Content Placeholder 2">
            <a:extLst>
              <a:ext uri="{FF2B5EF4-FFF2-40B4-BE49-F238E27FC236}">
                <a16:creationId xmlns:a16="http://schemas.microsoft.com/office/drawing/2014/main" id="{BAF96284-91DD-4EC2-841C-E8B3F8F19B3D}"/>
              </a:ext>
            </a:extLst>
          </p:cNvPr>
          <p:cNvSpPr>
            <a:spLocks noGrp="1"/>
          </p:cNvSpPr>
          <p:nvPr>
            <p:ph idx="1"/>
          </p:nvPr>
        </p:nvSpPr>
        <p:spPr>
          <a:xfrm>
            <a:off x="419099" y="2033093"/>
            <a:ext cx="11292737" cy="3954625"/>
          </a:xfrm>
        </p:spPr>
        <p:txBody>
          <a:bodyPr>
            <a:normAutofit fontScale="92500" lnSpcReduction="20000"/>
          </a:bodyPr>
          <a:lstStyle/>
          <a:p>
            <a:pPr marL="0" indent="0">
              <a:buNone/>
            </a:pPr>
            <a:endParaRPr lang="en-CA" sz="2400"/>
          </a:p>
          <a:p>
            <a:r>
              <a:rPr lang="en-US" sz="2400"/>
              <a:t>53-year-old woman with a history of unprovoked DVT 4 years ago, obese BMI of 38 kg/m2.  She is not on anticoagulant or antiplatelet medication.</a:t>
            </a:r>
          </a:p>
          <a:p>
            <a:pPr marL="0" indent="0">
              <a:buNone/>
            </a:pPr>
            <a:r>
              <a:rPr lang="en-US" sz="2400"/>
              <a:t>        She has to travel by plane to Madrid, it will be a long flight (&gt; 4 hours). </a:t>
            </a:r>
          </a:p>
          <a:p>
            <a:endParaRPr lang="en-US" sz="2400"/>
          </a:p>
          <a:p>
            <a:pPr marL="0" indent="0">
              <a:buNone/>
            </a:pPr>
            <a:r>
              <a:rPr lang="en-US" sz="2400"/>
              <a:t>       </a:t>
            </a:r>
            <a:r>
              <a:rPr lang="en-US" sz="2400" b="1"/>
              <a:t>Which of the following options would you recommend as an antithrombotic method?</a:t>
            </a:r>
          </a:p>
          <a:p>
            <a:pPr marL="0" indent="0">
              <a:buNone/>
            </a:pPr>
            <a:endParaRPr lang="en-CA" sz="2400"/>
          </a:p>
          <a:p>
            <a:pPr marL="514350" indent="-514350">
              <a:buAutoNum type="alphaUcPeriod"/>
            </a:pPr>
            <a:r>
              <a:rPr lang="en-CA" sz="2400"/>
              <a:t>HBPM</a:t>
            </a:r>
          </a:p>
          <a:p>
            <a:pPr marL="514350" indent="-514350">
              <a:buAutoNum type="alphaUcPeriod"/>
            </a:pPr>
            <a:r>
              <a:rPr lang="en-CA" sz="2400"/>
              <a:t>Graduated compression stockings</a:t>
            </a:r>
          </a:p>
          <a:p>
            <a:pPr marL="514350" indent="-514350">
              <a:buAutoNum type="alphaUcPeriod"/>
            </a:pPr>
            <a:r>
              <a:rPr lang="en-CA" sz="2400"/>
              <a:t>Aspirin</a:t>
            </a:r>
          </a:p>
          <a:p>
            <a:pPr marL="514350" indent="-514350">
              <a:buAutoNum type="alphaUcPeriod"/>
            </a:pPr>
            <a:r>
              <a:rPr lang="en-CA" sz="2400"/>
              <a:t>No prophylaxis needed</a:t>
            </a:r>
          </a:p>
          <a:p>
            <a:pPr marL="514350" indent="-514350">
              <a:buAutoNum type="alphaUcPeriod"/>
            </a:pPr>
            <a:r>
              <a:rPr lang="en-CA" sz="2400"/>
              <a:t>A and B  are correct</a:t>
            </a:r>
          </a:p>
          <a:p>
            <a:endParaRPr lang="en-CA" sz="2400"/>
          </a:p>
        </p:txBody>
      </p:sp>
      <p:sp>
        <p:nvSpPr>
          <p:cNvPr id="4" name="Rectangle 4">
            <a:extLst>
              <a:ext uri="{FF2B5EF4-FFF2-40B4-BE49-F238E27FC236}">
                <a16:creationId xmlns:a16="http://schemas.microsoft.com/office/drawing/2014/main" id="{85A4BC08-5E41-4E79-9DC0-D234454BEE68}"/>
              </a:ext>
            </a:extLst>
          </p:cNvPr>
          <p:cNvSpPr/>
          <p:nvPr/>
        </p:nvSpPr>
        <p:spPr>
          <a:xfrm>
            <a:off x="184076" y="5536322"/>
            <a:ext cx="5148197" cy="451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60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en-US" sz="2800" b="0"/>
              <a:t>ASH Clinical Practice Guidelines on VTE</a:t>
            </a:r>
            <a:endParaRPr lang="en-CA" sz="2800" b="0"/>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en-US" sz="2000" b="1"/>
              <a:t>Prevention of VTE in hospitalized surgical patients</a:t>
            </a:r>
          </a:p>
          <a:p>
            <a:pPr marL="514350" indent="-514350">
              <a:buFont typeface="+mj-lt"/>
              <a:buAutoNum type="arabicPeriod"/>
            </a:pPr>
            <a:r>
              <a:rPr lang="en-US" sz="2000" b="1"/>
              <a:t>Prevention of VTE in hospitalized patients</a:t>
            </a:r>
          </a:p>
          <a:p>
            <a:pPr marL="514350" indent="-514350">
              <a:buFont typeface="+mj-lt"/>
              <a:buAutoNum type="arabicPeriod"/>
            </a:pPr>
            <a:r>
              <a:rPr lang="en-US" sz="2000"/>
              <a:t>Treatment of acute VTE (DVT and PE)</a:t>
            </a:r>
          </a:p>
          <a:p>
            <a:pPr marL="514350" indent="-514350">
              <a:buFont typeface="+mj-lt"/>
              <a:buAutoNum type="arabicPeriod"/>
            </a:pPr>
            <a:r>
              <a:rPr lang="en-US" sz="2000"/>
              <a:t>Optimal management of anticoagulation therapy</a:t>
            </a:r>
          </a:p>
          <a:p>
            <a:pPr marL="514350" indent="-514350">
              <a:buFont typeface="+mj-lt"/>
              <a:buAutoNum type="arabicPeriod"/>
            </a:pPr>
            <a:r>
              <a:rPr lang="en-US" sz="2000"/>
              <a:t>Prevention and treatment of VTE in cancer patients</a:t>
            </a:r>
          </a:p>
          <a:p>
            <a:pPr marL="514350" indent="-514350">
              <a:buFont typeface="+mj-lt"/>
              <a:buAutoNum type="arabicPeriod"/>
            </a:pPr>
            <a:r>
              <a:rPr lang="es-CO" sz="2000" err="1"/>
              <a:t>Heparin-Induced</a:t>
            </a:r>
            <a:r>
              <a:rPr lang="es-CO" sz="2000"/>
              <a:t> </a:t>
            </a:r>
            <a:r>
              <a:rPr lang="es-CO" sz="2000" err="1"/>
              <a:t>Thrombocytopenia</a:t>
            </a:r>
            <a:r>
              <a:rPr lang="es-CO" sz="2000"/>
              <a:t> (HIT)</a:t>
            </a:r>
          </a:p>
          <a:p>
            <a:pPr marL="514350" indent="-514350">
              <a:buFont typeface="+mj-lt"/>
              <a:buAutoNum type="arabicPeriod"/>
            </a:pPr>
            <a:r>
              <a:rPr lang="es-CO" sz="2000" err="1"/>
              <a:t>Thrombophilia</a:t>
            </a:r>
            <a:endParaRPr lang="es-CO" sz="2000"/>
          </a:p>
          <a:p>
            <a:pPr marL="514350" indent="-514350">
              <a:buFont typeface="+mj-lt"/>
              <a:buAutoNum type="arabicPeriod"/>
            </a:pPr>
            <a:r>
              <a:rPr lang="es-CO" sz="2000" err="1"/>
              <a:t>Pediatric</a:t>
            </a:r>
            <a:r>
              <a:rPr lang="es-CO" sz="2000"/>
              <a:t> VTE</a:t>
            </a:r>
          </a:p>
          <a:p>
            <a:pPr marL="514350" indent="-514350">
              <a:buFont typeface="+mj-lt"/>
              <a:buAutoNum type="arabicPeriod"/>
            </a:pPr>
            <a:r>
              <a:rPr lang="es-CO" sz="2000"/>
              <a:t>VTE in </a:t>
            </a:r>
            <a:r>
              <a:rPr lang="es-CO" sz="2000" err="1"/>
              <a:t>pregnancy</a:t>
            </a:r>
            <a:endParaRPr lang="es-CO" sz="2000"/>
          </a:p>
          <a:p>
            <a:pPr marL="514350" indent="-514350">
              <a:buFont typeface="+mj-lt"/>
              <a:buAutoNum type="arabicPeriod"/>
            </a:pPr>
            <a:r>
              <a:rPr lang="es-CO" sz="2000"/>
              <a:t>VTE diagnosis</a:t>
            </a:r>
            <a:endParaRPr lang="en-CA" sz="2000"/>
          </a:p>
        </p:txBody>
      </p:sp>
    </p:spTree>
    <p:extLst>
      <p:ext uri="{BB962C8B-B14F-4D97-AF65-F5344CB8AC3E}">
        <p14:creationId xmlns:p14="http://schemas.microsoft.com/office/powerpoint/2010/main" val="331324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A527-CC97-410E-B7D4-FFD874FA60BD}"/>
              </a:ext>
            </a:extLst>
          </p:cNvPr>
          <p:cNvSpPr>
            <a:spLocks noGrp="1"/>
          </p:cNvSpPr>
          <p:nvPr>
            <p:ph type="title"/>
          </p:nvPr>
        </p:nvSpPr>
        <p:spPr/>
        <p:txBody>
          <a:bodyPr/>
          <a:lstStyle/>
          <a:p>
            <a:r>
              <a:rPr lang="en-CA"/>
              <a:t>Air travel and DVT</a:t>
            </a:r>
          </a:p>
        </p:txBody>
      </p:sp>
      <p:sp>
        <p:nvSpPr>
          <p:cNvPr id="3" name="Content Placeholder 2">
            <a:extLst>
              <a:ext uri="{FF2B5EF4-FFF2-40B4-BE49-F238E27FC236}">
                <a16:creationId xmlns:a16="http://schemas.microsoft.com/office/drawing/2014/main" id="{B37EEB77-CAD5-4E56-9E10-36AD8DC5AE8B}"/>
              </a:ext>
            </a:extLst>
          </p:cNvPr>
          <p:cNvSpPr>
            <a:spLocks noGrp="1"/>
          </p:cNvSpPr>
          <p:nvPr>
            <p:ph idx="1"/>
          </p:nvPr>
        </p:nvSpPr>
        <p:spPr>
          <a:xfrm>
            <a:off x="419099" y="2033093"/>
            <a:ext cx="6451601" cy="3954625"/>
          </a:xfrm>
        </p:spPr>
        <p:txBody>
          <a:bodyPr/>
          <a:lstStyle/>
          <a:p>
            <a:r>
              <a:rPr lang="en-US" sz="2400" b="1"/>
              <a:t>Long distance travel: </a:t>
            </a:r>
            <a:r>
              <a:rPr lang="en-US" sz="2400"/>
              <a:t>4 hours flight time or more</a:t>
            </a:r>
          </a:p>
          <a:p>
            <a:endParaRPr lang="en-CA" sz="1600"/>
          </a:p>
          <a:p>
            <a:r>
              <a:rPr lang="en-US" sz="2400"/>
              <a:t>Air travel is associated with a 2.8 increased risk of developing PTE, which is proportional to the duration of the flight.</a:t>
            </a:r>
          </a:p>
          <a:p>
            <a:endParaRPr lang="en-CA" sz="2400"/>
          </a:p>
        </p:txBody>
      </p:sp>
      <p:graphicFrame>
        <p:nvGraphicFramePr>
          <p:cNvPr id="6" name="Table 1">
            <a:extLst>
              <a:ext uri="{FF2B5EF4-FFF2-40B4-BE49-F238E27FC236}">
                <a16:creationId xmlns:a16="http://schemas.microsoft.com/office/drawing/2014/main" id="{3092CE70-5CA5-4595-A128-831D63092E06}"/>
              </a:ext>
            </a:extLst>
          </p:cNvPr>
          <p:cNvGraphicFramePr>
            <a:graphicFrameLocks noGrp="1"/>
          </p:cNvGraphicFramePr>
          <p:nvPr>
            <p:extLst>
              <p:ext uri="{D42A27DB-BD31-4B8C-83A1-F6EECF244321}">
                <p14:modId xmlns:p14="http://schemas.microsoft.com/office/powerpoint/2010/main" val="2012360242"/>
              </p:ext>
            </p:extLst>
          </p:nvPr>
        </p:nvGraphicFramePr>
        <p:xfrm>
          <a:off x="7302501" y="2033093"/>
          <a:ext cx="4225088" cy="3402061"/>
        </p:xfrm>
        <a:graphic>
          <a:graphicData uri="http://schemas.openxmlformats.org/drawingml/2006/table">
            <a:tbl>
              <a:tblPr firstRow="1" bandRow="1">
                <a:tableStyleId>{5940675A-B579-460E-94D1-54222C63F5DA}</a:tableStyleId>
              </a:tblPr>
              <a:tblGrid>
                <a:gridCol w="4225088">
                  <a:extLst>
                    <a:ext uri="{9D8B030D-6E8A-4147-A177-3AD203B41FA5}">
                      <a16:colId xmlns:a16="http://schemas.microsoft.com/office/drawing/2014/main" val="3372873010"/>
                    </a:ext>
                  </a:extLst>
                </a:gridCol>
              </a:tblGrid>
              <a:tr h="738183">
                <a:tc>
                  <a:txBody>
                    <a:bodyPr/>
                    <a:lstStyle/>
                    <a:p>
                      <a:r>
                        <a:rPr lang="en-US" sz="2000" b="1">
                          <a:solidFill>
                            <a:schemeClr val="bg1"/>
                          </a:solidFill>
                        </a:rPr>
                        <a:t>Who is at elevated risk for VTE in travel?</a:t>
                      </a:r>
                      <a:endParaRPr lang="en-CA" sz="2000" b="1">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754538964"/>
                  </a:ext>
                </a:extLst>
              </a:tr>
              <a:tr h="2663878">
                <a:tc>
                  <a:txBody>
                    <a:bodyPr/>
                    <a:lstStyle/>
                    <a:p>
                      <a:pPr marL="342900" indent="-342900">
                        <a:buFont typeface="Arial" panose="020B0604020202020204" pitchFamily="34" charset="0"/>
                        <a:buChar char="•"/>
                      </a:pPr>
                      <a:r>
                        <a:rPr lang="en-US" sz="2000">
                          <a:solidFill>
                            <a:srgbClr val="E43D33"/>
                          </a:solidFill>
                        </a:rPr>
                        <a:t>Recent surgery</a:t>
                      </a:r>
                    </a:p>
                    <a:p>
                      <a:pPr marL="342900" indent="-342900">
                        <a:buFont typeface="Arial" panose="020B0604020202020204" pitchFamily="34" charset="0"/>
                        <a:buChar char="•"/>
                      </a:pPr>
                      <a:r>
                        <a:rPr lang="en-US" sz="2000">
                          <a:solidFill>
                            <a:srgbClr val="E43D33"/>
                          </a:solidFill>
                        </a:rPr>
                        <a:t>Previous PET</a:t>
                      </a:r>
                    </a:p>
                    <a:p>
                      <a:pPr marL="342900" indent="-342900">
                        <a:buFont typeface="Arial" panose="020B0604020202020204" pitchFamily="34" charset="0"/>
                        <a:buChar char="•"/>
                      </a:pPr>
                      <a:r>
                        <a:rPr lang="en-US" sz="2000">
                          <a:solidFill>
                            <a:srgbClr val="E43D33"/>
                          </a:solidFill>
                        </a:rPr>
                        <a:t>Postpartum women</a:t>
                      </a:r>
                    </a:p>
                    <a:p>
                      <a:pPr marL="342900" indent="-342900">
                        <a:buFont typeface="Arial" panose="020B0604020202020204" pitchFamily="34" charset="0"/>
                        <a:buChar char="•"/>
                      </a:pPr>
                      <a:r>
                        <a:rPr lang="en-US" sz="2000">
                          <a:solidFill>
                            <a:srgbClr val="E43D33"/>
                          </a:solidFill>
                        </a:rPr>
                        <a:t>Active malignancy</a:t>
                      </a:r>
                    </a:p>
                    <a:p>
                      <a:pPr marL="342900" indent="-342900">
                        <a:buFont typeface="Arial" panose="020B0604020202020204" pitchFamily="34" charset="0"/>
                        <a:buChar char="•"/>
                      </a:pPr>
                      <a:r>
                        <a:rPr lang="en-US" sz="2000">
                          <a:solidFill>
                            <a:schemeClr val="bg1">
                              <a:lumMod val="50000"/>
                            </a:schemeClr>
                          </a:solidFill>
                        </a:rPr>
                        <a:t>2+ risk factors include the combination of the above with </a:t>
                      </a:r>
                      <a:r>
                        <a:rPr lang="en-US" sz="2000">
                          <a:solidFill>
                            <a:srgbClr val="E43D33"/>
                          </a:solidFill>
                        </a:rPr>
                        <a:t>hormone replacement therapy, obesity, </a:t>
                      </a:r>
                      <a:r>
                        <a:rPr lang="en-US" sz="2000">
                          <a:solidFill>
                            <a:schemeClr val="bg1">
                              <a:lumMod val="50000"/>
                            </a:schemeClr>
                          </a:solidFill>
                        </a:rPr>
                        <a:t>or pregnancy.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1153695"/>
                  </a:ext>
                </a:extLst>
              </a:tr>
            </a:tbl>
          </a:graphicData>
        </a:graphic>
      </p:graphicFrame>
    </p:spTree>
    <p:extLst>
      <p:ext uri="{BB962C8B-B14F-4D97-AF65-F5344CB8AC3E}">
        <p14:creationId xmlns:p14="http://schemas.microsoft.com/office/powerpoint/2010/main" val="2372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B2F26C1-833C-4236-A6A9-44D479C2198B}"/>
              </a:ext>
            </a:extLst>
          </p:cNvPr>
          <p:cNvSpPr txBox="1">
            <a:spLocks/>
          </p:cNvSpPr>
          <p:nvPr/>
        </p:nvSpPr>
        <p:spPr>
          <a:xfrm>
            <a:off x="5636681" y="584844"/>
            <a:ext cx="11300790" cy="25641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sp>
        <p:nvSpPr>
          <p:cNvPr id="6" name="TextBox 5">
            <a:extLst>
              <a:ext uri="{FF2B5EF4-FFF2-40B4-BE49-F238E27FC236}">
                <a16:creationId xmlns:a16="http://schemas.microsoft.com/office/drawing/2014/main" id="{3DD04C00-22A5-418A-844A-08B54AE7CF7A}"/>
              </a:ext>
            </a:extLst>
          </p:cNvPr>
          <p:cNvSpPr txBox="1"/>
          <p:nvPr/>
        </p:nvSpPr>
        <p:spPr>
          <a:xfrm>
            <a:off x="9448800" y="3277360"/>
            <a:ext cx="2616200" cy="3101184"/>
          </a:xfrm>
          <a:prstGeom prst="rect">
            <a:avLst/>
          </a:prstGeom>
          <a:solidFill>
            <a:schemeClr val="accent4">
              <a:lumMod val="40000"/>
              <a:lumOff val="60000"/>
            </a:schemeClr>
          </a:solidFill>
        </p:spPr>
        <p:txBody>
          <a:bodyPr wrap="square" tIns="182880" rtlCol="0">
            <a:noAutofit/>
          </a:bodyPr>
          <a:lstStyle/>
          <a:p>
            <a:pPr marL="91440" fontAlgn="t"/>
            <a:r>
              <a:rPr lang="en-CA" b="1">
                <a:solidFill>
                  <a:schemeClr val="tx1">
                    <a:lumMod val="50000"/>
                    <a:lumOff val="50000"/>
                  </a:schemeClr>
                </a:solidFill>
              </a:rPr>
              <a:t>Remarks</a:t>
            </a:r>
          </a:p>
          <a:p>
            <a:pPr marL="274320" indent="-182880" fontAlgn="t">
              <a:buFont typeface="Arial" panose="020B0604020202020204" pitchFamily="34" charset="0"/>
              <a:buChar char="•"/>
            </a:pPr>
            <a:r>
              <a:rPr lang="en-US" sz="1600">
                <a:solidFill>
                  <a:schemeClr val="tx1">
                    <a:lumMod val="50000"/>
                    <a:lumOff val="50000"/>
                  </a:schemeClr>
                </a:solidFill>
              </a:rPr>
              <a:t>LMWH, graded stockings and ASA have a small uncertain benefit.</a:t>
            </a:r>
          </a:p>
          <a:p>
            <a:pPr marL="274320" indent="-182880" fontAlgn="t">
              <a:buFont typeface="Arial" panose="020B0604020202020204" pitchFamily="34" charset="0"/>
              <a:buChar char="•"/>
            </a:pPr>
            <a:r>
              <a:rPr lang="en-US" sz="1600">
                <a:solidFill>
                  <a:schemeClr val="tx1">
                    <a:lumMod val="50000"/>
                    <a:lumOff val="50000"/>
                  </a:schemeClr>
                </a:solidFill>
              </a:rPr>
              <a:t>There is no evidence regarding the use of DOACs for in-flight thromboprophylaxis.</a:t>
            </a:r>
          </a:p>
        </p:txBody>
      </p:sp>
      <p:sp>
        <p:nvSpPr>
          <p:cNvPr id="5" name="Title 4">
            <a:extLst>
              <a:ext uri="{FF2B5EF4-FFF2-40B4-BE49-F238E27FC236}">
                <a16:creationId xmlns:a16="http://schemas.microsoft.com/office/drawing/2014/main" id="{3B819711-E767-8744-851E-DEC3D113C85D}"/>
              </a:ext>
            </a:extLst>
          </p:cNvPr>
          <p:cNvSpPr>
            <a:spLocks noGrp="1"/>
          </p:cNvSpPr>
          <p:nvPr>
            <p:ph type="title"/>
          </p:nvPr>
        </p:nvSpPr>
        <p:spPr>
          <a:xfrm>
            <a:off x="557131" y="1381791"/>
            <a:ext cx="3583069" cy="418113"/>
          </a:xfrm>
        </p:spPr>
        <p:txBody>
          <a:bodyPr/>
          <a:lstStyle/>
          <a:p>
            <a:r>
              <a:rPr lang="en-CA" sz="3200"/>
              <a:t>Recommendation</a:t>
            </a:r>
            <a:endParaRPr lang="en-US" sz="3200"/>
          </a:p>
        </p:txBody>
      </p:sp>
      <p:sp>
        <p:nvSpPr>
          <p:cNvPr id="8" name="Content Placeholder 7">
            <a:extLst>
              <a:ext uri="{FF2B5EF4-FFF2-40B4-BE49-F238E27FC236}">
                <a16:creationId xmlns:a16="http://schemas.microsoft.com/office/drawing/2014/main" id="{652CE2FF-C6FD-114C-A957-897101A64293}"/>
              </a:ext>
            </a:extLst>
          </p:cNvPr>
          <p:cNvSpPr>
            <a:spLocks noGrp="1"/>
          </p:cNvSpPr>
          <p:nvPr>
            <p:ph idx="1"/>
          </p:nvPr>
        </p:nvSpPr>
        <p:spPr>
          <a:xfrm>
            <a:off x="348886" y="2045098"/>
            <a:ext cx="11494227" cy="979771"/>
          </a:xfrm>
        </p:spPr>
        <p:txBody>
          <a:bodyPr/>
          <a:lstStyle/>
          <a:p>
            <a:r>
              <a:rPr lang="en-US" sz="1400">
                <a:solidFill>
                  <a:schemeClr val="tx1">
                    <a:lumMod val="50000"/>
                    <a:lumOff val="50000"/>
                  </a:schemeClr>
                </a:solidFill>
              </a:rPr>
              <a:t>In persons at </a:t>
            </a:r>
            <a:r>
              <a:rPr lang="en-US" sz="1400" b="1">
                <a:solidFill>
                  <a:schemeClr val="tx1">
                    <a:lumMod val="50000"/>
                    <a:lumOff val="50000"/>
                  </a:schemeClr>
                </a:solidFill>
              </a:rPr>
              <a:t>increased risk for DVT</a:t>
            </a:r>
            <a:r>
              <a:rPr lang="en-US" sz="1400">
                <a:solidFill>
                  <a:schemeClr val="tx1">
                    <a:lumMod val="50000"/>
                    <a:lumOff val="50000"/>
                  </a:schemeClr>
                </a:solidFill>
              </a:rPr>
              <a:t>, the panel suggests the use of </a:t>
            </a:r>
            <a:r>
              <a:rPr lang="en-US" sz="1400" b="1">
                <a:solidFill>
                  <a:schemeClr val="tx1">
                    <a:lumMod val="50000"/>
                    <a:lumOff val="50000"/>
                  </a:schemeClr>
                </a:solidFill>
              </a:rPr>
              <a:t>graduated compression stockings or LMWH prophylaxis</a:t>
            </a:r>
            <a:r>
              <a:rPr lang="en-US" sz="1400">
                <a:solidFill>
                  <a:schemeClr val="tx1">
                    <a:lumMod val="50000"/>
                    <a:lumOff val="50000"/>
                  </a:schemeClr>
                </a:solidFill>
              </a:rPr>
              <a:t> for long-distance travel (</a:t>
            </a:r>
            <a:r>
              <a:rPr lang="en-US" sz="1400" i="1">
                <a:solidFill>
                  <a:schemeClr val="tx1">
                    <a:lumMod val="50000"/>
                    <a:lumOff val="50000"/>
                  </a:schemeClr>
                </a:solidFill>
              </a:rPr>
              <a:t>conditional recommendation based on very low certainty arising from evidence provided by the effects</a:t>
            </a:r>
            <a:r>
              <a:rPr lang="en-US" sz="1400">
                <a:solidFill>
                  <a:schemeClr val="tx1">
                    <a:lumMod val="50000"/>
                    <a:lumOff val="50000"/>
                  </a:schemeClr>
                </a:solidFill>
              </a:rPr>
              <a:t>).</a:t>
            </a:r>
          </a:p>
          <a:p>
            <a:r>
              <a:rPr lang="en-US" sz="1400">
                <a:solidFill>
                  <a:schemeClr val="tx1">
                    <a:lumMod val="50000"/>
                    <a:lumOff val="50000"/>
                  </a:schemeClr>
                </a:solidFill>
              </a:rPr>
              <a:t>In persons at low risk of DVT, the panel suggests NOT to use thromboprophylaxis (conditional recommendation based on very low certainty arising from the evidence provided by the effects).</a:t>
            </a:r>
          </a:p>
        </p:txBody>
      </p:sp>
      <p:graphicFrame>
        <p:nvGraphicFramePr>
          <p:cNvPr id="9" name="Table 3">
            <a:extLst>
              <a:ext uri="{FF2B5EF4-FFF2-40B4-BE49-F238E27FC236}">
                <a16:creationId xmlns:a16="http://schemas.microsoft.com/office/drawing/2014/main" id="{4CB9D6F0-B7F8-487A-9391-361CFD92B7D7}"/>
              </a:ext>
            </a:extLst>
          </p:cNvPr>
          <p:cNvGraphicFramePr>
            <a:graphicFrameLocks noGrp="1"/>
          </p:cNvGraphicFramePr>
          <p:nvPr>
            <p:extLst>
              <p:ext uri="{D42A27DB-BD31-4B8C-83A1-F6EECF244321}">
                <p14:modId xmlns:p14="http://schemas.microsoft.com/office/powerpoint/2010/main" val="3006262357"/>
              </p:ext>
            </p:extLst>
          </p:nvPr>
        </p:nvGraphicFramePr>
        <p:xfrm>
          <a:off x="439570" y="3284657"/>
          <a:ext cx="8831430" cy="3190270"/>
        </p:xfrm>
        <a:graphic>
          <a:graphicData uri="http://schemas.openxmlformats.org/drawingml/2006/table">
            <a:tbl>
              <a:tblPr firstRow="1" bandRow="1">
                <a:tableStyleId>{5940675A-B579-460E-94D1-54222C63F5DA}</a:tableStyleId>
              </a:tblPr>
              <a:tblGrid>
                <a:gridCol w="1313030">
                  <a:extLst>
                    <a:ext uri="{9D8B030D-6E8A-4147-A177-3AD203B41FA5}">
                      <a16:colId xmlns:a16="http://schemas.microsoft.com/office/drawing/2014/main" val="1120597712"/>
                    </a:ext>
                  </a:extLst>
                </a:gridCol>
                <a:gridCol w="1803400">
                  <a:extLst>
                    <a:ext uri="{9D8B030D-6E8A-4147-A177-3AD203B41FA5}">
                      <a16:colId xmlns:a16="http://schemas.microsoft.com/office/drawing/2014/main" val="2915538475"/>
                    </a:ext>
                  </a:extLst>
                </a:gridCol>
                <a:gridCol w="5715000">
                  <a:extLst>
                    <a:ext uri="{9D8B030D-6E8A-4147-A177-3AD203B41FA5}">
                      <a16:colId xmlns:a16="http://schemas.microsoft.com/office/drawing/2014/main" val="4039757424"/>
                    </a:ext>
                  </a:extLst>
                </a:gridCol>
              </a:tblGrid>
              <a:tr h="714847">
                <a:tc>
                  <a:txBody>
                    <a:bodyPr/>
                    <a:lstStyle/>
                    <a:p>
                      <a:r>
                        <a:rPr lang="en-CA" sz="1400" b="1">
                          <a:solidFill>
                            <a:schemeClr val="bg1"/>
                          </a:solidFill>
                        </a:rPr>
                        <a:t>Intervention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a:solidFill>
                            <a:schemeClr val="bg1"/>
                          </a:solidFill>
                        </a:rPr>
                        <a:t>Relative Effects (RR, 95% CI) on VTE Prevention (</a:t>
                      </a:r>
                      <a:r>
                        <a:rPr lang="en-CA" sz="1400" b="1" i="1">
                          <a:solidFill>
                            <a:schemeClr val="bg1"/>
                          </a:solidFill>
                        </a:rPr>
                        <a:t>compared with no intervention</a:t>
                      </a:r>
                      <a:r>
                        <a:rPr lang="en-CA" sz="1400" b="1">
                          <a:solidFill>
                            <a:schemeClr val="bg1"/>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a:solidFill>
                            <a:schemeClr val="bg1"/>
                          </a:solidFill>
                        </a:rPr>
                        <a:t>Absolute Risk Difference with each intervention </a:t>
                      </a:r>
                      <a:br>
                        <a:rPr lang="en-CA" sz="1400" b="1">
                          <a:solidFill>
                            <a:schemeClr val="bg1"/>
                          </a:solidFill>
                        </a:rPr>
                      </a:br>
                      <a:r>
                        <a:rPr lang="en-CA" sz="1400" b="1" i="1">
                          <a:solidFill>
                            <a:schemeClr val="bg1"/>
                          </a:solidFill>
                        </a:rPr>
                        <a:t>(compared with no prophylaxis)</a:t>
                      </a:r>
                      <a:endParaRPr lang="en-CA" sz="1400" b="1">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1974337761"/>
                  </a:ext>
                </a:extLst>
              </a:tr>
              <a:tr h="761672">
                <a:tc>
                  <a:txBody>
                    <a:bodyPr/>
                    <a:lstStyle/>
                    <a:p>
                      <a:r>
                        <a:rPr lang="en-CA" sz="1200" b="1">
                          <a:solidFill>
                            <a:schemeClr val="tx1">
                              <a:lumMod val="50000"/>
                              <a:lumOff val="50000"/>
                            </a:schemeClr>
                          </a:solidFill>
                        </a:rPr>
                        <a:t>      Graduated</a:t>
                      </a:r>
                      <a:br>
                        <a:rPr lang="en-CA" sz="1200" b="1">
                          <a:solidFill>
                            <a:schemeClr val="tx1">
                              <a:lumMod val="50000"/>
                              <a:lumOff val="50000"/>
                            </a:schemeClr>
                          </a:solidFill>
                        </a:rPr>
                      </a:br>
                      <a:r>
                        <a:rPr lang="en-CA" sz="1200" b="1">
                          <a:solidFill>
                            <a:schemeClr val="tx1">
                              <a:lumMod val="50000"/>
                              <a:lumOff val="50000"/>
                            </a:schemeClr>
                          </a:solidFill>
                        </a:rPr>
                        <a:t>      Compression</a:t>
                      </a:r>
                      <a:br>
                        <a:rPr lang="en-CA" sz="1200" b="1">
                          <a:solidFill>
                            <a:schemeClr val="tx1">
                              <a:lumMod val="50000"/>
                              <a:lumOff val="50000"/>
                            </a:schemeClr>
                          </a:solidFill>
                        </a:rPr>
                      </a:br>
                      <a:r>
                        <a:rPr lang="en-CA" sz="1200" b="1">
                          <a:solidFill>
                            <a:schemeClr val="tx1">
                              <a:lumMod val="50000"/>
                              <a:lumOff val="50000"/>
                            </a:schemeClr>
                          </a:solidFill>
                        </a:rPr>
                        <a:t>      Stockings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a:solidFill>
                            <a:schemeClr val="tx1">
                              <a:lumMod val="50000"/>
                              <a:lumOff val="50000"/>
                            </a:schemeClr>
                          </a:solidFill>
                        </a:rPr>
                        <a:t>0.10</a:t>
                      </a:r>
                      <a:endParaRPr lang="en-CA" sz="1400" b="1">
                        <a:solidFill>
                          <a:schemeClr val="tx1">
                            <a:lumMod val="50000"/>
                            <a:lumOff val="50000"/>
                          </a:schemeClr>
                        </a:solidFill>
                      </a:endParaRPr>
                    </a:p>
                    <a:p>
                      <a:pPr algn="ctr"/>
                      <a:r>
                        <a:rPr lang="en-CA" sz="1100">
                          <a:solidFill>
                            <a:schemeClr val="tx1">
                              <a:lumMod val="50000"/>
                              <a:lumOff val="50000"/>
                            </a:schemeClr>
                          </a:solidFill>
                        </a:rPr>
                        <a:t>(0.04 to 0.25)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b="0">
                          <a:solidFill>
                            <a:schemeClr val="tx1">
                              <a:lumMod val="50000"/>
                              <a:lumOff val="50000"/>
                            </a:schemeClr>
                          </a:solidFill>
                        </a:rPr>
                        <a:t>3 fewer PE per 1,000,000 (3 fewer to 3 fewer)</a:t>
                      </a:r>
                    </a:p>
                    <a:p>
                      <a:pPr marL="342900" indent="-160020" algn="l">
                        <a:buFont typeface="Arial" panose="020B0604020202020204" pitchFamily="34" charset="0"/>
                        <a:buChar char="•"/>
                      </a:pPr>
                      <a:r>
                        <a:rPr lang="en-CA" sz="1400" b="0">
                          <a:solidFill>
                            <a:schemeClr val="tx1">
                              <a:lumMod val="50000"/>
                              <a:lumOff val="50000"/>
                            </a:schemeClr>
                          </a:solidFill>
                        </a:rPr>
                        <a:t>1.8 fewer asymptomatic DVT per 10,000 (1.9 fewer to 1.5 fewer)</a:t>
                      </a:r>
                      <a:endParaRPr lang="en-CA" sz="1400" b="1">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609709"/>
                  </a:ext>
                </a:extLst>
              </a:tr>
              <a:tr h="635179">
                <a:tc>
                  <a:txBody>
                    <a:bodyPr/>
                    <a:lstStyle/>
                    <a:p>
                      <a:r>
                        <a:rPr lang="en-CA" sz="1200" b="1">
                          <a:solidFill>
                            <a:schemeClr val="tx1">
                              <a:lumMod val="50000"/>
                              <a:lumOff val="50000"/>
                            </a:schemeClr>
                          </a:solidFill>
                        </a:rPr>
                        <a:t>       LMWH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a:solidFill>
                            <a:schemeClr val="tx1">
                              <a:lumMod val="50000"/>
                              <a:lumOff val="50000"/>
                            </a:schemeClr>
                          </a:solidFill>
                        </a:rPr>
                        <a:t>0.10</a:t>
                      </a:r>
                    </a:p>
                    <a:p>
                      <a:pPr algn="ctr"/>
                      <a:r>
                        <a:rPr lang="en-CA" sz="1100">
                          <a:solidFill>
                            <a:schemeClr val="tx1">
                              <a:lumMod val="50000"/>
                              <a:lumOff val="50000"/>
                            </a:schemeClr>
                          </a:solidFill>
                        </a:rPr>
                        <a:t>(0.10 to 2.11)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a:solidFill>
                            <a:schemeClr val="tx1">
                              <a:lumMod val="50000"/>
                              <a:lumOff val="50000"/>
                            </a:schemeClr>
                          </a:solidFill>
                        </a:rPr>
                        <a:t>3 fewer PE per 1,000,000 (3 fewer to 4 more)</a:t>
                      </a:r>
                    </a:p>
                    <a:p>
                      <a:pPr marL="342900" indent="-160020" algn="l">
                        <a:buFont typeface="Arial" panose="020B0604020202020204" pitchFamily="34" charset="0"/>
                        <a:buChar char="•"/>
                      </a:pPr>
                      <a:r>
                        <a:rPr lang="en-CA" sz="1400">
                          <a:solidFill>
                            <a:schemeClr val="tx1">
                              <a:lumMod val="50000"/>
                              <a:lumOff val="50000"/>
                            </a:schemeClr>
                          </a:solidFill>
                        </a:rPr>
                        <a:t>17.8 fewer asymptomatic DVT per 10,000 (1.9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5115349"/>
                  </a:ext>
                </a:extLst>
              </a:tr>
              <a:tr h="635179">
                <a:tc>
                  <a:txBody>
                    <a:bodyPr/>
                    <a:lstStyle/>
                    <a:p>
                      <a:r>
                        <a:rPr lang="en-CA" sz="1200" b="1">
                          <a:solidFill>
                            <a:schemeClr val="tx1">
                              <a:lumMod val="50000"/>
                              <a:lumOff val="50000"/>
                            </a:schemeClr>
                          </a:solidFill>
                        </a:rPr>
                        <a:t>       Aspirin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a:solidFill>
                            <a:schemeClr val="tx1">
                              <a:lumMod val="50000"/>
                              <a:lumOff val="50000"/>
                            </a:schemeClr>
                          </a:solidFill>
                        </a:rPr>
                        <a:t>0.75</a:t>
                      </a:r>
                    </a:p>
                    <a:p>
                      <a:pPr algn="ctr"/>
                      <a:r>
                        <a:rPr lang="en-CA" sz="1100">
                          <a:solidFill>
                            <a:schemeClr val="tx1">
                              <a:lumMod val="50000"/>
                              <a:lumOff val="50000"/>
                            </a:schemeClr>
                          </a:solidFill>
                        </a:rPr>
                        <a:t>(0.13 to 4.32)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a:solidFill>
                            <a:schemeClr val="tx1">
                              <a:lumMod val="50000"/>
                              <a:lumOff val="50000"/>
                            </a:schemeClr>
                          </a:solidFill>
                        </a:rPr>
                        <a:t>1 fewer PE per 1,000,000 (3 fewer to 12 more)</a:t>
                      </a:r>
                    </a:p>
                    <a:p>
                      <a:pPr marL="342900" indent="-160020" algn="l">
                        <a:buFont typeface="Arial" panose="020B0604020202020204" pitchFamily="34" charset="0"/>
                        <a:buChar char="•"/>
                      </a:pPr>
                      <a:r>
                        <a:rPr lang="en-CA" sz="1400">
                          <a:solidFill>
                            <a:schemeClr val="tx1">
                              <a:lumMod val="50000"/>
                              <a:lumOff val="50000"/>
                            </a:schemeClr>
                          </a:solidFill>
                        </a:rPr>
                        <a:t>0.5 fewer asymptomatic DVT per 10,000 (1.7 fewer to 6.5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594833"/>
                  </a:ext>
                </a:extLst>
              </a:tr>
            </a:tbl>
          </a:graphicData>
        </a:graphic>
      </p:graphicFrame>
      <p:sp>
        <p:nvSpPr>
          <p:cNvPr id="10" name="Oval 17">
            <a:extLst>
              <a:ext uri="{FF2B5EF4-FFF2-40B4-BE49-F238E27FC236}">
                <a16:creationId xmlns:a16="http://schemas.microsoft.com/office/drawing/2014/main" id="{1036AA44-998C-460E-9E6C-8FAF6CE90344}"/>
              </a:ext>
            </a:extLst>
          </p:cNvPr>
          <p:cNvSpPr/>
          <p:nvPr/>
        </p:nvSpPr>
        <p:spPr>
          <a:xfrm>
            <a:off x="477984" y="474547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7">
            <a:extLst>
              <a:ext uri="{FF2B5EF4-FFF2-40B4-BE49-F238E27FC236}">
                <a16:creationId xmlns:a16="http://schemas.microsoft.com/office/drawing/2014/main" id="{6C4083B1-9892-48F7-8678-474CB66EA520}"/>
              </a:ext>
            </a:extLst>
          </p:cNvPr>
          <p:cNvSpPr/>
          <p:nvPr/>
        </p:nvSpPr>
        <p:spPr>
          <a:xfrm>
            <a:off x="477984" y="544393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7">
            <a:extLst>
              <a:ext uri="{FF2B5EF4-FFF2-40B4-BE49-F238E27FC236}">
                <a16:creationId xmlns:a16="http://schemas.microsoft.com/office/drawing/2014/main" id="{ED9D2A3C-B1F1-4453-A26E-4029035B7503}"/>
              </a:ext>
            </a:extLst>
          </p:cNvPr>
          <p:cNvSpPr/>
          <p:nvPr/>
        </p:nvSpPr>
        <p:spPr>
          <a:xfrm>
            <a:off x="477984" y="607893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9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B893-32D2-4945-B479-BEF981D8C08F}"/>
              </a:ext>
            </a:extLst>
          </p:cNvPr>
          <p:cNvSpPr>
            <a:spLocks noGrp="1"/>
          </p:cNvSpPr>
          <p:nvPr>
            <p:ph type="title"/>
          </p:nvPr>
        </p:nvSpPr>
        <p:spPr>
          <a:xfrm>
            <a:off x="609600" y="1404551"/>
            <a:ext cx="8471131" cy="753998"/>
          </a:xfrm>
        </p:spPr>
        <p:txBody>
          <a:bodyPr>
            <a:normAutofit/>
          </a:bodyPr>
          <a:lstStyle/>
          <a:p>
            <a:r>
              <a:rPr lang="en-US" sz="2400"/>
              <a:t>Applying these Guidelines to the patient: </a:t>
            </a:r>
            <a:br>
              <a:rPr lang="en-US" sz="2400"/>
            </a:br>
            <a:r>
              <a:rPr lang="en-US" sz="2400"/>
              <a:t>Why are these recommendations "conditional"?</a:t>
            </a:r>
          </a:p>
        </p:txBody>
      </p:sp>
      <p:sp>
        <p:nvSpPr>
          <p:cNvPr id="3" name="Content Placeholder 2">
            <a:extLst>
              <a:ext uri="{FF2B5EF4-FFF2-40B4-BE49-F238E27FC236}">
                <a16:creationId xmlns:a16="http://schemas.microsoft.com/office/drawing/2014/main" id="{5D21427D-F26D-45E4-994D-F96D45A6E02B}"/>
              </a:ext>
            </a:extLst>
          </p:cNvPr>
          <p:cNvSpPr>
            <a:spLocks noGrp="1"/>
          </p:cNvSpPr>
          <p:nvPr>
            <p:ph idx="1"/>
          </p:nvPr>
        </p:nvSpPr>
        <p:spPr>
          <a:xfrm>
            <a:off x="609600" y="2409728"/>
            <a:ext cx="10972800" cy="1824566"/>
          </a:xfrm>
        </p:spPr>
        <p:txBody>
          <a:bodyPr>
            <a:normAutofit/>
          </a:bodyPr>
          <a:lstStyle/>
          <a:p>
            <a:pPr marL="0" indent="0">
              <a:buNone/>
            </a:pPr>
            <a:r>
              <a:rPr lang="en-US" sz="2400" i="1">
                <a:solidFill>
                  <a:srgbClr val="E43D33"/>
                </a:solidFill>
              </a:rPr>
              <a:t>53 years old female with previous unprovoked DVT and obesity.</a:t>
            </a:r>
          </a:p>
          <a:p>
            <a:endParaRPr lang="en-CA" sz="300" i="1">
              <a:solidFill>
                <a:srgbClr val="FF0000"/>
              </a:solidFill>
            </a:endParaRPr>
          </a:p>
          <a:p>
            <a:pPr marL="0" indent="0">
              <a:buNone/>
            </a:pPr>
            <a:r>
              <a:rPr lang="en-US" sz="1800" b="1">
                <a:solidFill>
                  <a:srgbClr val="725172"/>
                </a:solidFill>
              </a:rPr>
              <a:t>What is her risk of DVT associated to her risk factors when flying?</a:t>
            </a:r>
          </a:p>
          <a:p>
            <a:pPr marL="0" indent="0">
              <a:buNone/>
            </a:pPr>
            <a:r>
              <a:rPr lang="en-CA" sz="1800" i="1"/>
              <a:t>Baseline annual risk </a:t>
            </a:r>
            <a:r>
              <a:rPr lang="en-CA" sz="1800"/>
              <a:t>≈ 1 in 1,000 (age) x 2 (obesity) x 5 (prior VTE) ≈ 1 in 100 per year</a:t>
            </a:r>
          </a:p>
          <a:p>
            <a:pPr marL="0" indent="0">
              <a:buNone/>
            </a:pPr>
            <a:r>
              <a:rPr lang="en-CA" sz="1800" i="1"/>
              <a:t>Daily VTE risk </a:t>
            </a:r>
            <a:r>
              <a:rPr lang="en-CA" sz="1800"/>
              <a:t>≈ 1 in 100 x 1 in 365 days per year ≈ 1 in 3,650</a:t>
            </a:r>
          </a:p>
          <a:p>
            <a:pPr marL="0" indent="0">
              <a:buNone/>
            </a:pPr>
            <a:r>
              <a:rPr lang="en-CA" sz="1800" i="1"/>
              <a:t>VTE risk per flight</a:t>
            </a:r>
            <a:r>
              <a:rPr lang="en-CA" sz="1800"/>
              <a:t> ≈ 1 in 3,650 (daily risk) x 30 days of risk x 3 (RR   with flight) ≈ 3% </a:t>
            </a:r>
          </a:p>
        </p:txBody>
      </p:sp>
      <p:sp>
        <p:nvSpPr>
          <p:cNvPr id="7" name="Down Arrow 6"/>
          <p:cNvSpPr/>
          <p:nvPr/>
        </p:nvSpPr>
        <p:spPr>
          <a:xfrm rot="10800000" flipH="1">
            <a:off x="8337665" y="3818685"/>
            <a:ext cx="184826" cy="3696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CDEF51-74C6-41C5-8E23-2315EB66E594}"/>
              </a:ext>
            </a:extLst>
          </p:cNvPr>
          <p:cNvSpPr txBox="1"/>
          <p:nvPr/>
        </p:nvSpPr>
        <p:spPr>
          <a:xfrm>
            <a:off x="730840" y="4512019"/>
            <a:ext cx="5043280" cy="1754326"/>
          </a:xfrm>
          <a:prstGeom prst="rect">
            <a:avLst/>
          </a:prstGeom>
          <a:noFill/>
        </p:spPr>
        <p:txBody>
          <a:bodyPr wrap="square" rtlCol="0">
            <a:spAutoFit/>
          </a:bodyPr>
          <a:lstStyle/>
          <a:p>
            <a:r>
              <a:rPr lang="en-US" b="1">
                <a:solidFill>
                  <a:srgbClr val="725172"/>
                </a:solidFill>
              </a:rPr>
              <a:t>What is the benefit of LMWH thromboprophylaxis?</a:t>
            </a:r>
            <a:endParaRPr lang="en-CA" b="1">
              <a:solidFill>
                <a:srgbClr val="725172"/>
              </a:solidFill>
            </a:endParaRPr>
          </a:p>
          <a:p>
            <a:pPr marL="285750" indent="-285750">
              <a:buFont typeface="Arial" panose="020B0604020202020204" pitchFamily="34" charset="0"/>
              <a:buChar char="•"/>
            </a:pPr>
            <a:r>
              <a:rPr lang="en-CA">
                <a:solidFill>
                  <a:schemeClr val="tx1">
                    <a:lumMod val="50000"/>
                    <a:lumOff val="50000"/>
                  </a:schemeClr>
                </a:solidFill>
              </a:rPr>
              <a:t>RR 0.10 (95% CI 0.01-2.11) compared with no intervention</a:t>
            </a:r>
          </a:p>
          <a:p>
            <a:pPr marL="285750" indent="-285750">
              <a:buFont typeface="Arial" panose="020B0604020202020204" pitchFamily="34" charset="0"/>
              <a:buChar char="•"/>
            </a:pPr>
            <a:r>
              <a:rPr lang="en-CA" i="1">
                <a:solidFill>
                  <a:schemeClr val="tx1">
                    <a:lumMod val="50000"/>
                    <a:lumOff val="50000"/>
                  </a:schemeClr>
                </a:solidFill>
              </a:rPr>
              <a:t>Approximate VTE risk per flight with LMWH </a:t>
            </a:r>
            <a:r>
              <a:rPr lang="en-CA">
                <a:solidFill>
                  <a:schemeClr val="tx1">
                    <a:lumMod val="50000"/>
                    <a:lumOff val="50000"/>
                  </a:schemeClr>
                </a:solidFill>
              </a:rPr>
              <a:t>= 3% x 0.10 = 0.3% (high uncertainty, 95% CI 0.03% to 6.3%)</a:t>
            </a:r>
          </a:p>
        </p:txBody>
      </p:sp>
      <p:sp>
        <p:nvSpPr>
          <p:cNvPr id="4" name="TextBox 3">
            <a:extLst>
              <a:ext uri="{FF2B5EF4-FFF2-40B4-BE49-F238E27FC236}">
                <a16:creationId xmlns:a16="http://schemas.microsoft.com/office/drawing/2014/main" id="{89E8EBFC-791A-4C89-961A-42F1DE22F46F}"/>
              </a:ext>
            </a:extLst>
          </p:cNvPr>
          <p:cNvSpPr txBox="1"/>
          <p:nvPr/>
        </p:nvSpPr>
        <p:spPr>
          <a:xfrm>
            <a:off x="10073934" y="6187425"/>
            <a:ext cx="3051344" cy="461665"/>
          </a:xfrm>
          <a:prstGeom prst="rect">
            <a:avLst/>
          </a:prstGeom>
          <a:noFill/>
        </p:spPr>
        <p:txBody>
          <a:bodyPr wrap="square" rtlCol="0">
            <a:spAutoFit/>
          </a:bodyPr>
          <a:lstStyle/>
          <a:p>
            <a:r>
              <a:rPr lang="en-CA" sz="1200" err="1">
                <a:solidFill>
                  <a:schemeClr val="tx1">
                    <a:lumMod val="50000"/>
                    <a:lumOff val="50000"/>
                  </a:schemeClr>
                </a:solidFill>
              </a:rPr>
              <a:t>Eichinger</a:t>
            </a:r>
            <a:r>
              <a:rPr lang="en-CA" sz="1200">
                <a:solidFill>
                  <a:schemeClr val="tx1">
                    <a:lumMod val="50000"/>
                    <a:lumOff val="50000"/>
                  </a:schemeClr>
                </a:solidFill>
              </a:rPr>
              <a:t> Arch Int Med 2008</a:t>
            </a:r>
          </a:p>
          <a:p>
            <a:r>
              <a:rPr lang="en-CA" sz="1200">
                <a:solidFill>
                  <a:schemeClr val="tx1">
                    <a:lumMod val="50000"/>
                    <a:lumOff val="50000"/>
                  </a:schemeClr>
                </a:solidFill>
              </a:rPr>
              <a:t>Silverstein Arch Int Med 1998</a:t>
            </a:r>
          </a:p>
        </p:txBody>
      </p:sp>
      <p:sp>
        <p:nvSpPr>
          <p:cNvPr id="8" name="Content Placeholder 7">
            <a:extLst>
              <a:ext uri="{FF2B5EF4-FFF2-40B4-BE49-F238E27FC236}">
                <a16:creationId xmlns:a16="http://schemas.microsoft.com/office/drawing/2014/main" id="{45227394-CC72-4342-9A89-1582111D3F1E}"/>
              </a:ext>
            </a:extLst>
          </p:cNvPr>
          <p:cNvSpPr txBox="1">
            <a:spLocks/>
          </p:cNvSpPr>
          <p:nvPr/>
        </p:nvSpPr>
        <p:spPr>
          <a:xfrm>
            <a:off x="6517585" y="4512019"/>
            <a:ext cx="4778050" cy="1678062"/>
          </a:xfrm>
          <a:prstGeom prst="rect">
            <a:avLst/>
          </a:prstGeom>
          <a:solidFill>
            <a:schemeClr val="accent4">
              <a:lumMod val="40000"/>
              <a:lumOff val="60000"/>
            </a:schemeClr>
          </a:solidFill>
        </p:spPr>
        <p:txBody>
          <a:bodyPr lIns="0" tIns="0" rIns="0" bIns="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1600">
                <a:solidFill>
                  <a:schemeClr val="tx1">
                    <a:lumMod val="50000"/>
                    <a:lumOff val="50000"/>
                  </a:schemeClr>
                </a:solidFill>
              </a:rPr>
              <a:t>REMARKS</a:t>
            </a:r>
          </a:p>
          <a:p>
            <a:r>
              <a:rPr lang="en-US" sz="1600">
                <a:solidFill>
                  <a:schemeClr val="tx1">
                    <a:lumMod val="50000"/>
                    <a:lumOff val="50000"/>
                  </a:schemeClr>
                </a:solidFill>
              </a:rPr>
              <a:t>Graduated compression stockings, LMWH and aspirin have a small, uncertain effect on DVT prevention and the absolute benefit is very small.</a:t>
            </a:r>
          </a:p>
          <a:p>
            <a:r>
              <a:rPr lang="en-US" sz="1600">
                <a:solidFill>
                  <a:schemeClr val="tx1">
                    <a:lumMod val="50000"/>
                    <a:lumOff val="50000"/>
                  </a:schemeClr>
                </a:solidFill>
              </a:rPr>
              <a:t>Physicians should take into account the patient's related risk factors.</a:t>
            </a:r>
          </a:p>
        </p:txBody>
      </p:sp>
    </p:spTree>
    <p:extLst>
      <p:ext uri="{BB962C8B-B14F-4D97-AF65-F5344CB8AC3E}">
        <p14:creationId xmlns:p14="http://schemas.microsoft.com/office/powerpoint/2010/main" val="12549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A670-CCBF-4704-B1B3-7AB2224B85BD}"/>
              </a:ext>
            </a:extLst>
          </p:cNvPr>
          <p:cNvSpPr>
            <a:spLocks noGrp="1"/>
          </p:cNvSpPr>
          <p:nvPr>
            <p:ph type="title"/>
          </p:nvPr>
        </p:nvSpPr>
        <p:spPr/>
        <p:txBody>
          <a:bodyPr/>
          <a:lstStyle/>
          <a:p>
            <a:r>
              <a:rPr lang="en-CA" b="1"/>
              <a:t>Case 3: </a:t>
            </a:r>
            <a:r>
              <a:rPr lang="en-CA"/>
              <a:t>Continued</a:t>
            </a:r>
          </a:p>
        </p:txBody>
      </p:sp>
      <p:sp>
        <p:nvSpPr>
          <p:cNvPr id="3" name="Content Placeholder 2">
            <a:extLst>
              <a:ext uri="{FF2B5EF4-FFF2-40B4-BE49-F238E27FC236}">
                <a16:creationId xmlns:a16="http://schemas.microsoft.com/office/drawing/2014/main" id="{25FF8F7D-C888-4158-BAE6-06921D6BE3A3}"/>
              </a:ext>
            </a:extLst>
          </p:cNvPr>
          <p:cNvSpPr>
            <a:spLocks noGrp="1"/>
          </p:cNvSpPr>
          <p:nvPr>
            <p:ph idx="1"/>
          </p:nvPr>
        </p:nvSpPr>
        <p:spPr/>
        <p:txBody>
          <a:bodyPr/>
          <a:lstStyle/>
          <a:p>
            <a:r>
              <a:rPr lang="en-US"/>
              <a:t>Given that the patient has a prior history of PTE and is obese, the indication for thromboprophylaxis with either graduated compression stockings or LMWH during her flight is warranted.</a:t>
            </a:r>
          </a:p>
          <a:p>
            <a:endParaRPr lang="en-US"/>
          </a:p>
          <a:p>
            <a:r>
              <a:rPr lang="en-US"/>
              <a:t>She received thromboprophylaxis with LMWH in the morning for her 7-hour flight and did not develop DVT.</a:t>
            </a:r>
            <a:endParaRPr lang="en-CA"/>
          </a:p>
        </p:txBody>
      </p:sp>
    </p:spTree>
    <p:extLst>
      <p:ext uri="{BB962C8B-B14F-4D97-AF65-F5344CB8AC3E}">
        <p14:creationId xmlns:p14="http://schemas.microsoft.com/office/powerpoint/2010/main" val="4205739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b="1"/>
              <a:t>Summary Part 1: Returning to our objectives</a:t>
            </a:r>
            <a:endParaRPr lang="en-CA"/>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lnSpcReduction="10000"/>
          </a:bodyPr>
          <a:lstStyle/>
          <a:p>
            <a:pPr marL="0" indent="0">
              <a:buNone/>
            </a:pPr>
            <a:r>
              <a:rPr lang="en-CA" sz="2000"/>
              <a:t>1. </a:t>
            </a:r>
            <a:r>
              <a:rPr lang="en-US" sz="2400"/>
              <a:t>Establish indication for thromboprophylaxis in surgical patients. </a:t>
            </a:r>
            <a:endParaRPr lang="en-CA" sz="2400"/>
          </a:p>
          <a:p>
            <a:pPr marL="0" indent="0">
              <a:buNone/>
            </a:pPr>
            <a:r>
              <a:rPr lang="en-US" sz="2000">
                <a:solidFill>
                  <a:srgbClr val="E43D33"/>
                </a:solidFill>
              </a:rPr>
              <a:t> - Use of prophylaxis in general surgery with moderate to high risk of DVT, in post-trauma surgery and in major neurological surgery. </a:t>
            </a:r>
            <a:r>
              <a:rPr lang="en-CA" sz="2400"/>
              <a:t> </a:t>
            </a:r>
          </a:p>
          <a:p>
            <a:pPr marL="0" indent="0">
              <a:buNone/>
            </a:pPr>
            <a:endParaRPr lang="en-CA" sz="2400"/>
          </a:p>
          <a:p>
            <a:pPr marL="0" indent="0">
              <a:buNone/>
            </a:pPr>
            <a:r>
              <a:rPr lang="en-CA" sz="2400"/>
              <a:t>2. </a:t>
            </a:r>
            <a:r>
              <a:rPr lang="en-US" sz="2400"/>
              <a:t>Understand the use of mechanical prophylaxis and its types in surgery.</a:t>
            </a:r>
          </a:p>
          <a:p>
            <a:pPr marL="0" indent="0">
              <a:buNone/>
            </a:pPr>
            <a:r>
              <a:rPr lang="en-US" sz="2000">
                <a:solidFill>
                  <a:srgbClr val="E43D33"/>
                </a:solidFill>
              </a:rPr>
              <a:t>- Patients with active or high risk of bleeding. Both options (elastic stockings and pneumatic compression    are valid  in our environment).</a:t>
            </a:r>
          </a:p>
          <a:p>
            <a:pPr marL="0" indent="0">
              <a:buNone/>
            </a:pPr>
            <a:endParaRPr lang="en-CA" sz="2000">
              <a:solidFill>
                <a:srgbClr val="E43D33"/>
              </a:solidFill>
            </a:endParaRPr>
          </a:p>
          <a:p>
            <a:pPr lvl="1"/>
            <a:endParaRPr lang="en-CA" sz="2400"/>
          </a:p>
          <a:p>
            <a:pPr marL="0" indent="0">
              <a:buNone/>
            </a:pPr>
            <a:r>
              <a:rPr lang="en-CA" sz="2400"/>
              <a:t>3. </a:t>
            </a:r>
            <a:r>
              <a:rPr lang="en-US" sz="2400"/>
              <a:t>Beginning and duration of prophylaxis in surgery. </a:t>
            </a:r>
          </a:p>
          <a:p>
            <a:pPr marL="0" indent="0">
              <a:buNone/>
            </a:pPr>
            <a:r>
              <a:rPr lang="en-CA" sz="2000">
                <a:solidFill>
                  <a:srgbClr val="E43D33"/>
                </a:solidFill>
              </a:rPr>
              <a:t>- </a:t>
            </a:r>
            <a:r>
              <a:rPr lang="en-US" sz="2000">
                <a:solidFill>
                  <a:srgbClr val="E43D33"/>
                </a:solidFill>
              </a:rPr>
              <a:t> Late start prophylaxis is more widely accepted in Latin America. Prefer short duration prophylaxis in general surgery. Reserve extended prophylaxis for oncologic and orthopedic surgeries. </a:t>
            </a:r>
            <a:endParaRPr lang="en-CA" sz="2000">
              <a:solidFill>
                <a:srgbClr val="E43D33"/>
              </a:solidFill>
            </a:endParaRPr>
          </a:p>
        </p:txBody>
      </p:sp>
    </p:spTree>
    <p:extLst>
      <p:ext uri="{BB962C8B-B14F-4D97-AF65-F5344CB8AC3E}">
        <p14:creationId xmlns:p14="http://schemas.microsoft.com/office/powerpoint/2010/main" val="2556931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US" b="1"/>
              <a:t>Summary Part 2: Returning to our objectives</a:t>
            </a:r>
            <a:endParaRPr lang="en-CA" b="1"/>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a:bodyPr>
          <a:lstStyle/>
          <a:p>
            <a:pPr marL="0" indent="0">
              <a:buNone/>
            </a:pPr>
            <a:r>
              <a:rPr lang="en-US" sz="2400" b="1"/>
              <a:t>1.   To describe recommendations for thromboprophylaxis in inpatients with clinical or acute disease </a:t>
            </a:r>
            <a:r>
              <a:rPr lang="en-US" sz="2400" b="1">
                <a:solidFill>
                  <a:srgbClr val="E43D33"/>
                </a:solidFill>
              </a:rPr>
              <a:t>        </a:t>
            </a:r>
          </a:p>
          <a:p>
            <a:pPr marL="0" indent="0">
              <a:buNone/>
            </a:pPr>
            <a:r>
              <a:rPr lang="en-CA" sz="2000">
                <a:solidFill>
                  <a:srgbClr val="E43D33"/>
                </a:solidFill>
              </a:rPr>
              <a:t>         - Risk assessment models (RAMs), LMWH compared to DOACs</a:t>
            </a:r>
          </a:p>
          <a:p>
            <a:pPr marL="0" indent="0">
              <a:buNone/>
            </a:pPr>
            <a:endParaRPr lang="en-CA" sz="2400"/>
          </a:p>
          <a:p>
            <a:pPr marL="0" indent="0">
              <a:buNone/>
            </a:pPr>
            <a:r>
              <a:rPr lang="en-US" sz="2400" b="1"/>
              <a:t>2.    To describe the thromboprophylaxis recommendations for patients discharged from    the hospital after acute illness</a:t>
            </a:r>
          </a:p>
          <a:p>
            <a:pPr marL="0" indent="0">
              <a:buNone/>
            </a:pPr>
            <a:r>
              <a:rPr lang="en-US" sz="2400">
                <a:solidFill>
                  <a:srgbClr val="E43D33"/>
                </a:solidFill>
              </a:rPr>
              <a:t>        - </a:t>
            </a:r>
            <a:r>
              <a:rPr lang="en-US" sz="2000">
                <a:solidFill>
                  <a:srgbClr val="E43D33"/>
                </a:solidFill>
              </a:rPr>
              <a:t>Extended prophylaxis versus in-hospital prophylaxis. LMWH compared to DOACs</a:t>
            </a:r>
            <a:endParaRPr lang="en-CA" sz="2000">
              <a:solidFill>
                <a:srgbClr val="E43D33"/>
              </a:solidFill>
            </a:endParaRPr>
          </a:p>
          <a:p>
            <a:pPr marL="514350" indent="-514350">
              <a:buAutoNum type="arabicPeriod"/>
            </a:pPr>
            <a:endParaRPr lang="en-CA" sz="2400"/>
          </a:p>
          <a:p>
            <a:pPr marL="0" indent="0">
              <a:buNone/>
            </a:pPr>
            <a:r>
              <a:rPr lang="en-US" sz="2400" b="1"/>
              <a:t>3.    To identify patients who may benefit from receiving thromboprophylaxis when traveling long distances</a:t>
            </a:r>
          </a:p>
          <a:p>
            <a:pPr marL="0" indent="0">
              <a:buNone/>
            </a:pPr>
            <a:r>
              <a:rPr lang="en-CA" sz="2400">
                <a:solidFill>
                  <a:srgbClr val="E43D33"/>
                </a:solidFill>
              </a:rPr>
              <a:t>	</a:t>
            </a:r>
            <a:r>
              <a:rPr lang="en-US" sz="2000">
                <a:solidFill>
                  <a:srgbClr val="E43D33"/>
                </a:solidFill>
              </a:rPr>
              <a:t>- Graduated compression stockings or LMWH for those with strong risk factors for DVT.</a:t>
            </a:r>
            <a:endParaRPr lang="en-CA" sz="2000">
              <a:solidFill>
                <a:srgbClr val="E43D33"/>
              </a:solidFill>
            </a:endParaRPr>
          </a:p>
        </p:txBody>
      </p:sp>
    </p:spTree>
    <p:extLst>
      <p:ext uri="{BB962C8B-B14F-4D97-AF65-F5344CB8AC3E}">
        <p14:creationId xmlns:p14="http://schemas.microsoft.com/office/powerpoint/2010/main" val="304880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BAD8A-3BD0-4291-9BC5-5D805D7C8482}"/>
              </a:ext>
            </a:extLst>
          </p:cNvPr>
          <p:cNvSpPr>
            <a:spLocks noGrp="1"/>
          </p:cNvSpPr>
          <p:nvPr>
            <p:ph type="title"/>
          </p:nvPr>
        </p:nvSpPr>
        <p:spPr/>
        <p:txBody>
          <a:bodyPr/>
          <a:lstStyle/>
          <a:p>
            <a:r>
              <a:rPr lang="en-US" b="1">
                <a:solidFill>
                  <a:srgbClr val="FF0000"/>
                </a:solidFill>
                <a:latin typeface="Arial" panose="020B0604020202020204" pitchFamily="34" charset="0"/>
              </a:rPr>
              <a:t>Changes to the source recommendations</a:t>
            </a:r>
            <a:br>
              <a:rPr lang="es-ES" b="1">
                <a:solidFill>
                  <a:srgbClr val="FF0000"/>
                </a:solidFill>
                <a:latin typeface="Arial" panose="020B0604020202020204" pitchFamily="34" charset="0"/>
              </a:rPr>
            </a:br>
            <a:endParaRPr lang="es-CO">
              <a:solidFill>
                <a:srgbClr val="FF0000"/>
              </a:solidFill>
            </a:endParaRPr>
          </a:p>
        </p:txBody>
      </p:sp>
      <p:sp>
        <p:nvSpPr>
          <p:cNvPr id="3" name="Marcador de contenido 2">
            <a:extLst>
              <a:ext uri="{FF2B5EF4-FFF2-40B4-BE49-F238E27FC236}">
                <a16:creationId xmlns:a16="http://schemas.microsoft.com/office/drawing/2014/main" id="{657DAF79-C98A-4071-BEBC-CA86CAF78D8F}"/>
              </a:ext>
            </a:extLst>
          </p:cNvPr>
          <p:cNvSpPr>
            <a:spLocks noGrp="1"/>
          </p:cNvSpPr>
          <p:nvPr>
            <p:ph idx="1"/>
          </p:nvPr>
        </p:nvSpPr>
        <p:spPr>
          <a:xfrm>
            <a:off x="419100" y="2006590"/>
            <a:ext cx="10972800" cy="3954624"/>
          </a:xfrm>
        </p:spPr>
        <p:txBody>
          <a:bodyPr/>
          <a:lstStyle/>
          <a:p>
            <a:pPr marL="182869" indent="-182869"/>
            <a:r>
              <a:rPr lang="en-US" sz="2000"/>
              <a:t>The Latin American panel agreed on 21 recommendations.  Compared to the original guideline, 6 recommendations changed direction and 4 changed strength.</a:t>
            </a:r>
          </a:p>
          <a:p>
            <a:pPr marL="182869" indent="-182869"/>
            <a:r>
              <a:rPr lang="en-US" sz="2000"/>
              <a:t>Four recommendations changed direction (recommendations 9, 10, 11 and 13) and two changed strength (12 and 16) because the Latin American panel considered that the small differences in the synthesis of evidence did not justify the resources needed to implement changes.</a:t>
            </a:r>
          </a:p>
          <a:p>
            <a:pPr marL="182869" indent="-182869"/>
            <a:r>
              <a:rPr lang="en-US" sz="2000"/>
              <a:t>There were concerns regarding access and the impact on health equity in some settings in the region.</a:t>
            </a:r>
          </a:p>
          <a:p>
            <a:pPr marL="182869" indent="-182869"/>
            <a:r>
              <a:rPr lang="en-US" sz="2000"/>
              <a:t>Two recommendations changed direction (2 and 6) because the Latin American panel considered additional indirect evidence from the effects of mechanical prophylaxis (the original panelists limited their recommendation to pharmacological prophylaxis).</a:t>
            </a:r>
          </a:p>
          <a:p>
            <a:pPr marL="182869" indent="-182869"/>
            <a:r>
              <a:rPr lang="en-US" sz="2000"/>
              <a:t>Two recommendations (18 and 19) changed in strength due to value and preference considerations.</a:t>
            </a:r>
          </a:p>
          <a:p>
            <a:pPr marL="182869" indent="-182869"/>
            <a:r>
              <a:rPr lang="en-US" sz="2000"/>
              <a:t>Latin American panelists placed more importance on how patients may value oral alternatives.</a:t>
            </a:r>
            <a:endParaRPr lang="es-CO" sz="2000"/>
          </a:p>
        </p:txBody>
      </p:sp>
    </p:spTree>
    <p:extLst>
      <p:ext uri="{BB962C8B-B14F-4D97-AF65-F5344CB8AC3E}">
        <p14:creationId xmlns:p14="http://schemas.microsoft.com/office/powerpoint/2010/main" val="393997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en-CA" b="0"/>
              <a:t>Acknowledgments</a:t>
            </a:r>
            <a:endParaRPr lang="en-US" b="0"/>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516850"/>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ASH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Latin</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American VTE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Guidelines</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Panel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team</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members</a:t>
            </a:r>
            <a:endParaRPr kumimoji="0" lang="es-CO" sz="2400" b="0" i="0" u="none" strike="noStrike" kern="1200" cap="none" spc="0" normalizeH="0" baseline="0" noProof="0">
              <a:ln>
                <a:noFill/>
              </a:ln>
              <a:solidFill>
                <a:prstClr val="white">
                  <a:lumMod val="50000"/>
                </a:prstClr>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ASH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Team</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Members</a:t>
            </a:r>
            <a:endParaRPr kumimoji="0" lang="es-CO" sz="2400" b="0" i="0" u="none" strike="noStrike" kern="1200" cap="none" spc="0" normalizeH="0" baseline="0" noProof="0">
              <a:ln>
                <a:noFill/>
              </a:ln>
              <a:solidFill>
                <a:prstClr val="white">
                  <a:lumMod val="50000"/>
                </a:prstClr>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McMaster</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University</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GRADE Centre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ASH VTE kit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slide</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authors</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a:t>
            </a:r>
          </a:p>
          <a:p>
            <a:pPr lvl="1">
              <a:spcBef>
                <a:spcPts val="1000"/>
              </a:spcBef>
              <a:defRPr/>
            </a:pPr>
            <a:r>
              <a:rPr kumimoji="0" lang="es-CO" sz="1733" b="0" i="0" u="none" strike="noStrike" kern="1200" cap="none" spc="0" normalizeH="0" baseline="0" noProof="0">
                <a:ln>
                  <a:noFill/>
                </a:ln>
                <a:solidFill>
                  <a:prstClr val="white">
                    <a:lumMod val="50000"/>
                  </a:prstClr>
                </a:solidFill>
                <a:effectLst/>
                <a:uLnTx/>
                <a:uFillTx/>
                <a:latin typeface="Calibri"/>
                <a:ea typeface="+mn-ea"/>
                <a:cs typeface="+mn-cs"/>
              </a:rPr>
              <a:t>Mario Luis Tejerina Valle, MD, Caja Petrolera de Salud - Bolivia</a:t>
            </a:r>
          </a:p>
          <a:p>
            <a:pPr lvl="1">
              <a:spcBef>
                <a:spcPts val="1000"/>
              </a:spcBef>
              <a:defRPr/>
            </a:pPr>
            <a:r>
              <a:rPr kumimoji="0" lang="es-CO" sz="1733" b="0" i="0" u="none" strike="noStrike" kern="1200" cap="none" spc="0" normalizeH="0" baseline="0" noProof="0">
                <a:ln>
                  <a:noFill/>
                </a:ln>
                <a:solidFill>
                  <a:prstClr val="white">
                    <a:lumMod val="50000"/>
                  </a:prstClr>
                </a:solidFill>
                <a:effectLst/>
                <a:uLnTx/>
                <a:uFillTx/>
                <a:latin typeface="Calibri"/>
                <a:ea typeface="+mn-ea"/>
                <a:cs typeface="+mn-cs"/>
              </a:rPr>
              <a:t>Juan Carlos Serrano Casas, MD, Universidad Central de Venezuela Unidad Hematológica Especializada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O" sz="2400" b="0" i="0" u="none" strike="noStrike" kern="1200" cap="none" spc="0" normalizeH="0" baseline="0" noProof="0">
              <a:ln>
                <a:noFill/>
              </a:ln>
              <a:solidFill>
                <a:prstClr val="white">
                  <a:lumMod val="50000"/>
                </a:prstClr>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More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information</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on</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0" i="0" u="none" strike="noStrike" kern="1200" cap="none" spc="0" normalizeH="0" baseline="0" noProof="0" err="1">
                <a:ln>
                  <a:noFill/>
                </a:ln>
                <a:solidFill>
                  <a:prstClr val="white">
                    <a:lumMod val="50000"/>
                  </a:prstClr>
                </a:solidFill>
                <a:effectLst/>
                <a:uLnTx/>
                <a:uFillTx/>
                <a:latin typeface="Calibri"/>
                <a:ea typeface="+mn-ea"/>
                <a:cs typeface="+mn-cs"/>
              </a:rPr>
              <a:t>the</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1" i="0" u="none" strike="noStrike" kern="1200" cap="none" spc="0" normalizeH="0" baseline="0" noProof="0">
                <a:ln>
                  <a:noFill/>
                </a:ln>
                <a:solidFill>
                  <a:prstClr val="white">
                    <a:lumMod val="50000"/>
                  </a:prstClr>
                </a:solidFill>
                <a:effectLst/>
                <a:uLnTx/>
                <a:uFillTx/>
                <a:latin typeface="Calibri"/>
                <a:ea typeface="+mn-ea"/>
                <a:cs typeface="+mn-cs"/>
              </a:rPr>
              <a:t>ASH VTE </a:t>
            </a:r>
            <a:r>
              <a:rPr kumimoji="0" lang="es-CO" sz="2400" b="1" i="0" u="none" strike="noStrike" kern="1200" cap="none" spc="0" normalizeH="0" baseline="0" noProof="0" err="1">
                <a:ln>
                  <a:noFill/>
                </a:ln>
                <a:solidFill>
                  <a:prstClr val="white">
                    <a:lumMod val="50000"/>
                  </a:prstClr>
                </a:solidFill>
                <a:effectLst/>
                <a:uLnTx/>
                <a:uFillTx/>
                <a:latin typeface="Calibri"/>
                <a:ea typeface="+mn-ea"/>
                <a:cs typeface="+mn-cs"/>
              </a:rPr>
              <a:t>Guidelines</a:t>
            </a:r>
            <a:r>
              <a:rPr kumimoji="0" lang="es-CO" sz="2400" b="0" i="0" u="none" strike="noStrike" kern="1200" cap="none" spc="0" normalizeH="0" baseline="0" noProof="0">
                <a:ln>
                  <a:noFill/>
                </a:ln>
                <a:solidFill>
                  <a:prstClr val="white">
                    <a:lumMod val="50000"/>
                  </a:prstClr>
                </a:solidFill>
                <a:effectLst/>
                <a:uLnTx/>
                <a:uFillTx/>
                <a:latin typeface="Calibri"/>
                <a:ea typeface="+mn-ea"/>
                <a:cs typeface="+mn-cs"/>
              </a:rPr>
              <a:t>: </a:t>
            </a:r>
            <a:r>
              <a:rPr kumimoji="0" lang="es-CO" sz="2400" b="1" i="0" u="none" strike="noStrike" kern="1200" cap="none" spc="0" normalizeH="0" baseline="0" noProof="0">
                <a:ln>
                  <a:noFill/>
                </a:ln>
                <a:solidFill>
                  <a:srgbClr val="FF0000"/>
                </a:solidFill>
                <a:effectLst/>
                <a:uLnTx/>
                <a:uFillTx/>
                <a:latin typeface="Calibri"/>
                <a:ea typeface="+mn-ea"/>
                <a:cs typeface="+mn-cs"/>
              </a:rPr>
              <a:t>www.hematology.org/VTE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en-US"/>
              <a:t>How were the ASH guidelines developed?</a:t>
            </a:r>
            <a:endParaRPr lang="en-CA"/>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5"/>
            <a:ext cx="2460910" cy="3300915"/>
          </a:xfrm>
          <a:prstGeom prst="rect">
            <a:avLst/>
          </a:prstGeom>
          <a:solidFill>
            <a:srgbClr val="BEE0E4"/>
          </a:solidFill>
        </p:spPr>
        <p:txBody>
          <a:bodyPr/>
          <a:lstStyle/>
          <a:p>
            <a:pPr lvl="0">
              <a:defRPr/>
            </a:pPr>
            <a:r>
              <a:rPr lang="es-CO" b="1">
                <a:solidFill>
                  <a:srgbClr val="E43D31"/>
                </a:solidFill>
                <a:latin typeface="Calibri" panose="020F0502020204030204" pitchFamily="34" charset="0"/>
                <a:cs typeface="Calibri" panose="020F0502020204030204" pitchFamily="34" charset="0"/>
              </a:rPr>
              <a:t>PANEL COMPOSITION</a:t>
            </a:r>
          </a:p>
          <a:p>
            <a:pPr lvl="0">
              <a:defRPr/>
            </a:pPr>
            <a:r>
              <a:rPr lang="en-US" sz="1600">
                <a:solidFill>
                  <a:prstClr val="black">
                    <a:lumMod val="50000"/>
                    <a:lumOff val="50000"/>
                  </a:prstClr>
                </a:solidFill>
                <a:latin typeface="Calibri" panose="020F0502020204030204" pitchFamily="34" charset="0"/>
                <a:cs typeface="Calibri" panose="020F0502020204030204" pitchFamily="34" charset="0"/>
              </a:rPr>
              <a:t>Each panel was formed according to key criteria:</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Balance in expertise (including disciplines beyond hematology and patients).</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Attention to minimization and management of COI</a:t>
            </a:r>
            <a:endParaRPr kumimoji="0" lang="en-CA" sz="16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7"/>
            <a:ext cx="2879180" cy="1738814"/>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defRPr/>
            </a:pPr>
            <a:r>
              <a:rPr lang="en-CA" altLang="es-CO" b="1">
                <a:solidFill>
                  <a:srgbClr val="E53E31"/>
                </a:solidFill>
                <a:latin typeface="Calibri" panose="020F0502020204030204" pitchFamily="34" charset="0"/>
                <a:cs typeface="Calibri" panose="020F0502020204030204" pitchFamily="34" charset="0"/>
              </a:rPr>
              <a:t>CLINICAL QUESTIONS</a:t>
            </a:r>
          </a:p>
          <a:p>
            <a:pPr lvl="0">
              <a:defRPr/>
            </a:pPr>
            <a:r>
              <a:rPr lang="en-US" altLang="es-CO" sz="1600">
                <a:solidFill>
                  <a:prstClr val="black">
                    <a:lumMod val="50000"/>
                    <a:lumOff val="50000"/>
                  </a:prstClr>
                </a:solidFill>
                <a:latin typeface="Calibri" panose="020F0502020204030204" pitchFamily="34" charset="0"/>
                <a:cs typeface="Calibri" panose="020F0502020204030204" pitchFamily="34" charset="0"/>
              </a:rPr>
              <a:t>10 to 20 clinically relevant questions generated in PICO format (population, intervention, comparison, and outcome).</a:t>
            </a:r>
            <a:endParaRPr kumimoji="0" lang="en-CA" altLang="es-CO" sz="16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3300915"/>
          </a:xfrm>
          <a:prstGeom prst="rect">
            <a:avLst/>
          </a:prstGeom>
          <a:solidFill>
            <a:srgbClr val="C9D7AF"/>
          </a:solidFill>
        </p:spPr>
        <p:txBody>
          <a:bodyPr/>
          <a:lstStyle/>
          <a:p>
            <a:pPr lvl="0">
              <a:defRPr/>
            </a:pPr>
            <a:r>
              <a:rPr lang="es-CO" b="1">
                <a:solidFill>
                  <a:srgbClr val="E43D31"/>
                </a:solidFill>
                <a:latin typeface="Calibri" panose="020F0502020204030204" pitchFamily="34" charset="0"/>
                <a:cs typeface="Calibri" panose="020F0502020204030204" pitchFamily="34" charset="0"/>
              </a:rPr>
              <a:t>EVIDENCE SYNTHESIS</a:t>
            </a:r>
          </a:p>
          <a:p>
            <a:pPr lvl="0">
              <a:defRPr/>
            </a:pPr>
            <a:r>
              <a:rPr lang="en-US" sz="1600">
                <a:solidFill>
                  <a:prstClr val="black">
                    <a:lumMod val="50000"/>
                    <a:lumOff val="50000"/>
                  </a:prstClr>
                </a:solidFill>
                <a:latin typeface="Calibri" panose="020F0502020204030204" pitchFamily="34" charset="0"/>
                <a:cs typeface="Calibri" panose="020F0502020204030204" pitchFamily="34" charset="0"/>
              </a:rPr>
              <a:t>Analysis of the evidence for each PICO question x systematic review of outcomes: </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Desirable and undesirable outcomes</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Resource use</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Feasibility</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Acceptability</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Accessibility</a:t>
            </a:r>
          </a:p>
          <a:p>
            <a:pPr marL="285750" lvl="0" indent="-285750">
              <a:buFont typeface="Arial" panose="020B0604020202020204" pitchFamily="34" charset="0"/>
              <a:buChar char="•"/>
              <a:defRPr/>
            </a:pPr>
            <a:r>
              <a:rPr lang="en-US" sz="1600">
                <a:solidFill>
                  <a:prstClr val="black">
                    <a:lumMod val="50000"/>
                    <a:lumOff val="50000"/>
                  </a:prstClr>
                </a:solidFill>
                <a:latin typeface="Calibri" panose="020F0502020204030204" pitchFamily="34" charset="0"/>
                <a:cs typeface="Calibri" panose="020F0502020204030204" pitchFamily="34" charset="0"/>
              </a:rPr>
              <a:t>Patient values and preferences</a:t>
            </a:r>
            <a:endParaRPr kumimoji="0" lang="en-CA" sz="16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3902495"/>
            <a:ext cx="2872461" cy="1431505"/>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defRPr/>
            </a:pPr>
            <a:r>
              <a:rPr lang="en-US" altLang="es-CO" sz="1481" b="1">
                <a:solidFill>
                  <a:prstClr val="black">
                    <a:lumMod val="50000"/>
                    <a:lumOff val="50000"/>
                  </a:prstClr>
                </a:solidFill>
                <a:latin typeface="Calibri" panose="020F0502020204030204" pitchFamily="34" charset="0"/>
                <a:cs typeface="Calibri" panose="020F0502020204030204" pitchFamily="34" charset="0"/>
              </a:rPr>
              <a:t>EXAMPLE OF A PICO* QUESTION</a:t>
            </a:r>
          </a:p>
          <a:p>
            <a:pPr>
              <a:defRPr/>
            </a:pPr>
            <a:r>
              <a:rPr lang="en-US" altLang="es-CO" sz="1600" i="1">
                <a:solidFill>
                  <a:prstClr val="black">
                    <a:lumMod val="50000"/>
                    <a:lumOff val="50000"/>
                  </a:prstClr>
                </a:solidFill>
                <a:latin typeface="Calibri" panose="020F0502020204030204" pitchFamily="34" charset="0"/>
                <a:cs typeface="Calibri" panose="020F0502020204030204" pitchFamily="34" charset="0"/>
              </a:rPr>
              <a:t>Should we use thromboprophylaxis in patients undergoing major neurosurgical procedures?</a:t>
            </a:r>
            <a:endParaRPr lang="en-CA" altLang="es-CO" sz="1600" i="1">
              <a:solidFill>
                <a:prstClr val="black">
                  <a:lumMod val="50000"/>
                  <a:lumOff val="50000"/>
                </a:prstClr>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7"/>
            <a:ext cx="2459230" cy="3300914"/>
          </a:xfrm>
          <a:prstGeom prst="rect">
            <a:avLst/>
          </a:prstGeom>
          <a:solidFill>
            <a:srgbClr val="8B80A3">
              <a:alpha val="47059"/>
            </a:srgbClr>
          </a:solidFill>
        </p:spPr>
        <p:txBody>
          <a:bodyPr/>
          <a:lstStyle/>
          <a:p>
            <a:pPr lvl="0">
              <a:defRPr/>
            </a:pPr>
            <a:r>
              <a:rPr lang="en-CA" b="1">
                <a:solidFill>
                  <a:srgbClr val="E43D31"/>
                </a:solidFill>
                <a:latin typeface="Calibri" panose="020F0502020204030204" pitchFamily="34" charset="0"/>
                <a:cs typeface="Calibri" panose="020F0502020204030204" pitchFamily="34" charset="0"/>
              </a:rPr>
              <a:t>DRAFTING OF RECOMMENDATIONS </a:t>
            </a:r>
            <a:r>
              <a:rPr lang="en-US" sz="1600">
                <a:solidFill>
                  <a:prstClr val="black">
                    <a:lumMod val="50000"/>
                    <a:lumOff val="50000"/>
                  </a:prstClr>
                </a:solidFill>
                <a:latin typeface="Calibri" panose="020F0502020204030204" pitchFamily="34" charset="0"/>
                <a:cs typeface="Calibri" panose="020F0502020204030204" pitchFamily="34" charset="0"/>
              </a:rPr>
              <a:t>Recommendations made by panel members based on evidence from all contributing factors.</a:t>
            </a:r>
            <a:endParaRPr kumimoji="0" lang="es-VE" sz="16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91601805-BF70-4C29-BC91-F436A3C728BB}"/>
              </a:ext>
            </a:extLst>
          </p:cNvPr>
          <p:cNvSpPr txBox="1"/>
          <p:nvPr/>
        </p:nvSpPr>
        <p:spPr>
          <a:xfrm>
            <a:off x="3258816" y="5334000"/>
            <a:ext cx="6885924" cy="307777"/>
          </a:xfrm>
          <a:prstGeom prst="rect">
            <a:avLst/>
          </a:prstGeom>
          <a:noFill/>
        </p:spPr>
        <p:txBody>
          <a:bodyPr wrap="none" rtlCol="0">
            <a:spAutoFit/>
          </a:bodyPr>
          <a:lstStyle/>
          <a:p>
            <a:r>
              <a:rPr lang="es-ES" sz="1400"/>
              <a:t>*PICO </a:t>
            </a:r>
            <a:r>
              <a:rPr lang="es-ES" sz="1400" err="1"/>
              <a:t>Questions</a:t>
            </a:r>
            <a:r>
              <a:rPr lang="es-ES" sz="1400"/>
              <a:t>:  </a:t>
            </a:r>
            <a:r>
              <a:rPr lang="es-ES" sz="1400" err="1"/>
              <a:t>Patients</a:t>
            </a:r>
            <a:r>
              <a:rPr lang="es-ES" sz="1400"/>
              <a:t>/</a:t>
            </a:r>
            <a:r>
              <a:rPr lang="es-ES" sz="1400" err="1"/>
              <a:t>Population</a:t>
            </a:r>
            <a:r>
              <a:rPr lang="es-ES" sz="1400"/>
              <a:t>, </a:t>
            </a:r>
            <a:r>
              <a:rPr lang="es-ES" sz="1400" err="1"/>
              <a:t>Intervention</a:t>
            </a:r>
            <a:r>
              <a:rPr lang="es-ES" sz="1400"/>
              <a:t>/</a:t>
            </a:r>
            <a:r>
              <a:rPr lang="es-ES" sz="1400" err="1"/>
              <a:t>Indicator</a:t>
            </a:r>
            <a:r>
              <a:rPr lang="es-ES" sz="1400"/>
              <a:t>, Compare/control, </a:t>
            </a:r>
            <a:r>
              <a:rPr lang="es-ES" sz="1400" err="1"/>
              <a:t>Outcome</a:t>
            </a:r>
            <a:r>
              <a:rPr lang="es-ES" sz="1400"/>
              <a:t>   </a:t>
            </a:r>
            <a:endParaRPr lang="es-CO" sz="1400"/>
          </a:p>
        </p:txBody>
      </p:sp>
      <p:sp>
        <p:nvSpPr>
          <p:cNvPr id="3" name="TextBox 2">
            <a:extLst>
              <a:ext uri="{FF2B5EF4-FFF2-40B4-BE49-F238E27FC236}">
                <a16:creationId xmlns:a16="http://schemas.microsoft.com/office/drawing/2014/main" id="{D613FF68-910D-5C04-6C8C-15207187A32B}"/>
              </a:ext>
            </a:extLst>
          </p:cNvPr>
          <p:cNvSpPr txBox="1"/>
          <p:nvPr/>
        </p:nvSpPr>
        <p:spPr>
          <a:xfrm>
            <a:off x="702157" y="5766906"/>
            <a:ext cx="10331840" cy="584775"/>
          </a:xfrm>
          <a:prstGeom prst="rect">
            <a:avLst/>
          </a:prstGeom>
          <a:noFill/>
        </p:spPr>
        <p:txBody>
          <a:bodyPr wrap="square" lIns="91440" tIns="45720" rIns="91440" bIns="45720" anchor="t">
            <a:spAutoFit/>
          </a:body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995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en-US"/>
              <a:t>How should patients and physicians use these guidelines?</a:t>
            </a:r>
            <a:endParaRPr lang="en-CA"/>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2828289600"/>
              </p:ext>
            </p:extLst>
          </p:nvPr>
        </p:nvGraphicFramePr>
        <p:xfrm>
          <a:off x="992541" y="2535101"/>
          <a:ext cx="9825916" cy="301156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2000" b="1">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2000" b="1">
                          <a:solidFill>
                            <a:schemeClr val="bg1"/>
                          </a:solidFill>
                        </a:rPr>
                        <a:t>STRONG Recommendation</a:t>
                      </a:r>
                    </a:p>
                    <a:p>
                      <a:pPr marL="0" marR="0" indent="0" algn="ctr" defTabSz="609585" rtl="0" eaLnBrk="1" fontAlgn="auto" latinLnBrk="0" hangingPunct="1">
                        <a:lnSpc>
                          <a:spcPct val="100000"/>
                        </a:lnSpc>
                        <a:spcBef>
                          <a:spcPts val="0"/>
                        </a:spcBef>
                        <a:spcAft>
                          <a:spcPts val="0"/>
                        </a:spcAft>
                        <a:buClrTx/>
                        <a:buSzTx/>
                        <a:buFontTx/>
                        <a:buNone/>
                        <a:tabLst/>
                        <a:defRPr/>
                      </a:pPr>
                      <a:r>
                        <a:rPr lang="en-US" sz="2000" b="1">
                          <a:solidFill>
                            <a:schemeClr val="bg1"/>
                          </a:solidFill>
                        </a:rPr>
                        <a:t>("The panel recommends...")</a:t>
                      </a:r>
                      <a:endParaRPr lang="en-CA" sz="2000" b="0">
                        <a:solidFill>
                          <a:schemeClr val="bg1"/>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US" sz="2000" b="1">
                          <a:solidFill>
                            <a:schemeClr val="bg1"/>
                          </a:solidFill>
                        </a:rPr>
                        <a:t>CONDITIONAL Recommendation</a:t>
                      </a:r>
                    </a:p>
                    <a:p>
                      <a:pPr algn="ctr"/>
                      <a:r>
                        <a:rPr lang="en-US" sz="2000" b="1">
                          <a:solidFill>
                            <a:schemeClr val="bg1"/>
                          </a:solidFill>
                        </a:rPr>
                        <a:t>("The panel suggests...")</a:t>
                      </a:r>
                      <a:endParaRPr lang="en-CA" sz="2000" b="0">
                        <a:solidFill>
                          <a:schemeClr val="bg1"/>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en-CA" sz="2000" b="1">
                          <a:solidFill>
                            <a:schemeClr val="tx1">
                              <a:lumMod val="50000"/>
                              <a:lumOff val="50000"/>
                            </a:schemeClr>
                          </a:solidFill>
                        </a:rPr>
                        <a:t>For patients</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US" sz="2000">
                          <a:solidFill>
                            <a:schemeClr val="tx1">
                              <a:lumMod val="50000"/>
                              <a:lumOff val="50000"/>
                            </a:schemeClr>
                          </a:solidFill>
                        </a:rPr>
                        <a:t>Most individuals will want the intervention.</a:t>
                      </a:r>
                      <a:endParaRPr lang="en-CA" sz="200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a:solidFill>
                            <a:schemeClr val="tx1">
                              <a:lumMod val="50000"/>
                              <a:lumOff val="50000"/>
                            </a:schemeClr>
                          </a:solidFill>
                        </a:rPr>
                        <a:t>Most individuals will want the intervention, but many will not.</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en-CA" sz="2000" b="1">
                          <a:solidFill>
                            <a:schemeClr val="tx1">
                              <a:lumMod val="50000"/>
                              <a:lumOff val="50000"/>
                            </a:schemeClr>
                          </a:solidFill>
                        </a:rPr>
                        <a:t>For physicians</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a:solidFill>
                            <a:schemeClr val="tx1">
                              <a:lumMod val="50000"/>
                              <a:lumOff val="50000"/>
                            </a:schemeClr>
                          </a:solidFill>
                        </a:rPr>
                        <a:t>Most individuals should receive the intervention.</a:t>
                      </a:r>
                      <a:endParaRPr lang="en-CA" sz="200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US" sz="2000">
                          <a:solidFill>
                            <a:schemeClr val="tx1">
                              <a:lumMod val="50000"/>
                              <a:lumOff val="50000"/>
                            </a:schemeClr>
                          </a:solidFill>
                        </a:rPr>
                        <a:t>Different options will be appropriate for different patients, depending on their values and preferences. Use shared decision making.</a:t>
                      </a:r>
                      <a:endParaRPr lang="en-CA" sz="200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es-ES" sz="2800" b="0"/>
              <a:t>General </a:t>
            </a:r>
            <a:r>
              <a:rPr lang="es-ES" sz="2800" b="0" err="1"/>
              <a:t>Objectives</a:t>
            </a:r>
            <a:endParaRPr lang="en-CA" sz="2800" b="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3954624"/>
          </a:xfrm>
        </p:spPr>
        <p:txBody>
          <a:bodyPr>
            <a:normAutofit/>
          </a:bodyPr>
          <a:lstStyle/>
          <a:p>
            <a:pPr marL="514350" indent="-514350">
              <a:buFont typeface="+mj-lt"/>
              <a:buAutoNum type="arabicPeriod"/>
            </a:pPr>
            <a:r>
              <a:rPr lang="en-US"/>
              <a:t>Establish models of thromboprophylaxis in surgical patients in terms of indication, type of prophylaxis, starting phase and duration of prophylaxis.</a:t>
            </a:r>
          </a:p>
          <a:p>
            <a:pPr marL="514350" indent="-514350">
              <a:buFont typeface="+mj-lt"/>
              <a:buAutoNum type="arabicPeriod"/>
            </a:pPr>
            <a:endParaRPr lang="en-CA"/>
          </a:p>
          <a:p>
            <a:pPr marL="514350" indent="-514350">
              <a:buFont typeface="+mj-lt"/>
              <a:buAutoNum type="arabicPeriod"/>
            </a:pPr>
            <a:r>
              <a:rPr lang="en-US"/>
              <a:t>Evaluation of the use of antithrombotic prophylaxis in medical patients with indication, type of pharmacological agent, role of mechanical prophylaxis, duration of prophylaxis.</a:t>
            </a:r>
          </a:p>
          <a:p>
            <a:pPr marL="514350" indent="-514350">
              <a:buFont typeface="+mj-lt"/>
              <a:buAutoNum type="arabicPeriod"/>
            </a:pPr>
            <a:endParaRPr lang="en-CA"/>
          </a:p>
          <a:p>
            <a:pPr marL="514350" indent="-514350">
              <a:buFont typeface="+mj-lt"/>
              <a:buAutoNum type="arabicPeriod"/>
            </a:pPr>
            <a:r>
              <a:rPr lang="en-US"/>
              <a:t>Thromboprophylaxis guidance in short and long-distance travelers. </a:t>
            </a:r>
          </a:p>
          <a:p>
            <a:pPr marL="514350" indent="-514350">
              <a:buFont typeface="+mj-lt"/>
              <a:buAutoNum type="arabicPeriod"/>
            </a:pPr>
            <a:endParaRPr lang="en-CA"/>
          </a:p>
          <a:p>
            <a:pPr marL="514350" indent="-514350">
              <a:buFont typeface="+mj-lt"/>
              <a:buAutoNum type="arabicPeriod"/>
            </a:pPr>
            <a:endParaRPr lang="en-CA"/>
          </a:p>
        </p:txBody>
      </p:sp>
    </p:spTree>
    <p:extLst>
      <p:ext uri="{BB962C8B-B14F-4D97-AF65-F5344CB8AC3E}">
        <p14:creationId xmlns:p14="http://schemas.microsoft.com/office/powerpoint/2010/main" val="279539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742109-B142-4990-9A62-31FBAF009D02}"/>
              </a:ext>
            </a:extLst>
          </p:cNvPr>
          <p:cNvSpPr>
            <a:spLocks noGrp="1"/>
          </p:cNvSpPr>
          <p:nvPr>
            <p:ph type="title"/>
          </p:nvPr>
        </p:nvSpPr>
        <p:spPr>
          <a:xfrm>
            <a:off x="3617293" y="534657"/>
            <a:ext cx="10972800" cy="713539"/>
          </a:xfrm>
        </p:spPr>
        <p:txBody>
          <a:bodyPr/>
          <a:lstStyle/>
          <a:p>
            <a:r>
              <a:rPr lang="en-US"/>
              <a:t>What are the relevant aspects in this chapter?</a:t>
            </a:r>
            <a:endParaRPr lang="en-CA"/>
          </a:p>
        </p:txBody>
      </p:sp>
      <p:grpSp>
        <p:nvGrpSpPr>
          <p:cNvPr id="10" name="Group 3">
            <a:extLst>
              <a:ext uri="{FF2B5EF4-FFF2-40B4-BE49-F238E27FC236}">
                <a16:creationId xmlns:a16="http://schemas.microsoft.com/office/drawing/2014/main" id="{DD7A29BC-2F46-4C59-8347-4DB73C248E80}"/>
              </a:ext>
            </a:extLst>
          </p:cNvPr>
          <p:cNvGrpSpPr/>
          <p:nvPr/>
        </p:nvGrpSpPr>
        <p:grpSpPr>
          <a:xfrm>
            <a:off x="1595324" y="2007613"/>
            <a:ext cx="8620352" cy="3494284"/>
            <a:chOff x="513348" y="1670809"/>
            <a:chExt cx="11341768" cy="2000299"/>
          </a:xfrm>
        </p:grpSpPr>
        <p:sp>
          <p:nvSpPr>
            <p:cNvPr id="11" name="TextBox 5">
              <a:extLst>
                <a:ext uri="{FF2B5EF4-FFF2-40B4-BE49-F238E27FC236}">
                  <a16:creationId xmlns:a16="http://schemas.microsoft.com/office/drawing/2014/main" id="{F57F168D-4DCF-4DC8-A0AD-95DD1FA9B357}"/>
                </a:ext>
              </a:extLst>
            </p:cNvPr>
            <p:cNvSpPr txBox="1"/>
            <p:nvPr/>
          </p:nvSpPr>
          <p:spPr>
            <a:xfrm>
              <a:off x="513348" y="1670810"/>
              <a:ext cx="5320598" cy="2000298"/>
            </a:xfrm>
            <a:prstGeom prst="rect">
              <a:avLst/>
            </a:prstGeom>
            <a:solidFill>
              <a:srgbClr val="C7C3D5"/>
            </a:solidFill>
          </p:spPr>
          <p:txBody>
            <a:bodyPr wrap="square" lIns="274320" tIns="274320" rIns="274320" bIns="274320" rtlCol="0" anchor="ctr">
              <a:noAutofit/>
            </a:bodyPr>
            <a:lstStyle/>
            <a:p>
              <a:r>
                <a:rPr lang="en-US" sz="2200">
                  <a:solidFill>
                    <a:schemeClr val="tx1">
                      <a:lumMod val="50000"/>
                      <a:lumOff val="50000"/>
                    </a:schemeClr>
                  </a:solidFill>
                </a:rPr>
                <a:t>Surgery causes 25% of VTE in the community, even with current prophylaxis strategies, with risk varying according to the procedure (e.g.: orthopedics, neurosurgery, CCV).</a:t>
              </a:r>
            </a:p>
          </p:txBody>
        </p:sp>
        <p:sp>
          <p:nvSpPr>
            <p:cNvPr id="15" name="TextBox 8">
              <a:extLst>
                <a:ext uri="{FF2B5EF4-FFF2-40B4-BE49-F238E27FC236}">
                  <a16:creationId xmlns:a16="http://schemas.microsoft.com/office/drawing/2014/main" id="{00FC79D0-D9EA-4798-BBE9-BA99DEF45DA9}"/>
                </a:ext>
              </a:extLst>
            </p:cNvPr>
            <p:cNvSpPr txBox="1"/>
            <p:nvPr/>
          </p:nvSpPr>
          <p:spPr>
            <a:xfrm>
              <a:off x="6099641" y="1670809"/>
              <a:ext cx="5755475" cy="2000299"/>
            </a:xfrm>
            <a:prstGeom prst="rect">
              <a:avLst/>
            </a:prstGeom>
            <a:solidFill>
              <a:schemeClr val="accent6">
                <a:lumMod val="40000"/>
                <a:lumOff val="60000"/>
              </a:schemeClr>
            </a:solidFill>
          </p:spPr>
          <p:txBody>
            <a:bodyPr wrap="square" lIns="274320" tIns="274320" rIns="274320" bIns="274320" rtlCol="0" anchor="ctr">
              <a:noAutofit/>
            </a:bodyPr>
            <a:lstStyle/>
            <a:p>
              <a:r>
                <a:rPr lang="en-US" sz="2200">
                  <a:solidFill>
                    <a:schemeClr val="tx1">
                      <a:lumMod val="50000"/>
                      <a:lumOff val="50000"/>
                    </a:schemeClr>
                  </a:solidFill>
                </a:rPr>
                <a:t>Post-surgical</a:t>
              </a:r>
              <a:r>
                <a:rPr lang="en-US" sz="2800" b="1"/>
                <a:t> </a:t>
              </a:r>
              <a:r>
                <a:rPr lang="en-US" sz="2200">
                  <a:solidFill>
                    <a:schemeClr val="tx1">
                      <a:lumMod val="50000"/>
                      <a:lumOff val="50000"/>
                    </a:schemeClr>
                  </a:solidFill>
                </a:rPr>
                <a:t>VTE can often occur at discharge and can cause up to 50,000 deaths per year in the United States. </a:t>
              </a:r>
              <a:endParaRPr lang="en-CA" sz="2200">
                <a:solidFill>
                  <a:schemeClr val="tx1">
                    <a:lumMod val="50000"/>
                    <a:lumOff val="50000"/>
                  </a:schemeClr>
                </a:solidFill>
              </a:endParaRPr>
            </a:p>
          </p:txBody>
        </p:sp>
      </p:grpSp>
      <p:sp>
        <p:nvSpPr>
          <p:cNvPr id="18" name="CuadroTexto 17">
            <a:extLst>
              <a:ext uri="{FF2B5EF4-FFF2-40B4-BE49-F238E27FC236}">
                <a16:creationId xmlns:a16="http://schemas.microsoft.com/office/drawing/2014/main" id="{D0552BF8-BB13-472C-A4F1-311773CEF023}"/>
              </a:ext>
            </a:extLst>
          </p:cNvPr>
          <p:cNvSpPr txBox="1"/>
          <p:nvPr/>
        </p:nvSpPr>
        <p:spPr>
          <a:xfrm>
            <a:off x="4990456" y="1348355"/>
            <a:ext cx="1471557" cy="400110"/>
          </a:xfrm>
          <a:prstGeom prst="rect">
            <a:avLst/>
          </a:prstGeom>
          <a:noFill/>
        </p:spPr>
        <p:txBody>
          <a:bodyPr wrap="none" rtlCol="0">
            <a:spAutoFit/>
          </a:bodyPr>
          <a:lstStyle/>
          <a:p>
            <a:r>
              <a:rPr lang="es-ES" sz="2000" b="1"/>
              <a:t>IN SURGERY</a:t>
            </a:r>
            <a:endParaRPr lang="es-CO" sz="2000" b="1"/>
          </a:p>
        </p:txBody>
      </p:sp>
    </p:spTree>
    <p:extLst>
      <p:ext uri="{BB962C8B-B14F-4D97-AF65-F5344CB8AC3E}">
        <p14:creationId xmlns:p14="http://schemas.microsoft.com/office/powerpoint/2010/main" val="152776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566B1-E440-47FD-B522-146C7C1CBF5B}"/>
              </a:ext>
            </a:extLst>
          </p:cNvPr>
          <p:cNvSpPr txBox="1">
            <a:spLocks/>
          </p:cNvSpPr>
          <p:nvPr/>
        </p:nvSpPr>
        <p:spPr>
          <a:xfrm>
            <a:off x="419100" y="1190162"/>
            <a:ext cx="10972800" cy="713539"/>
          </a:xfrm>
          <a:prstGeom prst="rect">
            <a:avLst/>
          </a:prstGeom>
        </p:spPr>
        <p:txBody>
          <a:bodyPr/>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US"/>
              <a:t>In Surgery </a:t>
            </a:r>
          </a:p>
          <a:p>
            <a:r>
              <a:rPr lang="en-US"/>
              <a:t>Main modalities for postoperative VTE prevention</a:t>
            </a:r>
            <a:endParaRPr lang="en-CA"/>
          </a:p>
        </p:txBody>
      </p:sp>
      <p:sp>
        <p:nvSpPr>
          <p:cNvPr id="5" name="TextBox 3">
            <a:extLst>
              <a:ext uri="{FF2B5EF4-FFF2-40B4-BE49-F238E27FC236}">
                <a16:creationId xmlns:a16="http://schemas.microsoft.com/office/drawing/2014/main" id="{3AA874EA-2F6D-4B71-99A2-75C4FC18C802}"/>
              </a:ext>
            </a:extLst>
          </p:cNvPr>
          <p:cNvSpPr txBox="1"/>
          <p:nvPr/>
        </p:nvSpPr>
        <p:spPr>
          <a:xfrm>
            <a:off x="2121467" y="2664517"/>
            <a:ext cx="3749040" cy="3020667"/>
          </a:xfrm>
          <a:prstGeom prst="rect">
            <a:avLst/>
          </a:prstGeom>
          <a:solidFill>
            <a:schemeClr val="accent4">
              <a:lumMod val="40000"/>
              <a:lumOff val="60000"/>
            </a:schemeClr>
          </a:solidFill>
        </p:spPr>
        <p:txBody>
          <a:bodyPr wrap="square" lIns="274320" tIns="182880" rIns="274320" bIns="274320" rtlCol="0">
            <a:noAutofit/>
          </a:bodyPr>
          <a:lstStyle/>
          <a:p>
            <a:r>
              <a:rPr lang="en-CA" sz="2200" b="1">
                <a:solidFill>
                  <a:srgbClr val="E43E31"/>
                </a:solidFill>
              </a:rPr>
              <a:t>Pharmacological prophylaxis</a:t>
            </a:r>
          </a:p>
          <a:p>
            <a:pPr marL="342900" indent="-342900">
              <a:buFont typeface="Arial" panose="020B0604020202020204" pitchFamily="34" charset="0"/>
              <a:buChar char="•"/>
            </a:pPr>
            <a:r>
              <a:rPr lang="en-CA" sz="2200">
                <a:solidFill>
                  <a:schemeClr val="tx1">
                    <a:lumMod val="50000"/>
                    <a:lumOff val="50000"/>
                  </a:schemeClr>
                </a:solidFill>
              </a:rPr>
              <a:t>Anticoagulants (LMWH, UFH, OACD, vitamin K antagonists)</a:t>
            </a:r>
          </a:p>
          <a:p>
            <a:pPr marL="342900" indent="-342900">
              <a:buFont typeface="Arial" panose="020B0604020202020204" pitchFamily="34" charset="0"/>
              <a:buChar char="•"/>
            </a:pPr>
            <a:r>
              <a:rPr lang="en-CA" sz="2200">
                <a:solidFill>
                  <a:schemeClr val="tx1">
                    <a:lumMod val="50000"/>
                    <a:lumOff val="50000"/>
                  </a:schemeClr>
                </a:solidFill>
              </a:rPr>
              <a:t>Antiplatelet agents (ASA)</a:t>
            </a:r>
          </a:p>
        </p:txBody>
      </p:sp>
      <p:sp>
        <p:nvSpPr>
          <p:cNvPr id="6" name="TextBox 4">
            <a:extLst>
              <a:ext uri="{FF2B5EF4-FFF2-40B4-BE49-F238E27FC236}">
                <a16:creationId xmlns:a16="http://schemas.microsoft.com/office/drawing/2014/main" id="{09B7A47E-925D-4D22-A100-C0194C00EFE6}"/>
              </a:ext>
            </a:extLst>
          </p:cNvPr>
          <p:cNvSpPr txBox="1"/>
          <p:nvPr/>
        </p:nvSpPr>
        <p:spPr>
          <a:xfrm>
            <a:off x="6220605" y="2664517"/>
            <a:ext cx="3749040" cy="3003321"/>
          </a:xfrm>
          <a:prstGeom prst="rect">
            <a:avLst/>
          </a:prstGeom>
          <a:solidFill>
            <a:schemeClr val="tx2">
              <a:lumMod val="40000"/>
              <a:lumOff val="60000"/>
            </a:schemeClr>
          </a:solidFill>
        </p:spPr>
        <p:txBody>
          <a:bodyPr wrap="square" lIns="274320" tIns="182880" rIns="274320" bIns="274320" rtlCol="0">
            <a:noAutofit/>
          </a:bodyPr>
          <a:lstStyle/>
          <a:p>
            <a:r>
              <a:rPr lang="en-CA" sz="2400" b="1">
                <a:solidFill>
                  <a:srgbClr val="E43E31"/>
                </a:solidFill>
              </a:rPr>
              <a:t>Mechanical prophylaxis</a:t>
            </a:r>
          </a:p>
          <a:p>
            <a:pPr marL="342900" indent="-342900">
              <a:buFont typeface="Arial" panose="020B0604020202020204" pitchFamily="34" charset="0"/>
              <a:buChar char="•"/>
            </a:pPr>
            <a:r>
              <a:rPr lang="en-US" sz="2200">
                <a:solidFill>
                  <a:schemeClr val="tx1">
                    <a:lumMod val="50000"/>
                    <a:lumOff val="50000"/>
                  </a:schemeClr>
                </a:solidFill>
              </a:rPr>
              <a:t>Graduated compression stockings</a:t>
            </a:r>
          </a:p>
          <a:p>
            <a:pPr marL="342900" indent="-342900">
              <a:buFont typeface="Arial" panose="020B0604020202020204" pitchFamily="34" charset="0"/>
              <a:buChar char="•"/>
            </a:pPr>
            <a:r>
              <a:rPr lang="en-US" sz="2200">
                <a:solidFill>
                  <a:schemeClr val="tx1">
                    <a:lumMod val="50000"/>
                    <a:lumOff val="50000"/>
                  </a:schemeClr>
                </a:solidFill>
              </a:rPr>
              <a:t>Intermittent pneumatic compression devices</a:t>
            </a:r>
          </a:p>
          <a:p>
            <a:pPr marL="342900" indent="-342900">
              <a:buFont typeface="Arial" panose="020B0604020202020204" pitchFamily="34" charset="0"/>
              <a:buChar char="•"/>
            </a:pPr>
            <a:r>
              <a:rPr lang="en-US" sz="2200">
                <a:solidFill>
                  <a:schemeClr val="tx1">
                    <a:lumMod val="50000"/>
                    <a:lumOff val="50000"/>
                  </a:schemeClr>
                </a:solidFill>
              </a:rPr>
              <a:t>IVC filters</a:t>
            </a:r>
          </a:p>
        </p:txBody>
      </p:sp>
    </p:spTree>
    <p:extLst>
      <p:ext uri="{BB962C8B-B14F-4D97-AF65-F5344CB8AC3E}">
        <p14:creationId xmlns:p14="http://schemas.microsoft.com/office/powerpoint/2010/main" val="210703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f60e50cf-b4eb-4913-b91b-c5f6cad801d6" xsi:nil="true"/>
    <Project xmlns="f60e50cf-b4eb-4913-b91b-c5f6cad801d6" xsi:nil="true"/>
    <WebPage xmlns="f60e50cf-b4eb-4913-b91b-c5f6cad801d6" xsi:nil="true"/>
    <TaxCatchAll xmlns="f428f131-8437-48c9-9cdf-8fab9dca4571" xsi:nil="true"/>
    <lcf76f155ced4ddcb4097134ff3c332f xmlns="f60e50cf-b4eb-4913-b91b-c5f6cad801d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21E3C-DADA-4109-9BC1-02C64052A107}">
  <ds:schemaRefs>
    <ds:schemaRef ds:uri="http://schemas.microsoft.com/office/2006/metadata/properties"/>
    <ds:schemaRef ds:uri="f60e50cf-b4eb-4913-b91b-c5f6cad801d6"/>
    <ds:schemaRef ds:uri="f428f131-8437-48c9-9cdf-8fab9dca45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3D9E9649-D42C-407D-ACEF-5B505B45DE60}">
  <ds:schemaRefs>
    <ds:schemaRef ds:uri="http://schemas.microsoft.com/sharepoint/v3/contenttype/forms"/>
  </ds:schemaRefs>
</ds:datastoreItem>
</file>

<file path=customXml/itemProps3.xml><?xml version="1.0" encoding="utf-8"?>
<ds:datastoreItem xmlns:ds="http://schemas.openxmlformats.org/officeDocument/2006/customXml" ds:itemID="{EFE0402F-426A-45D4-A3AD-D707E87AE66A}">
  <ds:schemaRefs>
    <ds:schemaRef ds:uri="http://schemas.microsoft.com/office/2006/metadata/customXsn"/>
  </ds:schemaRefs>
</ds:datastoreItem>
</file>

<file path=customXml/itemProps4.xml><?xml version="1.0" encoding="utf-8"?>
<ds:datastoreItem xmlns:ds="http://schemas.openxmlformats.org/officeDocument/2006/customXml" ds:itemID="{25634FC7-CBC5-4027-9364-AE41E7698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5716</Words>
  <Application>Microsoft Office PowerPoint</Application>
  <PresentationFormat>Widescreen</PresentationFormat>
  <Paragraphs>637</Paragraphs>
  <Slides>47</Slides>
  <Notes>23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Prevention of venous thromboembolism in surgical patients, medical patients and long-distance travelers in Latin America</vt:lpstr>
      <vt:lpstr>Guidelines 2022 for the prevention of venous thromboembolism in surgical patients, medical patients and long-distance travelers in Latin America</vt:lpstr>
      <vt:lpstr>Latin American ADOLOPMENT project  </vt:lpstr>
      <vt:lpstr>ASH Clinical Practice Guidelines on VTE</vt:lpstr>
      <vt:lpstr>How were the ASH guidelines developed?</vt:lpstr>
      <vt:lpstr>How should patients and physicians use these guidelines?</vt:lpstr>
      <vt:lpstr>General Objectives</vt:lpstr>
      <vt:lpstr>What are the relevant aspects in this chapter?</vt:lpstr>
      <vt:lpstr>PowerPoint Presentation</vt:lpstr>
      <vt:lpstr>Which clinical outcome was most relevant to the panel's decision making?</vt:lpstr>
      <vt:lpstr>Case 1: Acute Surgical Abdomen</vt:lpstr>
      <vt:lpstr>Considering his clinical condition as having a high risk of thrombosis in an oncologic patient surgery, what would be your recommendation? </vt:lpstr>
      <vt:lpstr>RECOMMENDATIONS </vt:lpstr>
      <vt:lpstr>Case 1: Acute Surgical Abdomen cont.</vt:lpstr>
      <vt:lpstr>RECOMMENDATIONS </vt:lpstr>
      <vt:lpstr>Rationale</vt:lpstr>
      <vt:lpstr>PowerPoint Presentation</vt:lpstr>
      <vt:lpstr>PowerPoint Presentation</vt:lpstr>
      <vt:lpstr>Case 1 continued</vt:lpstr>
      <vt:lpstr>PowerPoint Presentation</vt:lpstr>
      <vt:lpstr>Other specific recommendations</vt:lpstr>
      <vt:lpstr>Thromboprophylaxis in hospitalized clinical patients</vt:lpstr>
      <vt:lpstr>Which patients are at risk for PTE in the hospital?</vt:lpstr>
      <vt:lpstr>Clinical Case 2: Hospitalized Medical Patient</vt:lpstr>
      <vt:lpstr>PowerPoint Presentation</vt:lpstr>
      <vt:lpstr>Risk factors for PTE in our patient.</vt:lpstr>
      <vt:lpstr>Recommendation</vt:lpstr>
      <vt:lpstr>PowerPoint Presentation</vt:lpstr>
      <vt:lpstr>Recommendation</vt:lpstr>
      <vt:lpstr>PowerPoint Presentation</vt:lpstr>
      <vt:lpstr>PowerPoint Presentation</vt:lpstr>
      <vt:lpstr>Recommendation 14 </vt:lpstr>
      <vt:lpstr>Recommendation 15 cont. </vt:lpstr>
      <vt:lpstr>PowerPoint Presentation</vt:lpstr>
      <vt:lpstr>What is the rationale for extending thromboprophylaxis beyond hospital discharge?</vt:lpstr>
      <vt:lpstr>Recommendation</vt:lpstr>
      <vt:lpstr>Why is routine extended thromboprophylaxis not currently recommended?</vt:lpstr>
      <vt:lpstr>PowerPoint Presentation</vt:lpstr>
      <vt:lpstr>Clinical Case 3  Long distance travelers</vt:lpstr>
      <vt:lpstr>Air travel and DVT</vt:lpstr>
      <vt:lpstr>Recommendation</vt:lpstr>
      <vt:lpstr>Applying these Guidelines to the patient:  Why are these recommendations "conditional"?</vt:lpstr>
      <vt:lpstr>Case 3: Continued</vt:lpstr>
      <vt:lpstr>Summary Part 1: Returning to our objectives</vt:lpstr>
      <vt:lpstr>Summary Part 2: Returning to our objectives</vt:lpstr>
      <vt:lpstr>Changes to the source recommendations </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prevención del tromboembolismo venoso en pacientes quirúrgicos, hospitalizados y viajeros de larga distancia en América Latina</dc:title>
  <dc:creator>Kailee Boedeker</dc:creator>
  <cp:lastModifiedBy>Sarah Paliani</cp:lastModifiedBy>
  <cp:revision>5</cp:revision>
  <dcterms:created xsi:type="dcterms:W3CDTF">2022-01-27T19:57:34Z</dcterms:created>
  <dcterms:modified xsi:type="dcterms:W3CDTF">2023-09-05T15:36:25Z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