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5"/>
  </p:sldMasterIdLst>
  <p:notesMasterIdLst>
    <p:notesMasterId r:id="rId58"/>
  </p:notesMasterIdLst>
  <p:sldIdLst>
    <p:sldId id="256" r:id="rId6"/>
    <p:sldId id="371" r:id="rId7"/>
    <p:sldId id="1190" r:id="rId8"/>
    <p:sldId id="1191" r:id="rId9"/>
    <p:sldId id="1192" r:id="rId10"/>
    <p:sldId id="1193" r:id="rId11"/>
    <p:sldId id="1194" r:id="rId12"/>
    <p:sldId id="332" r:id="rId13"/>
    <p:sldId id="1195" r:id="rId14"/>
    <p:sldId id="366" r:id="rId15"/>
    <p:sldId id="335" r:id="rId16"/>
    <p:sldId id="333" r:id="rId17"/>
    <p:sldId id="263" r:id="rId18"/>
    <p:sldId id="264" r:id="rId19"/>
    <p:sldId id="319" r:id="rId20"/>
    <p:sldId id="337" r:id="rId21"/>
    <p:sldId id="339" r:id="rId22"/>
    <p:sldId id="347" r:id="rId23"/>
    <p:sldId id="1196" r:id="rId24"/>
    <p:sldId id="1197" r:id="rId25"/>
    <p:sldId id="336" r:id="rId26"/>
    <p:sldId id="309" r:id="rId27"/>
    <p:sldId id="260" r:id="rId28"/>
    <p:sldId id="261" r:id="rId29"/>
    <p:sldId id="1200" r:id="rId30"/>
    <p:sldId id="313" r:id="rId31"/>
    <p:sldId id="1198" r:id="rId32"/>
    <p:sldId id="1202" r:id="rId33"/>
    <p:sldId id="314" r:id="rId34"/>
    <p:sldId id="316" r:id="rId35"/>
    <p:sldId id="1203" r:id="rId36"/>
    <p:sldId id="334" r:id="rId37"/>
    <p:sldId id="346" r:id="rId38"/>
    <p:sldId id="1205" r:id="rId39"/>
    <p:sldId id="1206" r:id="rId40"/>
    <p:sldId id="349" r:id="rId41"/>
    <p:sldId id="324" r:id="rId42"/>
    <p:sldId id="321" r:id="rId43"/>
    <p:sldId id="322" r:id="rId44"/>
    <p:sldId id="273" r:id="rId45"/>
    <p:sldId id="1207" r:id="rId46"/>
    <p:sldId id="1208" r:id="rId47"/>
    <p:sldId id="1209" r:id="rId48"/>
    <p:sldId id="372" r:id="rId49"/>
    <p:sldId id="373" r:id="rId50"/>
    <p:sldId id="374" r:id="rId51"/>
    <p:sldId id="376" r:id="rId52"/>
    <p:sldId id="377" r:id="rId53"/>
    <p:sldId id="1210" r:id="rId54"/>
    <p:sldId id="1211" r:id="rId55"/>
    <p:sldId id="381" r:id="rId56"/>
    <p:sldId id="299" r:id="rId5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Eric Tseng" initials="ET" lastIdx="7" clrIdx="0">
    <p:extLst>
      <p:ext uri="{19B8F6BF-5375-455C-9EA6-DF929625EA0E}">
        <p15:presenceInfo xmlns:p15="http://schemas.microsoft.com/office/powerpoint/2012/main" userId="S::eric.tseng@mail.utoronto.ca::ff68222d-e22b-4bed-bc89-3c5383ae0691" providerId="AD"/>
      </p:ext>
    </p:extLst>
  </p:cmAuthor>
  <p:cmAuthor id="2" name="Kailee Boedeker" initials="KB" lastIdx="3" clrIdx="1">
    <p:extLst>
      <p:ext uri="{19B8F6BF-5375-455C-9EA6-DF929625EA0E}">
        <p15:presenceInfo xmlns:p15="http://schemas.microsoft.com/office/powerpoint/2012/main" userId="S::KBoedeker@hq.hematology.org::b77dd867-4351-4e21-a3f6-fcf19f53a39f" providerId="AD"/>
      </p:ext>
    </p:extLst>
  </p:cmAuthor>
  <p:cmAuthor id="3" name="Juan Carlos Serrano" initials="JCS" lastIdx="2" clrIdx="2">
    <p:extLst>
      <p:ext uri="{19B8F6BF-5375-455C-9EA6-DF929625EA0E}">
        <p15:presenceInfo xmlns:p15="http://schemas.microsoft.com/office/powerpoint/2012/main" userId="Juan Carlos Serrano"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EDBB1"/>
    <a:srgbClr val="FFE3C4"/>
    <a:srgbClr val="E63E31"/>
    <a:srgbClr val="E43D33"/>
    <a:srgbClr val="FDC17B"/>
    <a:srgbClr val="5388AE"/>
    <a:srgbClr val="1F9FAC"/>
    <a:srgbClr val="FED9AF"/>
    <a:srgbClr val="FCC27B"/>
    <a:srgbClr val="FFDBA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F9B448A6-1569-48A9-B4F1-C95BDBFE795E}" v="5" dt="2023-08-01T14:46:50.517"/>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000" autoAdjust="0"/>
    <p:restoredTop sz="88677" autoAdjust="0"/>
  </p:normalViewPr>
  <p:slideViewPr>
    <p:cSldViewPr snapToGrid="0">
      <p:cViewPr varScale="1">
        <p:scale>
          <a:sx n="101" d="100"/>
          <a:sy n="101" d="100"/>
        </p:scale>
        <p:origin x="990" y="108"/>
      </p:cViewPr>
      <p:guideLst/>
    </p:cSldViewPr>
  </p:slid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slide" Target="slides/slide34.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slide" Target="slides/slide37.xml"/><Relationship Id="rId47" Type="http://schemas.openxmlformats.org/officeDocument/2006/relationships/slide" Target="slides/slide42.xml"/><Relationship Id="rId50" Type="http://schemas.openxmlformats.org/officeDocument/2006/relationships/slide" Target="slides/slide45.xml"/><Relationship Id="rId55" Type="http://schemas.openxmlformats.org/officeDocument/2006/relationships/slide" Target="slides/slide50.xml"/><Relationship Id="rId63" Type="http://schemas.openxmlformats.org/officeDocument/2006/relationships/tableStyles" Target="tableStyles.xml"/><Relationship Id="rId7" Type="http://schemas.openxmlformats.org/officeDocument/2006/relationships/slide" Target="slides/slide2.xml"/><Relationship Id="rId2" Type="http://schemas.openxmlformats.org/officeDocument/2006/relationships/customXml" Target="../customXml/item2.xml"/><Relationship Id="rId16" Type="http://schemas.openxmlformats.org/officeDocument/2006/relationships/slide" Target="slides/slide11.xml"/><Relationship Id="rId29" Type="http://schemas.openxmlformats.org/officeDocument/2006/relationships/slide" Target="slides/slide24.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schemas.openxmlformats.org/officeDocument/2006/relationships/slide" Target="slides/slide40.xml"/><Relationship Id="rId53" Type="http://schemas.openxmlformats.org/officeDocument/2006/relationships/slide" Target="slides/slide48.xml"/><Relationship Id="rId58" Type="http://schemas.openxmlformats.org/officeDocument/2006/relationships/notesMaster" Target="notesMasters/notesMaster1.xml"/><Relationship Id="rId5" Type="http://schemas.openxmlformats.org/officeDocument/2006/relationships/slideMaster" Target="slideMasters/slideMaster1.xml"/><Relationship Id="rId61" Type="http://schemas.openxmlformats.org/officeDocument/2006/relationships/viewProps" Target="viewProps.xml"/><Relationship Id="rId19" Type="http://schemas.openxmlformats.org/officeDocument/2006/relationships/slide" Target="slides/slide1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slide" Target="slides/slide38.xml"/><Relationship Id="rId48" Type="http://schemas.openxmlformats.org/officeDocument/2006/relationships/slide" Target="slides/slide43.xml"/><Relationship Id="rId56" Type="http://schemas.openxmlformats.org/officeDocument/2006/relationships/slide" Target="slides/slide51.xml"/><Relationship Id="rId64" Type="http://schemas.microsoft.com/office/2015/10/relationships/revisionInfo" Target="revisionInfo.xml"/><Relationship Id="rId8" Type="http://schemas.openxmlformats.org/officeDocument/2006/relationships/slide" Target="slides/slide3.xml"/><Relationship Id="rId51" Type="http://schemas.openxmlformats.org/officeDocument/2006/relationships/slide" Target="slides/slide46.xml"/><Relationship Id="rId3" Type="http://schemas.openxmlformats.org/officeDocument/2006/relationships/customXml" Target="../customXml/item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slide" Target="slides/slide41.xml"/><Relationship Id="rId59" Type="http://schemas.openxmlformats.org/officeDocument/2006/relationships/commentAuthors" Target="commentAuthors.xml"/><Relationship Id="rId20" Type="http://schemas.openxmlformats.org/officeDocument/2006/relationships/slide" Target="slides/slide15.xml"/><Relationship Id="rId41" Type="http://schemas.openxmlformats.org/officeDocument/2006/relationships/slide" Target="slides/slide36.xml"/><Relationship Id="rId54" Type="http://schemas.openxmlformats.org/officeDocument/2006/relationships/slide" Target="slides/slide49.xml"/><Relationship Id="rId62"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openxmlformats.org/officeDocument/2006/relationships/slide" Target="slides/slide44.xml"/><Relationship Id="rId57" Type="http://schemas.openxmlformats.org/officeDocument/2006/relationships/slide" Target="slides/slide52.xml"/><Relationship Id="rId10" Type="http://schemas.openxmlformats.org/officeDocument/2006/relationships/slide" Target="slides/slide5.xml"/><Relationship Id="rId31" Type="http://schemas.openxmlformats.org/officeDocument/2006/relationships/slide" Target="slides/slide26.xml"/><Relationship Id="rId44" Type="http://schemas.openxmlformats.org/officeDocument/2006/relationships/slide" Target="slides/slide39.xml"/><Relationship Id="rId52" Type="http://schemas.openxmlformats.org/officeDocument/2006/relationships/slide" Target="slides/slide47.xml"/><Relationship Id="rId60" Type="http://schemas.openxmlformats.org/officeDocument/2006/relationships/presProps" Target="presProps.xml"/><Relationship Id="rId4" Type="http://schemas.openxmlformats.org/officeDocument/2006/relationships/customXml" Target="../customXml/item4.xml"/><Relationship Id="rId9" Type="http://schemas.openxmlformats.org/officeDocument/2006/relationships/slide" Target="slides/slide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CA"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D5D1B3E-7430-49BE-93E3-84FC237EB9A5}" type="datetimeFigureOut">
              <a:rPr lang="en-CA" smtClean="0"/>
              <a:t>2023-09-05</a:t>
            </a:fld>
            <a:endParaRPr lang="en-CA"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CA"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CA"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8A219AF-31E1-4C13-8A47-7C32BFDA626C}" type="slidenum">
              <a:rPr lang="en-CA" smtClean="0"/>
              <a:t>‹#›</a:t>
            </a:fld>
            <a:endParaRPr lang="en-CA" dirty="0"/>
          </a:p>
        </p:txBody>
      </p:sp>
    </p:spTree>
    <p:extLst>
      <p:ext uri="{BB962C8B-B14F-4D97-AF65-F5344CB8AC3E}">
        <p14:creationId xmlns:p14="http://schemas.microsoft.com/office/powerpoint/2010/main" val="207454998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3" Type="http://schemas.openxmlformats.org/officeDocument/2006/relationships/hyperlink" Target="https://dbep.gradepro.org/profile/19ED27FD-6AA0-F63E-8C49-378C0C283BC2" TargetMode="External"/><Relationship Id="rId2" Type="http://schemas.openxmlformats.org/officeDocument/2006/relationships/slide" Target="../slides/slide36.xml"/><Relationship Id="rId1" Type="http://schemas.openxmlformats.org/officeDocument/2006/relationships/notesMaster" Target="../notesMasters/notesMaster1.xml"/><Relationship Id="rId4" Type="http://schemas.openxmlformats.org/officeDocument/2006/relationships/hyperlink" Target="https://dbep.gradepro.org/profile/B630AD49-0B51-4541-BA13-479F6E89F061" TargetMode="External"/></Relationships>
</file>

<file path=ppt/notesSlides/_rels/notesSlide25.xml.rels><?xml version="1.0" encoding="UTF-8" standalone="yes"?>
<Relationships xmlns="http://schemas.openxmlformats.org/package/2006/relationships"><Relationship Id="rId3" Type="http://schemas.openxmlformats.org/officeDocument/2006/relationships/hyperlink" Target="https://dbep.gradepro.org/profile/19ED27FD-6AA0-F63E-8C49-378C0C283BC2" TargetMode="External"/><Relationship Id="rId2" Type="http://schemas.openxmlformats.org/officeDocument/2006/relationships/slide" Target="../slides/slide37.xml"/><Relationship Id="rId1" Type="http://schemas.openxmlformats.org/officeDocument/2006/relationships/notesMaster" Target="../notesMasters/notesMaster1.xml"/><Relationship Id="rId4" Type="http://schemas.openxmlformats.org/officeDocument/2006/relationships/hyperlink" Target="https://dbep.gradepro.org/profile/B630AD49-0B51-4541-BA13-479F6E89F061" TargetMode="Externa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5"/>
          </p:nvPr>
        </p:nvSpPr>
        <p:spPr/>
        <p:txBody>
          <a:bodyPr/>
          <a:lstStyle/>
          <a:p>
            <a:fld id="{A8A219AF-31E1-4C13-8A47-7C32BFDA626C}" type="slidenum">
              <a:rPr lang="en-CA" smtClean="0"/>
              <a:t>1</a:t>
            </a:fld>
            <a:endParaRPr lang="en-CA"/>
          </a:p>
        </p:txBody>
      </p:sp>
    </p:spTree>
    <p:extLst>
      <p:ext uri="{BB962C8B-B14F-4D97-AF65-F5344CB8AC3E}">
        <p14:creationId xmlns:p14="http://schemas.microsoft.com/office/powerpoint/2010/main" val="102768567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5"/>
          </p:nvPr>
        </p:nvSpPr>
        <p:spPr/>
        <p:txBody>
          <a:bodyPr/>
          <a:lstStyle/>
          <a:p>
            <a:fld id="{A8A219AF-31E1-4C13-8A47-7C32BFDA626C}" type="slidenum">
              <a:rPr lang="en-CA" smtClean="0"/>
              <a:t>14</a:t>
            </a:fld>
            <a:endParaRPr lang="en-CA"/>
          </a:p>
        </p:txBody>
      </p:sp>
    </p:spTree>
    <p:extLst>
      <p:ext uri="{BB962C8B-B14F-4D97-AF65-F5344CB8AC3E}">
        <p14:creationId xmlns:p14="http://schemas.microsoft.com/office/powerpoint/2010/main" val="386138343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pt-BR" b="1" dirty="0" err="1"/>
              <a:t>Recommendation</a:t>
            </a:r>
            <a:r>
              <a:rPr lang="pt-BR" b="1" dirty="0"/>
              <a:t> 2a</a:t>
            </a:r>
          </a:p>
          <a:p>
            <a:pPr defTabSz="929305">
              <a:defRPr/>
            </a:pPr>
            <a:endParaRPr lang="en-CA" b="0" dirty="0"/>
          </a:p>
          <a:p>
            <a:pPr defTabSz="929305">
              <a:defRPr/>
            </a:pPr>
            <a:r>
              <a:rPr lang="pt-BR" b="0" u="sng" dirty="0"/>
              <a:t>NOTAS:</a:t>
            </a:r>
          </a:p>
          <a:p>
            <a:pPr defTabSz="929305">
              <a:defRPr/>
            </a:pPr>
            <a:endParaRPr lang="en-CA" b="0" dirty="0"/>
          </a:p>
          <a:p>
            <a:pPr marL="171450" indent="-171450" defTabSz="929305">
              <a:buFont typeface="Arial" panose="020B0604020202020204" pitchFamily="34" charset="0"/>
              <a:buChar char="•"/>
              <a:defRPr/>
            </a:pPr>
            <a:r>
              <a:rPr lang="pt-BR" sz="1200" b="0" i="0" u="none" strike="noStrike" baseline="0" dirty="0">
                <a:solidFill>
                  <a:schemeClr val="tx1"/>
                </a:solidFill>
                <a:latin typeface="+mn-lt"/>
                <a:ea typeface="+mn-ea"/>
                <a:cs typeface="+mn-cs"/>
              </a:rPr>
              <a:t>Para uma população com probabilidade clínica intermediária de EP, os critérios de limiar foram atendidos por vias que começaram com o D-dímero, onde pacientes com um D-dímero positivo foram posteriormente submetidos a testes por </a:t>
            </a:r>
            <a:r>
              <a:rPr lang="pt-BR" sz="1200" b="0" i="0" u="none" strike="noStrike" baseline="0" dirty="0" err="1">
                <a:solidFill>
                  <a:schemeClr val="tx1"/>
                </a:solidFill>
                <a:latin typeface="+mn-lt"/>
                <a:ea typeface="+mn-ea"/>
                <a:cs typeface="+mn-cs"/>
              </a:rPr>
              <a:t>AngioTC</a:t>
            </a:r>
            <a:r>
              <a:rPr lang="pt-BR" sz="1200" b="0" i="0" u="none" strike="noStrike" baseline="0" dirty="0">
                <a:solidFill>
                  <a:schemeClr val="tx1"/>
                </a:solidFill>
                <a:latin typeface="+mn-lt"/>
                <a:ea typeface="+mn-ea"/>
                <a:cs typeface="+mn-cs"/>
              </a:rPr>
              <a:t> (CTPA) ou cintilografia V/Q, depois os pacientes com cintilografias V/Q não-diagnósticas receberam </a:t>
            </a:r>
            <a:r>
              <a:rPr lang="pt-BR" sz="1200" b="0" i="0" u="none" strike="noStrike" baseline="0" dirty="0" err="1">
                <a:solidFill>
                  <a:schemeClr val="tx1"/>
                </a:solidFill>
                <a:latin typeface="+mn-lt"/>
                <a:ea typeface="+mn-ea"/>
                <a:cs typeface="+mn-cs"/>
              </a:rPr>
              <a:t>AngioTC</a:t>
            </a:r>
            <a:r>
              <a:rPr lang="pt-BR" sz="1200" b="0" i="0" u="none" strike="noStrike" baseline="0" dirty="0">
                <a:solidFill>
                  <a:schemeClr val="tx1"/>
                </a:solidFill>
                <a:latin typeface="+mn-lt"/>
                <a:ea typeface="+mn-ea"/>
                <a:cs typeface="+mn-cs"/>
              </a:rPr>
              <a:t> (CTPA). </a:t>
            </a:r>
          </a:p>
          <a:p>
            <a:pPr marL="171450" indent="-171450" defTabSz="929305">
              <a:buFont typeface="Arial" panose="020B0604020202020204" pitchFamily="34" charset="0"/>
              <a:buChar char="•"/>
              <a:defRPr/>
            </a:pPr>
            <a:r>
              <a:rPr lang="pt-BR" sz="1200" b="1" i="0" u="none" strike="noStrike" baseline="0" dirty="0">
                <a:solidFill>
                  <a:schemeClr val="tx1"/>
                </a:solidFill>
                <a:latin typeface="+mn-lt"/>
                <a:ea typeface="+mn-ea"/>
                <a:cs typeface="+mn-cs"/>
              </a:rPr>
              <a:t>Vias sem nenhum teste de acompanhamento para pacientes com D-dímeros positivos resultaram em um grande número de resultados falsos positivos.</a:t>
            </a:r>
            <a:r>
              <a:rPr lang="pt-BR" sz="1200" b="0" i="0" u="none" strike="noStrike" baseline="0" dirty="0">
                <a:solidFill>
                  <a:schemeClr val="tx1"/>
                </a:solidFill>
                <a:latin typeface="+mn-lt"/>
                <a:ea typeface="+mn-ea"/>
                <a:cs typeface="+mn-cs"/>
              </a:rPr>
              <a:t> A </a:t>
            </a:r>
            <a:r>
              <a:rPr lang="pt-BR" sz="1200" b="0" i="0" u="none" strike="noStrike" baseline="0" dirty="0" err="1">
                <a:solidFill>
                  <a:schemeClr val="tx1"/>
                </a:solidFill>
                <a:latin typeface="+mn-lt"/>
                <a:ea typeface="+mn-ea"/>
                <a:cs typeface="+mn-cs"/>
              </a:rPr>
              <a:t>angioTC</a:t>
            </a:r>
            <a:r>
              <a:rPr lang="pt-BR" sz="1200" b="0" i="0" u="none" strike="noStrike" baseline="0" dirty="0">
                <a:solidFill>
                  <a:schemeClr val="tx1"/>
                </a:solidFill>
                <a:latin typeface="+mn-lt"/>
                <a:ea typeface="+mn-ea"/>
                <a:cs typeface="+mn-cs"/>
              </a:rPr>
              <a:t> (CTPA) usada como única ferramenta de diagnóstico foi adequada para atender a esses critérios de limiar. A adição de testes subsequentes incluindo D-dímero, ultrassom proximal, ou cintilografia  V/Q após a </a:t>
            </a:r>
            <a:r>
              <a:rPr lang="pt-BR" sz="1200" b="0" i="0" u="none" strike="noStrike" baseline="0" dirty="0" err="1">
                <a:solidFill>
                  <a:schemeClr val="tx1"/>
                </a:solidFill>
                <a:latin typeface="+mn-lt"/>
                <a:ea typeface="+mn-ea"/>
                <a:cs typeface="+mn-cs"/>
              </a:rPr>
              <a:t>AngioTC</a:t>
            </a:r>
            <a:r>
              <a:rPr lang="pt-BR" sz="1200" b="0" i="0" u="none" strike="noStrike" baseline="0" dirty="0">
                <a:solidFill>
                  <a:schemeClr val="tx1"/>
                </a:solidFill>
                <a:latin typeface="+mn-lt"/>
                <a:ea typeface="+mn-ea"/>
                <a:cs typeface="+mn-cs"/>
              </a:rPr>
              <a:t> aumentou a taxa de falsos positivos além dos critérios aceitáveis. </a:t>
            </a:r>
          </a:p>
          <a:p>
            <a:pPr marL="174245" indent="-174245">
              <a:buFont typeface="Arial" panose="020B0604020202020204" pitchFamily="34" charset="0"/>
              <a:buChar char="•"/>
            </a:pPr>
            <a:endParaRPr lang="en-CA" b="0" dirty="0"/>
          </a:p>
          <a:p>
            <a:pPr defTabSz="929305">
              <a:defRPr/>
            </a:pPr>
            <a:r>
              <a:rPr lang="pt-BR" b="0" dirty="0"/>
              <a:t>Link para a estrutura de evidência para decisão: https://guidelines.gradepro.org/profile/2d575b1d-8e36-43db-8805-713732e1508a</a:t>
            </a:r>
            <a:r>
              <a:rPr lang="pt-BR" sz="1200" b="0" i="0" u="none" strike="noStrike" baseline="0" dirty="0">
                <a:solidFill>
                  <a:schemeClr val="tx1"/>
                </a:solidFill>
                <a:latin typeface="+mn-lt"/>
                <a:ea typeface="+mn-ea"/>
                <a:cs typeface="+mn-cs"/>
              </a:rPr>
              <a:t> </a:t>
            </a:r>
          </a:p>
        </p:txBody>
      </p:sp>
      <p:sp>
        <p:nvSpPr>
          <p:cNvPr id="4" name="Slide Number Placeholder 3"/>
          <p:cNvSpPr>
            <a:spLocks noGrp="1"/>
          </p:cNvSpPr>
          <p:nvPr>
            <p:ph type="sldNum" sz="quarter" idx="10"/>
          </p:nvPr>
        </p:nvSpPr>
        <p:spPr/>
        <p:txBody>
          <a:bodyPr/>
          <a:lstStyle/>
          <a:p>
            <a:fld id="{A8A219AF-31E1-4C13-8A47-7C32BFDA626C}" type="slidenum">
              <a:rPr lang="en-CA" smtClean="0"/>
              <a:t>15</a:t>
            </a:fld>
            <a:endParaRPr lang="en-CA"/>
          </a:p>
        </p:txBody>
      </p:sp>
    </p:spTree>
    <p:extLst>
      <p:ext uri="{BB962C8B-B14F-4D97-AF65-F5344CB8AC3E}">
        <p14:creationId xmlns:p14="http://schemas.microsoft.com/office/powerpoint/2010/main" val="414748330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pt-BR" b="1"/>
              <a:t>Recomendação 2a e 2b</a:t>
            </a:r>
          </a:p>
          <a:p>
            <a:pPr marL="174245" indent="-174245">
              <a:buFont typeface="Arial" panose="020B0604020202020204" pitchFamily="34" charset="0"/>
              <a:buChar char="•"/>
            </a:pPr>
            <a:endParaRPr lang="en-CA" b="0" dirty="0"/>
          </a:p>
          <a:p>
            <a:pPr defTabSz="929305">
              <a:defRPr/>
            </a:pPr>
            <a:r>
              <a:rPr lang="pt-BR" b="0"/>
              <a:t>Link para a estrutura de evidência para decisão: https://guidelines.gradepro.org/profile/2d575b1d-8e36-43db-8805-713732e1508a</a:t>
            </a:r>
          </a:p>
        </p:txBody>
      </p:sp>
      <p:sp>
        <p:nvSpPr>
          <p:cNvPr id="4" name="Slide Number Placeholder 3"/>
          <p:cNvSpPr>
            <a:spLocks noGrp="1"/>
          </p:cNvSpPr>
          <p:nvPr>
            <p:ph type="sldNum" sz="quarter" idx="10"/>
          </p:nvPr>
        </p:nvSpPr>
        <p:spPr/>
        <p:txBody>
          <a:bodyPr/>
          <a:lstStyle/>
          <a:p>
            <a:fld id="{A8A219AF-31E1-4C13-8A47-7C32BFDA626C}" type="slidenum">
              <a:rPr lang="en-CA" smtClean="0"/>
              <a:t>17</a:t>
            </a:fld>
            <a:endParaRPr lang="en-CA"/>
          </a:p>
        </p:txBody>
      </p:sp>
    </p:spTree>
    <p:extLst>
      <p:ext uri="{BB962C8B-B14F-4D97-AF65-F5344CB8AC3E}">
        <p14:creationId xmlns:p14="http://schemas.microsoft.com/office/powerpoint/2010/main" val="265189362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8A219AF-31E1-4C13-8A47-7C32BFDA626C}" type="slidenum">
              <a:rPr lang="en-CA" smtClean="0"/>
              <a:t>18</a:t>
            </a:fld>
            <a:endParaRPr lang="en-CA"/>
          </a:p>
        </p:txBody>
      </p:sp>
    </p:spTree>
    <p:extLst>
      <p:ext uri="{BB962C8B-B14F-4D97-AF65-F5344CB8AC3E}">
        <p14:creationId xmlns:p14="http://schemas.microsoft.com/office/powerpoint/2010/main" val="413119157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pt-BR" b="1" dirty="0"/>
              <a:t>Tradução do gráfico:</a:t>
            </a:r>
          </a:p>
          <a:p>
            <a:r>
              <a:rPr lang="pt-BR" b="0" dirty="0"/>
              <a:t>Suspeita de EP* recorrente</a:t>
            </a:r>
          </a:p>
          <a:p>
            <a:r>
              <a:rPr lang="pt-BR" b="0" dirty="0"/>
              <a:t>RDC</a:t>
            </a:r>
          </a:p>
          <a:p>
            <a:r>
              <a:rPr lang="pt-BR" b="0" dirty="0"/>
              <a:t>PPT clínico improvável | PPT clínico provável</a:t>
            </a:r>
          </a:p>
          <a:p>
            <a:r>
              <a:rPr lang="pt-BR" b="0" dirty="0"/>
              <a:t>D-Dímero**</a:t>
            </a:r>
          </a:p>
          <a:p>
            <a:r>
              <a:rPr lang="pt-BR" b="0" dirty="0"/>
              <a:t>Negativo | Positivo</a:t>
            </a:r>
          </a:p>
          <a:p>
            <a:r>
              <a:rPr lang="pt-BR" b="0" dirty="0"/>
              <a:t>CTPA </a:t>
            </a:r>
          </a:p>
          <a:p>
            <a:pPr marL="0" marR="0" lvl="0" indent="0" algn="l" defTabSz="914400" rtl="0" eaLnBrk="1" fontAlgn="auto" latinLnBrk="0" hangingPunct="1">
              <a:lnSpc>
                <a:spcPct val="100000"/>
              </a:lnSpc>
              <a:spcBef>
                <a:spcPts val="0"/>
              </a:spcBef>
              <a:spcAft>
                <a:spcPts val="0"/>
              </a:spcAft>
              <a:buClrTx/>
              <a:buSzTx/>
              <a:buFontTx/>
              <a:buNone/>
              <a:tabLst/>
              <a:defRPr/>
            </a:pPr>
            <a:r>
              <a:rPr lang="pt-BR" b="0" dirty="0"/>
              <a:t>Negativo | Positivo</a:t>
            </a:r>
          </a:p>
          <a:p>
            <a:r>
              <a:rPr lang="pt-BR" b="0" dirty="0"/>
              <a:t>EP no recorrente | EP recorrente</a:t>
            </a:r>
          </a:p>
          <a:p>
            <a:endParaRPr lang="pt-BR" b="1" dirty="0"/>
          </a:p>
          <a:p>
            <a:endParaRPr lang="pt-BR" b="1" dirty="0"/>
          </a:p>
          <a:p>
            <a:r>
              <a:rPr lang="pt-BR" b="1" dirty="0"/>
              <a:t>Recomendação 2a</a:t>
            </a:r>
          </a:p>
          <a:p>
            <a:pPr defTabSz="929305">
              <a:defRPr/>
            </a:pPr>
            <a:endParaRPr lang="en-CA" b="0" dirty="0"/>
          </a:p>
          <a:p>
            <a:pPr defTabSz="929305">
              <a:defRPr/>
            </a:pPr>
            <a:r>
              <a:rPr lang="pt-BR" b="0" u="sng" dirty="0"/>
              <a:t>NOTAS:</a:t>
            </a:r>
          </a:p>
          <a:p>
            <a:pPr defTabSz="929305">
              <a:defRPr/>
            </a:pPr>
            <a:endParaRPr lang="en-CA" b="0" dirty="0"/>
          </a:p>
          <a:p>
            <a:pPr marL="171450" indent="-171450" defTabSz="929305">
              <a:buFont typeface="Arial" panose="020B0604020202020204" pitchFamily="34" charset="0"/>
              <a:buChar char="•"/>
              <a:defRPr/>
            </a:pPr>
            <a:r>
              <a:rPr lang="pt-BR" sz="1200" b="0" i="0" u="none" strike="noStrike" baseline="0" dirty="0">
                <a:solidFill>
                  <a:schemeClr val="tx1"/>
                </a:solidFill>
                <a:latin typeface="+mn-lt"/>
                <a:ea typeface="+mn-ea"/>
                <a:cs typeface="+mn-cs"/>
              </a:rPr>
              <a:t>Para uma população com probabilidade clínica intermediária de EP, os critérios de limiar foram atendidos por caminhos que começaram com o D-dímero, onde pacientes com um D-dímero positivo foram posteriormente submetidos a testes por CTPA ou cintilografia V/Q, depois os pacientes com cintilografias V/Q não-diagnósticas receberam </a:t>
            </a:r>
            <a:r>
              <a:rPr lang="pt-BR" sz="1200" b="0" i="0" u="none" strike="noStrike" baseline="0" dirty="0" err="1">
                <a:solidFill>
                  <a:schemeClr val="tx1"/>
                </a:solidFill>
                <a:latin typeface="+mn-lt"/>
                <a:ea typeface="+mn-ea"/>
                <a:cs typeface="+mn-cs"/>
              </a:rPr>
              <a:t>AngioTC</a:t>
            </a:r>
            <a:r>
              <a:rPr lang="pt-BR" sz="1200" b="0" i="0" u="none" strike="noStrike" baseline="0" dirty="0">
                <a:solidFill>
                  <a:schemeClr val="tx1"/>
                </a:solidFill>
                <a:latin typeface="+mn-lt"/>
                <a:ea typeface="+mn-ea"/>
                <a:cs typeface="+mn-cs"/>
              </a:rPr>
              <a:t> (CTPA). </a:t>
            </a:r>
          </a:p>
          <a:p>
            <a:pPr marL="171450" indent="-171450" defTabSz="929305">
              <a:buFont typeface="Arial" panose="020B0604020202020204" pitchFamily="34" charset="0"/>
              <a:buChar char="•"/>
              <a:defRPr/>
            </a:pPr>
            <a:r>
              <a:rPr lang="pt-BR" sz="1200" b="1" i="0" u="none" strike="noStrike" baseline="0" dirty="0">
                <a:solidFill>
                  <a:schemeClr val="tx1"/>
                </a:solidFill>
                <a:latin typeface="+mn-lt"/>
                <a:ea typeface="+mn-ea"/>
                <a:cs typeface="+mn-cs"/>
              </a:rPr>
              <a:t>Vias sem nenhum teste de acompanhamento para pacientes com D-dímeros positivos resultaram em um grande número de resultados falsos positivos.</a:t>
            </a:r>
            <a:r>
              <a:rPr lang="pt-BR" sz="1200" b="0" i="0" u="none" strike="noStrike" baseline="0" dirty="0">
                <a:solidFill>
                  <a:schemeClr val="tx1"/>
                </a:solidFill>
                <a:latin typeface="+mn-lt"/>
                <a:ea typeface="+mn-ea"/>
                <a:cs typeface="+mn-cs"/>
              </a:rPr>
              <a:t> A </a:t>
            </a:r>
            <a:r>
              <a:rPr lang="pt-BR" sz="1200" b="0" i="0" u="none" strike="noStrike" baseline="0" dirty="0" err="1">
                <a:solidFill>
                  <a:schemeClr val="tx1"/>
                </a:solidFill>
                <a:latin typeface="+mn-lt"/>
                <a:ea typeface="+mn-ea"/>
                <a:cs typeface="+mn-cs"/>
              </a:rPr>
              <a:t>angioTC</a:t>
            </a:r>
            <a:r>
              <a:rPr lang="pt-BR" sz="1200" b="0" i="0" u="none" strike="noStrike" baseline="0" dirty="0">
                <a:solidFill>
                  <a:schemeClr val="tx1"/>
                </a:solidFill>
                <a:latin typeface="+mn-lt"/>
                <a:ea typeface="+mn-ea"/>
                <a:cs typeface="+mn-cs"/>
              </a:rPr>
              <a:t> (CTPA) usada como única ferramenta de diagnóstico foi adequada para atender a esses critérios de limiar. A adição de testes subsequentes incluindo D-dímero, ultrassom proximal, ou cintilografia  V/Q após a </a:t>
            </a:r>
            <a:r>
              <a:rPr lang="pt-BR" sz="1200" b="0" i="0" u="none" strike="noStrike" baseline="0" dirty="0" err="1">
                <a:solidFill>
                  <a:schemeClr val="tx1"/>
                </a:solidFill>
                <a:latin typeface="+mn-lt"/>
                <a:ea typeface="+mn-ea"/>
                <a:cs typeface="+mn-cs"/>
              </a:rPr>
              <a:t>angioTC</a:t>
            </a:r>
            <a:r>
              <a:rPr lang="pt-BR" sz="1200" b="0" i="0" u="none" strike="noStrike" baseline="0" dirty="0">
                <a:solidFill>
                  <a:schemeClr val="tx1"/>
                </a:solidFill>
                <a:latin typeface="+mn-lt"/>
                <a:ea typeface="+mn-ea"/>
                <a:cs typeface="+mn-cs"/>
              </a:rPr>
              <a:t> aumentou a taxa de falsos positivos além dos critérios aceitáveis. </a:t>
            </a:r>
          </a:p>
          <a:p>
            <a:pPr marL="174245" indent="-174245">
              <a:buFont typeface="Arial" panose="020B0604020202020204" pitchFamily="34" charset="0"/>
              <a:buChar char="•"/>
            </a:pPr>
            <a:endParaRPr lang="en-CA" b="0" dirty="0"/>
          </a:p>
          <a:p>
            <a:pPr defTabSz="929305">
              <a:defRPr/>
            </a:pPr>
            <a:r>
              <a:rPr lang="pt-BR" b="0" dirty="0"/>
              <a:t>Link para a estrutura de evidência para decisão: https://guidelines.gradepro.org/profile/2d575b1d-8e36-43db-8805-713732e1508a</a:t>
            </a:r>
          </a:p>
        </p:txBody>
      </p:sp>
      <p:sp>
        <p:nvSpPr>
          <p:cNvPr id="4" name="Slide Number Placeholder 3"/>
          <p:cNvSpPr>
            <a:spLocks noGrp="1"/>
          </p:cNvSpPr>
          <p:nvPr>
            <p:ph type="sldNum" sz="quarter" idx="5"/>
          </p:nvPr>
        </p:nvSpPr>
        <p:spPr/>
        <p:txBody>
          <a:bodyPr/>
          <a:lstStyle/>
          <a:p>
            <a:fld id="{A8A219AF-31E1-4C13-8A47-7C32BFDA626C}" type="slidenum">
              <a:rPr lang="en-CA" smtClean="0"/>
              <a:t>21</a:t>
            </a:fld>
            <a:endParaRPr lang="en-CA"/>
          </a:p>
        </p:txBody>
      </p:sp>
    </p:spTree>
    <p:extLst>
      <p:ext uri="{BB962C8B-B14F-4D97-AF65-F5344CB8AC3E}">
        <p14:creationId xmlns:p14="http://schemas.microsoft.com/office/powerpoint/2010/main" val="125353413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5"/>
          </p:nvPr>
        </p:nvSpPr>
        <p:spPr/>
        <p:txBody>
          <a:bodyPr/>
          <a:lstStyle/>
          <a:p>
            <a:fld id="{A8A219AF-31E1-4C13-8A47-7C32BFDA626C}" type="slidenum">
              <a:rPr lang="en-CA" smtClean="0"/>
              <a:t>24</a:t>
            </a:fld>
            <a:endParaRPr lang="en-CA"/>
          </a:p>
        </p:txBody>
      </p:sp>
    </p:spTree>
    <p:extLst>
      <p:ext uri="{BB962C8B-B14F-4D97-AF65-F5344CB8AC3E}">
        <p14:creationId xmlns:p14="http://schemas.microsoft.com/office/powerpoint/2010/main" val="297331870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5"/>
          </p:nvPr>
        </p:nvSpPr>
        <p:spPr/>
        <p:txBody>
          <a:bodyPr/>
          <a:lstStyle/>
          <a:p>
            <a:fld id="{A8A219AF-31E1-4C13-8A47-7C32BFDA626C}" type="slidenum">
              <a:rPr lang="en-CA" smtClean="0"/>
              <a:t>26</a:t>
            </a:fld>
            <a:endParaRPr lang="en-CA"/>
          </a:p>
        </p:txBody>
      </p:sp>
    </p:spTree>
    <p:extLst>
      <p:ext uri="{BB962C8B-B14F-4D97-AF65-F5344CB8AC3E}">
        <p14:creationId xmlns:p14="http://schemas.microsoft.com/office/powerpoint/2010/main" val="191902471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5"/>
          </p:nvPr>
        </p:nvSpPr>
        <p:spPr/>
        <p:txBody>
          <a:bodyPr/>
          <a:lstStyle/>
          <a:p>
            <a:fld id="{A8A219AF-31E1-4C13-8A47-7C32BFDA626C}" type="slidenum">
              <a:rPr lang="en-CA" smtClean="0"/>
              <a:t>28</a:t>
            </a:fld>
            <a:endParaRPr lang="en-CA"/>
          </a:p>
        </p:txBody>
      </p:sp>
    </p:spTree>
    <p:extLst>
      <p:ext uri="{BB962C8B-B14F-4D97-AF65-F5344CB8AC3E}">
        <p14:creationId xmlns:p14="http://schemas.microsoft.com/office/powerpoint/2010/main" val="191902471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pt-BR" b="1"/>
              <a:t>Recomendação 2</a:t>
            </a:r>
          </a:p>
          <a:p>
            <a:endParaRPr lang="en-CA" b="0" dirty="0"/>
          </a:p>
          <a:p>
            <a:r>
              <a:rPr lang="pt-BR" b="0"/>
              <a:t>Para mulheres grávidas com TEV agudo, o painel recomenda a HBPM sobre a HNF (recomendação forte, certeza moderada)</a:t>
            </a:r>
          </a:p>
          <a:p>
            <a:endParaRPr lang="en-CA" b="0" dirty="0"/>
          </a:p>
          <a:p>
            <a:r>
              <a:rPr lang="pt-BR" b="0" u="sng"/>
              <a:t>NOTAS:</a:t>
            </a:r>
          </a:p>
          <a:p>
            <a:endParaRPr lang="en-CA" b="0" u="none" dirty="0"/>
          </a:p>
          <a:p>
            <a:pPr marL="174245" indent="-174245">
              <a:buFont typeface="Arial" panose="020B0604020202020204" pitchFamily="34" charset="0"/>
              <a:buChar char="•"/>
            </a:pPr>
            <a:r>
              <a:rPr lang="pt-BR" b="0" u="none"/>
              <a:t>A HBPM parece ter um perfil de segurança melhor do que a HNF durante a gravidez</a:t>
            </a:r>
          </a:p>
          <a:p>
            <a:pPr marL="174245" indent="-174245">
              <a:buFont typeface="Arial" panose="020B0604020202020204" pitchFamily="34" charset="0"/>
              <a:buChar char="•"/>
            </a:pPr>
            <a:r>
              <a:rPr lang="pt-BR"/>
              <a:t>O uso prolongado de doses profiláticas maiores do que o padrão de heparina não fracionada durante a gravidez foi associado a um risco de fratura osteoporótica de 2,2%.</a:t>
            </a:r>
          </a:p>
          <a:p>
            <a:pPr marL="174245" indent="-174245">
              <a:buFont typeface="Arial" panose="020B0604020202020204" pitchFamily="34" charset="0"/>
              <a:buChar char="•"/>
            </a:pPr>
            <a:r>
              <a:rPr lang="pt-BR"/>
              <a:t>O risco de trombocitopenia induzida pela heparina durante a gravidez parece baixo. Entretanto, em um estudo randomizado na população não grávida, o risco relatado desta complicação foi maior com a profilaxia de heparina não fracionada do que com a profilaxia de heparina de baixo peso molecular após cirurgia do quadril (2,7% contra 0%; RR não calculável).</a:t>
            </a:r>
          </a:p>
          <a:p>
            <a:pPr marL="174245" indent="-174245">
              <a:buFont typeface="Arial" panose="020B0604020202020204" pitchFamily="34" charset="0"/>
              <a:buChar char="•"/>
            </a:pPr>
            <a:endParaRPr lang="en-CA" dirty="0"/>
          </a:p>
          <a:p>
            <a:r>
              <a:rPr lang="pt-BR"/>
              <a:t>Link para a estrutura de evidência para decisão: https://dbep.gradepro.org/profile/FC27E96F-2A38-D41D-9C2D-0E39F7EBBE93</a:t>
            </a:r>
            <a:r>
              <a:rPr lang="pt-BR" sz="1200">
                <a:solidFill>
                  <a:schemeClr val="tx1"/>
                </a:solidFill>
                <a:latin typeface="+mn-lt"/>
                <a:ea typeface="+mn-ea"/>
                <a:cs typeface="+mn-cs"/>
              </a:rPr>
              <a:t> </a:t>
            </a:r>
          </a:p>
        </p:txBody>
      </p:sp>
      <p:sp>
        <p:nvSpPr>
          <p:cNvPr id="4" name="Slide Number Placeholder 3"/>
          <p:cNvSpPr>
            <a:spLocks noGrp="1"/>
          </p:cNvSpPr>
          <p:nvPr>
            <p:ph type="sldNum" sz="quarter" idx="5"/>
          </p:nvPr>
        </p:nvSpPr>
        <p:spPr/>
        <p:txBody>
          <a:bodyPr/>
          <a:lstStyle/>
          <a:p>
            <a:fld id="{A8A219AF-31E1-4C13-8A47-7C32BFDA626C}" type="slidenum">
              <a:rPr lang="en-CA" smtClean="0"/>
              <a:t>29</a:t>
            </a:fld>
            <a:endParaRPr lang="en-CA"/>
          </a:p>
        </p:txBody>
      </p:sp>
    </p:spTree>
    <p:extLst>
      <p:ext uri="{BB962C8B-B14F-4D97-AF65-F5344CB8AC3E}">
        <p14:creationId xmlns:p14="http://schemas.microsoft.com/office/powerpoint/2010/main" val="344145698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pt-BR" b="1" dirty="0"/>
              <a:t>Recomendação 4</a:t>
            </a:r>
          </a:p>
          <a:p>
            <a:pPr defTabSz="929305">
              <a:defRPr/>
            </a:pPr>
            <a:endParaRPr lang="en-CA" b="0" dirty="0"/>
          </a:p>
          <a:p>
            <a:pPr defTabSz="929305">
              <a:defRPr/>
            </a:pPr>
            <a:r>
              <a:rPr lang="pt-BR" b="0" u="sng" dirty="0"/>
              <a:t>NOTAS:</a:t>
            </a:r>
          </a:p>
          <a:p>
            <a:pPr defTabSz="929305">
              <a:defRPr/>
            </a:pPr>
            <a:endParaRPr lang="en-CA" b="0" dirty="0"/>
          </a:p>
          <a:p>
            <a:pPr marL="174245" indent="-174245">
              <a:buFont typeface="Arial" panose="020B0604020202020204" pitchFamily="34" charset="0"/>
              <a:buChar char="•"/>
            </a:pPr>
            <a:r>
              <a:rPr lang="pt-BR" dirty="0"/>
              <a:t>O painel da diretriz determinou que há uma certeza muito baixa de evidência, levando a um benefício líquido para a saúde pouco claro pelo uso de duas doses diárias de heparina de baixo peso molecular em comparação com a dosagem diária. </a:t>
            </a:r>
          </a:p>
          <a:p>
            <a:pPr marL="174245" indent="-174245">
              <a:buFont typeface="Arial" panose="020B0604020202020204" pitchFamily="34" charset="0"/>
              <a:buChar char="•"/>
            </a:pPr>
            <a:r>
              <a:rPr lang="pt-BR" dirty="0"/>
              <a:t>Com base no conjunto limitado de provas disponíveis, é difícil tirar quaisquer conclusões significativas em relação a um equilíbrio de benefícios ou danos. </a:t>
            </a:r>
          </a:p>
          <a:p>
            <a:pPr marL="174245" indent="-174245">
              <a:buFont typeface="Arial" panose="020B0604020202020204" pitchFamily="34" charset="0"/>
              <a:buChar char="•"/>
            </a:pPr>
            <a:r>
              <a:rPr lang="pt-BR" dirty="0"/>
              <a:t>Portanto, o painel não foi capaz de fazer uma recomendação para a intervenção nem para o comparador e, em vez disso, considerou que uma das duas é uma opção razoável e que as decisões individuais de tratamento deveriam ser tomadas usando um modelo de tomada de decisão compartilhada entre o paciente e o clínico. </a:t>
            </a:r>
          </a:p>
          <a:p>
            <a:pPr marL="174245" indent="-174245">
              <a:buFont typeface="Arial" panose="020B0604020202020204" pitchFamily="34" charset="0"/>
              <a:buChar char="•"/>
            </a:pPr>
            <a:r>
              <a:rPr lang="pt-BR" dirty="0"/>
              <a:t>O menor número de injeções necessárias com heparina de baixo peso molecular uma vez por dia pode aumentar a viabilidade e a aceitabilidade do tratamento do TEV na gravidez.</a:t>
            </a:r>
          </a:p>
          <a:p>
            <a:pPr defTabSz="929305">
              <a:defRPr/>
            </a:pPr>
            <a:endParaRPr lang="en-CA" b="0" dirty="0"/>
          </a:p>
          <a:p>
            <a:pPr defTabSz="929305">
              <a:defRPr/>
            </a:pPr>
            <a:r>
              <a:rPr lang="pt-BR" b="0" dirty="0"/>
              <a:t>Link para a estrutura de evidência para decisão:</a:t>
            </a:r>
            <a:r>
              <a:rPr lang="pt-BR" dirty="0"/>
              <a:t> https://dbep.gradepro.org/profile/E6630722-09BB-6950-9272-E88D93F723FF</a:t>
            </a:r>
            <a:r>
              <a:rPr lang="pt-BR" sz="1200" dirty="0">
                <a:solidFill>
                  <a:schemeClr val="tx1"/>
                </a:solidFill>
                <a:latin typeface="+mn-lt"/>
                <a:ea typeface="+mn-ea"/>
                <a:cs typeface="+mn-cs"/>
              </a:rPr>
              <a:t> </a:t>
            </a:r>
          </a:p>
        </p:txBody>
      </p:sp>
      <p:sp>
        <p:nvSpPr>
          <p:cNvPr id="4" name="Slide Number Placeholder 3"/>
          <p:cNvSpPr>
            <a:spLocks noGrp="1"/>
          </p:cNvSpPr>
          <p:nvPr>
            <p:ph type="sldNum" sz="quarter" idx="10"/>
          </p:nvPr>
        </p:nvSpPr>
        <p:spPr/>
        <p:txBody>
          <a:bodyPr/>
          <a:lstStyle/>
          <a:p>
            <a:fld id="{A8A219AF-31E1-4C13-8A47-7C32BFDA626C}" type="slidenum">
              <a:rPr lang="en-CA" smtClean="0"/>
              <a:t>30</a:t>
            </a:fld>
            <a:endParaRPr lang="en-CA"/>
          </a:p>
        </p:txBody>
      </p:sp>
    </p:spTree>
    <p:extLst>
      <p:ext uri="{BB962C8B-B14F-4D97-AF65-F5344CB8AC3E}">
        <p14:creationId xmlns:p14="http://schemas.microsoft.com/office/powerpoint/2010/main" val="233316978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8A219AF-31E1-4C13-8A47-7C32BFDA626C}" type="slidenum">
              <a:rPr lang="en-CA" smtClean="0"/>
              <a:t>2</a:t>
            </a:fld>
            <a:endParaRPr lang="en-CA"/>
          </a:p>
        </p:txBody>
      </p:sp>
    </p:spTree>
    <p:extLst>
      <p:ext uri="{BB962C8B-B14F-4D97-AF65-F5344CB8AC3E}">
        <p14:creationId xmlns:p14="http://schemas.microsoft.com/office/powerpoint/2010/main" val="280926761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5"/>
          </p:nvPr>
        </p:nvSpPr>
        <p:spPr/>
        <p:txBody>
          <a:bodyPr/>
          <a:lstStyle/>
          <a:p>
            <a:fld id="{A8A219AF-31E1-4C13-8A47-7C32BFDA626C}" type="slidenum">
              <a:rPr lang="en-CA" smtClean="0"/>
              <a:t>32</a:t>
            </a:fld>
            <a:endParaRPr lang="en-CA"/>
          </a:p>
        </p:txBody>
      </p:sp>
    </p:spTree>
    <p:extLst>
      <p:ext uri="{BB962C8B-B14F-4D97-AF65-F5344CB8AC3E}">
        <p14:creationId xmlns:p14="http://schemas.microsoft.com/office/powerpoint/2010/main" val="211430118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pt-BR" b="1"/>
              <a:t>Recomendações 28 e 29</a:t>
            </a:r>
          </a:p>
          <a:p>
            <a:pPr defTabSz="929305">
              <a:defRPr/>
            </a:pPr>
            <a:endParaRPr lang="en-CA" b="0" dirty="0"/>
          </a:p>
          <a:p>
            <a:pPr defTabSz="929305">
              <a:defRPr/>
            </a:pPr>
            <a:r>
              <a:rPr lang="pt-BR" b="0" u="sng"/>
              <a:t>NOTAS:</a:t>
            </a:r>
          </a:p>
          <a:p>
            <a:pPr defTabSz="929305">
              <a:defRPr/>
            </a:pPr>
            <a:endParaRPr lang="en-CA" b="0" dirty="0"/>
          </a:p>
          <a:p>
            <a:pPr marL="174245" indent="-174245">
              <a:buFont typeface="Arial" panose="020B0604020202020204" pitchFamily="34" charset="0"/>
              <a:buChar char="•"/>
            </a:pPr>
            <a:r>
              <a:rPr lang="pt-BR"/>
              <a:t>O painel da diretriz determinou que há uma certeza muito baixa de evidência, levando a um benefício líquido para a saúde pouco claro pelo uso de duas doses diárias de heparina de baixo peso molecular em comparação com a dosagem diária. </a:t>
            </a:r>
          </a:p>
          <a:p>
            <a:pPr marL="174245" indent="-174245">
              <a:buFont typeface="Arial" panose="020B0604020202020204" pitchFamily="34" charset="0"/>
              <a:buChar char="•"/>
            </a:pPr>
            <a:r>
              <a:rPr lang="pt-BR"/>
              <a:t>Entretanto, devido à certeza muito baixa de evidências ou à ausência de informações publicadas sobre outros resultados, a falta de melhores evidências não é prova de que tal efeito não exista e não permita conclusões sólidas. </a:t>
            </a:r>
          </a:p>
          <a:p>
            <a:pPr marL="174245" indent="-174245">
              <a:buFont typeface="Arial" panose="020B0604020202020204" pitchFamily="34" charset="0"/>
              <a:buChar char="•"/>
            </a:pPr>
            <a:r>
              <a:rPr lang="pt-BR"/>
              <a:t>Houve algumas preocupações sobre o aumento do risco de sangramento e a redução do acesso à analgesia epidural com profilaxia de dose mais alta antes do parto; portanto, o painel concordou que uma recomendação condicional a favor da dosagem profilática padrão de heparina de baixo peso molecular antes do parto era justificada. </a:t>
            </a:r>
          </a:p>
          <a:p>
            <a:pPr marL="174245" indent="-174245">
              <a:buFont typeface="Arial" panose="020B0604020202020204" pitchFamily="34" charset="0"/>
              <a:buChar char="•"/>
            </a:pPr>
            <a:r>
              <a:rPr lang="pt-BR"/>
              <a:t>O painel considerou que ambas as opções levariam a conseqüências desejáveis após o parto, dado o aumento do risco trombótico durante este período de tempo.</a:t>
            </a:r>
          </a:p>
          <a:p>
            <a:pPr marL="174245" indent="-174245">
              <a:buFont typeface="Arial" panose="020B0604020202020204" pitchFamily="34" charset="0"/>
              <a:buChar char="•"/>
            </a:pPr>
            <a:endParaRPr lang="en-CA" b="0" dirty="0"/>
          </a:p>
          <a:p>
            <a:pPr defTabSz="929305">
              <a:defRPr/>
            </a:pPr>
            <a:r>
              <a:rPr lang="pt-BR" b="0"/>
              <a:t>Link para a estrutura de evidência para decisão:</a:t>
            </a:r>
            <a:r>
              <a:rPr lang="pt-BR"/>
              <a:t> https://dbep.gradepro.org/profile/D6ED324B-12B2-8D29-8873-2B41E8473024</a:t>
            </a:r>
            <a:r>
              <a:rPr lang="pt-BR" sz="1200">
                <a:solidFill>
                  <a:schemeClr val="tx1"/>
                </a:solidFill>
                <a:latin typeface="+mn-lt"/>
                <a:ea typeface="+mn-ea"/>
                <a:cs typeface="+mn-cs"/>
              </a:rPr>
              <a:t> </a:t>
            </a:r>
          </a:p>
        </p:txBody>
      </p:sp>
      <p:sp>
        <p:nvSpPr>
          <p:cNvPr id="4" name="Slide Number Placeholder 3"/>
          <p:cNvSpPr>
            <a:spLocks noGrp="1"/>
          </p:cNvSpPr>
          <p:nvPr>
            <p:ph type="sldNum" sz="quarter" idx="10"/>
          </p:nvPr>
        </p:nvSpPr>
        <p:spPr/>
        <p:txBody>
          <a:bodyPr/>
          <a:lstStyle/>
          <a:p>
            <a:fld id="{A8A219AF-31E1-4C13-8A47-7C32BFDA626C}" type="slidenum">
              <a:rPr lang="en-CA" smtClean="0"/>
              <a:t>33</a:t>
            </a:fld>
            <a:endParaRPr lang="en-CA"/>
          </a:p>
        </p:txBody>
      </p:sp>
    </p:spTree>
    <p:extLst>
      <p:ext uri="{BB962C8B-B14F-4D97-AF65-F5344CB8AC3E}">
        <p14:creationId xmlns:p14="http://schemas.microsoft.com/office/powerpoint/2010/main" val="23780451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pt-BR" b="1"/>
              <a:t>Recomendações 28 e 29</a:t>
            </a:r>
          </a:p>
          <a:p>
            <a:pPr defTabSz="929305">
              <a:defRPr/>
            </a:pPr>
            <a:endParaRPr lang="en-CA" b="0" dirty="0"/>
          </a:p>
          <a:p>
            <a:pPr defTabSz="929305">
              <a:defRPr/>
            </a:pPr>
            <a:r>
              <a:rPr lang="pt-BR" b="0" u="sng"/>
              <a:t>NOTAS:</a:t>
            </a:r>
          </a:p>
          <a:p>
            <a:pPr defTabSz="929305">
              <a:defRPr/>
            </a:pPr>
            <a:endParaRPr lang="en-CA" b="0" dirty="0"/>
          </a:p>
          <a:p>
            <a:pPr marL="174245" indent="-174245">
              <a:buFont typeface="Arial" panose="020B0604020202020204" pitchFamily="34" charset="0"/>
              <a:buChar char="•"/>
            </a:pPr>
            <a:r>
              <a:rPr lang="pt-BR"/>
              <a:t>O painel da diretriz determinou que há uma certeza muito baixa de evidência, levando a um benefício líquido para a saúde pouco claro pelo uso de duas doses diárias de heparina de baixo peso molecular em comparação com a dosagem diária. </a:t>
            </a:r>
          </a:p>
          <a:p>
            <a:pPr marL="174245" indent="-174245">
              <a:buFont typeface="Arial" panose="020B0604020202020204" pitchFamily="34" charset="0"/>
              <a:buChar char="•"/>
            </a:pPr>
            <a:r>
              <a:rPr lang="pt-BR"/>
              <a:t>Entretanto, devido à certeza muito baixa de evidências ou à ausência de informações publicadas sobre outros resultados, a falta de melhores evidências não é prova de que tal efeito não exista e não permita conclusões sólidas. </a:t>
            </a:r>
          </a:p>
          <a:p>
            <a:pPr marL="174245" indent="-174245">
              <a:buFont typeface="Arial" panose="020B0604020202020204" pitchFamily="34" charset="0"/>
              <a:buChar char="•"/>
            </a:pPr>
            <a:r>
              <a:rPr lang="pt-BR"/>
              <a:t>Houve algumas preocupações sobre o aumento do risco de sangramento e a redução do acesso à analgesia epidural com profilaxia de dose mais alta antes do parto; portanto, o painel concordou que uma recomendação condicional a favor da dosagem profilática padrão de heparina de baixo peso molecular antes do parto era justificada. </a:t>
            </a:r>
          </a:p>
          <a:p>
            <a:pPr marL="174245" indent="-174245">
              <a:buFont typeface="Arial" panose="020B0604020202020204" pitchFamily="34" charset="0"/>
              <a:buChar char="•"/>
            </a:pPr>
            <a:r>
              <a:rPr lang="pt-BR"/>
              <a:t>O painel considerou que ambas as opções levariam a conseqüências desejáveis após o parto, dado o aumento do risco trombótico durante este período de tempo.</a:t>
            </a:r>
          </a:p>
          <a:p>
            <a:pPr marL="174245" indent="-174245">
              <a:buFont typeface="Arial" panose="020B0604020202020204" pitchFamily="34" charset="0"/>
              <a:buChar char="•"/>
            </a:pPr>
            <a:endParaRPr lang="en-CA" b="0" dirty="0"/>
          </a:p>
          <a:p>
            <a:pPr defTabSz="929305">
              <a:defRPr/>
            </a:pPr>
            <a:r>
              <a:rPr lang="pt-BR" b="0"/>
              <a:t>Link para a estrutura de evidência para decisão:</a:t>
            </a:r>
            <a:r>
              <a:rPr lang="pt-BR"/>
              <a:t> https://dbep.gradepro.org/profile/D6ED324B-12B2-8D29-8873-2B41E8473024</a:t>
            </a:r>
            <a:r>
              <a:rPr lang="pt-BR" sz="1200">
                <a:solidFill>
                  <a:schemeClr val="tx1"/>
                </a:solidFill>
                <a:latin typeface="+mn-lt"/>
                <a:ea typeface="+mn-ea"/>
                <a:cs typeface="+mn-cs"/>
              </a:rPr>
              <a:t> </a:t>
            </a:r>
          </a:p>
        </p:txBody>
      </p:sp>
      <p:sp>
        <p:nvSpPr>
          <p:cNvPr id="4" name="Slide Number Placeholder 3"/>
          <p:cNvSpPr>
            <a:spLocks noGrp="1"/>
          </p:cNvSpPr>
          <p:nvPr>
            <p:ph type="sldNum" sz="quarter" idx="10"/>
          </p:nvPr>
        </p:nvSpPr>
        <p:spPr/>
        <p:txBody>
          <a:bodyPr/>
          <a:lstStyle/>
          <a:p>
            <a:fld id="{A8A219AF-31E1-4C13-8A47-7C32BFDA626C}" type="slidenum">
              <a:rPr lang="en-CA" smtClean="0"/>
              <a:t>34</a:t>
            </a:fld>
            <a:endParaRPr lang="en-CA"/>
          </a:p>
        </p:txBody>
      </p:sp>
    </p:spTree>
    <p:extLst>
      <p:ext uri="{BB962C8B-B14F-4D97-AF65-F5344CB8AC3E}">
        <p14:creationId xmlns:p14="http://schemas.microsoft.com/office/powerpoint/2010/main" val="174005828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pt-BR" b="1"/>
              <a:t>Recomendações 28 e 29</a:t>
            </a:r>
          </a:p>
          <a:p>
            <a:pPr defTabSz="929305">
              <a:defRPr/>
            </a:pPr>
            <a:endParaRPr lang="en-CA" b="0" dirty="0"/>
          </a:p>
          <a:p>
            <a:pPr defTabSz="929305">
              <a:defRPr/>
            </a:pPr>
            <a:r>
              <a:rPr lang="pt-BR" b="0" u="sng"/>
              <a:t>NOTAS:</a:t>
            </a:r>
          </a:p>
          <a:p>
            <a:pPr defTabSz="929305">
              <a:defRPr/>
            </a:pPr>
            <a:endParaRPr lang="en-CA" b="0" dirty="0"/>
          </a:p>
          <a:p>
            <a:pPr marL="174245" indent="-174245">
              <a:buFont typeface="Arial" panose="020B0604020202020204" pitchFamily="34" charset="0"/>
              <a:buChar char="•"/>
            </a:pPr>
            <a:r>
              <a:rPr lang="pt-BR"/>
              <a:t>O painel da diretriz determinou que há uma certeza muito baixa de evidência, levando a um benefício líquido para a saúde pouco claro pelo uso de duas doses diárias de heparina de baixo peso molecular em comparação com a dosagem diária. </a:t>
            </a:r>
          </a:p>
          <a:p>
            <a:pPr marL="174245" indent="-174245">
              <a:buFont typeface="Arial" panose="020B0604020202020204" pitchFamily="34" charset="0"/>
              <a:buChar char="•"/>
            </a:pPr>
            <a:r>
              <a:rPr lang="pt-BR"/>
              <a:t>Entretanto, devido à certeza muito baixa de evidências ou à ausência de informações publicadas sobre outros resultados, a falta de melhores evidências não é prova de que tal efeito não exista e não permita conclusões sólidas. </a:t>
            </a:r>
          </a:p>
          <a:p>
            <a:pPr marL="174245" indent="-174245">
              <a:buFont typeface="Arial" panose="020B0604020202020204" pitchFamily="34" charset="0"/>
              <a:buChar char="•"/>
            </a:pPr>
            <a:r>
              <a:rPr lang="pt-BR"/>
              <a:t>Houve algumas preocupações sobre o aumento do risco de sangramento e a redução do acesso à analgesia epidural com profilaxia de dose mais alta antes do parto; portanto, o painel concordou que uma recomendação condicional a favor da dosagem profilática padrão de heparina de baixo peso molecular antes do parto era justificada. </a:t>
            </a:r>
          </a:p>
          <a:p>
            <a:pPr marL="174245" indent="-174245">
              <a:buFont typeface="Arial" panose="020B0604020202020204" pitchFamily="34" charset="0"/>
              <a:buChar char="•"/>
            </a:pPr>
            <a:r>
              <a:rPr lang="pt-BR"/>
              <a:t>O painel considerou que ambas as opções levariam a conseqüências desejáveis após o parto, dado o aumento do risco trombótico durante este período de tempo.</a:t>
            </a:r>
          </a:p>
          <a:p>
            <a:pPr marL="174245" indent="-174245">
              <a:buFont typeface="Arial" panose="020B0604020202020204" pitchFamily="34" charset="0"/>
              <a:buChar char="•"/>
            </a:pPr>
            <a:endParaRPr lang="en-CA" b="0" dirty="0"/>
          </a:p>
          <a:p>
            <a:pPr defTabSz="929305">
              <a:defRPr/>
            </a:pPr>
            <a:r>
              <a:rPr lang="pt-BR" b="0"/>
              <a:t>Link para a estrutura de evidência para decisão:</a:t>
            </a:r>
            <a:r>
              <a:rPr lang="pt-BR"/>
              <a:t> https://dbep.gradepro.org/profile/D6ED324B-12B2-8D29-8873-2B41E8473024</a:t>
            </a:r>
            <a:r>
              <a:rPr lang="pt-BR" sz="1200">
                <a:solidFill>
                  <a:schemeClr val="tx1"/>
                </a:solidFill>
                <a:latin typeface="+mn-lt"/>
                <a:ea typeface="+mn-ea"/>
                <a:cs typeface="+mn-cs"/>
              </a:rPr>
              <a:t> </a:t>
            </a:r>
          </a:p>
        </p:txBody>
      </p:sp>
      <p:sp>
        <p:nvSpPr>
          <p:cNvPr id="4" name="Slide Number Placeholder 3"/>
          <p:cNvSpPr>
            <a:spLocks noGrp="1"/>
          </p:cNvSpPr>
          <p:nvPr>
            <p:ph type="sldNum" sz="quarter" idx="10"/>
          </p:nvPr>
        </p:nvSpPr>
        <p:spPr/>
        <p:txBody>
          <a:bodyPr/>
          <a:lstStyle/>
          <a:p>
            <a:fld id="{A8A219AF-31E1-4C13-8A47-7C32BFDA626C}" type="slidenum">
              <a:rPr lang="en-CA" smtClean="0"/>
              <a:t>35</a:t>
            </a:fld>
            <a:endParaRPr lang="en-CA"/>
          </a:p>
        </p:txBody>
      </p:sp>
    </p:spTree>
    <p:extLst>
      <p:ext uri="{BB962C8B-B14F-4D97-AF65-F5344CB8AC3E}">
        <p14:creationId xmlns:p14="http://schemas.microsoft.com/office/powerpoint/2010/main" val="389777002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pt-BR" b="1" dirty="0"/>
              <a:t>Recomendações 19 , 20, 21, 22, 23, 24, 25, 26</a:t>
            </a:r>
          </a:p>
          <a:p>
            <a:endParaRPr lang="en-CA" b="1" dirty="0"/>
          </a:p>
          <a:p>
            <a:r>
              <a:rPr lang="pt-BR" b="0" u="sng" dirty="0"/>
              <a:t>NOTAS:</a:t>
            </a:r>
          </a:p>
          <a:p>
            <a:endParaRPr lang="en-CA" b="0" u="sng" dirty="0"/>
          </a:p>
          <a:p>
            <a:r>
              <a:rPr lang="pt-BR" b="0" u="none" dirty="0"/>
              <a:t>ESTIMATIVAS DE RISCO para TEV (pré-parto, pós-parto):</a:t>
            </a:r>
          </a:p>
          <a:p>
            <a:pPr marL="171450" indent="-171450">
              <a:buFont typeface="Arial" panose="020B0604020202020204" pitchFamily="34" charset="0"/>
              <a:buChar char="•"/>
            </a:pPr>
            <a:r>
              <a:rPr lang="pt-BR" b="0" u="none" dirty="0"/>
              <a:t>MGP homozigoto, histórico familiar POSITIVO: </a:t>
            </a:r>
          </a:p>
          <a:p>
            <a:pPr marL="628650" lvl="1" indent="-171450">
              <a:buFont typeface="Arial" panose="020B0604020202020204" pitchFamily="34" charset="0"/>
              <a:buChar char="•"/>
            </a:pPr>
            <a:r>
              <a:rPr lang="pt-BR" b="0" u="none" dirty="0"/>
              <a:t>**Pré-parto: não há estudos familiares disponíveis, portanto nenhuma recomendação formal antes do parto foi feita (entretanto, dadas as estimativas de risco para aquelas com esta </a:t>
            </a:r>
            <a:r>
              <a:rPr lang="pt-BR" b="0" u="none" dirty="0" err="1"/>
              <a:t>trombofilia</a:t>
            </a:r>
            <a:r>
              <a:rPr lang="pt-BR" b="0" u="none" dirty="0"/>
              <a:t> e nenhum histórico familiar de TEV e dados correspondentes para aquelas com homozigose para FVL, os membros do painel são a favor da profilaxia prévia ao parto)</a:t>
            </a:r>
          </a:p>
          <a:p>
            <a:pPr marL="628650" lvl="1" indent="-171450">
              <a:buFont typeface="Arial" panose="020B0604020202020204" pitchFamily="34" charset="0"/>
              <a:buChar char="•"/>
            </a:pPr>
            <a:r>
              <a:rPr lang="pt-BR" b="0" u="none" dirty="0"/>
              <a:t>Pós-parto: não há dados familiares disponíveis, mas estimativas de risco favorecem recomendações formais para a profilaxia pós-parto</a:t>
            </a:r>
          </a:p>
          <a:p>
            <a:pPr marL="171450" indent="-171450">
              <a:buFont typeface="Arial" panose="020B0604020202020204" pitchFamily="34" charset="0"/>
              <a:buChar char="•"/>
            </a:pPr>
            <a:r>
              <a:rPr lang="pt-BR" b="0" u="none" dirty="0"/>
              <a:t>MGP homozigoto, histórico familiar NEGATIVO (1,6%, 1,6%)</a:t>
            </a:r>
          </a:p>
          <a:p>
            <a:pPr marL="171450" indent="-171450">
              <a:buFont typeface="Arial" panose="020B0604020202020204" pitchFamily="34" charset="0"/>
              <a:buChar char="•"/>
            </a:pPr>
            <a:r>
              <a:rPr lang="pt-BR" b="0" u="none" dirty="0"/>
              <a:t>FVL homozigoto, histórico familiar POSITIVO (6,9%, 5,9%); histórico familiar NEGATIVO (&lt;2,1%, &lt;2,1%)</a:t>
            </a:r>
          </a:p>
          <a:p>
            <a:pPr marL="171450" indent="-171450">
              <a:buFont typeface="Arial" panose="020B0604020202020204" pitchFamily="34" charset="0"/>
              <a:buChar char="•"/>
            </a:pPr>
            <a:r>
              <a:rPr lang="pt-BR" b="0" u="none" dirty="0" err="1"/>
              <a:t>Trombofilia</a:t>
            </a:r>
            <a:r>
              <a:rPr lang="pt-BR" b="0" u="none" dirty="0"/>
              <a:t> combinada, histórico familiar POSITIVO</a:t>
            </a:r>
          </a:p>
          <a:p>
            <a:pPr marL="628650" lvl="1" indent="-171450">
              <a:buFont typeface="Arial" panose="020B0604020202020204" pitchFamily="34" charset="0"/>
              <a:buChar char="•"/>
            </a:pPr>
            <a:r>
              <a:rPr lang="pt-BR" b="0" u="none" dirty="0"/>
              <a:t>Pré-parto (0%) - embora a estimativa conjunta foi de 0,0%, o painel considerou improvável que o risco de TEV fosse substancialmente menor naqueles com histórico familiar do que naqueles sem histórico familiar de TEV. Portanto, apesar desta estimativa, o painel fez uma recomendação em favor da profilaxia antes do parto</a:t>
            </a:r>
          </a:p>
          <a:p>
            <a:pPr marL="628650" lvl="1" indent="-171450">
              <a:buFont typeface="Arial" panose="020B0604020202020204" pitchFamily="34" charset="0"/>
              <a:buChar char="•"/>
            </a:pPr>
            <a:r>
              <a:rPr lang="pt-BR" b="0" u="none" dirty="0"/>
              <a:t>Pós-parto (4%)</a:t>
            </a:r>
          </a:p>
          <a:p>
            <a:pPr marL="171450" lvl="0" indent="-171450">
              <a:buFont typeface="Arial" panose="020B0604020202020204" pitchFamily="34" charset="0"/>
              <a:buChar char="•"/>
            </a:pPr>
            <a:r>
              <a:rPr lang="pt-BR" b="0" u="none" dirty="0" err="1"/>
              <a:t>Trombofilia</a:t>
            </a:r>
            <a:r>
              <a:rPr lang="pt-BR" b="0" u="none" dirty="0"/>
              <a:t> combinada, histórico familiar NEGATIVO (2,8%, 2,8%)</a:t>
            </a:r>
          </a:p>
          <a:p>
            <a:endParaRPr lang="en-CA" b="0" u="sng" dirty="0"/>
          </a:p>
          <a:p>
            <a:r>
              <a:rPr lang="pt-BR" b="0" u="none" dirty="0"/>
              <a:t>Link para a estrutura de evidência para decisão: </a:t>
            </a:r>
          </a:p>
          <a:p>
            <a:r>
              <a:rPr lang="pt-BR" b="1" u="none" dirty="0"/>
              <a:t>Recomendações 19, 20, 21 </a:t>
            </a:r>
            <a:r>
              <a:rPr lang="pt-BR" b="0" u="none" dirty="0"/>
              <a:t>(PRÉ-PARTO): </a:t>
            </a:r>
            <a:r>
              <a:rPr lang="pt-BR" sz="1200" u="sng" dirty="0">
                <a:solidFill>
                  <a:schemeClr val="tx1"/>
                </a:solidFill>
                <a:latin typeface="+mn-lt"/>
                <a:ea typeface="+mn-ea"/>
                <a:cs typeface="+mn-cs"/>
                <a:hlinkClick r:id="rId3"/>
              </a:rPr>
              <a:t>https://dbep.gradepro.org/profile/19ED27FD-6AA0-F63E-8C49-378C0C283BC2</a:t>
            </a:r>
            <a:r>
              <a:rPr lang="pt-BR" sz="1200" dirty="0">
                <a:solidFill>
                  <a:schemeClr val="tx1"/>
                </a:solidFill>
                <a:latin typeface="+mn-lt"/>
                <a:ea typeface="+mn-ea"/>
                <a:cs typeface="+mn-cs"/>
              </a:rPr>
              <a:t> </a:t>
            </a:r>
          </a:p>
          <a:p>
            <a:r>
              <a:rPr lang="pt-BR" b="1" u="none" dirty="0"/>
              <a:t>Recomendações 22, 23, 24, 25, 26 </a:t>
            </a:r>
            <a:r>
              <a:rPr lang="pt-BR" b="0" u="none" dirty="0"/>
              <a:t>(PÓS-PARTO): </a:t>
            </a:r>
            <a:r>
              <a:rPr lang="pt-BR" sz="1200" u="sng" dirty="0">
                <a:solidFill>
                  <a:schemeClr val="tx1"/>
                </a:solidFill>
                <a:latin typeface="+mn-lt"/>
                <a:ea typeface="+mn-ea"/>
                <a:cs typeface="+mn-cs"/>
                <a:hlinkClick r:id="rId4"/>
              </a:rPr>
              <a:t>https://dbep.gradepro.org/profile/B630AD49-0B51-4541-BA13-479F6E89F061</a:t>
            </a:r>
            <a:r>
              <a:rPr lang="pt-BR" sz="1200" dirty="0">
                <a:solidFill>
                  <a:schemeClr val="tx1"/>
                </a:solidFill>
                <a:latin typeface="+mn-lt"/>
                <a:ea typeface="+mn-ea"/>
                <a:cs typeface="+mn-cs"/>
              </a:rPr>
              <a:t> </a:t>
            </a:r>
          </a:p>
          <a:p>
            <a:endParaRPr lang="en-CA" dirty="0"/>
          </a:p>
          <a:p>
            <a:endParaRPr lang="en-CA" b="1" dirty="0"/>
          </a:p>
        </p:txBody>
      </p:sp>
      <p:sp>
        <p:nvSpPr>
          <p:cNvPr id="4" name="Slide Number Placeholder 3"/>
          <p:cNvSpPr>
            <a:spLocks noGrp="1"/>
          </p:cNvSpPr>
          <p:nvPr>
            <p:ph type="sldNum" sz="quarter" idx="5"/>
          </p:nvPr>
        </p:nvSpPr>
        <p:spPr/>
        <p:txBody>
          <a:bodyPr/>
          <a:lstStyle/>
          <a:p>
            <a:fld id="{A8A219AF-31E1-4C13-8A47-7C32BFDA626C}" type="slidenum">
              <a:rPr lang="en-CA" smtClean="0"/>
              <a:t>36</a:t>
            </a:fld>
            <a:endParaRPr lang="en-CA"/>
          </a:p>
        </p:txBody>
      </p:sp>
    </p:spTree>
    <p:extLst>
      <p:ext uri="{BB962C8B-B14F-4D97-AF65-F5344CB8AC3E}">
        <p14:creationId xmlns:p14="http://schemas.microsoft.com/office/powerpoint/2010/main" val="385487921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pt-BR" b="1" dirty="0"/>
              <a:t>Recomendações 19 , 20, 21, 22, 23, 24, 25, 26</a:t>
            </a:r>
          </a:p>
          <a:p>
            <a:endParaRPr lang="en-CA" b="1" dirty="0"/>
          </a:p>
          <a:p>
            <a:r>
              <a:rPr lang="pt-BR" b="0" i="1" dirty="0"/>
              <a:t>MGP: Mutação do Gene da Protrombina </a:t>
            </a:r>
          </a:p>
          <a:p>
            <a:endParaRPr lang="en-CA" b="1" dirty="0"/>
          </a:p>
          <a:p>
            <a:r>
              <a:rPr lang="pt-BR" b="0" u="sng" dirty="0"/>
              <a:t>NOTAS:</a:t>
            </a:r>
          </a:p>
          <a:p>
            <a:endParaRPr lang="en-CA" b="0" u="sng" dirty="0"/>
          </a:p>
          <a:p>
            <a:r>
              <a:rPr lang="pt-BR" b="0" u="none" dirty="0"/>
              <a:t>ESTIMATIVAS DE RISCO para TEV (pré-parto, pós-parto):</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pt-BR" b="0" u="none" dirty="0"/>
              <a:t>Mutação do Gene da Protrombina Heterozigoto, independentemente do histórico familiar (&lt;1%, &lt;1%)</a:t>
            </a:r>
          </a:p>
          <a:p>
            <a:pPr marL="171450" indent="-171450">
              <a:buFont typeface="Arial" panose="020B0604020202020204" pitchFamily="34" charset="0"/>
              <a:buChar char="•"/>
            </a:pPr>
            <a:r>
              <a:rPr lang="pt-BR" b="0" u="none" dirty="0"/>
              <a:t>Fator V Leiden Heterozigoto, independentemente do histórico familiar (&lt;1%, &lt;1%)</a:t>
            </a:r>
          </a:p>
          <a:p>
            <a:pPr marL="171450" indent="-171450">
              <a:buFont typeface="Arial" panose="020B0604020202020204" pitchFamily="34" charset="0"/>
              <a:buChar char="•"/>
            </a:pPr>
            <a:r>
              <a:rPr lang="pt-BR" b="0" u="none" dirty="0"/>
              <a:t>Deficiência de proteína S, histórico familiar POSITIVO (&lt;1%, 1,8%); histórico familiar NEGATIVO (&lt;1%, &lt;1%)</a:t>
            </a:r>
          </a:p>
          <a:p>
            <a:pPr marL="171450" indent="-171450">
              <a:buFont typeface="Arial" panose="020B0604020202020204" pitchFamily="34" charset="0"/>
              <a:buChar char="•"/>
            </a:pPr>
            <a:r>
              <a:rPr lang="pt-BR" b="0" u="none" dirty="0"/>
              <a:t>Deficiência de proteína C, histórico familiar POSITIVO (1,6%, 1,1%); histórico familiar NEGATIVO (&lt;1%, &lt;1%)</a:t>
            </a:r>
          </a:p>
          <a:p>
            <a:pPr marL="171450" indent="-171450">
              <a:buFont typeface="Arial" panose="020B0604020202020204" pitchFamily="34" charset="0"/>
              <a:buChar char="•"/>
            </a:pPr>
            <a:r>
              <a:rPr lang="pt-BR" b="0" u="none" dirty="0"/>
              <a:t>Deficiência de antitrombina, histórico familiar POSITIVO (2,7%, 4,8%); histórico familiar NEGATIVO (&lt;1%, &lt;1%)</a:t>
            </a:r>
          </a:p>
          <a:p>
            <a:endParaRPr lang="en-CA" b="0" u="sng" dirty="0"/>
          </a:p>
          <a:p>
            <a:r>
              <a:rPr lang="pt-BR" b="0" u="none" dirty="0"/>
              <a:t>Link para a estrutura de evidência para decisão: </a:t>
            </a:r>
          </a:p>
          <a:p>
            <a:r>
              <a:rPr lang="pt-BR" b="1" u="none" dirty="0"/>
              <a:t>Recomendações 20, 21, 26 </a:t>
            </a:r>
            <a:r>
              <a:rPr lang="pt-BR" b="0" u="none" dirty="0"/>
              <a:t>(PRÉ-PARTO): </a:t>
            </a:r>
            <a:r>
              <a:rPr lang="pt-BR" sz="1200" u="sng" dirty="0">
                <a:solidFill>
                  <a:schemeClr val="tx1"/>
                </a:solidFill>
                <a:latin typeface="+mn-lt"/>
                <a:ea typeface="+mn-ea"/>
                <a:cs typeface="+mn-cs"/>
                <a:hlinkClick r:id="rId3"/>
              </a:rPr>
              <a:t>https://dbep.gradepro.org/profile/19ED27FD-6AA0-F63E-8C49-378C0C283BC2</a:t>
            </a:r>
            <a:r>
              <a:rPr lang="pt-BR" sz="1200" dirty="0">
                <a:solidFill>
                  <a:schemeClr val="tx1"/>
                </a:solidFill>
                <a:latin typeface="+mn-lt"/>
                <a:ea typeface="+mn-ea"/>
                <a:cs typeface="+mn-cs"/>
              </a:rPr>
              <a:t> </a:t>
            </a:r>
          </a:p>
          <a:p>
            <a:r>
              <a:rPr lang="pt-BR" b="1" u="none" dirty="0"/>
              <a:t>Recomendações 22, 23, 24, 25, 26 </a:t>
            </a:r>
            <a:r>
              <a:rPr lang="pt-BR" b="0" u="none" dirty="0"/>
              <a:t>(PÓS-PARTO): </a:t>
            </a:r>
            <a:r>
              <a:rPr lang="pt-BR" sz="1200" u="sng" dirty="0">
                <a:solidFill>
                  <a:schemeClr val="tx1"/>
                </a:solidFill>
                <a:latin typeface="+mn-lt"/>
                <a:ea typeface="+mn-ea"/>
                <a:cs typeface="+mn-cs"/>
                <a:hlinkClick r:id="rId4"/>
              </a:rPr>
              <a:t>https://dbep.gradepro.org/profile/B630AD49-0B51-4541-BA13-479F6E89F061</a:t>
            </a:r>
            <a:r>
              <a:rPr lang="pt-BR" sz="1200" dirty="0">
                <a:solidFill>
                  <a:schemeClr val="tx1"/>
                </a:solidFill>
                <a:latin typeface="+mn-lt"/>
                <a:ea typeface="+mn-ea"/>
                <a:cs typeface="+mn-cs"/>
              </a:rPr>
              <a:t> </a:t>
            </a:r>
          </a:p>
        </p:txBody>
      </p:sp>
      <p:sp>
        <p:nvSpPr>
          <p:cNvPr id="4" name="Slide Number Placeholder 3"/>
          <p:cNvSpPr>
            <a:spLocks noGrp="1"/>
          </p:cNvSpPr>
          <p:nvPr>
            <p:ph type="sldNum" sz="quarter" idx="5"/>
          </p:nvPr>
        </p:nvSpPr>
        <p:spPr/>
        <p:txBody>
          <a:bodyPr/>
          <a:lstStyle/>
          <a:p>
            <a:fld id="{A8A219AF-31E1-4C13-8A47-7C32BFDA626C}" type="slidenum">
              <a:rPr lang="en-CA" smtClean="0"/>
              <a:t>37</a:t>
            </a:fld>
            <a:endParaRPr lang="en-CA"/>
          </a:p>
        </p:txBody>
      </p:sp>
    </p:spTree>
    <p:extLst>
      <p:ext uri="{BB962C8B-B14F-4D97-AF65-F5344CB8AC3E}">
        <p14:creationId xmlns:p14="http://schemas.microsoft.com/office/powerpoint/2010/main" val="368807774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5"/>
          </p:nvPr>
        </p:nvSpPr>
        <p:spPr/>
        <p:txBody>
          <a:bodyPr/>
          <a:lstStyle/>
          <a:p>
            <a:fld id="{A8A219AF-31E1-4C13-8A47-7C32BFDA626C}" type="slidenum">
              <a:rPr lang="en-CA" smtClean="0"/>
              <a:t>38</a:t>
            </a:fld>
            <a:endParaRPr lang="en-CA"/>
          </a:p>
        </p:txBody>
      </p:sp>
    </p:spTree>
    <p:extLst>
      <p:ext uri="{BB962C8B-B14F-4D97-AF65-F5344CB8AC3E}">
        <p14:creationId xmlns:p14="http://schemas.microsoft.com/office/powerpoint/2010/main" val="2973954427"/>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pt-BR" b="1"/>
              <a:t>Recomendação 10</a:t>
            </a:r>
          </a:p>
          <a:p>
            <a:pPr defTabSz="929305">
              <a:defRPr/>
            </a:pPr>
            <a:endParaRPr lang="en-CA" b="0" dirty="0"/>
          </a:p>
          <a:p>
            <a:pPr defTabSz="929305">
              <a:defRPr/>
            </a:pPr>
            <a:r>
              <a:rPr lang="pt-BR" b="0" u="sng"/>
              <a:t>NOTAS:</a:t>
            </a:r>
          </a:p>
          <a:p>
            <a:pPr defTabSz="929305">
              <a:defRPr/>
            </a:pPr>
            <a:endParaRPr lang="en-CA" b="0" dirty="0"/>
          </a:p>
          <a:p>
            <a:pPr marL="174245" indent="-174245">
              <a:buFont typeface="Arial" panose="020B0604020202020204" pitchFamily="34" charset="0"/>
              <a:buChar char="•"/>
            </a:pPr>
            <a:r>
              <a:rPr lang="pt-BR"/>
              <a:t>O painel observou que outras opções para o manejo de anticoagulante, incluindo a conversão para heparina intravenosa não fracionada com interrupção 4 a 6 horas antes do parto ou necessidade antecipada de inserção epidural com tempo de tromboplastina parcial ativada de repetição após 4 horas para confirmar a normalização, seriam apropriadas em pacientes consideradas de alto risco para TEV recorrente com interrupção de anticoagulante prolongada (por exemplo, aquelas com trombose venosa profunda proximal ou embolia pulmonar diagnosticada 2 a 4 semanas antes do parto).</a:t>
            </a:r>
          </a:p>
          <a:p>
            <a:pPr marL="174245" indent="-174245">
              <a:buFont typeface="Arial" panose="020B0604020202020204" pitchFamily="34" charset="0"/>
              <a:buChar char="•"/>
            </a:pPr>
            <a:endParaRPr lang="en-CA" b="0" dirty="0"/>
          </a:p>
          <a:p>
            <a:pPr defTabSz="929305">
              <a:defRPr/>
            </a:pPr>
            <a:r>
              <a:rPr lang="pt-BR" b="0"/>
              <a:t>Link para a estrutura de evidência para decisão:</a:t>
            </a:r>
            <a:r>
              <a:rPr lang="pt-BR"/>
              <a:t> https://dbep.gradepro.org/profile/0287B397-3095-8360-8630-729BF9D31158</a:t>
            </a:r>
            <a:r>
              <a:rPr lang="pt-BR" sz="1200">
                <a:solidFill>
                  <a:schemeClr val="tx1"/>
                </a:solidFill>
                <a:latin typeface="+mn-lt"/>
                <a:ea typeface="+mn-ea"/>
                <a:cs typeface="+mn-cs"/>
              </a:rPr>
              <a:t> </a:t>
            </a:r>
          </a:p>
        </p:txBody>
      </p:sp>
      <p:sp>
        <p:nvSpPr>
          <p:cNvPr id="4" name="Slide Number Placeholder 3"/>
          <p:cNvSpPr>
            <a:spLocks noGrp="1"/>
          </p:cNvSpPr>
          <p:nvPr>
            <p:ph type="sldNum" sz="quarter" idx="10"/>
          </p:nvPr>
        </p:nvSpPr>
        <p:spPr/>
        <p:txBody>
          <a:bodyPr/>
          <a:lstStyle/>
          <a:p>
            <a:fld id="{A8A219AF-31E1-4C13-8A47-7C32BFDA626C}" type="slidenum">
              <a:rPr lang="en-CA" smtClean="0"/>
              <a:t>39</a:t>
            </a:fld>
            <a:endParaRPr lang="en-CA"/>
          </a:p>
        </p:txBody>
      </p:sp>
    </p:spTree>
    <p:extLst>
      <p:ext uri="{BB962C8B-B14F-4D97-AF65-F5344CB8AC3E}">
        <p14:creationId xmlns:p14="http://schemas.microsoft.com/office/powerpoint/2010/main" val="1344275070"/>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A8A219AF-31E1-4C13-8A47-7C32BFDA626C}" type="slidenum">
              <a:rPr lang="en-CA" smtClean="0"/>
              <a:t>40</a:t>
            </a:fld>
            <a:endParaRPr lang="en-CA"/>
          </a:p>
        </p:txBody>
      </p:sp>
    </p:spTree>
    <p:extLst>
      <p:ext uri="{BB962C8B-B14F-4D97-AF65-F5344CB8AC3E}">
        <p14:creationId xmlns:p14="http://schemas.microsoft.com/office/powerpoint/2010/main" val="2744237218"/>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5"/>
          </p:nvPr>
        </p:nvSpPr>
        <p:spPr/>
        <p:txBody>
          <a:bodyPr/>
          <a:lstStyle/>
          <a:p>
            <a:fld id="{A8A219AF-31E1-4C13-8A47-7C32BFDA626C}" type="slidenum">
              <a:rPr lang="en-CA" smtClean="0"/>
              <a:t>42</a:t>
            </a:fld>
            <a:endParaRPr lang="en-CA"/>
          </a:p>
        </p:txBody>
      </p:sp>
    </p:spTree>
    <p:extLst>
      <p:ext uri="{BB962C8B-B14F-4D97-AF65-F5344CB8AC3E}">
        <p14:creationId xmlns:p14="http://schemas.microsoft.com/office/powerpoint/2010/main" val="353702376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Slide Image Placeholder 1">
            <a:extLst>
              <a:ext uri="{FF2B5EF4-FFF2-40B4-BE49-F238E27FC236}">
                <a16:creationId xmlns:a16="http://schemas.microsoft.com/office/drawing/2014/main" id="{58A524BB-467C-4049-A4DD-D3529C39C185}"/>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7891" name="Notes Placeholder 2">
            <a:extLst>
              <a:ext uri="{FF2B5EF4-FFF2-40B4-BE49-F238E27FC236}">
                <a16:creationId xmlns:a16="http://schemas.microsoft.com/office/drawing/2014/main" id="{2E459881-D6CC-48E5-AF14-7CCE64C732C7}"/>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s-CO" dirty="0"/>
          </a:p>
        </p:txBody>
      </p:sp>
      <p:sp>
        <p:nvSpPr>
          <p:cNvPr id="37892" name="Slide Number Placeholder 3">
            <a:extLst>
              <a:ext uri="{FF2B5EF4-FFF2-40B4-BE49-F238E27FC236}">
                <a16:creationId xmlns:a16="http://schemas.microsoft.com/office/drawing/2014/main" id="{2C7A75C1-7684-4107-B913-363F55EC9B51}"/>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MS PGothic" panose="020B0600070205080204" pitchFamily="34" charset="-128"/>
              </a:defRPr>
            </a:lvl1pPr>
            <a:lvl2pPr marL="742950" indent="-285750">
              <a:defRPr>
                <a:solidFill>
                  <a:schemeClr val="tx1"/>
                </a:solidFill>
                <a:latin typeface="Arial" panose="020B0604020202020204" pitchFamily="34" charset="0"/>
                <a:ea typeface="MS PGothic" panose="020B0600070205080204" pitchFamily="34" charset="-128"/>
              </a:defRPr>
            </a:lvl2pPr>
            <a:lvl3pPr marL="1143000" indent="-228600">
              <a:defRPr>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fld id="{ACA9825F-515E-45CF-9C4F-95C027413CDD}" type="slidenum">
              <a:rPr lang="en-CA" altLang="es-CO" smtClean="0"/>
              <a:pPr/>
              <a:t>5</a:t>
            </a:fld>
            <a:endParaRPr lang="en-CA" altLang="es-CO"/>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5"/>
          </p:nvPr>
        </p:nvSpPr>
        <p:spPr/>
        <p:txBody>
          <a:bodyPr/>
          <a:lstStyle/>
          <a:p>
            <a:fld id="{A8A219AF-31E1-4C13-8A47-7C32BFDA626C}" type="slidenum">
              <a:rPr lang="en-CA" smtClean="0"/>
              <a:t>44</a:t>
            </a:fld>
            <a:endParaRPr lang="en-CA"/>
          </a:p>
        </p:txBody>
      </p:sp>
    </p:spTree>
    <p:extLst>
      <p:ext uri="{BB962C8B-B14F-4D97-AF65-F5344CB8AC3E}">
        <p14:creationId xmlns:p14="http://schemas.microsoft.com/office/powerpoint/2010/main" val="1908535435"/>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pt-BR" b="1"/>
              <a:t>Recomendação 2</a:t>
            </a:r>
          </a:p>
          <a:p>
            <a:pPr defTabSz="929305">
              <a:defRPr/>
            </a:pPr>
            <a:endParaRPr lang="en-CA" b="0" dirty="0"/>
          </a:p>
          <a:p>
            <a:pPr defTabSz="929305">
              <a:defRPr/>
            </a:pPr>
            <a:r>
              <a:rPr lang="pt-BR" b="0" u="sng"/>
              <a:t>NOTAS:</a:t>
            </a:r>
          </a:p>
          <a:p>
            <a:pPr defTabSz="929305">
              <a:defRPr/>
            </a:pPr>
            <a:endParaRPr lang="en-CA" b="0" u="none" dirty="0"/>
          </a:p>
          <a:p>
            <a:pPr marL="171450" indent="-171450" defTabSz="929305">
              <a:buFont typeface="Arial" panose="020B0604020202020204" pitchFamily="34" charset="0"/>
              <a:buChar char="•"/>
              <a:defRPr/>
            </a:pPr>
            <a:r>
              <a:rPr lang="pt-BR" sz="1200" b="0" i="0" u="none" strike="noStrike" baseline="0">
                <a:solidFill>
                  <a:schemeClr val="tx1"/>
                </a:solidFill>
                <a:latin typeface="+mn-lt"/>
                <a:ea typeface="+mn-ea"/>
                <a:cs typeface="+mn-cs"/>
              </a:rPr>
              <a:t>Identificamos uma série de estudos observacionais em crianças, principalmente estudos de braço único sem comparação, que forneceram dados sobre os resultados de interesse (mortalidade, TEV recorrente, EP, sangramento importante); entretanto, o número total de crianças que participaram em todos os estudos foi inferior a 1.000. </a:t>
            </a:r>
          </a:p>
          <a:p>
            <a:pPr marL="171450" indent="-171450" defTabSz="929305">
              <a:buFont typeface="Arial" panose="020B0604020202020204" pitchFamily="34" charset="0"/>
              <a:buChar char="•"/>
              <a:defRPr/>
            </a:pPr>
            <a:r>
              <a:rPr lang="pt-BR" sz="1200" b="0" i="0" u="none" strike="noStrike" baseline="0">
                <a:solidFill>
                  <a:schemeClr val="tx1"/>
                </a:solidFill>
                <a:latin typeface="+mn-lt"/>
                <a:ea typeface="+mn-ea"/>
                <a:cs typeface="+mn-cs"/>
              </a:rPr>
              <a:t>A maioria dos estudos não separou a trombose sintomática da assintomática, limitando a capacidade de diferenciar os efeitos entre os dois grupos. </a:t>
            </a:r>
          </a:p>
          <a:p>
            <a:pPr marL="171450" indent="-171450" defTabSz="929305">
              <a:buFont typeface="Arial" panose="020B0604020202020204" pitchFamily="34" charset="0"/>
              <a:buChar char="•"/>
              <a:defRPr/>
            </a:pPr>
            <a:r>
              <a:rPr lang="pt-BR" sz="1200" b="0" i="0" u="none" strike="noStrike" baseline="0">
                <a:solidFill>
                  <a:schemeClr val="tx1"/>
                </a:solidFill>
                <a:latin typeface="+mn-lt"/>
                <a:ea typeface="+mn-ea"/>
                <a:cs typeface="+mn-cs"/>
              </a:rPr>
              <a:t>A heterogeneidade do TEV em crianças (relacionada com o CVAD obstrutivo, não obstrutivo; sistema venoso dos membros superiores, sistema venoso dos membros inferiores, intracardíaco, sino venoso cerebral) e a heterogeneidade da fisiologia subjacente (idade, comorbidades, necessidade de acesso vascular para tratamento que salve vidas, presença ou ausência de derivação da direita para a esquerda tornando possível embolias paradoxais) levaram o painel a fazer uma recomendação condicional para anticoagulação ou não anticoagulação com base em fatores individuais do paciente </a:t>
            </a:r>
          </a:p>
          <a:p>
            <a:pPr defTabSz="929305">
              <a:defRPr/>
            </a:pPr>
            <a:endParaRPr lang="en-CA" b="0" dirty="0"/>
          </a:p>
          <a:p>
            <a:pPr defTabSz="929305">
              <a:defRPr/>
            </a:pPr>
            <a:r>
              <a:rPr lang="pt-BR" b="0"/>
              <a:t>Link para a estrutura de evidência para decisão: </a:t>
            </a:r>
          </a:p>
          <a:p>
            <a:pPr defTabSz="929305">
              <a:defRPr/>
            </a:pPr>
            <a:r>
              <a:rPr lang="pt-BR" b="0"/>
              <a:t>https://dbep.gradepro.org/profile/1E7B252C-9900-0D58-A1C3-565C2392037F</a:t>
            </a:r>
          </a:p>
        </p:txBody>
      </p:sp>
      <p:sp>
        <p:nvSpPr>
          <p:cNvPr id="4" name="Slide Number Placeholder 3"/>
          <p:cNvSpPr>
            <a:spLocks noGrp="1"/>
          </p:cNvSpPr>
          <p:nvPr>
            <p:ph type="sldNum" sz="quarter" idx="10"/>
          </p:nvPr>
        </p:nvSpPr>
        <p:spPr/>
        <p:txBody>
          <a:bodyPr/>
          <a:lstStyle/>
          <a:p>
            <a:fld id="{A8A219AF-31E1-4C13-8A47-7C32BFDA626C}" type="slidenum">
              <a:rPr lang="en-CA" smtClean="0"/>
              <a:t>45</a:t>
            </a:fld>
            <a:endParaRPr lang="en-CA"/>
          </a:p>
        </p:txBody>
      </p:sp>
    </p:spTree>
    <p:extLst>
      <p:ext uri="{BB962C8B-B14F-4D97-AF65-F5344CB8AC3E}">
        <p14:creationId xmlns:p14="http://schemas.microsoft.com/office/powerpoint/2010/main" val="3846165673"/>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5"/>
          </p:nvPr>
        </p:nvSpPr>
        <p:spPr/>
        <p:txBody>
          <a:bodyPr/>
          <a:lstStyle/>
          <a:p>
            <a:fld id="{A8A219AF-31E1-4C13-8A47-7C32BFDA626C}" type="slidenum">
              <a:rPr lang="en-CA" smtClean="0"/>
              <a:t>47</a:t>
            </a:fld>
            <a:endParaRPr lang="en-CA"/>
          </a:p>
        </p:txBody>
      </p:sp>
    </p:spTree>
    <p:extLst>
      <p:ext uri="{BB962C8B-B14F-4D97-AF65-F5344CB8AC3E}">
        <p14:creationId xmlns:p14="http://schemas.microsoft.com/office/powerpoint/2010/main" val="1736737005"/>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pt-BR" b="1"/>
              <a:t>Recomendação 1 (anticoagulação para TEV sintomático)</a:t>
            </a:r>
          </a:p>
          <a:p>
            <a:pPr defTabSz="929305">
              <a:defRPr/>
            </a:pPr>
            <a:endParaRPr lang="en-CA" b="0" dirty="0"/>
          </a:p>
          <a:p>
            <a:pPr defTabSz="929305">
              <a:defRPr/>
            </a:pPr>
            <a:r>
              <a:rPr lang="pt-BR" b="0"/>
              <a:t>Link para a estrutura de evidência para decisão: </a:t>
            </a:r>
          </a:p>
          <a:p>
            <a:pPr defTabSz="929305">
              <a:defRPr/>
            </a:pPr>
            <a:r>
              <a:rPr lang="pt-BR" b="0"/>
              <a:t>https://dbep.gradepro.org/profile/FDD6C7B9-CE9A-F699-84B4-FDDE3EA0D129</a:t>
            </a:r>
          </a:p>
          <a:p>
            <a:pPr defTabSz="929305">
              <a:defRPr/>
            </a:pPr>
            <a:endParaRPr lang="en-CA" b="0" u="sng" dirty="0"/>
          </a:p>
          <a:p>
            <a:r>
              <a:rPr lang="pt-BR" b="1"/>
              <a:t>Recomendação 7 (filtro VCI)</a:t>
            </a:r>
          </a:p>
          <a:p>
            <a:pPr defTabSz="929305">
              <a:defRPr/>
            </a:pPr>
            <a:endParaRPr lang="en-CA" b="0" dirty="0"/>
          </a:p>
          <a:p>
            <a:pPr defTabSz="929305">
              <a:defRPr/>
            </a:pPr>
            <a:r>
              <a:rPr lang="pt-BR" b="0" u="sng"/>
              <a:t>NOTAS:</a:t>
            </a:r>
          </a:p>
          <a:p>
            <a:pPr defTabSz="929305">
              <a:defRPr/>
            </a:pPr>
            <a:endParaRPr lang="en-CA" b="0" u="none" dirty="0"/>
          </a:p>
          <a:p>
            <a:pPr marL="171450" indent="-171450" defTabSz="929305">
              <a:buFont typeface="Arial" panose="020B0604020202020204" pitchFamily="34" charset="0"/>
              <a:buChar char="•"/>
              <a:defRPr/>
            </a:pPr>
            <a:r>
              <a:rPr lang="pt-BR" b="0" u="none"/>
              <a:t>Os filtros VCI devem ser temporários e sempre deve haver um plano claro de remoção</a:t>
            </a:r>
          </a:p>
          <a:p>
            <a:pPr marL="171450" indent="-171450" defTabSz="929305">
              <a:buFont typeface="Arial" panose="020B0604020202020204" pitchFamily="34" charset="0"/>
              <a:buChar char="•"/>
              <a:defRPr/>
            </a:pPr>
            <a:r>
              <a:rPr lang="pt-BR" b="0" u="none"/>
              <a:t>Quando a contraindicação absoluta for resolvida, é apropriado reiniciar a anticoagulação e remover o filtro</a:t>
            </a:r>
          </a:p>
          <a:p>
            <a:pPr marL="171450" indent="-171450" defTabSz="929305">
              <a:buFont typeface="Arial" panose="020B0604020202020204" pitchFamily="34" charset="0"/>
              <a:buChar char="•"/>
              <a:defRPr/>
            </a:pPr>
            <a:r>
              <a:rPr lang="pt-BR" b="0" u="none"/>
              <a:t>Não é possível inserir filtros VCI em crianças que pesam &lt; 10 kg</a:t>
            </a:r>
          </a:p>
          <a:p>
            <a:pPr defTabSz="929305">
              <a:defRPr/>
            </a:pPr>
            <a:endParaRPr lang="en-CA" b="0" dirty="0"/>
          </a:p>
          <a:p>
            <a:pPr defTabSz="929305">
              <a:defRPr/>
            </a:pPr>
            <a:r>
              <a:rPr lang="pt-BR" b="0"/>
              <a:t>Link para a estrutura de evidência para decisão: </a:t>
            </a:r>
          </a:p>
          <a:p>
            <a:pPr defTabSz="929305">
              <a:defRPr/>
            </a:pPr>
            <a:r>
              <a:rPr lang="pt-BR" b="0"/>
              <a:t>https://dbep.gradepro.org/profile/653D785A-0A24-55D4-B2DA-EAF9A0B68F73</a:t>
            </a:r>
          </a:p>
        </p:txBody>
      </p:sp>
      <p:sp>
        <p:nvSpPr>
          <p:cNvPr id="4" name="Slide Number Placeholder 3"/>
          <p:cNvSpPr>
            <a:spLocks noGrp="1"/>
          </p:cNvSpPr>
          <p:nvPr>
            <p:ph type="sldNum" sz="quarter" idx="10"/>
          </p:nvPr>
        </p:nvSpPr>
        <p:spPr/>
        <p:txBody>
          <a:bodyPr/>
          <a:lstStyle/>
          <a:p>
            <a:fld id="{A8A219AF-31E1-4C13-8A47-7C32BFDA626C}" type="slidenum">
              <a:rPr lang="en-CA" smtClean="0"/>
              <a:t>48</a:t>
            </a:fld>
            <a:endParaRPr lang="en-CA"/>
          </a:p>
        </p:txBody>
      </p:sp>
    </p:spTree>
    <p:extLst>
      <p:ext uri="{BB962C8B-B14F-4D97-AF65-F5344CB8AC3E}">
        <p14:creationId xmlns:p14="http://schemas.microsoft.com/office/powerpoint/2010/main" val="3920631340"/>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5"/>
          </p:nvPr>
        </p:nvSpPr>
        <p:spPr/>
        <p:txBody>
          <a:bodyPr/>
          <a:lstStyle/>
          <a:p>
            <a:fld id="{A8A219AF-31E1-4C13-8A47-7C32BFDA626C}" type="slidenum">
              <a:rPr lang="en-CA" smtClean="0"/>
              <a:t>51</a:t>
            </a:fld>
            <a:endParaRPr lang="en-CA"/>
          </a:p>
        </p:txBody>
      </p:sp>
    </p:spTree>
    <p:extLst>
      <p:ext uri="{BB962C8B-B14F-4D97-AF65-F5344CB8AC3E}">
        <p14:creationId xmlns:p14="http://schemas.microsoft.com/office/powerpoint/2010/main" val="401621948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Slide Image Placeholder 1">
            <a:extLst>
              <a:ext uri="{FF2B5EF4-FFF2-40B4-BE49-F238E27FC236}">
                <a16:creationId xmlns:a16="http://schemas.microsoft.com/office/drawing/2014/main" id="{C0AAE74C-D17F-406D-A45C-843B559296DE}"/>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9939" name="Notes Placeholder 2">
            <a:extLst>
              <a:ext uri="{FF2B5EF4-FFF2-40B4-BE49-F238E27FC236}">
                <a16:creationId xmlns:a16="http://schemas.microsoft.com/office/drawing/2014/main" id="{47EEB48D-9FA4-4F4E-8ABD-ECF955E1E53B}"/>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CA" altLang="es-CO" dirty="0"/>
          </a:p>
        </p:txBody>
      </p:sp>
      <p:sp>
        <p:nvSpPr>
          <p:cNvPr id="39940" name="Slide Number Placeholder 3">
            <a:extLst>
              <a:ext uri="{FF2B5EF4-FFF2-40B4-BE49-F238E27FC236}">
                <a16:creationId xmlns:a16="http://schemas.microsoft.com/office/drawing/2014/main" id="{4715644D-3574-4B04-A355-614E6E142A8C}"/>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MS PGothic" panose="020B0600070205080204" pitchFamily="34" charset="-128"/>
              </a:defRPr>
            </a:lvl1pPr>
            <a:lvl2pPr marL="742950" indent="-285750">
              <a:defRPr>
                <a:solidFill>
                  <a:schemeClr val="tx1"/>
                </a:solidFill>
                <a:latin typeface="Arial" panose="020B0604020202020204" pitchFamily="34" charset="0"/>
                <a:ea typeface="MS PGothic" panose="020B0600070205080204" pitchFamily="34" charset="-128"/>
              </a:defRPr>
            </a:lvl2pPr>
            <a:lvl3pPr marL="1143000" indent="-228600">
              <a:defRPr>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fld id="{DD2A90E0-5D2C-4ACD-BE12-006BECBF959B}" type="slidenum">
              <a:rPr lang="en-CA" altLang="es-CO" smtClean="0"/>
              <a:pPr/>
              <a:t>6</a:t>
            </a:fld>
            <a:endParaRPr lang="en-CA" altLang="es-CO"/>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A8A219AF-31E1-4C13-8A47-7C32BFDA626C}" type="slidenum">
              <a:rPr lang="en-CA" smtClean="0"/>
              <a:t>8</a:t>
            </a:fld>
            <a:endParaRPr lang="en-CA"/>
          </a:p>
        </p:txBody>
      </p:sp>
    </p:spTree>
    <p:extLst>
      <p:ext uri="{BB962C8B-B14F-4D97-AF65-F5344CB8AC3E}">
        <p14:creationId xmlns:p14="http://schemas.microsoft.com/office/powerpoint/2010/main" val="81809060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pt-BR" u="sng"/>
              <a:t>NOTAS:</a:t>
            </a:r>
          </a:p>
          <a:p>
            <a:endParaRPr lang="en-CA" u="none" dirty="0"/>
          </a:p>
          <a:p>
            <a:pPr marL="171450" indent="-171450">
              <a:buFont typeface="Arial" panose="020B0604020202020204" pitchFamily="34" charset="0"/>
              <a:buChar char="•"/>
            </a:pPr>
            <a:r>
              <a:rPr lang="pt-BR" sz="1200" b="0" i="0" u="none" strike="noStrike" baseline="0">
                <a:solidFill>
                  <a:schemeClr val="tx1"/>
                </a:solidFill>
                <a:latin typeface="+mn-lt"/>
                <a:ea typeface="+mn-ea"/>
                <a:cs typeface="+mn-cs"/>
              </a:rPr>
              <a:t>Se for usada a pontuação de dois níveis do Wells Score para EP, a pontuação é a seguinte: EP improvável ≤ 4 pontos, EP provável &gt; 4 pontos</a:t>
            </a:r>
          </a:p>
          <a:p>
            <a:pPr marL="171450" indent="-171450">
              <a:buFont typeface="Arial" panose="020B0604020202020204" pitchFamily="34" charset="0"/>
              <a:buChar char="•"/>
            </a:pPr>
            <a:r>
              <a:rPr lang="pt-BR" sz="1200" b="0" i="0" u="none" strike="noStrike" baseline="0">
                <a:solidFill>
                  <a:schemeClr val="tx1"/>
                </a:solidFill>
                <a:latin typeface="+mn-lt"/>
                <a:ea typeface="+mn-ea"/>
                <a:cs typeface="+mn-cs"/>
              </a:rPr>
              <a:t>Se for usada a pontuação revisada de Genebra, existe uma versão simplificada (Klok JAMA Intern Med 2008) na qual todos os componentes recebem 1 ponto; as pontuações podem ser tricotomizadas (PPT baixo: 0-1 pontos, PPT intermediário: 2-4 pontos, PPT alto: 5 ou mais pontos)</a:t>
            </a:r>
          </a:p>
          <a:p>
            <a:pPr marL="171450" indent="-171450">
              <a:buFont typeface="Arial" panose="020B0604020202020204" pitchFamily="34" charset="0"/>
              <a:buChar char="•"/>
            </a:pPr>
            <a:r>
              <a:rPr lang="pt-BR" sz="1200" b="0" i="0" u="none" strike="noStrike" baseline="0">
                <a:solidFill>
                  <a:schemeClr val="tx1"/>
                </a:solidFill>
                <a:latin typeface="+mn-lt"/>
                <a:ea typeface="+mn-ea"/>
                <a:cs typeface="+mn-cs"/>
              </a:rPr>
              <a:t>O escopo desta diretriz não inclui uma revisão das regras de decisão clínica existentes ou comparações entre as diferentes regras. Presume-se que o usuário usará um método validado para determinar o PPT. </a:t>
            </a:r>
          </a:p>
          <a:p>
            <a:pPr marL="171450" indent="-171450">
              <a:buFont typeface="Arial" panose="020B0604020202020204" pitchFamily="34" charset="0"/>
              <a:buChar char="•"/>
            </a:pPr>
            <a:r>
              <a:rPr lang="pt-BR" sz="1200" b="0" i="0" u="none" strike="noStrike" baseline="0">
                <a:solidFill>
                  <a:schemeClr val="tx1"/>
                </a:solidFill>
                <a:latin typeface="+mn-lt"/>
                <a:ea typeface="+mn-ea"/>
                <a:cs typeface="+mn-cs"/>
              </a:rPr>
              <a:t>Em pacientes com suspeita de embolia pulmonar (EP), essa diretriz supunha que a prevalência de EP em pacientes com PPT baixa, intermediária e alta fosse de  ≤5%, 20% (+/-10%) e ≥50%, respectivamente. </a:t>
            </a:r>
          </a:p>
          <a:p>
            <a:pPr marL="171450" indent="-171450">
              <a:buFont typeface="Arial" panose="020B0604020202020204" pitchFamily="34" charset="0"/>
              <a:buChar char="•"/>
            </a:pPr>
            <a:r>
              <a:rPr lang="pt-BR" sz="1200" b="0" i="0" u="none" strike="noStrike" baseline="0">
                <a:solidFill>
                  <a:schemeClr val="tx1"/>
                </a:solidFill>
                <a:latin typeface="+mn-lt"/>
                <a:ea typeface="+mn-ea"/>
                <a:cs typeface="+mn-cs"/>
              </a:rPr>
              <a:t>Em pacientes com suspeita de trombose venosa profunda (TVP) das extremidades inferiores, a prevalência de TVP em pacientes com PPT baixa, intermediária e alta foi estimada em ≤10%, 25% (+/-10%) e ≥50%, respectivamente. </a:t>
            </a:r>
          </a:p>
          <a:p>
            <a:pPr marL="171450" indent="-171450">
              <a:buFont typeface="Arial" panose="020B0604020202020204" pitchFamily="34" charset="0"/>
              <a:buChar char="•"/>
            </a:pPr>
            <a:r>
              <a:rPr lang="pt-BR" sz="1200" b="0" i="0" u="none" strike="noStrike" baseline="0">
                <a:solidFill>
                  <a:schemeClr val="tx1"/>
                </a:solidFill>
                <a:latin typeface="+mn-lt"/>
                <a:ea typeface="+mn-ea"/>
                <a:cs typeface="+mn-cs"/>
              </a:rPr>
              <a:t>Em pacientes com suspeita de TVP de extremidade superior, a prevalência em pacientes com probabilidade provável e improvável foi estimada em 10% e 40%, respectivamente. </a:t>
            </a:r>
          </a:p>
        </p:txBody>
      </p:sp>
      <p:sp>
        <p:nvSpPr>
          <p:cNvPr id="4" name="Slide Number Placeholder 3"/>
          <p:cNvSpPr>
            <a:spLocks noGrp="1"/>
          </p:cNvSpPr>
          <p:nvPr>
            <p:ph type="sldNum" sz="quarter" idx="5"/>
          </p:nvPr>
        </p:nvSpPr>
        <p:spPr/>
        <p:txBody>
          <a:bodyPr/>
          <a:lstStyle/>
          <a:p>
            <a:fld id="{A8A219AF-31E1-4C13-8A47-7C32BFDA626C}" type="slidenum">
              <a:rPr lang="en-CA" smtClean="0"/>
              <a:t>10</a:t>
            </a:fld>
            <a:endParaRPr lang="en-CA"/>
          </a:p>
        </p:txBody>
      </p:sp>
    </p:spTree>
    <p:extLst>
      <p:ext uri="{BB962C8B-B14F-4D97-AF65-F5344CB8AC3E}">
        <p14:creationId xmlns:p14="http://schemas.microsoft.com/office/powerpoint/2010/main" val="239378720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pt-BR" u="sng" dirty="0"/>
              <a:t>NOTAS:</a:t>
            </a:r>
          </a:p>
          <a:p>
            <a:endParaRPr lang="en-CA" u="none" dirty="0"/>
          </a:p>
          <a:p>
            <a:pPr marL="171450" indent="-171450">
              <a:buFont typeface="Arial" panose="020B0604020202020204" pitchFamily="34" charset="0"/>
              <a:buChar char="•"/>
            </a:pPr>
            <a:r>
              <a:rPr lang="pt-BR" sz="1200" b="0" i="0" u="none" strike="noStrike" baseline="0" dirty="0">
                <a:solidFill>
                  <a:schemeClr val="tx1"/>
                </a:solidFill>
                <a:latin typeface="+mn-lt"/>
                <a:ea typeface="+mn-ea"/>
                <a:cs typeface="+mn-cs"/>
              </a:rPr>
              <a:t>Se for usada a pontuação de dois níveis do Wells Score para TVP, a pontuação é a seguinte: TVP pouco provável: 1 ponto ou menos, TVP provável: 2 pontos ou mais</a:t>
            </a:r>
          </a:p>
          <a:p>
            <a:pPr marL="171450" indent="-171450">
              <a:buFont typeface="Arial" panose="020B0604020202020204" pitchFamily="34" charset="0"/>
              <a:buChar char="•"/>
            </a:pPr>
            <a:r>
              <a:rPr lang="pt-BR" sz="1200" b="0" i="0" u="none" strike="noStrike" baseline="0" dirty="0">
                <a:solidFill>
                  <a:schemeClr val="tx1"/>
                </a:solidFill>
                <a:latin typeface="+mn-lt"/>
                <a:ea typeface="+mn-ea"/>
                <a:cs typeface="+mn-cs"/>
              </a:rPr>
              <a:t>O escopo desta diretriz não inclui uma revisão das regras de decisão clínica existentes ou comparações entre as diferentes regras. Presume-se que o usuário usará um método validado para determinar o PPT. </a:t>
            </a:r>
          </a:p>
          <a:p>
            <a:pPr marL="171450" indent="-171450">
              <a:buFont typeface="Arial" panose="020B0604020202020204" pitchFamily="34" charset="0"/>
              <a:buChar char="•"/>
            </a:pPr>
            <a:r>
              <a:rPr lang="pt-BR" sz="1200" b="0" i="0" u="none" strike="noStrike" baseline="0" dirty="0">
                <a:solidFill>
                  <a:schemeClr val="tx1"/>
                </a:solidFill>
                <a:latin typeface="+mn-lt"/>
                <a:ea typeface="+mn-ea"/>
                <a:cs typeface="+mn-cs"/>
              </a:rPr>
              <a:t>Em pacientes com suspeita de embolia pulmonar (EP), essa diretriz supunha que a prevalência de EP em pacientes com PPT baixa, intermediária e alta fosse de ≤5%, 20% (+/-10%) e ≥50%, respectivamente. </a:t>
            </a:r>
          </a:p>
          <a:p>
            <a:pPr marL="171450" indent="-171450">
              <a:buFont typeface="Arial" panose="020B0604020202020204" pitchFamily="34" charset="0"/>
              <a:buChar char="•"/>
            </a:pPr>
            <a:r>
              <a:rPr lang="pt-BR" sz="1200" b="0" i="0" u="none" strike="noStrike" baseline="0" dirty="0">
                <a:solidFill>
                  <a:schemeClr val="tx1"/>
                </a:solidFill>
                <a:latin typeface="+mn-lt"/>
                <a:ea typeface="+mn-ea"/>
                <a:cs typeface="+mn-cs"/>
              </a:rPr>
              <a:t>Em pacientes com suspeita de trombose venosa profunda (TVP) das extremidades inferiores, a prevalência de TVP em pacientes com PPT baixa, intermediária e alta foi estimada em ≤10%, 25% (+/-10%) e ≥50%, respectivamente. </a:t>
            </a:r>
          </a:p>
          <a:p>
            <a:pPr marL="171450" indent="-171450">
              <a:buFont typeface="Arial" panose="020B0604020202020204" pitchFamily="34" charset="0"/>
              <a:buChar char="•"/>
            </a:pPr>
            <a:r>
              <a:rPr lang="pt-BR" sz="1200" b="0" i="0" u="none" strike="noStrike" baseline="0" dirty="0">
                <a:solidFill>
                  <a:schemeClr val="tx1"/>
                </a:solidFill>
                <a:latin typeface="+mn-lt"/>
                <a:ea typeface="+mn-ea"/>
                <a:cs typeface="+mn-cs"/>
              </a:rPr>
              <a:t>Em pacientes com suspeita de TVP de extremidade superior, a prevalência em pacientes com probabilidade provável e improvável foi estimada em 10% e 40%, respectivamente. </a:t>
            </a:r>
          </a:p>
        </p:txBody>
      </p:sp>
      <p:sp>
        <p:nvSpPr>
          <p:cNvPr id="4" name="Slide Number Placeholder 3"/>
          <p:cNvSpPr>
            <a:spLocks noGrp="1"/>
          </p:cNvSpPr>
          <p:nvPr>
            <p:ph type="sldNum" sz="quarter" idx="5"/>
          </p:nvPr>
        </p:nvSpPr>
        <p:spPr/>
        <p:txBody>
          <a:bodyPr/>
          <a:lstStyle/>
          <a:p>
            <a:fld id="{A8A219AF-31E1-4C13-8A47-7C32BFDA626C}" type="slidenum">
              <a:rPr lang="en-CA" smtClean="0"/>
              <a:t>11</a:t>
            </a:fld>
            <a:endParaRPr lang="en-CA"/>
          </a:p>
        </p:txBody>
      </p:sp>
    </p:spTree>
    <p:extLst>
      <p:ext uri="{BB962C8B-B14F-4D97-AF65-F5344CB8AC3E}">
        <p14:creationId xmlns:p14="http://schemas.microsoft.com/office/powerpoint/2010/main" val="317845106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pt-BR" u="sng" noProof="0" dirty="0"/>
              <a:t>NOTAS:</a:t>
            </a:r>
          </a:p>
          <a:p>
            <a:r>
              <a:rPr lang="pt-BR" sz="1200" b="0" i="0" u="none" strike="noStrike" kern="1200" baseline="0" noProof="0" dirty="0">
                <a:solidFill>
                  <a:schemeClr val="tx1"/>
                </a:solidFill>
                <a:latin typeface="+mn-lt"/>
                <a:ea typeface="+mn-ea"/>
                <a:cs typeface="+mn-cs"/>
              </a:rPr>
              <a:t>Da tabela em espanhol:</a:t>
            </a:r>
          </a:p>
          <a:p>
            <a:r>
              <a:rPr lang="pt-BR" sz="1200" b="0" i="0" u="none" strike="noStrike" kern="1200" baseline="0" noProof="0" dirty="0">
                <a:solidFill>
                  <a:schemeClr val="tx1"/>
                </a:solidFill>
                <a:latin typeface="+mn-lt"/>
                <a:ea typeface="+mn-ea"/>
                <a:cs typeface="+mn-cs"/>
              </a:rPr>
              <a:t>Doente | Sadio</a:t>
            </a:r>
          </a:p>
          <a:p>
            <a:r>
              <a:rPr lang="pt-BR" sz="1200" b="0" i="0" u="none" strike="noStrike" kern="1200" baseline="0" noProof="0" dirty="0">
                <a:solidFill>
                  <a:schemeClr val="tx1"/>
                </a:solidFill>
                <a:latin typeface="+mn-lt"/>
                <a:ea typeface="+mn-ea"/>
                <a:cs typeface="+mn-cs"/>
              </a:rPr>
              <a:t>Positivo | Negativo</a:t>
            </a:r>
          </a:p>
          <a:p>
            <a:r>
              <a:rPr lang="pt-BR" sz="1200" b="0" i="0" u="none" strike="noStrike" kern="1200" baseline="0" noProof="0" dirty="0">
                <a:solidFill>
                  <a:schemeClr val="tx1"/>
                </a:solidFill>
                <a:latin typeface="+mn-lt"/>
                <a:ea typeface="+mn-ea"/>
                <a:cs typeface="+mn-cs"/>
              </a:rPr>
              <a:t>S = sensibilidade; E = especificidade; VPP = valor preditivo positivo; VPN = valor preditivo negativo; CPP = Quociente de probabilidade positivo; CPN = Quociente de probabilidade negativo; IE = índice de exatidão; IY = Índice de </a:t>
            </a:r>
            <a:r>
              <a:rPr lang="pt-BR" sz="1200" b="0" i="0" u="none" strike="noStrike" kern="1200" baseline="0" noProof="0" dirty="0" err="1">
                <a:solidFill>
                  <a:schemeClr val="tx1"/>
                </a:solidFill>
                <a:latin typeface="+mn-lt"/>
                <a:ea typeface="+mn-ea"/>
                <a:cs typeface="+mn-cs"/>
              </a:rPr>
              <a:t>Youden</a:t>
            </a:r>
            <a:r>
              <a:rPr lang="pt-BR" sz="1200" b="0" i="0" u="none" strike="noStrike" kern="1200" baseline="0" noProof="0" dirty="0">
                <a:solidFill>
                  <a:schemeClr val="tx1"/>
                </a:solidFill>
                <a:latin typeface="+mn-lt"/>
                <a:ea typeface="+mn-ea"/>
                <a:cs typeface="+mn-cs"/>
              </a:rPr>
              <a:t>.</a:t>
            </a:r>
          </a:p>
          <a:p>
            <a:pPr marL="171450" indent="-171450">
              <a:buFont typeface="Arial" panose="020B0604020202020204" pitchFamily="34" charset="0"/>
              <a:buChar char="•"/>
            </a:pPr>
            <a:r>
              <a:rPr lang="pt-BR" sz="1200" b="0" i="0" u="none" strike="noStrike" baseline="0" dirty="0">
                <a:solidFill>
                  <a:schemeClr val="tx1"/>
                </a:solidFill>
                <a:latin typeface="+mn-lt"/>
                <a:ea typeface="+mn-ea"/>
                <a:cs typeface="+mn-cs"/>
              </a:rPr>
              <a:t>Os testes diagnósticos para TEV estão sujeitos a erro e a capacidade desses testes para diagnosticar com precisão o TEV depende da prevalência do TEV na população. </a:t>
            </a:r>
          </a:p>
          <a:p>
            <a:pPr marL="171450" indent="-171450">
              <a:buFont typeface="Arial" panose="020B0604020202020204" pitchFamily="34" charset="0"/>
              <a:buChar char="•"/>
            </a:pPr>
            <a:r>
              <a:rPr lang="pt-BR" sz="1200" b="0" u="none" strike="noStrike" baseline="0" dirty="0">
                <a:solidFill>
                  <a:schemeClr val="tx1"/>
                </a:solidFill>
                <a:latin typeface="+mn-lt"/>
                <a:ea typeface="+mn-ea"/>
                <a:cs typeface="+mn-cs"/>
              </a:rPr>
              <a:t>A taxa de </a:t>
            </a:r>
            <a:r>
              <a:rPr lang="pt-BR" sz="1200" b="0" i="1" u="none" strike="noStrike" baseline="0" dirty="0">
                <a:solidFill>
                  <a:schemeClr val="tx1"/>
                </a:solidFill>
                <a:latin typeface="+mn-lt"/>
                <a:ea typeface="+mn-ea"/>
                <a:cs typeface="+mn-cs"/>
              </a:rPr>
              <a:t>verdadeiro positivo</a:t>
            </a:r>
            <a:r>
              <a:rPr lang="pt-BR" sz="1200" b="0" u="none" strike="noStrike" baseline="0" dirty="0">
                <a:solidFill>
                  <a:schemeClr val="tx1"/>
                </a:solidFill>
                <a:latin typeface="+mn-lt"/>
                <a:ea typeface="+mn-ea"/>
                <a:cs typeface="+mn-cs"/>
              </a:rPr>
              <a:t> (VP; pacientes corretamente identificados como tendo TEV), </a:t>
            </a:r>
            <a:r>
              <a:rPr lang="pt-BR" sz="1200" b="0" i="1" u="none" strike="noStrike" baseline="0" dirty="0">
                <a:solidFill>
                  <a:schemeClr val="tx1"/>
                </a:solidFill>
                <a:latin typeface="+mn-lt"/>
                <a:ea typeface="+mn-ea"/>
                <a:cs typeface="+mn-cs"/>
              </a:rPr>
              <a:t>verdadeiro negativo</a:t>
            </a:r>
            <a:r>
              <a:rPr lang="pt-BR" sz="1200" b="0" u="none" strike="noStrike" baseline="0" dirty="0">
                <a:solidFill>
                  <a:schemeClr val="tx1"/>
                </a:solidFill>
                <a:latin typeface="+mn-lt"/>
                <a:ea typeface="+mn-ea"/>
                <a:cs typeface="+mn-cs"/>
              </a:rPr>
              <a:t> (VN; pacientes corretamente identificados como não tendo TEV), </a:t>
            </a:r>
            <a:r>
              <a:rPr lang="pt-BR" sz="1200" b="0" i="1" u="none" strike="noStrike" baseline="0" dirty="0">
                <a:solidFill>
                  <a:schemeClr val="tx1"/>
                </a:solidFill>
                <a:latin typeface="+mn-lt"/>
                <a:ea typeface="+mn-ea"/>
                <a:cs typeface="+mn-cs"/>
              </a:rPr>
              <a:t>falso positivo</a:t>
            </a:r>
            <a:r>
              <a:rPr lang="pt-BR" sz="1200" b="0" u="none" strike="noStrike" baseline="0" dirty="0">
                <a:solidFill>
                  <a:schemeClr val="tx1"/>
                </a:solidFill>
                <a:latin typeface="+mn-lt"/>
                <a:ea typeface="+mn-ea"/>
                <a:cs typeface="+mn-cs"/>
              </a:rPr>
              <a:t> (FP; pacientes incorretamente identificados como tendo TEV) e </a:t>
            </a:r>
            <a:r>
              <a:rPr lang="pt-BR" sz="1200" b="0" i="1" u="none" strike="noStrike" baseline="0" dirty="0">
                <a:solidFill>
                  <a:schemeClr val="tx1"/>
                </a:solidFill>
                <a:latin typeface="+mn-lt"/>
                <a:ea typeface="+mn-ea"/>
                <a:cs typeface="+mn-cs"/>
              </a:rPr>
              <a:t>falso negativo</a:t>
            </a:r>
            <a:r>
              <a:rPr lang="pt-BR" sz="1200" b="0" u="none" strike="noStrike" baseline="0" dirty="0">
                <a:solidFill>
                  <a:schemeClr val="tx1"/>
                </a:solidFill>
                <a:latin typeface="+mn-lt"/>
                <a:ea typeface="+mn-ea"/>
                <a:cs typeface="+mn-cs"/>
              </a:rPr>
              <a:t> (FN; pacientes incorretamente identificados como não tendo TEV) podem ser determinados para um único teste diagnóstico ou um ou mais testes em uma estratégia de diagnóstico, onde os resultados do teste anterior influenciam o desempenho de um teste </a:t>
            </a:r>
            <a:r>
              <a:rPr lang="pt-BR" sz="1200" b="0" u="none" strike="noStrike" baseline="0" dirty="0" err="1">
                <a:solidFill>
                  <a:schemeClr val="tx1"/>
                </a:solidFill>
                <a:latin typeface="+mn-lt"/>
                <a:ea typeface="+mn-ea"/>
                <a:cs typeface="+mn-cs"/>
              </a:rPr>
              <a:t>subseqüente</a:t>
            </a:r>
            <a:r>
              <a:rPr lang="pt-BR" sz="1200" b="0" u="none" strike="noStrike" baseline="0" dirty="0">
                <a:solidFill>
                  <a:schemeClr val="tx1"/>
                </a:solidFill>
                <a:latin typeface="+mn-lt"/>
                <a:ea typeface="+mn-ea"/>
                <a:cs typeface="+mn-cs"/>
              </a:rPr>
              <a:t>.</a:t>
            </a:r>
            <a:r>
              <a:rPr lang="pt-BR" sz="1200" b="0" i="0" u="none" strike="noStrike" baseline="0" dirty="0">
                <a:solidFill>
                  <a:schemeClr val="tx1"/>
                </a:solidFill>
                <a:latin typeface="+mn-lt"/>
                <a:ea typeface="+mn-ea"/>
                <a:cs typeface="+mn-cs"/>
              </a:rPr>
              <a:t> </a:t>
            </a:r>
          </a:p>
          <a:p>
            <a:pPr marL="171450" indent="-171450">
              <a:buFont typeface="Arial" panose="020B0604020202020204" pitchFamily="34" charset="0"/>
              <a:buChar char="•"/>
            </a:pPr>
            <a:r>
              <a:rPr lang="pt-BR" u="none" dirty="0"/>
              <a:t>A determinação da estratégia diagnóstica ideal baseia-se na definição de taxas aceitáveis de ‘diagnósticos errôneos’ de resultados falsos negativos e positivos com base nos valores e preferências dos pacientes e dos médicos, risco associado a diferentes testes, custo e viabilidade</a:t>
            </a:r>
          </a:p>
        </p:txBody>
      </p:sp>
      <p:sp>
        <p:nvSpPr>
          <p:cNvPr id="4" name="Slide Number Placeholder 3"/>
          <p:cNvSpPr>
            <a:spLocks noGrp="1"/>
          </p:cNvSpPr>
          <p:nvPr>
            <p:ph type="sldNum" sz="quarter" idx="5"/>
          </p:nvPr>
        </p:nvSpPr>
        <p:spPr/>
        <p:txBody>
          <a:bodyPr/>
          <a:lstStyle/>
          <a:p>
            <a:fld id="{A8A219AF-31E1-4C13-8A47-7C32BFDA626C}" type="slidenum">
              <a:rPr lang="en-CA" smtClean="0"/>
              <a:t>12</a:t>
            </a:fld>
            <a:endParaRPr lang="en-CA"/>
          </a:p>
        </p:txBody>
      </p:sp>
    </p:spTree>
    <p:extLst>
      <p:ext uri="{BB962C8B-B14F-4D97-AF65-F5344CB8AC3E}">
        <p14:creationId xmlns:p14="http://schemas.microsoft.com/office/powerpoint/2010/main" val="264530146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A8A219AF-31E1-4C13-8A47-7C32BFDA626C}" type="slidenum">
              <a:rPr lang="en-CA" smtClean="0"/>
              <a:t>13</a:t>
            </a:fld>
            <a:endParaRPr lang="en-CA"/>
          </a:p>
        </p:txBody>
      </p:sp>
    </p:spTree>
    <p:extLst>
      <p:ext uri="{BB962C8B-B14F-4D97-AF65-F5344CB8AC3E}">
        <p14:creationId xmlns:p14="http://schemas.microsoft.com/office/powerpoint/2010/main" val="107397502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B9C8CD-1DEB-4164-8475-063015A6F8B6}"/>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CA"/>
          </a:p>
        </p:txBody>
      </p:sp>
      <p:sp>
        <p:nvSpPr>
          <p:cNvPr id="3" name="Subtitle 2">
            <a:extLst>
              <a:ext uri="{FF2B5EF4-FFF2-40B4-BE49-F238E27FC236}">
                <a16:creationId xmlns:a16="http://schemas.microsoft.com/office/drawing/2014/main" id="{88DCC329-AF79-41B9-89D8-4EC77FCDCB41}"/>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CA"/>
          </a:p>
        </p:txBody>
      </p:sp>
      <p:sp>
        <p:nvSpPr>
          <p:cNvPr id="4" name="Date Placeholder 3">
            <a:extLst>
              <a:ext uri="{FF2B5EF4-FFF2-40B4-BE49-F238E27FC236}">
                <a16:creationId xmlns:a16="http://schemas.microsoft.com/office/drawing/2014/main" id="{55B669A9-BEB3-4B6C-A83C-D1825B5F6BFE}"/>
              </a:ext>
            </a:extLst>
          </p:cNvPr>
          <p:cNvSpPr>
            <a:spLocks noGrp="1"/>
          </p:cNvSpPr>
          <p:nvPr>
            <p:ph type="dt" sz="half" idx="10"/>
          </p:nvPr>
        </p:nvSpPr>
        <p:spPr/>
        <p:txBody>
          <a:bodyPr/>
          <a:lstStyle/>
          <a:p>
            <a:fld id="{27F2488B-84B7-466D-93CB-888CBEA1C648}" type="datetimeFigureOut">
              <a:rPr lang="en-CA" smtClean="0"/>
              <a:t>2023-09-05</a:t>
            </a:fld>
            <a:endParaRPr lang="en-CA" dirty="0"/>
          </a:p>
        </p:txBody>
      </p:sp>
      <p:sp>
        <p:nvSpPr>
          <p:cNvPr id="5" name="Footer Placeholder 4">
            <a:extLst>
              <a:ext uri="{FF2B5EF4-FFF2-40B4-BE49-F238E27FC236}">
                <a16:creationId xmlns:a16="http://schemas.microsoft.com/office/drawing/2014/main" id="{9B40794B-4140-43C8-9A90-C6E7CD4DCEE6}"/>
              </a:ext>
            </a:extLst>
          </p:cNvPr>
          <p:cNvSpPr>
            <a:spLocks noGrp="1"/>
          </p:cNvSpPr>
          <p:nvPr>
            <p:ph type="ftr" sz="quarter" idx="11"/>
          </p:nvPr>
        </p:nvSpPr>
        <p:spPr/>
        <p:txBody>
          <a:bodyPr/>
          <a:lstStyle/>
          <a:p>
            <a:endParaRPr lang="en-CA" dirty="0"/>
          </a:p>
        </p:txBody>
      </p:sp>
      <p:sp>
        <p:nvSpPr>
          <p:cNvPr id="6" name="Slide Number Placeholder 5">
            <a:extLst>
              <a:ext uri="{FF2B5EF4-FFF2-40B4-BE49-F238E27FC236}">
                <a16:creationId xmlns:a16="http://schemas.microsoft.com/office/drawing/2014/main" id="{A6C18FE7-37A3-4C18-9265-D505C68098B4}"/>
              </a:ext>
            </a:extLst>
          </p:cNvPr>
          <p:cNvSpPr>
            <a:spLocks noGrp="1"/>
          </p:cNvSpPr>
          <p:nvPr>
            <p:ph type="sldNum" sz="quarter" idx="12"/>
          </p:nvPr>
        </p:nvSpPr>
        <p:spPr/>
        <p:txBody>
          <a:bodyPr/>
          <a:lstStyle/>
          <a:p>
            <a:fld id="{5567EB92-034B-43AA-B861-AD2C6436B8E1}" type="slidenum">
              <a:rPr lang="en-CA" smtClean="0"/>
              <a:t>‹#›</a:t>
            </a:fld>
            <a:endParaRPr lang="en-CA" dirty="0"/>
          </a:p>
        </p:txBody>
      </p:sp>
      <p:sp>
        <p:nvSpPr>
          <p:cNvPr id="7" name="Rectangle 6">
            <a:extLst>
              <a:ext uri="{FF2B5EF4-FFF2-40B4-BE49-F238E27FC236}">
                <a16:creationId xmlns:a16="http://schemas.microsoft.com/office/drawing/2014/main" id="{B4743F0D-BDBA-4BD6-9957-F4A7C7E956F0}"/>
              </a:ext>
            </a:extLst>
          </p:cNvPr>
          <p:cNvSpPr/>
          <p:nvPr userDrawn="1"/>
        </p:nvSpPr>
        <p:spPr>
          <a:xfrm>
            <a:off x="0" y="0"/>
            <a:ext cx="12192000" cy="197556"/>
          </a:xfrm>
          <a:prstGeom prst="rect">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Tree>
    <p:extLst>
      <p:ext uri="{BB962C8B-B14F-4D97-AF65-F5344CB8AC3E}">
        <p14:creationId xmlns:p14="http://schemas.microsoft.com/office/powerpoint/2010/main" val="3632965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1_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895451"/>
            <a:ext cx="10363200" cy="891931"/>
          </a:xfrm>
          <a:prstGeom prst="rect">
            <a:avLst/>
          </a:prstGeom>
        </p:spPr>
        <p:txBody>
          <a:bodyPr>
            <a:normAutofit/>
          </a:bodyPr>
          <a:lstStyle>
            <a:lvl1pPr algn="ctr">
              <a:defRPr sz="3733" b="1" i="0" cap="none" baseline="0">
                <a:solidFill>
                  <a:srgbClr val="E33D33"/>
                </a:solidFill>
                <a:latin typeface="+mj-lt"/>
                <a:cs typeface="Arial"/>
              </a:defRPr>
            </a:lvl1pPr>
          </a:lstStyle>
          <a:p>
            <a:r>
              <a:rPr lang="en-US" dirty="0"/>
              <a:t>Click to edit Master title style</a:t>
            </a:r>
          </a:p>
        </p:txBody>
      </p:sp>
      <p:sp>
        <p:nvSpPr>
          <p:cNvPr id="3" name="Subtitle 2"/>
          <p:cNvSpPr>
            <a:spLocks noGrp="1"/>
          </p:cNvSpPr>
          <p:nvPr>
            <p:ph type="subTitle" idx="1"/>
          </p:nvPr>
        </p:nvSpPr>
        <p:spPr>
          <a:xfrm>
            <a:off x="1738671" y="4066360"/>
            <a:ext cx="8534400" cy="1073769"/>
          </a:xfrm>
          <a:prstGeom prst="rect">
            <a:avLst/>
          </a:prstGeom>
        </p:spPr>
        <p:txBody>
          <a:bodyPr>
            <a:normAutofit/>
          </a:bodyPr>
          <a:lstStyle>
            <a:lvl1pPr marL="0" indent="0" algn="ctr">
              <a:buNone/>
              <a:defRPr sz="2400" cap="all" baseline="0">
                <a:solidFill>
                  <a:schemeClr val="bg1">
                    <a:lumMod val="50000"/>
                  </a:schemeClr>
                </a:solidFill>
              </a:defRPr>
            </a:lvl1pPr>
            <a:lvl2pPr marL="609585" indent="0" algn="ctr">
              <a:buNone/>
              <a:defRPr>
                <a:solidFill>
                  <a:schemeClr val="tx1">
                    <a:tint val="75000"/>
                  </a:schemeClr>
                </a:solidFill>
              </a:defRPr>
            </a:lvl2pPr>
            <a:lvl3pPr marL="1219170" indent="0" algn="ctr">
              <a:buNone/>
              <a:defRPr>
                <a:solidFill>
                  <a:schemeClr val="tx1">
                    <a:tint val="75000"/>
                  </a:schemeClr>
                </a:solidFill>
              </a:defRPr>
            </a:lvl3pPr>
            <a:lvl4pPr marL="1828754" indent="0" algn="ctr">
              <a:buNone/>
              <a:defRPr>
                <a:solidFill>
                  <a:schemeClr val="tx1">
                    <a:tint val="75000"/>
                  </a:schemeClr>
                </a:solidFill>
              </a:defRPr>
            </a:lvl4pPr>
            <a:lvl5pPr marL="2438339" indent="0" algn="ctr">
              <a:buNone/>
              <a:defRPr>
                <a:solidFill>
                  <a:schemeClr val="tx1">
                    <a:tint val="75000"/>
                  </a:schemeClr>
                </a:solidFill>
              </a:defRPr>
            </a:lvl5pPr>
            <a:lvl6pPr marL="3047924" indent="0" algn="ctr">
              <a:buNone/>
              <a:defRPr>
                <a:solidFill>
                  <a:schemeClr val="tx1">
                    <a:tint val="75000"/>
                  </a:schemeClr>
                </a:solidFill>
              </a:defRPr>
            </a:lvl6pPr>
            <a:lvl7pPr marL="3657509" indent="0" algn="ctr">
              <a:buNone/>
              <a:defRPr>
                <a:solidFill>
                  <a:schemeClr val="tx1">
                    <a:tint val="75000"/>
                  </a:schemeClr>
                </a:solidFill>
              </a:defRPr>
            </a:lvl7pPr>
            <a:lvl8pPr marL="4267093" indent="0" algn="ctr">
              <a:buNone/>
              <a:defRPr>
                <a:solidFill>
                  <a:schemeClr val="tx1">
                    <a:tint val="75000"/>
                  </a:schemeClr>
                </a:solidFill>
              </a:defRPr>
            </a:lvl8pPr>
            <a:lvl9pPr marL="4876678" indent="0" algn="ctr">
              <a:buNone/>
              <a:defRPr>
                <a:solidFill>
                  <a:schemeClr val="tx1">
                    <a:tint val="75000"/>
                  </a:schemeClr>
                </a:solidFill>
              </a:defRPr>
            </a:lvl9pPr>
          </a:lstStyle>
          <a:p>
            <a:r>
              <a:rPr lang="en-US" dirty="0"/>
              <a:t>Click to edit Master subtitle style</a:t>
            </a:r>
          </a:p>
        </p:txBody>
      </p:sp>
      <p:sp>
        <p:nvSpPr>
          <p:cNvPr id="4" name="Date Placeholder 3"/>
          <p:cNvSpPr>
            <a:spLocks noGrp="1"/>
          </p:cNvSpPr>
          <p:nvPr>
            <p:ph type="dt" sz="half" idx="10"/>
          </p:nvPr>
        </p:nvSpPr>
        <p:spPr>
          <a:xfrm>
            <a:off x="7315201" y="6633881"/>
            <a:ext cx="3290047" cy="224120"/>
          </a:xfrm>
        </p:spPr>
        <p:txBody>
          <a:bodyPr/>
          <a:lstStyle>
            <a:lvl1pPr>
              <a:defRPr sz="1067">
                <a:solidFill>
                  <a:schemeClr val="bg1"/>
                </a:solidFill>
              </a:defRPr>
            </a:lvl1pPr>
          </a:lstStyle>
          <a:p>
            <a:fld id="{12F42DBC-C000-474C-847A-96A1FE0230FB}" type="datetime1">
              <a:rPr lang="en-US" smtClean="0"/>
              <a:pPr/>
              <a:t>9/5/2023</a:t>
            </a:fld>
            <a:endParaRPr lang="en-US" dirty="0"/>
          </a:p>
        </p:txBody>
      </p:sp>
      <p:sp>
        <p:nvSpPr>
          <p:cNvPr id="6" name="Slide Number Placeholder 5"/>
          <p:cNvSpPr>
            <a:spLocks noGrp="1"/>
          </p:cNvSpPr>
          <p:nvPr>
            <p:ph type="sldNum" sz="quarter" idx="12"/>
          </p:nvPr>
        </p:nvSpPr>
        <p:spPr>
          <a:xfrm>
            <a:off x="8737600" y="6633882"/>
            <a:ext cx="2889624" cy="224119"/>
          </a:xfrm>
        </p:spPr>
        <p:txBody>
          <a:bodyPr/>
          <a:lstStyle>
            <a:lvl1pPr>
              <a:defRPr sz="1200">
                <a:solidFill>
                  <a:schemeClr val="bg1"/>
                </a:solidFill>
              </a:defRPr>
            </a:lvl1pPr>
          </a:lstStyle>
          <a:p>
            <a:fld id="{D8009FEC-A01C-EB4F-9AED-98C23E3BD7AC}" type="slidenum">
              <a:rPr lang="en-US" smtClean="0"/>
              <a:pPr/>
              <a:t>‹#›</a:t>
            </a:fld>
            <a:endParaRPr lang="en-US" dirty="0"/>
          </a:p>
        </p:txBody>
      </p:sp>
    </p:spTree>
    <p:extLst>
      <p:ext uri="{BB962C8B-B14F-4D97-AF65-F5344CB8AC3E}">
        <p14:creationId xmlns:p14="http://schemas.microsoft.com/office/powerpoint/2010/main" val="103887968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ext page">
    <p:spTree>
      <p:nvGrpSpPr>
        <p:cNvPr id="1" name=""/>
        <p:cNvGrpSpPr/>
        <p:nvPr/>
      </p:nvGrpSpPr>
      <p:grpSpPr>
        <a:xfrm>
          <a:off x="0" y="0"/>
          <a:ext cx="0" cy="0"/>
          <a:chOff x="0" y="0"/>
          <a:chExt cx="0" cy="0"/>
        </a:xfrm>
      </p:grpSpPr>
      <p:sp>
        <p:nvSpPr>
          <p:cNvPr id="7" name="Title 1"/>
          <p:cNvSpPr>
            <a:spLocks noGrp="1"/>
          </p:cNvSpPr>
          <p:nvPr>
            <p:ph type="title"/>
          </p:nvPr>
        </p:nvSpPr>
        <p:spPr>
          <a:xfrm>
            <a:off x="419100" y="1340569"/>
            <a:ext cx="10972800" cy="418113"/>
          </a:xfrm>
          <a:prstGeom prst="rect">
            <a:avLst/>
          </a:prstGeom>
        </p:spPr>
        <p:txBody>
          <a:bodyPr lIns="0" tIns="0" rIns="0" bIns="0" anchor="t" anchorCtr="0">
            <a:noAutofit/>
          </a:bodyPr>
          <a:lstStyle>
            <a:lvl1pPr>
              <a:defRPr sz="2800" b="0" cap="none" baseline="0">
                <a:solidFill>
                  <a:srgbClr val="E53E31"/>
                </a:solidFill>
                <a:latin typeface="+mn-lt"/>
              </a:defRPr>
            </a:lvl1pPr>
          </a:lstStyle>
          <a:p>
            <a:r>
              <a:rPr lang="en-US" dirty="0"/>
              <a:t>Click to edit Master title style</a:t>
            </a:r>
          </a:p>
        </p:txBody>
      </p:sp>
      <p:sp>
        <p:nvSpPr>
          <p:cNvPr id="8" name="Content Placeholder 2"/>
          <p:cNvSpPr>
            <a:spLocks noGrp="1"/>
          </p:cNvSpPr>
          <p:nvPr>
            <p:ph idx="1" hasCustomPrompt="1"/>
          </p:nvPr>
        </p:nvSpPr>
        <p:spPr>
          <a:xfrm>
            <a:off x="419100" y="2033094"/>
            <a:ext cx="10972800" cy="3954624"/>
          </a:xfrm>
          <a:prstGeom prst="rect">
            <a:avLst/>
          </a:prstGeom>
        </p:spPr>
        <p:txBody>
          <a:bodyPr lIns="0" tIns="0" rIns="0" bIns="0"/>
          <a:lstStyle>
            <a:lvl1pPr>
              <a:defRPr sz="2667">
                <a:solidFill>
                  <a:schemeClr val="bg1">
                    <a:lumMod val="50000"/>
                  </a:schemeClr>
                </a:solidFill>
              </a:defRPr>
            </a:lvl1pPr>
            <a:lvl2pPr>
              <a:defRPr sz="2400">
                <a:solidFill>
                  <a:schemeClr val="bg1">
                    <a:lumMod val="50000"/>
                  </a:schemeClr>
                </a:solidFill>
              </a:defRPr>
            </a:lvl2pPr>
            <a:lvl3pPr>
              <a:defRPr sz="2133">
                <a:solidFill>
                  <a:schemeClr val="bg1">
                    <a:lumMod val="50000"/>
                  </a:schemeClr>
                </a:solidFill>
              </a:defRPr>
            </a:lvl3pPr>
            <a:lvl4pPr>
              <a:defRPr sz="1867">
                <a:solidFill>
                  <a:schemeClr val="bg1">
                    <a:lumMod val="50000"/>
                  </a:schemeClr>
                </a:solidFill>
              </a:defRPr>
            </a:lvl4pPr>
            <a:lvl5pPr>
              <a:defRPr sz="1867">
                <a:solidFill>
                  <a:schemeClr val="bg1">
                    <a:lumMod val="50000"/>
                  </a:schemeClr>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9" name="Picture 8">
            <a:extLst>
              <a:ext uri="{FF2B5EF4-FFF2-40B4-BE49-F238E27FC236}">
                <a16:creationId xmlns:a16="http://schemas.microsoft.com/office/drawing/2014/main" id="{37619076-BE8D-2C47-946C-80856A3A48C1}"/>
              </a:ext>
            </a:extLst>
          </p:cNvPr>
          <p:cNvPicPr>
            <a:picLocks noChangeAspect="1"/>
          </p:cNvPicPr>
          <p:nvPr userDrawn="1"/>
        </p:nvPicPr>
        <p:blipFill>
          <a:blip r:embed="rId2"/>
          <a:stretch>
            <a:fillRect/>
          </a:stretch>
        </p:blipFill>
        <p:spPr>
          <a:xfrm>
            <a:off x="121920" y="383635"/>
            <a:ext cx="3319632" cy="728884"/>
          </a:xfrm>
          <a:prstGeom prst="rect">
            <a:avLst/>
          </a:prstGeom>
        </p:spPr>
      </p:pic>
      <p:sp>
        <p:nvSpPr>
          <p:cNvPr id="10" name="Date Placeholder 3">
            <a:extLst>
              <a:ext uri="{FF2B5EF4-FFF2-40B4-BE49-F238E27FC236}">
                <a16:creationId xmlns:a16="http://schemas.microsoft.com/office/drawing/2014/main" id="{CAE195A5-01B6-9E42-A4B3-047ACDC25E46}"/>
              </a:ext>
            </a:extLst>
          </p:cNvPr>
          <p:cNvSpPr>
            <a:spLocks noGrp="1"/>
          </p:cNvSpPr>
          <p:nvPr>
            <p:ph type="dt" sz="half" idx="10"/>
          </p:nvPr>
        </p:nvSpPr>
        <p:spPr>
          <a:xfrm>
            <a:off x="7315201" y="6633881"/>
            <a:ext cx="3290047" cy="224120"/>
          </a:xfrm>
        </p:spPr>
        <p:txBody>
          <a:bodyPr/>
          <a:lstStyle>
            <a:lvl1pPr>
              <a:defRPr sz="1067">
                <a:solidFill>
                  <a:schemeClr val="bg1"/>
                </a:solidFill>
              </a:defRPr>
            </a:lvl1pPr>
          </a:lstStyle>
          <a:p>
            <a:fld id="{12F42DBC-C000-474C-847A-96A1FE0230FB}" type="datetime1">
              <a:rPr lang="en-US" smtClean="0"/>
              <a:pPr/>
              <a:t>9/5/2023</a:t>
            </a:fld>
            <a:endParaRPr lang="en-US" dirty="0"/>
          </a:p>
        </p:txBody>
      </p:sp>
      <p:sp>
        <p:nvSpPr>
          <p:cNvPr id="11" name="Slide Number Placeholder 5">
            <a:extLst>
              <a:ext uri="{FF2B5EF4-FFF2-40B4-BE49-F238E27FC236}">
                <a16:creationId xmlns:a16="http://schemas.microsoft.com/office/drawing/2014/main" id="{75AE88F0-BFDA-2D49-908A-4FE3AB1EA0C0}"/>
              </a:ext>
            </a:extLst>
          </p:cNvPr>
          <p:cNvSpPr>
            <a:spLocks noGrp="1"/>
          </p:cNvSpPr>
          <p:nvPr>
            <p:ph type="sldNum" sz="quarter" idx="12"/>
          </p:nvPr>
        </p:nvSpPr>
        <p:spPr>
          <a:xfrm>
            <a:off x="8737600" y="6633882"/>
            <a:ext cx="2889624" cy="224119"/>
          </a:xfrm>
        </p:spPr>
        <p:txBody>
          <a:bodyPr/>
          <a:lstStyle>
            <a:lvl1pPr>
              <a:defRPr sz="1200">
                <a:solidFill>
                  <a:schemeClr val="bg1"/>
                </a:solidFill>
              </a:defRPr>
            </a:lvl1pPr>
          </a:lstStyle>
          <a:p>
            <a:fld id="{D8009FEC-A01C-EB4F-9AED-98C23E3BD7AC}" type="slidenum">
              <a:rPr lang="en-US" smtClean="0"/>
              <a:pPr/>
              <a:t>‹#›</a:t>
            </a:fld>
            <a:endParaRPr lang="en-US" dirty="0"/>
          </a:p>
        </p:txBody>
      </p:sp>
    </p:spTree>
    <p:extLst>
      <p:ext uri="{BB962C8B-B14F-4D97-AF65-F5344CB8AC3E}">
        <p14:creationId xmlns:p14="http://schemas.microsoft.com/office/powerpoint/2010/main" val="1756962546"/>
      </p:ext>
    </p:extLst>
  </p:cSld>
  <p:clrMapOvr>
    <a:masterClrMapping/>
  </p:clrMapOvr>
  <p:extLst>
    <p:ext uri="{DCECCB84-F9BA-43D5-87BE-67443E8EF086}">
      <p15:sldGuideLst xmlns:p15="http://schemas.microsoft.com/office/powerpoint/2012/main">
        <p15:guide id="1" orient="horz" pos="840">
          <p15:clr>
            <a:srgbClr val="FBAE40"/>
          </p15:clr>
        </p15:guide>
        <p15:guide id="2" pos="264">
          <p15:clr>
            <a:srgbClr val="FBAE40"/>
          </p15:clr>
        </p15:guide>
        <p15:guide id="4" orient="horz" pos="1176">
          <p15:clr>
            <a:srgbClr val="FBAE40"/>
          </p15:clr>
        </p15:guide>
        <p15:guide id="5" orient="horz" pos="1272">
          <p15:clr>
            <a:srgbClr val="FBAE40"/>
          </p15:clr>
        </p15:guide>
        <p15:guide id="6" orient="horz" pos="2136">
          <p15:clr>
            <a:srgbClr val="FBAE40"/>
          </p15:clr>
        </p15:guide>
        <p15:guide id="7" orient="horz" pos="3984">
          <p15:clr>
            <a:srgbClr val="FBAE40"/>
          </p15:clr>
        </p15:guide>
        <p15:guide id="8" pos="5112">
          <p15:clr>
            <a:srgbClr val="FBAE40"/>
          </p15:clr>
        </p15:guide>
        <p15:guide id="9" pos="5280">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7E8A94-977B-4D29-80D1-9B856C3535FA}"/>
              </a:ext>
            </a:extLst>
          </p:cNvPr>
          <p:cNvSpPr>
            <a:spLocks noGrp="1"/>
          </p:cNvSpPr>
          <p:nvPr>
            <p:ph type="title"/>
          </p:nvPr>
        </p:nvSpPr>
        <p:spPr/>
        <p:txBody>
          <a:bodyPr>
            <a:normAutofit/>
          </a:bodyPr>
          <a:lstStyle>
            <a:lvl1pPr>
              <a:defRPr sz="2800"/>
            </a:lvl1pPr>
          </a:lstStyle>
          <a:p>
            <a:r>
              <a:rPr lang="en-US" dirty="0"/>
              <a:t>Click to edit Master title style</a:t>
            </a:r>
            <a:endParaRPr lang="en-CA" dirty="0"/>
          </a:p>
        </p:txBody>
      </p:sp>
      <p:sp>
        <p:nvSpPr>
          <p:cNvPr id="3" name="Content Placeholder 2">
            <a:extLst>
              <a:ext uri="{FF2B5EF4-FFF2-40B4-BE49-F238E27FC236}">
                <a16:creationId xmlns:a16="http://schemas.microsoft.com/office/drawing/2014/main" id="{2AA464AC-1144-48A8-BEF3-A60E753578AA}"/>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a:extLst>
              <a:ext uri="{FF2B5EF4-FFF2-40B4-BE49-F238E27FC236}">
                <a16:creationId xmlns:a16="http://schemas.microsoft.com/office/drawing/2014/main" id="{02CAA1F2-8836-4274-99AB-F9316D4236EB}"/>
              </a:ext>
            </a:extLst>
          </p:cNvPr>
          <p:cNvSpPr>
            <a:spLocks noGrp="1"/>
          </p:cNvSpPr>
          <p:nvPr>
            <p:ph type="dt" sz="half" idx="10"/>
          </p:nvPr>
        </p:nvSpPr>
        <p:spPr/>
        <p:txBody>
          <a:bodyPr/>
          <a:lstStyle/>
          <a:p>
            <a:fld id="{27F2488B-84B7-466D-93CB-888CBEA1C648}" type="datetimeFigureOut">
              <a:rPr lang="en-CA" smtClean="0"/>
              <a:t>2023-09-05</a:t>
            </a:fld>
            <a:endParaRPr lang="en-CA" dirty="0"/>
          </a:p>
        </p:txBody>
      </p:sp>
      <p:sp>
        <p:nvSpPr>
          <p:cNvPr id="5" name="Footer Placeholder 4">
            <a:extLst>
              <a:ext uri="{FF2B5EF4-FFF2-40B4-BE49-F238E27FC236}">
                <a16:creationId xmlns:a16="http://schemas.microsoft.com/office/drawing/2014/main" id="{75DC29A5-4F3D-4DBA-A209-0C6313F150DB}"/>
              </a:ext>
            </a:extLst>
          </p:cNvPr>
          <p:cNvSpPr>
            <a:spLocks noGrp="1"/>
          </p:cNvSpPr>
          <p:nvPr>
            <p:ph type="ftr" sz="quarter" idx="11"/>
          </p:nvPr>
        </p:nvSpPr>
        <p:spPr/>
        <p:txBody>
          <a:bodyPr/>
          <a:lstStyle/>
          <a:p>
            <a:endParaRPr lang="en-CA" dirty="0"/>
          </a:p>
        </p:txBody>
      </p:sp>
      <p:sp>
        <p:nvSpPr>
          <p:cNvPr id="6" name="Slide Number Placeholder 5">
            <a:extLst>
              <a:ext uri="{FF2B5EF4-FFF2-40B4-BE49-F238E27FC236}">
                <a16:creationId xmlns:a16="http://schemas.microsoft.com/office/drawing/2014/main" id="{9E1A7E5C-3350-4828-A56B-0F9D01D64A9F}"/>
              </a:ext>
            </a:extLst>
          </p:cNvPr>
          <p:cNvSpPr>
            <a:spLocks noGrp="1"/>
          </p:cNvSpPr>
          <p:nvPr>
            <p:ph type="sldNum" sz="quarter" idx="12"/>
          </p:nvPr>
        </p:nvSpPr>
        <p:spPr/>
        <p:txBody>
          <a:bodyPr/>
          <a:lstStyle/>
          <a:p>
            <a:fld id="{5567EB92-034B-43AA-B861-AD2C6436B8E1}" type="slidenum">
              <a:rPr lang="en-CA" smtClean="0"/>
              <a:t>‹#›</a:t>
            </a:fld>
            <a:endParaRPr lang="en-CA" dirty="0"/>
          </a:p>
        </p:txBody>
      </p:sp>
      <p:sp>
        <p:nvSpPr>
          <p:cNvPr id="7" name="Rectangle 6">
            <a:extLst>
              <a:ext uri="{FF2B5EF4-FFF2-40B4-BE49-F238E27FC236}">
                <a16:creationId xmlns:a16="http://schemas.microsoft.com/office/drawing/2014/main" id="{A74F2729-20EE-4592-B56E-2360ECC98B0B}"/>
              </a:ext>
            </a:extLst>
          </p:cNvPr>
          <p:cNvSpPr/>
          <p:nvPr userDrawn="1"/>
        </p:nvSpPr>
        <p:spPr>
          <a:xfrm>
            <a:off x="0" y="0"/>
            <a:ext cx="12192000" cy="197556"/>
          </a:xfrm>
          <a:prstGeom prst="rect">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Tree>
    <p:extLst>
      <p:ext uri="{BB962C8B-B14F-4D97-AF65-F5344CB8AC3E}">
        <p14:creationId xmlns:p14="http://schemas.microsoft.com/office/powerpoint/2010/main" val="251105546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8915F8-30AF-4EC7-A3F1-FA139131BD98}"/>
              </a:ext>
            </a:extLst>
          </p:cNvPr>
          <p:cNvSpPr>
            <a:spLocks noGrp="1"/>
          </p:cNvSpPr>
          <p:nvPr>
            <p:ph type="title"/>
          </p:nvPr>
        </p:nvSpPr>
        <p:spPr/>
        <p:txBody>
          <a:bodyPr/>
          <a:lstStyle/>
          <a:p>
            <a:r>
              <a:rPr lang="en-US"/>
              <a:t>Click to edit Master title style</a:t>
            </a:r>
            <a:endParaRPr lang="en-CA"/>
          </a:p>
        </p:txBody>
      </p:sp>
      <p:sp>
        <p:nvSpPr>
          <p:cNvPr id="3" name="Content Placeholder 2">
            <a:extLst>
              <a:ext uri="{FF2B5EF4-FFF2-40B4-BE49-F238E27FC236}">
                <a16:creationId xmlns:a16="http://schemas.microsoft.com/office/drawing/2014/main" id="{68BCF5DB-E216-4210-8F16-71BA38121FC6}"/>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Content Placeholder 3">
            <a:extLst>
              <a:ext uri="{FF2B5EF4-FFF2-40B4-BE49-F238E27FC236}">
                <a16:creationId xmlns:a16="http://schemas.microsoft.com/office/drawing/2014/main" id="{24210C53-B753-4622-8A73-513FD2934AD6}"/>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5" name="Date Placeholder 4">
            <a:extLst>
              <a:ext uri="{FF2B5EF4-FFF2-40B4-BE49-F238E27FC236}">
                <a16:creationId xmlns:a16="http://schemas.microsoft.com/office/drawing/2014/main" id="{8B56E49F-C3FE-4A38-9E05-A86B39DB0081}"/>
              </a:ext>
            </a:extLst>
          </p:cNvPr>
          <p:cNvSpPr>
            <a:spLocks noGrp="1"/>
          </p:cNvSpPr>
          <p:nvPr>
            <p:ph type="dt" sz="half" idx="10"/>
          </p:nvPr>
        </p:nvSpPr>
        <p:spPr/>
        <p:txBody>
          <a:bodyPr/>
          <a:lstStyle/>
          <a:p>
            <a:fld id="{27F2488B-84B7-466D-93CB-888CBEA1C648}" type="datetimeFigureOut">
              <a:rPr lang="en-CA" smtClean="0"/>
              <a:t>2023-09-05</a:t>
            </a:fld>
            <a:endParaRPr lang="en-CA" dirty="0"/>
          </a:p>
        </p:txBody>
      </p:sp>
      <p:sp>
        <p:nvSpPr>
          <p:cNvPr id="6" name="Footer Placeholder 5">
            <a:extLst>
              <a:ext uri="{FF2B5EF4-FFF2-40B4-BE49-F238E27FC236}">
                <a16:creationId xmlns:a16="http://schemas.microsoft.com/office/drawing/2014/main" id="{2863CC38-69EA-419C-AB9F-4B912BF66ED5}"/>
              </a:ext>
            </a:extLst>
          </p:cNvPr>
          <p:cNvSpPr>
            <a:spLocks noGrp="1"/>
          </p:cNvSpPr>
          <p:nvPr>
            <p:ph type="ftr" sz="quarter" idx="11"/>
          </p:nvPr>
        </p:nvSpPr>
        <p:spPr/>
        <p:txBody>
          <a:bodyPr/>
          <a:lstStyle/>
          <a:p>
            <a:endParaRPr lang="en-CA" dirty="0"/>
          </a:p>
        </p:txBody>
      </p:sp>
      <p:sp>
        <p:nvSpPr>
          <p:cNvPr id="7" name="Slide Number Placeholder 6">
            <a:extLst>
              <a:ext uri="{FF2B5EF4-FFF2-40B4-BE49-F238E27FC236}">
                <a16:creationId xmlns:a16="http://schemas.microsoft.com/office/drawing/2014/main" id="{4C7E2849-54EF-4D02-8938-1788AF592586}"/>
              </a:ext>
            </a:extLst>
          </p:cNvPr>
          <p:cNvSpPr>
            <a:spLocks noGrp="1"/>
          </p:cNvSpPr>
          <p:nvPr>
            <p:ph type="sldNum" sz="quarter" idx="12"/>
          </p:nvPr>
        </p:nvSpPr>
        <p:spPr/>
        <p:txBody>
          <a:bodyPr/>
          <a:lstStyle/>
          <a:p>
            <a:fld id="{5567EB92-034B-43AA-B861-AD2C6436B8E1}" type="slidenum">
              <a:rPr lang="en-CA" smtClean="0"/>
              <a:t>‹#›</a:t>
            </a:fld>
            <a:endParaRPr lang="en-CA" dirty="0"/>
          </a:p>
        </p:txBody>
      </p:sp>
      <p:sp>
        <p:nvSpPr>
          <p:cNvPr id="8" name="Rectangle 7">
            <a:extLst>
              <a:ext uri="{FF2B5EF4-FFF2-40B4-BE49-F238E27FC236}">
                <a16:creationId xmlns:a16="http://schemas.microsoft.com/office/drawing/2014/main" id="{2C01E4AB-E75C-46AA-BE90-157ADD99FE82}"/>
              </a:ext>
            </a:extLst>
          </p:cNvPr>
          <p:cNvSpPr/>
          <p:nvPr userDrawn="1"/>
        </p:nvSpPr>
        <p:spPr>
          <a:xfrm>
            <a:off x="0" y="0"/>
            <a:ext cx="12192000" cy="197556"/>
          </a:xfrm>
          <a:prstGeom prst="rect">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Tree>
    <p:extLst>
      <p:ext uri="{BB962C8B-B14F-4D97-AF65-F5344CB8AC3E}">
        <p14:creationId xmlns:p14="http://schemas.microsoft.com/office/powerpoint/2010/main" val="426885521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C64854-C195-48BB-A778-E04716330F05}"/>
              </a:ext>
            </a:extLst>
          </p:cNvPr>
          <p:cNvSpPr>
            <a:spLocks noGrp="1"/>
          </p:cNvSpPr>
          <p:nvPr>
            <p:ph type="title"/>
          </p:nvPr>
        </p:nvSpPr>
        <p:spPr/>
        <p:txBody>
          <a:bodyPr/>
          <a:lstStyle/>
          <a:p>
            <a:r>
              <a:rPr lang="en-US"/>
              <a:t>Click to edit Master title style</a:t>
            </a:r>
            <a:endParaRPr lang="en-CA"/>
          </a:p>
        </p:txBody>
      </p:sp>
      <p:sp>
        <p:nvSpPr>
          <p:cNvPr id="3" name="Date Placeholder 2">
            <a:extLst>
              <a:ext uri="{FF2B5EF4-FFF2-40B4-BE49-F238E27FC236}">
                <a16:creationId xmlns:a16="http://schemas.microsoft.com/office/drawing/2014/main" id="{A3B6C7B9-EE88-4BF0-A9AC-73D7B8016E6F}"/>
              </a:ext>
            </a:extLst>
          </p:cNvPr>
          <p:cNvSpPr>
            <a:spLocks noGrp="1"/>
          </p:cNvSpPr>
          <p:nvPr>
            <p:ph type="dt" sz="half" idx="10"/>
          </p:nvPr>
        </p:nvSpPr>
        <p:spPr/>
        <p:txBody>
          <a:bodyPr/>
          <a:lstStyle/>
          <a:p>
            <a:fld id="{27F2488B-84B7-466D-93CB-888CBEA1C648}" type="datetimeFigureOut">
              <a:rPr lang="en-CA" smtClean="0"/>
              <a:t>2023-09-05</a:t>
            </a:fld>
            <a:endParaRPr lang="en-CA" dirty="0"/>
          </a:p>
        </p:txBody>
      </p:sp>
      <p:sp>
        <p:nvSpPr>
          <p:cNvPr id="4" name="Footer Placeholder 3">
            <a:extLst>
              <a:ext uri="{FF2B5EF4-FFF2-40B4-BE49-F238E27FC236}">
                <a16:creationId xmlns:a16="http://schemas.microsoft.com/office/drawing/2014/main" id="{682D3CD8-57D8-4456-9778-CFC74825B7B5}"/>
              </a:ext>
            </a:extLst>
          </p:cNvPr>
          <p:cNvSpPr>
            <a:spLocks noGrp="1"/>
          </p:cNvSpPr>
          <p:nvPr>
            <p:ph type="ftr" sz="quarter" idx="11"/>
          </p:nvPr>
        </p:nvSpPr>
        <p:spPr/>
        <p:txBody>
          <a:bodyPr/>
          <a:lstStyle/>
          <a:p>
            <a:endParaRPr lang="en-CA" dirty="0"/>
          </a:p>
        </p:txBody>
      </p:sp>
      <p:sp>
        <p:nvSpPr>
          <p:cNvPr id="5" name="Slide Number Placeholder 4">
            <a:extLst>
              <a:ext uri="{FF2B5EF4-FFF2-40B4-BE49-F238E27FC236}">
                <a16:creationId xmlns:a16="http://schemas.microsoft.com/office/drawing/2014/main" id="{C9278F98-F974-4AC6-8306-F1A7E491846E}"/>
              </a:ext>
            </a:extLst>
          </p:cNvPr>
          <p:cNvSpPr>
            <a:spLocks noGrp="1"/>
          </p:cNvSpPr>
          <p:nvPr>
            <p:ph type="sldNum" sz="quarter" idx="12"/>
          </p:nvPr>
        </p:nvSpPr>
        <p:spPr/>
        <p:txBody>
          <a:bodyPr/>
          <a:lstStyle/>
          <a:p>
            <a:fld id="{5567EB92-034B-43AA-B861-AD2C6436B8E1}" type="slidenum">
              <a:rPr lang="en-CA" smtClean="0"/>
              <a:t>‹#›</a:t>
            </a:fld>
            <a:endParaRPr lang="en-CA" dirty="0"/>
          </a:p>
        </p:txBody>
      </p:sp>
      <p:sp>
        <p:nvSpPr>
          <p:cNvPr id="6" name="Rectangle 5">
            <a:extLst>
              <a:ext uri="{FF2B5EF4-FFF2-40B4-BE49-F238E27FC236}">
                <a16:creationId xmlns:a16="http://schemas.microsoft.com/office/drawing/2014/main" id="{A0F37C3C-D2CD-4D87-A4AB-87907C8217CA}"/>
              </a:ext>
            </a:extLst>
          </p:cNvPr>
          <p:cNvSpPr/>
          <p:nvPr userDrawn="1"/>
        </p:nvSpPr>
        <p:spPr>
          <a:xfrm>
            <a:off x="0" y="0"/>
            <a:ext cx="12192000" cy="197556"/>
          </a:xfrm>
          <a:prstGeom prst="rect">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Tree>
    <p:extLst>
      <p:ext uri="{BB962C8B-B14F-4D97-AF65-F5344CB8AC3E}">
        <p14:creationId xmlns:p14="http://schemas.microsoft.com/office/powerpoint/2010/main" val="165984331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userDrawn="1">
  <p:cSld name="TEXT!">
    <p:spTree>
      <p:nvGrpSpPr>
        <p:cNvPr id="1" name=""/>
        <p:cNvGrpSpPr/>
        <p:nvPr/>
      </p:nvGrpSpPr>
      <p:grpSpPr>
        <a:xfrm>
          <a:off x="0" y="0"/>
          <a:ext cx="0" cy="0"/>
          <a:chOff x="0" y="0"/>
          <a:chExt cx="0" cy="0"/>
        </a:xfrm>
      </p:grpSpPr>
      <p:pic>
        <p:nvPicPr>
          <p:cNvPr id="4" name="Picture 8">
            <a:extLst>
              <a:ext uri="{FF2B5EF4-FFF2-40B4-BE49-F238E27FC236}">
                <a16:creationId xmlns:a16="http://schemas.microsoft.com/office/drawing/2014/main" id="{756B799B-7456-44D0-8906-276F5CBDC5C6}"/>
              </a:ext>
            </a:extLst>
          </p:cNvPr>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122626" y="383054"/>
            <a:ext cx="3319288" cy="7291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itle 1"/>
          <p:cNvSpPr>
            <a:spLocks noGrp="1"/>
          </p:cNvSpPr>
          <p:nvPr>
            <p:ph type="title"/>
          </p:nvPr>
        </p:nvSpPr>
        <p:spPr>
          <a:xfrm>
            <a:off x="419099" y="1340569"/>
            <a:ext cx="10972801" cy="418113"/>
          </a:xfrm>
          <a:prstGeom prst="rect">
            <a:avLst/>
          </a:prstGeom>
        </p:spPr>
        <p:txBody>
          <a:bodyPr lIns="0" tIns="0" rIns="0" bIns="0" anchor="t" anchorCtr="0">
            <a:noAutofit/>
          </a:bodyPr>
          <a:lstStyle>
            <a:lvl1pPr>
              <a:defRPr sz="2800" b="0" cap="none" baseline="0">
                <a:solidFill>
                  <a:srgbClr val="E53E31"/>
                </a:solidFill>
                <a:latin typeface="+mn-lt"/>
              </a:defRPr>
            </a:lvl1pPr>
          </a:lstStyle>
          <a:p>
            <a:r>
              <a:rPr lang="en-US" dirty="0"/>
              <a:t>Click to edit Master title style</a:t>
            </a:r>
          </a:p>
        </p:txBody>
      </p:sp>
      <p:sp>
        <p:nvSpPr>
          <p:cNvPr id="8" name="Content Placeholder 2"/>
          <p:cNvSpPr>
            <a:spLocks noGrp="1"/>
          </p:cNvSpPr>
          <p:nvPr>
            <p:ph idx="1"/>
          </p:nvPr>
        </p:nvSpPr>
        <p:spPr>
          <a:xfrm>
            <a:off x="419099" y="2033093"/>
            <a:ext cx="10972801" cy="3954625"/>
          </a:xfrm>
          <a:prstGeom prst="rect">
            <a:avLst/>
          </a:prstGeom>
        </p:spPr>
        <p:txBody>
          <a:bodyPr lIns="0" tIns="0" rIns="0" bIns="0">
            <a:noAutofit/>
          </a:bodyPr>
          <a:lstStyle>
            <a:lvl1pPr>
              <a:defRPr sz="2666">
                <a:solidFill>
                  <a:schemeClr val="bg1">
                    <a:lumMod val="50000"/>
                  </a:schemeClr>
                </a:solidFill>
              </a:defRPr>
            </a:lvl1pPr>
            <a:lvl2pPr>
              <a:defRPr sz="2400">
                <a:solidFill>
                  <a:schemeClr val="bg1">
                    <a:lumMod val="50000"/>
                  </a:schemeClr>
                </a:solidFill>
              </a:defRPr>
            </a:lvl2pPr>
            <a:lvl3pPr>
              <a:defRPr sz="2132">
                <a:solidFill>
                  <a:schemeClr val="bg1">
                    <a:lumMod val="50000"/>
                  </a:schemeClr>
                </a:solidFill>
              </a:defRPr>
            </a:lvl3pPr>
            <a:lvl4pPr>
              <a:defRPr sz="1866">
                <a:solidFill>
                  <a:schemeClr val="bg1">
                    <a:lumMod val="50000"/>
                  </a:schemeClr>
                </a:solidFill>
              </a:defRPr>
            </a:lvl4pPr>
            <a:lvl5pPr>
              <a:defRPr sz="1866">
                <a:solidFill>
                  <a:schemeClr val="bg1">
                    <a:lumMod val="50000"/>
                  </a:schemeClr>
                </a:solidFill>
              </a:defRPr>
            </a:lvl5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Tree>
    <p:extLst>
      <p:ext uri="{BB962C8B-B14F-4D97-AF65-F5344CB8AC3E}">
        <p14:creationId xmlns:p14="http://schemas.microsoft.com/office/powerpoint/2010/main" val="367859181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image" Target="../media/image1.jp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9">
            <a:lum/>
          </a:blip>
          <a:srcRect/>
          <a:stretch>
            <a:fillRect/>
          </a:stretch>
        </a:blip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7991843B-7C82-426B-A6C2-5A5B36C9C11A}"/>
              </a:ext>
            </a:extLst>
          </p:cNvPr>
          <p:cNvSpPr>
            <a:spLocks noGrp="1"/>
          </p:cNvSpPr>
          <p:nvPr>
            <p:ph type="title"/>
          </p:nvPr>
        </p:nvSpPr>
        <p:spPr>
          <a:xfrm>
            <a:off x="838200" y="1207562"/>
            <a:ext cx="10515600" cy="1056739"/>
          </a:xfrm>
          <a:prstGeom prst="rect">
            <a:avLst/>
          </a:prstGeom>
        </p:spPr>
        <p:txBody>
          <a:bodyPr vert="horz" lIns="91440" tIns="45720" rIns="91440" bIns="45720" rtlCol="0" anchor="ctr">
            <a:normAutofit/>
          </a:bodyPr>
          <a:lstStyle/>
          <a:p>
            <a:r>
              <a:rPr lang="en-US" dirty="0"/>
              <a:t>Click to edit Master title style</a:t>
            </a:r>
            <a:endParaRPr lang="en-CA" dirty="0"/>
          </a:p>
        </p:txBody>
      </p:sp>
      <p:sp>
        <p:nvSpPr>
          <p:cNvPr id="3" name="Text Placeholder 2">
            <a:extLst>
              <a:ext uri="{FF2B5EF4-FFF2-40B4-BE49-F238E27FC236}">
                <a16:creationId xmlns:a16="http://schemas.microsoft.com/office/drawing/2014/main" id="{BDA8DDCB-1C57-47F6-8678-A51FB3038E0A}"/>
              </a:ext>
            </a:extLst>
          </p:cNvPr>
          <p:cNvSpPr>
            <a:spLocks noGrp="1"/>
          </p:cNvSpPr>
          <p:nvPr>
            <p:ph type="body" idx="1"/>
          </p:nvPr>
        </p:nvSpPr>
        <p:spPr>
          <a:xfrm>
            <a:off x="838200" y="2063261"/>
            <a:ext cx="10515600" cy="4113701"/>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CA" dirty="0"/>
          </a:p>
        </p:txBody>
      </p:sp>
      <p:sp>
        <p:nvSpPr>
          <p:cNvPr id="4" name="Date Placeholder 3">
            <a:extLst>
              <a:ext uri="{FF2B5EF4-FFF2-40B4-BE49-F238E27FC236}">
                <a16:creationId xmlns:a16="http://schemas.microsoft.com/office/drawing/2014/main" id="{713931CE-D726-453A-92E5-2C226236BB89}"/>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7F2488B-84B7-466D-93CB-888CBEA1C648}" type="datetimeFigureOut">
              <a:rPr lang="en-CA" smtClean="0"/>
              <a:t>2023-09-05</a:t>
            </a:fld>
            <a:endParaRPr lang="en-CA" dirty="0"/>
          </a:p>
        </p:txBody>
      </p:sp>
      <p:sp>
        <p:nvSpPr>
          <p:cNvPr id="5" name="Footer Placeholder 4">
            <a:extLst>
              <a:ext uri="{FF2B5EF4-FFF2-40B4-BE49-F238E27FC236}">
                <a16:creationId xmlns:a16="http://schemas.microsoft.com/office/drawing/2014/main" id="{353F5B48-546C-4F59-B777-CCBA9EC67EEA}"/>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CA" dirty="0"/>
          </a:p>
        </p:txBody>
      </p:sp>
      <p:sp>
        <p:nvSpPr>
          <p:cNvPr id="6" name="Slide Number Placeholder 5">
            <a:extLst>
              <a:ext uri="{FF2B5EF4-FFF2-40B4-BE49-F238E27FC236}">
                <a16:creationId xmlns:a16="http://schemas.microsoft.com/office/drawing/2014/main" id="{236E6879-C471-402A-B560-3F7B83261E82}"/>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567EB92-034B-43AA-B861-AD2C6436B8E1}" type="slidenum">
              <a:rPr lang="en-CA" smtClean="0"/>
              <a:t>‹#›</a:t>
            </a:fld>
            <a:endParaRPr lang="en-CA" dirty="0"/>
          </a:p>
        </p:txBody>
      </p:sp>
      <p:sp>
        <p:nvSpPr>
          <p:cNvPr id="8" name="CaixaDeTexto 7">
            <a:extLst>
              <a:ext uri="{FF2B5EF4-FFF2-40B4-BE49-F238E27FC236}">
                <a16:creationId xmlns:a16="http://schemas.microsoft.com/office/drawing/2014/main" id="{A03C797A-30F5-E5B1-65B4-7041A4773C3D}"/>
              </a:ext>
            </a:extLst>
          </p:cNvPr>
          <p:cNvSpPr txBox="1"/>
          <p:nvPr userDrawn="1">
            <p:extLst>
              <p:ext uri="{1162E1C5-73C7-4A58-AE30-91384D911F3F}">
                <p184:classification xmlns:p184="http://schemas.microsoft.com/office/powerpoint/2018/4/main" val="hdr"/>
              </p:ext>
            </p:extLst>
          </p:nvPr>
        </p:nvSpPr>
        <p:spPr>
          <a:xfrm>
            <a:off x="5759450" y="63500"/>
            <a:ext cx="714375" cy="167640"/>
          </a:xfrm>
          <a:prstGeom prst="rect">
            <a:avLst/>
          </a:prstGeom>
        </p:spPr>
        <p:txBody>
          <a:bodyPr horzOverflow="overflow" lIns="0" tIns="0" rIns="0" bIns="0">
            <a:spAutoFit/>
          </a:bodyPr>
          <a:lstStyle/>
          <a:p>
            <a:pPr algn="l"/>
            <a:r>
              <a:rPr lang="pt-BR" sz="1100">
                <a:solidFill>
                  <a:srgbClr val="93979B"/>
                </a:solidFill>
                <a:latin typeface="Jost" pitchFamily="2" charset="0"/>
                <a:ea typeface="Jost" pitchFamily="2" charset="0"/>
              </a:rPr>
              <a:t>Internal use</a:t>
            </a:r>
          </a:p>
        </p:txBody>
      </p:sp>
    </p:spTree>
    <p:extLst>
      <p:ext uri="{BB962C8B-B14F-4D97-AF65-F5344CB8AC3E}">
        <p14:creationId xmlns:p14="http://schemas.microsoft.com/office/powerpoint/2010/main" val="390983484"/>
      </p:ext>
    </p:extLst>
  </p:cSld>
  <p:clrMap bg1="lt1" tx1="dk1" bg2="lt2" tx2="dk2" accent1="accent1" accent2="accent2" accent3="accent3" accent4="accent4" accent5="accent5" accent6="accent6" hlink="hlink" folHlink="folHlink"/>
  <p:sldLayoutIdLst>
    <p:sldLayoutId id="2147483649" r:id="rId1"/>
    <p:sldLayoutId id="2147483655" r:id="rId2"/>
    <p:sldLayoutId id="2147483656" r:id="rId3"/>
    <p:sldLayoutId id="2147483650" r:id="rId4"/>
    <p:sldLayoutId id="2147483652" r:id="rId5"/>
    <p:sldLayoutId id="2147483654" r:id="rId6"/>
    <p:sldLayoutId id="2147483657" r:id="rId7"/>
  </p:sldLayoutIdLst>
  <p:txStyles>
    <p:titleStyle>
      <a:lvl1pPr algn="l" defTabSz="914400" rtl="0" eaLnBrk="1" latinLnBrk="0" hangingPunct="1">
        <a:lnSpc>
          <a:spcPct val="90000"/>
        </a:lnSpc>
        <a:spcBef>
          <a:spcPct val="0"/>
        </a:spcBef>
        <a:buNone/>
        <a:defRPr sz="3600" kern="1200">
          <a:solidFill>
            <a:srgbClr val="E43D33"/>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lumMod val="50000"/>
              <a:lumOff val="50000"/>
            </a:schemeClr>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lumMod val="50000"/>
              <a:lumOff val="50000"/>
            </a:schemeClr>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lumMod val="50000"/>
              <a:lumOff val="50000"/>
            </a:schemeClr>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lumMod val="50000"/>
              <a:lumOff val="50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3.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3.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3.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3.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3.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3.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3.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3.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3.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D3DA74-9D26-4A66-94C6-AF6D2540E113}"/>
              </a:ext>
            </a:extLst>
          </p:cNvPr>
          <p:cNvSpPr>
            <a:spLocks noGrp="1"/>
          </p:cNvSpPr>
          <p:nvPr>
            <p:ph type="ctrTitle"/>
          </p:nvPr>
        </p:nvSpPr>
        <p:spPr>
          <a:xfrm>
            <a:off x="914400" y="2667001"/>
            <a:ext cx="10363200" cy="1120382"/>
          </a:xfrm>
        </p:spPr>
        <p:txBody>
          <a:bodyPr>
            <a:normAutofit/>
          </a:bodyPr>
          <a:lstStyle/>
          <a:p>
            <a:pPr algn="l"/>
            <a:r>
              <a:rPr lang="pt-BR" dirty="0"/>
              <a:t>Diagnóstico do Tromboembolismo Venoso e Manejo de Populações Especiais na América Latina</a:t>
            </a:r>
          </a:p>
        </p:txBody>
      </p:sp>
      <p:sp>
        <p:nvSpPr>
          <p:cNvPr id="6" name="Subtitle 2">
            <a:extLst>
              <a:ext uri="{FF2B5EF4-FFF2-40B4-BE49-F238E27FC236}">
                <a16:creationId xmlns:a16="http://schemas.microsoft.com/office/drawing/2014/main" id="{F831702B-1D01-4984-975F-2A2FF1541BF2}"/>
              </a:ext>
            </a:extLst>
          </p:cNvPr>
          <p:cNvSpPr txBox="1">
            <a:spLocks/>
          </p:cNvSpPr>
          <p:nvPr/>
        </p:nvSpPr>
        <p:spPr>
          <a:xfrm>
            <a:off x="990600" y="3987892"/>
            <a:ext cx="8534400" cy="2397700"/>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cap="all" baseline="0">
                <a:solidFill>
                  <a:schemeClr val="bg1">
                    <a:lumMod val="50000"/>
                  </a:schemeClr>
                </a:solidFill>
                <a:latin typeface="+mn-lt"/>
                <a:ea typeface="+mn-ea"/>
                <a:cs typeface="+mn-cs"/>
              </a:defRPr>
            </a:lvl1pPr>
            <a:lvl2pPr marL="609585" indent="0" algn="ctr" defTabSz="914400" rtl="0" eaLnBrk="1" latinLnBrk="0" hangingPunct="1">
              <a:lnSpc>
                <a:spcPct val="90000"/>
              </a:lnSpc>
              <a:spcBef>
                <a:spcPts val="500"/>
              </a:spcBef>
              <a:buFont typeface="Arial" panose="020B0604020202020204" pitchFamily="34" charset="0"/>
              <a:buNone/>
              <a:defRPr sz="2400" kern="1200">
                <a:solidFill>
                  <a:schemeClr val="tx1">
                    <a:tint val="75000"/>
                  </a:schemeClr>
                </a:solidFill>
                <a:latin typeface="+mn-lt"/>
                <a:ea typeface="+mn-ea"/>
                <a:cs typeface="+mn-cs"/>
              </a:defRPr>
            </a:lvl2pPr>
            <a:lvl3pPr marL="1219170" indent="0" algn="ctr" defTabSz="914400" rtl="0" eaLnBrk="1" latinLnBrk="0" hangingPunct="1">
              <a:lnSpc>
                <a:spcPct val="90000"/>
              </a:lnSpc>
              <a:spcBef>
                <a:spcPts val="500"/>
              </a:spcBef>
              <a:buFont typeface="Arial" panose="020B0604020202020204" pitchFamily="34" charset="0"/>
              <a:buNone/>
              <a:defRPr sz="2000" kern="1200">
                <a:solidFill>
                  <a:schemeClr val="tx1">
                    <a:tint val="75000"/>
                  </a:schemeClr>
                </a:solidFill>
                <a:latin typeface="+mn-lt"/>
                <a:ea typeface="+mn-ea"/>
                <a:cs typeface="+mn-cs"/>
              </a:defRPr>
            </a:lvl3pPr>
            <a:lvl4pPr marL="1828754" indent="0" algn="ctr" defTabSz="914400" rtl="0" eaLnBrk="1" latinLnBrk="0" hangingPunct="1">
              <a:lnSpc>
                <a:spcPct val="90000"/>
              </a:lnSpc>
              <a:spcBef>
                <a:spcPts val="500"/>
              </a:spcBef>
              <a:buFont typeface="Arial" panose="020B0604020202020204" pitchFamily="34" charset="0"/>
              <a:buNone/>
              <a:defRPr sz="1800" kern="1200">
                <a:solidFill>
                  <a:schemeClr val="tx1">
                    <a:tint val="75000"/>
                  </a:schemeClr>
                </a:solidFill>
                <a:latin typeface="+mn-lt"/>
                <a:ea typeface="+mn-ea"/>
                <a:cs typeface="+mn-cs"/>
              </a:defRPr>
            </a:lvl4pPr>
            <a:lvl5pPr marL="2438339" indent="0" algn="ctr" defTabSz="914400" rtl="0" eaLnBrk="1" latinLnBrk="0" hangingPunct="1">
              <a:lnSpc>
                <a:spcPct val="90000"/>
              </a:lnSpc>
              <a:spcBef>
                <a:spcPts val="500"/>
              </a:spcBef>
              <a:buFont typeface="Arial" panose="020B0604020202020204" pitchFamily="34" charset="0"/>
              <a:buNone/>
              <a:defRPr sz="1800" kern="1200">
                <a:solidFill>
                  <a:schemeClr val="tx1">
                    <a:tint val="75000"/>
                  </a:schemeClr>
                </a:solidFill>
                <a:latin typeface="+mn-lt"/>
                <a:ea typeface="+mn-ea"/>
                <a:cs typeface="+mn-cs"/>
              </a:defRPr>
            </a:lvl5pPr>
            <a:lvl6pPr marL="3047924" indent="0" algn="ctr" defTabSz="914400" rtl="0" eaLnBrk="1" latinLnBrk="0" hangingPunct="1">
              <a:lnSpc>
                <a:spcPct val="90000"/>
              </a:lnSpc>
              <a:spcBef>
                <a:spcPts val="500"/>
              </a:spcBef>
              <a:buFont typeface="Arial" panose="020B0604020202020204" pitchFamily="34" charset="0"/>
              <a:buNone/>
              <a:defRPr sz="1800" kern="1200">
                <a:solidFill>
                  <a:schemeClr val="tx1">
                    <a:tint val="75000"/>
                  </a:schemeClr>
                </a:solidFill>
                <a:latin typeface="+mn-lt"/>
                <a:ea typeface="+mn-ea"/>
                <a:cs typeface="+mn-cs"/>
              </a:defRPr>
            </a:lvl6pPr>
            <a:lvl7pPr marL="3657509" indent="0" algn="ctr" defTabSz="914400" rtl="0" eaLnBrk="1" latinLnBrk="0" hangingPunct="1">
              <a:lnSpc>
                <a:spcPct val="90000"/>
              </a:lnSpc>
              <a:spcBef>
                <a:spcPts val="500"/>
              </a:spcBef>
              <a:buFont typeface="Arial" panose="020B0604020202020204" pitchFamily="34" charset="0"/>
              <a:buNone/>
              <a:defRPr sz="1800" kern="1200">
                <a:solidFill>
                  <a:schemeClr val="tx1">
                    <a:tint val="75000"/>
                  </a:schemeClr>
                </a:solidFill>
                <a:latin typeface="+mn-lt"/>
                <a:ea typeface="+mn-ea"/>
                <a:cs typeface="+mn-cs"/>
              </a:defRPr>
            </a:lvl7pPr>
            <a:lvl8pPr marL="4267093" indent="0" algn="ctr" defTabSz="914400" rtl="0" eaLnBrk="1" latinLnBrk="0" hangingPunct="1">
              <a:lnSpc>
                <a:spcPct val="90000"/>
              </a:lnSpc>
              <a:spcBef>
                <a:spcPts val="500"/>
              </a:spcBef>
              <a:buFont typeface="Arial" panose="020B0604020202020204" pitchFamily="34" charset="0"/>
              <a:buNone/>
              <a:defRPr sz="1800" kern="1200">
                <a:solidFill>
                  <a:schemeClr val="tx1">
                    <a:tint val="75000"/>
                  </a:schemeClr>
                </a:solidFill>
                <a:latin typeface="+mn-lt"/>
                <a:ea typeface="+mn-ea"/>
                <a:cs typeface="+mn-cs"/>
              </a:defRPr>
            </a:lvl8pPr>
            <a:lvl9pPr marL="4876678" indent="0" algn="ctr" defTabSz="914400" rtl="0" eaLnBrk="1" latinLnBrk="0" hangingPunct="1">
              <a:lnSpc>
                <a:spcPct val="90000"/>
              </a:lnSpc>
              <a:spcBef>
                <a:spcPts val="500"/>
              </a:spcBef>
              <a:buFont typeface="Arial" panose="020B0604020202020204" pitchFamily="34" charset="0"/>
              <a:buNone/>
              <a:defRPr sz="1800" kern="1200">
                <a:solidFill>
                  <a:schemeClr val="tx1">
                    <a:tint val="75000"/>
                  </a:schemeClr>
                </a:solidFill>
                <a:latin typeface="+mn-lt"/>
                <a:ea typeface="+mn-ea"/>
                <a:cs typeface="+mn-cs"/>
              </a:defRPr>
            </a:lvl9pPr>
          </a:lstStyle>
          <a:p>
            <a:pPr algn="l"/>
            <a:r>
              <a:rPr lang="pt-BR" b="1" i="1" cap="none" dirty="0"/>
              <a:t>Kit de Slides Educativos </a:t>
            </a:r>
          </a:p>
          <a:p>
            <a:pPr algn="l"/>
            <a:r>
              <a:rPr lang="pt-BR" sz="2400" cap="none" dirty="0"/>
              <a:t>Sociedade Americana de Hematologia 2022 </a:t>
            </a:r>
            <a:br>
              <a:rPr lang="pt-BR" cap="none" dirty="0"/>
            </a:br>
            <a:r>
              <a:rPr lang="pt-BR" sz="2400" cap="none" dirty="0"/>
              <a:t>para o Manejo da Doença Tromboembólica Venosa</a:t>
            </a:r>
          </a:p>
          <a:p>
            <a:pPr algn="l"/>
            <a:endParaRPr lang="en-US" sz="1800" b="1" cap="none" dirty="0"/>
          </a:p>
          <a:p>
            <a:pPr algn="l">
              <a:spcBef>
                <a:spcPts val="0"/>
              </a:spcBef>
            </a:pPr>
            <a:r>
              <a:rPr lang="pt-BR" sz="1600" b="1" cap="none" dirty="0"/>
              <a:t>Autor: </a:t>
            </a:r>
            <a:br>
              <a:rPr lang="pt-BR" sz="1600" cap="none" dirty="0"/>
            </a:br>
            <a:r>
              <a:rPr lang="pt-BR" sz="1600" cap="none" dirty="0"/>
              <a:t>Dr. Juan Carlos Serrano Casas, MD, Universidade Central da Venezuela </a:t>
            </a:r>
          </a:p>
          <a:p>
            <a:pPr algn="l">
              <a:spcBef>
                <a:spcPts val="0"/>
              </a:spcBef>
            </a:pPr>
            <a:r>
              <a:rPr lang="pt-BR" sz="1600" cap="none" dirty="0"/>
              <a:t>Clínica </a:t>
            </a:r>
            <a:r>
              <a:rPr lang="pt-BR" sz="1600" cap="none" dirty="0" err="1"/>
              <a:t>Cancerológica</a:t>
            </a:r>
            <a:r>
              <a:rPr lang="pt-BR" sz="1600" cap="none" dirty="0"/>
              <a:t> de Norte de Santander.</a:t>
            </a:r>
          </a:p>
          <a:p>
            <a:pPr algn="l">
              <a:spcBef>
                <a:spcPts val="0"/>
              </a:spcBef>
            </a:pPr>
            <a:r>
              <a:rPr lang="pt-BR" sz="1600" cap="none" dirty="0"/>
              <a:t> </a:t>
            </a:r>
          </a:p>
          <a:p>
            <a:pPr algn="l"/>
            <a:endParaRPr lang="en-CA" sz="2000" dirty="0"/>
          </a:p>
        </p:txBody>
      </p:sp>
    </p:spTree>
    <p:extLst>
      <p:ext uri="{BB962C8B-B14F-4D97-AF65-F5344CB8AC3E}">
        <p14:creationId xmlns:p14="http://schemas.microsoft.com/office/powerpoint/2010/main" val="423979018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DBC6C2-ECF1-491A-819B-1F785F17B269}"/>
              </a:ext>
            </a:extLst>
          </p:cNvPr>
          <p:cNvSpPr>
            <a:spLocks noGrp="1"/>
          </p:cNvSpPr>
          <p:nvPr>
            <p:ph type="title"/>
          </p:nvPr>
        </p:nvSpPr>
        <p:spPr>
          <a:xfrm>
            <a:off x="3298778" y="402770"/>
            <a:ext cx="10482263" cy="678731"/>
          </a:xfrm>
        </p:spPr>
        <p:txBody>
          <a:bodyPr>
            <a:noAutofit/>
          </a:bodyPr>
          <a:lstStyle/>
          <a:p>
            <a:r>
              <a:rPr lang="pt-BR" dirty="0"/>
              <a:t>Probabilidade pré-teste para EP usando </a:t>
            </a:r>
            <a:br>
              <a:rPr lang="pt-BR" dirty="0"/>
            </a:br>
            <a:r>
              <a:rPr lang="pt-BR" dirty="0"/>
              <a:t>regras de previsão clínica</a:t>
            </a:r>
          </a:p>
        </p:txBody>
      </p:sp>
      <p:graphicFrame>
        <p:nvGraphicFramePr>
          <p:cNvPr id="5" name="Table 4">
            <a:extLst>
              <a:ext uri="{FF2B5EF4-FFF2-40B4-BE49-F238E27FC236}">
                <a16:creationId xmlns:a16="http://schemas.microsoft.com/office/drawing/2014/main" id="{6193A029-265F-4835-B3B9-CCB37DAEAAFC}"/>
              </a:ext>
            </a:extLst>
          </p:cNvPr>
          <p:cNvGraphicFramePr>
            <a:graphicFrameLocks noGrp="1"/>
          </p:cNvGraphicFramePr>
          <p:nvPr>
            <p:extLst>
              <p:ext uri="{D42A27DB-BD31-4B8C-83A1-F6EECF244321}">
                <p14:modId xmlns:p14="http://schemas.microsoft.com/office/powerpoint/2010/main" val="528310439"/>
              </p:ext>
            </p:extLst>
          </p:nvPr>
        </p:nvGraphicFramePr>
        <p:xfrm>
          <a:off x="4931084" y="1666422"/>
          <a:ext cx="3784291" cy="3194309"/>
        </p:xfrm>
        <a:graphic>
          <a:graphicData uri="http://schemas.openxmlformats.org/drawingml/2006/table">
            <a:tbl>
              <a:tblPr firstRow="1" bandRow="1">
                <a:tableStyleId>{5940675A-B579-460E-94D1-54222C63F5DA}</a:tableStyleId>
              </a:tblPr>
              <a:tblGrid>
                <a:gridCol w="2755591">
                  <a:extLst>
                    <a:ext uri="{9D8B030D-6E8A-4147-A177-3AD203B41FA5}">
                      <a16:colId xmlns:a16="http://schemas.microsoft.com/office/drawing/2014/main" val="3899270574"/>
                    </a:ext>
                  </a:extLst>
                </a:gridCol>
                <a:gridCol w="1028700">
                  <a:extLst>
                    <a:ext uri="{9D8B030D-6E8A-4147-A177-3AD203B41FA5}">
                      <a16:colId xmlns:a16="http://schemas.microsoft.com/office/drawing/2014/main" val="3095504583"/>
                    </a:ext>
                  </a:extLst>
                </a:gridCol>
              </a:tblGrid>
              <a:tr h="500310">
                <a:tc gridSpan="2">
                  <a:txBody>
                    <a:bodyPr/>
                    <a:lstStyle/>
                    <a:p>
                      <a:r>
                        <a:rPr lang="pt-BR" sz="2400" b="1">
                          <a:solidFill>
                            <a:schemeClr val="bg1"/>
                          </a:solidFill>
                        </a:rPr>
                        <a:t>Pontuação de Wells para EP</a:t>
                      </a:r>
                    </a:p>
                  </a:txBody>
                  <a:tcPr>
                    <a:lnL w="12700" cap="flat" cmpd="sng" algn="ctr">
                      <a:solidFill>
                        <a:schemeClr val="bg2">
                          <a:lumMod val="90000"/>
                        </a:schemeClr>
                      </a:solidFill>
                      <a:prstDash val="solid"/>
                      <a:round/>
                      <a:headEnd type="none" w="med" len="med"/>
                      <a:tailEnd type="none" w="med" len="med"/>
                    </a:lnL>
                    <a:lnR w="12700" cap="flat" cmpd="sng" algn="ctr">
                      <a:solidFill>
                        <a:schemeClr val="bg2">
                          <a:lumMod val="90000"/>
                        </a:schemeClr>
                      </a:solidFill>
                      <a:prstDash val="solid"/>
                      <a:round/>
                      <a:headEnd type="none" w="med" len="med"/>
                      <a:tailEnd type="none" w="med" len="med"/>
                    </a:lnR>
                    <a:lnT w="12700" cap="flat" cmpd="sng" algn="ctr">
                      <a:solidFill>
                        <a:schemeClr val="bg2">
                          <a:lumMod val="90000"/>
                        </a:schemeClr>
                      </a:solidFill>
                      <a:prstDash val="solid"/>
                      <a:round/>
                      <a:headEnd type="none" w="med" len="med"/>
                      <a:tailEnd type="none" w="med" len="med"/>
                    </a:lnT>
                    <a:lnB w="12700" cap="flat" cmpd="sng" algn="ctr">
                      <a:solidFill>
                        <a:schemeClr val="bg2">
                          <a:lumMod val="90000"/>
                        </a:schemeClr>
                      </a:solidFill>
                      <a:prstDash val="solid"/>
                      <a:round/>
                      <a:headEnd type="none" w="med" len="med"/>
                      <a:tailEnd type="none" w="med" len="med"/>
                    </a:lnB>
                    <a:solidFill>
                      <a:srgbClr val="E63E31"/>
                    </a:solidFill>
                  </a:tcPr>
                </a:tc>
                <a:tc hMerge="1">
                  <a:txBody>
                    <a:bodyPr/>
                    <a:lstStyle/>
                    <a:p>
                      <a:endParaRPr lang="en-CA" sz="2000" b="1" dirty="0"/>
                    </a:p>
                  </a:txBody>
                  <a:tcPr>
                    <a:solidFill>
                      <a:schemeClr val="accent2">
                        <a:lumMod val="20000"/>
                        <a:lumOff val="80000"/>
                      </a:schemeClr>
                    </a:solidFill>
                  </a:tcPr>
                </a:tc>
                <a:extLst>
                  <a:ext uri="{0D108BD9-81ED-4DB2-BD59-A6C34878D82A}">
                    <a16:rowId xmlns:a16="http://schemas.microsoft.com/office/drawing/2014/main" val="2448644659"/>
                  </a:ext>
                </a:extLst>
              </a:tr>
              <a:tr h="407999">
                <a:tc>
                  <a:txBody>
                    <a:bodyPr/>
                    <a:lstStyle/>
                    <a:p>
                      <a:r>
                        <a:rPr lang="pt-BR" sz="1800" b="1">
                          <a:solidFill>
                            <a:schemeClr val="bg1"/>
                          </a:solidFill>
                        </a:rPr>
                        <a:t>Componente</a:t>
                      </a:r>
                    </a:p>
                  </a:txBody>
                  <a:tcPr>
                    <a:lnL w="12700" cap="flat" cmpd="sng" algn="ctr">
                      <a:solidFill>
                        <a:schemeClr val="bg2">
                          <a:lumMod val="90000"/>
                        </a:schemeClr>
                      </a:solidFill>
                      <a:prstDash val="solid"/>
                      <a:round/>
                      <a:headEnd type="none" w="med" len="med"/>
                      <a:tailEnd type="none" w="med" len="med"/>
                    </a:lnL>
                    <a:lnR w="12700" cap="flat" cmpd="sng" algn="ctr">
                      <a:solidFill>
                        <a:schemeClr val="bg2">
                          <a:lumMod val="90000"/>
                        </a:schemeClr>
                      </a:solidFill>
                      <a:prstDash val="solid"/>
                      <a:round/>
                      <a:headEnd type="none" w="med" len="med"/>
                      <a:tailEnd type="none" w="med" len="med"/>
                    </a:lnR>
                    <a:lnT w="12700" cap="flat" cmpd="sng" algn="ctr">
                      <a:solidFill>
                        <a:schemeClr val="bg2">
                          <a:lumMod val="90000"/>
                        </a:schemeClr>
                      </a:solidFill>
                      <a:prstDash val="solid"/>
                      <a:round/>
                      <a:headEnd type="none" w="med" len="med"/>
                      <a:tailEnd type="none" w="med" len="med"/>
                    </a:lnT>
                    <a:lnB w="12700" cap="flat" cmpd="sng" algn="ctr">
                      <a:solidFill>
                        <a:schemeClr val="bg2">
                          <a:lumMod val="90000"/>
                        </a:schemeClr>
                      </a:solidFill>
                      <a:prstDash val="solid"/>
                      <a:round/>
                      <a:headEnd type="none" w="med" len="med"/>
                      <a:tailEnd type="none" w="med" len="med"/>
                    </a:lnB>
                    <a:solidFill>
                      <a:srgbClr val="E63E31"/>
                    </a:solidFill>
                  </a:tcPr>
                </a:tc>
                <a:tc>
                  <a:txBody>
                    <a:bodyPr/>
                    <a:lstStyle/>
                    <a:p>
                      <a:pPr algn="ctr"/>
                      <a:r>
                        <a:rPr lang="pt-BR" sz="1800" b="1">
                          <a:solidFill>
                            <a:schemeClr val="bg1"/>
                          </a:solidFill>
                        </a:rPr>
                        <a:t>Pontos</a:t>
                      </a:r>
                    </a:p>
                  </a:txBody>
                  <a:tcPr>
                    <a:lnL w="12700" cap="flat" cmpd="sng" algn="ctr">
                      <a:solidFill>
                        <a:schemeClr val="bg2">
                          <a:lumMod val="90000"/>
                        </a:schemeClr>
                      </a:solidFill>
                      <a:prstDash val="solid"/>
                      <a:round/>
                      <a:headEnd type="none" w="med" len="med"/>
                      <a:tailEnd type="none" w="med" len="med"/>
                    </a:lnL>
                    <a:lnR w="12700" cap="flat" cmpd="sng" algn="ctr">
                      <a:solidFill>
                        <a:schemeClr val="bg2">
                          <a:lumMod val="90000"/>
                        </a:schemeClr>
                      </a:solidFill>
                      <a:prstDash val="solid"/>
                      <a:round/>
                      <a:headEnd type="none" w="med" len="med"/>
                      <a:tailEnd type="none" w="med" len="med"/>
                    </a:lnR>
                    <a:lnT w="12700" cap="flat" cmpd="sng" algn="ctr">
                      <a:solidFill>
                        <a:schemeClr val="bg2">
                          <a:lumMod val="90000"/>
                        </a:schemeClr>
                      </a:solidFill>
                      <a:prstDash val="solid"/>
                      <a:round/>
                      <a:headEnd type="none" w="med" len="med"/>
                      <a:tailEnd type="none" w="med" len="med"/>
                    </a:lnT>
                    <a:lnB w="12700" cap="flat" cmpd="sng" algn="ctr">
                      <a:solidFill>
                        <a:schemeClr val="bg2">
                          <a:lumMod val="90000"/>
                        </a:schemeClr>
                      </a:solidFill>
                      <a:prstDash val="solid"/>
                      <a:round/>
                      <a:headEnd type="none" w="med" len="med"/>
                      <a:tailEnd type="none" w="med" len="med"/>
                    </a:lnB>
                    <a:solidFill>
                      <a:srgbClr val="E63E31"/>
                    </a:solidFill>
                  </a:tcPr>
                </a:tc>
                <a:extLst>
                  <a:ext uri="{0D108BD9-81ED-4DB2-BD59-A6C34878D82A}">
                    <a16:rowId xmlns:a16="http://schemas.microsoft.com/office/drawing/2014/main" val="2448442275"/>
                  </a:ext>
                </a:extLst>
              </a:tr>
              <a:tr h="2201366">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pt-BR" sz="1800">
                          <a:solidFill>
                            <a:schemeClr val="tx1">
                              <a:lumMod val="50000"/>
                              <a:lumOff val="50000"/>
                            </a:schemeClr>
                          </a:solidFill>
                        </a:rPr>
                        <a:t>Sinais/sintomas de TVP</a:t>
                      </a:r>
                    </a:p>
                    <a:p>
                      <a:pPr marL="0" marR="0" lvl="0" indent="0" algn="l" defTabSz="914400" rtl="0" eaLnBrk="1" fontAlgn="auto" latinLnBrk="0" hangingPunct="1">
                        <a:lnSpc>
                          <a:spcPct val="100000"/>
                        </a:lnSpc>
                        <a:spcBef>
                          <a:spcPts val="0"/>
                        </a:spcBef>
                        <a:spcAft>
                          <a:spcPts val="0"/>
                        </a:spcAft>
                        <a:buClrTx/>
                        <a:buSzTx/>
                        <a:buFontTx/>
                        <a:buNone/>
                        <a:tabLst/>
                        <a:defRPr/>
                      </a:pPr>
                      <a:r>
                        <a:rPr lang="pt-BR" sz="1800">
                          <a:solidFill>
                            <a:schemeClr val="tx1">
                              <a:lumMod val="50000"/>
                              <a:lumOff val="50000"/>
                            </a:schemeClr>
                          </a:solidFill>
                        </a:rPr>
                        <a:t>Sem diagnóstico alternativo</a:t>
                      </a:r>
                    </a:p>
                    <a:p>
                      <a:pPr marL="0" marR="0" lvl="0" indent="0" algn="l" defTabSz="914400" rtl="0" eaLnBrk="1" fontAlgn="auto" latinLnBrk="0" hangingPunct="1">
                        <a:lnSpc>
                          <a:spcPct val="100000"/>
                        </a:lnSpc>
                        <a:spcBef>
                          <a:spcPts val="0"/>
                        </a:spcBef>
                        <a:spcAft>
                          <a:spcPts val="0"/>
                        </a:spcAft>
                        <a:buClrTx/>
                        <a:buSzTx/>
                        <a:buFontTx/>
                        <a:buNone/>
                        <a:tabLst/>
                        <a:defRPr/>
                      </a:pPr>
                      <a:r>
                        <a:rPr lang="pt-BR" sz="1800">
                          <a:solidFill>
                            <a:schemeClr val="tx1">
                              <a:lumMod val="50000"/>
                              <a:lumOff val="50000"/>
                            </a:schemeClr>
                          </a:solidFill>
                        </a:rPr>
                        <a:t>Taquicardia</a:t>
                      </a:r>
                    </a:p>
                    <a:p>
                      <a:pPr marL="0" marR="0" lvl="0" indent="0" algn="l" defTabSz="914400" rtl="0" eaLnBrk="1" fontAlgn="auto" latinLnBrk="0" hangingPunct="1">
                        <a:lnSpc>
                          <a:spcPct val="100000"/>
                        </a:lnSpc>
                        <a:spcBef>
                          <a:spcPts val="0"/>
                        </a:spcBef>
                        <a:spcAft>
                          <a:spcPts val="0"/>
                        </a:spcAft>
                        <a:buClrTx/>
                        <a:buSzTx/>
                        <a:buFontTx/>
                        <a:buNone/>
                        <a:tabLst/>
                        <a:defRPr/>
                      </a:pPr>
                      <a:r>
                        <a:rPr lang="pt-BR" sz="1800">
                          <a:solidFill>
                            <a:schemeClr val="tx1">
                              <a:lumMod val="50000"/>
                              <a:lumOff val="50000"/>
                            </a:schemeClr>
                          </a:solidFill>
                        </a:rPr>
                        <a:t>Imobilização/cirurgia</a:t>
                      </a:r>
                    </a:p>
                    <a:p>
                      <a:pPr marL="0" marR="0" lvl="0" indent="0" algn="l" defTabSz="914400" rtl="0" eaLnBrk="1" fontAlgn="auto" latinLnBrk="0" hangingPunct="1">
                        <a:lnSpc>
                          <a:spcPct val="100000"/>
                        </a:lnSpc>
                        <a:spcBef>
                          <a:spcPts val="0"/>
                        </a:spcBef>
                        <a:spcAft>
                          <a:spcPts val="0"/>
                        </a:spcAft>
                        <a:buClrTx/>
                        <a:buSzTx/>
                        <a:buFontTx/>
                        <a:buNone/>
                        <a:tabLst/>
                        <a:defRPr/>
                      </a:pPr>
                      <a:r>
                        <a:rPr lang="pt-BR" sz="1800">
                          <a:solidFill>
                            <a:schemeClr val="tx1">
                              <a:lumMod val="50000"/>
                              <a:lumOff val="50000"/>
                            </a:schemeClr>
                          </a:solidFill>
                        </a:rPr>
                        <a:t>TVP ou EP anteriores</a:t>
                      </a:r>
                    </a:p>
                    <a:p>
                      <a:pPr marL="0" marR="0" lvl="0" indent="0" algn="l" defTabSz="914400" rtl="0" eaLnBrk="1" fontAlgn="auto" latinLnBrk="0" hangingPunct="1">
                        <a:lnSpc>
                          <a:spcPct val="100000"/>
                        </a:lnSpc>
                        <a:spcBef>
                          <a:spcPts val="0"/>
                        </a:spcBef>
                        <a:spcAft>
                          <a:spcPts val="0"/>
                        </a:spcAft>
                        <a:buClrTx/>
                        <a:buSzTx/>
                        <a:buFontTx/>
                        <a:buNone/>
                        <a:tabLst/>
                        <a:defRPr/>
                      </a:pPr>
                      <a:r>
                        <a:rPr lang="pt-BR" sz="1800">
                          <a:solidFill>
                            <a:schemeClr val="tx1">
                              <a:lumMod val="50000"/>
                              <a:lumOff val="50000"/>
                            </a:schemeClr>
                          </a:solidFill>
                        </a:rPr>
                        <a:t>hemoptise</a:t>
                      </a:r>
                    </a:p>
                    <a:p>
                      <a:pPr marL="0" marR="0" lvl="0" indent="0" algn="l" defTabSz="914400" rtl="0" eaLnBrk="1" fontAlgn="auto" latinLnBrk="0" hangingPunct="1">
                        <a:lnSpc>
                          <a:spcPct val="100000"/>
                        </a:lnSpc>
                        <a:spcBef>
                          <a:spcPts val="0"/>
                        </a:spcBef>
                        <a:spcAft>
                          <a:spcPts val="0"/>
                        </a:spcAft>
                        <a:buClrTx/>
                        <a:buSzTx/>
                        <a:buFontTx/>
                        <a:buNone/>
                        <a:tabLst/>
                        <a:defRPr/>
                      </a:pPr>
                      <a:r>
                        <a:rPr lang="pt-BR" sz="1800">
                          <a:solidFill>
                            <a:schemeClr val="tx1">
                              <a:lumMod val="50000"/>
                              <a:lumOff val="50000"/>
                            </a:schemeClr>
                          </a:solidFill>
                        </a:rPr>
                        <a:t>Câncer ativo</a:t>
                      </a:r>
                    </a:p>
                  </a:txBody>
                  <a:tcPr>
                    <a:lnL w="12700" cap="flat" cmpd="sng" algn="ctr">
                      <a:solidFill>
                        <a:schemeClr val="bg2">
                          <a:lumMod val="90000"/>
                        </a:schemeClr>
                      </a:solidFill>
                      <a:prstDash val="solid"/>
                      <a:round/>
                      <a:headEnd type="none" w="med" len="med"/>
                      <a:tailEnd type="none" w="med" len="med"/>
                    </a:lnL>
                    <a:lnR w="12700" cap="flat" cmpd="sng" algn="ctr">
                      <a:solidFill>
                        <a:schemeClr val="bg2">
                          <a:lumMod val="90000"/>
                        </a:schemeClr>
                      </a:solidFill>
                      <a:prstDash val="solid"/>
                      <a:round/>
                      <a:headEnd type="none" w="med" len="med"/>
                      <a:tailEnd type="none" w="med" len="med"/>
                    </a:lnR>
                    <a:lnT w="12700" cap="flat" cmpd="sng" algn="ctr">
                      <a:solidFill>
                        <a:schemeClr val="bg2">
                          <a:lumMod val="90000"/>
                        </a:schemeClr>
                      </a:solidFill>
                      <a:prstDash val="solid"/>
                      <a:round/>
                      <a:headEnd type="none" w="med" len="med"/>
                      <a:tailEnd type="none" w="med" len="med"/>
                    </a:lnT>
                    <a:lnB w="12700" cap="flat" cmpd="sng" algn="ctr">
                      <a:solidFill>
                        <a:schemeClr val="bg2">
                          <a:lumMod val="90000"/>
                        </a:schemeClr>
                      </a:solidFill>
                      <a:prstDash val="solid"/>
                      <a:round/>
                      <a:headEnd type="none" w="med" len="med"/>
                      <a:tailEnd type="none" w="med" len="med"/>
                    </a:lnB>
                    <a:solidFill>
                      <a:schemeClr val="bg1">
                        <a:lumMod val="95000"/>
                      </a:schemeClr>
                    </a:solidFill>
                  </a:tcPr>
                </a:tc>
                <a:tc>
                  <a:txBody>
                    <a:bodyPr/>
                    <a:lstStyle/>
                    <a:p>
                      <a:pPr algn="ctr"/>
                      <a:r>
                        <a:rPr lang="pt-BR" sz="1800">
                          <a:solidFill>
                            <a:schemeClr val="tx1">
                              <a:lumMod val="50000"/>
                              <a:lumOff val="50000"/>
                            </a:schemeClr>
                          </a:solidFill>
                        </a:rPr>
                        <a:t>3</a:t>
                      </a:r>
                    </a:p>
                    <a:p>
                      <a:pPr algn="ctr"/>
                      <a:r>
                        <a:rPr lang="pt-BR" sz="1800">
                          <a:solidFill>
                            <a:schemeClr val="tx1">
                              <a:lumMod val="50000"/>
                              <a:lumOff val="50000"/>
                            </a:schemeClr>
                          </a:solidFill>
                        </a:rPr>
                        <a:t>3</a:t>
                      </a:r>
                    </a:p>
                    <a:p>
                      <a:pPr algn="ctr"/>
                      <a:r>
                        <a:rPr lang="pt-BR" sz="1800">
                          <a:solidFill>
                            <a:schemeClr val="tx1">
                              <a:lumMod val="50000"/>
                              <a:lumOff val="50000"/>
                            </a:schemeClr>
                          </a:solidFill>
                        </a:rPr>
                        <a:t>1,5</a:t>
                      </a:r>
                    </a:p>
                    <a:p>
                      <a:pPr algn="ctr"/>
                      <a:r>
                        <a:rPr lang="pt-BR" sz="1800">
                          <a:solidFill>
                            <a:schemeClr val="tx1">
                              <a:lumMod val="50000"/>
                              <a:lumOff val="50000"/>
                            </a:schemeClr>
                          </a:solidFill>
                        </a:rPr>
                        <a:t>1,5</a:t>
                      </a:r>
                    </a:p>
                    <a:p>
                      <a:pPr algn="ctr"/>
                      <a:r>
                        <a:rPr lang="pt-BR" sz="1800">
                          <a:solidFill>
                            <a:schemeClr val="tx1">
                              <a:lumMod val="50000"/>
                              <a:lumOff val="50000"/>
                            </a:schemeClr>
                          </a:solidFill>
                        </a:rPr>
                        <a:t>1,5</a:t>
                      </a:r>
                    </a:p>
                    <a:p>
                      <a:pPr algn="ctr"/>
                      <a:r>
                        <a:rPr lang="pt-BR" sz="1800">
                          <a:solidFill>
                            <a:schemeClr val="tx1">
                              <a:lumMod val="50000"/>
                              <a:lumOff val="50000"/>
                            </a:schemeClr>
                          </a:solidFill>
                        </a:rPr>
                        <a:t>1</a:t>
                      </a:r>
                    </a:p>
                    <a:p>
                      <a:pPr algn="ctr"/>
                      <a:r>
                        <a:rPr lang="pt-BR" sz="1800">
                          <a:solidFill>
                            <a:schemeClr val="tx1">
                              <a:lumMod val="50000"/>
                              <a:lumOff val="50000"/>
                            </a:schemeClr>
                          </a:solidFill>
                        </a:rPr>
                        <a:t>1</a:t>
                      </a:r>
                    </a:p>
                  </a:txBody>
                  <a:tcPr>
                    <a:lnL w="12700" cap="flat" cmpd="sng" algn="ctr">
                      <a:solidFill>
                        <a:schemeClr val="bg2">
                          <a:lumMod val="90000"/>
                        </a:schemeClr>
                      </a:solidFill>
                      <a:prstDash val="solid"/>
                      <a:round/>
                      <a:headEnd type="none" w="med" len="med"/>
                      <a:tailEnd type="none" w="med" len="med"/>
                    </a:lnL>
                    <a:lnR w="12700" cap="flat" cmpd="sng" algn="ctr">
                      <a:solidFill>
                        <a:schemeClr val="bg2">
                          <a:lumMod val="90000"/>
                        </a:schemeClr>
                      </a:solidFill>
                      <a:prstDash val="solid"/>
                      <a:round/>
                      <a:headEnd type="none" w="med" len="med"/>
                      <a:tailEnd type="none" w="med" len="med"/>
                    </a:lnR>
                    <a:lnT w="12700" cap="flat" cmpd="sng" algn="ctr">
                      <a:solidFill>
                        <a:schemeClr val="bg2">
                          <a:lumMod val="90000"/>
                        </a:schemeClr>
                      </a:solidFill>
                      <a:prstDash val="solid"/>
                      <a:round/>
                      <a:headEnd type="none" w="med" len="med"/>
                      <a:tailEnd type="none" w="med" len="med"/>
                    </a:lnT>
                    <a:lnB w="12700" cap="flat" cmpd="sng" algn="ctr">
                      <a:solidFill>
                        <a:schemeClr val="bg2">
                          <a:lumMod val="90000"/>
                        </a:schemeClr>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1004914982"/>
                  </a:ext>
                </a:extLst>
              </a:tr>
            </a:tbl>
          </a:graphicData>
        </a:graphic>
      </p:graphicFrame>
      <p:graphicFrame>
        <p:nvGraphicFramePr>
          <p:cNvPr id="6" name="Table 5">
            <a:extLst>
              <a:ext uri="{FF2B5EF4-FFF2-40B4-BE49-F238E27FC236}">
                <a16:creationId xmlns:a16="http://schemas.microsoft.com/office/drawing/2014/main" id="{2D55870A-1BFC-41AF-BEF4-E2FAC3A63B26}"/>
              </a:ext>
            </a:extLst>
          </p:cNvPr>
          <p:cNvGraphicFramePr>
            <a:graphicFrameLocks noGrp="1"/>
          </p:cNvGraphicFramePr>
          <p:nvPr>
            <p:extLst>
              <p:ext uri="{D42A27DB-BD31-4B8C-83A1-F6EECF244321}">
                <p14:modId xmlns:p14="http://schemas.microsoft.com/office/powerpoint/2010/main" val="3265689086"/>
              </p:ext>
            </p:extLst>
          </p:nvPr>
        </p:nvGraphicFramePr>
        <p:xfrm>
          <a:off x="928046" y="1648412"/>
          <a:ext cx="3773776" cy="3296920"/>
        </p:xfrm>
        <a:graphic>
          <a:graphicData uri="http://schemas.openxmlformats.org/drawingml/2006/table">
            <a:tbl>
              <a:tblPr firstRow="1" bandRow="1">
                <a:tableStyleId>{5940675A-B579-460E-94D1-54222C63F5DA}</a:tableStyleId>
              </a:tblPr>
              <a:tblGrid>
                <a:gridCol w="2739543">
                  <a:extLst>
                    <a:ext uri="{9D8B030D-6E8A-4147-A177-3AD203B41FA5}">
                      <a16:colId xmlns:a16="http://schemas.microsoft.com/office/drawing/2014/main" val="3899270574"/>
                    </a:ext>
                  </a:extLst>
                </a:gridCol>
                <a:gridCol w="1034233">
                  <a:extLst>
                    <a:ext uri="{9D8B030D-6E8A-4147-A177-3AD203B41FA5}">
                      <a16:colId xmlns:a16="http://schemas.microsoft.com/office/drawing/2014/main" val="3978969902"/>
                    </a:ext>
                  </a:extLst>
                </a:gridCol>
              </a:tblGrid>
              <a:tr h="370840">
                <a:tc gridSpan="2">
                  <a:txBody>
                    <a:bodyPr/>
                    <a:lstStyle/>
                    <a:p>
                      <a:r>
                        <a:rPr lang="pt-BR" sz="2000" b="1">
                          <a:solidFill>
                            <a:schemeClr val="bg1"/>
                          </a:solidFill>
                        </a:rPr>
                        <a:t>Pontuação de Genebra revisada</a:t>
                      </a:r>
                    </a:p>
                  </a:txBody>
                  <a:tcPr>
                    <a:lnL w="12700" cap="flat" cmpd="sng" algn="ctr">
                      <a:solidFill>
                        <a:schemeClr val="bg2">
                          <a:lumMod val="90000"/>
                        </a:schemeClr>
                      </a:solidFill>
                      <a:prstDash val="solid"/>
                      <a:round/>
                      <a:headEnd type="none" w="med" len="med"/>
                      <a:tailEnd type="none" w="med" len="med"/>
                    </a:lnL>
                    <a:lnR w="12700" cap="flat" cmpd="sng" algn="ctr">
                      <a:solidFill>
                        <a:schemeClr val="bg2">
                          <a:lumMod val="90000"/>
                        </a:schemeClr>
                      </a:solidFill>
                      <a:prstDash val="solid"/>
                      <a:round/>
                      <a:headEnd type="none" w="med" len="med"/>
                      <a:tailEnd type="none" w="med" len="med"/>
                    </a:lnR>
                    <a:lnT w="12700" cap="flat" cmpd="sng" algn="ctr">
                      <a:solidFill>
                        <a:schemeClr val="bg2">
                          <a:lumMod val="90000"/>
                        </a:schemeClr>
                      </a:solidFill>
                      <a:prstDash val="solid"/>
                      <a:round/>
                      <a:headEnd type="none" w="med" len="med"/>
                      <a:tailEnd type="none" w="med" len="med"/>
                    </a:lnT>
                    <a:lnB w="12700" cap="flat" cmpd="sng" algn="ctr">
                      <a:solidFill>
                        <a:schemeClr val="bg2">
                          <a:lumMod val="90000"/>
                        </a:schemeClr>
                      </a:solidFill>
                      <a:prstDash val="solid"/>
                      <a:round/>
                      <a:headEnd type="none" w="med" len="med"/>
                      <a:tailEnd type="none" w="med" len="med"/>
                    </a:lnB>
                    <a:solidFill>
                      <a:srgbClr val="E63E31"/>
                    </a:solidFill>
                  </a:tcPr>
                </a:tc>
                <a:tc hMerge="1">
                  <a:txBody>
                    <a:bodyPr/>
                    <a:lstStyle/>
                    <a:p>
                      <a:endParaRPr lang="en-CA" sz="2000" b="1" dirty="0"/>
                    </a:p>
                  </a:txBody>
                  <a:tcPr>
                    <a:solidFill>
                      <a:schemeClr val="accent2">
                        <a:lumMod val="20000"/>
                        <a:lumOff val="80000"/>
                      </a:schemeClr>
                    </a:solidFill>
                  </a:tcPr>
                </a:tc>
                <a:extLst>
                  <a:ext uri="{0D108BD9-81ED-4DB2-BD59-A6C34878D82A}">
                    <a16:rowId xmlns:a16="http://schemas.microsoft.com/office/drawing/2014/main" val="302110519"/>
                  </a:ext>
                </a:extLst>
              </a:tr>
              <a:tr h="370840">
                <a:tc>
                  <a:txBody>
                    <a:bodyPr/>
                    <a:lstStyle/>
                    <a:p>
                      <a:r>
                        <a:rPr lang="pt-BR" sz="1800" b="1">
                          <a:solidFill>
                            <a:schemeClr val="bg1"/>
                          </a:solidFill>
                        </a:rPr>
                        <a:t>Componente</a:t>
                      </a:r>
                    </a:p>
                  </a:txBody>
                  <a:tcPr>
                    <a:lnL w="12700" cap="flat" cmpd="sng" algn="ctr">
                      <a:solidFill>
                        <a:schemeClr val="bg2">
                          <a:lumMod val="90000"/>
                        </a:schemeClr>
                      </a:solidFill>
                      <a:prstDash val="solid"/>
                      <a:round/>
                      <a:headEnd type="none" w="med" len="med"/>
                      <a:tailEnd type="none" w="med" len="med"/>
                    </a:lnL>
                    <a:lnR w="12700" cap="flat" cmpd="sng" algn="ctr">
                      <a:solidFill>
                        <a:schemeClr val="bg2">
                          <a:lumMod val="90000"/>
                        </a:schemeClr>
                      </a:solidFill>
                      <a:prstDash val="solid"/>
                      <a:round/>
                      <a:headEnd type="none" w="med" len="med"/>
                      <a:tailEnd type="none" w="med" len="med"/>
                    </a:lnR>
                    <a:lnT w="12700" cap="flat" cmpd="sng" algn="ctr">
                      <a:solidFill>
                        <a:schemeClr val="bg2">
                          <a:lumMod val="90000"/>
                        </a:schemeClr>
                      </a:solidFill>
                      <a:prstDash val="solid"/>
                      <a:round/>
                      <a:headEnd type="none" w="med" len="med"/>
                      <a:tailEnd type="none" w="med" len="med"/>
                    </a:lnT>
                    <a:lnB w="12700" cap="flat" cmpd="sng" algn="ctr">
                      <a:solidFill>
                        <a:schemeClr val="bg2">
                          <a:lumMod val="90000"/>
                        </a:schemeClr>
                      </a:solidFill>
                      <a:prstDash val="solid"/>
                      <a:round/>
                      <a:headEnd type="none" w="med" len="med"/>
                      <a:tailEnd type="none" w="med" len="med"/>
                    </a:lnB>
                    <a:solidFill>
                      <a:srgbClr val="E63E31"/>
                    </a:solidFill>
                  </a:tcPr>
                </a:tc>
                <a:tc>
                  <a:txBody>
                    <a:bodyPr/>
                    <a:lstStyle/>
                    <a:p>
                      <a:pPr algn="ctr"/>
                      <a:r>
                        <a:rPr lang="pt-BR" sz="1800" b="1">
                          <a:solidFill>
                            <a:schemeClr val="bg1"/>
                          </a:solidFill>
                        </a:rPr>
                        <a:t>Pontos</a:t>
                      </a:r>
                    </a:p>
                  </a:txBody>
                  <a:tcPr>
                    <a:lnL w="12700" cap="flat" cmpd="sng" algn="ctr">
                      <a:solidFill>
                        <a:schemeClr val="bg2">
                          <a:lumMod val="90000"/>
                        </a:schemeClr>
                      </a:solidFill>
                      <a:prstDash val="solid"/>
                      <a:round/>
                      <a:headEnd type="none" w="med" len="med"/>
                      <a:tailEnd type="none" w="med" len="med"/>
                    </a:lnL>
                    <a:lnR w="12700" cap="flat" cmpd="sng" algn="ctr">
                      <a:solidFill>
                        <a:schemeClr val="bg2">
                          <a:lumMod val="90000"/>
                        </a:schemeClr>
                      </a:solidFill>
                      <a:prstDash val="solid"/>
                      <a:round/>
                      <a:headEnd type="none" w="med" len="med"/>
                      <a:tailEnd type="none" w="med" len="med"/>
                    </a:lnR>
                    <a:lnT w="12700" cap="flat" cmpd="sng" algn="ctr">
                      <a:solidFill>
                        <a:schemeClr val="bg2">
                          <a:lumMod val="90000"/>
                        </a:schemeClr>
                      </a:solidFill>
                      <a:prstDash val="solid"/>
                      <a:round/>
                      <a:headEnd type="none" w="med" len="med"/>
                      <a:tailEnd type="none" w="med" len="med"/>
                    </a:lnT>
                    <a:lnB w="12700" cap="flat" cmpd="sng" algn="ctr">
                      <a:solidFill>
                        <a:schemeClr val="bg2">
                          <a:lumMod val="90000"/>
                        </a:schemeClr>
                      </a:solidFill>
                      <a:prstDash val="solid"/>
                      <a:round/>
                      <a:headEnd type="none" w="med" len="med"/>
                      <a:tailEnd type="none" w="med" len="med"/>
                    </a:lnB>
                    <a:solidFill>
                      <a:srgbClr val="E63E31"/>
                    </a:solidFill>
                  </a:tcPr>
                </a:tc>
                <a:extLst>
                  <a:ext uri="{0D108BD9-81ED-4DB2-BD59-A6C34878D82A}">
                    <a16:rowId xmlns:a16="http://schemas.microsoft.com/office/drawing/2014/main" val="2448442275"/>
                  </a:ext>
                </a:extLst>
              </a:tr>
              <a:tr h="370840">
                <a:tc>
                  <a:txBody>
                    <a:bodyPr/>
                    <a:lstStyle/>
                    <a:p>
                      <a:r>
                        <a:rPr lang="pt-BR" sz="1600">
                          <a:solidFill>
                            <a:schemeClr val="tx1">
                              <a:lumMod val="50000"/>
                              <a:lumOff val="50000"/>
                            </a:schemeClr>
                          </a:solidFill>
                        </a:rPr>
                        <a:t>Dor na palpação de extremidades</a:t>
                      </a:r>
                    </a:p>
                    <a:p>
                      <a:r>
                        <a:rPr lang="pt-BR" sz="1600">
                          <a:solidFill>
                            <a:schemeClr val="tx1">
                              <a:lumMod val="50000"/>
                              <a:lumOff val="50000"/>
                            </a:schemeClr>
                          </a:solidFill>
                        </a:rPr>
                        <a:t>TVP ou EP anteriores</a:t>
                      </a:r>
                    </a:p>
                    <a:p>
                      <a:r>
                        <a:rPr lang="pt-BR" sz="1600">
                          <a:solidFill>
                            <a:schemeClr val="tx1">
                              <a:lumMod val="50000"/>
                              <a:lumOff val="50000"/>
                            </a:schemeClr>
                          </a:solidFill>
                        </a:rPr>
                        <a:t>Dores unilaterais nos membros inferiores</a:t>
                      </a:r>
                    </a:p>
                    <a:p>
                      <a:r>
                        <a:rPr lang="pt-BR" sz="1600">
                          <a:solidFill>
                            <a:schemeClr val="tx1">
                              <a:lumMod val="50000"/>
                              <a:lumOff val="50000"/>
                            </a:schemeClr>
                          </a:solidFill>
                        </a:rPr>
                        <a:t>Taquicardia</a:t>
                      </a:r>
                    </a:p>
                    <a:p>
                      <a:r>
                        <a:rPr lang="pt-BR" sz="1600">
                          <a:solidFill>
                            <a:schemeClr val="tx1">
                              <a:lumMod val="50000"/>
                              <a:lumOff val="50000"/>
                            </a:schemeClr>
                          </a:solidFill>
                        </a:rPr>
                        <a:t>Câncer ativo</a:t>
                      </a:r>
                    </a:p>
                    <a:p>
                      <a:r>
                        <a:rPr lang="pt-BR" sz="1600">
                          <a:solidFill>
                            <a:schemeClr val="tx1">
                              <a:lumMod val="50000"/>
                              <a:lumOff val="50000"/>
                            </a:schemeClr>
                          </a:solidFill>
                        </a:rPr>
                        <a:t>Cirurgia ou fratura recente</a:t>
                      </a:r>
                    </a:p>
                    <a:p>
                      <a:r>
                        <a:rPr lang="pt-BR" sz="1600">
                          <a:solidFill>
                            <a:schemeClr val="tx1">
                              <a:lumMod val="50000"/>
                              <a:lumOff val="50000"/>
                            </a:schemeClr>
                          </a:solidFill>
                        </a:rPr>
                        <a:t>hemoptise</a:t>
                      </a:r>
                    </a:p>
                    <a:p>
                      <a:r>
                        <a:rPr lang="pt-BR" sz="1600">
                          <a:solidFill>
                            <a:schemeClr val="tx1">
                              <a:lumMod val="50000"/>
                              <a:lumOff val="50000"/>
                            </a:schemeClr>
                          </a:solidFill>
                        </a:rPr>
                        <a:t>Idade≥ 65 anos</a:t>
                      </a:r>
                    </a:p>
                  </a:txBody>
                  <a:tcPr>
                    <a:lnL w="12700" cap="flat" cmpd="sng" algn="ctr">
                      <a:solidFill>
                        <a:schemeClr val="bg2">
                          <a:lumMod val="90000"/>
                        </a:schemeClr>
                      </a:solidFill>
                      <a:prstDash val="solid"/>
                      <a:round/>
                      <a:headEnd type="none" w="med" len="med"/>
                      <a:tailEnd type="none" w="med" len="med"/>
                    </a:lnL>
                    <a:lnR w="12700" cap="flat" cmpd="sng" algn="ctr">
                      <a:solidFill>
                        <a:schemeClr val="bg2">
                          <a:lumMod val="90000"/>
                        </a:schemeClr>
                      </a:solidFill>
                      <a:prstDash val="solid"/>
                      <a:round/>
                      <a:headEnd type="none" w="med" len="med"/>
                      <a:tailEnd type="none" w="med" len="med"/>
                    </a:lnR>
                    <a:lnT w="12700" cap="flat" cmpd="sng" algn="ctr">
                      <a:solidFill>
                        <a:schemeClr val="bg2">
                          <a:lumMod val="90000"/>
                        </a:schemeClr>
                      </a:solidFill>
                      <a:prstDash val="solid"/>
                      <a:round/>
                      <a:headEnd type="none" w="med" len="med"/>
                      <a:tailEnd type="none" w="med" len="med"/>
                    </a:lnT>
                    <a:lnB w="12700" cap="flat" cmpd="sng" algn="ctr">
                      <a:solidFill>
                        <a:schemeClr val="bg2">
                          <a:lumMod val="90000"/>
                        </a:schemeClr>
                      </a:solidFill>
                      <a:prstDash val="solid"/>
                      <a:round/>
                      <a:headEnd type="none" w="med" len="med"/>
                      <a:tailEnd type="none" w="med" len="med"/>
                    </a:lnB>
                    <a:solidFill>
                      <a:schemeClr val="bg1">
                        <a:lumMod val="95000"/>
                      </a:schemeClr>
                    </a:solidFill>
                  </a:tcPr>
                </a:tc>
                <a:tc>
                  <a:txBody>
                    <a:bodyPr/>
                    <a:lstStyle/>
                    <a:p>
                      <a:pPr algn="ctr"/>
                      <a:r>
                        <a:rPr lang="pt-BR" sz="1800">
                          <a:solidFill>
                            <a:schemeClr val="tx1">
                              <a:lumMod val="50000"/>
                              <a:lumOff val="50000"/>
                            </a:schemeClr>
                          </a:solidFill>
                        </a:rPr>
                        <a:t>4</a:t>
                      </a:r>
                    </a:p>
                    <a:p>
                      <a:pPr algn="ctr"/>
                      <a:r>
                        <a:rPr lang="pt-BR" sz="1800">
                          <a:solidFill>
                            <a:schemeClr val="tx1">
                              <a:lumMod val="50000"/>
                              <a:lumOff val="50000"/>
                            </a:schemeClr>
                          </a:solidFill>
                        </a:rPr>
                        <a:t>3</a:t>
                      </a:r>
                    </a:p>
                    <a:p>
                      <a:pPr algn="ctr"/>
                      <a:r>
                        <a:rPr lang="pt-BR" sz="1800">
                          <a:solidFill>
                            <a:schemeClr val="tx1">
                              <a:lumMod val="50000"/>
                              <a:lumOff val="50000"/>
                            </a:schemeClr>
                          </a:solidFill>
                        </a:rPr>
                        <a:t>3</a:t>
                      </a:r>
                    </a:p>
                    <a:p>
                      <a:pPr algn="ctr"/>
                      <a:r>
                        <a:rPr lang="pt-BR" sz="1800">
                          <a:solidFill>
                            <a:schemeClr val="tx1">
                              <a:lumMod val="50000"/>
                              <a:lumOff val="50000"/>
                            </a:schemeClr>
                          </a:solidFill>
                        </a:rPr>
                        <a:t>0 / 3 / 5</a:t>
                      </a:r>
                    </a:p>
                    <a:p>
                      <a:pPr algn="ctr"/>
                      <a:r>
                        <a:rPr lang="pt-BR" sz="1800">
                          <a:solidFill>
                            <a:schemeClr val="tx1">
                              <a:lumMod val="50000"/>
                              <a:lumOff val="50000"/>
                            </a:schemeClr>
                          </a:solidFill>
                        </a:rPr>
                        <a:t>2</a:t>
                      </a:r>
                    </a:p>
                    <a:p>
                      <a:pPr algn="ctr"/>
                      <a:r>
                        <a:rPr lang="pt-BR" sz="1800">
                          <a:solidFill>
                            <a:schemeClr val="tx1">
                              <a:lumMod val="50000"/>
                              <a:lumOff val="50000"/>
                            </a:schemeClr>
                          </a:solidFill>
                        </a:rPr>
                        <a:t>2</a:t>
                      </a:r>
                    </a:p>
                    <a:p>
                      <a:pPr algn="ctr"/>
                      <a:r>
                        <a:rPr lang="pt-BR" sz="1800">
                          <a:solidFill>
                            <a:schemeClr val="tx1">
                              <a:lumMod val="50000"/>
                              <a:lumOff val="50000"/>
                            </a:schemeClr>
                          </a:solidFill>
                        </a:rPr>
                        <a:t>2</a:t>
                      </a:r>
                    </a:p>
                    <a:p>
                      <a:pPr algn="ctr"/>
                      <a:r>
                        <a:rPr lang="pt-BR" sz="1800">
                          <a:solidFill>
                            <a:schemeClr val="tx1">
                              <a:lumMod val="50000"/>
                              <a:lumOff val="50000"/>
                            </a:schemeClr>
                          </a:solidFill>
                        </a:rPr>
                        <a:t>1</a:t>
                      </a:r>
                    </a:p>
                  </a:txBody>
                  <a:tcPr>
                    <a:lnL w="12700" cap="flat" cmpd="sng" algn="ctr">
                      <a:solidFill>
                        <a:schemeClr val="bg2">
                          <a:lumMod val="90000"/>
                        </a:schemeClr>
                      </a:solidFill>
                      <a:prstDash val="solid"/>
                      <a:round/>
                      <a:headEnd type="none" w="med" len="med"/>
                      <a:tailEnd type="none" w="med" len="med"/>
                    </a:lnL>
                    <a:lnR w="12700" cap="flat" cmpd="sng" algn="ctr">
                      <a:solidFill>
                        <a:schemeClr val="bg2">
                          <a:lumMod val="90000"/>
                        </a:schemeClr>
                      </a:solidFill>
                      <a:prstDash val="solid"/>
                      <a:round/>
                      <a:headEnd type="none" w="med" len="med"/>
                      <a:tailEnd type="none" w="med" len="med"/>
                    </a:lnR>
                    <a:lnT w="12700" cap="flat" cmpd="sng" algn="ctr">
                      <a:solidFill>
                        <a:schemeClr val="bg2">
                          <a:lumMod val="90000"/>
                        </a:schemeClr>
                      </a:solidFill>
                      <a:prstDash val="solid"/>
                      <a:round/>
                      <a:headEnd type="none" w="med" len="med"/>
                      <a:tailEnd type="none" w="med" len="med"/>
                    </a:lnT>
                    <a:lnB w="12700" cap="flat" cmpd="sng" algn="ctr">
                      <a:solidFill>
                        <a:schemeClr val="bg2">
                          <a:lumMod val="90000"/>
                        </a:schemeClr>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1004914982"/>
                  </a:ext>
                </a:extLst>
              </a:tr>
            </a:tbl>
          </a:graphicData>
        </a:graphic>
      </p:graphicFrame>
      <p:sp>
        <p:nvSpPr>
          <p:cNvPr id="10" name="TextBox 9">
            <a:extLst>
              <a:ext uri="{FF2B5EF4-FFF2-40B4-BE49-F238E27FC236}">
                <a16:creationId xmlns:a16="http://schemas.microsoft.com/office/drawing/2014/main" id="{C5A735AA-CBEF-4DB8-AF93-0F718A522FD0}"/>
              </a:ext>
            </a:extLst>
          </p:cNvPr>
          <p:cNvSpPr txBox="1"/>
          <p:nvPr/>
        </p:nvSpPr>
        <p:spPr>
          <a:xfrm>
            <a:off x="8862749" y="2345593"/>
            <a:ext cx="3086446" cy="1200329"/>
          </a:xfrm>
          <a:prstGeom prst="rect">
            <a:avLst/>
          </a:prstGeom>
          <a:solidFill>
            <a:srgbClr val="FFD8B0"/>
          </a:solidFill>
          <a:ln w="38100">
            <a:noFill/>
          </a:ln>
        </p:spPr>
        <p:txBody>
          <a:bodyPr wrap="square" rtlCol="0">
            <a:spAutoFit/>
          </a:bodyPr>
          <a:lstStyle/>
          <a:p>
            <a:r>
              <a:rPr lang="pt-BR" b="1" u="sng" dirty="0">
                <a:solidFill>
                  <a:schemeClr val="tx1">
                    <a:lumMod val="50000"/>
                    <a:lumOff val="50000"/>
                  </a:schemeClr>
                </a:solidFill>
              </a:rPr>
              <a:t>Prevalência por PPT:</a:t>
            </a:r>
          </a:p>
          <a:p>
            <a:r>
              <a:rPr lang="pt-BR" b="1" u="sng" dirty="0">
                <a:solidFill>
                  <a:schemeClr val="tx1">
                    <a:lumMod val="50000"/>
                    <a:lumOff val="50000"/>
                  </a:schemeClr>
                </a:solidFill>
              </a:rPr>
              <a:t>PPT alto: ≥ 50%</a:t>
            </a:r>
          </a:p>
          <a:p>
            <a:r>
              <a:rPr lang="pt-BR" b="1" u="sng" dirty="0">
                <a:solidFill>
                  <a:schemeClr val="tx1">
                    <a:lumMod val="50000"/>
                    <a:lumOff val="50000"/>
                  </a:schemeClr>
                </a:solidFill>
              </a:rPr>
              <a:t>PPT Intermediário: ~20%</a:t>
            </a:r>
          </a:p>
          <a:p>
            <a:r>
              <a:rPr lang="pt-BR" b="1" u="sng" dirty="0">
                <a:solidFill>
                  <a:schemeClr val="tx1">
                    <a:lumMod val="50000"/>
                    <a:lumOff val="50000"/>
                  </a:schemeClr>
                </a:solidFill>
              </a:rPr>
              <a:t>PPT baixo: ≤ 5%</a:t>
            </a:r>
          </a:p>
        </p:txBody>
      </p:sp>
      <p:sp>
        <p:nvSpPr>
          <p:cNvPr id="15" name="TextBox 14">
            <a:extLst>
              <a:ext uri="{FF2B5EF4-FFF2-40B4-BE49-F238E27FC236}">
                <a16:creationId xmlns:a16="http://schemas.microsoft.com/office/drawing/2014/main" id="{7113E3CA-5CB4-4F91-9A0D-07A5549FEB89}"/>
              </a:ext>
            </a:extLst>
          </p:cNvPr>
          <p:cNvSpPr txBox="1"/>
          <p:nvPr/>
        </p:nvSpPr>
        <p:spPr>
          <a:xfrm>
            <a:off x="9415221" y="6071827"/>
            <a:ext cx="2533974" cy="461665"/>
          </a:xfrm>
          <a:prstGeom prst="rect">
            <a:avLst/>
          </a:prstGeom>
          <a:noFill/>
        </p:spPr>
        <p:txBody>
          <a:bodyPr wrap="square" rtlCol="0">
            <a:spAutoFit/>
          </a:bodyPr>
          <a:lstStyle/>
          <a:p>
            <a:r>
              <a:rPr lang="pt-BR" sz="1200">
                <a:solidFill>
                  <a:schemeClr val="tx1">
                    <a:lumMod val="50000"/>
                    <a:lumOff val="50000"/>
                  </a:schemeClr>
                </a:solidFill>
              </a:rPr>
              <a:t>Wells Ann Intern Med 1998</a:t>
            </a:r>
          </a:p>
          <a:p>
            <a:r>
              <a:rPr lang="pt-BR" sz="1200">
                <a:solidFill>
                  <a:schemeClr val="tx1">
                    <a:lumMod val="50000"/>
                    <a:lumOff val="50000"/>
                  </a:schemeClr>
                </a:solidFill>
              </a:rPr>
              <a:t>Le Gal Ann Intern Med 2006</a:t>
            </a:r>
          </a:p>
        </p:txBody>
      </p:sp>
      <p:sp>
        <p:nvSpPr>
          <p:cNvPr id="3" name="TextBox 2">
            <a:extLst>
              <a:ext uri="{FF2B5EF4-FFF2-40B4-BE49-F238E27FC236}">
                <a16:creationId xmlns:a16="http://schemas.microsoft.com/office/drawing/2014/main" id="{F6DA93E9-3FC9-4FE4-9415-E6DB1DB185E0}"/>
              </a:ext>
            </a:extLst>
          </p:cNvPr>
          <p:cNvSpPr txBox="1"/>
          <p:nvPr/>
        </p:nvSpPr>
        <p:spPr>
          <a:xfrm>
            <a:off x="4931084" y="5080967"/>
            <a:ext cx="4001814" cy="738664"/>
          </a:xfrm>
          <a:prstGeom prst="rect">
            <a:avLst/>
          </a:prstGeom>
          <a:noFill/>
        </p:spPr>
        <p:txBody>
          <a:bodyPr wrap="square" lIns="0" tIns="0" rIns="0" bIns="0" rtlCol="0">
            <a:spAutoFit/>
          </a:bodyPr>
          <a:lstStyle/>
          <a:p>
            <a:r>
              <a:rPr lang="pt-BR" sz="1600" b="1">
                <a:solidFill>
                  <a:schemeClr val="tx1">
                    <a:lumMod val="50000"/>
                    <a:lumOff val="50000"/>
                  </a:schemeClr>
                </a:solidFill>
              </a:rPr>
              <a:t>Pontuação&gt; 6: PTP alto</a:t>
            </a:r>
          </a:p>
          <a:p>
            <a:r>
              <a:rPr lang="pt-BR" sz="1600" b="1">
                <a:solidFill>
                  <a:schemeClr val="tx1">
                    <a:lumMod val="50000"/>
                    <a:lumOff val="50000"/>
                  </a:schemeClr>
                </a:solidFill>
              </a:rPr>
              <a:t>Pontuação ≥ 2 e ≤ 6: PTP Intermediário</a:t>
            </a:r>
          </a:p>
          <a:p>
            <a:r>
              <a:rPr lang="pt-BR" sz="1600" b="1">
                <a:solidFill>
                  <a:schemeClr val="tx1">
                    <a:lumMod val="50000"/>
                    <a:lumOff val="50000"/>
                  </a:schemeClr>
                </a:solidFill>
              </a:rPr>
              <a:t>Pontuação &lt; 2: PTP baixo</a:t>
            </a:r>
          </a:p>
        </p:txBody>
      </p:sp>
      <p:sp>
        <p:nvSpPr>
          <p:cNvPr id="16" name="TextBox 15">
            <a:extLst>
              <a:ext uri="{FF2B5EF4-FFF2-40B4-BE49-F238E27FC236}">
                <a16:creationId xmlns:a16="http://schemas.microsoft.com/office/drawing/2014/main" id="{EDB181D8-D1B5-486B-B1C9-AA5653E5FB62}"/>
              </a:ext>
            </a:extLst>
          </p:cNvPr>
          <p:cNvSpPr txBox="1"/>
          <p:nvPr/>
        </p:nvSpPr>
        <p:spPr>
          <a:xfrm>
            <a:off x="986101" y="5033472"/>
            <a:ext cx="3753172" cy="738664"/>
          </a:xfrm>
          <a:prstGeom prst="rect">
            <a:avLst/>
          </a:prstGeom>
          <a:noFill/>
        </p:spPr>
        <p:txBody>
          <a:bodyPr wrap="square" lIns="0" tIns="0" rIns="0" bIns="0" rtlCol="0">
            <a:spAutoFit/>
          </a:bodyPr>
          <a:lstStyle/>
          <a:p>
            <a:r>
              <a:rPr lang="pt-BR" sz="1600" b="1">
                <a:solidFill>
                  <a:schemeClr val="tx1">
                    <a:lumMod val="50000"/>
                    <a:lumOff val="50000"/>
                  </a:schemeClr>
                </a:solidFill>
              </a:rPr>
              <a:t>Pontuação ≥ 11: PTP alto</a:t>
            </a:r>
          </a:p>
          <a:p>
            <a:r>
              <a:rPr lang="pt-BR" sz="1600" b="1">
                <a:solidFill>
                  <a:schemeClr val="tx1">
                    <a:lumMod val="50000"/>
                    <a:lumOff val="50000"/>
                  </a:schemeClr>
                </a:solidFill>
              </a:rPr>
              <a:t>Pontuação 4 a 10: PTP Intermediário</a:t>
            </a:r>
          </a:p>
          <a:p>
            <a:r>
              <a:rPr lang="pt-BR" sz="1600" b="1">
                <a:solidFill>
                  <a:schemeClr val="tx1">
                    <a:lumMod val="50000"/>
                    <a:lumOff val="50000"/>
                  </a:schemeClr>
                </a:solidFill>
              </a:rPr>
              <a:t>Pontuação 0 a 3: PTP baixo</a:t>
            </a:r>
          </a:p>
        </p:txBody>
      </p:sp>
    </p:spTree>
    <p:extLst>
      <p:ext uri="{BB962C8B-B14F-4D97-AF65-F5344CB8AC3E}">
        <p14:creationId xmlns:p14="http://schemas.microsoft.com/office/powerpoint/2010/main" val="368784841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DBC6C2-ECF1-491A-819B-1F785F17B269}"/>
              </a:ext>
            </a:extLst>
          </p:cNvPr>
          <p:cNvSpPr>
            <a:spLocks noGrp="1"/>
          </p:cNvSpPr>
          <p:nvPr>
            <p:ph type="title"/>
          </p:nvPr>
        </p:nvSpPr>
        <p:spPr>
          <a:xfrm>
            <a:off x="3412834" y="559890"/>
            <a:ext cx="10972800" cy="418113"/>
          </a:xfrm>
        </p:spPr>
        <p:txBody>
          <a:bodyPr/>
          <a:lstStyle/>
          <a:p>
            <a:r>
              <a:rPr lang="pt-BR"/>
              <a:t>Regras de previsão clínica (PPT) para TVP:</a:t>
            </a:r>
          </a:p>
        </p:txBody>
      </p:sp>
      <p:sp>
        <p:nvSpPr>
          <p:cNvPr id="4" name="Rectangle 3">
            <a:extLst>
              <a:ext uri="{FF2B5EF4-FFF2-40B4-BE49-F238E27FC236}">
                <a16:creationId xmlns:a16="http://schemas.microsoft.com/office/drawing/2014/main" id="{63DFF534-2F1C-4786-BADC-DCDCC5C3C73E}"/>
              </a:ext>
            </a:extLst>
          </p:cNvPr>
          <p:cNvSpPr/>
          <p:nvPr/>
        </p:nvSpPr>
        <p:spPr>
          <a:xfrm>
            <a:off x="9528450" y="5908100"/>
            <a:ext cx="2530201" cy="646331"/>
          </a:xfrm>
          <a:prstGeom prst="rect">
            <a:avLst/>
          </a:prstGeom>
        </p:spPr>
        <p:txBody>
          <a:bodyPr wrap="square">
            <a:spAutoFit/>
          </a:bodyPr>
          <a:lstStyle/>
          <a:p>
            <a:r>
              <a:rPr lang="pt-BR" sz="1200">
                <a:solidFill>
                  <a:schemeClr val="tx1">
                    <a:lumMod val="50000"/>
                    <a:lumOff val="50000"/>
                  </a:schemeClr>
                </a:solidFill>
              </a:rPr>
              <a:t>Wells NEJM 2003</a:t>
            </a:r>
          </a:p>
          <a:p>
            <a:r>
              <a:rPr lang="pt-BR" sz="1200"/>
              <a:t>Le Gal G,  Ann Intern Med 2006  </a:t>
            </a:r>
            <a:r>
              <a:rPr lang="pt-BR" sz="1200">
                <a:solidFill>
                  <a:schemeClr val="tx1">
                    <a:lumMod val="50000"/>
                    <a:lumOff val="50000"/>
                  </a:schemeClr>
                </a:solidFill>
              </a:rPr>
              <a:t>Kleinjan Ann Intern Med 2014</a:t>
            </a:r>
          </a:p>
        </p:txBody>
      </p:sp>
      <p:graphicFrame>
        <p:nvGraphicFramePr>
          <p:cNvPr id="16" name="Table 15">
            <a:extLst>
              <a:ext uri="{FF2B5EF4-FFF2-40B4-BE49-F238E27FC236}">
                <a16:creationId xmlns:a16="http://schemas.microsoft.com/office/drawing/2014/main" id="{6376C56E-AFFA-4E38-B00B-727ED5374120}"/>
              </a:ext>
            </a:extLst>
          </p:cNvPr>
          <p:cNvGraphicFramePr>
            <a:graphicFrameLocks noGrp="1"/>
          </p:cNvGraphicFramePr>
          <p:nvPr>
            <p:extLst>
              <p:ext uri="{D42A27DB-BD31-4B8C-83A1-F6EECF244321}">
                <p14:modId xmlns:p14="http://schemas.microsoft.com/office/powerpoint/2010/main" val="2103947872"/>
              </p:ext>
            </p:extLst>
          </p:nvPr>
        </p:nvGraphicFramePr>
        <p:xfrm>
          <a:off x="6314619" y="1483284"/>
          <a:ext cx="5005844" cy="3664683"/>
        </p:xfrm>
        <a:graphic>
          <a:graphicData uri="http://schemas.openxmlformats.org/drawingml/2006/table">
            <a:tbl>
              <a:tblPr firstRow="1" bandRow="1">
                <a:tableStyleId>{5940675A-B579-460E-94D1-54222C63F5DA}</a:tableStyleId>
              </a:tblPr>
              <a:tblGrid>
                <a:gridCol w="4143912">
                  <a:extLst>
                    <a:ext uri="{9D8B030D-6E8A-4147-A177-3AD203B41FA5}">
                      <a16:colId xmlns:a16="http://schemas.microsoft.com/office/drawing/2014/main" val="3899270574"/>
                    </a:ext>
                  </a:extLst>
                </a:gridCol>
                <a:gridCol w="861932">
                  <a:extLst>
                    <a:ext uri="{9D8B030D-6E8A-4147-A177-3AD203B41FA5}">
                      <a16:colId xmlns:a16="http://schemas.microsoft.com/office/drawing/2014/main" val="3095504583"/>
                    </a:ext>
                  </a:extLst>
                </a:gridCol>
              </a:tblGrid>
              <a:tr h="275207">
                <a:tc gridSpan="2">
                  <a:txBody>
                    <a:bodyPr/>
                    <a:lstStyle/>
                    <a:p>
                      <a:r>
                        <a:rPr lang="pt-BR" sz="2400" b="1">
                          <a:solidFill>
                            <a:schemeClr val="bg1"/>
                          </a:solidFill>
                        </a:rPr>
                        <a:t>Pontuação de Genebra para EP</a:t>
                      </a:r>
                    </a:p>
                  </a:txBody>
                  <a:tcPr>
                    <a:lnL w="12700" cap="flat" cmpd="sng" algn="ctr">
                      <a:solidFill>
                        <a:schemeClr val="bg2">
                          <a:lumMod val="90000"/>
                        </a:schemeClr>
                      </a:solidFill>
                      <a:prstDash val="solid"/>
                      <a:round/>
                      <a:headEnd type="none" w="med" len="med"/>
                      <a:tailEnd type="none" w="med" len="med"/>
                    </a:lnL>
                    <a:lnR w="12700" cap="flat" cmpd="sng" algn="ctr">
                      <a:solidFill>
                        <a:schemeClr val="bg2">
                          <a:lumMod val="90000"/>
                        </a:schemeClr>
                      </a:solidFill>
                      <a:prstDash val="solid"/>
                      <a:round/>
                      <a:headEnd type="none" w="med" len="med"/>
                      <a:tailEnd type="none" w="med" len="med"/>
                    </a:lnR>
                    <a:lnT w="12700" cap="flat" cmpd="sng" algn="ctr">
                      <a:solidFill>
                        <a:schemeClr val="bg2">
                          <a:lumMod val="90000"/>
                        </a:schemeClr>
                      </a:solidFill>
                      <a:prstDash val="solid"/>
                      <a:round/>
                      <a:headEnd type="none" w="med" len="med"/>
                      <a:tailEnd type="none" w="med" len="med"/>
                    </a:lnT>
                    <a:lnB w="12700" cap="flat" cmpd="sng" algn="ctr">
                      <a:solidFill>
                        <a:schemeClr val="bg2">
                          <a:lumMod val="90000"/>
                        </a:schemeClr>
                      </a:solidFill>
                      <a:prstDash val="solid"/>
                      <a:round/>
                      <a:headEnd type="none" w="med" len="med"/>
                      <a:tailEnd type="none" w="med" len="med"/>
                    </a:lnB>
                    <a:solidFill>
                      <a:srgbClr val="E63E31"/>
                    </a:solidFill>
                  </a:tcPr>
                </a:tc>
                <a:tc hMerge="1">
                  <a:txBody>
                    <a:bodyPr/>
                    <a:lstStyle/>
                    <a:p>
                      <a:endParaRPr lang="en-CA" sz="2000" b="1" dirty="0"/>
                    </a:p>
                  </a:txBody>
                  <a:tcPr>
                    <a:solidFill>
                      <a:schemeClr val="accent2">
                        <a:lumMod val="20000"/>
                        <a:lumOff val="80000"/>
                      </a:schemeClr>
                    </a:solidFill>
                  </a:tcPr>
                </a:tc>
                <a:extLst>
                  <a:ext uri="{0D108BD9-81ED-4DB2-BD59-A6C34878D82A}">
                    <a16:rowId xmlns:a16="http://schemas.microsoft.com/office/drawing/2014/main" val="2448644659"/>
                  </a:ext>
                </a:extLst>
              </a:tr>
              <a:tr h="372843">
                <a:tc>
                  <a:txBody>
                    <a:bodyPr/>
                    <a:lstStyle/>
                    <a:p>
                      <a:r>
                        <a:rPr lang="pt-BR" sz="1800" b="1">
                          <a:solidFill>
                            <a:schemeClr val="bg1"/>
                          </a:solidFill>
                        </a:rPr>
                        <a:t>Componente</a:t>
                      </a:r>
                    </a:p>
                  </a:txBody>
                  <a:tcPr>
                    <a:lnL w="12700" cap="flat" cmpd="sng" algn="ctr">
                      <a:solidFill>
                        <a:schemeClr val="bg2">
                          <a:lumMod val="90000"/>
                        </a:schemeClr>
                      </a:solidFill>
                      <a:prstDash val="solid"/>
                      <a:round/>
                      <a:headEnd type="none" w="med" len="med"/>
                      <a:tailEnd type="none" w="med" len="med"/>
                    </a:lnL>
                    <a:lnR w="12700" cap="flat" cmpd="sng" algn="ctr">
                      <a:solidFill>
                        <a:schemeClr val="bg2">
                          <a:lumMod val="90000"/>
                        </a:schemeClr>
                      </a:solidFill>
                      <a:prstDash val="solid"/>
                      <a:round/>
                      <a:headEnd type="none" w="med" len="med"/>
                      <a:tailEnd type="none" w="med" len="med"/>
                    </a:lnR>
                    <a:lnT w="12700" cap="flat" cmpd="sng" algn="ctr">
                      <a:solidFill>
                        <a:schemeClr val="bg2">
                          <a:lumMod val="90000"/>
                        </a:schemeClr>
                      </a:solidFill>
                      <a:prstDash val="solid"/>
                      <a:round/>
                      <a:headEnd type="none" w="med" len="med"/>
                      <a:tailEnd type="none" w="med" len="med"/>
                    </a:lnT>
                    <a:lnB w="12700" cap="flat" cmpd="sng" algn="ctr">
                      <a:solidFill>
                        <a:schemeClr val="bg2">
                          <a:lumMod val="90000"/>
                        </a:schemeClr>
                      </a:solidFill>
                      <a:prstDash val="solid"/>
                      <a:round/>
                      <a:headEnd type="none" w="med" len="med"/>
                      <a:tailEnd type="none" w="med" len="med"/>
                    </a:lnB>
                    <a:solidFill>
                      <a:srgbClr val="E63E31"/>
                    </a:solidFill>
                  </a:tcPr>
                </a:tc>
                <a:tc>
                  <a:txBody>
                    <a:bodyPr/>
                    <a:lstStyle/>
                    <a:p>
                      <a:pPr algn="ctr"/>
                      <a:r>
                        <a:rPr lang="pt-BR" sz="1800" b="1">
                          <a:solidFill>
                            <a:schemeClr val="bg1"/>
                          </a:solidFill>
                        </a:rPr>
                        <a:t>Pontos</a:t>
                      </a:r>
                    </a:p>
                  </a:txBody>
                  <a:tcPr>
                    <a:lnL w="12700" cap="flat" cmpd="sng" algn="ctr">
                      <a:solidFill>
                        <a:schemeClr val="bg2">
                          <a:lumMod val="90000"/>
                        </a:schemeClr>
                      </a:solidFill>
                      <a:prstDash val="solid"/>
                      <a:round/>
                      <a:headEnd type="none" w="med" len="med"/>
                      <a:tailEnd type="none" w="med" len="med"/>
                    </a:lnL>
                    <a:lnR w="12700" cap="flat" cmpd="sng" algn="ctr">
                      <a:solidFill>
                        <a:schemeClr val="bg2">
                          <a:lumMod val="90000"/>
                        </a:schemeClr>
                      </a:solidFill>
                      <a:prstDash val="solid"/>
                      <a:round/>
                      <a:headEnd type="none" w="med" len="med"/>
                      <a:tailEnd type="none" w="med" len="med"/>
                    </a:lnR>
                    <a:lnT w="12700" cap="flat" cmpd="sng" algn="ctr">
                      <a:solidFill>
                        <a:schemeClr val="bg2">
                          <a:lumMod val="90000"/>
                        </a:schemeClr>
                      </a:solidFill>
                      <a:prstDash val="solid"/>
                      <a:round/>
                      <a:headEnd type="none" w="med" len="med"/>
                      <a:tailEnd type="none" w="med" len="med"/>
                    </a:lnT>
                    <a:lnB w="12700" cap="flat" cmpd="sng" algn="ctr">
                      <a:solidFill>
                        <a:schemeClr val="bg2">
                          <a:lumMod val="90000"/>
                        </a:schemeClr>
                      </a:solidFill>
                      <a:prstDash val="solid"/>
                      <a:round/>
                      <a:headEnd type="none" w="med" len="med"/>
                      <a:tailEnd type="none" w="med" len="med"/>
                    </a:lnB>
                    <a:solidFill>
                      <a:srgbClr val="E63E31"/>
                    </a:solidFill>
                  </a:tcPr>
                </a:tc>
                <a:extLst>
                  <a:ext uri="{0D108BD9-81ED-4DB2-BD59-A6C34878D82A}">
                    <a16:rowId xmlns:a16="http://schemas.microsoft.com/office/drawing/2014/main" val="2448442275"/>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pt-BR" sz="1800" b="0" i="0">
                          <a:solidFill>
                            <a:schemeClr val="tx1"/>
                          </a:solidFill>
                          <a:latin typeface="+mn-lt"/>
                          <a:ea typeface="+mn-ea"/>
                          <a:cs typeface="+mn-cs"/>
                        </a:rPr>
                        <a:t>Igual ou maior de 65 anos</a:t>
                      </a:r>
                      <a:r>
                        <a:rPr lang="pt-BR" sz="1800">
                          <a:solidFill>
                            <a:schemeClr val="tx1">
                              <a:lumMod val="50000"/>
                              <a:lumOff val="50000"/>
                            </a:schemeClr>
                          </a:solidFill>
                        </a:rPr>
                        <a:t> </a:t>
                      </a:r>
                    </a:p>
                    <a:p>
                      <a:pPr marL="0" marR="0" lvl="0" indent="0" algn="l" defTabSz="914400" rtl="0" eaLnBrk="1" fontAlgn="auto" latinLnBrk="0" hangingPunct="1">
                        <a:lnSpc>
                          <a:spcPct val="100000"/>
                        </a:lnSpc>
                        <a:spcBef>
                          <a:spcPts val="0"/>
                        </a:spcBef>
                        <a:spcAft>
                          <a:spcPts val="0"/>
                        </a:spcAft>
                        <a:buClrTx/>
                        <a:buSzTx/>
                        <a:buFontTx/>
                        <a:buNone/>
                        <a:tabLst/>
                        <a:defRPr/>
                      </a:pPr>
                      <a:r>
                        <a:rPr lang="pt-BR" sz="1800" b="0" i="0">
                          <a:solidFill>
                            <a:schemeClr val="tx1"/>
                          </a:solidFill>
                          <a:latin typeface="+mn-lt"/>
                          <a:ea typeface="+mn-ea"/>
                          <a:cs typeface="+mn-cs"/>
                        </a:rPr>
                        <a:t>TEP ou TVP anteriores</a:t>
                      </a:r>
                    </a:p>
                    <a:p>
                      <a:pPr marL="0" marR="0" lvl="0" indent="0" algn="l" defTabSz="914400" rtl="0" eaLnBrk="1" fontAlgn="auto" latinLnBrk="0" hangingPunct="1">
                        <a:lnSpc>
                          <a:spcPct val="100000"/>
                        </a:lnSpc>
                        <a:spcBef>
                          <a:spcPts val="0"/>
                        </a:spcBef>
                        <a:spcAft>
                          <a:spcPts val="0"/>
                        </a:spcAft>
                        <a:buClrTx/>
                        <a:buSzTx/>
                        <a:buFontTx/>
                        <a:buNone/>
                        <a:tabLst/>
                        <a:defRPr/>
                      </a:pPr>
                      <a:r>
                        <a:rPr lang="pt-BR" sz="1800" b="0" i="0">
                          <a:solidFill>
                            <a:schemeClr val="tx1"/>
                          </a:solidFill>
                          <a:latin typeface="+mn-lt"/>
                          <a:ea typeface="+mn-ea"/>
                          <a:cs typeface="+mn-cs"/>
                        </a:rPr>
                        <a:t>Cirurgia ou fratura com menos de um mês</a:t>
                      </a:r>
                    </a:p>
                    <a:p>
                      <a:pPr marL="0" marR="0" lvl="0" indent="0" algn="l" defTabSz="914400" rtl="0" eaLnBrk="1" fontAlgn="auto" latinLnBrk="0" hangingPunct="1">
                        <a:lnSpc>
                          <a:spcPct val="100000"/>
                        </a:lnSpc>
                        <a:spcBef>
                          <a:spcPts val="0"/>
                        </a:spcBef>
                        <a:spcAft>
                          <a:spcPts val="0"/>
                        </a:spcAft>
                        <a:buClrTx/>
                        <a:buSzTx/>
                        <a:buFontTx/>
                        <a:buNone/>
                        <a:tabLst/>
                        <a:defRPr/>
                      </a:pPr>
                      <a:r>
                        <a:rPr lang="pt-BR" sz="1800" b="0" i="0">
                          <a:solidFill>
                            <a:schemeClr val="tx1"/>
                          </a:solidFill>
                          <a:latin typeface="+mn-lt"/>
                          <a:ea typeface="+mn-ea"/>
                          <a:cs typeface="+mn-cs"/>
                        </a:rPr>
                        <a:t>Malignidade</a:t>
                      </a:r>
                    </a:p>
                    <a:p>
                      <a:pPr marL="0" marR="0" lvl="0" indent="0" algn="l" defTabSz="914400" rtl="0" eaLnBrk="1" fontAlgn="auto" latinLnBrk="0" hangingPunct="1">
                        <a:lnSpc>
                          <a:spcPct val="100000"/>
                        </a:lnSpc>
                        <a:spcBef>
                          <a:spcPts val="0"/>
                        </a:spcBef>
                        <a:spcAft>
                          <a:spcPts val="0"/>
                        </a:spcAft>
                        <a:buClrTx/>
                        <a:buSzTx/>
                        <a:buFontTx/>
                        <a:buNone/>
                        <a:tabLst/>
                        <a:defRPr/>
                      </a:pPr>
                      <a:r>
                        <a:rPr lang="pt-BR" sz="1800" b="0" i="0">
                          <a:solidFill>
                            <a:schemeClr val="tx1"/>
                          </a:solidFill>
                          <a:latin typeface="+mn-lt"/>
                          <a:ea typeface="+mn-ea"/>
                          <a:cs typeface="+mn-cs"/>
                        </a:rPr>
                        <a:t>Dor unilateral no membro inferior</a:t>
                      </a:r>
                    </a:p>
                    <a:p>
                      <a:pPr marL="0" marR="0" lvl="0" indent="0" algn="l" defTabSz="914400" rtl="0" eaLnBrk="1" fontAlgn="auto" latinLnBrk="0" hangingPunct="1">
                        <a:lnSpc>
                          <a:spcPct val="100000"/>
                        </a:lnSpc>
                        <a:spcBef>
                          <a:spcPts val="0"/>
                        </a:spcBef>
                        <a:spcAft>
                          <a:spcPts val="0"/>
                        </a:spcAft>
                        <a:buClrTx/>
                        <a:buSzTx/>
                        <a:buFontTx/>
                        <a:buNone/>
                        <a:tabLst/>
                        <a:defRPr/>
                      </a:pPr>
                      <a:r>
                        <a:rPr lang="pt-BR" sz="1800" b="0" i="0">
                          <a:solidFill>
                            <a:schemeClr val="tx1"/>
                          </a:solidFill>
                          <a:latin typeface="+mn-lt"/>
                          <a:ea typeface="+mn-ea"/>
                          <a:cs typeface="+mn-cs"/>
                        </a:rPr>
                        <a:t>Hemoptise</a:t>
                      </a:r>
                    </a:p>
                    <a:p>
                      <a:pPr marL="0" marR="0" lvl="0" indent="0" algn="l" defTabSz="914400" rtl="0" eaLnBrk="1" fontAlgn="auto" latinLnBrk="0" hangingPunct="1">
                        <a:lnSpc>
                          <a:spcPct val="100000"/>
                        </a:lnSpc>
                        <a:spcBef>
                          <a:spcPts val="0"/>
                        </a:spcBef>
                        <a:spcAft>
                          <a:spcPts val="0"/>
                        </a:spcAft>
                        <a:buClrTx/>
                        <a:buSzTx/>
                        <a:buFontTx/>
                        <a:buNone/>
                        <a:tabLst/>
                        <a:defRPr/>
                      </a:pPr>
                      <a:r>
                        <a:rPr lang="pt-BR" sz="1800" b="0" i="0">
                          <a:solidFill>
                            <a:schemeClr val="tx1"/>
                          </a:solidFill>
                          <a:latin typeface="+mn-lt"/>
                          <a:ea typeface="+mn-ea"/>
                          <a:cs typeface="+mn-cs"/>
                        </a:rPr>
                        <a:t>Batimento cardíaco 75 a 94 x min</a:t>
                      </a:r>
                    </a:p>
                    <a:p>
                      <a:pPr marL="0" marR="0" lvl="0" indent="0" algn="l" defTabSz="914400" rtl="0" eaLnBrk="1" fontAlgn="auto" latinLnBrk="0" hangingPunct="1">
                        <a:lnSpc>
                          <a:spcPct val="100000"/>
                        </a:lnSpc>
                        <a:spcBef>
                          <a:spcPts val="0"/>
                        </a:spcBef>
                        <a:spcAft>
                          <a:spcPts val="0"/>
                        </a:spcAft>
                        <a:buClrTx/>
                        <a:buSzTx/>
                        <a:buFontTx/>
                        <a:buNone/>
                        <a:tabLst/>
                        <a:defRPr/>
                      </a:pPr>
                      <a:r>
                        <a:rPr lang="pt-BR" sz="1800" b="0" i="0">
                          <a:solidFill>
                            <a:schemeClr val="tx1"/>
                          </a:solidFill>
                          <a:latin typeface="+mn-lt"/>
                          <a:ea typeface="+mn-ea"/>
                          <a:cs typeface="+mn-cs"/>
                        </a:rPr>
                        <a:t>Batimento cardíaco 95 ou maior x min </a:t>
                      </a:r>
                    </a:p>
                    <a:p>
                      <a:pPr marL="0" marR="0" lvl="0" indent="0" algn="l" defTabSz="914400" rtl="0" eaLnBrk="1" fontAlgn="auto" latinLnBrk="0" hangingPunct="1">
                        <a:lnSpc>
                          <a:spcPct val="100000"/>
                        </a:lnSpc>
                        <a:spcBef>
                          <a:spcPts val="0"/>
                        </a:spcBef>
                        <a:spcAft>
                          <a:spcPts val="0"/>
                        </a:spcAft>
                        <a:buClrTx/>
                        <a:buSzTx/>
                        <a:buFontTx/>
                        <a:buNone/>
                        <a:tabLst/>
                        <a:defRPr/>
                      </a:pPr>
                      <a:r>
                        <a:rPr lang="pt-BR" sz="1800" b="0" i="0">
                          <a:solidFill>
                            <a:schemeClr val="tx1"/>
                          </a:solidFill>
                          <a:latin typeface="+mn-lt"/>
                          <a:ea typeface="+mn-ea"/>
                          <a:cs typeface="+mn-cs"/>
                        </a:rPr>
                        <a:t>Dor na palpação profunda da perna e edema unilateral</a:t>
                      </a:r>
                    </a:p>
                  </a:txBody>
                  <a:tcPr>
                    <a:lnL w="12700" cap="flat" cmpd="sng" algn="ctr">
                      <a:solidFill>
                        <a:schemeClr val="bg2">
                          <a:lumMod val="90000"/>
                        </a:schemeClr>
                      </a:solidFill>
                      <a:prstDash val="solid"/>
                      <a:round/>
                      <a:headEnd type="none" w="med" len="med"/>
                      <a:tailEnd type="none" w="med" len="med"/>
                    </a:lnL>
                    <a:lnR w="12700" cap="flat" cmpd="sng" algn="ctr">
                      <a:solidFill>
                        <a:schemeClr val="bg2">
                          <a:lumMod val="90000"/>
                        </a:schemeClr>
                      </a:solidFill>
                      <a:prstDash val="solid"/>
                      <a:round/>
                      <a:headEnd type="none" w="med" len="med"/>
                      <a:tailEnd type="none" w="med" len="med"/>
                    </a:lnR>
                    <a:lnT w="12700" cap="flat" cmpd="sng" algn="ctr">
                      <a:solidFill>
                        <a:schemeClr val="bg2">
                          <a:lumMod val="90000"/>
                        </a:schemeClr>
                      </a:solidFill>
                      <a:prstDash val="solid"/>
                      <a:round/>
                      <a:headEnd type="none" w="med" len="med"/>
                      <a:tailEnd type="none" w="med" len="med"/>
                    </a:lnT>
                    <a:lnB w="12700" cap="flat" cmpd="sng" algn="ctr">
                      <a:solidFill>
                        <a:schemeClr val="bg2">
                          <a:lumMod val="90000"/>
                        </a:schemeClr>
                      </a:solidFill>
                      <a:prstDash val="solid"/>
                      <a:round/>
                      <a:headEnd type="none" w="med" len="med"/>
                      <a:tailEnd type="none" w="med" len="med"/>
                    </a:lnB>
                    <a:solidFill>
                      <a:schemeClr val="bg1">
                        <a:lumMod val="95000"/>
                      </a:schemeClr>
                    </a:solidFill>
                  </a:tcPr>
                </a:tc>
                <a:tc>
                  <a:txBody>
                    <a:bodyPr/>
                    <a:lstStyle/>
                    <a:p>
                      <a:pPr algn="ctr"/>
                      <a:r>
                        <a:rPr lang="pt-BR" sz="1800" dirty="0">
                          <a:solidFill>
                            <a:schemeClr val="tx1">
                              <a:lumMod val="50000"/>
                              <a:lumOff val="50000"/>
                            </a:schemeClr>
                          </a:solidFill>
                        </a:rPr>
                        <a:t>1</a:t>
                      </a:r>
                    </a:p>
                    <a:p>
                      <a:pPr algn="ctr"/>
                      <a:r>
                        <a:rPr lang="pt-BR" sz="1800" dirty="0">
                          <a:solidFill>
                            <a:schemeClr val="tx1">
                              <a:lumMod val="50000"/>
                              <a:lumOff val="50000"/>
                            </a:schemeClr>
                          </a:solidFill>
                        </a:rPr>
                        <a:t>3</a:t>
                      </a:r>
                    </a:p>
                    <a:p>
                      <a:pPr algn="ctr"/>
                      <a:r>
                        <a:rPr lang="pt-BR" sz="1800" dirty="0">
                          <a:solidFill>
                            <a:schemeClr val="tx1">
                              <a:lumMod val="50000"/>
                              <a:lumOff val="50000"/>
                            </a:schemeClr>
                          </a:solidFill>
                        </a:rPr>
                        <a:t>2</a:t>
                      </a:r>
                    </a:p>
                    <a:p>
                      <a:pPr algn="ctr"/>
                      <a:r>
                        <a:rPr lang="pt-BR" sz="1800" dirty="0">
                          <a:solidFill>
                            <a:schemeClr val="tx1">
                              <a:lumMod val="50000"/>
                              <a:lumOff val="50000"/>
                            </a:schemeClr>
                          </a:solidFill>
                        </a:rPr>
                        <a:t>2</a:t>
                      </a:r>
                    </a:p>
                    <a:p>
                      <a:pPr algn="ctr"/>
                      <a:r>
                        <a:rPr lang="pt-BR" sz="1800" dirty="0">
                          <a:solidFill>
                            <a:schemeClr val="tx1">
                              <a:lumMod val="50000"/>
                              <a:lumOff val="50000"/>
                            </a:schemeClr>
                          </a:solidFill>
                        </a:rPr>
                        <a:t>3</a:t>
                      </a:r>
                    </a:p>
                    <a:p>
                      <a:pPr algn="ctr"/>
                      <a:r>
                        <a:rPr lang="pt-BR" sz="1800" dirty="0">
                          <a:solidFill>
                            <a:schemeClr val="tx1">
                              <a:lumMod val="50000"/>
                              <a:lumOff val="50000"/>
                            </a:schemeClr>
                          </a:solidFill>
                        </a:rPr>
                        <a:t>2</a:t>
                      </a:r>
                    </a:p>
                    <a:p>
                      <a:pPr algn="ctr"/>
                      <a:r>
                        <a:rPr lang="pt-BR" sz="1800" dirty="0">
                          <a:solidFill>
                            <a:schemeClr val="tx1">
                              <a:lumMod val="50000"/>
                              <a:lumOff val="50000"/>
                            </a:schemeClr>
                          </a:solidFill>
                        </a:rPr>
                        <a:t>3</a:t>
                      </a:r>
                    </a:p>
                    <a:p>
                      <a:pPr algn="ctr"/>
                      <a:r>
                        <a:rPr lang="pt-BR" sz="1800" dirty="0">
                          <a:solidFill>
                            <a:schemeClr val="tx1">
                              <a:lumMod val="50000"/>
                              <a:lumOff val="50000"/>
                            </a:schemeClr>
                          </a:solidFill>
                        </a:rPr>
                        <a:t>5</a:t>
                      </a:r>
                    </a:p>
                    <a:p>
                      <a:pPr algn="ctr"/>
                      <a:r>
                        <a:rPr lang="pt-BR" sz="1800" dirty="0">
                          <a:solidFill>
                            <a:schemeClr val="tx1">
                              <a:lumMod val="50000"/>
                              <a:lumOff val="50000"/>
                            </a:schemeClr>
                          </a:solidFill>
                        </a:rPr>
                        <a:t>4</a:t>
                      </a:r>
                    </a:p>
                    <a:p>
                      <a:pPr algn="l" rtl="0"/>
                      <a:endParaRPr lang="en-CA" sz="1800" dirty="0">
                        <a:solidFill>
                          <a:schemeClr val="tx1">
                            <a:lumMod val="50000"/>
                            <a:lumOff val="50000"/>
                          </a:schemeClr>
                        </a:solidFill>
                      </a:endParaRPr>
                    </a:p>
                  </a:txBody>
                  <a:tcPr>
                    <a:lnL w="12700" cap="flat" cmpd="sng" algn="ctr">
                      <a:solidFill>
                        <a:schemeClr val="bg2">
                          <a:lumMod val="90000"/>
                        </a:schemeClr>
                      </a:solidFill>
                      <a:prstDash val="solid"/>
                      <a:round/>
                      <a:headEnd type="none" w="med" len="med"/>
                      <a:tailEnd type="none" w="med" len="med"/>
                    </a:lnL>
                    <a:lnR w="12700" cap="flat" cmpd="sng" algn="ctr">
                      <a:solidFill>
                        <a:schemeClr val="bg2">
                          <a:lumMod val="90000"/>
                        </a:schemeClr>
                      </a:solidFill>
                      <a:prstDash val="solid"/>
                      <a:round/>
                      <a:headEnd type="none" w="med" len="med"/>
                      <a:tailEnd type="none" w="med" len="med"/>
                    </a:lnR>
                    <a:lnT w="12700" cap="flat" cmpd="sng" algn="ctr">
                      <a:solidFill>
                        <a:schemeClr val="bg2">
                          <a:lumMod val="90000"/>
                        </a:schemeClr>
                      </a:solidFill>
                      <a:prstDash val="solid"/>
                      <a:round/>
                      <a:headEnd type="none" w="med" len="med"/>
                      <a:tailEnd type="none" w="med" len="med"/>
                    </a:lnT>
                    <a:lnB w="12700" cap="flat" cmpd="sng" algn="ctr">
                      <a:solidFill>
                        <a:schemeClr val="bg2">
                          <a:lumMod val="90000"/>
                        </a:schemeClr>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1004914982"/>
                  </a:ext>
                </a:extLst>
              </a:tr>
            </a:tbl>
          </a:graphicData>
        </a:graphic>
      </p:graphicFrame>
      <p:graphicFrame>
        <p:nvGraphicFramePr>
          <p:cNvPr id="17" name="Table 16">
            <a:extLst>
              <a:ext uri="{FF2B5EF4-FFF2-40B4-BE49-F238E27FC236}">
                <a16:creationId xmlns:a16="http://schemas.microsoft.com/office/drawing/2014/main" id="{C2D37E5B-9C98-451C-8B95-D9CB4133C085}"/>
              </a:ext>
            </a:extLst>
          </p:cNvPr>
          <p:cNvGraphicFramePr>
            <a:graphicFrameLocks noGrp="1"/>
          </p:cNvGraphicFramePr>
          <p:nvPr>
            <p:extLst>
              <p:ext uri="{D42A27DB-BD31-4B8C-83A1-F6EECF244321}">
                <p14:modId xmlns:p14="http://schemas.microsoft.com/office/powerpoint/2010/main" val="3913382990"/>
              </p:ext>
            </p:extLst>
          </p:nvPr>
        </p:nvGraphicFramePr>
        <p:xfrm>
          <a:off x="1034922" y="1419361"/>
          <a:ext cx="4842461" cy="4205662"/>
        </p:xfrm>
        <a:graphic>
          <a:graphicData uri="http://schemas.openxmlformats.org/drawingml/2006/table">
            <a:tbl>
              <a:tblPr firstRow="1" bandRow="1">
                <a:tableStyleId>{5940675A-B579-460E-94D1-54222C63F5DA}</a:tableStyleId>
              </a:tblPr>
              <a:tblGrid>
                <a:gridCol w="3523675">
                  <a:extLst>
                    <a:ext uri="{9D8B030D-6E8A-4147-A177-3AD203B41FA5}">
                      <a16:colId xmlns:a16="http://schemas.microsoft.com/office/drawing/2014/main" val="3899270574"/>
                    </a:ext>
                  </a:extLst>
                </a:gridCol>
                <a:gridCol w="1318786">
                  <a:extLst>
                    <a:ext uri="{9D8B030D-6E8A-4147-A177-3AD203B41FA5}">
                      <a16:colId xmlns:a16="http://schemas.microsoft.com/office/drawing/2014/main" val="3978969902"/>
                    </a:ext>
                  </a:extLst>
                </a:gridCol>
              </a:tblGrid>
              <a:tr h="859164">
                <a:tc gridSpan="2">
                  <a:txBody>
                    <a:bodyPr/>
                    <a:lstStyle/>
                    <a:p>
                      <a:r>
                        <a:rPr lang="pt-BR" sz="2400" b="1">
                          <a:solidFill>
                            <a:schemeClr val="bg1"/>
                          </a:solidFill>
                        </a:rPr>
                        <a:t>Pontuação de Wells para TVP de extremidade inferior</a:t>
                      </a:r>
                    </a:p>
                  </a:txBody>
                  <a:tcPr>
                    <a:lnL w="12700" cap="flat" cmpd="sng" algn="ctr">
                      <a:solidFill>
                        <a:schemeClr val="bg2">
                          <a:lumMod val="90000"/>
                        </a:schemeClr>
                      </a:solidFill>
                      <a:prstDash val="solid"/>
                      <a:round/>
                      <a:headEnd type="none" w="med" len="med"/>
                      <a:tailEnd type="none" w="med" len="med"/>
                    </a:lnL>
                    <a:lnR w="12700" cap="flat" cmpd="sng" algn="ctr">
                      <a:solidFill>
                        <a:schemeClr val="bg2">
                          <a:lumMod val="90000"/>
                        </a:schemeClr>
                      </a:solidFill>
                      <a:prstDash val="solid"/>
                      <a:round/>
                      <a:headEnd type="none" w="med" len="med"/>
                      <a:tailEnd type="none" w="med" len="med"/>
                    </a:lnR>
                    <a:lnT w="12700" cap="flat" cmpd="sng" algn="ctr">
                      <a:solidFill>
                        <a:schemeClr val="bg2">
                          <a:lumMod val="90000"/>
                        </a:schemeClr>
                      </a:solidFill>
                      <a:prstDash val="solid"/>
                      <a:round/>
                      <a:headEnd type="none" w="med" len="med"/>
                      <a:tailEnd type="none" w="med" len="med"/>
                    </a:lnT>
                    <a:lnB w="12700" cap="flat" cmpd="sng" algn="ctr">
                      <a:solidFill>
                        <a:schemeClr val="bg2">
                          <a:lumMod val="90000"/>
                        </a:schemeClr>
                      </a:solidFill>
                      <a:prstDash val="solid"/>
                      <a:round/>
                      <a:headEnd type="none" w="med" len="med"/>
                      <a:tailEnd type="none" w="med" len="med"/>
                    </a:lnB>
                    <a:solidFill>
                      <a:srgbClr val="E63E31"/>
                    </a:solidFill>
                  </a:tcPr>
                </a:tc>
                <a:tc hMerge="1">
                  <a:txBody>
                    <a:bodyPr/>
                    <a:lstStyle/>
                    <a:p>
                      <a:endParaRPr lang="en-CA" sz="2000" b="1" dirty="0"/>
                    </a:p>
                  </a:txBody>
                  <a:tcPr>
                    <a:solidFill>
                      <a:schemeClr val="accent2">
                        <a:lumMod val="20000"/>
                        <a:lumOff val="80000"/>
                      </a:schemeClr>
                    </a:solidFill>
                  </a:tcPr>
                </a:tc>
                <a:extLst>
                  <a:ext uri="{0D108BD9-81ED-4DB2-BD59-A6C34878D82A}">
                    <a16:rowId xmlns:a16="http://schemas.microsoft.com/office/drawing/2014/main" val="302110519"/>
                  </a:ext>
                </a:extLst>
              </a:tr>
              <a:tr h="387154">
                <a:tc>
                  <a:txBody>
                    <a:bodyPr/>
                    <a:lstStyle/>
                    <a:p>
                      <a:r>
                        <a:rPr lang="pt-BR" sz="1800" b="1">
                          <a:solidFill>
                            <a:schemeClr val="bg1"/>
                          </a:solidFill>
                        </a:rPr>
                        <a:t>Componente</a:t>
                      </a:r>
                    </a:p>
                  </a:txBody>
                  <a:tcPr>
                    <a:lnL w="12700" cap="flat" cmpd="sng" algn="ctr">
                      <a:solidFill>
                        <a:schemeClr val="bg2">
                          <a:lumMod val="90000"/>
                        </a:schemeClr>
                      </a:solidFill>
                      <a:prstDash val="solid"/>
                      <a:round/>
                      <a:headEnd type="none" w="med" len="med"/>
                      <a:tailEnd type="none" w="med" len="med"/>
                    </a:lnL>
                    <a:lnR w="12700" cap="flat" cmpd="sng" algn="ctr">
                      <a:solidFill>
                        <a:schemeClr val="bg2">
                          <a:lumMod val="90000"/>
                        </a:schemeClr>
                      </a:solidFill>
                      <a:prstDash val="solid"/>
                      <a:round/>
                      <a:headEnd type="none" w="med" len="med"/>
                      <a:tailEnd type="none" w="med" len="med"/>
                    </a:lnR>
                    <a:lnT w="12700" cap="flat" cmpd="sng" algn="ctr">
                      <a:solidFill>
                        <a:schemeClr val="bg2">
                          <a:lumMod val="90000"/>
                        </a:schemeClr>
                      </a:solidFill>
                      <a:prstDash val="solid"/>
                      <a:round/>
                      <a:headEnd type="none" w="med" len="med"/>
                      <a:tailEnd type="none" w="med" len="med"/>
                    </a:lnT>
                    <a:lnB w="12700" cap="flat" cmpd="sng" algn="ctr">
                      <a:solidFill>
                        <a:schemeClr val="bg2">
                          <a:lumMod val="90000"/>
                        </a:schemeClr>
                      </a:solidFill>
                      <a:prstDash val="solid"/>
                      <a:round/>
                      <a:headEnd type="none" w="med" len="med"/>
                      <a:tailEnd type="none" w="med" len="med"/>
                    </a:lnB>
                    <a:solidFill>
                      <a:srgbClr val="E63E31"/>
                    </a:solidFill>
                  </a:tcPr>
                </a:tc>
                <a:tc>
                  <a:txBody>
                    <a:bodyPr/>
                    <a:lstStyle/>
                    <a:p>
                      <a:pPr algn="ctr"/>
                      <a:r>
                        <a:rPr lang="pt-BR" sz="1800" b="1">
                          <a:solidFill>
                            <a:schemeClr val="bg1"/>
                          </a:solidFill>
                        </a:rPr>
                        <a:t>Pontos</a:t>
                      </a:r>
                    </a:p>
                  </a:txBody>
                  <a:tcPr>
                    <a:lnL w="12700" cap="flat" cmpd="sng" algn="ctr">
                      <a:solidFill>
                        <a:schemeClr val="bg2">
                          <a:lumMod val="90000"/>
                        </a:schemeClr>
                      </a:solidFill>
                      <a:prstDash val="solid"/>
                      <a:round/>
                      <a:headEnd type="none" w="med" len="med"/>
                      <a:tailEnd type="none" w="med" len="med"/>
                    </a:lnL>
                    <a:lnR w="12700" cap="flat" cmpd="sng" algn="ctr">
                      <a:solidFill>
                        <a:schemeClr val="bg2">
                          <a:lumMod val="90000"/>
                        </a:schemeClr>
                      </a:solidFill>
                      <a:prstDash val="solid"/>
                      <a:round/>
                      <a:headEnd type="none" w="med" len="med"/>
                      <a:tailEnd type="none" w="med" len="med"/>
                    </a:lnR>
                    <a:lnT w="12700" cap="flat" cmpd="sng" algn="ctr">
                      <a:solidFill>
                        <a:schemeClr val="bg2">
                          <a:lumMod val="90000"/>
                        </a:schemeClr>
                      </a:solidFill>
                      <a:prstDash val="solid"/>
                      <a:round/>
                      <a:headEnd type="none" w="med" len="med"/>
                      <a:tailEnd type="none" w="med" len="med"/>
                    </a:lnT>
                    <a:lnB w="12700" cap="flat" cmpd="sng" algn="ctr">
                      <a:solidFill>
                        <a:schemeClr val="bg2">
                          <a:lumMod val="90000"/>
                        </a:schemeClr>
                      </a:solidFill>
                      <a:prstDash val="solid"/>
                      <a:round/>
                      <a:headEnd type="none" w="med" len="med"/>
                      <a:tailEnd type="none" w="med" len="med"/>
                    </a:lnB>
                    <a:solidFill>
                      <a:srgbClr val="E63E31"/>
                    </a:solidFill>
                  </a:tcPr>
                </a:tc>
                <a:extLst>
                  <a:ext uri="{0D108BD9-81ED-4DB2-BD59-A6C34878D82A}">
                    <a16:rowId xmlns:a16="http://schemas.microsoft.com/office/drawing/2014/main" val="2448442275"/>
                  </a:ext>
                </a:extLst>
              </a:tr>
              <a:tr h="2959344">
                <a:tc>
                  <a:txBody>
                    <a:bodyPr/>
                    <a:lstStyle/>
                    <a:p>
                      <a:r>
                        <a:rPr lang="pt-BR" sz="1800">
                          <a:solidFill>
                            <a:schemeClr val="tx1">
                              <a:lumMod val="50000"/>
                              <a:lumOff val="50000"/>
                            </a:schemeClr>
                          </a:solidFill>
                        </a:rPr>
                        <a:t>Câncer ativo</a:t>
                      </a:r>
                    </a:p>
                    <a:p>
                      <a:r>
                        <a:rPr lang="pt-BR" sz="1800">
                          <a:solidFill>
                            <a:schemeClr val="tx1">
                              <a:lumMod val="50000"/>
                              <a:lumOff val="50000"/>
                            </a:schemeClr>
                          </a:solidFill>
                        </a:rPr>
                        <a:t>Sensibilidade localizada</a:t>
                      </a:r>
                    </a:p>
                    <a:p>
                      <a:r>
                        <a:rPr lang="pt-BR" sz="1800">
                          <a:solidFill>
                            <a:schemeClr val="tx1">
                              <a:lumMod val="50000"/>
                              <a:lumOff val="50000"/>
                            </a:schemeClr>
                          </a:solidFill>
                        </a:rPr>
                        <a:t>a perna toda inchada</a:t>
                      </a:r>
                    </a:p>
                    <a:p>
                      <a:r>
                        <a:rPr lang="pt-BR" sz="1800">
                          <a:solidFill>
                            <a:schemeClr val="tx1">
                              <a:lumMod val="50000"/>
                              <a:lumOff val="50000"/>
                            </a:schemeClr>
                          </a:solidFill>
                        </a:rPr>
                        <a:t>Inchaço na panturrilha &gt; 3 cm</a:t>
                      </a:r>
                    </a:p>
                    <a:p>
                      <a:r>
                        <a:rPr lang="pt-BR" sz="1800">
                          <a:solidFill>
                            <a:schemeClr val="tx1">
                              <a:lumMod val="50000"/>
                              <a:lumOff val="50000"/>
                            </a:schemeClr>
                          </a:solidFill>
                        </a:rPr>
                        <a:t>Edema de picada</a:t>
                      </a:r>
                    </a:p>
                    <a:p>
                      <a:r>
                        <a:rPr lang="pt-BR" sz="1800">
                          <a:solidFill>
                            <a:schemeClr val="tx1">
                              <a:lumMod val="50000"/>
                              <a:lumOff val="50000"/>
                            </a:schemeClr>
                          </a:solidFill>
                        </a:rPr>
                        <a:t>Veias superficiais colaterais</a:t>
                      </a:r>
                    </a:p>
                    <a:p>
                      <a:r>
                        <a:rPr lang="pt-BR" sz="1800">
                          <a:solidFill>
                            <a:schemeClr val="tx1">
                              <a:lumMod val="50000"/>
                              <a:lumOff val="50000"/>
                            </a:schemeClr>
                          </a:solidFill>
                        </a:rPr>
                        <a:t>TVP anterior</a:t>
                      </a:r>
                    </a:p>
                    <a:p>
                      <a:r>
                        <a:rPr lang="pt-BR" sz="1800">
                          <a:solidFill>
                            <a:schemeClr val="tx1">
                              <a:lumMod val="50000"/>
                              <a:lumOff val="50000"/>
                            </a:schemeClr>
                          </a:solidFill>
                        </a:rPr>
                        <a:t>Acamado/cirurgia</a:t>
                      </a:r>
                    </a:p>
                    <a:p>
                      <a:r>
                        <a:rPr lang="pt-BR" sz="1800">
                          <a:solidFill>
                            <a:schemeClr val="tx1">
                              <a:lumMod val="50000"/>
                              <a:lumOff val="50000"/>
                            </a:schemeClr>
                          </a:solidFill>
                        </a:rPr>
                        <a:t>Paralisia</a:t>
                      </a:r>
                    </a:p>
                    <a:p>
                      <a:r>
                        <a:rPr lang="pt-BR" sz="1800">
                          <a:solidFill>
                            <a:schemeClr val="tx1">
                              <a:lumMod val="50000"/>
                              <a:lumOff val="50000"/>
                            </a:schemeClr>
                          </a:solidFill>
                        </a:rPr>
                        <a:t>Diagnóstico alternativo</a:t>
                      </a:r>
                    </a:p>
                  </a:txBody>
                  <a:tcPr>
                    <a:lnL w="12700" cap="flat" cmpd="sng" algn="ctr">
                      <a:solidFill>
                        <a:schemeClr val="bg2">
                          <a:lumMod val="90000"/>
                        </a:schemeClr>
                      </a:solidFill>
                      <a:prstDash val="solid"/>
                      <a:round/>
                      <a:headEnd type="none" w="med" len="med"/>
                      <a:tailEnd type="none" w="med" len="med"/>
                    </a:lnL>
                    <a:lnR w="12700" cap="flat" cmpd="sng" algn="ctr">
                      <a:solidFill>
                        <a:schemeClr val="bg2">
                          <a:lumMod val="90000"/>
                        </a:schemeClr>
                      </a:solidFill>
                      <a:prstDash val="solid"/>
                      <a:round/>
                      <a:headEnd type="none" w="med" len="med"/>
                      <a:tailEnd type="none" w="med" len="med"/>
                    </a:lnR>
                    <a:lnT w="12700" cap="flat" cmpd="sng" algn="ctr">
                      <a:solidFill>
                        <a:schemeClr val="bg2">
                          <a:lumMod val="90000"/>
                        </a:schemeClr>
                      </a:solidFill>
                      <a:prstDash val="solid"/>
                      <a:round/>
                      <a:headEnd type="none" w="med" len="med"/>
                      <a:tailEnd type="none" w="med" len="med"/>
                    </a:lnT>
                    <a:lnB w="12700" cap="flat" cmpd="sng" algn="ctr">
                      <a:solidFill>
                        <a:schemeClr val="bg2">
                          <a:lumMod val="90000"/>
                        </a:schemeClr>
                      </a:solidFill>
                      <a:prstDash val="solid"/>
                      <a:round/>
                      <a:headEnd type="none" w="med" len="med"/>
                      <a:tailEnd type="none" w="med" len="med"/>
                    </a:lnB>
                    <a:solidFill>
                      <a:schemeClr val="bg1">
                        <a:lumMod val="95000"/>
                      </a:schemeClr>
                    </a:solidFill>
                  </a:tcPr>
                </a:tc>
                <a:tc>
                  <a:txBody>
                    <a:bodyPr/>
                    <a:lstStyle/>
                    <a:p>
                      <a:pPr algn="ctr"/>
                      <a:r>
                        <a:rPr lang="pt-BR" sz="1800">
                          <a:solidFill>
                            <a:schemeClr val="tx1">
                              <a:lumMod val="50000"/>
                              <a:lumOff val="50000"/>
                            </a:schemeClr>
                          </a:solidFill>
                        </a:rPr>
                        <a:t>1</a:t>
                      </a:r>
                    </a:p>
                    <a:p>
                      <a:pPr algn="ctr"/>
                      <a:r>
                        <a:rPr lang="pt-BR" sz="1800">
                          <a:solidFill>
                            <a:schemeClr val="tx1">
                              <a:lumMod val="50000"/>
                              <a:lumOff val="50000"/>
                            </a:schemeClr>
                          </a:solidFill>
                        </a:rPr>
                        <a:t>1</a:t>
                      </a:r>
                    </a:p>
                    <a:p>
                      <a:pPr algn="ctr"/>
                      <a:r>
                        <a:rPr lang="pt-BR" sz="1800">
                          <a:solidFill>
                            <a:schemeClr val="tx1">
                              <a:lumMod val="50000"/>
                              <a:lumOff val="50000"/>
                            </a:schemeClr>
                          </a:solidFill>
                        </a:rPr>
                        <a:t>1</a:t>
                      </a:r>
                    </a:p>
                    <a:p>
                      <a:pPr algn="ctr"/>
                      <a:r>
                        <a:rPr lang="pt-BR" sz="1800">
                          <a:solidFill>
                            <a:schemeClr val="tx1">
                              <a:lumMod val="50000"/>
                              <a:lumOff val="50000"/>
                            </a:schemeClr>
                          </a:solidFill>
                        </a:rPr>
                        <a:t>1</a:t>
                      </a:r>
                    </a:p>
                    <a:p>
                      <a:pPr algn="ctr"/>
                      <a:r>
                        <a:rPr lang="pt-BR" sz="1800">
                          <a:solidFill>
                            <a:schemeClr val="tx1">
                              <a:lumMod val="50000"/>
                              <a:lumOff val="50000"/>
                            </a:schemeClr>
                          </a:solidFill>
                        </a:rPr>
                        <a:t>1</a:t>
                      </a:r>
                    </a:p>
                    <a:p>
                      <a:pPr algn="ctr"/>
                      <a:r>
                        <a:rPr lang="pt-BR" sz="1800">
                          <a:solidFill>
                            <a:schemeClr val="tx1">
                              <a:lumMod val="50000"/>
                              <a:lumOff val="50000"/>
                            </a:schemeClr>
                          </a:solidFill>
                        </a:rPr>
                        <a:t>1</a:t>
                      </a:r>
                    </a:p>
                    <a:p>
                      <a:pPr algn="ctr"/>
                      <a:r>
                        <a:rPr lang="pt-BR" sz="1800">
                          <a:solidFill>
                            <a:schemeClr val="tx1">
                              <a:lumMod val="50000"/>
                              <a:lumOff val="50000"/>
                            </a:schemeClr>
                          </a:solidFill>
                        </a:rPr>
                        <a:t>1</a:t>
                      </a:r>
                    </a:p>
                    <a:p>
                      <a:pPr algn="ctr"/>
                      <a:r>
                        <a:rPr lang="pt-BR" sz="1800">
                          <a:solidFill>
                            <a:schemeClr val="tx1">
                              <a:lumMod val="50000"/>
                              <a:lumOff val="50000"/>
                            </a:schemeClr>
                          </a:solidFill>
                        </a:rPr>
                        <a:t>1</a:t>
                      </a:r>
                    </a:p>
                    <a:p>
                      <a:pPr algn="ctr"/>
                      <a:r>
                        <a:rPr lang="pt-BR" sz="1800">
                          <a:solidFill>
                            <a:schemeClr val="tx1">
                              <a:lumMod val="50000"/>
                              <a:lumOff val="50000"/>
                            </a:schemeClr>
                          </a:solidFill>
                        </a:rPr>
                        <a:t>1</a:t>
                      </a:r>
                    </a:p>
                    <a:p>
                      <a:pPr algn="ctr"/>
                      <a:r>
                        <a:rPr lang="pt-BR" sz="1800">
                          <a:solidFill>
                            <a:schemeClr val="tx1">
                              <a:lumMod val="50000"/>
                              <a:lumOff val="50000"/>
                            </a:schemeClr>
                          </a:solidFill>
                        </a:rPr>
                        <a:t>-2</a:t>
                      </a:r>
                    </a:p>
                  </a:txBody>
                  <a:tcPr>
                    <a:lnL w="12700" cap="flat" cmpd="sng" algn="ctr">
                      <a:solidFill>
                        <a:schemeClr val="bg2">
                          <a:lumMod val="90000"/>
                        </a:schemeClr>
                      </a:solidFill>
                      <a:prstDash val="solid"/>
                      <a:round/>
                      <a:headEnd type="none" w="med" len="med"/>
                      <a:tailEnd type="none" w="med" len="med"/>
                    </a:lnL>
                    <a:lnR w="12700" cap="flat" cmpd="sng" algn="ctr">
                      <a:solidFill>
                        <a:schemeClr val="bg2">
                          <a:lumMod val="90000"/>
                        </a:schemeClr>
                      </a:solidFill>
                      <a:prstDash val="solid"/>
                      <a:round/>
                      <a:headEnd type="none" w="med" len="med"/>
                      <a:tailEnd type="none" w="med" len="med"/>
                    </a:lnR>
                    <a:lnT w="12700" cap="flat" cmpd="sng" algn="ctr">
                      <a:solidFill>
                        <a:schemeClr val="bg2">
                          <a:lumMod val="90000"/>
                        </a:schemeClr>
                      </a:solidFill>
                      <a:prstDash val="solid"/>
                      <a:round/>
                      <a:headEnd type="none" w="med" len="med"/>
                      <a:tailEnd type="none" w="med" len="med"/>
                    </a:lnT>
                    <a:lnB w="12700" cap="flat" cmpd="sng" algn="ctr">
                      <a:solidFill>
                        <a:schemeClr val="bg2">
                          <a:lumMod val="90000"/>
                        </a:schemeClr>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1004914982"/>
                  </a:ext>
                </a:extLst>
              </a:tr>
            </a:tbl>
          </a:graphicData>
        </a:graphic>
      </p:graphicFrame>
      <p:sp>
        <p:nvSpPr>
          <p:cNvPr id="18" name="TextBox 17">
            <a:extLst>
              <a:ext uri="{FF2B5EF4-FFF2-40B4-BE49-F238E27FC236}">
                <a16:creationId xmlns:a16="http://schemas.microsoft.com/office/drawing/2014/main" id="{DA2E0D94-062E-47AC-8495-37089431B491}"/>
              </a:ext>
            </a:extLst>
          </p:cNvPr>
          <p:cNvSpPr txBox="1"/>
          <p:nvPr/>
        </p:nvSpPr>
        <p:spPr>
          <a:xfrm>
            <a:off x="1259997" y="5761710"/>
            <a:ext cx="4397604" cy="738664"/>
          </a:xfrm>
          <a:prstGeom prst="rect">
            <a:avLst/>
          </a:prstGeom>
          <a:noFill/>
        </p:spPr>
        <p:txBody>
          <a:bodyPr wrap="square" lIns="0" tIns="0" rIns="0" bIns="0" rtlCol="0">
            <a:spAutoFit/>
          </a:bodyPr>
          <a:lstStyle/>
          <a:p>
            <a:r>
              <a:rPr lang="pt-BR" sz="1600" b="1">
                <a:solidFill>
                  <a:schemeClr val="tx1">
                    <a:lumMod val="50000"/>
                    <a:lumOff val="50000"/>
                  </a:schemeClr>
                </a:solidFill>
              </a:rPr>
              <a:t>Pontuação ≥ 3: alto</a:t>
            </a:r>
            <a:r>
              <a:rPr lang="pt-BR" sz="1600">
                <a:solidFill>
                  <a:schemeClr val="tx1">
                    <a:lumMod val="50000"/>
                    <a:lumOff val="50000"/>
                  </a:schemeClr>
                </a:solidFill>
              </a:rPr>
              <a:t> PPT (≥ 50% prevalência)</a:t>
            </a:r>
          </a:p>
          <a:p>
            <a:r>
              <a:rPr lang="pt-BR" sz="1600" b="1">
                <a:solidFill>
                  <a:schemeClr val="tx1">
                    <a:lumMod val="50000"/>
                    <a:lumOff val="50000"/>
                  </a:schemeClr>
                </a:solidFill>
              </a:rPr>
              <a:t>Pontuação: 1 a 2: </a:t>
            </a:r>
            <a:r>
              <a:rPr lang="pt-BR" sz="1600">
                <a:solidFill>
                  <a:schemeClr val="tx1">
                    <a:lumMod val="50000"/>
                    <a:lumOff val="50000"/>
                  </a:schemeClr>
                </a:solidFill>
              </a:rPr>
              <a:t>intermediário PPT (~25%)</a:t>
            </a:r>
          </a:p>
          <a:p>
            <a:r>
              <a:rPr lang="pt-BR" sz="1600" b="1">
                <a:solidFill>
                  <a:schemeClr val="tx1">
                    <a:lumMod val="50000"/>
                    <a:lumOff val="50000"/>
                  </a:schemeClr>
                </a:solidFill>
              </a:rPr>
              <a:t>Pontuação: 0 ou menos: baixo</a:t>
            </a:r>
            <a:r>
              <a:rPr lang="pt-BR" sz="1600">
                <a:solidFill>
                  <a:schemeClr val="tx1">
                    <a:lumMod val="50000"/>
                    <a:lumOff val="50000"/>
                  </a:schemeClr>
                </a:solidFill>
              </a:rPr>
              <a:t> PTP (≤ 10%)</a:t>
            </a:r>
          </a:p>
        </p:txBody>
      </p:sp>
      <p:sp>
        <p:nvSpPr>
          <p:cNvPr id="19" name="TextBox 18">
            <a:extLst>
              <a:ext uri="{FF2B5EF4-FFF2-40B4-BE49-F238E27FC236}">
                <a16:creationId xmlns:a16="http://schemas.microsoft.com/office/drawing/2014/main" id="{90C3F03B-5266-4157-A8AC-E10CF736E199}"/>
              </a:ext>
            </a:extLst>
          </p:cNvPr>
          <p:cNvSpPr txBox="1"/>
          <p:nvPr/>
        </p:nvSpPr>
        <p:spPr>
          <a:xfrm>
            <a:off x="6852453" y="5227792"/>
            <a:ext cx="4786064" cy="738664"/>
          </a:xfrm>
          <a:prstGeom prst="rect">
            <a:avLst/>
          </a:prstGeom>
          <a:noFill/>
        </p:spPr>
        <p:txBody>
          <a:bodyPr wrap="square" lIns="0" tIns="0" rIns="0" bIns="0" rtlCol="0">
            <a:spAutoFit/>
          </a:bodyPr>
          <a:lstStyle/>
          <a:p>
            <a:r>
              <a:rPr lang="pt-BR" sz="1600" b="1">
                <a:solidFill>
                  <a:schemeClr val="tx1">
                    <a:lumMod val="50000"/>
                    <a:lumOff val="50000"/>
                  </a:schemeClr>
                </a:solidFill>
              </a:rPr>
              <a:t>Probabilidade baixa 8%  (0 a 3 pontos)</a:t>
            </a:r>
          </a:p>
          <a:p>
            <a:r>
              <a:rPr lang="pt-BR" sz="1600" b="1">
                <a:solidFill>
                  <a:schemeClr val="tx1">
                    <a:lumMod val="50000"/>
                    <a:lumOff val="50000"/>
                  </a:schemeClr>
                </a:solidFill>
              </a:rPr>
              <a:t>Probabilidade intermediária 28%  (4 a 10 pontos)</a:t>
            </a:r>
          </a:p>
          <a:p>
            <a:r>
              <a:rPr lang="pt-BR" sz="1600" b="1">
                <a:solidFill>
                  <a:schemeClr val="tx1">
                    <a:lumMod val="50000"/>
                    <a:lumOff val="50000"/>
                  </a:schemeClr>
                </a:solidFill>
              </a:rPr>
              <a:t>Probabilidade alta 74%  (≥ 11 pontos).</a:t>
            </a:r>
          </a:p>
        </p:txBody>
      </p:sp>
    </p:spTree>
    <p:extLst>
      <p:ext uri="{BB962C8B-B14F-4D97-AF65-F5344CB8AC3E}">
        <p14:creationId xmlns:p14="http://schemas.microsoft.com/office/powerpoint/2010/main" val="361090622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096D5033-15BB-4144-B753-DDBA0B648519}"/>
              </a:ext>
            </a:extLst>
          </p:cNvPr>
          <p:cNvSpPr>
            <a:spLocks noGrp="1"/>
          </p:cNvSpPr>
          <p:nvPr>
            <p:ph idx="1"/>
          </p:nvPr>
        </p:nvSpPr>
        <p:spPr>
          <a:xfrm>
            <a:off x="419100" y="1241523"/>
            <a:ext cx="10972800" cy="969408"/>
          </a:xfrm>
        </p:spPr>
        <p:txBody>
          <a:bodyPr>
            <a:normAutofit/>
          </a:bodyPr>
          <a:lstStyle/>
          <a:p>
            <a:pPr marL="0" indent="0">
              <a:buNone/>
            </a:pPr>
            <a:r>
              <a:rPr lang="pt-BR" sz="2400">
                <a:solidFill>
                  <a:schemeClr val="tx1"/>
                </a:solidFill>
              </a:rPr>
              <a:t>Estudos avaliando testes diagnósticos (CTPA, D-Dímero, etc.) em comparação com o padrão de referência</a:t>
            </a:r>
          </a:p>
          <a:p>
            <a:pPr marL="0" indent="0">
              <a:buNone/>
            </a:pPr>
            <a:endParaRPr lang="en-CA" sz="2400" dirty="0">
              <a:solidFill>
                <a:schemeClr val="tx1"/>
              </a:solidFill>
            </a:endParaRPr>
          </a:p>
        </p:txBody>
      </p:sp>
      <p:sp>
        <p:nvSpPr>
          <p:cNvPr id="4" name="TextBox 3">
            <a:extLst>
              <a:ext uri="{FF2B5EF4-FFF2-40B4-BE49-F238E27FC236}">
                <a16:creationId xmlns:a16="http://schemas.microsoft.com/office/drawing/2014/main" id="{EF308B71-AE5E-4739-ACAE-DDB77B7B06C4}"/>
              </a:ext>
            </a:extLst>
          </p:cNvPr>
          <p:cNvSpPr txBox="1"/>
          <p:nvPr/>
        </p:nvSpPr>
        <p:spPr>
          <a:xfrm>
            <a:off x="838200" y="5550401"/>
            <a:ext cx="2719647" cy="1077218"/>
          </a:xfrm>
          <a:prstGeom prst="rect">
            <a:avLst/>
          </a:prstGeom>
          <a:solidFill>
            <a:srgbClr val="FFD8B0"/>
          </a:solidFill>
          <a:ln w="19050">
            <a:noFill/>
          </a:ln>
        </p:spPr>
        <p:txBody>
          <a:bodyPr wrap="square" rtlCol="0" anchor="ctr" anchorCtr="0">
            <a:noAutofit/>
          </a:bodyPr>
          <a:lstStyle/>
          <a:p>
            <a:pPr algn="ctr">
              <a:lnSpc>
                <a:spcPts val="2100"/>
              </a:lnSpc>
            </a:pPr>
            <a:r>
              <a:rPr lang="pt-BR" sz="2200" b="1">
                <a:solidFill>
                  <a:srgbClr val="E63E31"/>
                </a:solidFill>
              </a:rPr>
              <a:t>Probabilidade Pré-Teste</a:t>
            </a:r>
          </a:p>
          <a:p>
            <a:pPr algn="ctr">
              <a:lnSpc>
                <a:spcPts val="2100"/>
              </a:lnSpc>
            </a:pPr>
            <a:r>
              <a:rPr lang="pt-BR" sz="2200" b="1"/>
              <a:t>(Prevalência de TEV num grupo)</a:t>
            </a:r>
          </a:p>
        </p:txBody>
      </p:sp>
      <p:sp>
        <p:nvSpPr>
          <p:cNvPr id="5" name="TextBox 4">
            <a:extLst>
              <a:ext uri="{FF2B5EF4-FFF2-40B4-BE49-F238E27FC236}">
                <a16:creationId xmlns:a16="http://schemas.microsoft.com/office/drawing/2014/main" id="{B562DC57-55EB-4252-AEEF-6557A136F171}"/>
              </a:ext>
            </a:extLst>
          </p:cNvPr>
          <p:cNvSpPr txBox="1"/>
          <p:nvPr/>
        </p:nvSpPr>
        <p:spPr>
          <a:xfrm>
            <a:off x="4824150" y="5550401"/>
            <a:ext cx="2284615" cy="1077217"/>
          </a:xfrm>
          <a:prstGeom prst="rect">
            <a:avLst/>
          </a:prstGeom>
          <a:solidFill>
            <a:srgbClr val="BEE0E4"/>
          </a:solidFill>
          <a:ln>
            <a:noFill/>
          </a:ln>
        </p:spPr>
        <p:txBody>
          <a:bodyPr wrap="square" rtlCol="0" anchor="ctr" anchorCtr="0">
            <a:noAutofit/>
          </a:bodyPr>
          <a:lstStyle/>
          <a:p>
            <a:pPr algn="ctr">
              <a:lnSpc>
                <a:spcPts val="2100"/>
              </a:lnSpc>
            </a:pPr>
            <a:r>
              <a:rPr lang="pt-BR" sz="2400" b="1">
                <a:solidFill>
                  <a:srgbClr val="FF0000"/>
                </a:solidFill>
              </a:rPr>
              <a:t>Acurácia do teste</a:t>
            </a:r>
          </a:p>
        </p:txBody>
      </p:sp>
      <p:sp>
        <p:nvSpPr>
          <p:cNvPr id="6" name="TextBox 5">
            <a:extLst>
              <a:ext uri="{FF2B5EF4-FFF2-40B4-BE49-F238E27FC236}">
                <a16:creationId xmlns:a16="http://schemas.microsoft.com/office/drawing/2014/main" id="{BF1F8126-15EF-4953-984B-A7E427A17F81}"/>
              </a:ext>
            </a:extLst>
          </p:cNvPr>
          <p:cNvSpPr txBox="1"/>
          <p:nvPr/>
        </p:nvSpPr>
        <p:spPr>
          <a:xfrm>
            <a:off x="8539939" y="5550401"/>
            <a:ext cx="2284615" cy="1077218"/>
          </a:xfrm>
          <a:prstGeom prst="rect">
            <a:avLst/>
          </a:prstGeom>
          <a:solidFill>
            <a:srgbClr val="C9D7AF"/>
          </a:solidFill>
          <a:ln>
            <a:noFill/>
          </a:ln>
        </p:spPr>
        <p:txBody>
          <a:bodyPr wrap="square" rtlCol="0" anchor="ctr" anchorCtr="0">
            <a:noAutofit/>
          </a:bodyPr>
          <a:lstStyle/>
          <a:p>
            <a:pPr algn="ctr">
              <a:lnSpc>
                <a:spcPts val="2100"/>
              </a:lnSpc>
            </a:pPr>
            <a:r>
              <a:rPr lang="pt-BR" sz="2200" b="1" dirty="0">
                <a:solidFill>
                  <a:schemeClr val="tx1">
                    <a:lumMod val="50000"/>
                    <a:lumOff val="50000"/>
                  </a:schemeClr>
                </a:solidFill>
              </a:rPr>
              <a:t>Probabilidade pós-teste </a:t>
            </a:r>
            <a:br>
              <a:rPr lang="pt-BR" sz="2200" b="1" dirty="0">
                <a:solidFill>
                  <a:schemeClr val="tx1">
                    <a:lumMod val="50000"/>
                    <a:lumOff val="50000"/>
                  </a:schemeClr>
                </a:solidFill>
              </a:rPr>
            </a:br>
            <a:r>
              <a:rPr lang="pt-BR" sz="2200" b="1" dirty="0">
                <a:solidFill>
                  <a:schemeClr val="tx1">
                    <a:lumMod val="50000"/>
                    <a:lumOff val="50000"/>
                  </a:schemeClr>
                </a:solidFill>
              </a:rPr>
              <a:t>do TEV</a:t>
            </a:r>
          </a:p>
        </p:txBody>
      </p:sp>
      <p:sp>
        <p:nvSpPr>
          <p:cNvPr id="8" name="Plus Sign 7">
            <a:extLst>
              <a:ext uri="{FF2B5EF4-FFF2-40B4-BE49-F238E27FC236}">
                <a16:creationId xmlns:a16="http://schemas.microsoft.com/office/drawing/2014/main" id="{AAF41BB7-1812-4017-8B48-A63326E51383}"/>
              </a:ext>
            </a:extLst>
          </p:cNvPr>
          <p:cNvSpPr/>
          <p:nvPr/>
        </p:nvSpPr>
        <p:spPr>
          <a:xfrm>
            <a:off x="3923605" y="5787787"/>
            <a:ext cx="658092" cy="602450"/>
          </a:xfrm>
          <a:prstGeom prst="mathPlus">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schemeClr val="tx1">
                  <a:lumMod val="50000"/>
                  <a:lumOff val="50000"/>
                </a:schemeClr>
              </a:solidFill>
            </a:endParaRPr>
          </a:p>
        </p:txBody>
      </p:sp>
      <p:sp>
        <p:nvSpPr>
          <p:cNvPr id="9" name="Equals 8">
            <a:extLst>
              <a:ext uri="{FF2B5EF4-FFF2-40B4-BE49-F238E27FC236}">
                <a16:creationId xmlns:a16="http://schemas.microsoft.com/office/drawing/2014/main" id="{56147C82-20D3-4B52-99C3-83CE5CBFD4D8}"/>
              </a:ext>
            </a:extLst>
          </p:cNvPr>
          <p:cNvSpPr/>
          <p:nvPr/>
        </p:nvSpPr>
        <p:spPr>
          <a:xfrm>
            <a:off x="7474523" y="5673512"/>
            <a:ext cx="777240" cy="830997"/>
          </a:xfrm>
          <a:prstGeom prst="mathEqual">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schemeClr val="tx1">
                  <a:lumMod val="50000"/>
                  <a:lumOff val="50000"/>
                </a:schemeClr>
              </a:solidFill>
            </a:endParaRPr>
          </a:p>
        </p:txBody>
      </p:sp>
      <p:sp>
        <p:nvSpPr>
          <p:cNvPr id="7" name="Title 1">
            <a:extLst>
              <a:ext uri="{FF2B5EF4-FFF2-40B4-BE49-F238E27FC236}">
                <a16:creationId xmlns:a16="http://schemas.microsoft.com/office/drawing/2014/main" id="{BF823381-C205-2A09-9504-3E3F78104A3E}"/>
              </a:ext>
            </a:extLst>
          </p:cNvPr>
          <p:cNvSpPr txBox="1">
            <a:spLocks/>
          </p:cNvSpPr>
          <p:nvPr/>
        </p:nvSpPr>
        <p:spPr>
          <a:xfrm>
            <a:off x="3557847" y="557929"/>
            <a:ext cx="10972800" cy="418113"/>
          </a:xfrm>
          <a:prstGeom prst="rect">
            <a:avLst/>
          </a:prstGeom>
        </p:spPr>
        <p:txBody>
          <a:bodyPr vert="horz" lIns="0" tIns="0" rIns="0" bIns="0" rtlCol="0" anchor="t" anchorCtr="0">
            <a:noAutofit/>
          </a:bodyPr>
          <a:lstStyle>
            <a:lvl1pPr algn="l" defTabSz="914400" rtl="0" eaLnBrk="1" latinLnBrk="0" hangingPunct="1">
              <a:lnSpc>
                <a:spcPct val="90000"/>
              </a:lnSpc>
              <a:spcBef>
                <a:spcPct val="0"/>
              </a:spcBef>
              <a:buNone/>
              <a:defRPr sz="2800" b="0" kern="1200" cap="none" baseline="0">
                <a:solidFill>
                  <a:srgbClr val="E53E31"/>
                </a:solidFill>
                <a:latin typeface="+mn-lt"/>
                <a:ea typeface="+mj-ea"/>
                <a:cs typeface="+mj-cs"/>
              </a:defRPr>
            </a:lvl1pPr>
          </a:lstStyle>
          <a:p>
            <a:r>
              <a:rPr lang="pt-BR"/>
              <a:t>ACURÁCIA DOS TESTES DIAGNÓSTICOS</a:t>
            </a:r>
          </a:p>
        </p:txBody>
      </p:sp>
      <p:pic>
        <p:nvPicPr>
          <p:cNvPr id="1026" name="Picture 2" descr="Una historia interminable Indicadores de pruebas diagnósticas: la odds  ratio diagnóstica.">
            <a:extLst>
              <a:ext uri="{FF2B5EF4-FFF2-40B4-BE49-F238E27FC236}">
                <a16:creationId xmlns:a16="http://schemas.microsoft.com/office/drawing/2014/main" id="{99070CC6-8759-27F1-977E-7AA04D81B2A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14905" y="2019867"/>
            <a:ext cx="8830102" cy="327546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2814596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637DBE-1FC1-4A5C-AF5D-12ADDFF489A0}"/>
              </a:ext>
            </a:extLst>
          </p:cNvPr>
          <p:cNvSpPr>
            <a:spLocks noGrp="1"/>
          </p:cNvSpPr>
          <p:nvPr>
            <p:ph type="title"/>
          </p:nvPr>
        </p:nvSpPr>
        <p:spPr/>
        <p:txBody>
          <a:bodyPr/>
          <a:lstStyle/>
          <a:p>
            <a:r>
              <a:rPr lang="pt-BR"/>
              <a:t>Caso 1: SUSPEITA DE EMBOLIA PULMONAR</a:t>
            </a:r>
          </a:p>
        </p:txBody>
      </p:sp>
      <p:sp>
        <p:nvSpPr>
          <p:cNvPr id="3" name="Content Placeholder 2">
            <a:extLst>
              <a:ext uri="{FF2B5EF4-FFF2-40B4-BE49-F238E27FC236}">
                <a16:creationId xmlns:a16="http://schemas.microsoft.com/office/drawing/2014/main" id="{5892CFE8-9DEB-4D59-8C10-2A204532AC73}"/>
              </a:ext>
            </a:extLst>
          </p:cNvPr>
          <p:cNvSpPr>
            <a:spLocks noGrp="1"/>
          </p:cNvSpPr>
          <p:nvPr>
            <p:ph idx="1"/>
          </p:nvPr>
        </p:nvSpPr>
        <p:spPr/>
        <p:txBody>
          <a:bodyPr>
            <a:normAutofit/>
          </a:bodyPr>
          <a:lstStyle/>
          <a:p>
            <a:pPr marL="0" indent="0">
              <a:buNone/>
            </a:pPr>
            <a:r>
              <a:rPr lang="pt-BR" sz="2400" dirty="0"/>
              <a:t>Sexo masculino, 64 anos</a:t>
            </a:r>
          </a:p>
          <a:p>
            <a:pPr marL="0" indent="0">
              <a:buNone/>
            </a:pPr>
            <a:r>
              <a:rPr lang="pt-BR" sz="2400" b="1" dirty="0">
                <a:solidFill>
                  <a:srgbClr val="E63E31"/>
                </a:solidFill>
              </a:rPr>
              <a:t>Antecedentes: </a:t>
            </a:r>
            <a:r>
              <a:rPr lang="pt-BR" sz="2400" dirty="0">
                <a:solidFill>
                  <a:srgbClr val="E63E31"/>
                </a:solidFill>
              </a:rPr>
              <a:t>  </a:t>
            </a:r>
            <a:r>
              <a:rPr lang="pt-BR" sz="2400" dirty="0"/>
              <a:t>HTA, Cardiopatia isquêmica </a:t>
            </a:r>
          </a:p>
          <a:p>
            <a:pPr marL="0" indent="0">
              <a:buNone/>
            </a:pPr>
            <a:r>
              <a:rPr lang="pt-BR" sz="2400" b="1" dirty="0">
                <a:solidFill>
                  <a:srgbClr val="E63E31"/>
                </a:solidFill>
              </a:rPr>
              <a:t>Medicação:  </a:t>
            </a:r>
            <a:r>
              <a:rPr lang="pt-BR" sz="2400" dirty="0"/>
              <a:t>Losartana, </a:t>
            </a:r>
            <a:r>
              <a:rPr lang="pt-BR" sz="2400" dirty="0" err="1"/>
              <a:t>Carvedilol</a:t>
            </a:r>
            <a:r>
              <a:rPr lang="pt-BR" sz="2400" dirty="0"/>
              <a:t>, Atorvastatina, Aspirina.</a:t>
            </a:r>
          </a:p>
          <a:p>
            <a:pPr marL="0" indent="0">
              <a:buNone/>
            </a:pPr>
            <a:r>
              <a:rPr lang="pt-BR" sz="2400" b="1" dirty="0">
                <a:solidFill>
                  <a:srgbClr val="E63E31"/>
                </a:solidFill>
              </a:rPr>
              <a:t>Procura a Emergência: </a:t>
            </a:r>
            <a:r>
              <a:rPr lang="pt-BR" sz="2400" b="1" dirty="0"/>
              <a:t>Dor torácica, dispneia, palpitações</a:t>
            </a:r>
          </a:p>
        </p:txBody>
      </p:sp>
      <p:sp>
        <p:nvSpPr>
          <p:cNvPr id="5" name="TextBox 4">
            <a:extLst>
              <a:ext uri="{FF2B5EF4-FFF2-40B4-BE49-F238E27FC236}">
                <a16:creationId xmlns:a16="http://schemas.microsoft.com/office/drawing/2014/main" id="{9F1A7139-95EF-4970-B552-DA2A08AD8712}"/>
              </a:ext>
            </a:extLst>
          </p:cNvPr>
          <p:cNvSpPr txBox="1"/>
          <p:nvPr/>
        </p:nvSpPr>
        <p:spPr>
          <a:xfrm>
            <a:off x="958516" y="4210301"/>
            <a:ext cx="3625516" cy="1631216"/>
          </a:xfrm>
          <a:prstGeom prst="rect">
            <a:avLst/>
          </a:prstGeom>
          <a:solidFill>
            <a:srgbClr val="BEE0E4"/>
          </a:solidFill>
        </p:spPr>
        <p:txBody>
          <a:bodyPr wrap="square" rtlCol="0">
            <a:spAutoFit/>
          </a:bodyPr>
          <a:lstStyle/>
          <a:p>
            <a:pPr marL="342900" indent="-342900">
              <a:buFont typeface="Arial" panose="020B0604020202020204" pitchFamily="34" charset="0"/>
              <a:buChar char="•"/>
            </a:pPr>
            <a:r>
              <a:rPr lang="pt-BR" sz="2000" dirty="0">
                <a:solidFill>
                  <a:schemeClr val="tx1">
                    <a:lumMod val="50000"/>
                    <a:lumOff val="50000"/>
                  </a:schemeClr>
                </a:solidFill>
              </a:rPr>
              <a:t>Sem dados sugerindo TVE, sem câncer, QX, cirurgias. </a:t>
            </a:r>
          </a:p>
          <a:p>
            <a:pPr marL="342900" indent="-342900">
              <a:buFont typeface="Arial" panose="020B0604020202020204" pitchFamily="34" charset="0"/>
              <a:buChar char="•"/>
            </a:pPr>
            <a:r>
              <a:rPr lang="pt-BR" sz="2000" dirty="0">
                <a:solidFill>
                  <a:schemeClr val="tx1">
                    <a:lumMod val="50000"/>
                    <a:lumOff val="50000"/>
                  </a:schemeClr>
                </a:solidFill>
              </a:rPr>
              <a:t>Broncopneumonia leve recente com atendimento ambulatorial</a:t>
            </a:r>
          </a:p>
        </p:txBody>
      </p:sp>
      <p:sp>
        <p:nvSpPr>
          <p:cNvPr id="6" name="TextBox 5">
            <a:extLst>
              <a:ext uri="{FF2B5EF4-FFF2-40B4-BE49-F238E27FC236}">
                <a16:creationId xmlns:a16="http://schemas.microsoft.com/office/drawing/2014/main" id="{51026F57-061F-4553-B14B-A08D86E42A86}"/>
              </a:ext>
            </a:extLst>
          </p:cNvPr>
          <p:cNvSpPr txBox="1"/>
          <p:nvPr/>
        </p:nvSpPr>
        <p:spPr>
          <a:xfrm>
            <a:off x="4770521" y="4210301"/>
            <a:ext cx="3818021" cy="1938992"/>
          </a:xfrm>
          <a:prstGeom prst="rect">
            <a:avLst/>
          </a:prstGeom>
          <a:solidFill>
            <a:srgbClr val="FFD8B0"/>
          </a:solidFill>
        </p:spPr>
        <p:txBody>
          <a:bodyPr wrap="square" rtlCol="0">
            <a:noAutofit/>
          </a:bodyPr>
          <a:lstStyle/>
          <a:p>
            <a:pPr>
              <a:spcAft>
                <a:spcPts val="600"/>
              </a:spcAft>
            </a:pPr>
            <a:r>
              <a:rPr lang="pt-BR" sz="2000" u="sng">
                <a:solidFill>
                  <a:schemeClr val="tx1">
                    <a:lumMod val="50000"/>
                    <a:lumOff val="50000"/>
                  </a:schemeClr>
                </a:solidFill>
              </a:rPr>
              <a:t>Exame:</a:t>
            </a:r>
            <a:r>
              <a:rPr lang="pt-BR" sz="2000">
                <a:solidFill>
                  <a:schemeClr val="tx1">
                    <a:lumMod val="50000"/>
                    <a:lumOff val="50000"/>
                  </a:schemeClr>
                </a:solidFill>
              </a:rPr>
              <a:t> Frequência cardíaca 93 x min, saturação 90% no ar ambiente, edema grau I/IV nos membros inferiores.</a:t>
            </a:r>
          </a:p>
          <a:p>
            <a:pPr>
              <a:spcAft>
                <a:spcPts val="600"/>
              </a:spcAft>
            </a:pPr>
            <a:r>
              <a:rPr lang="pt-BR" sz="2000" u="sng">
                <a:solidFill>
                  <a:schemeClr val="tx1">
                    <a:lumMod val="50000"/>
                    <a:lumOff val="50000"/>
                  </a:schemeClr>
                </a:solidFill>
              </a:rPr>
              <a:t>Raio-X do Tórax</a:t>
            </a:r>
            <a:r>
              <a:rPr lang="pt-BR" sz="2000">
                <a:solidFill>
                  <a:schemeClr val="tx1">
                    <a:lumMod val="50000"/>
                    <a:lumOff val="50000"/>
                  </a:schemeClr>
                </a:solidFill>
              </a:rPr>
              <a:t>: Cardiomegalia</a:t>
            </a:r>
          </a:p>
        </p:txBody>
      </p:sp>
      <p:sp>
        <p:nvSpPr>
          <p:cNvPr id="7" name="TextBox 6">
            <a:extLst>
              <a:ext uri="{FF2B5EF4-FFF2-40B4-BE49-F238E27FC236}">
                <a16:creationId xmlns:a16="http://schemas.microsoft.com/office/drawing/2014/main" id="{C8ADD795-2B67-49F0-AAB9-2A61D5658BBE}"/>
              </a:ext>
            </a:extLst>
          </p:cNvPr>
          <p:cNvSpPr txBox="1"/>
          <p:nvPr/>
        </p:nvSpPr>
        <p:spPr>
          <a:xfrm>
            <a:off x="8775031" y="4394967"/>
            <a:ext cx="2803358" cy="1015663"/>
          </a:xfrm>
          <a:prstGeom prst="rect">
            <a:avLst/>
          </a:prstGeom>
          <a:noFill/>
        </p:spPr>
        <p:txBody>
          <a:bodyPr wrap="square" rtlCol="0">
            <a:spAutoFit/>
          </a:bodyPr>
          <a:lstStyle/>
          <a:p>
            <a:r>
              <a:rPr lang="pt-BR" sz="2000">
                <a:solidFill>
                  <a:schemeClr val="tx1">
                    <a:lumMod val="50000"/>
                    <a:lumOff val="50000"/>
                  </a:schemeClr>
                </a:solidFill>
              </a:rPr>
              <a:t>Probabilidade pré-teste clínico (pontuação Genebra revisada) </a:t>
            </a:r>
            <a:r>
              <a:rPr lang="pt-BR" sz="2000" b="1">
                <a:solidFill>
                  <a:schemeClr val="tx1">
                    <a:lumMod val="50000"/>
                    <a:lumOff val="50000"/>
                  </a:schemeClr>
                </a:solidFill>
              </a:rPr>
              <a:t>baixa 3 pts</a:t>
            </a:r>
          </a:p>
        </p:txBody>
      </p:sp>
    </p:spTree>
    <p:extLst>
      <p:ext uri="{BB962C8B-B14F-4D97-AF65-F5344CB8AC3E}">
        <p14:creationId xmlns:p14="http://schemas.microsoft.com/office/powerpoint/2010/main" val="15844094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C7C5A2E2-2418-4A9F-BB60-6BEB0FFA2B24}"/>
              </a:ext>
            </a:extLst>
          </p:cNvPr>
          <p:cNvSpPr>
            <a:spLocks noGrp="1"/>
          </p:cNvSpPr>
          <p:nvPr>
            <p:ph idx="1"/>
          </p:nvPr>
        </p:nvSpPr>
        <p:spPr>
          <a:xfrm>
            <a:off x="609600" y="1854863"/>
            <a:ext cx="10972800" cy="3954624"/>
          </a:xfrm>
        </p:spPr>
        <p:txBody>
          <a:bodyPr>
            <a:noAutofit/>
          </a:bodyPr>
          <a:lstStyle/>
          <a:p>
            <a:pPr marL="0" indent="0">
              <a:buNone/>
            </a:pPr>
            <a:r>
              <a:rPr lang="pt-BR" sz="2400" b="1"/>
              <a:t>Seu paciente tem uma probabilidade pré-teste baixa ou intermediária para EP. </a:t>
            </a:r>
          </a:p>
          <a:p>
            <a:pPr marL="0" indent="0">
              <a:buNone/>
            </a:pPr>
            <a:endParaRPr lang="en-CA" sz="2400" b="1" dirty="0"/>
          </a:p>
          <a:p>
            <a:pPr marL="0" indent="0">
              <a:buNone/>
            </a:pPr>
            <a:r>
              <a:rPr lang="pt-BR" sz="2400" b="1"/>
              <a:t>Qual dos seguintes testes você sugeriria para excluir um diagnóstico de EP?</a:t>
            </a:r>
          </a:p>
          <a:p>
            <a:pPr marL="0" indent="0">
              <a:buNone/>
            </a:pPr>
            <a:endParaRPr lang="en-CA" sz="2000" dirty="0"/>
          </a:p>
          <a:p>
            <a:pPr marL="514350" indent="-514350">
              <a:buAutoNum type="alphaUcPeriod"/>
            </a:pPr>
            <a:r>
              <a:rPr lang="pt-BR" sz="2000"/>
              <a:t>Angiografia TC pulmonar</a:t>
            </a:r>
          </a:p>
          <a:p>
            <a:pPr marL="514350" indent="-514350">
              <a:buAutoNum type="alphaUcPeriod"/>
            </a:pPr>
            <a:r>
              <a:rPr lang="pt-BR" sz="2000"/>
              <a:t>D-dímero de alta sensibilidade</a:t>
            </a:r>
          </a:p>
          <a:p>
            <a:pPr marL="514350" indent="-514350">
              <a:buAutoNum type="alphaUcPeriod"/>
            </a:pPr>
            <a:r>
              <a:rPr lang="pt-BR" sz="2000"/>
              <a:t>Ultrassom de compressão bilateral das pernas</a:t>
            </a:r>
          </a:p>
          <a:p>
            <a:pPr marL="514350" indent="-514350">
              <a:buAutoNum type="alphaUcPeriod"/>
            </a:pPr>
            <a:r>
              <a:rPr lang="pt-BR" sz="2000"/>
              <a:t>Eletrocardiograma</a:t>
            </a:r>
          </a:p>
          <a:p>
            <a:pPr marL="514350" indent="-514350">
              <a:buAutoNum type="alphaUcPeriod"/>
            </a:pPr>
            <a:r>
              <a:rPr lang="pt-BR" sz="2000"/>
              <a:t>Radiografia do tórax</a:t>
            </a:r>
          </a:p>
        </p:txBody>
      </p:sp>
      <p:sp>
        <p:nvSpPr>
          <p:cNvPr id="4" name="Rectangle 3">
            <a:extLst>
              <a:ext uri="{FF2B5EF4-FFF2-40B4-BE49-F238E27FC236}">
                <a16:creationId xmlns:a16="http://schemas.microsoft.com/office/drawing/2014/main" id="{99BAD767-7BAB-4B53-9712-EA8DCDE89366}"/>
              </a:ext>
            </a:extLst>
          </p:cNvPr>
          <p:cNvSpPr/>
          <p:nvPr/>
        </p:nvSpPr>
        <p:spPr>
          <a:xfrm>
            <a:off x="854233" y="3891290"/>
            <a:ext cx="3511909" cy="435768"/>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Tree>
    <p:extLst>
      <p:ext uri="{BB962C8B-B14F-4D97-AF65-F5344CB8AC3E}">
        <p14:creationId xmlns:p14="http://schemas.microsoft.com/office/powerpoint/2010/main" val="36727460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204A665C-E7C7-4D4D-8623-1C8BE6E93454}"/>
              </a:ext>
            </a:extLst>
          </p:cNvPr>
          <p:cNvSpPr txBox="1"/>
          <p:nvPr/>
        </p:nvSpPr>
        <p:spPr>
          <a:xfrm>
            <a:off x="8715737" y="2440746"/>
            <a:ext cx="3264059" cy="1569660"/>
          </a:xfrm>
          <a:prstGeom prst="rect">
            <a:avLst/>
          </a:prstGeom>
          <a:solidFill>
            <a:srgbClr val="FFD8B0"/>
          </a:solidFill>
          <a:ln w="28575">
            <a:noFill/>
          </a:ln>
        </p:spPr>
        <p:txBody>
          <a:bodyPr wrap="square" rtlCol="0">
            <a:noAutofit/>
          </a:bodyPr>
          <a:lstStyle/>
          <a:p>
            <a:r>
              <a:rPr lang="pt-BR" sz="2000" b="1" dirty="0">
                <a:solidFill>
                  <a:schemeClr val="tx1">
                    <a:lumMod val="50000"/>
                    <a:lumOff val="50000"/>
                  </a:schemeClr>
                </a:solidFill>
              </a:rPr>
              <a:t>A mesma estratégia de diagnóstico (começando com D-dímero) é recomendada para pacientes com PPT intermediário.</a:t>
            </a:r>
          </a:p>
        </p:txBody>
      </p:sp>
      <p:sp>
        <p:nvSpPr>
          <p:cNvPr id="7" name="Title 6">
            <a:extLst>
              <a:ext uri="{FF2B5EF4-FFF2-40B4-BE49-F238E27FC236}">
                <a16:creationId xmlns:a16="http://schemas.microsoft.com/office/drawing/2014/main" id="{45ECD8B0-B7E6-6E4B-ADED-8C46F3906B86}"/>
              </a:ext>
            </a:extLst>
          </p:cNvPr>
          <p:cNvSpPr>
            <a:spLocks noGrp="1"/>
          </p:cNvSpPr>
          <p:nvPr>
            <p:ph type="title"/>
          </p:nvPr>
        </p:nvSpPr>
        <p:spPr>
          <a:xfrm>
            <a:off x="419100" y="1340569"/>
            <a:ext cx="10972800" cy="692525"/>
          </a:xfrm>
        </p:spPr>
        <p:txBody>
          <a:bodyPr>
            <a:normAutofit/>
          </a:bodyPr>
          <a:lstStyle/>
          <a:p>
            <a:r>
              <a:rPr lang="pt-BR"/>
              <a:t>Recomendação 1 e 2 </a:t>
            </a:r>
          </a:p>
        </p:txBody>
      </p:sp>
      <p:sp>
        <p:nvSpPr>
          <p:cNvPr id="8" name="Content Placeholder 7">
            <a:extLst>
              <a:ext uri="{FF2B5EF4-FFF2-40B4-BE49-F238E27FC236}">
                <a16:creationId xmlns:a16="http://schemas.microsoft.com/office/drawing/2014/main" id="{6D179312-E97B-8840-9EEF-F62E8B22C250}"/>
              </a:ext>
            </a:extLst>
          </p:cNvPr>
          <p:cNvSpPr>
            <a:spLocks noGrp="1"/>
          </p:cNvSpPr>
          <p:nvPr>
            <p:ph idx="1"/>
          </p:nvPr>
        </p:nvSpPr>
        <p:spPr>
          <a:xfrm>
            <a:off x="419099" y="2033094"/>
            <a:ext cx="8062291" cy="3954624"/>
          </a:xfrm>
        </p:spPr>
        <p:txBody>
          <a:bodyPr>
            <a:noAutofit/>
          </a:bodyPr>
          <a:lstStyle/>
          <a:p>
            <a:pPr marL="0" indent="0">
              <a:buNone/>
            </a:pPr>
            <a:r>
              <a:rPr lang="pt-BR" sz="2000" b="1" dirty="0"/>
              <a:t>Em um paciente com uma probabilidade pré-teste baixa de um primeiro episódio ou recorrente de EP (≤5%), o painel de diretrizes da ASH </a:t>
            </a:r>
            <a:r>
              <a:rPr lang="pt-BR" sz="2000" b="1" dirty="0" err="1"/>
              <a:t>Latin</a:t>
            </a:r>
            <a:r>
              <a:rPr lang="pt-BR" sz="2000" b="1" dirty="0"/>
              <a:t> American recomenda o uso do D-dímero para excluir a EP (forte recomendação baseada na evidência de alta certeza dos efeitos ⨁⨁⨁⨁), seguido da angiografia pulmonar por tomografia computadorizada (Angio TC) em pacientes com um D-dímero positivo (recomendação condicional baseada na certeza muito baixa dos efeitos ⨁◯◯◯◯◯◯).</a:t>
            </a:r>
          </a:p>
          <a:p>
            <a:pPr marL="0" indent="0">
              <a:buNone/>
            </a:pPr>
            <a:r>
              <a:rPr lang="pt-BR" sz="2000" b="1" dirty="0"/>
              <a:t>Observações:</a:t>
            </a:r>
          </a:p>
          <a:p>
            <a:pPr marL="0" indent="0">
              <a:buNone/>
            </a:pPr>
            <a:r>
              <a:rPr lang="pt-BR" sz="2000" dirty="0"/>
              <a:t>Se a Angio TC não estiver disponível, uma alternativa poderia ser uma cintilografia V/Q seguida de ultrassom de compressão proximal (CUS) se a cintilografia V/Q não descartar ou confirmar a EP (condicional).</a:t>
            </a:r>
          </a:p>
          <a:p>
            <a:r>
              <a:rPr lang="pt-BR" sz="2000" dirty="0"/>
              <a:t>recomendação baseada na certeza muito baixa sobre os efeitos⨁◯◯◯)</a:t>
            </a:r>
          </a:p>
        </p:txBody>
      </p:sp>
    </p:spTree>
    <p:extLst>
      <p:ext uri="{BB962C8B-B14F-4D97-AF65-F5344CB8AC3E}">
        <p14:creationId xmlns:p14="http://schemas.microsoft.com/office/powerpoint/2010/main" val="41358993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406277-7138-4471-B2A7-2D2254ADF33E}"/>
              </a:ext>
            </a:extLst>
          </p:cNvPr>
          <p:cNvSpPr>
            <a:spLocks noGrp="1"/>
          </p:cNvSpPr>
          <p:nvPr>
            <p:ph type="title"/>
          </p:nvPr>
        </p:nvSpPr>
        <p:spPr/>
        <p:txBody>
          <a:bodyPr/>
          <a:lstStyle/>
          <a:p>
            <a:r>
              <a:rPr lang="pt-BR"/>
              <a:t> Limiar de diagnóstico D-dímero</a:t>
            </a:r>
          </a:p>
        </p:txBody>
      </p:sp>
      <p:sp>
        <p:nvSpPr>
          <p:cNvPr id="3" name="Content Placeholder 2">
            <a:extLst>
              <a:ext uri="{FF2B5EF4-FFF2-40B4-BE49-F238E27FC236}">
                <a16:creationId xmlns:a16="http://schemas.microsoft.com/office/drawing/2014/main" id="{C56050E9-92B5-40DC-8C5F-C05D27E566BB}"/>
              </a:ext>
            </a:extLst>
          </p:cNvPr>
          <p:cNvSpPr>
            <a:spLocks noGrp="1"/>
          </p:cNvSpPr>
          <p:nvPr>
            <p:ph idx="1"/>
          </p:nvPr>
        </p:nvSpPr>
        <p:spPr/>
        <p:txBody>
          <a:bodyPr>
            <a:normAutofit fontScale="92500"/>
          </a:bodyPr>
          <a:lstStyle/>
          <a:p>
            <a:pPr marL="0" indent="0">
              <a:buNone/>
            </a:pPr>
            <a:r>
              <a:rPr lang="pt-BR" sz="2400"/>
              <a:t>O D-dímero tem utilidade limitada nos seguintes grupos de pacientes, devido à alta freqüência de resultados positivos com limiares padrão</a:t>
            </a:r>
          </a:p>
          <a:p>
            <a:r>
              <a:rPr lang="pt-BR" sz="2600">
                <a:solidFill>
                  <a:srgbClr val="E63E31"/>
                </a:solidFill>
              </a:rPr>
              <a:t>Pacientes internados</a:t>
            </a:r>
          </a:p>
          <a:p>
            <a:r>
              <a:rPr lang="pt-BR" sz="2600">
                <a:solidFill>
                  <a:srgbClr val="E63E31"/>
                </a:solidFill>
              </a:rPr>
              <a:t>Pós-cirúrgico</a:t>
            </a:r>
          </a:p>
          <a:p>
            <a:r>
              <a:rPr lang="pt-BR" sz="2600">
                <a:solidFill>
                  <a:srgbClr val="E63E31"/>
                </a:solidFill>
              </a:rPr>
              <a:t>Gravidez</a:t>
            </a:r>
          </a:p>
          <a:p>
            <a:pPr marL="0" indent="0">
              <a:buNone/>
            </a:pPr>
            <a:endParaRPr lang="en-CA" sz="2400" dirty="0"/>
          </a:p>
          <a:p>
            <a:pPr marL="0" indent="0">
              <a:buNone/>
            </a:pPr>
            <a:r>
              <a:rPr lang="pt-BR" sz="2400"/>
              <a:t>O uso do ponto de corte D-dímero "ajustado à idade" em pacientes ambulatórios com mais de 50 anos é tão seguro quanto o ponto de corte padrão e aumenta a utilidade do diagnóstico.</a:t>
            </a:r>
          </a:p>
          <a:p>
            <a:r>
              <a:rPr lang="pt-BR" sz="2400"/>
              <a:t>Limite ajustado por idade = Idade (anos) x 10 µg/L (usando ensaios de D-dímero com um limite de 500 µg/L)</a:t>
            </a:r>
          </a:p>
        </p:txBody>
      </p:sp>
      <p:sp>
        <p:nvSpPr>
          <p:cNvPr id="4" name="TextBox 3">
            <a:extLst>
              <a:ext uri="{FF2B5EF4-FFF2-40B4-BE49-F238E27FC236}">
                <a16:creationId xmlns:a16="http://schemas.microsoft.com/office/drawing/2014/main" id="{4028C897-F770-4879-A446-14AE9F0BC55F}"/>
              </a:ext>
            </a:extLst>
          </p:cNvPr>
          <p:cNvSpPr txBox="1"/>
          <p:nvPr/>
        </p:nvSpPr>
        <p:spPr>
          <a:xfrm>
            <a:off x="10537657" y="6311900"/>
            <a:ext cx="1632285" cy="307777"/>
          </a:xfrm>
          <a:prstGeom prst="rect">
            <a:avLst/>
          </a:prstGeom>
          <a:noFill/>
        </p:spPr>
        <p:txBody>
          <a:bodyPr wrap="square" rtlCol="0">
            <a:spAutoFit/>
          </a:bodyPr>
          <a:lstStyle/>
          <a:p>
            <a:r>
              <a:rPr lang="pt-BR" sz="1400">
                <a:solidFill>
                  <a:schemeClr val="tx1">
                    <a:lumMod val="50000"/>
                    <a:lumOff val="50000"/>
                  </a:schemeClr>
                </a:solidFill>
              </a:rPr>
              <a:t>Righini JAMA 2014</a:t>
            </a:r>
          </a:p>
        </p:txBody>
      </p:sp>
    </p:spTree>
    <p:extLst>
      <p:ext uri="{BB962C8B-B14F-4D97-AF65-F5344CB8AC3E}">
        <p14:creationId xmlns:p14="http://schemas.microsoft.com/office/powerpoint/2010/main" val="399098275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8C856EAA-38F1-4E64-9A3D-75E5583FBA64}"/>
              </a:ext>
            </a:extLst>
          </p:cNvPr>
          <p:cNvSpPr txBox="1"/>
          <p:nvPr/>
        </p:nvSpPr>
        <p:spPr>
          <a:xfrm>
            <a:off x="8381999" y="2165611"/>
            <a:ext cx="3563073" cy="3758108"/>
          </a:xfrm>
          <a:prstGeom prst="rect">
            <a:avLst/>
          </a:prstGeom>
          <a:solidFill>
            <a:schemeClr val="accent6">
              <a:lumMod val="20000"/>
              <a:lumOff val="80000"/>
            </a:schemeClr>
          </a:solidFill>
        </p:spPr>
        <p:txBody>
          <a:bodyPr wrap="square" rtlCol="0">
            <a:noAutofit/>
          </a:bodyPr>
          <a:lstStyle/>
          <a:p>
            <a:r>
              <a:rPr lang="pt-BR" sz="2000" b="1" dirty="0">
                <a:solidFill>
                  <a:schemeClr val="tx1">
                    <a:lumMod val="50000"/>
                    <a:lumOff val="50000"/>
                  </a:schemeClr>
                </a:solidFill>
              </a:rPr>
              <a:t>LIMITAÇÕES DA CINTILOGRAFIA</a:t>
            </a:r>
          </a:p>
          <a:p>
            <a:endParaRPr lang="es-ES" sz="2000" b="1" dirty="0">
              <a:solidFill>
                <a:schemeClr val="tx1">
                  <a:lumMod val="50000"/>
                  <a:lumOff val="50000"/>
                </a:schemeClr>
              </a:solidFill>
            </a:endParaRPr>
          </a:p>
          <a:p>
            <a:r>
              <a:rPr lang="pt-BR" sz="2000" b="1" dirty="0">
                <a:solidFill>
                  <a:schemeClr val="tx1">
                    <a:lumMod val="50000"/>
                    <a:lumOff val="50000"/>
                  </a:schemeClr>
                </a:solidFill>
              </a:rPr>
              <a:t>Probabilidade de um resultado diagnóstico (probabilidade normal ou alta) </a:t>
            </a:r>
          </a:p>
          <a:p>
            <a:r>
              <a:rPr lang="pt-BR" sz="2000" b="1" dirty="0">
                <a:solidFill>
                  <a:schemeClr val="tx1">
                    <a:lumMod val="50000"/>
                    <a:lumOff val="50000"/>
                  </a:schemeClr>
                </a:solidFill>
              </a:rPr>
              <a:t>É menos viável em: Pessoas idosas, </a:t>
            </a:r>
          </a:p>
          <a:p>
            <a:r>
              <a:rPr lang="pt-BR" sz="2000" b="1" dirty="0">
                <a:solidFill>
                  <a:schemeClr val="tx1">
                    <a:lumMod val="50000"/>
                    <a:lumOff val="50000"/>
                  </a:schemeClr>
                </a:solidFill>
              </a:rPr>
              <a:t>Doença pulmonar pré-existente </a:t>
            </a:r>
          </a:p>
          <a:p>
            <a:r>
              <a:rPr lang="pt-BR" sz="2000" b="1" dirty="0">
                <a:solidFill>
                  <a:schemeClr val="tx1">
                    <a:lumMod val="50000"/>
                    <a:lumOff val="50000"/>
                  </a:schemeClr>
                </a:solidFill>
              </a:rPr>
              <a:t>Radiografia do tórax anormal.</a:t>
            </a:r>
          </a:p>
        </p:txBody>
      </p:sp>
      <p:sp>
        <p:nvSpPr>
          <p:cNvPr id="7" name="Title 6">
            <a:extLst>
              <a:ext uri="{FF2B5EF4-FFF2-40B4-BE49-F238E27FC236}">
                <a16:creationId xmlns:a16="http://schemas.microsoft.com/office/drawing/2014/main" id="{152B25E8-33E5-C24F-BBC7-A96EC7E9376D}"/>
              </a:ext>
            </a:extLst>
          </p:cNvPr>
          <p:cNvSpPr>
            <a:spLocks noGrp="1"/>
          </p:cNvSpPr>
          <p:nvPr>
            <p:ph type="title"/>
          </p:nvPr>
        </p:nvSpPr>
        <p:spPr>
          <a:xfrm>
            <a:off x="419100" y="1340569"/>
            <a:ext cx="10972800" cy="902569"/>
          </a:xfrm>
        </p:spPr>
        <p:txBody>
          <a:bodyPr/>
          <a:lstStyle/>
          <a:p>
            <a:r>
              <a:rPr lang="pt-BR"/>
              <a:t>Recomendações de Diretrizes da América Latina</a:t>
            </a:r>
          </a:p>
        </p:txBody>
      </p:sp>
      <p:sp>
        <p:nvSpPr>
          <p:cNvPr id="8" name="Content Placeholder 7">
            <a:extLst>
              <a:ext uri="{FF2B5EF4-FFF2-40B4-BE49-F238E27FC236}">
                <a16:creationId xmlns:a16="http://schemas.microsoft.com/office/drawing/2014/main" id="{3C8084C8-3F84-C641-8341-69EC483BD5D1}"/>
              </a:ext>
            </a:extLst>
          </p:cNvPr>
          <p:cNvSpPr>
            <a:spLocks noGrp="1"/>
          </p:cNvSpPr>
          <p:nvPr>
            <p:ph idx="1"/>
          </p:nvPr>
        </p:nvSpPr>
        <p:spPr>
          <a:xfrm>
            <a:off x="419100" y="2324638"/>
            <a:ext cx="7696200" cy="3758107"/>
          </a:xfrm>
        </p:spPr>
        <p:txBody>
          <a:bodyPr>
            <a:noAutofit/>
          </a:bodyPr>
          <a:lstStyle/>
          <a:p>
            <a:r>
              <a:rPr lang="pt-BR" sz="2200" dirty="0"/>
              <a:t>Houve uma mudança em relação às Diretrizes Originais, usando o D-dímero seguido pela Cintilografia V/P (</a:t>
            </a:r>
            <a:r>
              <a:rPr lang="pt-BR" sz="2200" i="1" dirty="0"/>
              <a:t>c V/P</a:t>
            </a:r>
            <a:r>
              <a:rPr lang="pt-BR" sz="2200" dirty="0"/>
              <a:t>) e pela </a:t>
            </a:r>
            <a:r>
              <a:rPr lang="pt-BR" sz="2200" dirty="0" err="1"/>
              <a:t>AngioTC</a:t>
            </a:r>
            <a:r>
              <a:rPr lang="pt-BR" sz="2200" dirty="0"/>
              <a:t> em sua ausência), resultando em menos exposição à radiação.</a:t>
            </a:r>
          </a:p>
          <a:p>
            <a:r>
              <a:rPr lang="pt-BR" sz="2200" dirty="0"/>
              <a:t> O painel latino-americano considerou que o D-dímero era acessível e geralmente disponível na região; portanto, foi considerado um primeiro passo razoável para descartar a EP. </a:t>
            </a:r>
          </a:p>
          <a:p>
            <a:r>
              <a:rPr lang="pt-BR" sz="2200" dirty="0"/>
              <a:t>Na América Latina há uma disponibilidade muito limitada de </a:t>
            </a:r>
            <a:r>
              <a:rPr lang="pt-BR" sz="2200" i="1" dirty="0"/>
              <a:t>c V/P</a:t>
            </a:r>
            <a:r>
              <a:rPr lang="pt-BR" sz="2200" dirty="0"/>
              <a:t>, </a:t>
            </a:r>
            <a:r>
              <a:rPr lang="pt-BR" sz="2200" i="1" dirty="0"/>
              <a:t>por isso optamos por sugerir a </a:t>
            </a:r>
            <a:r>
              <a:rPr lang="pt-BR" sz="2200" i="1" dirty="0" err="1"/>
              <a:t>AngioTC</a:t>
            </a:r>
            <a:r>
              <a:rPr lang="pt-BR" sz="2200" i="1" dirty="0"/>
              <a:t> em vez da c V/P como um teste de acompanhamento com D-dímero positivo. </a:t>
            </a:r>
          </a:p>
        </p:txBody>
      </p:sp>
    </p:spTree>
    <p:extLst>
      <p:ext uri="{BB962C8B-B14F-4D97-AF65-F5344CB8AC3E}">
        <p14:creationId xmlns:p14="http://schemas.microsoft.com/office/powerpoint/2010/main" val="22096338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D638DB-62DE-418B-A2A8-5DA49679809E}"/>
              </a:ext>
            </a:extLst>
          </p:cNvPr>
          <p:cNvSpPr>
            <a:spLocks noGrp="1"/>
          </p:cNvSpPr>
          <p:nvPr>
            <p:ph type="title"/>
          </p:nvPr>
        </p:nvSpPr>
        <p:spPr>
          <a:xfrm>
            <a:off x="3347828" y="399664"/>
            <a:ext cx="7667836" cy="726771"/>
          </a:xfrm>
        </p:spPr>
        <p:txBody>
          <a:bodyPr>
            <a:normAutofit fontScale="90000"/>
          </a:bodyPr>
          <a:lstStyle/>
          <a:p>
            <a:r>
              <a:rPr lang="pt-BR" dirty="0"/>
              <a:t>Considerações das imagens para cintilografia V/P e CTPA 
na suspeita de EP</a:t>
            </a:r>
          </a:p>
        </p:txBody>
      </p:sp>
      <p:graphicFrame>
        <p:nvGraphicFramePr>
          <p:cNvPr id="4" name="Table 3">
            <a:extLst>
              <a:ext uri="{FF2B5EF4-FFF2-40B4-BE49-F238E27FC236}">
                <a16:creationId xmlns:a16="http://schemas.microsoft.com/office/drawing/2014/main" id="{96C3D859-C3A4-4705-B3D0-4FAD2B129670}"/>
              </a:ext>
            </a:extLst>
          </p:cNvPr>
          <p:cNvGraphicFramePr>
            <a:graphicFrameLocks noGrp="1"/>
          </p:cNvGraphicFramePr>
          <p:nvPr>
            <p:extLst>
              <p:ext uri="{D42A27DB-BD31-4B8C-83A1-F6EECF244321}">
                <p14:modId xmlns:p14="http://schemas.microsoft.com/office/powerpoint/2010/main" val="2440549983"/>
              </p:ext>
            </p:extLst>
          </p:nvPr>
        </p:nvGraphicFramePr>
        <p:xfrm>
          <a:off x="945976" y="1374649"/>
          <a:ext cx="10848627" cy="4752979"/>
        </p:xfrm>
        <a:graphic>
          <a:graphicData uri="http://schemas.openxmlformats.org/drawingml/2006/table">
            <a:tbl>
              <a:tblPr firstRow="1" bandRow="1">
                <a:tableStyleId>{5940675A-B579-460E-94D1-54222C63F5DA}</a:tableStyleId>
              </a:tblPr>
              <a:tblGrid>
                <a:gridCol w="8124641">
                  <a:extLst>
                    <a:ext uri="{9D8B030D-6E8A-4147-A177-3AD203B41FA5}">
                      <a16:colId xmlns:a16="http://schemas.microsoft.com/office/drawing/2014/main" val="1582441802"/>
                    </a:ext>
                  </a:extLst>
                </a:gridCol>
                <a:gridCol w="1531793">
                  <a:extLst>
                    <a:ext uri="{9D8B030D-6E8A-4147-A177-3AD203B41FA5}">
                      <a16:colId xmlns:a16="http://schemas.microsoft.com/office/drawing/2014/main" val="165007151"/>
                    </a:ext>
                  </a:extLst>
                </a:gridCol>
                <a:gridCol w="1192193">
                  <a:extLst>
                    <a:ext uri="{9D8B030D-6E8A-4147-A177-3AD203B41FA5}">
                      <a16:colId xmlns:a16="http://schemas.microsoft.com/office/drawing/2014/main" val="1040425105"/>
                    </a:ext>
                  </a:extLst>
                </a:gridCol>
              </a:tblGrid>
              <a:tr h="416271">
                <a:tc>
                  <a:txBody>
                    <a:bodyPr/>
                    <a:lstStyle/>
                    <a:p>
                      <a:r>
                        <a:rPr lang="pt-BR" sz="2000" b="1">
                          <a:solidFill>
                            <a:schemeClr val="bg1"/>
                          </a:solidFill>
                        </a:rPr>
                        <a:t>Acesso institucional limitado ou experiência em Medicina Nuclear</a:t>
                      </a:r>
                    </a:p>
                  </a:txBody>
                  <a:tcPr>
                    <a:lnL w="12700" cap="flat" cmpd="sng" algn="ctr">
                      <a:solidFill>
                        <a:schemeClr val="bg2">
                          <a:lumMod val="90000"/>
                        </a:schemeClr>
                      </a:solidFill>
                      <a:prstDash val="solid"/>
                      <a:round/>
                      <a:headEnd type="none" w="med" len="med"/>
                      <a:tailEnd type="none" w="med" len="med"/>
                    </a:lnL>
                    <a:lnR w="12700" cap="flat" cmpd="sng" algn="ctr">
                      <a:solidFill>
                        <a:schemeClr val="bg2">
                          <a:lumMod val="90000"/>
                        </a:schemeClr>
                      </a:solidFill>
                      <a:prstDash val="solid"/>
                      <a:round/>
                      <a:headEnd type="none" w="med" len="med"/>
                      <a:tailEnd type="none" w="med" len="med"/>
                    </a:lnR>
                    <a:lnT w="12700" cap="flat" cmpd="sng" algn="ctr">
                      <a:solidFill>
                        <a:schemeClr val="bg2">
                          <a:lumMod val="90000"/>
                        </a:schemeClr>
                      </a:solidFill>
                      <a:prstDash val="solid"/>
                      <a:round/>
                      <a:headEnd type="none" w="med" len="med"/>
                      <a:tailEnd type="none" w="med" len="med"/>
                    </a:lnT>
                    <a:lnB w="12700" cap="flat" cmpd="sng" algn="ctr">
                      <a:solidFill>
                        <a:schemeClr val="bg2">
                          <a:lumMod val="90000"/>
                        </a:schemeClr>
                      </a:solidFill>
                      <a:prstDash val="solid"/>
                      <a:round/>
                      <a:headEnd type="none" w="med" len="med"/>
                      <a:tailEnd type="none" w="med" len="med"/>
                    </a:lnB>
                    <a:solidFill>
                      <a:srgbClr val="E63E31"/>
                    </a:solidFill>
                  </a:tcPr>
                </a:tc>
                <a:tc>
                  <a:txBody>
                    <a:bodyPr/>
                    <a:lstStyle/>
                    <a:p>
                      <a:pPr algn="ctr"/>
                      <a:r>
                        <a:rPr lang="pt-BR" sz="2000" b="1">
                          <a:solidFill>
                            <a:schemeClr val="bg1"/>
                          </a:solidFill>
                        </a:rPr>
                        <a:t>Cintilografia V/Q</a:t>
                      </a:r>
                    </a:p>
                  </a:txBody>
                  <a:tcPr>
                    <a:lnL w="12700" cap="flat" cmpd="sng" algn="ctr">
                      <a:solidFill>
                        <a:schemeClr val="bg2">
                          <a:lumMod val="90000"/>
                        </a:schemeClr>
                      </a:solidFill>
                      <a:prstDash val="solid"/>
                      <a:round/>
                      <a:headEnd type="none" w="med" len="med"/>
                      <a:tailEnd type="none" w="med" len="med"/>
                    </a:lnL>
                    <a:lnR w="12700" cap="flat" cmpd="sng" algn="ctr">
                      <a:solidFill>
                        <a:schemeClr val="bg2">
                          <a:lumMod val="90000"/>
                        </a:schemeClr>
                      </a:solidFill>
                      <a:prstDash val="solid"/>
                      <a:round/>
                      <a:headEnd type="none" w="med" len="med"/>
                      <a:tailEnd type="none" w="med" len="med"/>
                    </a:lnR>
                    <a:lnT w="12700" cap="flat" cmpd="sng" algn="ctr">
                      <a:solidFill>
                        <a:schemeClr val="bg2">
                          <a:lumMod val="90000"/>
                        </a:schemeClr>
                      </a:solidFill>
                      <a:prstDash val="solid"/>
                      <a:round/>
                      <a:headEnd type="none" w="med" len="med"/>
                      <a:tailEnd type="none" w="med" len="med"/>
                    </a:lnT>
                    <a:lnB w="12700" cap="flat" cmpd="sng" algn="ctr">
                      <a:solidFill>
                        <a:schemeClr val="bg2">
                          <a:lumMod val="90000"/>
                        </a:schemeClr>
                      </a:solidFill>
                      <a:prstDash val="solid"/>
                      <a:round/>
                      <a:headEnd type="none" w="med" len="med"/>
                      <a:tailEnd type="none" w="med" len="med"/>
                    </a:lnB>
                    <a:solidFill>
                      <a:srgbClr val="E63E31"/>
                    </a:solidFill>
                  </a:tcPr>
                </a:tc>
                <a:tc>
                  <a:txBody>
                    <a:bodyPr/>
                    <a:lstStyle/>
                    <a:p>
                      <a:pPr algn="ctr"/>
                      <a:r>
                        <a:rPr lang="pt-BR" sz="2000" b="1">
                          <a:solidFill>
                            <a:schemeClr val="bg1"/>
                          </a:solidFill>
                        </a:rPr>
                        <a:t>AngioTC (CTPA)</a:t>
                      </a:r>
                    </a:p>
                  </a:txBody>
                  <a:tcPr>
                    <a:lnL w="12700" cap="flat" cmpd="sng" algn="ctr">
                      <a:solidFill>
                        <a:schemeClr val="bg2">
                          <a:lumMod val="90000"/>
                        </a:schemeClr>
                      </a:solidFill>
                      <a:prstDash val="solid"/>
                      <a:round/>
                      <a:headEnd type="none" w="med" len="med"/>
                      <a:tailEnd type="none" w="med" len="med"/>
                    </a:lnL>
                    <a:lnR w="12700" cap="flat" cmpd="sng" algn="ctr">
                      <a:solidFill>
                        <a:schemeClr val="bg2">
                          <a:lumMod val="90000"/>
                        </a:schemeClr>
                      </a:solidFill>
                      <a:prstDash val="solid"/>
                      <a:round/>
                      <a:headEnd type="none" w="med" len="med"/>
                      <a:tailEnd type="none" w="med" len="med"/>
                    </a:lnR>
                    <a:lnT w="12700" cap="flat" cmpd="sng" algn="ctr">
                      <a:solidFill>
                        <a:schemeClr val="bg2">
                          <a:lumMod val="90000"/>
                        </a:schemeClr>
                      </a:solidFill>
                      <a:prstDash val="solid"/>
                      <a:round/>
                      <a:headEnd type="none" w="med" len="med"/>
                      <a:tailEnd type="none" w="med" len="med"/>
                    </a:lnT>
                    <a:lnB w="12700" cap="flat" cmpd="sng" algn="ctr">
                      <a:solidFill>
                        <a:schemeClr val="bg2">
                          <a:lumMod val="90000"/>
                        </a:schemeClr>
                      </a:solidFill>
                      <a:prstDash val="solid"/>
                      <a:round/>
                      <a:headEnd type="none" w="med" len="med"/>
                      <a:tailEnd type="none" w="med" len="med"/>
                    </a:lnB>
                    <a:solidFill>
                      <a:srgbClr val="E63E31"/>
                    </a:solidFill>
                  </a:tcPr>
                </a:tc>
                <a:extLst>
                  <a:ext uri="{0D108BD9-81ED-4DB2-BD59-A6C34878D82A}">
                    <a16:rowId xmlns:a16="http://schemas.microsoft.com/office/drawing/2014/main" val="2496474635"/>
                  </a:ext>
                </a:extLst>
              </a:tr>
              <a:tr h="337642">
                <a:tc>
                  <a:txBody>
                    <a:bodyPr/>
                    <a:lstStyle/>
                    <a:p>
                      <a:r>
                        <a:rPr lang="pt-BR" sz="1600" b="1">
                          <a:solidFill>
                            <a:schemeClr val="tx1"/>
                          </a:solidFill>
                        </a:rPr>
                        <a:t>Risco de reação a meios de contraste que requerem pré-medicação</a:t>
                      </a:r>
                    </a:p>
                  </a:txBody>
                  <a:tcPr>
                    <a:lnL w="12700" cap="flat" cmpd="sng" algn="ctr">
                      <a:solidFill>
                        <a:schemeClr val="bg2">
                          <a:lumMod val="90000"/>
                        </a:schemeClr>
                      </a:solidFill>
                      <a:prstDash val="solid"/>
                      <a:round/>
                      <a:headEnd type="none" w="med" len="med"/>
                      <a:tailEnd type="none" w="med" len="med"/>
                    </a:lnL>
                    <a:lnR w="12700" cap="flat" cmpd="sng" algn="ctr">
                      <a:solidFill>
                        <a:schemeClr val="bg2">
                          <a:lumMod val="90000"/>
                        </a:schemeClr>
                      </a:solidFill>
                      <a:prstDash val="solid"/>
                      <a:round/>
                      <a:headEnd type="none" w="med" len="med"/>
                      <a:tailEnd type="none" w="med" len="med"/>
                    </a:lnR>
                    <a:lnT w="12700" cap="flat" cmpd="sng" algn="ctr">
                      <a:solidFill>
                        <a:schemeClr val="bg2">
                          <a:lumMod val="90000"/>
                        </a:schemeClr>
                      </a:solidFill>
                      <a:prstDash val="solid"/>
                      <a:round/>
                      <a:headEnd type="none" w="med" len="med"/>
                      <a:tailEnd type="none" w="med" len="med"/>
                    </a:lnT>
                    <a:lnB w="12700" cap="flat" cmpd="sng" algn="ctr">
                      <a:solidFill>
                        <a:schemeClr val="bg2">
                          <a:lumMod val="90000"/>
                        </a:schemeClr>
                      </a:solidFill>
                      <a:prstDash val="solid"/>
                      <a:round/>
                      <a:headEnd type="none" w="med" len="med"/>
                      <a:tailEnd type="none" w="med" len="med"/>
                    </a:lnB>
                    <a:solidFill>
                      <a:schemeClr val="bg1">
                        <a:lumMod val="95000"/>
                      </a:schemeClr>
                    </a:solidFill>
                  </a:tcPr>
                </a:tc>
                <a:tc>
                  <a:txBody>
                    <a:bodyPr/>
                    <a:lstStyle/>
                    <a:p>
                      <a:pPr algn="ctr"/>
                      <a:r>
                        <a:rPr lang="pt-BR" sz="1600" b="1">
                          <a:solidFill>
                            <a:schemeClr val="tx1">
                              <a:lumMod val="50000"/>
                              <a:lumOff val="50000"/>
                            </a:schemeClr>
                          </a:solidFill>
                        </a:rPr>
                        <a:t>+</a:t>
                      </a:r>
                    </a:p>
                  </a:txBody>
                  <a:tcPr>
                    <a:lnL w="12700" cap="flat" cmpd="sng" algn="ctr">
                      <a:solidFill>
                        <a:schemeClr val="bg2">
                          <a:lumMod val="90000"/>
                        </a:schemeClr>
                      </a:solidFill>
                      <a:prstDash val="solid"/>
                      <a:round/>
                      <a:headEnd type="none" w="med" len="med"/>
                      <a:tailEnd type="none" w="med" len="med"/>
                    </a:lnL>
                    <a:lnR w="12700" cap="flat" cmpd="sng" algn="ctr">
                      <a:solidFill>
                        <a:schemeClr val="bg2">
                          <a:lumMod val="90000"/>
                        </a:schemeClr>
                      </a:solidFill>
                      <a:prstDash val="solid"/>
                      <a:round/>
                      <a:headEnd type="none" w="med" len="med"/>
                      <a:tailEnd type="none" w="med" len="med"/>
                    </a:lnR>
                    <a:lnT w="12700" cap="flat" cmpd="sng" algn="ctr">
                      <a:solidFill>
                        <a:schemeClr val="bg2">
                          <a:lumMod val="90000"/>
                        </a:schemeClr>
                      </a:solidFill>
                      <a:prstDash val="solid"/>
                      <a:round/>
                      <a:headEnd type="none" w="med" len="med"/>
                      <a:tailEnd type="none" w="med" len="med"/>
                    </a:lnT>
                    <a:lnB w="12700" cap="flat" cmpd="sng" algn="ctr">
                      <a:solidFill>
                        <a:schemeClr val="bg2">
                          <a:lumMod val="90000"/>
                        </a:schemeClr>
                      </a:solidFill>
                      <a:prstDash val="solid"/>
                      <a:round/>
                      <a:headEnd type="none" w="med" len="med"/>
                      <a:tailEnd type="none" w="med" len="med"/>
                    </a:lnB>
                    <a:solidFill>
                      <a:schemeClr val="bg1">
                        <a:lumMod val="95000"/>
                      </a:schemeClr>
                    </a:solidFill>
                  </a:tcPr>
                </a:tc>
                <a:tc>
                  <a:txBody>
                    <a:bodyPr/>
                    <a:lstStyle/>
                    <a:p>
                      <a:pPr algn="ctr"/>
                      <a:r>
                        <a:rPr lang="pt-BR" sz="1600" b="1">
                          <a:solidFill>
                            <a:schemeClr val="tx1">
                              <a:lumMod val="50000"/>
                              <a:lumOff val="50000"/>
                            </a:schemeClr>
                          </a:solidFill>
                        </a:rPr>
                        <a:t>-</a:t>
                      </a:r>
                    </a:p>
                  </a:txBody>
                  <a:tcPr>
                    <a:lnL w="12700" cap="flat" cmpd="sng" algn="ctr">
                      <a:solidFill>
                        <a:schemeClr val="bg2">
                          <a:lumMod val="90000"/>
                        </a:schemeClr>
                      </a:solidFill>
                      <a:prstDash val="solid"/>
                      <a:round/>
                      <a:headEnd type="none" w="med" len="med"/>
                      <a:tailEnd type="none" w="med" len="med"/>
                    </a:lnL>
                    <a:lnR w="12700" cap="flat" cmpd="sng" algn="ctr">
                      <a:solidFill>
                        <a:schemeClr val="bg2">
                          <a:lumMod val="90000"/>
                        </a:schemeClr>
                      </a:solidFill>
                      <a:prstDash val="solid"/>
                      <a:round/>
                      <a:headEnd type="none" w="med" len="med"/>
                      <a:tailEnd type="none" w="med" len="med"/>
                    </a:lnR>
                    <a:lnT w="12700" cap="flat" cmpd="sng" algn="ctr">
                      <a:solidFill>
                        <a:schemeClr val="bg2">
                          <a:lumMod val="90000"/>
                        </a:schemeClr>
                      </a:solidFill>
                      <a:prstDash val="solid"/>
                      <a:round/>
                      <a:headEnd type="none" w="med" len="med"/>
                      <a:tailEnd type="none" w="med" len="med"/>
                    </a:lnT>
                    <a:lnB w="12700" cap="flat" cmpd="sng" algn="ctr">
                      <a:solidFill>
                        <a:schemeClr val="bg2">
                          <a:lumMod val="90000"/>
                        </a:schemeClr>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2761569188"/>
                  </a:ext>
                </a:extLst>
              </a:tr>
              <a:tr h="434041">
                <a:tc>
                  <a:txBody>
                    <a:bodyPr/>
                    <a:lstStyle/>
                    <a:p>
                      <a:r>
                        <a:rPr lang="pt-BR" sz="1600" b="1">
                          <a:solidFill>
                            <a:schemeClr val="tx1"/>
                          </a:solidFill>
                        </a:rPr>
                        <a:t>Preocupação com o problema da radiação nos seios femininos</a:t>
                      </a:r>
                    </a:p>
                  </a:txBody>
                  <a:tcPr>
                    <a:lnL w="12700" cap="flat" cmpd="sng" algn="ctr">
                      <a:solidFill>
                        <a:schemeClr val="bg2">
                          <a:lumMod val="90000"/>
                        </a:schemeClr>
                      </a:solidFill>
                      <a:prstDash val="solid"/>
                      <a:round/>
                      <a:headEnd type="none" w="med" len="med"/>
                      <a:tailEnd type="none" w="med" len="med"/>
                    </a:lnL>
                    <a:lnR w="12700" cap="flat" cmpd="sng" algn="ctr">
                      <a:solidFill>
                        <a:schemeClr val="bg2">
                          <a:lumMod val="90000"/>
                        </a:schemeClr>
                      </a:solidFill>
                      <a:prstDash val="solid"/>
                      <a:round/>
                      <a:headEnd type="none" w="med" len="med"/>
                      <a:tailEnd type="none" w="med" len="med"/>
                    </a:lnR>
                    <a:lnT w="12700" cap="flat" cmpd="sng" algn="ctr">
                      <a:solidFill>
                        <a:schemeClr val="bg2">
                          <a:lumMod val="90000"/>
                        </a:schemeClr>
                      </a:solidFill>
                      <a:prstDash val="solid"/>
                      <a:round/>
                      <a:headEnd type="none" w="med" len="med"/>
                      <a:tailEnd type="none" w="med" len="med"/>
                    </a:lnT>
                    <a:lnB w="12700" cap="flat" cmpd="sng" algn="ctr">
                      <a:solidFill>
                        <a:schemeClr val="bg2">
                          <a:lumMod val="90000"/>
                        </a:schemeClr>
                      </a:solidFill>
                      <a:prstDash val="solid"/>
                      <a:round/>
                      <a:headEnd type="none" w="med" len="med"/>
                      <a:tailEnd type="none" w="med" len="med"/>
                    </a:lnB>
                    <a:solidFill>
                      <a:schemeClr val="bg1">
                        <a:lumMod val="95000"/>
                      </a:schemeClr>
                    </a:solidFill>
                  </a:tcPr>
                </a:tc>
                <a:tc>
                  <a:txBody>
                    <a:bodyPr/>
                    <a:lstStyle/>
                    <a:p>
                      <a:pPr algn="ctr"/>
                      <a:r>
                        <a:rPr lang="pt-BR" sz="1600" b="1">
                          <a:solidFill>
                            <a:schemeClr val="tx1">
                              <a:lumMod val="50000"/>
                              <a:lumOff val="50000"/>
                            </a:schemeClr>
                          </a:solidFill>
                        </a:rPr>
                        <a:t>+</a:t>
                      </a:r>
                    </a:p>
                  </a:txBody>
                  <a:tcPr>
                    <a:lnL w="12700" cap="flat" cmpd="sng" algn="ctr">
                      <a:solidFill>
                        <a:schemeClr val="bg2">
                          <a:lumMod val="90000"/>
                        </a:schemeClr>
                      </a:solidFill>
                      <a:prstDash val="solid"/>
                      <a:round/>
                      <a:headEnd type="none" w="med" len="med"/>
                      <a:tailEnd type="none" w="med" len="med"/>
                    </a:lnL>
                    <a:lnR w="12700" cap="flat" cmpd="sng" algn="ctr">
                      <a:solidFill>
                        <a:schemeClr val="bg2">
                          <a:lumMod val="90000"/>
                        </a:schemeClr>
                      </a:solidFill>
                      <a:prstDash val="solid"/>
                      <a:round/>
                      <a:headEnd type="none" w="med" len="med"/>
                      <a:tailEnd type="none" w="med" len="med"/>
                    </a:lnR>
                    <a:lnT w="12700" cap="flat" cmpd="sng" algn="ctr">
                      <a:solidFill>
                        <a:schemeClr val="bg2">
                          <a:lumMod val="90000"/>
                        </a:schemeClr>
                      </a:solidFill>
                      <a:prstDash val="solid"/>
                      <a:round/>
                      <a:headEnd type="none" w="med" len="med"/>
                      <a:tailEnd type="none" w="med" len="med"/>
                    </a:lnT>
                    <a:lnB w="12700" cap="flat" cmpd="sng" algn="ctr">
                      <a:solidFill>
                        <a:schemeClr val="bg2">
                          <a:lumMod val="90000"/>
                        </a:schemeClr>
                      </a:solidFill>
                      <a:prstDash val="solid"/>
                      <a:round/>
                      <a:headEnd type="none" w="med" len="med"/>
                      <a:tailEnd type="none" w="med" len="med"/>
                    </a:lnB>
                    <a:solidFill>
                      <a:schemeClr val="bg1">
                        <a:lumMod val="95000"/>
                      </a:schemeClr>
                    </a:solidFill>
                  </a:tcPr>
                </a:tc>
                <a:tc>
                  <a:txBody>
                    <a:bodyPr/>
                    <a:lstStyle/>
                    <a:p>
                      <a:pPr algn="ctr"/>
                      <a:r>
                        <a:rPr lang="pt-BR" sz="1600" b="1">
                          <a:solidFill>
                            <a:schemeClr val="tx1">
                              <a:lumMod val="50000"/>
                              <a:lumOff val="50000"/>
                            </a:schemeClr>
                          </a:solidFill>
                        </a:rPr>
                        <a:t>-</a:t>
                      </a:r>
                    </a:p>
                  </a:txBody>
                  <a:tcPr>
                    <a:lnL w="12700" cap="flat" cmpd="sng" algn="ctr">
                      <a:solidFill>
                        <a:schemeClr val="bg2">
                          <a:lumMod val="90000"/>
                        </a:schemeClr>
                      </a:solidFill>
                      <a:prstDash val="solid"/>
                      <a:round/>
                      <a:headEnd type="none" w="med" len="med"/>
                      <a:tailEnd type="none" w="med" len="med"/>
                    </a:lnL>
                    <a:lnR w="12700" cap="flat" cmpd="sng" algn="ctr">
                      <a:solidFill>
                        <a:schemeClr val="bg2">
                          <a:lumMod val="90000"/>
                        </a:schemeClr>
                      </a:solidFill>
                      <a:prstDash val="solid"/>
                      <a:round/>
                      <a:headEnd type="none" w="med" len="med"/>
                      <a:tailEnd type="none" w="med" len="med"/>
                    </a:lnR>
                    <a:lnT w="12700" cap="flat" cmpd="sng" algn="ctr">
                      <a:solidFill>
                        <a:schemeClr val="bg2">
                          <a:lumMod val="90000"/>
                        </a:schemeClr>
                      </a:solidFill>
                      <a:prstDash val="solid"/>
                      <a:round/>
                      <a:headEnd type="none" w="med" len="med"/>
                      <a:tailEnd type="none" w="med" len="med"/>
                    </a:lnT>
                    <a:lnB w="12700" cap="flat" cmpd="sng" algn="ctr">
                      <a:solidFill>
                        <a:schemeClr val="bg2">
                          <a:lumMod val="90000"/>
                        </a:schemeClr>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3356183052"/>
                  </a:ext>
                </a:extLst>
              </a:tr>
              <a:tr h="337642">
                <a:tc>
                  <a:txBody>
                    <a:bodyPr/>
                    <a:lstStyle/>
                    <a:p>
                      <a:r>
                        <a:rPr lang="pt-BR" sz="1600" b="1">
                          <a:solidFill>
                            <a:schemeClr val="tx1"/>
                          </a:solidFill>
                        </a:rPr>
                        <a:t>Insuficiência renal</a:t>
                      </a:r>
                    </a:p>
                  </a:txBody>
                  <a:tcPr>
                    <a:lnL w="12700" cap="flat" cmpd="sng" algn="ctr">
                      <a:solidFill>
                        <a:schemeClr val="bg2">
                          <a:lumMod val="90000"/>
                        </a:schemeClr>
                      </a:solidFill>
                      <a:prstDash val="solid"/>
                      <a:round/>
                      <a:headEnd type="none" w="med" len="med"/>
                      <a:tailEnd type="none" w="med" len="med"/>
                    </a:lnL>
                    <a:lnR w="12700" cap="flat" cmpd="sng" algn="ctr">
                      <a:solidFill>
                        <a:schemeClr val="bg2">
                          <a:lumMod val="90000"/>
                        </a:schemeClr>
                      </a:solidFill>
                      <a:prstDash val="solid"/>
                      <a:round/>
                      <a:headEnd type="none" w="med" len="med"/>
                      <a:tailEnd type="none" w="med" len="med"/>
                    </a:lnR>
                    <a:lnT w="12700" cap="flat" cmpd="sng" algn="ctr">
                      <a:solidFill>
                        <a:schemeClr val="bg2">
                          <a:lumMod val="90000"/>
                        </a:schemeClr>
                      </a:solidFill>
                      <a:prstDash val="solid"/>
                      <a:round/>
                      <a:headEnd type="none" w="med" len="med"/>
                      <a:tailEnd type="none" w="med" len="med"/>
                    </a:lnT>
                    <a:lnB w="12700" cap="flat" cmpd="sng" algn="ctr">
                      <a:solidFill>
                        <a:schemeClr val="bg2">
                          <a:lumMod val="90000"/>
                        </a:schemeClr>
                      </a:solidFill>
                      <a:prstDash val="solid"/>
                      <a:round/>
                      <a:headEnd type="none" w="med" len="med"/>
                      <a:tailEnd type="none" w="med" len="med"/>
                    </a:lnB>
                    <a:solidFill>
                      <a:schemeClr val="bg1">
                        <a:lumMod val="95000"/>
                      </a:schemeClr>
                    </a:solidFill>
                  </a:tcPr>
                </a:tc>
                <a:tc>
                  <a:txBody>
                    <a:bodyPr/>
                    <a:lstStyle/>
                    <a:p>
                      <a:pPr algn="ctr"/>
                      <a:r>
                        <a:rPr lang="pt-BR" sz="1600" b="1">
                          <a:solidFill>
                            <a:schemeClr val="tx1">
                              <a:lumMod val="50000"/>
                              <a:lumOff val="50000"/>
                            </a:schemeClr>
                          </a:solidFill>
                        </a:rPr>
                        <a:t>+</a:t>
                      </a:r>
                    </a:p>
                  </a:txBody>
                  <a:tcPr>
                    <a:lnL w="12700" cap="flat" cmpd="sng" algn="ctr">
                      <a:solidFill>
                        <a:schemeClr val="bg2">
                          <a:lumMod val="90000"/>
                        </a:schemeClr>
                      </a:solidFill>
                      <a:prstDash val="solid"/>
                      <a:round/>
                      <a:headEnd type="none" w="med" len="med"/>
                      <a:tailEnd type="none" w="med" len="med"/>
                    </a:lnL>
                    <a:lnR w="12700" cap="flat" cmpd="sng" algn="ctr">
                      <a:solidFill>
                        <a:schemeClr val="bg2">
                          <a:lumMod val="90000"/>
                        </a:schemeClr>
                      </a:solidFill>
                      <a:prstDash val="solid"/>
                      <a:round/>
                      <a:headEnd type="none" w="med" len="med"/>
                      <a:tailEnd type="none" w="med" len="med"/>
                    </a:lnR>
                    <a:lnT w="12700" cap="flat" cmpd="sng" algn="ctr">
                      <a:solidFill>
                        <a:schemeClr val="bg2">
                          <a:lumMod val="90000"/>
                        </a:schemeClr>
                      </a:solidFill>
                      <a:prstDash val="solid"/>
                      <a:round/>
                      <a:headEnd type="none" w="med" len="med"/>
                      <a:tailEnd type="none" w="med" len="med"/>
                    </a:lnT>
                    <a:lnB w="12700" cap="flat" cmpd="sng" algn="ctr">
                      <a:solidFill>
                        <a:schemeClr val="bg2">
                          <a:lumMod val="90000"/>
                        </a:schemeClr>
                      </a:solidFill>
                      <a:prstDash val="solid"/>
                      <a:round/>
                      <a:headEnd type="none" w="med" len="med"/>
                      <a:tailEnd type="none" w="med" len="med"/>
                    </a:lnB>
                    <a:solidFill>
                      <a:schemeClr val="bg1">
                        <a:lumMod val="95000"/>
                      </a:schemeClr>
                    </a:solidFill>
                  </a:tcPr>
                </a:tc>
                <a:tc>
                  <a:txBody>
                    <a:bodyPr/>
                    <a:lstStyle/>
                    <a:p>
                      <a:pPr algn="ctr"/>
                      <a:r>
                        <a:rPr lang="pt-BR" sz="1600" b="1">
                          <a:solidFill>
                            <a:schemeClr val="tx1">
                              <a:lumMod val="50000"/>
                              <a:lumOff val="50000"/>
                            </a:schemeClr>
                          </a:solidFill>
                        </a:rPr>
                        <a:t>-</a:t>
                      </a:r>
                    </a:p>
                  </a:txBody>
                  <a:tcPr>
                    <a:lnL w="12700" cap="flat" cmpd="sng" algn="ctr">
                      <a:solidFill>
                        <a:schemeClr val="bg2">
                          <a:lumMod val="90000"/>
                        </a:schemeClr>
                      </a:solidFill>
                      <a:prstDash val="solid"/>
                      <a:round/>
                      <a:headEnd type="none" w="med" len="med"/>
                      <a:tailEnd type="none" w="med" len="med"/>
                    </a:lnL>
                    <a:lnR w="12700" cap="flat" cmpd="sng" algn="ctr">
                      <a:solidFill>
                        <a:schemeClr val="bg2">
                          <a:lumMod val="90000"/>
                        </a:schemeClr>
                      </a:solidFill>
                      <a:prstDash val="solid"/>
                      <a:round/>
                      <a:headEnd type="none" w="med" len="med"/>
                      <a:tailEnd type="none" w="med" len="med"/>
                    </a:lnR>
                    <a:lnT w="12700" cap="flat" cmpd="sng" algn="ctr">
                      <a:solidFill>
                        <a:schemeClr val="bg2">
                          <a:lumMod val="90000"/>
                        </a:schemeClr>
                      </a:solidFill>
                      <a:prstDash val="solid"/>
                      <a:round/>
                      <a:headEnd type="none" w="med" len="med"/>
                      <a:tailEnd type="none" w="med" len="med"/>
                    </a:lnT>
                    <a:lnB w="12700" cap="flat" cmpd="sng" algn="ctr">
                      <a:solidFill>
                        <a:schemeClr val="bg2">
                          <a:lumMod val="90000"/>
                        </a:schemeClr>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2636596498"/>
                  </a:ext>
                </a:extLst>
              </a:tr>
              <a:tr h="337642">
                <a:tc>
                  <a:txBody>
                    <a:bodyPr/>
                    <a:lstStyle/>
                    <a:p>
                      <a:r>
                        <a:rPr lang="pt-BR" sz="1600" b="1">
                          <a:solidFill>
                            <a:schemeClr val="tx1"/>
                          </a:solidFill>
                        </a:rPr>
                        <a:t>Suspeita de recorrência de TEV ou falha no tratamento com índice de EP diagnosticado por cintilografia V/Q</a:t>
                      </a:r>
                    </a:p>
                  </a:txBody>
                  <a:tcPr>
                    <a:lnL w="12700" cap="flat" cmpd="sng" algn="ctr">
                      <a:solidFill>
                        <a:schemeClr val="bg2">
                          <a:lumMod val="90000"/>
                        </a:schemeClr>
                      </a:solidFill>
                      <a:prstDash val="solid"/>
                      <a:round/>
                      <a:headEnd type="none" w="med" len="med"/>
                      <a:tailEnd type="none" w="med" len="med"/>
                    </a:lnL>
                    <a:lnR w="12700" cap="flat" cmpd="sng" algn="ctr">
                      <a:solidFill>
                        <a:schemeClr val="bg2">
                          <a:lumMod val="90000"/>
                        </a:schemeClr>
                      </a:solidFill>
                      <a:prstDash val="solid"/>
                      <a:round/>
                      <a:headEnd type="none" w="med" len="med"/>
                      <a:tailEnd type="none" w="med" len="med"/>
                    </a:lnR>
                    <a:lnT w="12700" cap="flat" cmpd="sng" algn="ctr">
                      <a:solidFill>
                        <a:schemeClr val="bg2">
                          <a:lumMod val="90000"/>
                        </a:schemeClr>
                      </a:solidFill>
                      <a:prstDash val="solid"/>
                      <a:round/>
                      <a:headEnd type="none" w="med" len="med"/>
                      <a:tailEnd type="none" w="med" len="med"/>
                    </a:lnT>
                    <a:lnB w="12700" cap="flat" cmpd="sng" algn="ctr">
                      <a:solidFill>
                        <a:schemeClr val="bg2">
                          <a:lumMod val="90000"/>
                        </a:schemeClr>
                      </a:solidFill>
                      <a:prstDash val="solid"/>
                      <a:round/>
                      <a:headEnd type="none" w="med" len="med"/>
                      <a:tailEnd type="none" w="med" len="med"/>
                    </a:lnB>
                    <a:solidFill>
                      <a:schemeClr val="bg1">
                        <a:lumMod val="95000"/>
                      </a:schemeClr>
                    </a:solidFill>
                  </a:tcPr>
                </a:tc>
                <a:tc>
                  <a:txBody>
                    <a:bodyPr/>
                    <a:lstStyle/>
                    <a:p>
                      <a:pPr algn="ctr"/>
                      <a:r>
                        <a:rPr lang="pt-BR" sz="1600" b="1">
                          <a:solidFill>
                            <a:schemeClr val="tx1">
                              <a:lumMod val="50000"/>
                              <a:lumOff val="50000"/>
                            </a:schemeClr>
                          </a:solidFill>
                        </a:rPr>
                        <a:t>+</a:t>
                      </a:r>
                    </a:p>
                  </a:txBody>
                  <a:tcPr>
                    <a:lnL w="12700" cap="flat" cmpd="sng" algn="ctr">
                      <a:solidFill>
                        <a:schemeClr val="bg2">
                          <a:lumMod val="90000"/>
                        </a:schemeClr>
                      </a:solidFill>
                      <a:prstDash val="solid"/>
                      <a:round/>
                      <a:headEnd type="none" w="med" len="med"/>
                      <a:tailEnd type="none" w="med" len="med"/>
                    </a:lnL>
                    <a:lnR w="12700" cap="flat" cmpd="sng" algn="ctr">
                      <a:solidFill>
                        <a:schemeClr val="bg2">
                          <a:lumMod val="90000"/>
                        </a:schemeClr>
                      </a:solidFill>
                      <a:prstDash val="solid"/>
                      <a:round/>
                      <a:headEnd type="none" w="med" len="med"/>
                      <a:tailEnd type="none" w="med" len="med"/>
                    </a:lnR>
                    <a:lnT w="12700" cap="flat" cmpd="sng" algn="ctr">
                      <a:solidFill>
                        <a:schemeClr val="bg2">
                          <a:lumMod val="90000"/>
                        </a:schemeClr>
                      </a:solidFill>
                      <a:prstDash val="solid"/>
                      <a:round/>
                      <a:headEnd type="none" w="med" len="med"/>
                      <a:tailEnd type="none" w="med" len="med"/>
                    </a:lnT>
                    <a:lnB w="12700" cap="flat" cmpd="sng" algn="ctr">
                      <a:solidFill>
                        <a:schemeClr val="bg2">
                          <a:lumMod val="90000"/>
                        </a:schemeClr>
                      </a:solidFill>
                      <a:prstDash val="solid"/>
                      <a:round/>
                      <a:headEnd type="none" w="med" len="med"/>
                      <a:tailEnd type="none" w="med" len="med"/>
                    </a:lnB>
                    <a:solidFill>
                      <a:schemeClr val="bg1">
                        <a:lumMod val="95000"/>
                      </a:schemeClr>
                    </a:solidFill>
                  </a:tcPr>
                </a:tc>
                <a:tc>
                  <a:txBody>
                    <a:bodyPr/>
                    <a:lstStyle/>
                    <a:p>
                      <a:pPr algn="ctr"/>
                      <a:r>
                        <a:rPr lang="pt-BR" sz="1600" b="1">
                          <a:solidFill>
                            <a:schemeClr val="tx1">
                              <a:lumMod val="50000"/>
                              <a:lumOff val="50000"/>
                            </a:schemeClr>
                          </a:solidFill>
                        </a:rPr>
                        <a:t>-</a:t>
                      </a:r>
                    </a:p>
                  </a:txBody>
                  <a:tcPr>
                    <a:lnL w="12700" cap="flat" cmpd="sng" algn="ctr">
                      <a:solidFill>
                        <a:schemeClr val="bg2">
                          <a:lumMod val="90000"/>
                        </a:schemeClr>
                      </a:solidFill>
                      <a:prstDash val="solid"/>
                      <a:round/>
                      <a:headEnd type="none" w="med" len="med"/>
                      <a:tailEnd type="none" w="med" len="med"/>
                    </a:lnL>
                    <a:lnR w="12700" cap="flat" cmpd="sng" algn="ctr">
                      <a:solidFill>
                        <a:schemeClr val="bg2">
                          <a:lumMod val="90000"/>
                        </a:schemeClr>
                      </a:solidFill>
                      <a:prstDash val="solid"/>
                      <a:round/>
                      <a:headEnd type="none" w="med" len="med"/>
                      <a:tailEnd type="none" w="med" len="med"/>
                    </a:lnR>
                    <a:lnT w="12700" cap="flat" cmpd="sng" algn="ctr">
                      <a:solidFill>
                        <a:schemeClr val="bg2">
                          <a:lumMod val="90000"/>
                        </a:schemeClr>
                      </a:solidFill>
                      <a:prstDash val="solid"/>
                      <a:round/>
                      <a:headEnd type="none" w="med" len="med"/>
                      <a:tailEnd type="none" w="med" len="med"/>
                    </a:lnT>
                    <a:lnB w="12700" cap="flat" cmpd="sng" algn="ctr">
                      <a:solidFill>
                        <a:schemeClr val="bg2">
                          <a:lumMod val="90000"/>
                        </a:schemeClr>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2640968068"/>
                  </a:ext>
                </a:extLst>
              </a:tr>
              <a:tr h="337642">
                <a:tc>
                  <a:txBody>
                    <a:bodyPr/>
                    <a:lstStyle/>
                    <a:p>
                      <a:r>
                        <a:rPr lang="pt-BR" sz="1600" b="1">
                          <a:solidFill>
                            <a:schemeClr val="tx1"/>
                          </a:solidFill>
                        </a:rPr>
                        <a:t>Suspeita de recorrência de TEV ou falha no tratamento com índice EP diagnosticado por CTPA</a:t>
                      </a:r>
                    </a:p>
                  </a:txBody>
                  <a:tcPr>
                    <a:lnL w="12700" cap="flat" cmpd="sng" algn="ctr">
                      <a:solidFill>
                        <a:schemeClr val="bg2">
                          <a:lumMod val="90000"/>
                        </a:schemeClr>
                      </a:solidFill>
                      <a:prstDash val="solid"/>
                      <a:round/>
                      <a:headEnd type="none" w="med" len="med"/>
                      <a:tailEnd type="none" w="med" len="med"/>
                    </a:lnL>
                    <a:lnR w="12700" cap="flat" cmpd="sng" algn="ctr">
                      <a:solidFill>
                        <a:schemeClr val="bg2">
                          <a:lumMod val="90000"/>
                        </a:schemeClr>
                      </a:solidFill>
                      <a:prstDash val="solid"/>
                      <a:round/>
                      <a:headEnd type="none" w="med" len="med"/>
                      <a:tailEnd type="none" w="med" len="med"/>
                    </a:lnR>
                    <a:lnT w="12700" cap="flat" cmpd="sng" algn="ctr">
                      <a:solidFill>
                        <a:schemeClr val="bg2">
                          <a:lumMod val="90000"/>
                        </a:schemeClr>
                      </a:solidFill>
                      <a:prstDash val="solid"/>
                      <a:round/>
                      <a:headEnd type="none" w="med" len="med"/>
                      <a:tailEnd type="none" w="med" len="med"/>
                    </a:lnT>
                    <a:lnB w="12700" cap="flat" cmpd="sng" algn="ctr">
                      <a:solidFill>
                        <a:schemeClr val="bg2">
                          <a:lumMod val="90000"/>
                        </a:schemeClr>
                      </a:solidFill>
                      <a:prstDash val="solid"/>
                      <a:round/>
                      <a:headEnd type="none" w="med" len="med"/>
                      <a:tailEnd type="none" w="med" len="med"/>
                    </a:lnB>
                    <a:solidFill>
                      <a:schemeClr val="bg1">
                        <a:lumMod val="95000"/>
                      </a:schemeClr>
                    </a:solidFill>
                  </a:tcPr>
                </a:tc>
                <a:tc>
                  <a:txBody>
                    <a:bodyPr/>
                    <a:lstStyle/>
                    <a:p>
                      <a:pPr algn="ctr"/>
                      <a:r>
                        <a:rPr lang="pt-BR" sz="1600" b="1">
                          <a:solidFill>
                            <a:schemeClr val="tx1">
                              <a:lumMod val="50000"/>
                              <a:lumOff val="50000"/>
                            </a:schemeClr>
                          </a:solidFill>
                        </a:rPr>
                        <a:t>+</a:t>
                      </a:r>
                    </a:p>
                  </a:txBody>
                  <a:tcPr>
                    <a:lnL w="12700" cap="flat" cmpd="sng" algn="ctr">
                      <a:solidFill>
                        <a:schemeClr val="bg2">
                          <a:lumMod val="90000"/>
                        </a:schemeClr>
                      </a:solidFill>
                      <a:prstDash val="solid"/>
                      <a:round/>
                      <a:headEnd type="none" w="med" len="med"/>
                      <a:tailEnd type="none" w="med" len="med"/>
                    </a:lnL>
                    <a:lnR w="12700" cap="flat" cmpd="sng" algn="ctr">
                      <a:solidFill>
                        <a:schemeClr val="bg2">
                          <a:lumMod val="90000"/>
                        </a:schemeClr>
                      </a:solidFill>
                      <a:prstDash val="solid"/>
                      <a:round/>
                      <a:headEnd type="none" w="med" len="med"/>
                      <a:tailEnd type="none" w="med" len="med"/>
                    </a:lnR>
                    <a:lnT w="12700" cap="flat" cmpd="sng" algn="ctr">
                      <a:solidFill>
                        <a:schemeClr val="bg2">
                          <a:lumMod val="90000"/>
                        </a:schemeClr>
                      </a:solidFill>
                      <a:prstDash val="solid"/>
                      <a:round/>
                      <a:headEnd type="none" w="med" len="med"/>
                      <a:tailEnd type="none" w="med" len="med"/>
                    </a:lnT>
                    <a:lnB w="12700" cap="flat" cmpd="sng" algn="ctr">
                      <a:solidFill>
                        <a:schemeClr val="bg2">
                          <a:lumMod val="90000"/>
                        </a:schemeClr>
                      </a:solidFill>
                      <a:prstDash val="solid"/>
                      <a:round/>
                      <a:headEnd type="none" w="med" len="med"/>
                      <a:tailEnd type="none" w="med" len="med"/>
                    </a:lnB>
                    <a:solidFill>
                      <a:schemeClr val="bg1">
                        <a:lumMod val="95000"/>
                      </a:schemeClr>
                    </a:solidFill>
                  </a:tcPr>
                </a:tc>
                <a:tc>
                  <a:txBody>
                    <a:bodyPr/>
                    <a:lstStyle/>
                    <a:p>
                      <a:pPr algn="ctr"/>
                      <a:r>
                        <a:rPr lang="pt-BR" sz="1600" b="1">
                          <a:solidFill>
                            <a:schemeClr val="tx1">
                              <a:lumMod val="50000"/>
                              <a:lumOff val="50000"/>
                            </a:schemeClr>
                          </a:solidFill>
                        </a:rPr>
                        <a:t>+/-</a:t>
                      </a:r>
                    </a:p>
                  </a:txBody>
                  <a:tcPr>
                    <a:lnL w="12700" cap="flat" cmpd="sng" algn="ctr">
                      <a:solidFill>
                        <a:schemeClr val="bg2">
                          <a:lumMod val="90000"/>
                        </a:schemeClr>
                      </a:solidFill>
                      <a:prstDash val="solid"/>
                      <a:round/>
                      <a:headEnd type="none" w="med" len="med"/>
                      <a:tailEnd type="none" w="med" len="med"/>
                    </a:lnL>
                    <a:lnR w="12700" cap="flat" cmpd="sng" algn="ctr">
                      <a:solidFill>
                        <a:schemeClr val="bg2">
                          <a:lumMod val="90000"/>
                        </a:schemeClr>
                      </a:solidFill>
                      <a:prstDash val="solid"/>
                      <a:round/>
                      <a:headEnd type="none" w="med" len="med"/>
                      <a:tailEnd type="none" w="med" len="med"/>
                    </a:lnR>
                    <a:lnT w="12700" cap="flat" cmpd="sng" algn="ctr">
                      <a:solidFill>
                        <a:schemeClr val="bg2">
                          <a:lumMod val="90000"/>
                        </a:schemeClr>
                      </a:solidFill>
                      <a:prstDash val="solid"/>
                      <a:round/>
                      <a:headEnd type="none" w="med" len="med"/>
                      <a:tailEnd type="none" w="med" len="med"/>
                    </a:lnT>
                    <a:lnB w="12700" cap="flat" cmpd="sng" algn="ctr">
                      <a:solidFill>
                        <a:schemeClr val="bg2">
                          <a:lumMod val="90000"/>
                        </a:schemeClr>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3439141979"/>
                  </a:ext>
                </a:extLst>
              </a:tr>
              <a:tr h="337642">
                <a:tc>
                  <a:txBody>
                    <a:bodyPr/>
                    <a:lstStyle/>
                    <a:p>
                      <a:r>
                        <a:rPr lang="pt-BR" sz="1600" b="1">
                          <a:solidFill>
                            <a:schemeClr val="tx1"/>
                          </a:solidFill>
                        </a:rPr>
                        <a:t>Preocupação com a radiação para o feto (especialmente no primeiro trimestre)</a:t>
                      </a:r>
                    </a:p>
                  </a:txBody>
                  <a:tcPr>
                    <a:lnL w="12700" cap="flat" cmpd="sng" algn="ctr">
                      <a:solidFill>
                        <a:schemeClr val="bg2">
                          <a:lumMod val="90000"/>
                        </a:schemeClr>
                      </a:solidFill>
                      <a:prstDash val="solid"/>
                      <a:round/>
                      <a:headEnd type="none" w="med" len="med"/>
                      <a:tailEnd type="none" w="med" len="med"/>
                    </a:lnL>
                    <a:lnR w="12700" cap="flat" cmpd="sng" algn="ctr">
                      <a:solidFill>
                        <a:schemeClr val="bg2">
                          <a:lumMod val="90000"/>
                        </a:schemeClr>
                      </a:solidFill>
                      <a:prstDash val="solid"/>
                      <a:round/>
                      <a:headEnd type="none" w="med" len="med"/>
                      <a:tailEnd type="none" w="med" len="med"/>
                    </a:lnR>
                    <a:lnT w="12700" cap="flat" cmpd="sng" algn="ctr">
                      <a:solidFill>
                        <a:schemeClr val="bg2">
                          <a:lumMod val="90000"/>
                        </a:schemeClr>
                      </a:solidFill>
                      <a:prstDash val="solid"/>
                      <a:round/>
                      <a:headEnd type="none" w="med" len="med"/>
                      <a:tailEnd type="none" w="med" len="med"/>
                    </a:lnT>
                    <a:lnB w="12700" cap="flat" cmpd="sng" algn="ctr">
                      <a:solidFill>
                        <a:schemeClr val="bg2">
                          <a:lumMod val="90000"/>
                        </a:schemeClr>
                      </a:solidFill>
                      <a:prstDash val="solid"/>
                      <a:round/>
                      <a:headEnd type="none" w="med" len="med"/>
                      <a:tailEnd type="none" w="med" len="med"/>
                    </a:lnB>
                    <a:solidFill>
                      <a:schemeClr val="bg1">
                        <a:lumMod val="95000"/>
                      </a:schemeClr>
                    </a:solidFill>
                  </a:tcPr>
                </a:tc>
                <a:tc>
                  <a:txBody>
                    <a:bodyPr/>
                    <a:lstStyle/>
                    <a:p>
                      <a:pPr algn="ctr"/>
                      <a:r>
                        <a:rPr lang="pt-BR" sz="1600" b="1">
                          <a:solidFill>
                            <a:schemeClr val="tx1">
                              <a:lumMod val="50000"/>
                              <a:lumOff val="50000"/>
                            </a:schemeClr>
                          </a:solidFill>
                        </a:rPr>
                        <a:t>+/-</a:t>
                      </a:r>
                    </a:p>
                  </a:txBody>
                  <a:tcPr>
                    <a:lnL w="12700" cap="flat" cmpd="sng" algn="ctr">
                      <a:solidFill>
                        <a:schemeClr val="bg2">
                          <a:lumMod val="90000"/>
                        </a:schemeClr>
                      </a:solidFill>
                      <a:prstDash val="solid"/>
                      <a:round/>
                      <a:headEnd type="none" w="med" len="med"/>
                      <a:tailEnd type="none" w="med" len="med"/>
                    </a:lnL>
                    <a:lnR w="12700" cap="flat" cmpd="sng" algn="ctr">
                      <a:solidFill>
                        <a:schemeClr val="bg2">
                          <a:lumMod val="90000"/>
                        </a:schemeClr>
                      </a:solidFill>
                      <a:prstDash val="solid"/>
                      <a:round/>
                      <a:headEnd type="none" w="med" len="med"/>
                      <a:tailEnd type="none" w="med" len="med"/>
                    </a:lnR>
                    <a:lnT w="12700" cap="flat" cmpd="sng" algn="ctr">
                      <a:solidFill>
                        <a:schemeClr val="bg2">
                          <a:lumMod val="90000"/>
                        </a:schemeClr>
                      </a:solidFill>
                      <a:prstDash val="solid"/>
                      <a:round/>
                      <a:headEnd type="none" w="med" len="med"/>
                      <a:tailEnd type="none" w="med" len="med"/>
                    </a:lnT>
                    <a:lnB w="12700" cap="flat" cmpd="sng" algn="ctr">
                      <a:solidFill>
                        <a:schemeClr val="bg2">
                          <a:lumMod val="90000"/>
                        </a:schemeClr>
                      </a:solidFill>
                      <a:prstDash val="solid"/>
                      <a:round/>
                      <a:headEnd type="none" w="med" len="med"/>
                      <a:tailEnd type="none" w="med" len="med"/>
                    </a:lnB>
                    <a:solidFill>
                      <a:schemeClr val="bg1">
                        <a:lumMod val="95000"/>
                      </a:schemeClr>
                    </a:solidFill>
                  </a:tcPr>
                </a:tc>
                <a:tc>
                  <a:txBody>
                    <a:bodyPr/>
                    <a:lstStyle/>
                    <a:p>
                      <a:pPr algn="ctr"/>
                      <a:r>
                        <a:rPr lang="pt-BR" sz="1600" b="1">
                          <a:solidFill>
                            <a:schemeClr val="tx1">
                              <a:lumMod val="50000"/>
                              <a:lumOff val="50000"/>
                            </a:schemeClr>
                          </a:solidFill>
                        </a:rPr>
                        <a:t>+/-</a:t>
                      </a:r>
                    </a:p>
                  </a:txBody>
                  <a:tcPr>
                    <a:lnL w="12700" cap="flat" cmpd="sng" algn="ctr">
                      <a:solidFill>
                        <a:schemeClr val="bg2">
                          <a:lumMod val="90000"/>
                        </a:schemeClr>
                      </a:solidFill>
                      <a:prstDash val="solid"/>
                      <a:round/>
                      <a:headEnd type="none" w="med" len="med"/>
                      <a:tailEnd type="none" w="med" len="med"/>
                    </a:lnL>
                    <a:lnR w="12700" cap="flat" cmpd="sng" algn="ctr">
                      <a:solidFill>
                        <a:schemeClr val="bg2">
                          <a:lumMod val="90000"/>
                        </a:schemeClr>
                      </a:solidFill>
                      <a:prstDash val="solid"/>
                      <a:round/>
                      <a:headEnd type="none" w="med" len="med"/>
                      <a:tailEnd type="none" w="med" len="med"/>
                    </a:lnR>
                    <a:lnT w="12700" cap="flat" cmpd="sng" algn="ctr">
                      <a:solidFill>
                        <a:schemeClr val="bg2">
                          <a:lumMod val="90000"/>
                        </a:schemeClr>
                      </a:solidFill>
                      <a:prstDash val="solid"/>
                      <a:round/>
                      <a:headEnd type="none" w="med" len="med"/>
                      <a:tailEnd type="none" w="med" len="med"/>
                    </a:lnT>
                    <a:lnB w="12700" cap="flat" cmpd="sng" algn="ctr">
                      <a:solidFill>
                        <a:schemeClr val="bg2">
                          <a:lumMod val="90000"/>
                        </a:schemeClr>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437214118"/>
                  </a:ext>
                </a:extLst>
              </a:tr>
              <a:tr h="337642">
                <a:tc>
                  <a:txBody>
                    <a:bodyPr/>
                    <a:lstStyle/>
                    <a:p>
                      <a:r>
                        <a:rPr lang="pt-BR" sz="1600" b="1">
                          <a:solidFill>
                            <a:schemeClr val="tx1"/>
                          </a:solidFill>
                        </a:rPr>
                        <a:t>Minimização do risco de TEV não descoberto aos 3 meses</a:t>
                      </a:r>
                    </a:p>
                  </a:txBody>
                  <a:tcPr>
                    <a:lnL w="12700" cap="flat" cmpd="sng" algn="ctr">
                      <a:solidFill>
                        <a:schemeClr val="bg2">
                          <a:lumMod val="90000"/>
                        </a:schemeClr>
                      </a:solidFill>
                      <a:prstDash val="solid"/>
                      <a:round/>
                      <a:headEnd type="none" w="med" len="med"/>
                      <a:tailEnd type="none" w="med" len="med"/>
                    </a:lnL>
                    <a:lnR w="12700" cap="flat" cmpd="sng" algn="ctr">
                      <a:solidFill>
                        <a:schemeClr val="bg2">
                          <a:lumMod val="90000"/>
                        </a:schemeClr>
                      </a:solidFill>
                      <a:prstDash val="solid"/>
                      <a:round/>
                      <a:headEnd type="none" w="med" len="med"/>
                      <a:tailEnd type="none" w="med" len="med"/>
                    </a:lnR>
                    <a:lnT w="12700" cap="flat" cmpd="sng" algn="ctr">
                      <a:solidFill>
                        <a:schemeClr val="bg2">
                          <a:lumMod val="90000"/>
                        </a:schemeClr>
                      </a:solidFill>
                      <a:prstDash val="solid"/>
                      <a:round/>
                      <a:headEnd type="none" w="med" len="med"/>
                      <a:tailEnd type="none" w="med" len="med"/>
                    </a:lnT>
                    <a:lnB w="12700" cap="flat" cmpd="sng" algn="ctr">
                      <a:solidFill>
                        <a:schemeClr val="bg2">
                          <a:lumMod val="90000"/>
                        </a:schemeClr>
                      </a:solidFill>
                      <a:prstDash val="solid"/>
                      <a:round/>
                      <a:headEnd type="none" w="med" len="med"/>
                      <a:tailEnd type="none" w="med" len="med"/>
                    </a:lnB>
                    <a:solidFill>
                      <a:schemeClr val="bg1">
                        <a:lumMod val="95000"/>
                      </a:schemeClr>
                    </a:solidFill>
                  </a:tcPr>
                </a:tc>
                <a:tc>
                  <a:txBody>
                    <a:bodyPr/>
                    <a:lstStyle/>
                    <a:p>
                      <a:pPr algn="ctr"/>
                      <a:r>
                        <a:rPr lang="pt-BR" sz="1600" b="1">
                          <a:solidFill>
                            <a:schemeClr val="tx1">
                              <a:lumMod val="50000"/>
                              <a:lumOff val="50000"/>
                            </a:schemeClr>
                          </a:solidFill>
                        </a:rPr>
                        <a:t>+/-</a:t>
                      </a:r>
                    </a:p>
                  </a:txBody>
                  <a:tcPr>
                    <a:lnL w="12700" cap="flat" cmpd="sng" algn="ctr">
                      <a:solidFill>
                        <a:schemeClr val="bg2">
                          <a:lumMod val="90000"/>
                        </a:schemeClr>
                      </a:solidFill>
                      <a:prstDash val="solid"/>
                      <a:round/>
                      <a:headEnd type="none" w="med" len="med"/>
                      <a:tailEnd type="none" w="med" len="med"/>
                    </a:lnL>
                    <a:lnR w="12700" cap="flat" cmpd="sng" algn="ctr">
                      <a:solidFill>
                        <a:schemeClr val="bg2">
                          <a:lumMod val="90000"/>
                        </a:schemeClr>
                      </a:solidFill>
                      <a:prstDash val="solid"/>
                      <a:round/>
                      <a:headEnd type="none" w="med" len="med"/>
                      <a:tailEnd type="none" w="med" len="med"/>
                    </a:lnR>
                    <a:lnT w="12700" cap="flat" cmpd="sng" algn="ctr">
                      <a:solidFill>
                        <a:schemeClr val="bg2">
                          <a:lumMod val="90000"/>
                        </a:schemeClr>
                      </a:solidFill>
                      <a:prstDash val="solid"/>
                      <a:round/>
                      <a:headEnd type="none" w="med" len="med"/>
                      <a:tailEnd type="none" w="med" len="med"/>
                    </a:lnT>
                    <a:lnB w="12700" cap="flat" cmpd="sng" algn="ctr">
                      <a:solidFill>
                        <a:schemeClr val="bg2">
                          <a:lumMod val="90000"/>
                        </a:schemeClr>
                      </a:solidFill>
                      <a:prstDash val="solid"/>
                      <a:round/>
                      <a:headEnd type="none" w="med" len="med"/>
                      <a:tailEnd type="none" w="med" len="med"/>
                    </a:lnB>
                    <a:solidFill>
                      <a:schemeClr val="bg1">
                        <a:lumMod val="95000"/>
                      </a:schemeClr>
                    </a:solidFill>
                  </a:tcPr>
                </a:tc>
                <a:tc>
                  <a:txBody>
                    <a:bodyPr/>
                    <a:lstStyle/>
                    <a:p>
                      <a:pPr algn="ctr"/>
                      <a:r>
                        <a:rPr lang="pt-BR" sz="1600" b="1">
                          <a:solidFill>
                            <a:schemeClr val="tx1">
                              <a:lumMod val="50000"/>
                              <a:lumOff val="50000"/>
                            </a:schemeClr>
                          </a:solidFill>
                        </a:rPr>
                        <a:t>+/-</a:t>
                      </a:r>
                    </a:p>
                  </a:txBody>
                  <a:tcPr>
                    <a:lnL w="12700" cap="flat" cmpd="sng" algn="ctr">
                      <a:solidFill>
                        <a:schemeClr val="bg2">
                          <a:lumMod val="90000"/>
                        </a:schemeClr>
                      </a:solidFill>
                      <a:prstDash val="solid"/>
                      <a:round/>
                      <a:headEnd type="none" w="med" len="med"/>
                      <a:tailEnd type="none" w="med" len="med"/>
                    </a:lnL>
                    <a:lnR w="12700" cap="flat" cmpd="sng" algn="ctr">
                      <a:solidFill>
                        <a:schemeClr val="bg2">
                          <a:lumMod val="90000"/>
                        </a:schemeClr>
                      </a:solidFill>
                      <a:prstDash val="solid"/>
                      <a:round/>
                      <a:headEnd type="none" w="med" len="med"/>
                      <a:tailEnd type="none" w="med" len="med"/>
                    </a:lnR>
                    <a:lnT w="12700" cap="flat" cmpd="sng" algn="ctr">
                      <a:solidFill>
                        <a:schemeClr val="bg2">
                          <a:lumMod val="90000"/>
                        </a:schemeClr>
                      </a:solidFill>
                      <a:prstDash val="solid"/>
                      <a:round/>
                      <a:headEnd type="none" w="med" len="med"/>
                      <a:tailEnd type="none" w="med" len="med"/>
                    </a:lnT>
                    <a:lnB w="12700" cap="flat" cmpd="sng" algn="ctr">
                      <a:solidFill>
                        <a:schemeClr val="bg2">
                          <a:lumMod val="90000"/>
                        </a:schemeClr>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1268109199"/>
                  </a:ext>
                </a:extLst>
              </a:tr>
              <a:tr h="337642">
                <a:tc>
                  <a:txBody>
                    <a:bodyPr/>
                    <a:lstStyle/>
                    <a:p>
                      <a:r>
                        <a:rPr lang="pt-BR" sz="1600" b="1">
                          <a:solidFill>
                            <a:schemeClr val="tx1"/>
                          </a:solidFill>
                        </a:rPr>
                        <a:t>São necessários resultados em tempo hábil e ambas as modalidades acessíveis</a:t>
                      </a:r>
                    </a:p>
                  </a:txBody>
                  <a:tcPr>
                    <a:lnL w="12700" cap="flat" cmpd="sng" algn="ctr">
                      <a:solidFill>
                        <a:schemeClr val="bg2">
                          <a:lumMod val="90000"/>
                        </a:schemeClr>
                      </a:solidFill>
                      <a:prstDash val="solid"/>
                      <a:round/>
                      <a:headEnd type="none" w="med" len="med"/>
                      <a:tailEnd type="none" w="med" len="med"/>
                    </a:lnL>
                    <a:lnR w="12700" cap="flat" cmpd="sng" algn="ctr">
                      <a:solidFill>
                        <a:schemeClr val="bg2">
                          <a:lumMod val="90000"/>
                        </a:schemeClr>
                      </a:solidFill>
                      <a:prstDash val="solid"/>
                      <a:round/>
                      <a:headEnd type="none" w="med" len="med"/>
                      <a:tailEnd type="none" w="med" len="med"/>
                    </a:lnR>
                    <a:lnT w="12700" cap="flat" cmpd="sng" algn="ctr">
                      <a:solidFill>
                        <a:schemeClr val="bg2">
                          <a:lumMod val="90000"/>
                        </a:schemeClr>
                      </a:solidFill>
                      <a:prstDash val="solid"/>
                      <a:round/>
                      <a:headEnd type="none" w="med" len="med"/>
                      <a:tailEnd type="none" w="med" len="med"/>
                    </a:lnT>
                    <a:lnB w="12700" cap="flat" cmpd="sng" algn="ctr">
                      <a:solidFill>
                        <a:schemeClr val="bg2">
                          <a:lumMod val="90000"/>
                        </a:schemeClr>
                      </a:solidFill>
                      <a:prstDash val="solid"/>
                      <a:round/>
                      <a:headEnd type="none" w="med" len="med"/>
                      <a:tailEnd type="none" w="med" len="med"/>
                    </a:lnB>
                    <a:solidFill>
                      <a:schemeClr val="bg1">
                        <a:lumMod val="95000"/>
                      </a:schemeClr>
                    </a:solidFill>
                  </a:tcPr>
                </a:tc>
                <a:tc>
                  <a:txBody>
                    <a:bodyPr/>
                    <a:lstStyle/>
                    <a:p>
                      <a:pPr algn="ctr"/>
                      <a:r>
                        <a:rPr lang="pt-BR" sz="1600" b="1">
                          <a:solidFill>
                            <a:schemeClr val="tx1">
                              <a:lumMod val="50000"/>
                              <a:lumOff val="50000"/>
                            </a:schemeClr>
                          </a:solidFill>
                        </a:rPr>
                        <a:t>-</a:t>
                      </a:r>
                    </a:p>
                  </a:txBody>
                  <a:tcPr>
                    <a:lnL w="12700" cap="flat" cmpd="sng" algn="ctr">
                      <a:solidFill>
                        <a:schemeClr val="bg2">
                          <a:lumMod val="90000"/>
                        </a:schemeClr>
                      </a:solidFill>
                      <a:prstDash val="solid"/>
                      <a:round/>
                      <a:headEnd type="none" w="med" len="med"/>
                      <a:tailEnd type="none" w="med" len="med"/>
                    </a:lnL>
                    <a:lnR w="12700" cap="flat" cmpd="sng" algn="ctr">
                      <a:solidFill>
                        <a:schemeClr val="bg2">
                          <a:lumMod val="90000"/>
                        </a:schemeClr>
                      </a:solidFill>
                      <a:prstDash val="solid"/>
                      <a:round/>
                      <a:headEnd type="none" w="med" len="med"/>
                      <a:tailEnd type="none" w="med" len="med"/>
                    </a:lnR>
                    <a:lnT w="12700" cap="flat" cmpd="sng" algn="ctr">
                      <a:solidFill>
                        <a:schemeClr val="bg2">
                          <a:lumMod val="90000"/>
                        </a:schemeClr>
                      </a:solidFill>
                      <a:prstDash val="solid"/>
                      <a:round/>
                      <a:headEnd type="none" w="med" len="med"/>
                      <a:tailEnd type="none" w="med" len="med"/>
                    </a:lnT>
                    <a:lnB w="12700" cap="flat" cmpd="sng" algn="ctr">
                      <a:solidFill>
                        <a:schemeClr val="bg2">
                          <a:lumMod val="90000"/>
                        </a:schemeClr>
                      </a:solidFill>
                      <a:prstDash val="solid"/>
                      <a:round/>
                      <a:headEnd type="none" w="med" len="med"/>
                      <a:tailEnd type="none" w="med" len="med"/>
                    </a:lnB>
                    <a:solidFill>
                      <a:schemeClr val="bg1">
                        <a:lumMod val="95000"/>
                      </a:schemeClr>
                    </a:solidFill>
                  </a:tcPr>
                </a:tc>
                <a:tc>
                  <a:txBody>
                    <a:bodyPr/>
                    <a:lstStyle/>
                    <a:p>
                      <a:pPr algn="ctr"/>
                      <a:r>
                        <a:rPr lang="pt-BR" sz="1600" b="1">
                          <a:solidFill>
                            <a:schemeClr val="tx1">
                              <a:lumMod val="50000"/>
                              <a:lumOff val="50000"/>
                            </a:schemeClr>
                          </a:solidFill>
                        </a:rPr>
                        <a:t>+</a:t>
                      </a:r>
                    </a:p>
                  </a:txBody>
                  <a:tcPr>
                    <a:lnL w="12700" cap="flat" cmpd="sng" algn="ctr">
                      <a:solidFill>
                        <a:schemeClr val="bg2">
                          <a:lumMod val="90000"/>
                        </a:schemeClr>
                      </a:solidFill>
                      <a:prstDash val="solid"/>
                      <a:round/>
                      <a:headEnd type="none" w="med" len="med"/>
                      <a:tailEnd type="none" w="med" len="med"/>
                    </a:lnL>
                    <a:lnR w="12700" cap="flat" cmpd="sng" algn="ctr">
                      <a:solidFill>
                        <a:schemeClr val="bg2">
                          <a:lumMod val="90000"/>
                        </a:schemeClr>
                      </a:solidFill>
                      <a:prstDash val="solid"/>
                      <a:round/>
                      <a:headEnd type="none" w="med" len="med"/>
                      <a:tailEnd type="none" w="med" len="med"/>
                    </a:lnR>
                    <a:lnT w="12700" cap="flat" cmpd="sng" algn="ctr">
                      <a:solidFill>
                        <a:schemeClr val="bg2">
                          <a:lumMod val="90000"/>
                        </a:schemeClr>
                      </a:solidFill>
                      <a:prstDash val="solid"/>
                      <a:round/>
                      <a:headEnd type="none" w="med" len="med"/>
                      <a:tailEnd type="none" w="med" len="med"/>
                    </a:lnT>
                    <a:lnB w="12700" cap="flat" cmpd="sng" algn="ctr">
                      <a:solidFill>
                        <a:schemeClr val="bg2">
                          <a:lumMod val="90000"/>
                        </a:schemeClr>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1416684351"/>
                  </a:ext>
                </a:extLst>
              </a:tr>
              <a:tr h="337642">
                <a:tc>
                  <a:txBody>
                    <a:bodyPr/>
                    <a:lstStyle/>
                    <a:p>
                      <a:r>
                        <a:rPr lang="pt-BR" sz="1600" b="1">
                          <a:solidFill>
                            <a:schemeClr val="tx1"/>
                          </a:solidFill>
                        </a:rPr>
                        <a:t>Busca ativa de diagnósticos alternativos ou concomitantes (por exemplo, câncer)</a:t>
                      </a:r>
                    </a:p>
                  </a:txBody>
                  <a:tcPr>
                    <a:lnL w="12700" cap="flat" cmpd="sng" algn="ctr">
                      <a:solidFill>
                        <a:schemeClr val="bg2">
                          <a:lumMod val="90000"/>
                        </a:schemeClr>
                      </a:solidFill>
                      <a:prstDash val="solid"/>
                      <a:round/>
                      <a:headEnd type="none" w="med" len="med"/>
                      <a:tailEnd type="none" w="med" len="med"/>
                    </a:lnL>
                    <a:lnR w="12700" cap="flat" cmpd="sng" algn="ctr">
                      <a:solidFill>
                        <a:schemeClr val="bg2">
                          <a:lumMod val="90000"/>
                        </a:schemeClr>
                      </a:solidFill>
                      <a:prstDash val="solid"/>
                      <a:round/>
                      <a:headEnd type="none" w="med" len="med"/>
                      <a:tailEnd type="none" w="med" len="med"/>
                    </a:lnR>
                    <a:lnT w="12700" cap="flat" cmpd="sng" algn="ctr">
                      <a:solidFill>
                        <a:schemeClr val="bg2">
                          <a:lumMod val="90000"/>
                        </a:schemeClr>
                      </a:solidFill>
                      <a:prstDash val="solid"/>
                      <a:round/>
                      <a:headEnd type="none" w="med" len="med"/>
                      <a:tailEnd type="none" w="med" len="med"/>
                    </a:lnT>
                    <a:lnB w="12700" cap="flat" cmpd="sng" algn="ctr">
                      <a:solidFill>
                        <a:schemeClr val="bg2">
                          <a:lumMod val="90000"/>
                        </a:schemeClr>
                      </a:solidFill>
                      <a:prstDash val="solid"/>
                      <a:round/>
                      <a:headEnd type="none" w="med" len="med"/>
                      <a:tailEnd type="none" w="med" len="med"/>
                    </a:lnB>
                    <a:solidFill>
                      <a:schemeClr val="bg1">
                        <a:lumMod val="95000"/>
                      </a:schemeClr>
                    </a:solidFill>
                  </a:tcPr>
                </a:tc>
                <a:tc>
                  <a:txBody>
                    <a:bodyPr/>
                    <a:lstStyle/>
                    <a:p>
                      <a:pPr algn="ctr"/>
                      <a:r>
                        <a:rPr lang="pt-BR" sz="1600" b="1">
                          <a:solidFill>
                            <a:schemeClr val="tx1">
                              <a:lumMod val="50000"/>
                              <a:lumOff val="50000"/>
                            </a:schemeClr>
                          </a:solidFill>
                        </a:rPr>
                        <a:t>-</a:t>
                      </a:r>
                    </a:p>
                  </a:txBody>
                  <a:tcPr>
                    <a:lnL w="12700" cap="flat" cmpd="sng" algn="ctr">
                      <a:solidFill>
                        <a:schemeClr val="bg2">
                          <a:lumMod val="90000"/>
                        </a:schemeClr>
                      </a:solidFill>
                      <a:prstDash val="solid"/>
                      <a:round/>
                      <a:headEnd type="none" w="med" len="med"/>
                      <a:tailEnd type="none" w="med" len="med"/>
                    </a:lnL>
                    <a:lnR w="12700" cap="flat" cmpd="sng" algn="ctr">
                      <a:solidFill>
                        <a:schemeClr val="bg2">
                          <a:lumMod val="90000"/>
                        </a:schemeClr>
                      </a:solidFill>
                      <a:prstDash val="solid"/>
                      <a:round/>
                      <a:headEnd type="none" w="med" len="med"/>
                      <a:tailEnd type="none" w="med" len="med"/>
                    </a:lnR>
                    <a:lnT w="12700" cap="flat" cmpd="sng" algn="ctr">
                      <a:solidFill>
                        <a:schemeClr val="bg2">
                          <a:lumMod val="90000"/>
                        </a:schemeClr>
                      </a:solidFill>
                      <a:prstDash val="solid"/>
                      <a:round/>
                      <a:headEnd type="none" w="med" len="med"/>
                      <a:tailEnd type="none" w="med" len="med"/>
                    </a:lnT>
                    <a:lnB w="12700" cap="flat" cmpd="sng" algn="ctr">
                      <a:solidFill>
                        <a:schemeClr val="bg2">
                          <a:lumMod val="90000"/>
                        </a:schemeClr>
                      </a:solidFill>
                      <a:prstDash val="solid"/>
                      <a:round/>
                      <a:headEnd type="none" w="med" len="med"/>
                      <a:tailEnd type="none" w="med" len="med"/>
                    </a:lnB>
                    <a:solidFill>
                      <a:schemeClr val="bg1">
                        <a:lumMod val="95000"/>
                      </a:schemeClr>
                    </a:solidFill>
                  </a:tcPr>
                </a:tc>
                <a:tc>
                  <a:txBody>
                    <a:bodyPr/>
                    <a:lstStyle/>
                    <a:p>
                      <a:pPr algn="ctr"/>
                      <a:r>
                        <a:rPr lang="pt-BR" sz="1600" b="1">
                          <a:solidFill>
                            <a:schemeClr val="tx1">
                              <a:lumMod val="50000"/>
                              <a:lumOff val="50000"/>
                            </a:schemeClr>
                          </a:solidFill>
                        </a:rPr>
                        <a:t>+</a:t>
                      </a:r>
                    </a:p>
                  </a:txBody>
                  <a:tcPr>
                    <a:lnL w="12700" cap="flat" cmpd="sng" algn="ctr">
                      <a:solidFill>
                        <a:schemeClr val="bg2">
                          <a:lumMod val="90000"/>
                        </a:schemeClr>
                      </a:solidFill>
                      <a:prstDash val="solid"/>
                      <a:round/>
                      <a:headEnd type="none" w="med" len="med"/>
                      <a:tailEnd type="none" w="med" len="med"/>
                    </a:lnL>
                    <a:lnR w="12700" cap="flat" cmpd="sng" algn="ctr">
                      <a:solidFill>
                        <a:schemeClr val="bg2">
                          <a:lumMod val="90000"/>
                        </a:schemeClr>
                      </a:solidFill>
                      <a:prstDash val="solid"/>
                      <a:round/>
                      <a:headEnd type="none" w="med" len="med"/>
                      <a:tailEnd type="none" w="med" len="med"/>
                    </a:lnR>
                    <a:lnT w="12700" cap="flat" cmpd="sng" algn="ctr">
                      <a:solidFill>
                        <a:schemeClr val="bg2">
                          <a:lumMod val="90000"/>
                        </a:schemeClr>
                      </a:solidFill>
                      <a:prstDash val="solid"/>
                      <a:round/>
                      <a:headEnd type="none" w="med" len="med"/>
                      <a:tailEnd type="none" w="med" len="med"/>
                    </a:lnT>
                    <a:lnB w="12700" cap="flat" cmpd="sng" algn="ctr">
                      <a:solidFill>
                        <a:schemeClr val="bg2">
                          <a:lumMod val="90000"/>
                        </a:schemeClr>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1029496747"/>
                  </a:ext>
                </a:extLst>
              </a:tr>
              <a:tr h="337642">
                <a:tc>
                  <a:txBody>
                    <a:bodyPr/>
                    <a:lstStyle/>
                    <a:p>
                      <a:r>
                        <a:rPr lang="pt-BR" sz="1600" b="1">
                          <a:solidFill>
                            <a:schemeClr val="tx1"/>
                          </a:solidFill>
                        </a:rPr>
                        <a:t>Anormalidades presentes na radiografia simples (hiperinsuflação, derrame)</a:t>
                      </a:r>
                    </a:p>
                  </a:txBody>
                  <a:tcPr>
                    <a:lnL w="12700" cap="flat" cmpd="sng" algn="ctr">
                      <a:solidFill>
                        <a:schemeClr val="bg2">
                          <a:lumMod val="90000"/>
                        </a:schemeClr>
                      </a:solidFill>
                      <a:prstDash val="solid"/>
                      <a:round/>
                      <a:headEnd type="none" w="med" len="med"/>
                      <a:tailEnd type="none" w="med" len="med"/>
                    </a:lnL>
                    <a:lnR w="12700" cap="flat" cmpd="sng" algn="ctr">
                      <a:solidFill>
                        <a:schemeClr val="bg2">
                          <a:lumMod val="90000"/>
                        </a:schemeClr>
                      </a:solidFill>
                      <a:prstDash val="solid"/>
                      <a:round/>
                      <a:headEnd type="none" w="med" len="med"/>
                      <a:tailEnd type="none" w="med" len="med"/>
                    </a:lnR>
                    <a:lnT w="12700" cap="flat" cmpd="sng" algn="ctr">
                      <a:solidFill>
                        <a:schemeClr val="bg2">
                          <a:lumMod val="90000"/>
                        </a:schemeClr>
                      </a:solidFill>
                      <a:prstDash val="solid"/>
                      <a:round/>
                      <a:headEnd type="none" w="med" len="med"/>
                      <a:tailEnd type="none" w="med" len="med"/>
                    </a:lnT>
                    <a:lnB w="12700" cap="flat" cmpd="sng" algn="ctr">
                      <a:solidFill>
                        <a:schemeClr val="bg2">
                          <a:lumMod val="90000"/>
                        </a:schemeClr>
                      </a:solidFill>
                      <a:prstDash val="solid"/>
                      <a:round/>
                      <a:headEnd type="none" w="med" len="med"/>
                      <a:tailEnd type="none" w="med" len="med"/>
                    </a:lnB>
                    <a:solidFill>
                      <a:schemeClr val="bg1">
                        <a:lumMod val="95000"/>
                      </a:schemeClr>
                    </a:solidFill>
                  </a:tcPr>
                </a:tc>
                <a:tc>
                  <a:txBody>
                    <a:bodyPr/>
                    <a:lstStyle/>
                    <a:p>
                      <a:pPr algn="ctr"/>
                      <a:r>
                        <a:rPr lang="pt-BR" sz="1600" b="1">
                          <a:solidFill>
                            <a:schemeClr val="tx1">
                              <a:lumMod val="50000"/>
                              <a:lumOff val="50000"/>
                            </a:schemeClr>
                          </a:solidFill>
                        </a:rPr>
                        <a:t>-</a:t>
                      </a:r>
                    </a:p>
                  </a:txBody>
                  <a:tcPr>
                    <a:lnL w="12700" cap="flat" cmpd="sng" algn="ctr">
                      <a:solidFill>
                        <a:schemeClr val="bg2">
                          <a:lumMod val="90000"/>
                        </a:schemeClr>
                      </a:solidFill>
                      <a:prstDash val="solid"/>
                      <a:round/>
                      <a:headEnd type="none" w="med" len="med"/>
                      <a:tailEnd type="none" w="med" len="med"/>
                    </a:lnL>
                    <a:lnR w="12700" cap="flat" cmpd="sng" algn="ctr">
                      <a:solidFill>
                        <a:schemeClr val="bg2">
                          <a:lumMod val="90000"/>
                        </a:schemeClr>
                      </a:solidFill>
                      <a:prstDash val="solid"/>
                      <a:round/>
                      <a:headEnd type="none" w="med" len="med"/>
                      <a:tailEnd type="none" w="med" len="med"/>
                    </a:lnR>
                    <a:lnT w="12700" cap="flat" cmpd="sng" algn="ctr">
                      <a:solidFill>
                        <a:schemeClr val="bg2">
                          <a:lumMod val="90000"/>
                        </a:schemeClr>
                      </a:solidFill>
                      <a:prstDash val="solid"/>
                      <a:round/>
                      <a:headEnd type="none" w="med" len="med"/>
                      <a:tailEnd type="none" w="med" len="med"/>
                    </a:lnT>
                    <a:lnB w="12700" cap="flat" cmpd="sng" algn="ctr">
                      <a:solidFill>
                        <a:schemeClr val="bg2">
                          <a:lumMod val="90000"/>
                        </a:schemeClr>
                      </a:solidFill>
                      <a:prstDash val="solid"/>
                      <a:round/>
                      <a:headEnd type="none" w="med" len="med"/>
                      <a:tailEnd type="none" w="med" len="med"/>
                    </a:lnB>
                    <a:solidFill>
                      <a:schemeClr val="bg1">
                        <a:lumMod val="95000"/>
                      </a:schemeClr>
                    </a:solidFill>
                  </a:tcPr>
                </a:tc>
                <a:tc>
                  <a:txBody>
                    <a:bodyPr/>
                    <a:lstStyle/>
                    <a:p>
                      <a:pPr algn="ctr"/>
                      <a:r>
                        <a:rPr lang="pt-BR" sz="1600" b="1">
                          <a:solidFill>
                            <a:schemeClr val="tx1">
                              <a:lumMod val="50000"/>
                              <a:lumOff val="50000"/>
                            </a:schemeClr>
                          </a:solidFill>
                        </a:rPr>
                        <a:t>+</a:t>
                      </a:r>
                    </a:p>
                  </a:txBody>
                  <a:tcPr>
                    <a:lnL w="12700" cap="flat" cmpd="sng" algn="ctr">
                      <a:solidFill>
                        <a:schemeClr val="bg2">
                          <a:lumMod val="90000"/>
                        </a:schemeClr>
                      </a:solidFill>
                      <a:prstDash val="solid"/>
                      <a:round/>
                      <a:headEnd type="none" w="med" len="med"/>
                      <a:tailEnd type="none" w="med" len="med"/>
                    </a:lnL>
                    <a:lnR w="12700" cap="flat" cmpd="sng" algn="ctr">
                      <a:solidFill>
                        <a:schemeClr val="bg2">
                          <a:lumMod val="90000"/>
                        </a:schemeClr>
                      </a:solidFill>
                      <a:prstDash val="solid"/>
                      <a:round/>
                      <a:headEnd type="none" w="med" len="med"/>
                      <a:tailEnd type="none" w="med" len="med"/>
                    </a:lnR>
                    <a:lnT w="12700" cap="flat" cmpd="sng" algn="ctr">
                      <a:solidFill>
                        <a:schemeClr val="bg2">
                          <a:lumMod val="90000"/>
                        </a:schemeClr>
                      </a:solidFill>
                      <a:prstDash val="solid"/>
                      <a:round/>
                      <a:headEnd type="none" w="med" len="med"/>
                      <a:tailEnd type="none" w="med" len="med"/>
                    </a:lnT>
                    <a:lnB w="12700" cap="flat" cmpd="sng" algn="ctr">
                      <a:solidFill>
                        <a:schemeClr val="bg2">
                          <a:lumMod val="90000"/>
                        </a:schemeClr>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2249214492"/>
                  </a:ext>
                </a:extLst>
              </a:tr>
              <a:tr h="337642">
                <a:tc>
                  <a:txBody>
                    <a:bodyPr/>
                    <a:lstStyle/>
                    <a:p>
                      <a:r>
                        <a:rPr lang="pt-BR" sz="1600" b="1">
                          <a:solidFill>
                            <a:schemeClr val="tx1"/>
                          </a:solidFill>
                        </a:rPr>
                        <a:t>Acesso institucional limitado ou experiência em Medicina Nuclear</a:t>
                      </a:r>
                    </a:p>
                  </a:txBody>
                  <a:tcPr>
                    <a:lnL w="12700" cap="flat" cmpd="sng" algn="ctr">
                      <a:solidFill>
                        <a:schemeClr val="bg2">
                          <a:lumMod val="90000"/>
                        </a:schemeClr>
                      </a:solidFill>
                      <a:prstDash val="solid"/>
                      <a:round/>
                      <a:headEnd type="none" w="med" len="med"/>
                      <a:tailEnd type="none" w="med" len="med"/>
                    </a:lnL>
                    <a:lnR w="12700" cap="flat" cmpd="sng" algn="ctr">
                      <a:solidFill>
                        <a:schemeClr val="bg2">
                          <a:lumMod val="90000"/>
                        </a:schemeClr>
                      </a:solidFill>
                      <a:prstDash val="solid"/>
                      <a:round/>
                      <a:headEnd type="none" w="med" len="med"/>
                      <a:tailEnd type="none" w="med" len="med"/>
                    </a:lnR>
                    <a:lnT w="12700" cap="flat" cmpd="sng" algn="ctr">
                      <a:solidFill>
                        <a:schemeClr val="bg2">
                          <a:lumMod val="90000"/>
                        </a:schemeClr>
                      </a:solidFill>
                      <a:prstDash val="solid"/>
                      <a:round/>
                      <a:headEnd type="none" w="med" len="med"/>
                      <a:tailEnd type="none" w="med" len="med"/>
                    </a:lnT>
                    <a:lnB w="12700" cap="flat" cmpd="sng" algn="ctr">
                      <a:solidFill>
                        <a:schemeClr val="bg2">
                          <a:lumMod val="90000"/>
                        </a:schemeClr>
                      </a:solidFill>
                      <a:prstDash val="solid"/>
                      <a:round/>
                      <a:headEnd type="none" w="med" len="med"/>
                      <a:tailEnd type="none" w="med" len="med"/>
                    </a:lnB>
                    <a:solidFill>
                      <a:schemeClr val="bg1">
                        <a:lumMod val="95000"/>
                      </a:schemeClr>
                    </a:solidFill>
                  </a:tcPr>
                </a:tc>
                <a:tc>
                  <a:txBody>
                    <a:bodyPr/>
                    <a:lstStyle/>
                    <a:p>
                      <a:pPr algn="ctr"/>
                      <a:r>
                        <a:rPr lang="pt-BR" sz="1600" b="1">
                          <a:solidFill>
                            <a:schemeClr val="tx1">
                              <a:lumMod val="50000"/>
                              <a:lumOff val="50000"/>
                            </a:schemeClr>
                          </a:solidFill>
                        </a:rPr>
                        <a:t>-</a:t>
                      </a:r>
                    </a:p>
                  </a:txBody>
                  <a:tcPr>
                    <a:lnL w="12700" cap="flat" cmpd="sng" algn="ctr">
                      <a:solidFill>
                        <a:schemeClr val="bg2">
                          <a:lumMod val="90000"/>
                        </a:schemeClr>
                      </a:solidFill>
                      <a:prstDash val="solid"/>
                      <a:round/>
                      <a:headEnd type="none" w="med" len="med"/>
                      <a:tailEnd type="none" w="med" len="med"/>
                    </a:lnL>
                    <a:lnR w="12700" cap="flat" cmpd="sng" algn="ctr">
                      <a:solidFill>
                        <a:schemeClr val="bg2">
                          <a:lumMod val="90000"/>
                        </a:schemeClr>
                      </a:solidFill>
                      <a:prstDash val="solid"/>
                      <a:round/>
                      <a:headEnd type="none" w="med" len="med"/>
                      <a:tailEnd type="none" w="med" len="med"/>
                    </a:lnR>
                    <a:lnT w="12700" cap="flat" cmpd="sng" algn="ctr">
                      <a:solidFill>
                        <a:schemeClr val="bg2">
                          <a:lumMod val="90000"/>
                        </a:schemeClr>
                      </a:solidFill>
                      <a:prstDash val="solid"/>
                      <a:round/>
                      <a:headEnd type="none" w="med" len="med"/>
                      <a:tailEnd type="none" w="med" len="med"/>
                    </a:lnT>
                    <a:lnB w="12700" cap="flat" cmpd="sng" algn="ctr">
                      <a:solidFill>
                        <a:schemeClr val="bg2">
                          <a:lumMod val="90000"/>
                        </a:schemeClr>
                      </a:solidFill>
                      <a:prstDash val="solid"/>
                      <a:round/>
                      <a:headEnd type="none" w="med" len="med"/>
                      <a:tailEnd type="none" w="med" len="med"/>
                    </a:lnB>
                    <a:solidFill>
                      <a:schemeClr val="bg1">
                        <a:lumMod val="95000"/>
                      </a:schemeClr>
                    </a:solidFill>
                  </a:tcPr>
                </a:tc>
                <a:tc>
                  <a:txBody>
                    <a:bodyPr/>
                    <a:lstStyle/>
                    <a:p>
                      <a:pPr algn="ctr"/>
                      <a:r>
                        <a:rPr lang="pt-BR" sz="1600" b="1" dirty="0">
                          <a:solidFill>
                            <a:schemeClr val="tx1">
                              <a:lumMod val="50000"/>
                              <a:lumOff val="50000"/>
                            </a:schemeClr>
                          </a:solidFill>
                        </a:rPr>
                        <a:t>+</a:t>
                      </a:r>
                    </a:p>
                  </a:txBody>
                  <a:tcPr>
                    <a:lnL w="12700" cap="flat" cmpd="sng" algn="ctr">
                      <a:solidFill>
                        <a:schemeClr val="bg2">
                          <a:lumMod val="90000"/>
                        </a:schemeClr>
                      </a:solidFill>
                      <a:prstDash val="solid"/>
                      <a:round/>
                      <a:headEnd type="none" w="med" len="med"/>
                      <a:tailEnd type="none" w="med" len="med"/>
                    </a:lnL>
                    <a:lnR w="12700" cap="flat" cmpd="sng" algn="ctr">
                      <a:solidFill>
                        <a:schemeClr val="bg2">
                          <a:lumMod val="90000"/>
                        </a:schemeClr>
                      </a:solidFill>
                      <a:prstDash val="solid"/>
                      <a:round/>
                      <a:headEnd type="none" w="med" len="med"/>
                      <a:tailEnd type="none" w="med" len="med"/>
                    </a:lnR>
                    <a:lnT w="12700" cap="flat" cmpd="sng" algn="ctr">
                      <a:solidFill>
                        <a:schemeClr val="bg2">
                          <a:lumMod val="90000"/>
                        </a:schemeClr>
                      </a:solidFill>
                      <a:prstDash val="solid"/>
                      <a:round/>
                      <a:headEnd type="none" w="med" len="med"/>
                      <a:tailEnd type="none" w="med" len="med"/>
                    </a:lnT>
                    <a:lnB w="12700" cap="flat" cmpd="sng" algn="ctr">
                      <a:solidFill>
                        <a:schemeClr val="bg2">
                          <a:lumMod val="90000"/>
                        </a:schemeClr>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1689825689"/>
                  </a:ext>
                </a:extLst>
              </a:tr>
            </a:tbl>
          </a:graphicData>
        </a:graphic>
      </p:graphicFrame>
    </p:spTree>
    <p:extLst>
      <p:ext uri="{BB962C8B-B14F-4D97-AF65-F5344CB8AC3E}">
        <p14:creationId xmlns:p14="http://schemas.microsoft.com/office/powerpoint/2010/main" val="1013668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53964ED-C75E-45BD-012C-4BECB1A24182}"/>
              </a:ext>
            </a:extLst>
          </p:cNvPr>
          <p:cNvSpPr>
            <a:spLocks noGrp="1"/>
          </p:cNvSpPr>
          <p:nvPr>
            <p:ph type="title"/>
          </p:nvPr>
        </p:nvSpPr>
        <p:spPr>
          <a:xfrm>
            <a:off x="3761132" y="545439"/>
            <a:ext cx="4669735" cy="418113"/>
          </a:xfrm>
        </p:spPr>
        <p:txBody>
          <a:bodyPr/>
          <a:lstStyle/>
          <a:p>
            <a:r>
              <a:rPr lang="pt-BR" sz="3200"/>
              <a:t>Continuação do caso</a:t>
            </a:r>
          </a:p>
        </p:txBody>
      </p:sp>
      <p:sp>
        <p:nvSpPr>
          <p:cNvPr id="3" name="Marcador de contenido 2">
            <a:extLst>
              <a:ext uri="{FF2B5EF4-FFF2-40B4-BE49-F238E27FC236}">
                <a16:creationId xmlns:a16="http://schemas.microsoft.com/office/drawing/2014/main" id="{B187B412-28D9-CAF5-4ED8-20CCBD08E2CB}"/>
              </a:ext>
            </a:extLst>
          </p:cNvPr>
          <p:cNvSpPr>
            <a:spLocks noGrp="1"/>
          </p:cNvSpPr>
          <p:nvPr>
            <p:ph idx="1"/>
          </p:nvPr>
        </p:nvSpPr>
        <p:spPr>
          <a:xfrm>
            <a:off x="419100" y="1317486"/>
            <a:ext cx="10972800" cy="2260604"/>
          </a:xfrm>
        </p:spPr>
        <p:txBody>
          <a:bodyPr>
            <a:normAutofit lnSpcReduction="10000"/>
          </a:bodyPr>
          <a:lstStyle/>
          <a:p>
            <a:r>
              <a:rPr lang="pt-BR" sz="2400" dirty="0"/>
              <a:t>Devido a uma baixa pontuação PESI, o paciente foi colocado em </a:t>
            </a:r>
            <a:r>
              <a:rPr lang="pt-BR" sz="2400" dirty="0" err="1"/>
              <a:t>anticoagulação</a:t>
            </a:r>
            <a:r>
              <a:rPr lang="pt-BR" sz="2400" dirty="0"/>
              <a:t> com </a:t>
            </a:r>
            <a:r>
              <a:rPr lang="pt-BR" sz="2400" dirty="0" err="1"/>
              <a:t>Rivaroxabana</a:t>
            </a:r>
            <a:r>
              <a:rPr lang="pt-BR" sz="2400" dirty="0"/>
              <a:t> 15 mg a cada 12 horas ambulatorial por 21 dias, depois com </a:t>
            </a:r>
            <a:r>
              <a:rPr lang="pt-BR" sz="2400" dirty="0" err="1"/>
              <a:t>Rivaroxabana</a:t>
            </a:r>
            <a:r>
              <a:rPr lang="pt-BR" sz="2400" dirty="0"/>
              <a:t> 20 mg diariamente por 3 a 6 meses devido a sintomas provocados no contexto de broncopneumonia anterior. Ele acabou tomando o remédio por mais um mês e abandonou o tratamento por indicação de outro médico.</a:t>
            </a:r>
          </a:p>
          <a:p>
            <a:r>
              <a:rPr lang="pt-BR" sz="2400" dirty="0"/>
              <a:t>Após 15 dias, ele teve novamente dores no peito com dispneia e também aumento de volume da perna direita com dores, suspeita-se de TEP recorrente.</a:t>
            </a:r>
          </a:p>
        </p:txBody>
      </p:sp>
      <p:sp>
        <p:nvSpPr>
          <p:cNvPr id="4" name="Marcador de contenido 2">
            <a:extLst>
              <a:ext uri="{FF2B5EF4-FFF2-40B4-BE49-F238E27FC236}">
                <a16:creationId xmlns:a16="http://schemas.microsoft.com/office/drawing/2014/main" id="{1F5D4FB3-BD52-505B-1F01-ED2CC79C6FF4}"/>
              </a:ext>
            </a:extLst>
          </p:cNvPr>
          <p:cNvSpPr txBox="1">
            <a:spLocks/>
          </p:cNvSpPr>
          <p:nvPr/>
        </p:nvSpPr>
        <p:spPr>
          <a:xfrm>
            <a:off x="505240" y="3644350"/>
            <a:ext cx="10972800" cy="2668211"/>
          </a:xfrm>
          <a:prstGeom prst="rect">
            <a:avLst/>
          </a:prstGeom>
        </p:spPr>
        <p:txBody>
          <a:bodyPr vert="horz" lIns="0" tIns="0" rIns="0" bIns="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667" kern="1200">
                <a:solidFill>
                  <a:schemeClr val="bg1">
                    <a:lumMod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bg1">
                    <a:lumMod val="50000"/>
                  </a:schemeClr>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133" kern="1200">
                <a:solidFill>
                  <a:schemeClr val="bg1">
                    <a:lumMod val="50000"/>
                  </a:schemeClr>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67" kern="1200">
                <a:solidFill>
                  <a:schemeClr val="bg1">
                    <a:lumMod val="50000"/>
                  </a:schemeClr>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67" kern="1200">
                <a:solidFill>
                  <a:schemeClr val="bg1">
                    <a:lumMod val="50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pt-BR" sz="2400" b="1"/>
              <a:t>Que tipo de estudo você recomendaria?</a:t>
            </a:r>
          </a:p>
          <a:p>
            <a:pPr marL="514350" indent="-514350">
              <a:buAutoNum type="alphaUcPeriod"/>
            </a:pPr>
            <a:r>
              <a:rPr lang="pt-BR" sz="2300"/>
              <a:t>Angiografia TC pulmonar</a:t>
            </a:r>
          </a:p>
          <a:p>
            <a:pPr marL="514350" indent="-514350">
              <a:buAutoNum type="alphaUcPeriod"/>
            </a:pPr>
            <a:r>
              <a:rPr lang="pt-BR" sz="2300"/>
              <a:t>D-dímero de alta sensibilidade</a:t>
            </a:r>
          </a:p>
          <a:p>
            <a:pPr marL="514350" indent="-514350">
              <a:buAutoNum type="alphaUcPeriod"/>
            </a:pPr>
            <a:r>
              <a:rPr lang="pt-BR" sz="2300"/>
              <a:t>Ultrassom de compressão bilateral das pernas</a:t>
            </a:r>
          </a:p>
          <a:p>
            <a:pPr marL="514350" indent="-514350">
              <a:buAutoNum type="alphaUcPeriod"/>
            </a:pPr>
            <a:r>
              <a:rPr lang="pt-BR" sz="2300"/>
              <a:t>Eletrocardiograma</a:t>
            </a:r>
          </a:p>
          <a:p>
            <a:pPr marL="514350" indent="-514350">
              <a:buAutoNum type="alphaUcPeriod"/>
            </a:pPr>
            <a:r>
              <a:rPr lang="pt-BR" sz="2300"/>
              <a:t>Radiografia do tórax</a:t>
            </a:r>
          </a:p>
        </p:txBody>
      </p:sp>
      <p:sp>
        <p:nvSpPr>
          <p:cNvPr id="5" name="Rectangle 3">
            <a:extLst>
              <a:ext uri="{FF2B5EF4-FFF2-40B4-BE49-F238E27FC236}">
                <a16:creationId xmlns:a16="http://schemas.microsoft.com/office/drawing/2014/main" id="{74090E1C-125D-5414-F279-57AB1B96E51C}"/>
              </a:ext>
            </a:extLst>
          </p:cNvPr>
          <p:cNvSpPr/>
          <p:nvPr/>
        </p:nvSpPr>
        <p:spPr>
          <a:xfrm>
            <a:off x="854233" y="4010558"/>
            <a:ext cx="3511909" cy="435768"/>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a:t> </a:t>
            </a:r>
          </a:p>
        </p:txBody>
      </p:sp>
    </p:spTree>
    <p:extLst>
      <p:ext uri="{BB962C8B-B14F-4D97-AF65-F5344CB8AC3E}">
        <p14:creationId xmlns:p14="http://schemas.microsoft.com/office/powerpoint/2010/main" val="208736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A926F7-610E-CC46-96A6-1FAE6EA8D8EA}"/>
              </a:ext>
            </a:extLst>
          </p:cNvPr>
          <p:cNvSpPr>
            <a:spLocks noGrp="1"/>
          </p:cNvSpPr>
          <p:nvPr>
            <p:ph type="title"/>
          </p:nvPr>
        </p:nvSpPr>
        <p:spPr/>
        <p:txBody>
          <a:bodyPr lIns="0" tIns="0" rIns="0" bIns="0"/>
          <a:lstStyle/>
          <a:p>
            <a:r>
              <a:rPr lang="pt-BR" sz="2800" b="0">
                <a:solidFill>
                  <a:srgbClr val="E43D31"/>
                </a:solidFill>
              </a:rPr>
              <a:t>Diretrizes clínicas </a:t>
            </a:r>
          </a:p>
        </p:txBody>
      </p:sp>
      <p:sp>
        <p:nvSpPr>
          <p:cNvPr id="3" name="Content Placeholder 2">
            <a:extLst>
              <a:ext uri="{FF2B5EF4-FFF2-40B4-BE49-F238E27FC236}">
                <a16:creationId xmlns:a16="http://schemas.microsoft.com/office/drawing/2014/main" id="{D6598563-646C-4343-96F0-E7607957F55C}"/>
              </a:ext>
            </a:extLst>
          </p:cNvPr>
          <p:cNvSpPr>
            <a:spLocks noGrp="1"/>
          </p:cNvSpPr>
          <p:nvPr>
            <p:ph idx="1"/>
          </p:nvPr>
        </p:nvSpPr>
        <p:spPr>
          <a:xfrm>
            <a:off x="679547" y="1937412"/>
            <a:ext cx="9283321" cy="4033734"/>
          </a:xfrm>
        </p:spPr>
        <p:txBody>
          <a:bodyPr>
            <a:normAutofit/>
          </a:bodyPr>
          <a:lstStyle/>
          <a:p>
            <a:pPr marL="0" indent="0" algn="just">
              <a:buNone/>
            </a:pPr>
            <a:r>
              <a:rPr lang="pt-BR" sz="2800"/>
              <a:t>ASH, ABHH, ACHO, Grupo CAHT, Grupo CLAHT, SAH, SBHH, SHU, SOCHIHEM, SOMETH, Sociedade Panamenha de Hematologia, SPH, SVH.</a:t>
            </a:r>
          </a:p>
          <a:p>
            <a:pPr marL="0" indent="0" algn="just">
              <a:buNone/>
            </a:pPr>
            <a:r>
              <a:rPr lang="pt-BR" sz="2800"/>
              <a:t> Diretrizes 2022 para o Diagnóstico do Tromboembolismo Venoso e Manejo em Populações Especiais na América Latina </a:t>
            </a:r>
          </a:p>
          <a:p>
            <a:endParaRPr lang="es-CO" sz="2800" dirty="0"/>
          </a:p>
          <a:p>
            <a:pPr marL="0" indent="0">
              <a:buNone/>
            </a:pPr>
            <a:r>
              <a:rPr lang="pt-BR" sz="1900"/>
              <a:t>Ignacio Neumann, Ariel Izcovich, Ricardo Aguilar, Guillermo León Basantes, Patricia Casais, Cecilia Colorio, Cecilia Guillermo, Pedro Garcia Lazaro, Jaime Pereira, Luis Meillon, Suely Meireles Rezende, Juan Carlos Serrano, Mario Luis Tejerina Valle, Felipe Vera, Lorena Karzulovic, Gabriel Rada, Holger Schunemann. </a:t>
            </a:r>
          </a:p>
          <a:p>
            <a:pPr marL="0" indent="0">
              <a:buNone/>
            </a:pPr>
            <a:endParaRPr lang="en-US" sz="2800" dirty="0"/>
          </a:p>
        </p:txBody>
      </p:sp>
    </p:spTree>
    <p:extLst>
      <p:ext uri="{BB962C8B-B14F-4D97-AF65-F5344CB8AC3E}">
        <p14:creationId xmlns:p14="http://schemas.microsoft.com/office/powerpoint/2010/main" val="93474478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99877DE-915C-4CFD-E3D3-7A68D974842B}"/>
              </a:ext>
            </a:extLst>
          </p:cNvPr>
          <p:cNvSpPr>
            <a:spLocks noGrp="1"/>
          </p:cNvSpPr>
          <p:nvPr>
            <p:ph type="title"/>
          </p:nvPr>
        </p:nvSpPr>
        <p:spPr>
          <a:xfrm>
            <a:off x="3559863" y="473893"/>
            <a:ext cx="7193017" cy="418113"/>
          </a:xfrm>
        </p:spPr>
        <p:txBody>
          <a:bodyPr/>
          <a:lstStyle/>
          <a:p>
            <a:r>
              <a:rPr lang="pt-BR" dirty="0"/>
              <a:t>TEP RECORRENTE COM ALTA PROBABILIDADE</a:t>
            </a:r>
          </a:p>
        </p:txBody>
      </p:sp>
      <p:sp>
        <p:nvSpPr>
          <p:cNvPr id="3" name="Marcador de contenido 2">
            <a:extLst>
              <a:ext uri="{FF2B5EF4-FFF2-40B4-BE49-F238E27FC236}">
                <a16:creationId xmlns:a16="http://schemas.microsoft.com/office/drawing/2014/main" id="{C25C9F19-2C40-D421-7E70-AC8D2F794781}"/>
              </a:ext>
            </a:extLst>
          </p:cNvPr>
          <p:cNvSpPr>
            <a:spLocks noGrp="1"/>
          </p:cNvSpPr>
          <p:nvPr>
            <p:ph idx="1"/>
          </p:nvPr>
        </p:nvSpPr>
        <p:spPr>
          <a:xfrm>
            <a:off x="419100" y="1330733"/>
            <a:ext cx="10972800" cy="1791176"/>
          </a:xfrm>
        </p:spPr>
        <p:txBody>
          <a:bodyPr>
            <a:normAutofit/>
          </a:bodyPr>
          <a:lstStyle/>
          <a:p>
            <a:r>
              <a:rPr lang="pt-BR" sz="2200" b="1"/>
              <a:t>Recomendações 4 e 5</a:t>
            </a:r>
          </a:p>
          <a:p>
            <a:r>
              <a:rPr lang="pt-BR" sz="2200" b="1"/>
              <a:t>Em um paciente com alta probabilidade pré-teste de um primeiro episódio ou EP recorrente (≥ 50%), o painel da diretriz ASH Latin American sugere o uso de uma estratégia começando com CTPA (ambas recomendações condicionais baseadas em uma certeza muito baixa sobre os efeitos ⨁◯◯◯◯◯◯).</a:t>
            </a:r>
          </a:p>
        </p:txBody>
      </p:sp>
      <p:sp>
        <p:nvSpPr>
          <p:cNvPr id="5" name="CuadroTexto 4">
            <a:extLst>
              <a:ext uri="{FF2B5EF4-FFF2-40B4-BE49-F238E27FC236}">
                <a16:creationId xmlns:a16="http://schemas.microsoft.com/office/drawing/2014/main" id="{2F46F61C-A967-9167-69C9-6B2E2A0DC4A2}"/>
              </a:ext>
            </a:extLst>
          </p:cNvPr>
          <p:cNvSpPr txBox="1"/>
          <p:nvPr/>
        </p:nvSpPr>
        <p:spPr>
          <a:xfrm>
            <a:off x="1696278" y="3070686"/>
            <a:ext cx="9056602" cy="1323439"/>
          </a:xfrm>
          <a:prstGeom prst="rect">
            <a:avLst/>
          </a:prstGeom>
          <a:solidFill>
            <a:schemeClr val="accent6">
              <a:lumMod val="60000"/>
              <a:lumOff val="40000"/>
            </a:schemeClr>
          </a:solidFill>
        </p:spPr>
        <p:txBody>
          <a:bodyPr wrap="square">
            <a:spAutoFit/>
          </a:bodyPr>
          <a:lstStyle/>
          <a:p>
            <a:pPr marL="0" indent="0">
              <a:buNone/>
            </a:pPr>
            <a:r>
              <a:rPr lang="pt-BR" sz="2000" b="1" dirty="0"/>
              <a:t>Observações:</a:t>
            </a:r>
          </a:p>
          <a:p>
            <a:r>
              <a:rPr lang="pt-BR" sz="2000" b="1" dirty="0"/>
              <a:t>Se a suspeita clínica de TEP permanecer alta após uma CTPA negativa, o acompanhamento com ultrassom de compressão ou D-dímero pode ajudar a descartar o diagnóstico.</a:t>
            </a:r>
          </a:p>
        </p:txBody>
      </p:sp>
      <p:sp>
        <p:nvSpPr>
          <p:cNvPr id="7" name="CuadroTexto 6">
            <a:extLst>
              <a:ext uri="{FF2B5EF4-FFF2-40B4-BE49-F238E27FC236}">
                <a16:creationId xmlns:a16="http://schemas.microsoft.com/office/drawing/2014/main" id="{15079D84-F82E-2004-A0DE-2B5AFE7A6FD5}"/>
              </a:ext>
            </a:extLst>
          </p:cNvPr>
          <p:cNvSpPr txBox="1"/>
          <p:nvPr/>
        </p:nvSpPr>
        <p:spPr>
          <a:xfrm>
            <a:off x="419099" y="4515177"/>
            <a:ext cx="11549124" cy="2031325"/>
          </a:xfrm>
          <a:prstGeom prst="rect">
            <a:avLst/>
          </a:prstGeom>
          <a:noFill/>
        </p:spPr>
        <p:txBody>
          <a:bodyPr wrap="square">
            <a:spAutoFit/>
          </a:bodyPr>
          <a:lstStyle/>
          <a:p>
            <a:r>
              <a:rPr lang="pt-BR" b="1" dirty="0">
                <a:solidFill>
                  <a:schemeClr val="bg1">
                    <a:lumMod val="50000"/>
                  </a:schemeClr>
                </a:solidFill>
                <a:latin typeface="Calibri" panose="020F0502020204030204" pitchFamily="34" charset="0"/>
              </a:rPr>
              <a:t>Conclusões: </a:t>
            </a:r>
          </a:p>
          <a:p>
            <a:pPr marL="285750" indent="-285750">
              <a:buFont typeface="Arial" panose="020B0604020202020204" pitchFamily="34" charset="0"/>
              <a:buChar char="•"/>
            </a:pPr>
            <a:r>
              <a:rPr lang="pt-BR" b="1" dirty="0">
                <a:solidFill>
                  <a:schemeClr val="bg1">
                    <a:lumMod val="50000"/>
                  </a:schemeClr>
                </a:solidFill>
                <a:latin typeface="Calibri" panose="020F0502020204030204" pitchFamily="34" charset="0"/>
              </a:rPr>
              <a:t>Uma probabilidade pré-teste ≥ 50 % indica que a EP é o diagnóstico mais provável. </a:t>
            </a:r>
          </a:p>
          <a:p>
            <a:pPr marL="285750" indent="-285750">
              <a:buFont typeface="Arial" panose="020B0604020202020204" pitchFamily="34" charset="0"/>
              <a:buChar char="•"/>
            </a:pPr>
            <a:r>
              <a:rPr lang="pt-BR" b="1" dirty="0">
                <a:solidFill>
                  <a:schemeClr val="bg1">
                    <a:lumMod val="50000"/>
                  </a:schemeClr>
                </a:solidFill>
                <a:latin typeface="Calibri" panose="020F0502020204030204" pitchFamily="34" charset="0"/>
              </a:rPr>
              <a:t>Nessas circunstâncias, o D-dímero não pode mais descartar de forma confiável a EP. </a:t>
            </a:r>
          </a:p>
          <a:p>
            <a:pPr marL="285750" indent="-285750">
              <a:buFont typeface="Arial" panose="020B0604020202020204" pitchFamily="34" charset="0"/>
              <a:buChar char="•"/>
            </a:pPr>
            <a:r>
              <a:rPr lang="pt-BR" b="1" dirty="0">
                <a:solidFill>
                  <a:schemeClr val="bg1">
                    <a:lumMod val="50000"/>
                  </a:schemeClr>
                </a:solidFill>
              </a:rPr>
              <a:t>Em muitos casos na região, estes casos podem exigir transferência para um centro onde a </a:t>
            </a:r>
            <a:r>
              <a:rPr lang="pt-BR" b="1" dirty="0" err="1">
                <a:solidFill>
                  <a:schemeClr val="bg1">
                    <a:lumMod val="50000"/>
                  </a:schemeClr>
                </a:solidFill>
              </a:rPr>
              <a:t>AngioTC</a:t>
            </a:r>
            <a:r>
              <a:rPr lang="pt-BR" b="1" dirty="0">
                <a:solidFill>
                  <a:schemeClr val="bg1">
                    <a:lumMod val="50000"/>
                  </a:schemeClr>
                </a:solidFill>
              </a:rPr>
              <a:t> esteja disponível. </a:t>
            </a:r>
          </a:p>
          <a:p>
            <a:pPr marL="285750" indent="-285750">
              <a:buFont typeface="Arial" panose="020B0604020202020204" pitchFamily="34" charset="0"/>
              <a:buChar char="•"/>
            </a:pPr>
            <a:r>
              <a:rPr lang="pt-BR" b="1" dirty="0">
                <a:solidFill>
                  <a:schemeClr val="bg1">
                    <a:lumMod val="50000"/>
                  </a:schemeClr>
                </a:solidFill>
              </a:rPr>
              <a:t>A decisão crucial é iniciar a </a:t>
            </a:r>
            <a:r>
              <a:rPr lang="pt-BR" b="1" dirty="0" err="1">
                <a:solidFill>
                  <a:schemeClr val="bg1">
                    <a:lumMod val="50000"/>
                  </a:schemeClr>
                </a:solidFill>
              </a:rPr>
              <a:t>anticoagulação</a:t>
            </a:r>
            <a:r>
              <a:rPr lang="pt-BR" b="1" dirty="0">
                <a:solidFill>
                  <a:schemeClr val="bg1">
                    <a:lumMod val="50000"/>
                  </a:schemeClr>
                </a:solidFill>
              </a:rPr>
              <a:t> empírica ou esperar pelos resultados dos testes.</a:t>
            </a:r>
          </a:p>
          <a:p>
            <a:pPr marL="285750" indent="-285750">
              <a:buFont typeface="Arial" panose="020B0604020202020204" pitchFamily="34" charset="0"/>
              <a:buChar char="•"/>
            </a:pPr>
            <a:r>
              <a:rPr lang="pt-BR" b="1" dirty="0">
                <a:solidFill>
                  <a:schemeClr val="bg1">
                    <a:lumMod val="50000"/>
                  </a:schemeClr>
                </a:solidFill>
              </a:rPr>
              <a:t>Na tomada de decisão, considere a demora na </a:t>
            </a:r>
            <a:r>
              <a:rPr lang="pt-BR" b="1" dirty="0" err="1">
                <a:solidFill>
                  <a:schemeClr val="bg1">
                    <a:lumMod val="50000"/>
                  </a:schemeClr>
                </a:solidFill>
              </a:rPr>
              <a:t>angioTC</a:t>
            </a:r>
            <a:r>
              <a:rPr lang="pt-BR" b="1" dirty="0">
                <a:solidFill>
                  <a:schemeClr val="bg1">
                    <a:lumMod val="50000"/>
                  </a:schemeClr>
                </a:solidFill>
              </a:rPr>
              <a:t> pulmonar, o risco de morte por TEP, sangramento, valores e preferências dos pacientes.</a:t>
            </a:r>
          </a:p>
        </p:txBody>
      </p:sp>
    </p:spTree>
    <p:extLst>
      <p:ext uri="{BB962C8B-B14F-4D97-AF65-F5344CB8AC3E}">
        <p14:creationId xmlns:p14="http://schemas.microsoft.com/office/powerpoint/2010/main" val="4478424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7"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4BDF585E-57F7-B74C-A4D4-296CD1A0F09C}"/>
              </a:ext>
            </a:extLst>
          </p:cNvPr>
          <p:cNvSpPr>
            <a:spLocks noGrp="1"/>
          </p:cNvSpPr>
          <p:nvPr>
            <p:ph type="title"/>
          </p:nvPr>
        </p:nvSpPr>
        <p:spPr>
          <a:xfrm>
            <a:off x="260075" y="1340569"/>
            <a:ext cx="4391439" cy="1601414"/>
          </a:xfrm>
        </p:spPr>
        <p:txBody>
          <a:bodyPr>
            <a:normAutofit fontScale="90000"/>
          </a:bodyPr>
          <a:lstStyle/>
          <a:p>
            <a:r>
              <a:rPr lang="pt-BR" b="1"/>
              <a:t>Fluxograma para o diagnóstico de TEP em pacientes com probabilidade de pré-teste (PPT) Episódio recorrente</a:t>
            </a:r>
            <a:br>
              <a:rPr lang="pt-BR" sz="2000" b="1">
                <a:solidFill>
                  <a:srgbClr val="FF0000"/>
                </a:solidFill>
              </a:rPr>
            </a:br>
            <a:endParaRPr lang="pt-BR" sz="2000" b="1">
              <a:solidFill>
                <a:srgbClr val="FF0000"/>
              </a:solidFill>
            </a:endParaRPr>
          </a:p>
        </p:txBody>
      </p:sp>
      <p:sp>
        <p:nvSpPr>
          <p:cNvPr id="5" name="Content Placeholder 4">
            <a:extLst>
              <a:ext uri="{FF2B5EF4-FFF2-40B4-BE49-F238E27FC236}">
                <a16:creationId xmlns:a16="http://schemas.microsoft.com/office/drawing/2014/main" id="{DCEE22B3-0E04-A041-A758-CC5C09EECB33}"/>
              </a:ext>
            </a:extLst>
          </p:cNvPr>
          <p:cNvSpPr>
            <a:spLocks noGrp="1"/>
          </p:cNvSpPr>
          <p:nvPr>
            <p:ph idx="1"/>
          </p:nvPr>
        </p:nvSpPr>
        <p:spPr>
          <a:xfrm>
            <a:off x="419100" y="3167271"/>
            <a:ext cx="3473682" cy="777352"/>
          </a:xfrm>
        </p:spPr>
        <p:txBody>
          <a:bodyPr>
            <a:normAutofit lnSpcReduction="10000"/>
          </a:bodyPr>
          <a:lstStyle/>
          <a:p>
            <a:pPr marL="0" indent="0">
              <a:buNone/>
            </a:pPr>
            <a:r>
              <a:rPr lang="pt-BR" sz="2000" b="1"/>
              <a:t>CDR -RDC = regra de decisão clínica (ou seja, pontuação de Wells ou pontuação de Genebra)</a:t>
            </a:r>
          </a:p>
        </p:txBody>
      </p:sp>
      <p:pic>
        <p:nvPicPr>
          <p:cNvPr id="1030" name="Picture 6">
            <a:extLst>
              <a:ext uri="{FF2B5EF4-FFF2-40B4-BE49-F238E27FC236}">
                <a16:creationId xmlns:a16="http://schemas.microsoft.com/office/drawing/2014/main" id="{B19F99B8-CE1C-2D00-79FD-85EA7A7E6C7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58749" y="212035"/>
            <a:ext cx="7540486" cy="6433930"/>
          </a:xfrm>
          <a:prstGeom prst="rect">
            <a:avLst/>
          </a:prstGeom>
          <a:noFill/>
          <a:extLst>
            <a:ext uri="{909E8E84-426E-40DD-AFC4-6F175D3DCCD1}">
              <a14:hiddenFill xmlns:a14="http://schemas.microsoft.com/office/drawing/2010/main">
                <a:solidFill>
                  <a:srgbClr val="FFFFFF"/>
                </a:solidFill>
              </a14:hiddenFill>
            </a:ext>
          </a:extLst>
        </p:spPr>
      </p:pic>
      <p:sp>
        <p:nvSpPr>
          <p:cNvPr id="2" name="CuadroTexto 1">
            <a:extLst>
              <a:ext uri="{FF2B5EF4-FFF2-40B4-BE49-F238E27FC236}">
                <a16:creationId xmlns:a16="http://schemas.microsoft.com/office/drawing/2014/main" id="{D80494C3-98D3-CB18-68AA-4C2C97BC1F18}"/>
              </a:ext>
            </a:extLst>
          </p:cNvPr>
          <p:cNvSpPr txBox="1"/>
          <p:nvPr/>
        </p:nvSpPr>
        <p:spPr>
          <a:xfrm>
            <a:off x="5208102" y="5989979"/>
            <a:ext cx="5841622" cy="769441"/>
          </a:xfrm>
          <a:prstGeom prst="rect">
            <a:avLst/>
          </a:prstGeom>
          <a:solidFill>
            <a:schemeClr val="bg1"/>
          </a:solidFill>
        </p:spPr>
        <p:txBody>
          <a:bodyPr wrap="square" rtlCol="0">
            <a:spAutoFit/>
          </a:bodyPr>
          <a:lstStyle/>
          <a:p>
            <a:pPr algn="ctr"/>
            <a:r>
              <a:rPr lang="pt-BR" sz="1600" b="1" dirty="0"/>
              <a:t>EP: Embolia pulmonar,  RDC: Regra de decisão clínica</a:t>
            </a:r>
          </a:p>
          <a:p>
            <a:pPr algn="ctr"/>
            <a:r>
              <a:rPr lang="pt-BR" sz="1600" b="1" dirty="0"/>
              <a:t>CTPA: </a:t>
            </a:r>
            <a:r>
              <a:rPr lang="pt-BR" sz="1600" b="1" dirty="0" err="1"/>
              <a:t>AngioTC</a:t>
            </a:r>
            <a:r>
              <a:rPr lang="pt-BR" sz="1600" b="1" dirty="0"/>
              <a:t> pulmonar, PPT Probabilidade pré-teste</a:t>
            </a:r>
          </a:p>
          <a:p>
            <a:pPr algn="ctr"/>
            <a:r>
              <a:rPr lang="pt-BR" sz="1200" b="1" dirty="0"/>
              <a:t>*Hemodinamicamente estável ** D-Dímero altamente sensível</a:t>
            </a:r>
          </a:p>
        </p:txBody>
      </p:sp>
    </p:spTree>
    <p:extLst>
      <p:ext uri="{BB962C8B-B14F-4D97-AF65-F5344CB8AC3E}">
        <p14:creationId xmlns:p14="http://schemas.microsoft.com/office/powerpoint/2010/main" val="309219589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F5D7BA-9417-4A77-A962-BD4FBB579F82}"/>
              </a:ext>
            </a:extLst>
          </p:cNvPr>
          <p:cNvSpPr>
            <a:spLocks noGrp="1"/>
          </p:cNvSpPr>
          <p:nvPr>
            <p:ph type="title"/>
          </p:nvPr>
        </p:nvSpPr>
        <p:spPr/>
        <p:txBody>
          <a:bodyPr/>
          <a:lstStyle/>
          <a:p>
            <a:r>
              <a:rPr lang="pt-BR"/>
              <a:t>Caso 1: Resumo</a:t>
            </a:r>
          </a:p>
        </p:txBody>
      </p:sp>
      <p:sp>
        <p:nvSpPr>
          <p:cNvPr id="4" name="TextBox 3">
            <a:extLst>
              <a:ext uri="{FF2B5EF4-FFF2-40B4-BE49-F238E27FC236}">
                <a16:creationId xmlns:a16="http://schemas.microsoft.com/office/drawing/2014/main" id="{1F308EEF-EBA2-4416-ACDE-3B35F899E6EA}"/>
              </a:ext>
            </a:extLst>
          </p:cNvPr>
          <p:cNvSpPr txBox="1"/>
          <p:nvPr/>
        </p:nvSpPr>
        <p:spPr>
          <a:xfrm>
            <a:off x="419100" y="1988621"/>
            <a:ext cx="11168063" cy="830997"/>
          </a:xfrm>
          <a:prstGeom prst="rect">
            <a:avLst/>
          </a:prstGeom>
          <a:solidFill>
            <a:srgbClr val="FFE3C4"/>
          </a:solidFill>
        </p:spPr>
        <p:txBody>
          <a:bodyPr wrap="square" rtlCol="0">
            <a:spAutoFit/>
          </a:bodyPr>
          <a:lstStyle/>
          <a:p>
            <a:r>
              <a:rPr lang="pt-BR" sz="2400">
                <a:solidFill>
                  <a:schemeClr val="tx1">
                    <a:lumMod val="50000"/>
                    <a:lumOff val="50000"/>
                  </a:schemeClr>
                </a:solidFill>
              </a:rPr>
              <a:t>Em pacientes com PPT baixa ou intermediária para EP, um D-dímero de alta sensibilidade, se for negativo, pode descartar com segurança a EP sem mais testes.</a:t>
            </a:r>
          </a:p>
        </p:txBody>
      </p:sp>
      <p:sp>
        <p:nvSpPr>
          <p:cNvPr id="6" name="TextBox 5">
            <a:extLst>
              <a:ext uri="{FF2B5EF4-FFF2-40B4-BE49-F238E27FC236}">
                <a16:creationId xmlns:a16="http://schemas.microsoft.com/office/drawing/2014/main" id="{3669F80F-F834-4045-85E9-B1F9F8F069EA}"/>
              </a:ext>
            </a:extLst>
          </p:cNvPr>
          <p:cNvSpPr txBox="1"/>
          <p:nvPr/>
        </p:nvSpPr>
        <p:spPr>
          <a:xfrm>
            <a:off x="419100" y="3089312"/>
            <a:ext cx="11168063" cy="830997"/>
          </a:xfrm>
          <a:prstGeom prst="rect">
            <a:avLst/>
          </a:prstGeom>
          <a:solidFill>
            <a:srgbClr val="FFDBAF"/>
          </a:solidFill>
        </p:spPr>
        <p:txBody>
          <a:bodyPr wrap="square" rtlCol="0">
            <a:spAutoFit/>
          </a:bodyPr>
          <a:lstStyle/>
          <a:p>
            <a:r>
              <a:rPr lang="pt-BR" sz="2400">
                <a:solidFill>
                  <a:schemeClr val="tx1">
                    <a:lumMod val="50000"/>
                    <a:lumOff val="50000"/>
                  </a:schemeClr>
                </a:solidFill>
              </a:rPr>
              <a:t>Diretriz latino-americana de Angio-TC sobre a Cintiligrafia V/P, especialmente em casos de idosos ou com doença pulmonar pré-existente.</a:t>
            </a:r>
          </a:p>
        </p:txBody>
      </p:sp>
      <p:sp>
        <p:nvSpPr>
          <p:cNvPr id="9" name="TextBox 8">
            <a:extLst>
              <a:ext uri="{FF2B5EF4-FFF2-40B4-BE49-F238E27FC236}">
                <a16:creationId xmlns:a16="http://schemas.microsoft.com/office/drawing/2014/main" id="{8D29FDD8-AEC6-4E3E-ADEA-A4D892E45FC4}"/>
              </a:ext>
            </a:extLst>
          </p:cNvPr>
          <p:cNvSpPr txBox="1"/>
          <p:nvPr/>
        </p:nvSpPr>
        <p:spPr>
          <a:xfrm>
            <a:off x="432457" y="4229768"/>
            <a:ext cx="11168062" cy="1200329"/>
          </a:xfrm>
          <a:prstGeom prst="rect">
            <a:avLst/>
          </a:prstGeom>
          <a:solidFill>
            <a:srgbClr val="FCC27B"/>
          </a:solidFill>
        </p:spPr>
        <p:txBody>
          <a:bodyPr wrap="square" rtlCol="0">
            <a:spAutoFit/>
          </a:bodyPr>
          <a:lstStyle/>
          <a:p>
            <a:r>
              <a:rPr lang="pt-BR" sz="2400">
                <a:solidFill>
                  <a:schemeClr val="tx1">
                    <a:lumMod val="50000"/>
                    <a:lumOff val="50000"/>
                  </a:schemeClr>
                </a:solidFill>
              </a:rPr>
              <a:t>Os pacientes com suspeita de EP recorrente devem ser estratificados em PPT provável ou improvável para determinar testes adicionais, embora as regras de previsão clínica não tenham sido amplamente validadas para EP recorrente.</a:t>
            </a:r>
          </a:p>
        </p:txBody>
      </p:sp>
    </p:spTree>
    <p:extLst>
      <p:ext uri="{BB962C8B-B14F-4D97-AF65-F5344CB8AC3E}">
        <p14:creationId xmlns:p14="http://schemas.microsoft.com/office/powerpoint/2010/main" val="63260675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2E35898D-686D-42BC-AEB6-ABDCE921ACC4}"/>
              </a:ext>
            </a:extLst>
          </p:cNvPr>
          <p:cNvSpPr>
            <a:spLocks noGrp="1"/>
          </p:cNvSpPr>
          <p:nvPr>
            <p:ph type="title"/>
          </p:nvPr>
        </p:nvSpPr>
        <p:spPr/>
        <p:txBody>
          <a:bodyPr/>
          <a:lstStyle/>
          <a:p>
            <a:r>
              <a:rPr lang="pt-BR"/>
              <a:t>Objetivos</a:t>
            </a:r>
          </a:p>
        </p:txBody>
      </p:sp>
      <p:sp>
        <p:nvSpPr>
          <p:cNvPr id="6" name="Content Placeholder 5">
            <a:extLst>
              <a:ext uri="{FF2B5EF4-FFF2-40B4-BE49-F238E27FC236}">
                <a16:creationId xmlns:a16="http://schemas.microsoft.com/office/drawing/2014/main" id="{2FA44482-248D-4035-AF9D-C5527DEA0A09}"/>
              </a:ext>
            </a:extLst>
          </p:cNvPr>
          <p:cNvSpPr>
            <a:spLocks noGrp="1"/>
          </p:cNvSpPr>
          <p:nvPr>
            <p:ph idx="1"/>
          </p:nvPr>
        </p:nvSpPr>
        <p:spPr/>
        <p:txBody>
          <a:bodyPr>
            <a:normAutofit/>
          </a:bodyPr>
          <a:lstStyle/>
          <a:p>
            <a:pPr marL="0" indent="0">
              <a:buNone/>
            </a:pPr>
            <a:r>
              <a:rPr lang="pt-BR" b="1" dirty="0"/>
              <a:t>Ao final desta seção, você deverá ser capaz de:</a:t>
            </a:r>
          </a:p>
          <a:p>
            <a:pPr marL="0" indent="0">
              <a:buNone/>
            </a:pPr>
            <a:endParaRPr lang="en-CA" dirty="0"/>
          </a:p>
          <a:p>
            <a:pPr marL="514350" indent="-514350">
              <a:buAutoNum type="arabicPeriod"/>
            </a:pPr>
            <a:r>
              <a:rPr lang="pt-BR" dirty="0"/>
              <a:t>Descrever recomendações para o manejo do TEV agudo na gravidez.</a:t>
            </a:r>
          </a:p>
          <a:p>
            <a:pPr marL="514350" indent="-514350">
              <a:buAutoNum type="arabicPeriod"/>
            </a:pPr>
            <a:endParaRPr lang="es-ES" dirty="0"/>
          </a:p>
          <a:p>
            <a:pPr marL="514350" indent="-514350">
              <a:buAutoNum type="arabicPeriod"/>
            </a:pPr>
            <a:r>
              <a:rPr lang="pt-BR" dirty="0"/>
              <a:t>Identificar quais pacientes grávidas justificam a profilaxia pré-parto e/ou pós-parto de TEV.</a:t>
            </a:r>
          </a:p>
        </p:txBody>
      </p:sp>
      <p:sp>
        <p:nvSpPr>
          <p:cNvPr id="2" name="Title 4">
            <a:extLst>
              <a:ext uri="{FF2B5EF4-FFF2-40B4-BE49-F238E27FC236}">
                <a16:creationId xmlns:a16="http://schemas.microsoft.com/office/drawing/2014/main" id="{01D2EC82-56C7-4C67-F5C6-2BF55A011980}"/>
              </a:ext>
            </a:extLst>
          </p:cNvPr>
          <p:cNvSpPr txBox="1">
            <a:spLocks/>
          </p:cNvSpPr>
          <p:nvPr/>
        </p:nvSpPr>
        <p:spPr>
          <a:xfrm>
            <a:off x="3486978" y="538812"/>
            <a:ext cx="4451074" cy="418113"/>
          </a:xfrm>
          <a:prstGeom prst="rect">
            <a:avLst/>
          </a:prstGeom>
        </p:spPr>
        <p:txBody>
          <a:bodyPr vert="horz" lIns="0" tIns="0" rIns="0" bIns="0" rtlCol="0" anchor="t" anchorCtr="0">
            <a:noAutofit/>
          </a:bodyPr>
          <a:lstStyle>
            <a:lvl1pPr algn="l" defTabSz="914400" rtl="0" eaLnBrk="1" latinLnBrk="0" hangingPunct="1">
              <a:lnSpc>
                <a:spcPct val="90000"/>
              </a:lnSpc>
              <a:spcBef>
                <a:spcPct val="0"/>
              </a:spcBef>
              <a:buNone/>
              <a:defRPr sz="2800" b="0" kern="1200" cap="none" baseline="0">
                <a:solidFill>
                  <a:srgbClr val="E53E31"/>
                </a:solidFill>
                <a:latin typeface="+mn-lt"/>
                <a:ea typeface="+mj-ea"/>
                <a:cs typeface="+mj-cs"/>
              </a:defRPr>
            </a:lvl1pPr>
          </a:lstStyle>
          <a:p>
            <a:r>
              <a:rPr lang="pt-BR" sz="3600" dirty="0"/>
              <a:t>TEV na Gestação </a:t>
            </a:r>
          </a:p>
        </p:txBody>
      </p:sp>
    </p:spTree>
    <p:extLst>
      <p:ext uri="{BB962C8B-B14F-4D97-AF65-F5344CB8AC3E}">
        <p14:creationId xmlns:p14="http://schemas.microsoft.com/office/powerpoint/2010/main" val="257970412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B4D92932-F046-4F23-A6F1-023EED476107}"/>
              </a:ext>
            </a:extLst>
          </p:cNvPr>
          <p:cNvSpPr txBox="1"/>
          <p:nvPr/>
        </p:nvSpPr>
        <p:spPr>
          <a:xfrm>
            <a:off x="961531" y="2302329"/>
            <a:ext cx="5134468" cy="1612017"/>
          </a:xfrm>
          <a:prstGeom prst="rect">
            <a:avLst/>
          </a:prstGeom>
          <a:solidFill>
            <a:srgbClr val="FED9B0"/>
          </a:solidFill>
        </p:spPr>
        <p:txBody>
          <a:bodyPr wrap="square" rtlCol="0" anchor="ctr">
            <a:noAutofit/>
          </a:bodyPr>
          <a:lstStyle/>
          <a:p>
            <a:pPr algn="ctr"/>
            <a:r>
              <a:rPr lang="pt-BR" sz="2800" dirty="0"/>
              <a:t>A trombose venosa complica aproximadamente 1,2 em cada 1.000 partos</a:t>
            </a:r>
          </a:p>
        </p:txBody>
      </p:sp>
      <p:sp>
        <p:nvSpPr>
          <p:cNvPr id="9" name="TextBox 8">
            <a:extLst>
              <a:ext uri="{FF2B5EF4-FFF2-40B4-BE49-F238E27FC236}">
                <a16:creationId xmlns:a16="http://schemas.microsoft.com/office/drawing/2014/main" id="{AE554332-ABDD-4444-AA2A-CBE1C0E51A1D}"/>
              </a:ext>
            </a:extLst>
          </p:cNvPr>
          <p:cNvSpPr txBox="1"/>
          <p:nvPr/>
        </p:nvSpPr>
        <p:spPr>
          <a:xfrm>
            <a:off x="6368419" y="2302329"/>
            <a:ext cx="5134468" cy="1766088"/>
          </a:xfrm>
          <a:prstGeom prst="rect">
            <a:avLst/>
          </a:prstGeom>
          <a:solidFill>
            <a:srgbClr val="BEE0E4"/>
          </a:solidFill>
        </p:spPr>
        <p:txBody>
          <a:bodyPr wrap="square" rtlCol="0" anchor="ctr">
            <a:noAutofit/>
          </a:bodyPr>
          <a:lstStyle/>
          <a:p>
            <a:pPr algn="ctr"/>
            <a:r>
              <a:rPr lang="pt-BR" sz="2400" dirty="0"/>
              <a:t>A incidência de TEV é semelhante nos períodos de pré-parto e pós-parto, mas</a:t>
            </a:r>
            <a:r>
              <a:rPr lang="pt-BR" sz="2400" dirty="0">
                <a:solidFill>
                  <a:schemeClr val="tx1">
                    <a:lumMod val="50000"/>
                    <a:lumOff val="50000"/>
                  </a:schemeClr>
                </a:solidFill>
              </a:rPr>
              <a:t> </a:t>
            </a:r>
            <a:r>
              <a:rPr lang="pt-BR" sz="2400" dirty="0">
                <a:solidFill>
                  <a:srgbClr val="FF0000"/>
                </a:solidFill>
              </a:rPr>
              <a:t>o período pós-parto é mais curto, aumentando assim o risco diário de TEV</a:t>
            </a:r>
          </a:p>
        </p:txBody>
      </p:sp>
      <p:sp>
        <p:nvSpPr>
          <p:cNvPr id="12" name="Title 11">
            <a:extLst>
              <a:ext uri="{FF2B5EF4-FFF2-40B4-BE49-F238E27FC236}">
                <a16:creationId xmlns:a16="http://schemas.microsoft.com/office/drawing/2014/main" id="{B1FD7EDA-8935-4C03-96A4-5CCFA3F83FBD}"/>
              </a:ext>
            </a:extLst>
          </p:cNvPr>
          <p:cNvSpPr>
            <a:spLocks noGrp="1"/>
          </p:cNvSpPr>
          <p:nvPr>
            <p:ph type="title"/>
          </p:nvPr>
        </p:nvSpPr>
        <p:spPr>
          <a:xfrm>
            <a:off x="207065" y="1420081"/>
            <a:ext cx="11971683" cy="418113"/>
          </a:xfrm>
        </p:spPr>
        <p:txBody>
          <a:bodyPr/>
          <a:lstStyle/>
          <a:p>
            <a:r>
              <a:rPr lang="pt-BR"/>
              <a:t>O TEV é uma das principais causas de morbidade e mortalidade na gravidez</a:t>
            </a:r>
          </a:p>
        </p:txBody>
      </p:sp>
      <p:sp>
        <p:nvSpPr>
          <p:cNvPr id="8" name="TextBox 7">
            <a:extLst>
              <a:ext uri="{FF2B5EF4-FFF2-40B4-BE49-F238E27FC236}">
                <a16:creationId xmlns:a16="http://schemas.microsoft.com/office/drawing/2014/main" id="{7D431369-ED22-471C-8B5E-BF6BF831D638}"/>
              </a:ext>
            </a:extLst>
          </p:cNvPr>
          <p:cNvSpPr txBox="1"/>
          <p:nvPr/>
        </p:nvSpPr>
        <p:spPr>
          <a:xfrm>
            <a:off x="961531" y="4265008"/>
            <a:ext cx="5134468" cy="1580621"/>
          </a:xfrm>
          <a:prstGeom prst="rect">
            <a:avLst/>
          </a:prstGeom>
          <a:solidFill>
            <a:srgbClr val="C9D7AF"/>
          </a:solidFill>
        </p:spPr>
        <p:txBody>
          <a:bodyPr wrap="square" rtlCol="0" anchor="ctr">
            <a:noAutofit/>
          </a:bodyPr>
          <a:lstStyle/>
          <a:p>
            <a:pPr algn="ctr"/>
            <a:r>
              <a:rPr lang="pt-BR" sz="2400"/>
              <a:t>O risco aumentado persiste até 12 semanas pós-parto, </a:t>
            </a:r>
            <a:r>
              <a:rPr lang="pt-BR" sz="2400">
                <a:solidFill>
                  <a:srgbClr val="FF0000"/>
                </a:solidFill>
              </a:rPr>
              <a:t>com risco maior nas primeiras 6 semanas após o parto</a:t>
            </a:r>
          </a:p>
        </p:txBody>
      </p:sp>
      <p:sp>
        <p:nvSpPr>
          <p:cNvPr id="10" name="TextBox 9">
            <a:extLst>
              <a:ext uri="{FF2B5EF4-FFF2-40B4-BE49-F238E27FC236}">
                <a16:creationId xmlns:a16="http://schemas.microsoft.com/office/drawing/2014/main" id="{F0A0DD8D-4BCA-486F-9AE7-ECF0B6B24C27}"/>
              </a:ext>
            </a:extLst>
          </p:cNvPr>
          <p:cNvSpPr txBox="1"/>
          <p:nvPr/>
        </p:nvSpPr>
        <p:spPr>
          <a:xfrm>
            <a:off x="6368419" y="4265008"/>
            <a:ext cx="5023482" cy="1580621"/>
          </a:xfrm>
          <a:prstGeom prst="rect">
            <a:avLst/>
          </a:prstGeom>
          <a:solidFill>
            <a:srgbClr val="F9CBAC"/>
          </a:solidFill>
        </p:spPr>
        <p:txBody>
          <a:bodyPr wrap="square" rtlCol="0" anchor="ctr">
            <a:noAutofit/>
          </a:bodyPr>
          <a:lstStyle/>
          <a:p>
            <a:pPr algn="ctr"/>
            <a:r>
              <a:rPr lang="pt-BR" sz="2400"/>
              <a:t>O diagnóstico, prevenção e tratamento do TEV na gravidez deve levar em conta </a:t>
            </a:r>
            <a:r>
              <a:rPr lang="pt-BR" sz="2400">
                <a:solidFill>
                  <a:srgbClr val="FF0000"/>
                </a:solidFill>
              </a:rPr>
              <a:t>o bem-estar fetal e materno</a:t>
            </a:r>
          </a:p>
        </p:txBody>
      </p:sp>
    </p:spTree>
    <p:extLst>
      <p:ext uri="{BB962C8B-B14F-4D97-AF65-F5344CB8AC3E}">
        <p14:creationId xmlns:p14="http://schemas.microsoft.com/office/powerpoint/2010/main" val="8678245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9" grpId="0" animBg="1"/>
      <p:bldP spid="8" grpId="0" animBg="1"/>
      <p:bldP spid="10"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637DBE-1FC1-4A5C-AF5D-12ADDFF489A0}"/>
              </a:ext>
            </a:extLst>
          </p:cNvPr>
          <p:cNvSpPr>
            <a:spLocks noGrp="1"/>
          </p:cNvSpPr>
          <p:nvPr>
            <p:ph type="title"/>
          </p:nvPr>
        </p:nvSpPr>
        <p:spPr/>
        <p:txBody>
          <a:bodyPr/>
          <a:lstStyle/>
          <a:p>
            <a:r>
              <a:rPr lang="pt-BR">
                <a:solidFill>
                  <a:srgbClr val="E63E30"/>
                </a:solidFill>
              </a:rPr>
              <a:t>Caso 1: Trombose venosa profunda em mulher grávida</a:t>
            </a:r>
          </a:p>
        </p:txBody>
      </p:sp>
      <p:sp>
        <p:nvSpPr>
          <p:cNvPr id="3" name="Content Placeholder 2">
            <a:extLst>
              <a:ext uri="{FF2B5EF4-FFF2-40B4-BE49-F238E27FC236}">
                <a16:creationId xmlns:a16="http://schemas.microsoft.com/office/drawing/2014/main" id="{5892CFE8-9DEB-4D59-8C10-2A204532AC73}"/>
              </a:ext>
            </a:extLst>
          </p:cNvPr>
          <p:cNvSpPr>
            <a:spLocks noGrp="1"/>
          </p:cNvSpPr>
          <p:nvPr>
            <p:ph idx="1"/>
          </p:nvPr>
        </p:nvSpPr>
        <p:spPr>
          <a:xfrm>
            <a:off x="419099" y="2033094"/>
            <a:ext cx="11248181" cy="3954624"/>
          </a:xfrm>
        </p:spPr>
        <p:txBody>
          <a:bodyPr>
            <a:normAutofit fontScale="92500" lnSpcReduction="10000"/>
          </a:bodyPr>
          <a:lstStyle/>
          <a:p>
            <a:pPr marL="0" indent="0">
              <a:buNone/>
            </a:pPr>
            <a:r>
              <a:rPr lang="pt-BR" sz="2400" dirty="0"/>
              <a:t>Paciente feminina de 28 anos de idade na 1ª gravidez de 32 semanas morando perto da cidade.</a:t>
            </a:r>
          </a:p>
          <a:p>
            <a:pPr marL="0" indent="0">
              <a:buNone/>
            </a:pPr>
            <a:r>
              <a:rPr lang="pt-BR" sz="2400" b="1" dirty="0">
                <a:solidFill>
                  <a:srgbClr val="E63E30"/>
                </a:solidFill>
              </a:rPr>
              <a:t>Antecedentes pessoais:</a:t>
            </a:r>
            <a:r>
              <a:rPr lang="pt-BR" sz="2400" dirty="0">
                <a:solidFill>
                  <a:srgbClr val="E63E30"/>
                </a:solidFill>
              </a:rPr>
              <a:t> </a:t>
            </a:r>
            <a:r>
              <a:rPr lang="pt-BR" sz="2400" dirty="0"/>
              <a:t>Trombose venosa profunda aos 22 anos de idade ao tomar contraceptivos orais.</a:t>
            </a:r>
          </a:p>
          <a:p>
            <a:pPr marL="0" indent="0">
              <a:buNone/>
            </a:pPr>
            <a:r>
              <a:rPr lang="pt-BR" sz="2400" b="1" dirty="0">
                <a:solidFill>
                  <a:srgbClr val="E63E30"/>
                </a:solidFill>
              </a:rPr>
              <a:t>Medicações:</a:t>
            </a:r>
            <a:r>
              <a:rPr lang="pt-BR" sz="2400" dirty="0">
                <a:solidFill>
                  <a:srgbClr val="E63E30"/>
                </a:solidFill>
              </a:rPr>
              <a:t> </a:t>
            </a:r>
            <a:r>
              <a:rPr lang="pt-BR" sz="2400" dirty="0"/>
              <a:t>Vitaminas. O médico não prescreveu profilaxia antitrombótica. </a:t>
            </a:r>
          </a:p>
          <a:p>
            <a:pPr marL="0" indent="0">
              <a:buNone/>
            </a:pPr>
            <a:r>
              <a:rPr lang="pt-BR" sz="2400" b="1" dirty="0">
                <a:solidFill>
                  <a:srgbClr val="E63E30"/>
                </a:solidFill>
              </a:rPr>
              <a:t>Procura a Emergência </a:t>
            </a:r>
          </a:p>
          <a:p>
            <a:pPr marL="0" indent="0">
              <a:buNone/>
            </a:pPr>
            <a:r>
              <a:rPr lang="pt-BR" sz="2400" dirty="0"/>
              <a:t>Com aumento de volume da perna direita nos últimos dois dias, dor no peito e dispneia associada.  </a:t>
            </a:r>
            <a:r>
              <a:rPr lang="pt-BR" sz="2400" dirty="0" err="1"/>
              <a:t>Fr</a:t>
            </a:r>
            <a:r>
              <a:rPr lang="pt-BR" sz="2400" dirty="0"/>
              <a:t> 91 x mm,  sat de 91%</a:t>
            </a:r>
          </a:p>
          <a:p>
            <a:pPr marL="0" indent="0">
              <a:buNone/>
            </a:pPr>
            <a:r>
              <a:rPr lang="pt-BR" sz="2400" b="1" dirty="0" err="1">
                <a:solidFill>
                  <a:srgbClr val="E63E30"/>
                </a:solidFill>
              </a:rPr>
              <a:t>Ecodoppler</a:t>
            </a:r>
            <a:r>
              <a:rPr lang="pt-BR" sz="2400" b="1" dirty="0">
                <a:solidFill>
                  <a:srgbClr val="E63E30"/>
                </a:solidFill>
              </a:rPr>
              <a:t> Venoso  de extremidades inferiores.</a:t>
            </a:r>
          </a:p>
          <a:p>
            <a:pPr marL="0" indent="0">
              <a:buNone/>
            </a:pPr>
            <a:r>
              <a:rPr lang="pt-BR" sz="2400" dirty="0"/>
              <a:t>Há evidências de TVP femoral direita e embolia pulmonar subsegmentar bilateral no estudo da angio-TC pulmonar. </a:t>
            </a:r>
          </a:p>
          <a:p>
            <a:pPr marL="0" indent="0">
              <a:buNone/>
            </a:pPr>
            <a:r>
              <a:rPr lang="pt-BR" sz="2400" dirty="0"/>
              <a:t>Escore PESI de 28 pontos, muito baixo risco.</a:t>
            </a:r>
          </a:p>
        </p:txBody>
      </p:sp>
    </p:spTree>
    <p:extLst>
      <p:ext uri="{BB962C8B-B14F-4D97-AF65-F5344CB8AC3E}">
        <p14:creationId xmlns:p14="http://schemas.microsoft.com/office/powerpoint/2010/main" val="985527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C7C5A2E2-2418-4A9F-BB60-6BEB0FFA2B24}"/>
              </a:ext>
            </a:extLst>
          </p:cNvPr>
          <p:cNvSpPr>
            <a:spLocks noGrp="1"/>
          </p:cNvSpPr>
          <p:nvPr>
            <p:ph idx="1"/>
          </p:nvPr>
        </p:nvSpPr>
        <p:spPr>
          <a:xfrm>
            <a:off x="529565" y="1755255"/>
            <a:ext cx="10972800" cy="3954624"/>
          </a:xfrm>
        </p:spPr>
        <p:txBody>
          <a:bodyPr>
            <a:noAutofit/>
          </a:bodyPr>
          <a:lstStyle/>
          <a:p>
            <a:pPr marL="0" indent="0">
              <a:buNone/>
            </a:pPr>
            <a:r>
              <a:rPr lang="pt-BR" sz="2400" b="1" dirty="0"/>
              <a:t>Paciente grávida de 29 semanas com TVP proximal aguda e embolia pulmonar de baixo risco, hemodinamicamente estável.</a:t>
            </a:r>
          </a:p>
          <a:p>
            <a:pPr marL="0" indent="0">
              <a:buNone/>
            </a:pPr>
            <a:r>
              <a:rPr lang="pt-BR" sz="2400" b="1" dirty="0"/>
              <a:t>Onde é que você decidiria tratar essa paciente?</a:t>
            </a:r>
          </a:p>
          <a:p>
            <a:pPr marL="514350" indent="-514350">
              <a:buAutoNum type="alphaUcPeriod"/>
            </a:pPr>
            <a:endParaRPr lang="en-CA" sz="2400" dirty="0"/>
          </a:p>
          <a:p>
            <a:pPr marL="514350" indent="-514350">
              <a:buAutoNum type="alphaUcPeriod"/>
            </a:pPr>
            <a:r>
              <a:rPr lang="pt-BR" sz="2400" dirty="0"/>
              <a:t>Internada por pelo menos 15 dias </a:t>
            </a:r>
          </a:p>
          <a:p>
            <a:pPr marL="514350" indent="-514350">
              <a:buAutoNum type="alphaUcPeriod"/>
            </a:pPr>
            <a:r>
              <a:rPr lang="pt-BR" sz="2400" dirty="0"/>
              <a:t>Internada por 48 horas, porém, permanecendo em regime ambulatorial</a:t>
            </a:r>
          </a:p>
          <a:p>
            <a:pPr marL="514350" indent="-514350">
              <a:buAutoNum type="alphaUcPeriod"/>
            </a:pPr>
            <a:r>
              <a:rPr lang="pt-BR" sz="2400" dirty="0"/>
              <a:t>Atendimento totalmente ambulatorial</a:t>
            </a:r>
          </a:p>
          <a:p>
            <a:pPr marL="514350" indent="-514350">
              <a:buAutoNum type="alphaUcPeriod"/>
            </a:pPr>
            <a:r>
              <a:rPr lang="pt-BR" sz="2400" dirty="0"/>
              <a:t>Internação na UTI</a:t>
            </a:r>
          </a:p>
        </p:txBody>
      </p:sp>
      <p:sp>
        <p:nvSpPr>
          <p:cNvPr id="5" name="Rectangle 4">
            <a:extLst>
              <a:ext uri="{FF2B5EF4-FFF2-40B4-BE49-F238E27FC236}">
                <a16:creationId xmlns:a16="http://schemas.microsoft.com/office/drawing/2014/main" id="{B809A1E2-86DE-4ADB-90AF-902C6ED43832}"/>
              </a:ext>
            </a:extLst>
          </p:cNvPr>
          <p:cNvSpPr/>
          <p:nvPr/>
        </p:nvSpPr>
        <p:spPr>
          <a:xfrm>
            <a:off x="524751" y="3907583"/>
            <a:ext cx="9672545" cy="863200"/>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2" name="CuadroTexto 1">
            <a:extLst>
              <a:ext uri="{FF2B5EF4-FFF2-40B4-BE49-F238E27FC236}">
                <a16:creationId xmlns:a16="http://schemas.microsoft.com/office/drawing/2014/main" id="{E1E42E2E-9A5D-7172-EFF7-9418D8B28D38}"/>
              </a:ext>
            </a:extLst>
          </p:cNvPr>
          <p:cNvSpPr txBox="1"/>
          <p:nvPr/>
        </p:nvSpPr>
        <p:spPr>
          <a:xfrm>
            <a:off x="4094922" y="5751446"/>
            <a:ext cx="2560509" cy="461665"/>
          </a:xfrm>
          <a:prstGeom prst="rect">
            <a:avLst/>
          </a:prstGeom>
          <a:noFill/>
        </p:spPr>
        <p:txBody>
          <a:bodyPr wrap="none" rtlCol="0">
            <a:spAutoFit/>
          </a:bodyPr>
          <a:lstStyle/>
          <a:p>
            <a:r>
              <a:rPr lang="pt-BR" sz="2400"/>
              <a:t>B e C estão corretas</a:t>
            </a:r>
          </a:p>
        </p:txBody>
      </p:sp>
    </p:spTree>
    <p:extLst>
      <p:ext uri="{BB962C8B-B14F-4D97-AF65-F5344CB8AC3E}">
        <p14:creationId xmlns:p14="http://schemas.microsoft.com/office/powerpoint/2010/main" val="20739099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1DEA9EF-B275-E624-A57E-FCD846D8CF53}"/>
              </a:ext>
            </a:extLst>
          </p:cNvPr>
          <p:cNvSpPr>
            <a:spLocks noGrp="1"/>
          </p:cNvSpPr>
          <p:nvPr>
            <p:ph type="title"/>
          </p:nvPr>
        </p:nvSpPr>
        <p:spPr>
          <a:xfrm>
            <a:off x="3453846" y="578587"/>
            <a:ext cx="5902188" cy="418113"/>
          </a:xfrm>
        </p:spPr>
        <p:txBody>
          <a:bodyPr/>
          <a:lstStyle/>
          <a:p>
            <a:r>
              <a:rPr lang="pt-BR"/>
              <a:t>Recomendação 15</a:t>
            </a:r>
          </a:p>
        </p:txBody>
      </p:sp>
      <p:sp>
        <p:nvSpPr>
          <p:cNvPr id="3" name="Marcador de contenido 2">
            <a:extLst>
              <a:ext uri="{FF2B5EF4-FFF2-40B4-BE49-F238E27FC236}">
                <a16:creationId xmlns:a16="http://schemas.microsoft.com/office/drawing/2014/main" id="{74AF4584-C925-BA14-ED1D-5F7191BA30B2}"/>
              </a:ext>
            </a:extLst>
          </p:cNvPr>
          <p:cNvSpPr>
            <a:spLocks noGrp="1"/>
          </p:cNvSpPr>
          <p:nvPr>
            <p:ph idx="1"/>
          </p:nvPr>
        </p:nvSpPr>
        <p:spPr>
          <a:xfrm>
            <a:off x="419100" y="1489757"/>
            <a:ext cx="10972800" cy="1134176"/>
          </a:xfrm>
        </p:spPr>
        <p:txBody>
          <a:bodyPr>
            <a:normAutofit/>
          </a:bodyPr>
          <a:lstStyle/>
          <a:p>
            <a:pPr marL="0" indent="0">
              <a:buNone/>
            </a:pPr>
            <a:r>
              <a:rPr lang="pt-BR" sz="2400"/>
              <a:t>Em mulheres grávidas com TVP ou TEP e baixo risco de complicações (maternas e fetais), a Diretriz da ASH Latin American sugerem tratamento domiciliar em vez de internação (recomendação condicional baseada em baixa certeza de efeitos ⨁⨁◯◯◯◯).</a:t>
            </a:r>
          </a:p>
        </p:txBody>
      </p:sp>
      <p:sp>
        <p:nvSpPr>
          <p:cNvPr id="5" name="CuadroTexto 4">
            <a:extLst>
              <a:ext uri="{FF2B5EF4-FFF2-40B4-BE49-F238E27FC236}">
                <a16:creationId xmlns:a16="http://schemas.microsoft.com/office/drawing/2014/main" id="{74D7DB36-1424-810C-6C02-F92135BEA079}"/>
              </a:ext>
            </a:extLst>
          </p:cNvPr>
          <p:cNvSpPr txBox="1"/>
          <p:nvPr/>
        </p:nvSpPr>
        <p:spPr>
          <a:xfrm>
            <a:off x="371064" y="2614357"/>
            <a:ext cx="5526157" cy="2031325"/>
          </a:xfrm>
          <a:prstGeom prst="rect">
            <a:avLst/>
          </a:prstGeom>
          <a:solidFill>
            <a:schemeClr val="accent1">
              <a:lumMod val="40000"/>
              <a:lumOff val="60000"/>
            </a:schemeClr>
          </a:solidFill>
        </p:spPr>
        <p:txBody>
          <a:bodyPr wrap="square">
            <a:spAutoFit/>
          </a:bodyPr>
          <a:lstStyle/>
          <a:p>
            <a:pPr algn="just"/>
            <a:r>
              <a:rPr lang="pt-BR" sz="2100" dirty="0"/>
              <a:t>PRÓS</a:t>
            </a:r>
          </a:p>
          <a:p>
            <a:pPr marL="342900" indent="-342900" algn="just">
              <a:buFont typeface="Arial" panose="020B0604020202020204" pitchFamily="34" charset="0"/>
              <a:buChar char="•"/>
            </a:pPr>
            <a:r>
              <a:rPr lang="pt-BR" sz="2100" dirty="0"/>
              <a:t>Pacientes valorizam mais o conforto de receber tratamento em casa </a:t>
            </a:r>
          </a:p>
          <a:p>
            <a:pPr marL="342900" indent="-342900" algn="just">
              <a:buFont typeface="Arial" panose="020B0604020202020204" pitchFamily="34" charset="0"/>
              <a:buChar char="•"/>
            </a:pPr>
            <a:r>
              <a:rPr lang="pt-BR" sz="2100" dirty="0"/>
              <a:t>Os custos no sistema de saúde podem ser reduzidos </a:t>
            </a:r>
          </a:p>
          <a:p>
            <a:pPr marL="342900" indent="-342900" algn="just">
              <a:buFont typeface="Arial" panose="020B0604020202020204" pitchFamily="34" charset="0"/>
              <a:buChar char="•"/>
            </a:pPr>
            <a:r>
              <a:rPr lang="pt-BR" sz="2100" dirty="0"/>
              <a:t>Menor impacto funcional e anímico</a:t>
            </a:r>
          </a:p>
        </p:txBody>
      </p:sp>
      <p:sp>
        <p:nvSpPr>
          <p:cNvPr id="7" name="CuadroTexto 6">
            <a:extLst>
              <a:ext uri="{FF2B5EF4-FFF2-40B4-BE49-F238E27FC236}">
                <a16:creationId xmlns:a16="http://schemas.microsoft.com/office/drawing/2014/main" id="{2F714434-E0A7-65DB-CCBE-8633C32BE153}"/>
              </a:ext>
            </a:extLst>
          </p:cNvPr>
          <p:cNvSpPr txBox="1"/>
          <p:nvPr/>
        </p:nvSpPr>
        <p:spPr>
          <a:xfrm>
            <a:off x="6520078" y="2561139"/>
            <a:ext cx="5353874" cy="2677656"/>
          </a:xfrm>
          <a:prstGeom prst="rect">
            <a:avLst/>
          </a:prstGeom>
          <a:solidFill>
            <a:srgbClr val="FF0000"/>
          </a:solidFill>
        </p:spPr>
        <p:txBody>
          <a:bodyPr wrap="square">
            <a:spAutoFit/>
          </a:bodyPr>
          <a:lstStyle/>
          <a:p>
            <a:pPr algn="just"/>
            <a:r>
              <a:rPr lang="pt-BR" sz="2100" dirty="0">
                <a:solidFill>
                  <a:schemeClr val="bg1"/>
                </a:solidFill>
              </a:rPr>
              <a:t>CONTRAS</a:t>
            </a:r>
          </a:p>
          <a:p>
            <a:pPr marL="342900" indent="-342900" algn="just">
              <a:buFont typeface="Arial" panose="020B0604020202020204" pitchFamily="34" charset="0"/>
              <a:buChar char="•"/>
            </a:pPr>
            <a:r>
              <a:rPr lang="pt-BR" sz="2100" dirty="0">
                <a:solidFill>
                  <a:schemeClr val="bg1"/>
                </a:solidFill>
              </a:rPr>
              <a:t>As evidências em grávidas são limitadas (Dados Extrapolados)</a:t>
            </a:r>
          </a:p>
          <a:p>
            <a:pPr marL="342900" indent="-342900" algn="just">
              <a:buFont typeface="Arial" panose="020B0604020202020204" pitchFamily="34" charset="0"/>
              <a:buChar char="•"/>
            </a:pPr>
            <a:r>
              <a:rPr lang="pt-BR" sz="2100" dirty="0">
                <a:solidFill>
                  <a:schemeClr val="bg1"/>
                </a:solidFill>
              </a:rPr>
              <a:t>O acesso à HBPM ou à HNF no ambulatório pode ser difícil em alguns países</a:t>
            </a:r>
          </a:p>
          <a:p>
            <a:pPr marL="342900" indent="-342900" algn="just">
              <a:buFont typeface="Arial" panose="020B0604020202020204" pitchFamily="34" charset="0"/>
              <a:buChar char="•"/>
            </a:pPr>
            <a:r>
              <a:rPr lang="pt-BR" sz="2100" dirty="0">
                <a:solidFill>
                  <a:schemeClr val="bg1"/>
                </a:solidFill>
              </a:rPr>
              <a:t>As grávidas podem se sentir mais seguras no hospital e preferir essa opção, ocasionalmente </a:t>
            </a:r>
          </a:p>
        </p:txBody>
      </p:sp>
      <p:sp>
        <p:nvSpPr>
          <p:cNvPr id="10" name="CuadroTexto 9">
            <a:extLst>
              <a:ext uri="{FF2B5EF4-FFF2-40B4-BE49-F238E27FC236}">
                <a16:creationId xmlns:a16="http://schemas.microsoft.com/office/drawing/2014/main" id="{2F264028-AA01-6E96-18D7-A87078130548}"/>
              </a:ext>
            </a:extLst>
          </p:cNvPr>
          <p:cNvSpPr txBox="1"/>
          <p:nvPr/>
        </p:nvSpPr>
        <p:spPr>
          <a:xfrm>
            <a:off x="278297" y="4929811"/>
            <a:ext cx="6056242" cy="1477328"/>
          </a:xfrm>
          <a:prstGeom prst="rect">
            <a:avLst/>
          </a:prstGeom>
          <a:solidFill>
            <a:srgbClr val="FFFF00"/>
          </a:solidFill>
        </p:spPr>
        <p:txBody>
          <a:bodyPr wrap="square">
            <a:spAutoFit/>
          </a:bodyPr>
          <a:lstStyle/>
          <a:p>
            <a:r>
              <a:rPr lang="pt-BR"/>
              <a:t>CUIDADO: </a:t>
            </a:r>
          </a:p>
          <a:p>
            <a:r>
              <a:rPr lang="pt-BR"/>
              <a:t>Opção não válida em casos de alto risco:  </a:t>
            </a:r>
          </a:p>
          <a:p>
            <a:r>
              <a:rPr lang="pt-BR"/>
              <a:t>Sinais vitais anormais, Necessidades analgésicas, TEV extenso, Idade gestacional avançada, Comorbidades maternas</a:t>
            </a:r>
          </a:p>
          <a:p>
            <a:r>
              <a:rPr lang="pt-BR"/>
              <a:t>Contra-indicações à HBPM</a:t>
            </a:r>
          </a:p>
        </p:txBody>
      </p:sp>
    </p:spTree>
    <p:extLst>
      <p:ext uri="{BB962C8B-B14F-4D97-AF65-F5344CB8AC3E}">
        <p14:creationId xmlns:p14="http://schemas.microsoft.com/office/powerpoint/2010/main" val="15437518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7" grpId="0" animBg="1"/>
      <p:bldP spid="10"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C7C5A2E2-2418-4A9F-BB60-6BEB0FFA2B24}"/>
              </a:ext>
            </a:extLst>
          </p:cNvPr>
          <p:cNvSpPr>
            <a:spLocks noGrp="1"/>
          </p:cNvSpPr>
          <p:nvPr>
            <p:ph idx="1"/>
          </p:nvPr>
        </p:nvSpPr>
        <p:spPr>
          <a:xfrm>
            <a:off x="821111" y="1795011"/>
            <a:ext cx="10972800" cy="3954624"/>
          </a:xfrm>
        </p:spPr>
        <p:txBody>
          <a:bodyPr>
            <a:noAutofit/>
          </a:bodyPr>
          <a:lstStyle/>
          <a:p>
            <a:pPr marL="0" indent="0">
              <a:buNone/>
            </a:pPr>
            <a:r>
              <a:rPr lang="pt-BR" sz="2800" b="1" dirty="0"/>
              <a:t>Pergunta 2</a:t>
            </a:r>
          </a:p>
          <a:p>
            <a:pPr marL="0" indent="0">
              <a:buNone/>
            </a:pPr>
            <a:r>
              <a:rPr lang="pt-BR" sz="2400" b="1" dirty="0"/>
              <a:t>Que tratamento anticoagulante você sugeriria para a TVP?</a:t>
            </a:r>
          </a:p>
          <a:p>
            <a:pPr marL="0" indent="0">
              <a:buNone/>
            </a:pPr>
            <a:r>
              <a:rPr lang="pt-BR" sz="2400" b="1" dirty="0"/>
              <a:t>(HNF = Heparina não fracionada, HBPM = heparina de baixo peso molecular)</a:t>
            </a:r>
          </a:p>
          <a:p>
            <a:pPr marL="514350" indent="-514350">
              <a:buAutoNum type="alphaUcPeriod"/>
            </a:pPr>
            <a:r>
              <a:rPr lang="pt-BR" sz="2400" dirty="0"/>
              <a:t>HNF subcutânea</a:t>
            </a:r>
          </a:p>
          <a:p>
            <a:pPr marL="514350" indent="-514350">
              <a:buAutoNum type="alphaUcPeriod"/>
            </a:pPr>
            <a:r>
              <a:rPr lang="pt-BR" sz="2400" dirty="0"/>
              <a:t>anticoagulante oral direto</a:t>
            </a:r>
          </a:p>
          <a:p>
            <a:pPr marL="514350" indent="-514350">
              <a:buAutoNum type="alphaUcPeriod"/>
            </a:pPr>
            <a:r>
              <a:rPr lang="pt-BR" sz="2400" dirty="0"/>
              <a:t>HBPM uma ou duas vezes ao dia, com monitoramento </a:t>
            </a:r>
            <a:r>
              <a:rPr lang="pt-BR" sz="2400" dirty="0" err="1"/>
              <a:t>anti-Xa</a:t>
            </a:r>
            <a:endParaRPr lang="pt-BR" sz="2400" dirty="0"/>
          </a:p>
          <a:p>
            <a:pPr marL="514350" indent="-514350">
              <a:buAutoNum type="alphaUcPeriod"/>
            </a:pPr>
            <a:r>
              <a:rPr lang="pt-BR" sz="2400" dirty="0"/>
              <a:t>HBPM uma ou duas vezes ao dia, sem monitoramento </a:t>
            </a:r>
            <a:r>
              <a:rPr lang="pt-BR" sz="2400" dirty="0" err="1"/>
              <a:t>anti-Xa</a:t>
            </a:r>
            <a:endParaRPr lang="pt-BR" sz="2400" dirty="0"/>
          </a:p>
        </p:txBody>
      </p:sp>
      <p:sp>
        <p:nvSpPr>
          <p:cNvPr id="5" name="Rectangle 4">
            <a:extLst>
              <a:ext uri="{FF2B5EF4-FFF2-40B4-BE49-F238E27FC236}">
                <a16:creationId xmlns:a16="http://schemas.microsoft.com/office/drawing/2014/main" id="{B809A1E2-86DE-4ADB-90AF-902C6ED43832}"/>
              </a:ext>
            </a:extLst>
          </p:cNvPr>
          <p:cNvSpPr/>
          <p:nvPr/>
        </p:nvSpPr>
        <p:spPr>
          <a:xfrm>
            <a:off x="564509" y="4517196"/>
            <a:ext cx="8718387" cy="465533"/>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Tree>
    <p:extLst>
      <p:ext uri="{BB962C8B-B14F-4D97-AF65-F5344CB8AC3E}">
        <p14:creationId xmlns:p14="http://schemas.microsoft.com/office/powerpoint/2010/main" val="7565855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03ECDF-2E00-4E7F-850E-E064F369DA58}"/>
              </a:ext>
            </a:extLst>
          </p:cNvPr>
          <p:cNvSpPr>
            <a:spLocks noGrp="1"/>
          </p:cNvSpPr>
          <p:nvPr>
            <p:ph type="title"/>
          </p:nvPr>
        </p:nvSpPr>
        <p:spPr>
          <a:xfrm>
            <a:off x="3233531" y="585194"/>
            <a:ext cx="8330648" cy="418113"/>
          </a:xfrm>
        </p:spPr>
        <p:txBody>
          <a:bodyPr/>
          <a:lstStyle/>
          <a:p>
            <a:r>
              <a:rPr lang="pt-BR" sz="2400"/>
              <a:t>Qual anticoagulante pode ser usado com segurança na gravidez?</a:t>
            </a:r>
          </a:p>
        </p:txBody>
      </p:sp>
      <p:graphicFrame>
        <p:nvGraphicFramePr>
          <p:cNvPr id="4" name="Table 3">
            <a:extLst>
              <a:ext uri="{FF2B5EF4-FFF2-40B4-BE49-F238E27FC236}">
                <a16:creationId xmlns:a16="http://schemas.microsoft.com/office/drawing/2014/main" id="{98F67393-5605-4FBD-A9BF-79B4F08CEFC7}"/>
              </a:ext>
            </a:extLst>
          </p:cNvPr>
          <p:cNvGraphicFramePr>
            <a:graphicFrameLocks noGrp="1"/>
          </p:cNvGraphicFramePr>
          <p:nvPr>
            <p:extLst>
              <p:ext uri="{D42A27DB-BD31-4B8C-83A1-F6EECF244321}">
                <p14:modId xmlns:p14="http://schemas.microsoft.com/office/powerpoint/2010/main" val="3765048946"/>
              </p:ext>
            </p:extLst>
          </p:nvPr>
        </p:nvGraphicFramePr>
        <p:xfrm>
          <a:off x="1028699" y="1311988"/>
          <a:ext cx="10363201" cy="5022194"/>
        </p:xfrm>
        <a:graphic>
          <a:graphicData uri="http://schemas.openxmlformats.org/drawingml/2006/table">
            <a:tbl>
              <a:tblPr firstRow="1" bandRow="1">
                <a:tableStyleId>{5940675A-B579-460E-94D1-54222C63F5DA}</a:tableStyleId>
              </a:tblPr>
              <a:tblGrid>
                <a:gridCol w="2408501">
                  <a:extLst>
                    <a:ext uri="{9D8B030D-6E8A-4147-A177-3AD203B41FA5}">
                      <a16:colId xmlns:a16="http://schemas.microsoft.com/office/drawing/2014/main" val="3845297768"/>
                    </a:ext>
                  </a:extLst>
                </a:gridCol>
                <a:gridCol w="1665619">
                  <a:extLst>
                    <a:ext uri="{9D8B030D-6E8A-4147-A177-3AD203B41FA5}">
                      <a16:colId xmlns:a16="http://schemas.microsoft.com/office/drawing/2014/main" val="3087077041"/>
                    </a:ext>
                  </a:extLst>
                </a:gridCol>
                <a:gridCol w="6289081">
                  <a:extLst>
                    <a:ext uri="{9D8B030D-6E8A-4147-A177-3AD203B41FA5}">
                      <a16:colId xmlns:a16="http://schemas.microsoft.com/office/drawing/2014/main" val="3423204722"/>
                    </a:ext>
                  </a:extLst>
                </a:gridCol>
              </a:tblGrid>
              <a:tr h="630295">
                <a:tc>
                  <a:txBody>
                    <a:bodyPr/>
                    <a:lstStyle/>
                    <a:p>
                      <a:r>
                        <a:rPr lang="pt-BR" sz="1800" b="1">
                          <a:solidFill>
                            <a:schemeClr val="bg1"/>
                          </a:solidFill>
                        </a:rPr>
                        <a:t>Anticoagulante</a:t>
                      </a:r>
                    </a:p>
                  </a:txBody>
                  <a:tcPr anchor="ctr">
                    <a:lnL w="12700" cap="flat" cmpd="sng" algn="ctr">
                      <a:solidFill>
                        <a:schemeClr val="bg2">
                          <a:lumMod val="90000"/>
                        </a:schemeClr>
                      </a:solidFill>
                      <a:prstDash val="solid"/>
                      <a:round/>
                      <a:headEnd type="none" w="med" len="med"/>
                      <a:tailEnd type="none" w="med" len="med"/>
                    </a:lnL>
                    <a:lnR w="12700" cap="flat" cmpd="sng" algn="ctr">
                      <a:solidFill>
                        <a:schemeClr val="bg2">
                          <a:lumMod val="90000"/>
                        </a:schemeClr>
                      </a:solidFill>
                      <a:prstDash val="solid"/>
                      <a:round/>
                      <a:headEnd type="none" w="med" len="med"/>
                      <a:tailEnd type="none" w="med" len="med"/>
                    </a:lnR>
                    <a:lnT w="12700" cap="flat" cmpd="sng" algn="ctr">
                      <a:solidFill>
                        <a:schemeClr val="bg2">
                          <a:lumMod val="90000"/>
                        </a:schemeClr>
                      </a:solidFill>
                      <a:prstDash val="solid"/>
                      <a:round/>
                      <a:headEnd type="none" w="med" len="med"/>
                      <a:tailEnd type="none" w="med" len="med"/>
                    </a:lnT>
                    <a:lnB w="12700" cap="flat" cmpd="sng" algn="ctr">
                      <a:solidFill>
                        <a:schemeClr val="bg2">
                          <a:lumMod val="90000"/>
                        </a:schemeClr>
                      </a:solidFill>
                      <a:prstDash val="solid"/>
                      <a:round/>
                      <a:headEnd type="none" w="med" len="med"/>
                      <a:tailEnd type="none" w="med" len="med"/>
                    </a:lnB>
                    <a:solidFill>
                      <a:srgbClr val="E63E30"/>
                    </a:solidFill>
                  </a:tcPr>
                </a:tc>
                <a:tc>
                  <a:txBody>
                    <a:bodyPr/>
                    <a:lstStyle/>
                    <a:p>
                      <a:pPr algn="ctr"/>
                      <a:r>
                        <a:rPr lang="pt-BR" sz="1800" b="1">
                          <a:solidFill>
                            <a:schemeClr val="bg1"/>
                          </a:solidFill>
                        </a:rPr>
                        <a:t>Aceitabilidade na Gravidez</a:t>
                      </a:r>
                    </a:p>
                  </a:txBody>
                  <a:tcPr anchor="ctr">
                    <a:lnL w="12700" cap="flat" cmpd="sng" algn="ctr">
                      <a:solidFill>
                        <a:schemeClr val="bg2">
                          <a:lumMod val="90000"/>
                        </a:schemeClr>
                      </a:solidFill>
                      <a:prstDash val="solid"/>
                      <a:round/>
                      <a:headEnd type="none" w="med" len="med"/>
                      <a:tailEnd type="none" w="med" len="med"/>
                    </a:lnL>
                    <a:lnR w="12700" cap="flat" cmpd="sng" algn="ctr">
                      <a:solidFill>
                        <a:schemeClr val="bg2">
                          <a:lumMod val="90000"/>
                        </a:schemeClr>
                      </a:solidFill>
                      <a:prstDash val="solid"/>
                      <a:round/>
                      <a:headEnd type="none" w="med" len="med"/>
                      <a:tailEnd type="none" w="med" len="med"/>
                    </a:lnR>
                    <a:lnT w="12700" cap="flat" cmpd="sng" algn="ctr">
                      <a:solidFill>
                        <a:schemeClr val="bg2">
                          <a:lumMod val="90000"/>
                        </a:schemeClr>
                      </a:solidFill>
                      <a:prstDash val="solid"/>
                      <a:round/>
                      <a:headEnd type="none" w="med" len="med"/>
                      <a:tailEnd type="none" w="med" len="med"/>
                    </a:lnT>
                    <a:lnB w="12700" cap="flat" cmpd="sng" algn="ctr">
                      <a:solidFill>
                        <a:schemeClr val="bg2">
                          <a:lumMod val="90000"/>
                        </a:schemeClr>
                      </a:solidFill>
                      <a:prstDash val="solid"/>
                      <a:round/>
                      <a:headEnd type="none" w="med" len="med"/>
                      <a:tailEnd type="none" w="med" len="med"/>
                    </a:lnB>
                    <a:solidFill>
                      <a:srgbClr val="E63E30"/>
                    </a:solidFill>
                  </a:tcPr>
                </a:tc>
                <a:tc>
                  <a:txBody>
                    <a:bodyPr/>
                    <a:lstStyle/>
                    <a:p>
                      <a:r>
                        <a:rPr lang="pt-BR" sz="1800" b="1">
                          <a:solidFill>
                            <a:schemeClr val="bg1"/>
                          </a:solidFill>
                        </a:rPr>
                        <a:t>Comentários</a:t>
                      </a:r>
                    </a:p>
                  </a:txBody>
                  <a:tcPr anchor="ctr">
                    <a:lnL w="12700" cap="flat" cmpd="sng" algn="ctr">
                      <a:solidFill>
                        <a:schemeClr val="bg2">
                          <a:lumMod val="90000"/>
                        </a:schemeClr>
                      </a:solidFill>
                      <a:prstDash val="solid"/>
                      <a:round/>
                      <a:headEnd type="none" w="med" len="med"/>
                      <a:tailEnd type="none" w="med" len="med"/>
                    </a:lnL>
                    <a:lnR w="12700" cap="flat" cmpd="sng" algn="ctr">
                      <a:solidFill>
                        <a:schemeClr val="bg2">
                          <a:lumMod val="90000"/>
                        </a:schemeClr>
                      </a:solidFill>
                      <a:prstDash val="solid"/>
                      <a:round/>
                      <a:headEnd type="none" w="med" len="med"/>
                      <a:tailEnd type="none" w="med" len="med"/>
                    </a:lnR>
                    <a:lnT w="12700" cap="flat" cmpd="sng" algn="ctr">
                      <a:solidFill>
                        <a:schemeClr val="bg2">
                          <a:lumMod val="90000"/>
                        </a:schemeClr>
                      </a:solidFill>
                      <a:prstDash val="solid"/>
                      <a:round/>
                      <a:headEnd type="none" w="med" len="med"/>
                      <a:tailEnd type="none" w="med" len="med"/>
                    </a:lnT>
                    <a:lnB w="12700" cap="flat" cmpd="sng" algn="ctr">
                      <a:solidFill>
                        <a:schemeClr val="bg2">
                          <a:lumMod val="90000"/>
                        </a:schemeClr>
                      </a:solidFill>
                      <a:prstDash val="solid"/>
                      <a:round/>
                      <a:headEnd type="none" w="med" len="med"/>
                      <a:tailEnd type="none" w="med" len="med"/>
                    </a:lnB>
                    <a:solidFill>
                      <a:srgbClr val="E63E30"/>
                    </a:solidFill>
                  </a:tcPr>
                </a:tc>
                <a:extLst>
                  <a:ext uri="{0D108BD9-81ED-4DB2-BD59-A6C34878D82A}">
                    <a16:rowId xmlns:a16="http://schemas.microsoft.com/office/drawing/2014/main" val="1150515903"/>
                  </a:ext>
                </a:extLst>
              </a:tr>
              <a:tr h="900422">
                <a:tc>
                  <a:txBody>
                    <a:bodyPr/>
                    <a:lstStyle/>
                    <a:p>
                      <a:r>
                        <a:rPr lang="pt-BR" sz="1800" b="1">
                          <a:solidFill>
                            <a:srgbClr val="E63E30"/>
                          </a:solidFill>
                        </a:rPr>
                        <a:t>HBPM</a:t>
                      </a:r>
                    </a:p>
                  </a:txBody>
                  <a:tcPr anchor="ctr">
                    <a:lnL w="12700" cap="flat" cmpd="sng" algn="ctr">
                      <a:solidFill>
                        <a:schemeClr val="bg2">
                          <a:lumMod val="90000"/>
                        </a:schemeClr>
                      </a:solidFill>
                      <a:prstDash val="solid"/>
                      <a:round/>
                      <a:headEnd type="none" w="med" len="med"/>
                      <a:tailEnd type="none" w="med" len="med"/>
                    </a:lnL>
                    <a:lnR w="12700" cap="flat" cmpd="sng" algn="ctr">
                      <a:solidFill>
                        <a:schemeClr val="bg2">
                          <a:lumMod val="90000"/>
                        </a:schemeClr>
                      </a:solidFill>
                      <a:prstDash val="solid"/>
                      <a:round/>
                      <a:headEnd type="none" w="med" len="med"/>
                      <a:tailEnd type="none" w="med" len="med"/>
                    </a:lnR>
                    <a:lnT w="12700" cap="flat" cmpd="sng" algn="ctr">
                      <a:solidFill>
                        <a:schemeClr val="bg2">
                          <a:lumMod val="90000"/>
                        </a:schemeClr>
                      </a:solidFill>
                      <a:prstDash val="solid"/>
                      <a:round/>
                      <a:headEnd type="none" w="med" len="med"/>
                      <a:tailEnd type="none" w="med" len="med"/>
                    </a:lnT>
                    <a:lnB w="12700" cap="flat" cmpd="sng" algn="ctr">
                      <a:solidFill>
                        <a:schemeClr val="bg2">
                          <a:lumMod val="90000"/>
                        </a:schemeClr>
                      </a:solidFill>
                      <a:prstDash val="solid"/>
                      <a:round/>
                      <a:headEnd type="none" w="med" len="med"/>
                      <a:tailEnd type="none" w="med" len="med"/>
                    </a:lnB>
                    <a:solidFill>
                      <a:schemeClr val="bg1">
                        <a:lumMod val="95000"/>
                      </a:schemeClr>
                    </a:solidFill>
                  </a:tcPr>
                </a:tc>
                <a:tc>
                  <a:txBody>
                    <a:bodyPr/>
                    <a:lstStyle/>
                    <a:p>
                      <a:pPr algn="ctr"/>
                      <a:r>
                        <a:rPr lang="pt-BR" sz="1800" b="1">
                          <a:solidFill>
                            <a:srgbClr val="E63E30"/>
                          </a:solidFill>
                        </a:rPr>
                        <a:t>SIM</a:t>
                      </a:r>
                    </a:p>
                  </a:txBody>
                  <a:tcPr anchor="ctr">
                    <a:lnL w="12700" cap="flat" cmpd="sng" algn="ctr">
                      <a:solidFill>
                        <a:schemeClr val="bg2">
                          <a:lumMod val="90000"/>
                        </a:schemeClr>
                      </a:solidFill>
                      <a:prstDash val="solid"/>
                      <a:round/>
                      <a:headEnd type="none" w="med" len="med"/>
                      <a:tailEnd type="none" w="med" len="med"/>
                    </a:lnL>
                    <a:lnR w="12700" cap="flat" cmpd="sng" algn="ctr">
                      <a:solidFill>
                        <a:schemeClr val="bg2">
                          <a:lumMod val="90000"/>
                        </a:schemeClr>
                      </a:solidFill>
                      <a:prstDash val="solid"/>
                      <a:round/>
                      <a:headEnd type="none" w="med" len="med"/>
                      <a:tailEnd type="none" w="med" len="med"/>
                    </a:lnR>
                    <a:lnT w="12700" cap="flat" cmpd="sng" algn="ctr">
                      <a:solidFill>
                        <a:schemeClr val="bg2">
                          <a:lumMod val="90000"/>
                        </a:schemeClr>
                      </a:solidFill>
                      <a:prstDash val="solid"/>
                      <a:round/>
                      <a:headEnd type="none" w="med" len="med"/>
                      <a:tailEnd type="none" w="med" len="med"/>
                    </a:lnT>
                    <a:lnB w="12700" cap="flat" cmpd="sng" algn="ctr">
                      <a:solidFill>
                        <a:schemeClr val="bg2">
                          <a:lumMod val="90000"/>
                        </a:schemeClr>
                      </a:solidFill>
                      <a:prstDash val="solid"/>
                      <a:round/>
                      <a:headEnd type="none" w="med" len="med"/>
                      <a:tailEnd type="none" w="med" len="med"/>
                    </a:lnB>
                    <a:solidFill>
                      <a:schemeClr val="bg1">
                        <a:lumMod val="95000"/>
                      </a:schemeClr>
                    </a:solidFill>
                  </a:tcPr>
                </a:tc>
                <a:tc>
                  <a:txBody>
                    <a:bodyPr/>
                    <a:lstStyle/>
                    <a:p>
                      <a:pPr marL="342900" indent="-342900">
                        <a:buFont typeface="Arial" panose="020B0604020202020204" pitchFamily="34" charset="0"/>
                        <a:buChar char="•"/>
                      </a:pPr>
                      <a:r>
                        <a:rPr lang="pt-BR" sz="1800" dirty="0">
                          <a:solidFill>
                            <a:schemeClr val="tx1">
                              <a:lumMod val="50000"/>
                              <a:lumOff val="50000"/>
                            </a:schemeClr>
                          </a:solidFill>
                        </a:rPr>
                        <a:t>Não atravessa a placenta</a:t>
                      </a:r>
                    </a:p>
                    <a:p>
                      <a:pPr marL="342900" indent="-342900">
                        <a:buFont typeface="Arial" panose="020B0604020202020204" pitchFamily="34" charset="0"/>
                        <a:buChar char="•"/>
                      </a:pPr>
                      <a:r>
                        <a:rPr lang="pt-BR" sz="1800" dirty="0">
                          <a:solidFill>
                            <a:schemeClr val="tx1">
                              <a:lumMod val="50000"/>
                              <a:lumOff val="50000"/>
                            </a:schemeClr>
                          </a:solidFill>
                        </a:rPr>
                        <a:t>A HBPM é preferível à HNF devido ao perfil de segurança maternal (menor risco de TIH, densidade mineral óssea reduzida) Não atravessa a placenta.</a:t>
                      </a:r>
                    </a:p>
                  </a:txBody>
                  <a:tcPr anchor="ctr">
                    <a:lnL w="12700" cap="flat" cmpd="sng" algn="ctr">
                      <a:solidFill>
                        <a:schemeClr val="bg2">
                          <a:lumMod val="90000"/>
                        </a:schemeClr>
                      </a:solidFill>
                      <a:prstDash val="solid"/>
                      <a:round/>
                      <a:headEnd type="none" w="med" len="med"/>
                      <a:tailEnd type="none" w="med" len="med"/>
                    </a:lnL>
                    <a:lnR w="12700" cap="flat" cmpd="sng" algn="ctr">
                      <a:solidFill>
                        <a:schemeClr val="bg2">
                          <a:lumMod val="90000"/>
                        </a:schemeClr>
                      </a:solidFill>
                      <a:prstDash val="solid"/>
                      <a:round/>
                      <a:headEnd type="none" w="med" len="med"/>
                      <a:tailEnd type="none" w="med" len="med"/>
                    </a:lnR>
                    <a:lnT w="12700" cap="flat" cmpd="sng" algn="ctr">
                      <a:solidFill>
                        <a:schemeClr val="bg2">
                          <a:lumMod val="90000"/>
                        </a:schemeClr>
                      </a:solidFill>
                      <a:prstDash val="solid"/>
                      <a:round/>
                      <a:headEnd type="none" w="med" len="med"/>
                      <a:tailEnd type="none" w="med" len="med"/>
                    </a:lnT>
                    <a:lnB w="12700" cap="flat" cmpd="sng" algn="ctr">
                      <a:solidFill>
                        <a:schemeClr val="bg2">
                          <a:lumMod val="90000"/>
                        </a:schemeClr>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1570073984"/>
                  </a:ext>
                </a:extLst>
              </a:tr>
              <a:tr h="450194">
                <a:tc>
                  <a:txBody>
                    <a:bodyPr/>
                    <a:lstStyle/>
                    <a:p>
                      <a:r>
                        <a:rPr lang="pt-BR" sz="1800" b="1">
                          <a:solidFill>
                            <a:srgbClr val="E63E30"/>
                          </a:solidFill>
                        </a:rPr>
                        <a:t>HNF</a:t>
                      </a:r>
                    </a:p>
                  </a:txBody>
                  <a:tcPr anchor="ctr">
                    <a:lnL w="12700" cap="flat" cmpd="sng" algn="ctr">
                      <a:solidFill>
                        <a:schemeClr val="bg2">
                          <a:lumMod val="90000"/>
                        </a:schemeClr>
                      </a:solidFill>
                      <a:prstDash val="solid"/>
                      <a:round/>
                      <a:headEnd type="none" w="med" len="med"/>
                      <a:tailEnd type="none" w="med" len="med"/>
                    </a:lnL>
                    <a:lnR w="12700" cap="flat" cmpd="sng" algn="ctr">
                      <a:solidFill>
                        <a:schemeClr val="bg2">
                          <a:lumMod val="90000"/>
                        </a:schemeClr>
                      </a:solidFill>
                      <a:prstDash val="solid"/>
                      <a:round/>
                      <a:headEnd type="none" w="med" len="med"/>
                      <a:tailEnd type="none" w="med" len="med"/>
                    </a:lnR>
                    <a:lnT w="12700" cap="flat" cmpd="sng" algn="ctr">
                      <a:solidFill>
                        <a:schemeClr val="bg2">
                          <a:lumMod val="90000"/>
                        </a:schemeClr>
                      </a:solidFill>
                      <a:prstDash val="solid"/>
                      <a:round/>
                      <a:headEnd type="none" w="med" len="med"/>
                      <a:tailEnd type="none" w="med" len="med"/>
                    </a:lnT>
                    <a:lnB w="12700" cap="flat" cmpd="sng" algn="ctr">
                      <a:solidFill>
                        <a:schemeClr val="bg2">
                          <a:lumMod val="90000"/>
                        </a:schemeClr>
                      </a:solidFill>
                      <a:prstDash val="solid"/>
                      <a:round/>
                      <a:headEnd type="none" w="med" len="med"/>
                      <a:tailEnd type="none" w="med" len="med"/>
                    </a:lnB>
                    <a:solidFill>
                      <a:schemeClr val="bg1">
                        <a:lumMod val="95000"/>
                      </a:schemeClr>
                    </a:solidFill>
                  </a:tcPr>
                </a:tc>
                <a:tc>
                  <a:txBody>
                    <a:bodyPr/>
                    <a:lstStyle/>
                    <a:p>
                      <a:pPr algn="ctr"/>
                      <a:r>
                        <a:rPr lang="pt-BR" sz="1800" b="1">
                          <a:solidFill>
                            <a:srgbClr val="E63E30"/>
                          </a:solidFill>
                        </a:rPr>
                        <a:t>SIM</a:t>
                      </a:r>
                    </a:p>
                  </a:txBody>
                  <a:tcPr anchor="ctr">
                    <a:lnL w="12700" cap="flat" cmpd="sng" algn="ctr">
                      <a:solidFill>
                        <a:schemeClr val="bg2">
                          <a:lumMod val="90000"/>
                        </a:schemeClr>
                      </a:solidFill>
                      <a:prstDash val="solid"/>
                      <a:round/>
                      <a:headEnd type="none" w="med" len="med"/>
                      <a:tailEnd type="none" w="med" len="med"/>
                    </a:lnL>
                    <a:lnR w="12700" cap="flat" cmpd="sng" algn="ctr">
                      <a:solidFill>
                        <a:schemeClr val="bg2">
                          <a:lumMod val="90000"/>
                        </a:schemeClr>
                      </a:solidFill>
                      <a:prstDash val="solid"/>
                      <a:round/>
                      <a:headEnd type="none" w="med" len="med"/>
                      <a:tailEnd type="none" w="med" len="med"/>
                    </a:lnR>
                    <a:lnT w="12700" cap="flat" cmpd="sng" algn="ctr">
                      <a:solidFill>
                        <a:schemeClr val="bg2">
                          <a:lumMod val="90000"/>
                        </a:schemeClr>
                      </a:solidFill>
                      <a:prstDash val="solid"/>
                      <a:round/>
                      <a:headEnd type="none" w="med" len="med"/>
                      <a:tailEnd type="none" w="med" len="med"/>
                    </a:lnT>
                    <a:lnB w="12700" cap="flat" cmpd="sng" algn="ctr">
                      <a:solidFill>
                        <a:schemeClr val="bg2">
                          <a:lumMod val="90000"/>
                        </a:schemeClr>
                      </a:solidFill>
                      <a:prstDash val="solid"/>
                      <a:round/>
                      <a:headEnd type="none" w="med" len="med"/>
                      <a:tailEnd type="none" w="med" len="med"/>
                    </a:lnB>
                    <a:solidFill>
                      <a:schemeClr val="bg1">
                        <a:lumMod val="95000"/>
                      </a:schemeClr>
                    </a:solidFill>
                  </a:tcPr>
                </a:tc>
                <a:tc>
                  <a:txBody>
                    <a:bodyPr/>
                    <a:lstStyle/>
                    <a:p>
                      <a:pPr marL="342900" marR="0" lvl="0" indent="-342900" algn="l" defTabSz="609585" rtl="0" eaLnBrk="1" fontAlgn="auto" latinLnBrk="0" hangingPunct="1">
                        <a:lnSpc>
                          <a:spcPct val="100000"/>
                        </a:lnSpc>
                        <a:spcBef>
                          <a:spcPts val="0"/>
                        </a:spcBef>
                        <a:spcAft>
                          <a:spcPts val="0"/>
                        </a:spcAft>
                        <a:buClrTx/>
                        <a:buSzTx/>
                        <a:buFont typeface="Arial" panose="020B0604020202020204" pitchFamily="34" charset="0"/>
                        <a:buChar char="•"/>
                        <a:tabLst/>
                        <a:defRPr/>
                      </a:pPr>
                      <a:r>
                        <a:rPr lang="pt-BR" sz="1800">
                          <a:solidFill>
                            <a:schemeClr val="tx1">
                              <a:lumMod val="50000"/>
                              <a:lumOff val="50000"/>
                            </a:schemeClr>
                          </a:solidFill>
                        </a:rPr>
                        <a:t>Não atravessa a placenta</a:t>
                      </a:r>
                    </a:p>
                  </a:txBody>
                  <a:tcPr anchor="ctr">
                    <a:lnL w="12700" cap="flat" cmpd="sng" algn="ctr">
                      <a:solidFill>
                        <a:schemeClr val="bg2">
                          <a:lumMod val="90000"/>
                        </a:schemeClr>
                      </a:solidFill>
                      <a:prstDash val="solid"/>
                      <a:round/>
                      <a:headEnd type="none" w="med" len="med"/>
                      <a:tailEnd type="none" w="med" len="med"/>
                    </a:lnL>
                    <a:lnR w="12700" cap="flat" cmpd="sng" algn="ctr">
                      <a:solidFill>
                        <a:schemeClr val="bg2">
                          <a:lumMod val="90000"/>
                        </a:schemeClr>
                      </a:solidFill>
                      <a:prstDash val="solid"/>
                      <a:round/>
                      <a:headEnd type="none" w="med" len="med"/>
                      <a:tailEnd type="none" w="med" len="med"/>
                    </a:lnR>
                    <a:lnT w="12700" cap="flat" cmpd="sng" algn="ctr">
                      <a:solidFill>
                        <a:schemeClr val="bg2">
                          <a:lumMod val="90000"/>
                        </a:schemeClr>
                      </a:solidFill>
                      <a:prstDash val="solid"/>
                      <a:round/>
                      <a:headEnd type="none" w="med" len="med"/>
                      <a:tailEnd type="none" w="med" len="med"/>
                    </a:lnT>
                    <a:lnB w="12700" cap="flat" cmpd="sng" algn="ctr">
                      <a:solidFill>
                        <a:schemeClr val="bg2">
                          <a:lumMod val="90000"/>
                        </a:schemeClr>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3067687719"/>
                  </a:ext>
                </a:extLst>
              </a:tr>
              <a:tr h="630295">
                <a:tc>
                  <a:txBody>
                    <a:bodyPr/>
                    <a:lstStyle/>
                    <a:p>
                      <a:r>
                        <a:rPr lang="pt-BR" sz="1800" b="1">
                          <a:solidFill>
                            <a:schemeClr val="tx1">
                              <a:lumMod val="50000"/>
                              <a:lumOff val="50000"/>
                            </a:schemeClr>
                          </a:solidFill>
                        </a:rPr>
                        <a:t>Fondaparinux</a:t>
                      </a:r>
                    </a:p>
                  </a:txBody>
                  <a:tcPr anchor="ctr">
                    <a:lnL w="12700" cap="flat" cmpd="sng" algn="ctr">
                      <a:solidFill>
                        <a:schemeClr val="bg2">
                          <a:lumMod val="90000"/>
                        </a:schemeClr>
                      </a:solidFill>
                      <a:prstDash val="solid"/>
                      <a:round/>
                      <a:headEnd type="none" w="med" len="med"/>
                      <a:tailEnd type="none" w="med" len="med"/>
                    </a:lnL>
                    <a:lnR w="12700" cap="flat" cmpd="sng" algn="ctr">
                      <a:solidFill>
                        <a:schemeClr val="bg2">
                          <a:lumMod val="90000"/>
                        </a:schemeClr>
                      </a:solidFill>
                      <a:prstDash val="solid"/>
                      <a:round/>
                      <a:headEnd type="none" w="med" len="med"/>
                      <a:tailEnd type="none" w="med" len="med"/>
                    </a:lnR>
                    <a:lnT w="12700" cap="flat" cmpd="sng" algn="ctr">
                      <a:solidFill>
                        <a:schemeClr val="bg2">
                          <a:lumMod val="90000"/>
                        </a:schemeClr>
                      </a:solidFill>
                      <a:prstDash val="solid"/>
                      <a:round/>
                      <a:headEnd type="none" w="med" len="med"/>
                      <a:tailEnd type="none" w="med" len="med"/>
                    </a:lnT>
                    <a:lnB w="12700" cap="flat" cmpd="sng" algn="ctr">
                      <a:solidFill>
                        <a:schemeClr val="bg2">
                          <a:lumMod val="90000"/>
                        </a:schemeClr>
                      </a:solidFill>
                      <a:prstDash val="solid"/>
                      <a:round/>
                      <a:headEnd type="none" w="med" len="med"/>
                      <a:tailEnd type="none" w="med" len="med"/>
                    </a:lnB>
                    <a:solidFill>
                      <a:schemeClr val="bg1">
                        <a:lumMod val="95000"/>
                      </a:schemeClr>
                    </a:solidFill>
                  </a:tcPr>
                </a:tc>
                <a:tc>
                  <a:txBody>
                    <a:bodyPr/>
                    <a:lstStyle/>
                    <a:p>
                      <a:pPr algn="ctr"/>
                      <a:r>
                        <a:rPr lang="pt-BR" sz="1800">
                          <a:solidFill>
                            <a:schemeClr val="tx1">
                              <a:lumMod val="50000"/>
                              <a:lumOff val="50000"/>
                            </a:schemeClr>
                          </a:solidFill>
                        </a:rPr>
                        <a:t>Não preferida</a:t>
                      </a:r>
                    </a:p>
                  </a:txBody>
                  <a:tcPr anchor="ctr">
                    <a:lnL w="12700" cap="flat" cmpd="sng" algn="ctr">
                      <a:solidFill>
                        <a:schemeClr val="bg2">
                          <a:lumMod val="90000"/>
                        </a:schemeClr>
                      </a:solidFill>
                      <a:prstDash val="solid"/>
                      <a:round/>
                      <a:headEnd type="none" w="med" len="med"/>
                      <a:tailEnd type="none" w="med" len="med"/>
                    </a:lnL>
                    <a:lnR w="12700" cap="flat" cmpd="sng" algn="ctr">
                      <a:solidFill>
                        <a:schemeClr val="bg2">
                          <a:lumMod val="90000"/>
                        </a:schemeClr>
                      </a:solidFill>
                      <a:prstDash val="solid"/>
                      <a:round/>
                      <a:headEnd type="none" w="med" len="med"/>
                      <a:tailEnd type="none" w="med" len="med"/>
                    </a:lnR>
                    <a:lnT w="12700" cap="flat" cmpd="sng" algn="ctr">
                      <a:solidFill>
                        <a:schemeClr val="bg2">
                          <a:lumMod val="90000"/>
                        </a:schemeClr>
                      </a:solidFill>
                      <a:prstDash val="solid"/>
                      <a:round/>
                      <a:headEnd type="none" w="med" len="med"/>
                      <a:tailEnd type="none" w="med" len="med"/>
                    </a:lnT>
                    <a:lnB w="12700" cap="flat" cmpd="sng" algn="ctr">
                      <a:solidFill>
                        <a:schemeClr val="bg2">
                          <a:lumMod val="90000"/>
                        </a:schemeClr>
                      </a:solidFill>
                      <a:prstDash val="solid"/>
                      <a:round/>
                      <a:headEnd type="none" w="med" len="med"/>
                      <a:tailEnd type="none" w="med" len="med"/>
                    </a:lnB>
                    <a:solidFill>
                      <a:schemeClr val="bg1">
                        <a:lumMod val="95000"/>
                      </a:schemeClr>
                    </a:solidFill>
                  </a:tcPr>
                </a:tc>
                <a:tc>
                  <a:txBody>
                    <a:bodyPr/>
                    <a:lstStyle/>
                    <a:p>
                      <a:pPr marL="342900" indent="-342900">
                        <a:buFont typeface="Arial" panose="020B0604020202020204" pitchFamily="34" charset="0"/>
                        <a:buChar char="•"/>
                      </a:pPr>
                      <a:r>
                        <a:rPr lang="pt-BR" sz="1800">
                          <a:solidFill>
                            <a:schemeClr val="tx1">
                              <a:lumMod val="50000"/>
                              <a:lumOff val="50000"/>
                            </a:schemeClr>
                          </a:solidFill>
                        </a:rPr>
                        <a:t>Foi relatado que atravessa a placenta em pequenas quantidades</a:t>
                      </a:r>
                    </a:p>
                    <a:p>
                      <a:pPr marL="342900" indent="-342900">
                        <a:buFont typeface="Arial" panose="020B0604020202020204" pitchFamily="34" charset="0"/>
                        <a:buChar char="•"/>
                      </a:pPr>
                      <a:r>
                        <a:rPr lang="pt-BR" sz="1800">
                          <a:solidFill>
                            <a:schemeClr val="tx1">
                              <a:lumMod val="50000"/>
                              <a:lumOff val="50000"/>
                            </a:schemeClr>
                          </a:solidFill>
                        </a:rPr>
                        <a:t>Experiência clínica com fondaparinux muito limitada</a:t>
                      </a:r>
                    </a:p>
                  </a:txBody>
                  <a:tcPr anchor="ctr">
                    <a:lnL w="12700" cap="flat" cmpd="sng" algn="ctr">
                      <a:solidFill>
                        <a:schemeClr val="bg2">
                          <a:lumMod val="90000"/>
                        </a:schemeClr>
                      </a:solidFill>
                      <a:prstDash val="solid"/>
                      <a:round/>
                      <a:headEnd type="none" w="med" len="med"/>
                      <a:tailEnd type="none" w="med" len="med"/>
                    </a:lnL>
                    <a:lnR w="12700" cap="flat" cmpd="sng" algn="ctr">
                      <a:solidFill>
                        <a:schemeClr val="bg2">
                          <a:lumMod val="90000"/>
                        </a:schemeClr>
                      </a:solidFill>
                      <a:prstDash val="solid"/>
                      <a:round/>
                      <a:headEnd type="none" w="med" len="med"/>
                      <a:tailEnd type="none" w="med" len="med"/>
                    </a:lnR>
                    <a:lnT w="12700" cap="flat" cmpd="sng" algn="ctr">
                      <a:solidFill>
                        <a:schemeClr val="bg2">
                          <a:lumMod val="90000"/>
                        </a:schemeClr>
                      </a:solidFill>
                      <a:prstDash val="solid"/>
                      <a:round/>
                      <a:headEnd type="none" w="med" len="med"/>
                      <a:tailEnd type="none" w="med" len="med"/>
                    </a:lnT>
                    <a:lnB w="12700" cap="flat" cmpd="sng" algn="ctr">
                      <a:solidFill>
                        <a:schemeClr val="bg2">
                          <a:lumMod val="90000"/>
                        </a:schemeClr>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3795801623"/>
                  </a:ext>
                </a:extLst>
              </a:tr>
              <a:tr h="900422">
                <a:tc>
                  <a:txBody>
                    <a:bodyPr/>
                    <a:lstStyle/>
                    <a:p>
                      <a:r>
                        <a:rPr lang="pt-BR" sz="1800" b="1">
                          <a:solidFill>
                            <a:schemeClr val="tx1">
                              <a:lumMod val="50000"/>
                              <a:lumOff val="50000"/>
                            </a:schemeClr>
                          </a:solidFill>
                        </a:rPr>
                        <a:t>Antagonistas da vitamina K (VKA)</a:t>
                      </a:r>
                    </a:p>
                  </a:txBody>
                  <a:tcPr anchor="ctr">
                    <a:lnL w="12700" cap="flat" cmpd="sng" algn="ctr">
                      <a:solidFill>
                        <a:schemeClr val="bg2">
                          <a:lumMod val="90000"/>
                        </a:schemeClr>
                      </a:solidFill>
                      <a:prstDash val="solid"/>
                      <a:round/>
                      <a:headEnd type="none" w="med" len="med"/>
                      <a:tailEnd type="none" w="med" len="med"/>
                    </a:lnL>
                    <a:lnR w="12700" cap="flat" cmpd="sng" algn="ctr">
                      <a:solidFill>
                        <a:schemeClr val="bg2">
                          <a:lumMod val="90000"/>
                        </a:schemeClr>
                      </a:solidFill>
                      <a:prstDash val="solid"/>
                      <a:round/>
                      <a:headEnd type="none" w="med" len="med"/>
                      <a:tailEnd type="none" w="med" len="med"/>
                    </a:lnR>
                    <a:lnT w="12700" cap="flat" cmpd="sng" algn="ctr">
                      <a:solidFill>
                        <a:schemeClr val="bg2">
                          <a:lumMod val="90000"/>
                        </a:schemeClr>
                      </a:solidFill>
                      <a:prstDash val="solid"/>
                      <a:round/>
                      <a:headEnd type="none" w="med" len="med"/>
                      <a:tailEnd type="none" w="med" len="med"/>
                    </a:lnT>
                    <a:lnB w="12700" cap="flat" cmpd="sng" algn="ctr">
                      <a:solidFill>
                        <a:schemeClr val="bg2">
                          <a:lumMod val="90000"/>
                        </a:schemeClr>
                      </a:solidFill>
                      <a:prstDash val="solid"/>
                      <a:round/>
                      <a:headEnd type="none" w="med" len="med"/>
                      <a:tailEnd type="none" w="med" len="med"/>
                    </a:lnB>
                    <a:solidFill>
                      <a:schemeClr val="bg1">
                        <a:lumMod val="95000"/>
                      </a:schemeClr>
                    </a:solidFill>
                  </a:tcPr>
                </a:tc>
                <a:tc>
                  <a:txBody>
                    <a:bodyPr/>
                    <a:lstStyle/>
                    <a:p>
                      <a:pPr algn="ctr"/>
                      <a:r>
                        <a:rPr lang="pt-BR" sz="1800">
                          <a:solidFill>
                            <a:schemeClr val="tx1">
                              <a:lumMod val="50000"/>
                              <a:lumOff val="50000"/>
                            </a:schemeClr>
                          </a:solidFill>
                        </a:rPr>
                        <a:t>Não</a:t>
                      </a:r>
                    </a:p>
                  </a:txBody>
                  <a:tcPr anchor="ctr">
                    <a:lnL w="12700" cap="flat" cmpd="sng" algn="ctr">
                      <a:solidFill>
                        <a:schemeClr val="bg2">
                          <a:lumMod val="90000"/>
                        </a:schemeClr>
                      </a:solidFill>
                      <a:prstDash val="solid"/>
                      <a:round/>
                      <a:headEnd type="none" w="med" len="med"/>
                      <a:tailEnd type="none" w="med" len="med"/>
                    </a:lnL>
                    <a:lnR w="12700" cap="flat" cmpd="sng" algn="ctr">
                      <a:solidFill>
                        <a:schemeClr val="bg2">
                          <a:lumMod val="90000"/>
                        </a:schemeClr>
                      </a:solidFill>
                      <a:prstDash val="solid"/>
                      <a:round/>
                      <a:headEnd type="none" w="med" len="med"/>
                      <a:tailEnd type="none" w="med" len="med"/>
                    </a:lnR>
                    <a:lnT w="12700" cap="flat" cmpd="sng" algn="ctr">
                      <a:solidFill>
                        <a:schemeClr val="bg2">
                          <a:lumMod val="90000"/>
                        </a:schemeClr>
                      </a:solidFill>
                      <a:prstDash val="solid"/>
                      <a:round/>
                      <a:headEnd type="none" w="med" len="med"/>
                      <a:tailEnd type="none" w="med" len="med"/>
                    </a:lnT>
                    <a:lnB w="12700" cap="flat" cmpd="sng" algn="ctr">
                      <a:solidFill>
                        <a:schemeClr val="bg2">
                          <a:lumMod val="90000"/>
                        </a:schemeClr>
                      </a:solidFill>
                      <a:prstDash val="solid"/>
                      <a:round/>
                      <a:headEnd type="none" w="med" len="med"/>
                      <a:tailEnd type="none" w="med" len="med"/>
                    </a:lnB>
                    <a:solidFill>
                      <a:schemeClr val="bg1">
                        <a:lumMod val="95000"/>
                      </a:schemeClr>
                    </a:solidFill>
                  </a:tcPr>
                </a:tc>
                <a:tc>
                  <a:txBody>
                    <a:bodyPr/>
                    <a:lstStyle/>
                    <a:p>
                      <a:pPr marL="342900" indent="-342900">
                        <a:buFont typeface="Arial" panose="020B0604020202020204" pitchFamily="34" charset="0"/>
                        <a:buChar char="•"/>
                      </a:pPr>
                      <a:r>
                        <a:rPr lang="pt-BR" sz="1800">
                          <a:solidFill>
                            <a:schemeClr val="tx1">
                              <a:lumMod val="50000"/>
                              <a:lumOff val="50000"/>
                            </a:schemeClr>
                          </a:solidFill>
                        </a:rPr>
                        <a:t>Atravessa a placenta</a:t>
                      </a:r>
                    </a:p>
                    <a:p>
                      <a:pPr marL="342900" indent="-342900">
                        <a:buFont typeface="Arial" panose="020B0604020202020204" pitchFamily="34" charset="0"/>
                        <a:buChar char="•"/>
                      </a:pPr>
                      <a:r>
                        <a:rPr lang="pt-BR" sz="1800">
                          <a:solidFill>
                            <a:schemeClr val="tx1">
                              <a:lumMod val="50000"/>
                              <a:lumOff val="50000"/>
                            </a:schemeClr>
                          </a:solidFill>
                        </a:rPr>
                        <a:t>Potencial para teratogenicidade, perda da gravidez, sangramento fetal, déficits no desenvolvimento neurológico</a:t>
                      </a:r>
                    </a:p>
                  </a:txBody>
                  <a:tcPr anchor="ctr">
                    <a:lnL w="12700" cap="flat" cmpd="sng" algn="ctr">
                      <a:solidFill>
                        <a:schemeClr val="bg2">
                          <a:lumMod val="90000"/>
                        </a:schemeClr>
                      </a:solidFill>
                      <a:prstDash val="solid"/>
                      <a:round/>
                      <a:headEnd type="none" w="med" len="med"/>
                      <a:tailEnd type="none" w="med" len="med"/>
                    </a:lnL>
                    <a:lnR w="12700" cap="flat" cmpd="sng" algn="ctr">
                      <a:solidFill>
                        <a:schemeClr val="bg2">
                          <a:lumMod val="90000"/>
                        </a:schemeClr>
                      </a:solidFill>
                      <a:prstDash val="solid"/>
                      <a:round/>
                      <a:headEnd type="none" w="med" len="med"/>
                      <a:tailEnd type="none" w="med" len="med"/>
                    </a:lnR>
                    <a:lnT w="12700" cap="flat" cmpd="sng" algn="ctr">
                      <a:solidFill>
                        <a:schemeClr val="bg2">
                          <a:lumMod val="90000"/>
                        </a:schemeClr>
                      </a:solidFill>
                      <a:prstDash val="solid"/>
                      <a:round/>
                      <a:headEnd type="none" w="med" len="med"/>
                      <a:tailEnd type="none" w="med" len="med"/>
                    </a:lnT>
                    <a:lnB w="12700" cap="flat" cmpd="sng" algn="ctr">
                      <a:solidFill>
                        <a:schemeClr val="bg2">
                          <a:lumMod val="90000"/>
                        </a:schemeClr>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894537258"/>
                  </a:ext>
                </a:extLst>
              </a:tr>
              <a:tr h="695560">
                <a:tc>
                  <a:txBody>
                    <a:bodyPr/>
                    <a:lstStyle/>
                    <a:p>
                      <a:r>
                        <a:rPr lang="pt-BR" sz="1800" b="1">
                          <a:solidFill>
                            <a:schemeClr val="tx1">
                              <a:lumMod val="50000"/>
                              <a:lumOff val="50000"/>
                            </a:schemeClr>
                          </a:solidFill>
                        </a:rPr>
                        <a:t>Anticoagulantes orais diretos</a:t>
                      </a:r>
                    </a:p>
                  </a:txBody>
                  <a:tcPr anchor="ctr">
                    <a:lnL w="12700" cap="flat" cmpd="sng" algn="ctr">
                      <a:solidFill>
                        <a:schemeClr val="bg2">
                          <a:lumMod val="90000"/>
                        </a:schemeClr>
                      </a:solidFill>
                      <a:prstDash val="solid"/>
                      <a:round/>
                      <a:headEnd type="none" w="med" len="med"/>
                      <a:tailEnd type="none" w="med" len="med"/>
                    </a:lnL>
                    <a:lnR w="12700" cap="flat" cmpd="sng" algn="ctr">
                      <a:solidFill>
                        <a:schemeClr val="bg2">
                          <a:lumMod val="90000"/>
                        </a:schemeClr>
                      </a:solidFill>
                      <a:prstDash val="solid"/>
                      <a:round/>
                      <a:headEnd type="none" w="med" len="med"/>
                      <a:tailEnd type="none" w="med" len="med"/>
                    </a:lnR>
                    <a:lnT w="12700" cap="flat" cmpd="sng" algn="ctr">
                      <a:solidFill>
                        <a:schemeClr val="bg2">
                          <a:lumMod val="90000"/>
                        </a:schemeClr>
                      </a:solidFill>
                      <a:prstDash val="solid"/>
                      <a:round/>
                      <a:headEnd type="none" w="med" len="med"/>
                      <a:tailEnd type="none" w="med" len="med"/>
                    </a:lnT>
                    <a:lnB w="12700" cap="flat" cmpd="sng" algn="ctr">
                      <a:solidFill>
                        <a:schemeClr val="bg2">
                          <a:lumMod val="90000"/>
                        </a:schemeClr>
                      </a:solidFill>
                      <a:prstDash val="solid"/>
                      <a:round/>
                      <a:headEnd type="none" w="med" len="med"/>
                      <a:tailEnd type="none" w="med" len="med"/>
                    </a:lnB>
                    <a:solidFill>
                      <a:schemeClr val="bg1">
                        <a:lumMod val="95000"/>
                      </a:schemeClr>
                    </a:solidFill>
                  </a:tcPr>
                </a:tc>
                <a:tc>
                  <a:txBody>
                    <a:bodyPr/>
                    <a:lstStyle/>
                    <a:p>
                      <a:pPr algn="ctr"/>
                      <a:r>
                        <a:rPr lang="pt-BR" sz="1800">
                          <a:solidFill>
                            <a:schemeClr val="tx1">
                              <a:lumMod val="50000"/>
                              <a:lumOff val="50000"/>
                            </a:schemeClr>
                          </a:solidFill>
                        </a:rPr>
                        <a:t>Não</a:t>
                      </a:r>
                    </a:p>
                  </a:txBody>
                  <a:tcPr anchor="ctr">
                    <a:lnL w="12700" cap="flat" cmpd="sng" algn="ctr">
                      <a:solidFill>
                        <a:schemeClr val="bg2">
                          <a:lumMod val="90000"/>
                        </a:schemeClr>
                      </a:solidFill>
                      <a:prstDash val="solid"/>
                      <a:round/>
                      <a:headEnd type="none" w="med" len="med"/>
                      <a:tailEnd type="none" w="med" len="med"/>
                    </a:lnL>
                    <a:lnR w="12700" cap="flat" cmpd="sng" algn="ctr">
                      <a:solidFill>
                        <a:schemeClr val="bg2">
                          <a:lumMod val="90000"/>
                        </a:schemeClr>
                      </a:solidFill>
                      <a:prstDash val="solid"/>
                      <a:round/>
                      <a:headEnd type="none" w="med" len="med"/>
                      <a:tailEnd type="none" w="med" len="med"/>
                    </a:lnR>
                    <a:lnT w="12700" cap="flat" cmpd="sng" algn="ctr">
                      <a:solidFill>
                        <a:schemeClr val="bg2">
                          <a:lumMod val="90000"/>
                        </a:schemeClr>
                      </a:solidFill>
                      <a:prstDash val="solid"/>
                      <a:round/>
                      <a:headEnd type="none" w="med" len="med"/>
                      <a:tailEnd type="none" w="med" len="med"/>
                    </a:lnT>
                    <a:lnB w="12700" cap="flat" cmpd="sng" algn="ctr">
                      <a:solidFill>
                        <a:schemeClr val="bg2">
                          <a:lumMod val="90000"/>
                        </a:schemeClr>
                      </a:solidFill>
                      <a:prstDash val="solid"/>
                      <a:round/>
                      <a:headEnd type="none" w="med" len="med"/>
                      <a:tailEnd type="none" w="med" len="med"/>
                    </a:lnB>
                    <a:solidFill>
                      <a:schemeClr val="bg1">
                        <a:lumMod val="95000"/>
                      </a:schemeClr>
                    </a:solidFill>
                  </a:tcPr>
                </a:tc>
                <a:tc>
                  <a:txBody>
                    <a:bodyPr/>
                    <a:lstStyle/>
                    <a:p>
                      <a:pPr marL="285750" indent="-285750">
                        <a:buFont typeface="Arial" panose="020B0604020202020204" pitchFamily="34" charset="0"/>
                        <a:buChar char="•"/>
                      </a:pPr>
                      <a:r>
                        <a:rPr lang="pt-BR" sz="1800" dirty="0">
                          <a:solidFill>
                            <a:schemeClr val="tx1">
                              <a:lumMod val="50000"/>
                              <a:lumOff val="50000"/>
                            </a:schemeClr>
                          </a:solidFill>
                        </a:rPr>
                        <a:t>Os inibidores de </a:t>
                      </a:r>
                      <a:r>
                        <a:rPr lang="pt-BR" sz="1800" dirty="0" err="1">
                          <a:solidFill>
                            <a:schemeClr val="tx1">
                              <a:lumMod val="50000"/>
                              <a:lumOff val="50000"/>
                            </a:schemeClr>
                          </a:solidFill>
                        </a:rPr>
                        <a:t>Dabigatrana</a:t>
                      </a:r>
                      <a:r>
                        <a:rPr lang="pt-BR" sz="1800" dirty="0">
                          <a:solidFill>
                            <a:schemeClr val="tx1">
                              <a:lumMod val="50000"/>
                              <a:lumOff val="50000"/>
                            </a:schemeClr>
                          </a:solidFill>
                        </a:rPr>
                        <a:t> e </a:t>
                      </a:r>
                      <a:r>
                        <a:rPr lang="pt-BR" sz="1800" dirty="0" err="1">
                          <a:solidFill>
                            <a:schemeClr val="tx1">
                              <a:lumMod val="50000"/>
                              <a:lumOff val="50000"/>
                            </a:schemeClr>
                          </a:solidFill>
                        </a:rPr>
                        <a:t>Xa</a:t>
                      </a:r>
                      <a:r>
                        <a:rPr lang="pt-BR" sz="1800" dirty="0">
                          <a:solidFill>
                            <a:schemeClr val="tx1">
                              <a:lumMod val="50000"/>
                              <a:lumOff val="50000"/>
                            </a:schemeClr>
                          </a:solidFill>
                        </a:rPr>
                        <a:t> são passíveis de passar pela placenta</a:t>
                      </a:r>
                    </a:p>
                    <a:p>
                      <a:pPr marL="285750" indent="-285750">
                        <a:buFont typeface="Arial" panose="020B0604020202020204" pitchFamily="34" charset="0"/>
                        <a:buChar char="•"/>
                      </a:pPr>
                      <a:r>
                        <a:rPr lang="pt-BR" sz="1800" dirty="0">
                          <a:solidFill>
                            <a:schemeClr val="tx1">
                              <a:lumMod val="50000"/>
                              <a:lumOff val="50000"/>
                            </a:schemeClr>
                          </a:solidFill>
                        </a:rPr>
                        <a:t>Os efeitos reprodutivos em humanos são desconhecidos.</a:t>
                      </a:r>
                    </a:p>
                  </a:txBody>
                  <a:tcPr anchor="ctr">
                    <a:lnL w="12700" cap="flat" cmpd="sng" algn="ctr">
                      <a:solidFill>
                        <a:schemeClr val="bg2">
                          <a:lumMod val="90000"/>
                        </a:schemeClr>
                      </a:solidFill>
                      <a:prstDash val="solid"/>
                      <a:round/>
                      <a:headEnd type="none" w="med" len="med"/>
                      <a:tailEnd type="none" w="med" len="med"/>
                    </a:lnL>
                    <a:lnR w="12700" cap="flat" cmpd="sng" algn="ctr">
                      <a:solidFill>
                        <a:schemeClr val="bg2">
                          <a:lumMod val="90000"/>
                        </a:schemeClr>
                      </a:solidFill>
                      <a:prstDash val="solid"/>
                      <a:round/>
                      <a:headEnd type="none" w="med" len="med"/>
                      <a:tailEnd type="none" w="med" len="med"/>
                    </a:lnR>
                    <a:lnT w="12700" cap="flat" cmpd="sng" algn="ctr">
                      <a:solidFill>
                        <a:schemeClr val="bg2">
                          <a:lumMod val="90000"/>
                        </a:schemeClr>
                      </a:solidFill>
                      <a:prstDash val="solid"/>
                      <a:round/>
                      <a:headEnd type="none" w="med" len="med"/>
                      <a:tailEnd type="none" w="med" len="med"/>
                    </a:lnT>
                    <a:lnB w="12700" cap="flat" cmpd="sng" algn="ctr">
                      <a:solidFill>
                        <a:schemeClr val="bg2">
                          <a:lumMod val="90000"/>
                        </a:schemeClr>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3016044628"/>
                  </a:ext>
                </a:extLst>
              </a:tr>
            </a:tbl>
          </a:graphicData>
        </a:graphic>
      </p:graphicFrame>
    </p:spTree>
    <p:extLst>
      <p:ext uri="{BB962C8B-B14F-4D97-AF65-F5344CB8AC3E}">
        <p14:creationId xmlns:p14="http://schemas.microsoft.com/office/powerpoint/2010/main" val="329545376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63" name="Picture 1">
            <a:extLst>
              <a:ext uri="{FF2B5EF4-FFF2-40B4-BE49-F238E27FC236}">
                <a16:creationId xmlns:a16="http://schemas.microsoft.com/office/drawing/2014/main" id="{8EA3AF04-B59B-42DC-9EA9-DE56C8263588}"/>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428996" y="1968500"/>
            <a:ext cx="2058080" cy="1055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0964" name="Rectangle 3">
            <a:extLst>
              <a:ext uri="{FF2B5EF4-FFF2-40B4-BE49-F238E27FC236}">
                <a16:creationId xmlns:a16="http://schemas.microsoft.com/office/drawing/2014/main" id="{EA0DEC6A-A947-44C6-8430-2484219A7871}"/>
              </a:ext>
            </a:extLst>
          </p:cNvPr>
          <p:cNvSpPr>
            <a:spLocks noChangeArrowheads="1"/>
          </p:cNvSpPr>
          <p:nvPr/>
        </p:nvSpPr>
        <p:spPr bwMode="auto">
          <a:xfrm>
            <a:off x="1" y="49671"/>
            <a:ext cx="184731" cy="385490"/>
          </a:xfrm>
          <a:prstGeom prst="rect">
            <a:avLst/>
          </a:prstGeom>
          <a:noFill/>
          <a:ln>
            <a:noFill/>
          </a:ln>
          <a:effectLst>
            <a:prstShdw prst="shdw13" dist="53882" dir="13500000">
              <a:schemeClr val="bg2">
                <a:alpha val="50000"/>
              </a:schemeClr>
            </a:prst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anchor="ctr">
            <a:spAutoFit/>
          </a:bodyPr>
          <a:lstStyle>
            <a:lvl1pPr>
              <a:defRPr>
                <a:solidFill>
                  <a:schemeClr val="tx1"/>
                </a:solidFill>
                <a:latin typeface="Arial" panose="020B0604020202020204" pitchFamily="34" charset="0"/>
                <a:ea typeface="MS PGothic" panose="020B0600070205080204" pitchFamily="34" charset="-128"/>
              </a:defRPr>
            </a:lvl1pPr>
            <a:lvl2pPr marL="742950" indent="-285750">
              <a:defRPr>
                <a:solidFill>
                  <a:schemeClr val="tx1"/>
                </a:solidFill>
                <a:latin typeface="Arial" panose="020B0604020202020204" pitchFamily="34" charset="0"/>
                <a:ea typeface="MS PGothic" panose="020B0600070205080204" pitchFamily="34" charset="-128"/>
              </a:defRPr>
            </a:lvl2pPr>
            <a:lvl3pPr marL="1143000" indent="-228600">
              <a:defRPr>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endParaRPr lang="es-CO" altLang="es-CO" sz="1905" dirty="0"/>
          </a:p>
        </p:txBody>
      </p:sp>
      <p:sp>
        <p:nvSpPr>
          <p:cNvPr id="40966" name="CuadroTexto 8">
            <a:extLst>
              <a:ext uri="{FF2B5EF4-FFF2-40B4-BE49-F238E27FC236}">
                <a16:creationId xmlns:a16="http://schemas.microsoft.com/office/drawing/2014/main" id="{3A763C6C-9CBF-4CF9-93D4-1E29DEBF1A76}"/>
              </a:ext>
            </a:extLst>
          </p:cNvPr>
          <p:cNvSpPr txBox="1">
            <a:spLocks noChangeArrowheads="1"/>
          </p:cNvSpPr>
          <p:nvPr/>
        </p:nvSpPr>
        <p:spPr bwMode="auto">
          <a:xfrm>
            <a:off x="9317515" y="3429000"/>
            <a:ext cx="2455385" cy="2123658"/>
          </a:xfrm>
          <a:prstGeom prst="rect">
            <a:avLst/>
          </a:prstGeom>
          <a:solidFill>
            <a:srgbClr val="FED9B0"/>
          </a:solidFill>
          <a:ln>
            <a:noFill/>
          </a:ln>
        </p:spPr>
        <p:txBody>
          <a:bodyPr wrap="square" tIns="91440" bIns="91440">
            <a:spAutoFit/>
          </a:bodyPr>
          <a:lstStyle>
            <a:lvl1pPr>
              <a:defRPr>
                <a:solidFill>
                  <a:schemeClr val="tx1"/>
                </a:solidFill>
                <a:latin typeface="Arial" panose="020B0604020202020204" pitchFamily="34" charset="0"/>
                <a:ea typeface="MS PGothic" panose="020B0600070205080204" pitchFamily="34" charset="-128"/>
              </a:defRPr>
            </a:lvl1pPr>
            <a:lvl2pPr marL="742950" indent="-285750">
              <a:defRPr>
                <a:solidFill>
                  <a:schemeClr val="tx1"/>
                </a:solidFill>
                <a:latin typeface="Arial" panose="020B0604020202020204" pitchFamily="34" charset="0"/>
                <a:ea typeface="MS PGothic" panose="020B0600070205080204" pitchFamily="34" charset="-128"/>
              </a:defRPr>
            </a:lvl2pPr>
            <a:lvl3pPr marL="1143000" indent="-228600">
              <a:defRPr>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r>
              <a:rPr lang="pt-BR" sz="1400" dirty="0">
                <a:solidFill>
                  <a:schemeClr val="tx1">
                    <a:lumMod val="50000"/>
                    <a:lumOff val="50000"/>
                  </a:schemeClr>
                </a:solidFill>
              </a:rPr>
              <a:t>O GRADE-ADOLOPMENT é um método explícito e sistemático para adotar, adaptar ou desenvolver recomendações baseadas em evidências a partir de recomendações existentes desenvolvidas utilizando a abordagem GRADE.</a:t>
            </a:r>
          </a:p>
        </p:txBody>
      </p:sp>
      <p:sp>
        <p:nvSpPr>
          <p:cNvPr id="40967" name="CuadroTexto 10">
            <a:extLst>
              <a:ext uri="{FF2B5EF4-FFF2-40B4-BE49-F238E27FC236}">
                <a16:creationId xmlns:a16="http://schemas.microsoft.com/office/drawing/2014/main" id="{A6F02688-FD77-43E3-A4F4-E6A28ADCD678}"/>
              </a:ext>
            </a:extLst>
          </p:cNvPr>
          <p:cNvSpPr txBox="1">
            <a:spLocks noChangeArrowheads="1"/>
          </p:cNvSpPr>
          <p:nvPr/>
        </p:nvSpPr>
        <p:spPr bwMode="auto">
          <a:xfrm>
            <a:off x="419100" y="6129310"/>
            <a:ext cx="6704088"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ea typeface="MS PGothic" panose="020B0600070205080204" pitchFamily="34" charset="-128"/>
              </a:defRPr>
            </a:lvl1pPr>
            <a:lvl2pPr marL="742950" indent="-285750">
              <a:defRPr>
                <a:solidFill>
                  <a:schemeClr val="tx1"/>
                </a:solidFill>
                <a:latin typeface="Arial" panose="020B0604020202020204" pitchFamily="34" charset="0"/>
                <a:ea typeface="MS PGothic" panose="020B0600070205080204" pitchFamily="34" charset="-128"/>
              </a:defRPr>
            </a:lvl2pPr>
            <a:lvl3pPr marL="1143000" indent="-228600">
              <a:defRPr>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r>
              <a:rPr lang="pt-BR" sz="1100">
                <a:solidFill>
                  <a:schemeClr val="tx1">
                    <a:lumMod val="50000"/>
                    <a:lumOff val="50000"/>
                  </a:schemeClr>
                </a:solidFill>
                <a:latin typeface="Calibri" panose="020F0502020204030204" pitchFamily="34" charset="0"/>
                <a:cs typeface="Calibri" panose="020F0502020204030204" pitchFamily="34" charset="0"/>
              </a:rPr>
              <a:t>GRADE Evidence to Decision frameworks for adoption, adaptation, and de novo development of trustworthy recommendations: GRADE-ADOLOPMENT¨ (J Clin Epidemiol. 2017 Jan; 81:101-110). </a:t>
            </a:r>
          </a:p>
        </p:txBody>
      </p:sp>
      <p:sp>
        <p:nvSpPr>
          <p:cNvPr id="2" name="Title 1">
            <a:extLst>
              <a:ext uri="{FF2B5EF4-FFF2-40B4-BE49-F238E27FC236}">
                <a16:creationId xmlns:a16="http://schemas.microsoft.com/office/drawing/2014/main" id="{8CE5C3B3-6FE7-BB4E-8E77-ACDE22D27F5E}"/>
              </a:ext>
            </a:extLst>
          </p:cNvPr>
          <p:cNvSpPr>
            <a:spLocks noGrp="1"/>
          </p:cNvSpPr>
          <p:nvPr>
            <p:ph type="title"/>
          </p:nvPr>
        </p:nvSpPr>
        <p:spPr>
          <a:xfrm>
            <a:off x="419099" y="1340569"/>
            <a:ext cx="10972801" cy="418113"/>
          </a:xfrm>
        </p:spPr>
        <p:txBody>
          <a:bodyPr/>
          <a:lstStyle/>
          <a:p>
            <a:r>
              <a:rPr lang="pt-BR"/>
              <a:t>Projeto latino-americano ADOLOPMENT </a:t>
            </a:r>
            <a:br>
              <a:rPr lang="pt-BR"/>
            </a:br>
            <a:endParaRPr lang="pt-BR"/>
          </a:p>
        </p:txBody>
      </p:sp>
      <p:sp>
        <p:nvSpPr>
          <p:cNvPr id="3" name="Content Placeholder 2">
            <a:extLst>
              <a:ext uri="{FF2B5EF4-FFF2-40B4-BE49-F238E27FC236}">
                <a16:creationId xmlns:a16="http://schemas.microsoft.com/office/drawing/2014/main" id="{04494773-DD64-D346-A0B8-903B13D17C09}"/>
              </a:ext>
            </a:extLst>
          </p:cNvPr>
          <p:cNvSpPr>
            <a:spLocks noGrp="1"/>
          </p:cNvSpPr>
          <p:nvPr>
            <p:ph idx="1"/>
          </p:nvPr>
        </p:nvSpPr>
        <p:spPr>
          <a:xfrm>
            <a:off x="419100" y="2033587"/>
            <a:ext cx="8169315" cy="4526609"/>
          </a:xfrm>
        </p:spPr>
        <p:txBody>
          <a:bodyPr/>
          <a:lstStyle/>
          <a:p>
            <a:pPr marL="91429" indent="-91429">
              <a:spcBef>
                <a:spcPts val="0"/>
              </a:spcBef>
              <a:spcAft>
                <a:spcPts val="300"/>
              </a:spcAft>
            </a:pPr>
            <a:r>
              <a:rPr lang="pt-BR" sz="1600" dirty="0"/>
              <a:t>O projeto latino-americano ADOLOPMENT é um esforço piloto de colaboração das seguintes instituições</a:t>
            </a:r>
          </a:p>
          <a:p>
            <a:pPr marL="91429" indent="-91429">
              <a:spcBef>
                <a:spcPts val="0"/>
              </a:spcBef>
              <a:spcAft>
                <a:spcPts val="300"/>
              </a:spcAft>
            </a:pPr>
            <a:r>
              <a:rPr lang="pt-BR" sz="1600" dirty="0"/>
              <a:t>Sociedade Argentina de Hematologia (SAH) Cecilia </a:t>
            </a:r>
            <a:r>
              <a:rPr lang="pt-BR" sz="1600" dirty="0" err="1"/>
              <a:t>Colorio</a:t>
            </a:r>
            <a:r>
              <a:rPr lang="pt-BR" sz="1600" dirty="0"/>
              <a:t>, MD </a:t>
            </a:r>
          </a:p>
          <a:p>
            <a:pPr marL="91429" indent="-91429">
              <a:spcBef>
                <a:spcPts val="0"/>
              </a:spcBef>
              <a:spcAft>
                <a:spcPts val="300"/>
              </a:spcAft>
            </a:pPr>
            <a:r>
              <a:rPr lang="pt-BR" sz="1600" dirty="0"/>
              <a:t>Sociedade Boliviana de Hematologia e Hemoterapia (SBHH) Mario </a:t>
            </a:r>
            <a:r>
              <a:rPr lang="pt-BR" sz="1600" dirty="0" err="1"/>
              <a:t>Luis</a:t>
            </a:r>
            <a:r>
              <a:rPr lang="pt-BR" sz="1600" dirty="0"/>
              <a:t> </a:t>
            </a:r>
            <a:r>
              <a:rPr lang="pt-BR" sz="1600" dirty="0" err="1"/>
              <a:t>Tejerina</a:t>
            </a:r>
            <a:r>
              <a:rPr lang="pt-BR" sz="1600" dirty="0"/>
              <a:t> Valle, MD </a:t>
            </a:r>
          </a:p>
          <a:p>
            <a:pPr marL="91429" indent="-91429">
              <a:spcBef>
                <a:spcPts val="0"/>
              </a:spcBef>
              <a:spcAft>
                <a:spcPts val="300"/>
              </a:spcAft>
            </a:pPr>
            <a:r>
              <a:rPr lang="pt-BR" sz="1600" dirty="0"/>
              <a:t>Associação Brasileira de Hematologia, Hemoterapia e Terapia Celular (ABHH) Suely Meireles Rezende, MD PhD</a:t>
            </a:r>
          </a:p>
          <a:p>
            <a:pPr marL="91429" indent="-91429">
              <a:spcBef>
                <a:spcPts val="0"/>
              </a:spcBef>
              <a:spcAft>
                <a:spcPts val="300"/>
              </a:spcAft>
            </a:pPr>
            <a:r>
              <a:rPr lang="pt-BR" sz="1600" dirty="0"/>
              <a:t>Sociedade Chilena de Hematologia Jaime Pereira, MD </a:t>
            </a:r>
          </a:p>
          <a:p>
            <a:pPr marL="91429" indent="-91429">
              <a:spcBef>
                <a:spcPts val="0"/>
              </a:spcBef>
              <a:spcAft>
                <a:spcPts val="300"/>
              </a:spcAft>
            </a:pPr>
            <a:r>
              <a:rPr lang="pt-BR" sz="1600" dirty="0"/>
              <a:t>Sociedade Peruana de Hematologia (SPH) Pedro García Lázaro, MD </a:t>
            </a:r>
          </a:p>
          <a:p>
            <a:pPr marL="91429" indent="-91429">
              <a:spcBef>
                <a:spcPts val="0"/>
              </a:spcBef>
              <a:spcAft>
                <a:spcPts val="300"/>
              </a:spcAft>
            </a:pPr>
            <a:r>
              <a:rPr lang="pt-BR" sz="1600" dirty="0"/>
              <a:t>Sociedade de Hematologia do Uruguai (SHU) Cecilia Guillermo, MD</a:t>
            </a:r>
          </a:p>
          <a:p>
            <a:pPr marL="91429" indent="-91429">
              <a:spcBef>
                <a:spcPts val="0"/>
              </a:spcBef>
              <a:spcAft>
                <a:spcPts val="300"/>
              </a:spcAft>
            </a:pPr>
            <a:r>
              <a:rPr lang="pt-BR" sz="1600" dirty="0"/>
              <a:t>Sociedade Venezuelana de Hematologia (SVH) Juan Carlos Serrano, MD </a:t>
            </a:r>
          </a:p>
          <a:p>
            <a:pPr marL="91429" indent="-91429">
              <a:spcBef>
                <a:spcPts val="0"/>
              </a:spcBef>
              <a:spcAft>
                <a:spcPts val="300"/>
              </a:spcAft>
            </a:pPr>
            <a:r>
              <a:rPr lang="pt-BR" sz="1600" dirty="0"/>
              <a:t>Grupo Cooperativo Latino-Americano de Hemostasia e Trombose (CLAHT) </a:t>
            </a:r>
            <a:r>
              <a:rPr lang="pt-BR" sz="1600" dirty="0" err="1"/>
              <a:t>Patricia</a:t>
            </a:r>
            <a:r>
              <a:rPr lang="pt-BR" sz="1600" dirty="0"/>
              <a:t> Casais, MD </a:t>
            </a:r>
          </a:p>
          <a:p>
            <a:pPr marL="91429" indent="-91429">
              <a:spcBef>
                <a:spcPts val="0"/>
              </a:spcBef>
              <a:spcAft>
                <a:spcPts val="300"/>
              </a:spcAft>
            </a:pPr>
            <a:r>
              <a:rPr lang="pt-BR" sz="1600" dirty="0"/>
              <a:t>Associação Mexicana de Hematologia </a:t>
            </a:r>
            <a:r>
              <a:rPr lang="pt-BR" sz="1600" dirty="0" err="1"/>
              <a:t>Luis</a:t>
            </a:r>
            <a:r>
              <a:rPr lang="pt-BR" sz="1600" dirty="0"/>
              <a:t> </a:t>
            </a:r>
            <a:r>
              <a:rPr lang="pt-BR" sz="1600" dirty="0" err="1"/>
              <a:t>Meillon</a:t>
            </a:r>
            <a:r>
              <a:rPr lang="pt-BR" sz="1600" dirty="0"/>
              <a:t> MD</a:t>
            </a:r>
          </a:p>
          <a:p>
            <a:pPr marL="91429" indent="-91429">
              <a:spcBef>
                <a:spcPts val="0"/>
              </a:spcBef>
              <a:spcAft>
                <a:spcPts val="300"/>
              </a:spcAft>
            </a:pPr>
            <a:r>
              <a:rPr lang="pt-BR" sz="1600" dirty="0"/>
              <a:t>Associação Colombiana de Hematologia e Oncologia Guillermo </a:t>
            </a:r>
            <a:r>
              <a:rPr lang="pt-BR" sz="1600" dirty="0" err="1"/>
              <a:t>Basantes</a:t>
            </a:r>
            <a:r>
              <a:rPr lang="pt-BR" sz="1600" dirty="0"/>
              <a:t> MD</a:t>
            </a:r>
          </a:p>
          <a:p>
            <a:pPr marL="91429" indent="-91429">
              <a:spcBef>
                <a:spcPts val="0"/>
              </a:spcBef>
              <a:spcAft>
                <a:spcPts val="300"/>
              </a:spcAft>
            </a:pPr>
            <a:r>
              <a:rPr lang="pt-BR" sz="1600" dirty="0"/>
              <a:t>American Society </a:t>
            </a:r>
            <a:r>
              <a:rPr lang="pt-BR" sz="1600" dirty="0" err="1"/>
              <a:t>of</a:t>
            </a:r>
            <a:r>
              <a:rPr lang="pt-BR" sz="1600" dirty="0"/>
              <a:t> </a:t>
            </a:r>
            <a:r>
              <a:rPr lang="pt-BR" sz="1600" dirty="0" err="1"/>
              <a:t>Hematology</a:t>
            </a:r>
            <a:endParaRPr lang="pt-BR" sz="1600" dirty="0"/>
          </a:p>
          <a:p>
            <a:pPr marL="91429" indent="-91429">
              <a:spcBef>
                <a:spcPts val="0"/>
              </a:spcBef>
              <a:spcAft>
                <a:spcPts val="300"/>
              </a:spcAft>
            </a:pPr>
            <a:r>
              <a:rPr lang="pt-BR" sz="1600" dirty="0" err="1"/>
              <a:t>MacGRADE</a:t>
            </a:r>
            <a:r>
              <a:rPr lang="pt-BR" sz="1600" dirty="0"/>
              <a:t> Center</a:t>
            </a:r>
          </a:p>
          <a:p>
            <a:pPr marL="91429" indent="-91429">
              <a:spcBef>
                <a:spcPts val="0"/>
              </a:spcBef>
              <a:spcAft>
                <a:spcPts val="300"/>
              </a:spcAft>
            </a:pPr>
            <a:endParaRPr lang="en-US" sz="1600" dirty="0"/>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2">
            <a:extLst>
              <a:ext uri="{FF2B5EF4-FFF2-40B4-BE49-F238E27FC236}">
                <a16:creationId xmlns:a16="http://schemas.microsoft.com/office/drawing/2014/main" id="{51F97DE4-8FBB-44F2-957C-47A50D938866}"/>
              </a:ext>
            </a:extLst>
          </p:cNvPr>
          <p:cNvGraphicFramePr>
            <a:graphicFrameLocks noGrp="1"/>
          </p:cNvGraphicFramePr>
          <p:nvPr>
            <p:extLst>
              <p:ext uri="{D42A27DB-BD31-4B8C-83A1-F6EECF244321}">
                <p14:modId xmlns:p14="http://schemas.microsoft.com/office/powerpoint/2010/main" val="1325060375"/>
              </p:ext>
            </p:extLst>
          </p:nvPr>
        </p:nvGraphicFramePr>
        <p:xfrm>
          <a:off x="419101" y="3604017"/>
          <a:ext cx="7696200" cy="2445471"/>
        </p:xfrm>
        <a:graphic>
          <a:graphicData uri="http://schemas.openxmlformats.org/drawingml/2006/table">
            <a:tbl>
              <a:tblPr firstRow="1" bandRow="1">
                <a:tableStyleId>{5940675A-B579-460E-94D1-54222C63F5DA}</a:tableStyleId>
              </a:tblPr>
              <a:tblGrid>
                <a:gridCol w="1990630">
                  <a:extLst>
                    <a:ext uri="{9D8B030D-6E8A-4147-A177-3AD203B41FA5}">
                      <a16:colId xmlns:a16="http://schemas.microsoft.com/office/drawing/2014/main" val="2672515158"/>
                    </a:ext>
                  </a:extLst>
                </a:gridCol>
                <a:gridCol w="1812331">
                  <a:extLst>
                    <a:ext uri="{9D8B030D-6E8A-4147-A177-3AD203B41FA5}">
                      <a16:colId xmlns:a16="http://schemas.microsoft.com/office/drawing/2014/main" val="3053371076"/>
                    </a:ext>
                  </a:extLst>
                </a:gridCol>
                <a:gridCol w="3893239">
                  <a:extLst>
                    <a:ext uri="{9D8B030D-6E8A-4147-A177-3AD203B41FA5}">
                      <a16:colId xmlns:a16="http://schemas.microsoft.com/office/drawing/2014/main" val="436000465"/>
                    </a:ext>
                  </a:extLst>
                </a:gridCol>
              </a:tblGrid>
              <a:tr h="586557">
                <a:tc>
                  <a:txBody>
                    <a:bodyPr/>
                    <a:lstStyle/>
                    <a:p>
                      <a:r>
                        <a:rPr lang="pt-BR" sz="1400" b="1">
                          <a:solidFill>
                            <a:schemeClr val="bg1"/>
                          </a:solidFill>
                        </a:rPr>
                        <a:t>Evento</a:t>
                      </a:r>
                    </a:p>
                  </a:txBody>
                  <a:tcPr marB="0" anchor="ctr">
                    <a:lnL w="12700" cap="flat" cmpd="sng" algn="ctr">
                      <a:solidFill>
                        <a:schemeClr val="bg2">
                          <a:lumMod val="90000"/>
                        </a:schemeClr>
                      </a:solidFill>
                      <a:prstDash val="solid"/>
                      <a:round/>
                      <a:headEnd type="none" w="med" len="med"/>
                      <a:tailEnd type="none" w="med" len="med"/>
                    </a:lnL>
                    <a:lnR w="12700" cap="flat" cmpd="sng" algn="ctr">
                      <a:solidFill>
                        <a:schemeClr val="bg2">
                          <a:lumMod val="90000"/>
                        </a:schemeClr>
                      </a:solidFill>
                      <a:prstDash val="solid"/>
                      <a:round/>
                      <a:headEnd type="none" w="med" len="med"/>
                      <a:tailEnd type="none" w="med" len="med"/>
                    </a:lnR>
                    <a:lnT w="12700" cap="flat" cmpd="sng" algn="ctr">
                      <a:solidFill>
                        <a:schemeClr val="bg2">
                          <a:lumMod val="90000"/>
                        </a:schemeClr>
                      </a:solidFill>
                      <a:prstDash val="solid"/>
                      <a:round/>
                      <a:headEnd type="none" w="med" len="med"/>
                      <a:tailEnd type="none" w="med" len="med"/>
                    </a:lnT>
                    <a:lnB w="12700" cap="flat" cmpd="sng" algn="ctr">
                      <a:solidFill>
                        <a:schemeClr val="bg2">
                          <a:lumMod val="90000"/>
                        </a:schemeClr>
                      </a:solidFill>
                      <a:prstDash val="solid"/>
                      <a:round/>
                      <a:headEnd type="none" w="med" len="med"/>
                      <a:tailEnd type="none" w="med" len="med"/>
                    </a:lnB>
                    <a:solidFill>
                      <a:srgbClr val="E63E30"/>
                    </a:solidFill>
                  </a:tcPr>
                </a:tc>
                <a:tc>
                  <a:txBody>
                    <a:bodyPr/>
                    <a:lstStyle/>
                    <a:p>
                      <a:pPr algn="l"/>
                      <a:r>
                        <a:rPr lang="pt-BR" sz="1400" b="1">
                          <a:solidFill>
                            <a:schemeClr val="bg1"/>
                          </a:solidFill>
                        </a:rPr>
                        <a:t>Número de estudos</a:t>
                      </a:r>
                    </a:p>
                  </a:txBody>
                  <a:tcPr marB="0" anchor="ctr">
                    <a:lnL w="12700" cap="flat" cmpd="sng" algn="ctr">
                      <a:solidFill>
                        <a:schemeClr val="bg2">
                          <a:lumMod val="90000"/>
                        </a:schemeClr>
                      </a:solidFill>
                      <a:prstDash val="solid"/>
                      <a:round/>
                      <a:headEnd type="none" w="med" len="med"/>
                      <a:tailEnd type="none" w="med" len="med"/>
                    </a:lnL>
                    <a:lnR w="12700" cap="flat" cmpd="sng" algn="ctr">
                      <a:solidFill>
                        <a:schemeClr val="bg2">
                          <a:lumMod val="90000"/>
                        </a:schemeClr>
                      </a:solidFill>
                      <a:prstDash val="solid"/>
                      <a:round/>
                      <a:headEnd type="none" w="med" len="med"/>
                      <a:tailEnd type="none" w="med" len="med"/>
                    </a:lnR>
                    <a:lnT w="12700" cap="flat" cmpd="sng" algn="ctr">
                      <a:solidFill>
                        <a:schemeClr val="bg2">
                          <a:lumMod val="90000"/>
                        </a:schemeClr>
                      </a:solidFill>
                      <a:prstDash val="solid"/>
                      <a:round/>
                      <a:headEnd type="none" w="med" len="med"/>
                      <a:tailEnd type="none" w="med" len="med"/>
                    </a:lnT>
                    <a:lnB w="12700" cap="flat" cmpd="sng" algn="ctr">
                      <a:solidFill>
                        <a:schemeClr val="bg2">
                          <a:lumMod val="90000"/>
                        </a:schemeClr>
                      </a:solidFill>
                      <a:prstDash val="solid"/>
                      <a:round/>
                      <a:headEnd type="none" w="med" len="med"/>
                      <a:tailEnd type="none" w="med" len="med"/>
                    </a:lnB>
                    <a:solidFill>
                      <a:srgbClr val="E63E30"/>
                    </a:solidFill>
                  </a:tcPr>
                </a:tc>
                <a:tc>
                  <a:txBody>
                    <a:bodyPr/>
                    <a:lstStyle/>
                    <a:p>
                      <a:r>
                        <a:rPr lang="pt-BR" sz="1400" b="1">
                          <a:solidFill>
                            <a:schemeClr val="bg1"/>
                          </a:solidFill>
                        </a:rPr>
                        <a:t>Impacto dos regimes de dosagem</a:t>
                      </a:r>
                    </a:p>
                  </a:txBody>
                  <a:tcPr marB="0" anchor="ctr">
                    <a:lnL w="12700" cap="flat" cmpd="sng" algn="ctr">
                      <a:solidFill>
                        <a:schemeClr val="bg2">
                          <a:lumMod val="90000"/>
                        </a:schemeClr>
                      </a:solidFill>
                      <a:prstDash val="solid"/>
                      <a:round/>
                      <a:headEnd type="none" w="med" len="med"/>
                      <a:tailEnd type="none" w="med" len="med"/>
                    </a:lnL>
                    <a:lnR w="12700" cap="flat" cmpd="sng" algn="ctr">
                      <a:solidFill>
                        <a:schemeClr val="bg2">
                          <a:lumMod val="90000"/>
                        </a:schemeClr>
                      </a:solidFill>
                      <a:prstDash val="solid"/>
                      <a:round/>
                      <a:headEnd type="none" w="med" len="med"/>
                      <a:tailEnd type="none" w="med" len="med"/>
                    </a:lnR>
                    <a:lnT w="12700" cap="flat" cmpd="sng" algn="ctr">
                      <a:solidFill>
                        <a:schemeClr val="bg2">
                          <a:lumMod val="90000"/>
                        </a:schemeClr>
                      </a:solidFill>
                      <a:prstDash val="solid"/>
                      <a:round/>
                      <a:headEnd type="none" w="med" len="med"/>
                      <a:tailEnd type="none" w="med" len="med"/>
                    </a:lnT>
                    <a:lnB w="12700" cap="flat" cmpd="sng" algn="ctr">
                      <a:solidFill>
                        <a:schemeClr val="bg2">
                          <a:lumMod val="90000"/>
                        </a:schemeClr>
                      </a:solidFill>
                      <a:prstDash val="solid"/>
                      <a:round/>
                      <a:headEnd type="none" w="med" len="med"/>
                      <a:tailEnd type="none" w="med" len="med"/>
                    </a:lnB>
                    <a:solidFill>
                      <a:srgbClr val="E63E30"/>
                    </a:solidFill>
                  </a:tcPr>
                </a:tc>
                <a:extLst>
                  <a:ext uri="{0D108BD9-81ED-4DB2-BD59-A6C34878D82A}">
                    <a16:rowId xmlns:a16="http://schemas.microsoft.com/office/drawing/2014/main" val="3622834734"/>
                  </a:ext>
                </a:extLst>
              </a:tr>
              <a:tr h="586557">
                <a:tc>
                  <a:txBody>
                    <a:bodyPr/>
                    <a:lstStyle/>
                    <a:p>
                      <a:r>
                        <a:rPr lang="pt-BR" sz="1400" dirty="0">
                          <a:solidFill>
                            <a:schemeClr val="tx1">
                              <a:lumMod val="50000"/>
                              <a:lumOff val="50000"/>
                            </a:schemeClr>
                          </a:solidFill>
                        </a:rPr>
                        <a:t> EP Recorrente</a:t>
                      </a:r>
                    </a:p>
                  </a:txBody>
                  <a:tcPr marL="274320" marR="0" marT="0" marB="0" anchor="ctr">
                    <a:lnL w="12700" cap="flat" cmpd="sng" algn="ctr">
                      <a:solidFill>
                        <a:schemeClr val="bg2">
                          <a:lumMod val="90000"/>
                        </a:schemeClr>
                      </a:solidFill>
                      <a:prstDash val="solid"/>
                      <a:round/>
                      <a:headEnd type="none" w="med" len="med"/>
                      <a:tailEnd type="none" w="med" len="med"/>
                    </a:lnL>
                    <a:lnR w="12700" cap="flat" cmpd="sng" algn="ctr">
                      <a:solidFill>
                        <a:schemeClr val="bg2">
                          <a:lumMod val="90000"/>
                        </a:schemeClr>
                      </a:solidFill>
                      <a:prstDash val="solid"/>
                      <a:round/>
                      <a:headEnd type="none" w="med" len="med"/>
                      <a:tailEnd type="none" w="med" len="med"/>
                    </a:lnR>
                    <a:lnT w="12700" cap="flat" cmpd="sng" algn="ctr">
                      <a:solidFill>
                        <a:schemeClr val="bg2">
                          <a:lumMod val="90000"/>
                        </a:schemeClr>
                      </a:solidFill>
                      <a:prstDash val="solid"/>
                      <a:round/>
                      <a:headEnd type="none" w="med" len="med"/>
                      <a:tailEnd type="none" w="med" len="med"/>
                    </a:lnT>
                    <a:lnB w="12700" cap="flat" cmpd="sng" algn="ctr">
                      <a:solidFill>
                        <a:schemeClr val="bg2">
                          <a:lumMod val="90000"/>
                        </a:schemeClr>
                      </a:solidFill>
                      <a:prstDash val="solid"/>
                      <a:round/>
                      <a:headEnd type="none" w="med" len="med"/>
                      <a:tailEnd type="none" w="med" len="med"/>
                    </a:lnB>
                  </a:tcPr>
                </a:tc>
                <a:tc>
                  <a:txBody>
                    <a:bodyPr/>
                    <a:lstStyle/>
                    <a:p>
                      <a:pPr algn="l"/>
                      <a:r>
                        <a:rPr lang="pt-BR" sz="1400">
                          <a:solidFill>
                            <a:schemeClr val="tx1">
                              <a:lumMod val="50000"/>
                              <a:lumOff val="50000"/>
                            </a:schemeClr>
                          </a:solidFill>
                        </a:rPr>
                        <a:t>2 estudos observacionais</a:t>
                      </a:r>
                    </a:p>
                  </a:txBody>
                  <a:tcPr marB="0" anchor="ctr">
                    <a:lnL w="12700" cap="flat" cmpd="sng" algn="ctr">
                      <a:solidFill>
                        <a:schemeClr val="bg2">
                          <a:lumMod val="90000"/>
                        </a:schemeClr>
                      </a:solidFill>
                      <a:prstDash val="solid"/>
                      <a:round/>
                      <a:headEnd type="none" w="med" len="med"/>
                      <a:tailEnd type="none" w="med" len="med"/>
                    </a:lnL>
                    <a:lnR w="12700" cap="flat" cmpd="sng" algn="ctr">
                      <a:solidFill>
                        <a:schemeClr val="bg2">
                          <a:lumMod val="90000"/>
                        </a:schemeClr>
                      </a:solidFill>
                      <a:prstDash val="solid"/>
                      <a:round/>
                      <a:headEnd type="none" w="med" len="med"/>
                      <a:tailEnd type="none" w="med" len="med"/>
                    </a:lnR>
                    <a:lnT w="12700" cap="flat" cmpd="sng" algn="ctr">
                      <a:solidFill>
                        <a:schemeClr val="bg2">
                          <a:lumMod val="90000"/>
                        </a:schemeClr>
                      </a:solidFill>
                      <a:prstDash val="solid"/>
                      <a:round/>
                      <a:headEnd type="none" w="med" len="med"/>
                      <a:tailEnd type="none" w="med" len="med"/>
                    </a:lnT>
                    <a:lnB w="12700" cap="flat" cmpd="sng" algn="ctr">
                      <a:solidFill>
                        <a:schemeClr val="bg2">
                          <a:lumMod val="90000"/>
                        </a:schemeClr>
                      </a:solidFill>
                      <a:prstDash val="solid"/>
                      <a:round/>
                      <a:headEnd type="none" w="med" len="med"/>
                      <a:tailEnd type="none" w="med" len="med"/>
                    </a:lnB>
                  </a:tcPr>
                </a:tc>
                <a:tc>
                  <a:txBody>
                    <a:bodyPr/>
                    <a:lstStyle/>
                    <a:p>
                      <a:r>
                        <a:rPr lang="pt-BR" sz="1400">
                          <a:solidFill>
                            <a:schemeClr val="tx1">
                              <a:lumMod val="50000"/>
                              <a:lumOff val="50000"/>
                            </a:schemeClr>
                          </a:solidFill>
                        </a:rPr>
                        <a:t>Baixa incidência geral de TEV (&lt;1 %), sem diferença entre dois esquemas de dosagem</a:t>
                      </a:r>
                    </a:p>
                  </a:txBody>
                  <a:tcPr marB="0" anchor="ctr">
                    <a:lnL w="12700" cap="flat" cmpd="sng" algn="ctr">
                      <a:solidFill>
                        <a:schemeClr val="bg2">
                          <a:lumMod val="90000"/>
                        </a:schemeClr>
                      </a:solidFill>
                      <a:prstDash val="solid"/>
                      <a:round/>
                      <a:headEnd type="none" w="med" len="med"/>
                      <a:tailEnd type="none" w="med" len="med"/>
                    </a:lnL>
                    <a:lnR w="12700" cap="flat" cmpd="sng" algn="ctr">
                      <a:solidFill>
                        <a:schemeClr val="bg2">
                          <a:lumMod val="90000"/>
                        </a:schemeClr>
                      </a:solidFill>
                      <a:prstDash val="solid"/>
                      <a:round/>
                      <a:headEnd type="none" w="med" len="med"/>
                      <a:tailEnd type="none" w="med" len="med"/>
                    </a:lnR>
                    <a:lnT w="12700" cap="flat" cmpd="sng" algn="ctr">
                      <a:solidFill>
                        <a:schemeClr val="bg2">
                          <a:lumMod val="90000"/>
                        </a:schemeClr>
                      </a:solidFill>
                      <a:prstDash val="solid"/>
                      <a:round/>
                      <a:headEnd type="none" w="med" len="med"/>
                      <a:tailEnd type="none" w="med" len="med"/>
                    </a:lnT>
                    <a:lnB w="12700" cap="flat" cmpd="sng" algn="ctr">
                      <a:solidFill>
                        <a:schemeClr val="bg2">
                          <a:lumMod val="90000"/>
                        </a:schemeClr>
                      </a:solidFill>
                      <a:prstDash val="solid"/>
                      <a:round/>
                      <a:headEnd type="none" w="med" len="med"/>
                      <a:tailEnd type="none" w="med" len="med"/>
                    </a:lnB>
                  </a:tcPr>
                </a:tc>
                <a:extLst>
                  <a:ext uri="{0D108BD9-81ED-4DB2-BD59-A6C34878D82A}">
                    <a16:rowId xmlns:a16="http://schemas.microsoft.com/office/drawing/2014/main" val="2032081528"/>
                  </a:ext>
                </a:extLst>
              </a:tr>
              <a:tr h="586557">
                <a:tc>
                  <a:txBody>
                    <a:bodyPr/>
                    <a:lstStyle/>
                    <a:p>
                      <a:r>
                        <a:rPr lang="pt-BR" sz="1400" dirty="0">
                          <a:solidFill>
                            <a:schemeClr val="tx1">
                              <a:lumMod val="50000"/>
                              <a:lumOff val="50000"/>
                            </a:schemeClr>
                          </a:solidFill>
                        </a:rPr>
                        <a:t> TVP Recorrente</a:t>
                      </a:r>
                    </a:p>
                  </a:txBody>
                  <a:tcPr marL="274320" marR="0" marT="0" marB="0" anchor="ctr">
                    <a:lnL w="12700" cap="flat" cmpd="sng" algn="ctr">
                      <a:solidFill>
                        <a:schemeClr val="bg2">
                          <a:lumMod val="90000"/>
                        </a:schemeClr>
                      </a:solidFill>
                      <a:prstDash val="solid"/>
                      <a:round/>
                      <a:headEnd type="none" w="med" len="med"/>
                      <a:tailEnd type="none" w="med" len="med"/>
                    </a:lnL>
                    <a:lnR w="12700" cap="flat" cmpd="sng" algn="ctr">
                      <a:solidFill>
                        <a:schemeClr val="bg2">
                          <a:lumMod val="90000"/>
                        </a:schemeClr>
                      </a:solidFill>
                      <a:prstDash val="solid"/>
                      <a:round/>
                      <a:headEnd type="none" w="med" len="med"/>
                      <a:tailEnd type="none" w="med" len="med"/>
                    </a:lnR>
                    <a:lnT w="12700" cap="flat" cmpd="sng" algn="ctr">
                      <a:solidFill>
                        <a:schemeClr val="bg2">
                          <a:lumMod val="90000"/>
                        </a:schemeClr>
                      </a:solidFill>
                      <a:prstDash val="solid"/>
                      <a:round/>
                      <a:headEnd type="none" w="med" len="med"/>
                      <a:tailEnd type="none" w="med" len="med"/>
                    </a:lnT>
                    <a:lnB w="12700" cap="flat" cmpd="sng" algn="ctr">
                      <a:solidFill>
                        <a:schemeClr val="bg2">
                          <a:lumMod val="90000"/>
                        </a:schemeClr>
                      </a:solidFill>
                      <a:prstDash val="solid"/>
                      <a:round/>
                      <a:headEnd type="none" w="med" len="med"/>
                      <a:tailEnd type="none" w="med" len="med"/>
                    </a:lnB>
                  </a:tcPr>
                </a:tc>
                <a:tc>
                  <a:txBody>
                    <a:bodyPr/>
                    <a:lstStyle/>
                    <a:p>
                      <a:pPr algn="l"/>
                      <a:r>
                        <a:rPr lang="pt-BR" sz="1400">
                          <a:solidFill>
                            <a:schemeClr val="tx1">
                              <a:lumMod val="50000"/>
                              <a:lumOff val="50000"/>
                            </a:schemeClr>
                          </a:solidFill>
                        </a:rPr>
                        <a:t>2 estudos observacionais</a:t>
                      </a:r>
                    </a:p>
                  </a:txBody>
                  <a:tcPr marB="0" anchor="ctr">
                    <a:lnL w="12700" cap="flat" cmpd="sng" algn="ctr">
                      <a:solidFill>
                        <a:schemeClr val="bg2">
                          <a:lumMod val="90000"/>
                        </a:schemeClr>
                      </a:solidFill>
                      <a:prstDash val="solid"/>
                      <a:round/>
                      <a:headEnd type="none" w="med" len="med"/>
                      <a:tailEnd type="none" w="med" len="med"/>
                    </a:lnL>
                    <a:lnR w="12700" cap="flat" cmpd="sng" algn="ctr">
                      <a:solidFill>
                        <a:schemeClr val="bg2">
                          <a:lumMod val="90000"/>
                        </a:schemeClr>
                      </a:solidFill>
                      <a:prstDash val="solid"/>
                      <a:round/>
                      <a:headEnd type="none" w="med" len="med"/>
                      <a:tailEnd type="none" w="med" len="med"/>
                    </a:lnR>
                    <a:lnT w="12700" cap="flat" cmpd="sng" algn="ctr">
                      <a:solidFill>
                        <a:schemeClr val="bg2">
                          <a:lumMod val="90000"/>
                        </a:schemeClr>
                      </a:solidFill>
                      <a:prstDash val="solid"/>
                      <a:round/>
                      <a:headEnd type="none" w="med" len="med"/>
                      <a:tailEnd type="none" w="med" len="med"/>
                    </a:lnT>
                    <a:lnB w="12700" cap="flat" cmpd="sng" algn="ctr">
                      <a:solidFill>
                        <a:schemeClr val="bg2">
                          <a:lumMod val="90000"/>
                        </a:schemeClr>
                      </a:solidFill>
                      <a:prstDash val="solid"/>
                      <a:round/>
                      <a:headEnd type="none" w="med" len="med"/>
                      <a:tailEnd type="none" w="med" len="med"/>
                    </a:lnB>
                  </a:tcPr>
                </a:tc>
                <a:tc>
                  <a:txBody>
                    <a:bodyPr/>
                    <a:lstStyle/>
                    <a:p>
                      <a:r>
                        <a:rPr lang="pt-BR" sz="1400">
                          <a:solidFill>
                            <a:schemeClr val="tx1">
                              <a:lumMod val="50000"/>
                              <a:lumOff val="50000"/>
                            </a:schemeClr>
                          </a:solidFill>
                        </a:rPr>
                        <a:t>Baixa incidência geral de TEV (&lt;1 %), sem diferença entre dois esquemas de dosagem</a:t>
                      </a:r>
                    </a:p>
                  </a:txBody>
                  <a:tcPr marB="0" anchor="ctr">
                    <a:lnL w="12700" cap="flat" cmpd="sng" algn="ctr">
                      <a:solidFill>
                        <a:schemeClr val="bg2">
                          <a:lumMod val="90000"/>
                        </a:schemeClr>
                      </a:solidFill>
                      <a:prstDash val="solid"/>
                      <a:round/>
                      <a:headEnd type="none" w="med" len="med"/>
                      <a:tailEnd type="none" w="med" len="med"/>
                    </a:lnL>
                    <a:lnR w="12700" cap="flat" cmpd="sng" algn="ctr">
                      <a:solidFill>
                        <a:schemeClr val="bg2">
                          <a:lumMod val="90000"/>
                        </a:schemeClr>
                      </a:solidFill>
                      <a:prstDash val="solid"/>
                      <a:round/>
                      <a:headEnd type="none" w="med" len="med"/>
                      <a:tailEnd type="none" w="med" len="med"/>
                    </a:lnR>
                    <a:lnT w="12700" cap="flat" cmpd="sng" algn="ctr">
                      <a:solidFill>
                        <a:schemeClr val="bg2">
                          <a:lumMod val="90000"/>
                        </a:schemeClr>
                      </a:solidFill>
                      <a:prstDash val="solid"/>
                      <a:round/>
                      <a:headEnd type="none" w="med" len="med"/>
                      <a:tailEnd type="none" w="med" len="med"/>
                    </a:lnT>
                    <a:lnB w="12700" cap="flat" cmpd="sng" algn="ctr">
                      <a:solidFill>
                        <a:schemeClr val="bg2">
                          <a:lumMod val="90000"/>
                        </a:schemeClr>
                      </a:solidFill>
                      <a:prstDash val="solid"/>
                      <a:round/>
                      <a:headEnd type="none" w="med" len="med"/>
                      <a:tailEnd type="none" w="med" len="med"/>
                    </a:lnB>
                  </a:tcPr>
                </a:tc>
                <a:extLst>
                  <a:ext uri="{0D108BD9-81ED-4DB2-BD59-A6C34878D82A}">
                    <a16:rowId xmlns:a16="http://schemas.microsoft.com/office/drawing/2014/main" val="1789224134"/>
                  </a:ext>
                </a:extLst>
              </a:tr>
              <a:tr h="548654">
                <a:tc>
                  <a:txBody>
                    <a:bodyPr/>
                    <a:lstStyle/>
                    <a:p>
                      <a:r>
                        <a:rPr lang="pt-BR" sz="1400" dirty="0">
                          <a:solidFill>
                            <a:schemeClr val="tx1">
                              <a:lumMod val="50000"/>
                              <a:lumOff val="50000"/>
                            </a:schemeClr>
                          </a:solidFill>
                        </a:rPr>
                        <a:t> Sangramento importante (</a:t>
                      </a:r>
                      <a:r>
                        <a:rPr lang="pt-BR" sz="1400" dirty="0" err="1">
                          <a:solidFill>
                            <a:schemeClr val="tx1">
                              <a:lumMod val="50000"/>
                              <a:lumOff val="50000"/>
                            </a:schemeClr>
                          </a:solidFill>
                        </a:rPr>
                        <a:t>pré</a:t>
                      </a:r>
                      <a:r>
                        <a:rPr lang="pt-BR" sz="1400" dirty="0">
                          <a:solidFill>
                            <a:schemeClr val="tx1">
                              <a:lumMod val="50000"/>
                              <a:lumOff val="50000"/>
                            </a:schemeClr>
                          </a:solidFill>
                        </a:rPr>
                        <a:t> ou pós-parto)</a:t>
                      </a:r>
                    </a:p>
                  </a:txBody>
                  <a:tcPr marL="274320" marR="0" marT="0" marB="0" anchor="ctr">
                    <a:lnL w="12700" cap="flat" cmpd="sng" algn="ctr">
                      <a:solidFill>
                        <a:schemeClr val="bg2">
                          <a:lumMod val="90000"/>
                        </a:schemeClr>
                      </a:solidFill>
                      <a:prstDash val="solid"/>
                      <a:round/>
                      <a:headEnd type="none" w="med" len="med"/>
                      <a:tailEnd type="none" w="med" len="med"/>
                    </a:lnL>
                    <a:lnR w="12700" cap="flat" cmpd="sng" algn="ctr">
                      <a:solidFill>
                        <a:schemeClr val="bg2">
                          <a:lumMod val="90000"/>
                        </a:schemeClr>
                      </a:solidFill>
                      <a:prstDash val="solid"/>
                      <a:round/>
                      <a:headEnd type="none" w="med" len="med"/>
                      <a:tailEnd type="none" w="med" len="med"/>
                    </a:lnR>
                    <a:lnT w="12700" cap="flat" cmpd="sng" algn="ctr">
                      <a:solidFill>
                        <a:schemeClr val="bg2">
                          <a:lumMod val="90000"/>
                        </a:schemeClr>
                      </a:solidFill>
                      <a:prstDash val="solid"/>
                      <a:round/>
                      <a:headEnd type="none" w="med" len="med"/>
                      <a:tailEnd type="none" w="med" len="med"/>
                    </a:lnT>
                    <a:lnB w="12700" cap="flat" cmpd="sng" algn="ctr">
                      <a:solidFill>
                        <a:schemeClr val="bg2">
                          <a:lumMod val="90000"/>
                        </a:schemeClr>
                      </a:solidFill>
                      <a:prstDash val="solid"/>
                      <a:round/>
                      <a:headEnd type="none" w="med" len="med"/>
                      <a:tailEnd type="none" w="med" len="med"/>
                    </a:lnB>
                  </a:tcPr>
                </a:tc>
                <a:tc>
                  <a:txBody>
                    <a:bodyPr/>
                    <a:lstStyle/>
                    <a:p>
                      <a:pPr algn="l"/>
                      <a:r>
                        <a:rPr lang="pt-BR" sz="1400">
                          <a:solidFill>
                            <a:schemeClr val="tx1">
                              <a:lumMod val="50000"/>
                              <a:lumOff val="50000"/>
                            </a:schemeClr>
                          </a:solidFill>
                        </a:rPr>
                        <a:t>2 estudos observacionais</a:t>
                      </a:r>
                    </a:p>
                  </a:txBody>
                  <a:tcPr marB="0" anchor="ctr">
                    <a:lnL w="12700" cap="flat" cmpd="sng" algn="ctr">
                      <a:solidFill>
                        <a:schemeClr val="bg2">
                          <a:lumMod val="90000"/>
                        </a:schemeClr>
                      </a:solidFill>
                      <a:prstDash val="solid"/>
                      <a:round/>
                      <a:headEnd type="none" w="med" len="med"/>
                      <a:tailEnd type="none" w="med" len="med"/>
                    </a:lnL>
                    <a:lnR w="12700" cap="flat" cmpd="sng" algn="ctr">
                      <a:solidFill>
                        <a:schemeClr val="bg2">
                          <a:lumMod val="90000"/>
                        </a:schemeClr>
                      </a:solidFill>
                      <a:prstDash val="solid"/>
                      <a:round/>
                      <a:headEnd type="none" w="med" len="med"/>
                      <a:tailEnd type="none" w="med" len="med"/>
                    </a:lnR>
                    <a:lnT w="12700" cap="flat" cmpd="sng" algn="ctr">
                      <a:solidFill>
                        <a:schemeClr val="bg2">
                          <a:lumMod val="90000"/>
                        </a:schemeClr>
                      </a:solidFill>
                      <a:prstDash val="solid"/>
                      <a:round/>
                      <a:headEnd type="none" w="med" len="med"/>
                      <a:tailEnd type="none" w="med" len="med"/>
                    </a:lnT>
                    <a:lnB w="12700" cap="flat" cmpd="sng" algn="ctr">
                      <a:solidFill>
                        <a:schemeClr val="bg2">
                          <a:lumMod val="90000"/>
                        </a:schemeClr>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pt-BR" sz="1400" dirty="0">
                          <a:solidFill>
                            <a:schemeClr val="tx1">
                              <a:lumMod val="50000"/>
                              <a:lumOff val="50000"/>
                            </a:schemeClr>
                          </a:solidFill>
                        </a:rPr>
                        <a:t>Baixa incidência geral de sangramento importante (&lt;1%), sem diferença entre dois esquemas de dosagem</a:t>
                      </a:r>
                    </a:p>
                  </a:txBody>
                  <a:tcPr marB="0" anchor="ctr">
                    <a:lnL w="12700" cap="flat" cmpd="sng" algn="ctr">
                      <a:solidFill>
                        <a:schemeClr val="bg2">
                          <a:lumMod val="90000"/>
                        </a:schemeClr>
                      </a:solidFill>
                      <a:prstDash val="solid"/>
                      <a:round/>
                      <a:headEnd type="none" w="med" len="med"/>
                      <a:tailEnd type="none" w="med" len="med"/>
                    </a:lnL>
                    <a:lnR w="12700" cap="flat" cmpd="sng" algn="ctr">
                      <a:solidFill>
                        <a:schemeClr val="bg2">
                          <a:lumMod val="90000"/>
                        </a:schemeClr>
                      </a:solidFill>
                      <a:prstDash val="solid"/>
                      <a:round/>
                      <a:headEnd type="none" w="med" len="med"/>
                      <a:tailEnd type="none" w="med" len="med"/>
                    </a:lnR>
                    <a:lnT w="12700" cap="flat" cmpd="sng" algn="ctr">
                      <a:solidFill>
                        <a:schemeClr val="bg2">
                          <a:lumMod val="90000"/>
                        </a:schemeClr>
                      </a:solidFill>
                      <a:prstDash val="solid"/>
                      <a:round/>
                      <a:headEnd type="none" w="med" len="med"/>
                      <a:tailEnd type="none" w="med" len="med"/>
                    </a:lnT>
                    <a:lnB w="12700" cap="flat" cmpd="sng" algn="ctr">
                      <a:solidFill>
                        <a:schemeClr val="bg2">
                          <a:lumMod val="90000"/>
                        </a:schemeClr>
                      </a:solidFill>
                      <a:prstDash val="solid"/>
                      <a:round/>
                      <a:headEnd type="none" w="med" len="med"/>
                      <a:tailEnd type="none" w="med" len="med"/>
                    </a:lnB>
                  </a:tcPr>
                </a:tc>
                <a:extLst>
                  <a:ext uri="{0D108BD9-81ED-4DB2-BD59-A6C34878D82A}">
                    <a16:rowId xmlns:a16="http://schemas.microsoft.com/office/drawing/2014/main" val="3783897855"/>
                  </a:ext>
                </a:extLst>
              </a:tr>
            </a:tbl>
          </a:graphicData>
        </a:graphic>
      </p:graphicFrame>
      <p:grpSp>
        <p:nvGrpSpPr>
          <p:cNvPr id="13" name="Group 12">
            <a:extLst>
              <a:ext uri="{FF2B5EF4-FFF2-40B4-BE49-F238E27FC236}">
                <a16:creationId xmlns:a16="http://schemas.microsoft.com/office/drawing/2014/main" id="{09AEAB3A-5B77-9B41-9A3B-44A077EE4F27}"/>
              </a:ext>
            </a:extLst>
          </p:cNvPr>
          <p:cNvGrpSpPr/>
          <p:nvPr/>
        </p:nvGrpSpPr>
        <p:grpSpPr>
          <a:xfrm>
            <a:off x="8053457" y="6345076"/>
            <a:ext cx="4138543" cy="276999"/>
            <a:chOff x="6589222" y="6483927"/>
            <a:chExt cx="4138543" cy="276999"/>
          </a:xfrm>
        </p:grpSpPr>
        <p:sp>
          <p:nvSpPr>
            <p:cNvPr id="14" name="TextBox 13">
              <a:extLst>
                <a:ext uri="{FF2B5EF4-FFF2-40B4-BE49-F238E27FC236}">
                  <a16:creationId xmlns:a16="http://schemas.microsoft.com/office/drawing/2014/main" id="{DA8364BD-FB20-5148-AF68-22071746F7D5}"/>
                </a:ext>
              </a:extLst>
            </p:cNvPr>
            <p:cNvSpPr txBox="1"/>
            <p:nvPr/>
          </p:nvSpPr>
          <p:spPr>
            <a:xfrm>
              <a:off x="6589222" y="6483927"/>
              <a:ext cx="4138543" cy="276999"/>
            </a:xfrm>
            <a:prstGeom prst="rect">
              <a:avLst/>
            </a:prstGeom>
            <a:noFill/>
          </p:spPr>
          <p:txBody>
            <a:bodyPr wrap="square" rtlCol="0">
              <a:spAutoFit/>
            </a:bodyPr>
            <a:lstStyle/>
            <a:p>
              <a:r>
                <a:rPr lang="pt-BR" sz="1200">
                  <a:solidFill>
                    <a:schemeClr val="tx1">
                      <a:lumMod val="50000"/>
                      <a:lumOff val="50000"/>
                    </a:schemeClr>
                  </a:solidFill>
                </a:rPr>
                <a:t>Qualidade da Evidência (GRADE): Baixa        Moderada        Forte</a:t>
              </a:r>
            </a:p>
          </p:txBody>
        </p:sp>
        <p:sp>
          <p:nvSpPr>
            <p:cNvPr id="15" name="Oval 14">
              <a:extLst>
                <a:ext uri="{FF2B5EF4-FFF2-40B4-BE49-F238E27FC236}">
                  <a16:creationId xmlns:a16="http://schemas.microsoft.com/office/drawing/2014/main" id="{524193A6-20D6-9A43-B1DD-94A0628FB922}"/>
                </a:ext>
              </a:extLst>
            </p:cNvPr>
            <p:cNvSpPr/>
            <p:nvPr/>
          </p:nvSpPr>
          <p:spPr>
            <a:xfrm>
              <a:off x="8792203" y="6543279"/>
              <a:ext cx="158294" cy="158294"/>
            </a:xfrm>
            <a:prstGeom prst="ellipse">
              <a:avLst/>
            </a:prstGeom>
            <a:solidFill>
              <a:srgbClr val="E43E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Oval 15">
              <a:extLst>
                <a:ext uri="{FF2B5EF4-FFF2-40B4-BE49-F238E27FC236}">
                  <a16:creationId xmlns:a16="http://schemas.microsoft.com/office/drawing/2014/main" id="{C0704E6E-F105-4F40-8BAE-2E5E8A668206}"/>
                </a:ext>
              </a:extLst>
            </p:cNvPr>
            <p:cNvSpPr/>
            <p:nvPr/>
          </p:nvSpPr>
          <p:spPr>
            <a:xfrm>
              <a:off x="9706603" y="6543279"/>
              <a:ext cx="158294" cy="158294"/>
            </a:xfrm>
            <a:prstGeom prst="ellipse">
              <a:avLst/>
            </a:prstGeom>
            <a:solidFill>
              <a:srgbClr val="F99D1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Oval 16">
              <a:extLst>
                <a:ext uri="{FF2B5EF4-FFF2-40B4-BE49-F238E27FC236}">
                  <a16:creationId xmlns:a16="http://schemas.microsoft.com/office/drawing/2014/main" id="{A3276916-071F-9042-907E-1B536198F6B4}"/>
                </a:ext>
              </a:extLst>
            </p:cNvPr>
            <p:cNvSpPr/>
            <p:nvPr/>
          </p:nvSpPr>
          <p:spPr>
            <a:xfrm>
              <a:off x="10399877" y="6543279"/>
              <a:ext cx="158294" cy="158294"/>
            </a:xfrm>
            <a:prstGeom prst="ellipse">
              <a:avLst/>
            </a:prstGeom>
            <a:solidFill>
              <a:srgbClr val="91AF5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8" name="Oval 17">
            <a:extLst>
              <a:ext uri="{FF2B5EF4-FFF2-40B4-BE49-F238E27FC236}">
                <a16:creationId xmlns:a16="http://schemas.microsoft.com/office/drawing/2014/main" id="{879C90FA-1B67-9E4D-A92E-A939688B5BE8}"/>
              </a:ext>
            </a:extLst>
          </p:cNvPr>
          <p:cNvSpPr/>
          <p:nvPr/>
        </p:nvSpPr>
        <p:spPr>
          <a:xfrm>
            <a:off x="496522" y="4399298"/>
            <a:ext cx="158294" cy="158294"/>
          </a:xfrm>
          <a:prstGeom prst="ellipse">
            <a:avLst/>
          </a:prstGeom>
          <a:solidFill>
            <a:srgbClr val="E43E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Oval 18">
            <a:extLst>
              <a:ext uri="{FF2B5EF4-FFF2-40B4-BE49-F238E27FC236}">
                <a16:creationId xmlns:a16="http://schemas.microsoft.com/office/drawing/2014/main" id="{4CDE19CA-16BC-FD43-AEB8-B9F590686AA6}"/>
              </a:ext>
            </a:extLst>
          </p:cNvPr>
          <p:cNvSpPr/>
          <p:nvPr/>
        </p:nvSpPr>
        <p:spPr>
          <a:xfrm>
            <a:off x="496522" y="5000625"/>
            <a:ext cx="158294" cy="158294"/>
          </a:xfrm>
          <a:prstGeom prst="ellipse">
            <a:avLst/>
          </a:prstGeom>
          <a:solidFill>
            <a:srgbClr val="E43E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Oval 19">
            <a:extLst>
              <a:ext uri="{FF2B5EF4-FFF2-40B4-BE49-F238E27FC236}">
                <a16:creationId xmlns:a16="http://schemas.microsoft.com/office/drawing/2014/main" id="{B5022310-DCAC-7E42-8A24-763FFA6082F0}"/>
              </a:ext>
            </a:extLst>
          </p:cNvPr>
          <p:cNvSpPr/>
          <p:nvPr/>
        </p:nvSpPr>
        <p:spPr>
          <a:xfrm>
            <a:off x="496522" y="5392436"/>
            <a:ext cx="158294" cy="158294"/>
          </a:xfrm>
          <a:prstGeom prst="ellipse">
            <a:avLst/>
          </a:prstGeom>
          <a:solidFill>
            <a:srgbClr val="E43E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TextBox 20">
            <a:extLst>
              <a:ext uri="{FF2B5EF4-FFF2-40B4-BE49-F238E27FC236}">
                <a16:creationId xmlns:a16="http://schemas.microsoft.com/office/drawing/2014/main" id="{76C8B168-79DF-BC48-8AD1-A7DBC3D1EBB9}"/>
              </a:ext>
            </a:extLst>
          </p:cNvPr>
          <p:cNvSpPr txBox="1"/>
          <p:nvPr/>
        </p:nvSpPr>
        <p:spPr>
          <a:xfrm>
            <a:off x="419101" y="2654624"/>
            <a:ext cx="8060230" cy="615553"/>
          </a:xfrm>
          <a:prstGeom prst="rect">
            <a:avLst/>
          </a:prstGeom>
          <a:noFill/>
        </p:spPr>
        <p:txBody>
          <a:bodyPr wrap="square" lIns="0" tIns="0" rIns="0" bIns="0" rtlCol="0">
            <a:spAutoFit/>
          </a:bodyPr>
          <a:lstStyle/>
          <a:p>
            <a:endParaRPr lang="en-US" sz="2000" b="1" dirty="0">
              <a:solidFill>
                <a:schemeClr val="tx1">
                  <a:lumMod val="50000"/>
                  <a:lumOff val="50000"/>
                </a:schemeClr>
              </a:solidFill>
            </a:endParaRPr>
          </a:p>
          <a:p>
            <a:r>
              <a:rPr lang="pt-BR" sz="2000" b="1">
                <a:solidFill>
                  <a:schemeClr val="tx1">
                    <a:lumMod val="50000"/>
                    <a:lumOff val="50000"/>
                  </a:schemeClr>
                </a:solidFill>
              </a:rPr>
              <a:t>Dosagem duas vezes ao dia de HBPM, ao invés de uma vez ao dia.</a:t>
            </a:r>
          </a:p>
        </p:txBody>
      </p:sp>
      <p:sp>
        <p:nvSpPr>
          <p:cNvPr id="2" name="Título 1">
            <a:extLst>
              <a:ext uri="{FF2B5EF4-FFF2-40B4-BE49-F238E27FC236}">
                <a16:creationId xmlns:a16="http://schemas.microsoft.com/office/drawing/2014/main" id="{124CE335-E7E1-E64C-E6B1-78F32850B33C}"/>
              </a:ext>
            </a:extLst>
          </p:cNvPr>
          <p:cNvSpPr txBox="1">
            <a:spLocks/>
          </p:cNvSpPr>
          <p:nvPr/>
        </p:nvSpPr>
        <p:spPr>
          <a:xfrm>
            <a:off x="3436457" y="558691"/>
            <a:ext cx="4709491" cy="418113"/>
          </a:xfrm>
          <a:prstGeom prst="rect">
            <a:avLst/>
          </a:prstGeom>
        </p:spPr>
        <p:txBody>
          <a:bodyPr vert="horz" lIns="0" tIns="0" rIns="0" bIns="0" rtlCol="0" anchor="t" anchorCtr="0">
            <a:noAutofit/>
          </a:bodyPr>
          <a:lstStyle>
            <a:lvl1pPr algn="l" defTabSz="914400" rtl="0" eaLnBrk="1" latinLnBrk="0" hangingPunct="1">
              <a:lnSpc>
                <a:spcPct val="90000"/>
              </a:lnSpc>
              <a:spcBef>
                <a:spcPct val="0"/>
              </a:spcBef>
              <a:buNone/>
              <a:defRPr sz="2800" b="0" kern="1200" cap="none" baseline="0">
                <a:solidFill>
                  <a:srgbClr val="E53E31"/>
                </a:solidFill>
                <a:latin typeface="+mn-lt"/>
                <a:ea typeface="+mj-ea"/>
                <a:cs typeface="+mj-cs"/>
              </a:defRPr>
            </a:lvl1pPr>
          </a:lstStyle>
          <a:p>
            <a:r>
              <a:rPr lang="pt-BR"/>
              <a:t>Recomendação 12</a:t>
            </a:r>
          </a:p>
        </p:txBody>
      </p:sp>
      <p:sp>
        <p:nvSpPr>
          <p:cNvPr id="8" name="Marcador de contenido 2">
            <a:extLst>
              <a:ext uri="{FF2B5EF4-FFF2-40B4-BE49-F238E27FC236}">
                <a16:creationId xmlns:a16="http://schemas.microsoft.com/office/drawing/2014/main" id="{E2A8D8B8-C1C4-6555-DDAC-293E2047B506}"/>
              </a:ext>
            </a:extLst>
          </p:cNvPr>
          <p:cNvSpPr>
            <a:spLocks noGrp="1"/>
          </p:cNvSpPr>
          <p:nvPr>
            <p:ph idx="1"/>
          </p:nvPr>
        </p:nvSpPr>
        <p:spPr>
          <a:xfrm>
            <a:off x="382836" y="1435931"/>
            <a:ext cx="10972800" cy="1319707"/>
          </a:xfrm>
        </p:spPr>
        <p:txBody>
          <a:bodyPr>
            <a:normAutofit lnSpcReduction="10000"/>
          </a:bodyPr>
          <a:lstStyle/>
          <a:p>
            <a:pPr marL="0" indent="0">
              <a:buNone/>
            </a:pPr>
            <a:r>
              <a:rPr lang="pt-BR"/>
              <a:t>Em mulheres grávidas com TEV agudo, o painel da ASH Latin American sugere HBPM uma ou duas vezes por dia, dependendo das circunstâncias clínicas e dos valores e preferências dos pacientes (recomendação condicional baseada na baixa certeza de evidências sobre os efeitos ⨁⨁◯◯◯).</a:t>
            </a:r>
          </a:p>
        </p:txBody>
      </p:sp>
      <p:sp>
        <p:nvSpPr>
          <p:cNvPr id="11" name="TextBox 11">
            <a:extLst>
              <a:ext uri="{FF2B5EF4-FFF2-40B4-BE49-F238E27FC236}">
                <a16:creationId xmlns:a16="http://schemas.microsoft.com/office/drawing/2014/main" id="{FB8FBAB1-B8BA-4452-9FF3-8A2A2A9EC56A}"/>
              </a:ext>
            </a:extLst>
          </p:cNvPr>
          <p:cNvSpPr txBox="1"/>
          <p:nvPr/>
        </p:nvSpPr>
        <p:spPr>
          <a:xfrm>
            <a:off x="8258982" y="2877709"/>
            <a:ext cx="3701074" cy="3293209"/>
          </a:xfrm>
          <a:prstGeom prst="rect">
            <a:avLst/>
          </a:prstGeom>
          <a:solidFill>
            <a:srgbClr val="FED9B0"/>
          </a:solidFill>
        </p:spPr>
        <p:txBody>
          <a:bodyPr wrap="square" rtlCol="0">
            <a:spAutoFit/>
          </a:bodyPr>
          <a:lstStyle/>
          <a:p>
            <a:r>
              <a:rPr lang="pt-BR" b="1" i="1">
                <a:solidFill>
                  <a:schemeClr val="tx1">
                    <a:lumMod val="50000"/>
                    <a:lumOff val="50000"/>
                  </a:schemeClr>
                </a:solidFill>
              </a:rPr>
              <a:t>Observações:</a:t>
            </a:r>
          </a:p>
          <a:p>
            <a:pPr marL="285750" indent="-285750">
              <a:buFont typeface="Arial" panose="020B0604020202020204" pitchFamily="34" charset="0"/>
              <a:buChar char="•"/>
            </a:pPr>
            <a:r>
              <a:rPr lang="pt-BR" sz="1600" b="1" i="1">
                <a:solidFill>
                  <a:schemeClr val="tx1">
                    <a:lumMod val="50000"/>
                    <a:lumOff val="50000"/>
                  </a:schemeClr>
                </a:solidFill>
              </a:rPr>
              <a:t>A HBPM uma vez por dia pode conduzir a uma maior concentração máxima e a um menor nível mínimo. O impacto sobre a farmacocinética nos pacientes é incerto.</a:t>
            </a:r>
          </a:p>
          <a:p>
            <a:pPr marL="285750" indent="-285750">
              <a:buFont typeface="Arial" panose="020B0604020202020204" pitchFamily="34" charset="0"/>
              <a:buChar char="•"/>
            </a:pPr>
            <a:r>
              <a:rPr lang="pt-BR" sz="1600" b="1" i="1">
                <a:solidFill>
                  <a:schemeClr val="tx1">
                    <a:lumMod val="50000"/>
                    <a:lumOff val="50000"/>
                  </a:schemeClr>
                </a:solidFill>
              </a:rPr>
              <a:t>As mulheres que valorizam mais evitar as injeções podem preferir a HBPM uma vez por dia. </a:t>
            </a:r>
          </a:p>
          <a:p>
            <a:pPr marL="285750" indent="-285750">
              <a:buFont typeface="Arial" panose="020B0604020202020204" pitchFamily="34" charset="0"/>
              <a:buChar char="•"/>
            </a:pPr>
            <a:r>
              <a:rPr lang="pt-BR" sz="1600" b="1" i="1">
                <a:solidFill>
                  <a:schemeClr val="tx1">
                    <a:lumMod val="50000"/>
                    <a:lumOff val="50000"/>
                  </a:schemeClr>
                </a:solidFill>
              </a:rPr>
              <a:t>Mas as mulheres que valorizam mais as complicações potenciais da farmacocinética da HBPM podem preferir a HBPM duas vezes por dia.</a:t>
            </a:r>
          </a:p>
        </p:txBody>
      </p:sp>
    </p:spTree>
    <p:extLst>
      <p:ext uri="{BB962C8B-B14F-4D97-AF65-F5344CB8AC3E}">
        <p14:creationId xmlns:p14="http://schemas.microsoft.com/office/powerpoint/2010/main" val="2229326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637DBE-1FC1-4A5C-AF5D-12ADDFF489A0}"/>
              </a:ext>
            </a:extLst>
          </p:cNvPr>
          <p:cNvSpPr>
            <a:spLocks noGrp="1"/>
          </p:cNvSpPr>
          <p:nvPr>
            <p:ph type="title"/>
          </p:nvPr>
        </p:nvSpPr>
        <p:spPr>
          <a:xfrm>
            <a:off x="419100" y="1340569"/>
            <a:ext cx="8857422" cy="418113"/>
          </a:xfrm>
        </p:spPr>
        <p:txBody>
          <a:bodyPr/>
          <a:lstStyle/>
          <a:p>
            <a:r>
              <a:rPr lang="pt-BR" u="sng"/>
              <a:t>Caso 2 (continuação): Decidindo sobre a Tromboprofilaxia</a:t>
            </a:r>
          </a:p>
        </p:txBody>
      </p:sp>
      <p:sp>
        <p:nvSpPr>
          <p:cNvPr id="3" name="Content Placeholder 2">
            <a:extLst>
              <a:ext uri="{FF2B5EF4-FFF2-40B4-BE49-F238E27FC236}">
                <a16:creationId xmlns:a16="http://schemas.microsoft.com/office/drawing/2014/main" id="{5892CFE8-9DEB-4D59-8C10-2A204532AC73}"/>
              </a:ext>
            </a:extLst>
          </p:cNvPr>
          <p:cNvSpPr>
            <a:spLocks noGrp="1"/>
          </p:cNvSpPr>
          <p:nvPr>
            <p:ph idx="1"/>
          </p:nvPr>
        </p:nvSpPr>
        <p:spPr/>
        <p:txBody>
          <a:bodyPr>
            <a:normAutofit/>
          </a:bodyPr>
          <a:lstStyle/>
          <a:p>
            <a:pPr marL="0" indent="0">
              <a:buNone/>
            </a:pPr>
            <a:r>
              <a:rPr lang="pt-BR" sz="2400" dirty="0"/>
              <a:t>Paciente feminina de 28 anos de idade na 1ª gravidez de 32 semanas com TVP e EP de baixo risco foi tratada durante toda a gravidez e puerpério com HBPM uma vez por dia, ela teve uma filha saudável em excelentes condições.</a:t>
            </a:r>
          </a:p>
          <a:p>
            <a:pPr marL="0" indent="0">
              <a:buNone/>
            </a:pPr>
            <a:r>
              <a:rPr lang="pt-BR" sz="2400" b="1" dirty="0">
                <a:solidFill>
                  <a:srgbClr val="E63E30"/>
                </a:solidFill>
              </a:rPr>
              <a:t>Avaliação na consulta após 3 meses</a:t>
            </a:r>
          </a:p>
          <a:p>
            <a:r>
              <a:rPr lang="pt-BR" sz="2400" dirty="0"/>
              <a:t>Estudo completo do perfil </a:t>
            </a:r>
            <a:r>
              <a:rPr lang="pt-BR" sz="2400" dirty="0" err="1"/>
              <a:t>trombofílico</a:t>
            </a:r>
            <a:r>
              <a:rPr lang="pt-BR" sz="2400" dirty="0"/>
              <a:t>:</a:t>
            </a:r>
          </a:p>
          <a:p>
            <a:r>
              <a:rPr lang="pt-BR" sz="2400" dirty="0"/>
              <a:t>Foi possível determinar o Nível de Proteína S em 15%, método antigênico</a:t>
            </a:r>
          </a:p>
          <a:p>
            <a:pPr marL="0" indent="0">
              <a:buNone/>
            </a:pPr>
            <a:r>
              <a:rPr lang="pt-BR" sz="2400" dirty="0"/>
              <a:t>    repetido.</a:t>
            </a:r>
          </a:p>
          <a:p>
            <a:r>
              <a:rPr lang="pt-BR" sz="2400" dirty="0"/>
              <a:t>Seus parentes foram estudados</a:t>
            </a:r>
          </a:p>
          <a:p>
            <a:pPr lvl="1"/>
            <a:r>
              <a:rPr lang="pt-BR" sz="2000" dirty="0"/>
              <a:t>Mãe: com nível de proteína S:  12%</a:t>
            </a:r>
          </a:p>
          <a:p>
            <a:pPr lvl="1"/>
            <a:r>
              <a:rPr lang="pt-BR" sz="2000" dirty="0"/>
              <a:t>Irmã mais nova com proteína S:  10%</a:t>
            </a:r>
          </a:p>
        </p:txBody>
      </p:sp>
    </p:spTree>
    <p:extLst>
      <p:ext uri="{BB962C8B-B14F-4D97-AF65-F5344CB8AC3E}">
        <p14:creationId xmlns:p14="http://schemas.microsoft.com/office/powerpoint/2010/main" val="112442602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C7C5A2E2-2418-4A9F-BB60-6BEB0FFA2B24}"/>
              </a:ext>
            </a:extLst>
          </p:cNvPr>
          <p:cNvSpPr>
            <a:spLocks noGrp="1"/>
          </p:cNvSpPr>
          <p:nvPr>
            <p:ph idx="1"/>
          </p:nvPr>
        </p:nvSpPr>
        <p:spPr>
          <a:xfrm>
            <a:off x="419100" y="1757631"/>
            <a:ext cx="10972800" cy="4120818"/>
          </a:xfrm>
        </p:spPr>
        <p:txBody>
          <a:bodyPr>
            <a:noAutofit/>
          </a:bodyPr>
          <a:lstStyle/>
          <a:p>
            <a:pPr marL="0" indent="0">
              <a:buNone/>
            </a:pPr>
            <a:r>
              <a:rPr lang="pt-BR" sz="2400" dirty="0">
                <a:solidFill>
                  <a:schemeClr val="tx1">
                    <a:lumMod val="50000"/>
                    <a:lumOff val="50000"/>
                  </a:schemeClr>
                </a:solidFill>
              </a:rPr>
              <a:t>Membros da família foram confirmados com </a:t>
            </a:r>
            <a:r>
              <a:rPr lang="pt-BR" sz="2400" b="1" dirty="0">
                <a:solidFill>
                  <a:schemeClr val="tx1">
                    <a:lumMod val="50000"/>
                    <a:lumOff val="50000"/>
                  </a:schemeClr>
                </a:solidFill>
              </a:rPr>
              <a:t>Deficiência de Proteína S</a:t>
            </a:r>
            <a:r>
              <a:rPr lang="pt-BR" sz="2400" dirty="0">
                <a:solidFill>
                  <a:schemeClr val="tx1">
                    <a:lumMod val="50000"/>
                    <a:lumOff val="50000"/>
                  </a:schemeClr>
                </a:solidFill>
              </a:rPr>
              <a:t>, a irmã mais nova está grávida de 12 semanas, ela desenvolveu obesidade antes da gravidez, sua casa está longe da cidade; </a:t>
            </a:r>
            <a:r>
              <a:rPr lang="pt-BR" sz="2400" b="1" dirty="0">
                <a:solidFill>
                  <a:schemeClr val="tx1">
                    <a:lumMod val="50000"/>
                    <a:lumOff val="50000"/>
                  </a:schemeClr>
                </a:solidFill>
              </a:rPr>
              <a:t>deseja saber o plano de </a:t>
            </a:r>
            <a:r>
              <a:rPr lang="pt-BR" sz="2400" b="1" dirty="0" err="1">
                <a:solidFill>
                  <a:schemeClr val="tx1">
                    <a:lumMod val="50000"/>
                    <a:lumOff val="50000"/>
                  </a:schemeClr>
                </a:solidFill>
              </a:rPr>
              <a:t>tromboprofilaxia</a:t>
            </a:r>
            <a:r>
              <a:rPr lang="pt-BR" sz="2400" b="1" dirty="0">
                <a:solidFill>
                  <a:schemeClr val="tx1">
                    <a:lumMod val="50000"/>
                    <a:lumOff val="50000"/>
                  </a:schemeClr>
                </a:solidFill>
              </a:rPr>
              <a:t> em seu caso?</a:t>
            </a:r>
          </a:p>
          <a:p>
            <a:pPr marL="0" indent="0">
              <a:buNone/>
            </a:pPr>
            <a:endParaRPr lang="en-CA" sz="2000" b="1" dirty="0"/>
          </a:p>
          <a:p>
            <a:pPr marL="0" indent="0">
              <a:buNone/>
            </a:pPr>
            <a:r>
              <a:rPr lang="pt-BR" sz="2200" b="1" dirty="0"/>
              <a:t>O que você sugeriria para a prevenção do TEV associada à gravidez durante a primeira gravidez da irmã?</a:t>
            </a:r>
          </a:p>
          <a:p>
            <a:pPr marL="514350" indent="-514350">
              <a:buFont typeface="Arial" panose="020B0604020202020204" pitchFamily="34" charset="0"/>
              <a:buAutoNum type="alphaUcPeriod"/>
            </a:pPr>
            <a:r>
              <a:rPr lang="pt-BR" sz="2200" dirty="0"/>
              <a:t>A </a:t>
            </a:r>
            <a:r>
              <a:rPr lang="pt-BR" sz="2200" dirty="0" err="1"/>
              <a:t>anticoagulação</a:t>
            </a:r>
            <a:r>
              <a:rPr lang="pt-BR" sz="2200" dirty="0"/>
              <a:t> profilática não é recomendada antes do parto, mas sim no pós-parto.</a:t>
            </a:r>
          </a:p>
          <a:p>
            <a:pPr marL="514350" indent="-514350">
              <a:buFont typeface="Arial" panose="020B0604020202020204" pitchFamily="34" charset="0"/>
              <a:buAutoNum type="alphaUcPeriod"/>
            </a:pPr>
            <a:r>
              <a:rPr lang="pt-BR" sz="2200" dirty="0"/>
              <a:t>Ultrassom bilateral seriado de pernas e tratamento só se a TVP recorrente for diagnosticada.</a:t>
            </a:r>
          </a:p>
          <a:p>
            <a:pPr marL="514350" indent="-514350">
              <a:buFont typeface="Arial" panose="020B0604020202020204" pitchFamily="34" charset="0"/>
              <a:buAutoNum type="alphaUcPeriod"/>
            </a:pPr>
            <a:r>
              <a:rPr lang="pt-BR" sz="2200" dirty="0"/>
              <a:t>Somente profilaxia anticoagulante antes do parto</a:t>
            </a:r>
          </a:p>
          <a:p>
            <a:pPr marL="514350" indent="-514350">
              <a:buFont typeface="Arial" panose="020B0604020202020204" pitchFamily="34" charset="0"/>
              <a:buAutoNum type="alphaUcPeriod"/>
            </a:pPr>
            <a:r>
              <a:rPr lang="pt-BR" sz="2200" dirty="0"/>
              <a:t>A profilaxia anticoagulante pós-parto não é recomendada.</a:t>
            </a:r>
          </a:p>
          <a:p>
            <a:pPr marL="514350" indent="-514350">
              <a:buFont typeface="Arial" panose="020B0604020202020204" pitchFamily="34" charset="0"/>
              <a:buAutoNum type="alphaUcPeriod"/>
            </a:pPr>
            <a:r>
              <a:rPr lang="pt-BR" sz="2200" dirty="0"/>
              <a:t>Profilaxia anticoagulante antes e depois do parto</a:t>
            </a:r>
          </a:p>
        </p:txBody>
      </p:sp>
      <p:sp>
        <p:nvSpPr>
          <p:cNvPr id="4" name="Rectangle 3">
            <a:extLst>
              <a:ext uri="{FF2B5EF4-FFF2-40B4-BE49-F238E27FC236}">
                <a16:creationId xmlns:a16="http://schemas.microsoft.com/office/drawing/2014/main" id="{99BAD767-7BAB-4B53-9712-EA8DCDE89366}"/>
              </a:ext>
            </a:extLst>
          </p:cNvPr>
          <p:cNvSpPr/>
          <p:nvPr/>
        </p:nvSpPr>
        <p:spPr>
          <a:xfrm>
            <a:off x="843164" y="3935393"/>
            <a:ext cx="9956016" cy="428264"/>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sz="2000" dirty="0"/>
          </a:p>
        </p:txBody>
      </p:sp>
    </p:spTree>
    <p:extLst>
      <p:ext uri="{BB962C8B-B14F-4D97-AF65-F5344CB8AC3E}">
        <p14:creationId xmlns:p14="http://schemas.microsoft.com/office/powerpoint/2010/main" val="29297294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a:extLst>
              <a:ext uri="{FF2B5EF4-FFF2-40B4-BE49-F238E27FC236}">
                <a16:creationId xmlns:a16="http://schemas.microsoft.com/office/drawing/2014/main" id="{4070B17A-A135-4943-B823-95747CB5CBAF}"/>
              </a:ext>
            </a:extLst>
          </p:cNvPr>
          <p:cNvSpPr txBox="1"/>
          <p:nvPr/>
        </p:nvSpPr>
        <p:spPr>
          <a:xfrm>
            <a:off x="419100" y="2164334"/>
            <a:ext cx="6155320" cy="4247317"/>
          </a:xfrm>
          <a:prstGeom prst="rect">
            <a:avLst/>
          </a:prstGeom>
          <a:solidFill>
            <a:srgbClr val="FFFF00"/>
          </a:solidFill>
          <a:ln>
            <a:noFill/>
          </a:ln>
        </p:spPr>
        <p:txBody>
          <a:bodyPr wrap="square" rtlCol="0">
            <a:spAutoFit/>
          </a:bodyPr>
          <a:lstStyle/>
          <a:p>
            <a:r>
              <a:rPr lang="pt-BR" b="1" dirty="0"/>
              <a:t>Observações:</a:t>
            </a:r>
          </a:p>
          <a:p>
            <a:pPr marL="285750" indent="-285750">
              <a:buFont typeface="Arial" panose="020B0604020202020204" pitchFamily="34" charset="0"/>
              <a:buChar char="•"/>
            </a:pPr>
            <a:r>
              <a:rPr lang="pt-BR" i="1" dirty="0"/>
              <a:t>Mulheres com </a:t>
            </a:r>
            <a:r>
              <a:rPr lang="pt-BR" i="1" dirty="0" err="1"/>
              <a:t>trombofilia</a:t>
            </a:r>
            <a:r>
              <a:rPr lang="pt-BR" i="1" dirty="0"/>
              <a:t> de alto risco: história familiar de trombose, homozigotos para mutação de fator V Leiden, PT G20210A, </a:t>
            </a:r>
            <a:r>
              <a:rPr lang="pt-BR" i="1" dirty="0" err="1"/>
              <a:t>trombofilia</a:t>
            </a:r>
            <a:r>
              <a:rPr lang="pt-BR" i="1" dirty="0"/>
              <a:t> combinada (dupla heterozigotos) e deficiência de ATIII, podem estar com risco aumentado de TEV na gravidez. Os benefícios da profilaxia podem compensar o risco de sangramento.</a:t>
            </a:r>
          </a:p>
          <a:p>
            <a:pPr marL="285750" indent="-285750">
              <a:buFont typeface="Arial" panose="020B0604020202020204" pitchFamily="34" charset="0"/>
              <a:buChar char="•"/>
            </a:pPr>
            <a:r>
              <a:rPr lang="pt-BR" i="1" dirty="0"/>
              <a:t>Mulheres com baixo risco:  Nenhum histórico familiar ou heterozigoto para mutação do fator V Leiden ou PT G20210A.  O risco de sangramento é maior do que os benefícios.</a:t>
            </a:r>
          </a:p>
          <a:p>
            <a:pPr marL="285750" indent="-285750">
              <a:buFont typeface="Arial" panose="020B0604020202020204" pitchFamily="34" charset="0"/>
              <a:buChar char="•"/>
            </a:pPr>
            <a:r>
              <a:rPr lang="pt-BR" i="1" dirty="0"/>
              <a:t>Entre estes dois grupos, existe um risco intermediário de trombose. </a:t>
            </a:r>
          </a:p>
          <a:p>
            <a:pPr marL="285750" indent="-285750">
              <a:buFont typeface="Arial" panose="020B0604020202020204" pitchFamily="34" charset="0"/>
              <a:buChar char="•"/>
            </a:pPr>
            <a:r>
              <a:rPr lang="pt-BR" i="1" dirty="0"/>
              <a:t>Quando apropriado, médicos e pacientes podem analisar fatores de risco adicionais a fim de decidir.</a:t>
            </a:r>
          </a:p>
        </p:txBody>
      </p:sp>
      <p:sp>
        <p:nvSpPr>
          <p:cNvPr id="2" name="Rectangle 1">
            <a:extLst>
              <a:ext uri="{FF2B5EF4-FFF2-40B4-BE49-F238E27FC236}">
                <a16:creationId xmlns:a16="http://schemas.microsoft.com/office/drawing/2014/main" id="{C6AE1C6F-9AC8-45F9-9E06-FE7A16414EEC}"/>
              </a:ext>
            </a:extLst>
          </p:cNvPr>
          <p:cNvSpPr/>
          <p:nvPr/>
        </p:nvSpPr>
        <p:spPr>
          <a:xfrm>
            <a:off x="7128973" y="2347074"/>
            <a:ext cx="4575687" cy="3416320"/>
          </a:xfrm>
          <a:prstGeom prst="rect">
            <a:avLst/>
          </a:prstGeom>
          <a:solidFill>
            <a:srgbClr val="FEE2C4"/>
          </a:solidFill>
        </p:spPr>
        <p:txBody>
          <a:bodyPr wrap="square">
            <a:spAutoFit/>
          </a:bodyPr>
          <a:lstStyle/>
          <a:p>
            <a:r>
              <a:rPr lang="pt-BR" dirty="0">
                <a:solidFill>
                  <a:schemeClr val="tx1">
                    <a:lumMod val="50000"/>
                    <a:lumOff val="50000"/>
                  </a:schemeClr>
                </a:solidFill>
              </a:rPr>
              <a:t>O painel original fez 3 recomendações: </a:t>
            </a:r>
          </a:p>
          <a:p>
            <a:r>
              <a:rPr lang="pt-BR" dirty="0">
                <a:solidFill>
                  <a:schemeClr val="tx1">
                    <a:lumMod val="50000"/>
                    <a:lumOff val="50000"/>
                  </a:schemeClr>
                </a:solidFill>
              </a:rPr>
              <a:t>A primeira contra a profilaxia antes do parto em mulheres com </a:t>
            </a:r>
            <a:r>
              <a:rPr lang="pt-BR" dirty="0" err="1">
                <a:solidFill>
                  <a:schemeClr val="tx1">
                    <a:lumMod val="50000"/>
                    <a:lumOff val="50000"/>
                  </a:schemeClr>
                </a:solidFill>
              </a:rPr>
              <a:t>trombofilia</a:t>
            </a:r>
            <a:r>
              <a:rPr lang="pt-BR" dirty="0">
                <a:solidFill>
                  <a:schemeClr val="tx1">
                    <a:lumMod val="50000"/>
                    <a:lumOff val="50000"/>
                  </a:schemeClr>
                </a:solidFill>
              </a:rPr>
              <a:t> de baixo risco </a:t>
            </a:r>
          </a:p>
          <a:p>
            <a:r>
              <a:rPr lang="pt-BR" dirty="0">
                <a:solidFill>
                  <a:schemeClr val="tx1">
                    <a:lumMod val="50000"/>
                    <a:lumOff val="50000"/>
                  </a:schemeClr>
                </a:solidFill>
              </a:rPr>
              <a:t>A segunda contra a profilaxia em mulheres com </a:t>
            </a:r>
            <a:r>
              <a:rPr lang="pt-BR" dirty="0" err="1">
                <a:solidFill>
                  <a:schemeClr val="tx1">
                    <a:lumMod val="50000"/>
                    <a:lumOff val="50000"/>
                  </a:schemeClr>
                </a:solidFill>
              </a:rPr>
              <a:t>trombofilia</a:t>
            </a:r>
            <a:r>
              <a:rPr lang="pt-BR" dirty="0">
                <a:solidFill>
                  <a:schemeClr val="tx1">
                    <a:lumMod val="50000"/>
                    <a:lumOff val="50000"/>
                  </a:schemeClr>
                </a:solidFill>
              </a:rPr>
              <a:t> de alto risco</a:t>
            </a:r>
          </a:p>
          <a:p>
            <a:r>
              <a:rPr lang="pt-BR" dirty="0">
                <a:solidFill>
                  <a:schemeClr val="tx1">
                    <a:lumMod val="50000"/>
                    <a:lumOff val="50000"/>
                  </a:schemeClr>
                </a:solidFill>
              </a:rPr>
              <a:t> A terceira de profilaxia em mulheres com </a:t>
            </a:r>
            <a:r>
              <a:rPr lang="pt-BR" dirty="0" err="1">
                <a:solidFill>
                  <a:schemeClr val="tx1">
                    <a:lumMod val="50000"/>
                    <a:lumOff val="50000"/>
                  </a:schemeClr>
                </a:solidFill>
              </a:rPr>
              <a:t>trombofilia</a:t>
            </a:r>
            <a:r>
              <a:rPr lang="pt-BR" dirty="0">
                <a:solidFill>
                  <a:schemeClr val="tx1">
                    <a:lumMod val="50000"/>
                    <a:lumOff val="50000"/>
                  </a:schemeClr>
                </a:solidFill>
              </a:rPr>
              <a:t> e eventos TEV anteriores.</a:t>
            </a:r>
          </a:p>
          <a:p>
            <a:r>
              <a:rPr lang="pt-BR" dirty="0">
                <a:solidFill>
                  <a:schemeClr val="tx1">
                    <a:lumMod val="50000"/>
                    <a:lumOff val="50000"/>
                  </a:schemeClr>
                </a:solidFill>
              </a:rPr>
              <a:t> O painel latino-americano fez as mesmas recomendações para as mulheres com </a:t>
            </a:r>
            <a:r>
              <a:rPr lang="pt-BR" dirty="0" err="1">
                <a:solidFill>
                  <a:schemeClr val="tx1">
                    <a:lumMod val="50000"/>
                    <a:lumOff val="50000"/>
                  </a:schemeClr>
                </a:solidFill>
              </a:rPr>
              <a:t>trombofilia</a:t>
            </a:r>
            <a:r>
              <a:rPr lang="pt-BR" dirty="0">
                <a:solidFill>
                  <a:schemeClr val="tx1">
                    <a:lumMod val="50000"/>
                    <a:lumOff val="50000"/>
                  </a:schemeClr>
                </a:solidFill>
              </a:rPr>
              <a:t> de baixo risco e alto risco, mas elas foram fundidas em uma única declaração de recomendação. </a:t>
            </a:r>
          </a:p>
        </p:txBody>
      </p:sp>
      <p:sp>
        <p:nvSpPr>
          <p:cNvPr id="3" name="Title 2">
            <a:extLst>
              <a:ext uri="{FF2B5EF4-FFF2-40B4-BE49-F238E27FC236}">
                <a16:creationId xmlns:a16="http://schemas.microsoft.com/office/drawing/2014/main" id="{779EEEC7-A07B-AB44-BBB3-E000CF9B7DAD}"/>
              </a:ext>
            </a:extLst>
          </p:cNvPr>
          <p:cNvSpPr>
            <a:spLocks noGrp="1"/>
          </p:cNvSpPr>
          <p:nvPr>
            <p:ph type="title"/>
          </p:nvPr>
        </p:nvSpPr>
        <p:spPr>
          <a:xfrm>
            <a:off x="3353368" y="550925"/>
            <a:ext cx="5422142" cy="418113"/>
          </a:xfrm>
        </p:spPr>
        <p:txBody>
          <a:bodyPr/>
          <a:lstStyle/>
          <a:p>
            <a:r>
              <a:rPr lang="pt-BR" sz="2800"/>
              <a:t>Recomendação 22  </a:t>
            </a:r>
            <a:br>
              <a:rPr lang="pt-BR" sz="2800"/>
            </a:br>
            <a:endParaRPr lang="pt-BR" sz="2800"/>
          </a:p>
        </p:txBody>
      </p:sp>
      <p:sp>
        <p:nvSpPr>
          <p:cNvPr id="5" name="Content Placeholder 4">
            <a:extLst>
              <a:ext uri="{FF2B5EF4-FFF2-40B4-BE49-F238E27FC236}">
                <a16:creationId xmlns:a16="http://schemas.microsoft.com/office/drawing/2014/main" id="{146F2D46-3CE0-BA41-AF9E-F8EA2D42CA86}"/>
              </a:ext>
            </a:extLst>
          </p:cNvPr>
          <p:cNvSpPr>
            <a:spLocks noGrp="1"/>
          </p:cNvSpPr>
          <p:nvPr>
            <p:ph idx="1"/>
          </p:nvPr>
        </p:nvSpPr>
        <p:spPr>
          <a:xfrm>
            <a:off x="419099" y="1265364"/>
            <a:ext cx="11456525" cy="1085636"/>
          </a:xfrm>
        </p:spPr>
        <p:txBody>
          <a:bodyPr/>
          <a:lstStyle/>
          <a:p>
            <a:r>
              <a:rPr lang="pt-BR" sz="2000" dirty="0"/>
              <a:t>Em mulheres grávidas com </a:t>
            </a:r>
            <a:r>
              <a:rPr lang="pt-BR" sz="2000" dirty="0" err="1"/>
              <a:t>trombofilia</a:t>
            </a:r>
            <a:r>
              <a:rPr lang="pt-BR" sz="2000" dirty="0"/>
              <a:t> hereditária, o painel da ASH </a:t>
            </a:r>
            <a:r>
              <a:rPr lang="pt-BR" sz="2000" dirty="0" err="1"/>
              <a:t>Latin</a:t>
            </a:r>
            <a:r>
              <a:rPr lang="pt-BR" sz="2000" dirty="0"/>
              <a:t> American sugere contra o uso de profilaxia anticoagulante antes do parto (recomendação condicional baseada em uma certeza muito baixa nas evidências sobre os efeitos ⨁◯◯◯◯◯◯).</a:t>
            </a:r>
          </a:p>
        </p:txBody>
      </p:sp>
    </p:spTree>
    <p:extLst>
      <p:ext uri="{BB962C8B-B14F-4D97-AF65-F5344CB8AC3E}">
        <p14:creationId xmlns:p14="http://schemas.microsoft.com/office/powerpoint/2010/main" val="12814386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2"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a:extLst>
              <a:ext uri="{FF2B5EF4-FFF2-40B4-BE49-F238E27FC236}">
                <a16:creationId xmlns:a16="http://schemas.microsoft.com/office/drawing/2014/main" id="{1FB33BCF-E393-4961-BBFB-BF907C800025}"/>
              </a:ext>
            </a:extLst>
          </p:cNvPr>
          <p:cNvSpPr txBox="1">
            <a:spLocks/>
          </p:cNvSpPr>
          <p:nvPr/>
        </p:nvSpPr>
        <p:spPr>
          <a:xfrm>
            <a:off x="4696326" y="704589"/>
            <a:ext cx="11333748" cy="2260477"/>
          </a:xfrm>
          <a:prstGeom prst="rect">
            <a:avLst/>
          </a:prstGeom>
          <a:noFill/>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CA" sz="2200" dirty="0"/>
          </a:p>
        </p:txBody>
      </p:sp>
      <p:sp>
        <p:nvSpPr>
          <p:cNvPr id="10" name="TextBox 9">
            <a:extLst>
              <a:ext uri="{FF2B5EF4-FFF2-40B4-BE49-F238E27FC236}">
                <a16:creationId xmlns:a16="http://schemas.microsoft.com/office/drawing/2014/main" id="{4070B17A-A135-4943-B823-95747CB5CBAF}"/>
              </a:ext>
            </a:extLst>
          </p:cNvPr>
          <p:cNvSpPr txBox="1"/>
          <p:nvPr/>
        </p:nvSpPr>
        <p:spPr>
          <a:xfrm>
            <a:off x="1177416" y="2906629"/>
            <a:ext cx="9529165" cy="2585323"/>
          </a:xfrm>
          <a:prstGeom prst="rect">
            <a:avLst/>
          </a:prstGeom>
          <a:solidFill>
            <a:srgbClr val="FFE3C4"/>
          </a:solidFill>
          <a:ln>
            <a:noFill/>
          </a:ln>
        </p:spPr>
        <p:txBody>
          <a:bodyPr wrap="square" rtlCol="0">
            <a:spAutoFit/>
          </a:bodyPr>
          <a:lstStyle/>
          <a:p>
            <a:r>
              <a:rPr lang="pt-BR" b="1" dirty="0">
                <a:solidFill>
                  <a:schemeClr val="tx1">
                    <a:lumMod val="50000"/>
                    <a:lumOff val="50000"/>
                  </a:schemeClr>
                </a:solidFill>
              </a:rPr>
              <a:t>Observações:</a:t>
            </a:r>
          </a:p>
          <a:p>
            <a:pPr marL="285750" indent="-285750">
              <a:buFont typeface="Arial" panose="020B0604020202020204" pitchFamily="34" charset="0"/>
              <a:buChar char="•"/>
            </a:pPr>
            <a:r>
              <a:rPr lang="pt-BR" b="1" dirty="0">
                <a:solidFill>
                  <a:schemeClr val="tx1">
                    <a:lumMod val="50000"/>
                    <a:lumOff val="50000"/>
                  </a:schemeClr>
                </a:solidFill>
              </a:rPr>
              <a:t>É provável que o risco de trombose aumente após o parto, em comparação com o pré-parto. Assim, a maioria das mulheres com histórico familiar de trombose e </a:t>
            </a:r>
            <a:r>
              <a:rPr lang="pt-BR" b="1" dirty="0" err="1">
                <a:solidFill>
                  <a:schemeClr val="tx1">
                    <a:lumMod val="50000"/>
                    <a:lumOff val="50000"/>
                  </a:schemeClr>
                </a:solidFill>
              </a:rPr>
              <a:t>trombofilia</a:t>
            </a:r>
            <a:r>
              <a:rPr lang="pt-BR" b="1" dirty="0">
                <a:solidFill>
                  <a:schemeClr val="tx1">
                    <a:lumMod val="50000"/>
                    <a:lumOff val="50000"/>
                  </a:schemeClr>
                </a:solidFill>
              </a:rPr>
              <a:t> pode se beneficiar da profilaxia. </a:t>
            </a:r>
          </a:p>
          <a:p>
            <a:pPr marL="285750" indent="-285750">
              <a:buFont typeface="Arial" panose="020B0604020202020204" pitchFamily="34" charset="0"/>
              <a:buChar char="•"/>
            </a:pPr>
            <a:r>
              <a:rPr lang="pt-BR" b="1" dirty="0">
                <a:solidFill>
                  <a:schemeClr val="tx1">
                    <a:lumMod val="50000"/>
                    <a:lumOff val="50000"/>
                  </a:schemeClr>
                </a:solidFill>
              </a:rPr>
              <a:t>Mulheres heterozigotas para o fator V Leiden ou a mutação PT G20210A, sem histórico familiar de TEV, o risco de trombose pode ser suficientemente baixo como para tratar-se com segurança sem profilaxia.</a:t>
            </a:r>
          </a:p>
          <a:p>
            <a:pPr marL="285750" indent="-285750">
              <a:buFont typeface="Arial" panose="020B0604020202020204" pitchFamily="34" charset="0"/>
              <a:buChar char="•"/>
            </a:pPr>
            <a:r>
              <a:rPr lang="pt-BR" b="1" dirty="0">
                <a:solidFill>
                  <a:schemeClr val="tx1">
                    <a:lumMod val="50000"/>
                    <a:lumOff val="50000"/>
                  </a:schemeClr>
                </a:solidFill>
              </a:rPr>
              <a:t> Os médicos e pacientes podem considerar fatores de risco adicionais para TVP em suas decisões.</a:t>
            </a:r>
          </a:p>
        </p:txBody>
      </p:sp>
      <p:sp>
        <p:nvSpPr>
          <p:cNvPr id="3" name="Title 2">
            <a:extLst>
              <a:ext uri="{FF2B5EF4-FFF2-40B4-BE49-F238E27FC236}">
                <a16:creationId xmlns:a16="http://schemas.microsoft.com/office/drawing/2014/main" id="{779EEEC7-A07B-AB44-BBB3-E000CF9B7DAD}"/>
              </a:ext>
            </a:extLst>
          </p:cNvPr>
          <p:cNvSpPr>
            <a:spLocks noGrp="1"/>
          </p:cNvSpPr>
          <p:nvPr>
            <p:ph type="title"/>
          </p:nvPr>
        </p:nvSpPr>
        <p:spPr>
          <a:xfrm>
            <a:off x="3353368" y="550925"/>
            <a:ext cx="5422142" cy="418113"/>
          </a:xfrm>
        </p:spPr>
        <p:txBody>
          <a:bodyPr/>
          <a:lstStyle/>
          <a:p>
            <a:r>
              <a:rPr lang="pt-BR" sz="2800"/>
              <a:t>Recomendação 22  </a:t>
            </a:r>
            <a:br>
              <a:rPr lang="pt-BR" sz="2800"/>
            </a:br>
            <a:endParaRPr lang="pt-BR" sz="2800"/>
          </a:p>
        </p:txBody>
      </p:sp>
      <p:sp>
        <p:nvSpPr>
          <p:cNvPr id="5" name="Content Placeholder 4">
            <a:extLst>
              <a:ext uri="{FF2B5EF4-FFF2-40B4-BE49-F238E27FC236}">
                <a16:creationId xmlns:a16="http://schemas.microsoft.com/office/drawing/2014/main" id="{146F2D46-3CE0-BA41-AF9E-F8EA2D42CA86}"/>
              </a:ext>
            </a:extLst>
          </p:cNvPr>
          <p:cNvSpPr>
            <a:spLocks noGrp="1"/>
          </p:cNvSpPr>
          <p:nvPr>
            <p:ph idx="1"/>
          </p:nvPr>
        </p:nvSpPr>
        <p:spPr>
          <a:xfrm>
            <a:off x="473692" y="1473527"/>
            <a:ext cx="10972800" cy="931972"/>
          </a:xfrm>
        </p:spPr>
        <p:txBody>
          <a:bodyPr>
            <a:normAutofit/>
          </a:bodyPr>
          <a:lstStyle/>
          <a:p>
            <a:pPr marL="0" indent="0">
              <a:buNone/>
            </a:pPr>
            <a:r>
              <a:rPr lang="pt-BR" sz="2200" dirty="0"/>
              <a:t>Em mulheres grávidas com </a:t>
            </a:r>
            <a:r>
              <a:rPr lang="pt-BR" sz="2200" dirty="0" err="1"/>
              <a:t>trombofilia</a:t>
            </a:r>
            <a:r>
              <a:rPr lang="pt-BR" sz="2200" dirty="0"/>
              <a:t> hereditária, o painel da ASH </a:t>
            </a:r>
            <a:r>
              <a:rPr lang="pt-BR" sz="2200" dirty="0" err="1"/>
              <a:t>Latin</a:t>
            </a:r>
            <a:r>
              <a:rPr lang="pt-BR" sz="2200" dirty="0"/>
              <a:t> American sugere a profilaxia anticoagulante pós-parto ao invés da não profilaxia (recomendação condicional baseada na certeza muito baixa nas evidências sobre os efeitos ⨁◯◯◯◯◯◯).</a:t>
            </a:r>
          </a:p>
        </p:txBody>
      </p:sp>
    </p:spTree>
    <p:extLst>
      <p:ext uri="{BB962C8B-B14F-4D97-AF65-F5344CB8AC3E}">
        <p14:creationId xmlns:p14="http://schemas.microsoft.com/office/powerpoint/2010/main" val="28473547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a:extLst>
              <a:ext uri="{FF2B5EF4-FFF2-40B4-BE49-F238E27FC236}">
                <a16:creationId xmlns:a16="http://schemas.microsoft.com/office/drawing/2014/main" id="{1FB33BCF-E393-4961-BBFB-BF907C800025}"/>
              </a:ext>
            </a:extLst>
          </p:cNvPr>
          <p:cNvSpPr txBox="1">
            <a:spLocks/>
          </p:cNvSpPr>
          <p:nvPr/>
        </p:nvSpPr>
        <p:spPr>
          <a:xfrm>
            <a:off x="4696326" y="704589"/>
            <a:ext cx="11333748" cy="2260477"/>
          </a:xfrm>
          <a:prstGeom prst="rect">
            <a:avLst/>
          </a:prstGeom>
          <a:noFill/>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CA" sz="2200" dirty="0"/>
          </a:p>
        </p:txBody>
      </p:sp>
      <p:sp>
        <p:nvSpPr>
          <p:cNvPr id="3" name="Title 2">
            <a:extLst>
              <a:ext uri="{FF2B5EF4-FFF2-40B4-BE49-F238E27FC236}">
                <a16:creationId xmlns:a16="http://schemas.microsoft.com/office/drawing/2014/main" id="{779EEEC7-A07B-AB44-BBB3-E000CF9B7DAD}"/>
              </a:ext>
            </a:extLst>
          </p:cNvPr>
          <p:cNvSpPr>
            <a:spLocks noGrp="1"/>
          </p:cNvSpPr>
          <p:nvPr>
            <p:ph type="title"/>
          </p:nvPr>
        </p:nvSpPr>
        <p:spPr>
          <a:xfrm>
            <a:off x="3353368" y="550925"/>
            <a:ext cx="5422142" cy="418113"/>
          </a:xfrm>
        </p:spPr>
        <p:txBody>
          <a:bodyPr/>
          <a:lstStyle/>
          <a:p>
            <a:r>
              <a:rPr lang="pt-BR" sz="2800"/>
              <a:t>Recomendação 22  </a:t>
            </a:r>
            <a:br>
              <a:rPr lang="pt-BR" sz="2800"/>
            </a:br>
            <a:endParaRPr lang="pt-BR" sz="2800"/>
          </a:p>
        </p:txBody>
      </p:sp>
      <p:sp>
        <p:nvSpPr>
          <p:cNvPr id="5" name="Content Placeholder 4">
            <a:extLst>
              <a:ext uri="{FF2B5EF4-FFF2-40B4-BE49-F238E27FC236}">
                <a16:creationId xmlns:a16="http://schemas.microsoft.com/office/drawing/2014/main" id="{146F2D46-3CE0-BA41-AF9E-F8EA2D42CA86}"/>
              </a:ext>
            </a:extLst>
          </p:cNvPr>
          <p:cNvSpPr>
            <a:spLocks noGrp="1"/>
          </p:cNvSpPr>
          <p:nvPr>
            <p:ph idx="1"/>
          </p:nvPr>
        </p:nvSpPr>
        <p:spPr>
          <a:xfrm>
            <a:off x="473692" y="1377991"/>
            <a:ext cx="10972800" cy="931972"/>
          </a:xfrm>
        </p:spPr>
        <p:txBody>
          <a:bodyPr>
            <a:normAutofit/>
          </a:bodyPr>
          <a:lstStyle/>
          <a:p>
            <a:pPr marL="0" indent="0">
              <a:buNone/>
            </a:pPr>
            <a:r>
              <a:rPr lang="pt-BR" sz="2200" dirty="0"/>
              <a:t>Em mulheres grávidas com </a:t>
            </a:r>
            <a:r>
              <a:rPr lang="pt-BR" sz="2200" dirty="0" err="1"/>
              <a:t>trombofilia</a:t>
            </a:r>
            <a:r>
              <a:rPr lang="pt-BR" sz="2200" dirty="0"/>
              <a:t> hereditária, o painel da ASH </a:t>
            </a:r>
            <a:r>
              <a:rPr lang="pt-BR" sz="2200" dirty="0" err="1"/>
              <a:t>Latin</a:t>
            </a:r>
            <a:r>
              <a:rPr lang="pt-BR" sz="2200" dirty="0"/>
              <a:t> American sugere a profilaxia anticoagulante pós-parto ao invés da não profilaxia (recomendação condicional baseada na certeza muito baixa nas evidências sobre os efeitos ⨁◯◯◯◯◯◯).</a:t>
            </a:r>
          </a:p>
        </p:txBody>
      </p:sp>
      <p:sp>
        <p:nvSpPr>
          <p:cNvPr id="7" name="CuadroTexto 6">
            <a:extLst>
              <a:ext uri="{FF2B5EF4-FFF2-40B4-BE49-F238E27FC236}">
                <a16:creationId xmlns:a16="http://schemas.microsoft.com/office/drawing/2014/main" id="{774879AA-FE68-F8BB-3CCD-FF173B68B1AF}"/>
              </a:ext>
            </a:extLst>
          </p:cNvPr>
          <p:cNvSpPr txBox="1"/>
          <p:nvPr/>
        </p:nvSpPr>
        <p:spPr>
          <a:xfrm>
            <a:off x="532255" y="2663932"/>
            <a:ext cx="10754435" cy="2092881"/>
          </a:xfrm>
          <a:prstGeom prst="rect">
            <a:avLst/>
          </a:prstGeom>
          <a:solidFill>
            <a:srgbClr val="FFFF00"/>
          </a:solidFill>
        </p:spPr>
        <p:txBody>
          <a:bodyPr wrap="square">
            <a:spAutoFit/>
          </a:bodyPr>
          <a:lstStyle/>
          <a:p>
            <a:r>
              <a:rPr lang="pt-BR" b="1"/>
              <a:t> O PAINEL ORIGINAL APRESENTOU</a:t>
            </a:r>
          </a:p>
          <a:p>
            <a:pPr marL="285750" indent="-285750">
              <a:buFontTx/>
              <a:buChar char="-"/>
            </a:pPr>
            <a:r>
              <a:rPr lang="pt-BR" sz="1600"/>
              <a:t>Duas recomendações condicionais a favor da profilaxia pós-parto em mulheres com histórico familiar de TEV + deficiência da proteína C ou S, mais casos com trombofilias combinadas e homozigotos para fator V Leiden ou protrombina G20210A. </a:t>
            </a:r>
          </a:p>
          <a:p>
            <a:pPr marL="285750" indent="-285750">
              <a:buFontTx/>
              <a:buChar char="-"/>
            </a:pPr>
            <a:r>
              <a:rPr lang="pt-BR" sz="1600"/>
              <a:t>Uma forte recomendação a favor da profilaxia pós-parto em mulheres com histórico familiar de TEV que têm deficiência de antitrombina II</a:t>
            </a:r>
          </a:p>
          <a:p>
            <a:pPr marL="285750" indent="-285750">
              <a:buFontTx/>
              <a:buChar char="-"/>
            </a:pPr>
            <a:r>
              <a:rPr lang="pt-BR" sz="1600"/>
              <a:t>Duas recomendações contra a profilaxia pós-parto em mulheres sem histórico familiar de TEV que são heterozigotas para a mutação do fator V Leiden ou protrombina G20210A ou que têm deficiência de ATIII, Proteína C ou S e em mulheres com histórico familiar de TEV que são heterozigotas para o fator V Leiden ou PTG20210A.</a:t>
            </a:r>
          </a:p>
        </p:txBody>
      </p:sp>
      <p:sp>
        <p:nvSpPr>
          <p:cNvPr id="6" name="CuadroTexto 5">
            <a:extLst>
              <a:ext uri="{FF2B5EF4-FFF2-40B4-BE49-F238E27FC236}">
                <a16:creationId xmlns:a16="http://schemas.microsoft.com/office/drawing/2014/main" id="{3638F00F-F6C7-2221-3987-D7B8A5CF7B5D}"/>
              </a:ext>
            </a:extLst>
          </p:cNvPr>
          <p:cNvSpPr txBox="1"/>
          <p:nvPr/>
        </p:nvSpPr>
        <p:spPr>
          <a:xfrm>
            <a:off x="2088685" y="2220833"/>
            <a:ext cx="8018058" cy="369332"/>
          </a:xfrm>
          <a:prstGeom prst="rect">
            <a:avLst/>
          </a:prstGeom>
          <a:noFill/>
        </p:spPr>
        <p:txBody>
          <a:bodyPr wrap="square">
            <a:spAutoFit/>
          </a:bodyPr>
          <a:lstStyle/>
          <a:p>
            <a:r>
              <a:rPr lang="pt-BR" b="1">
                <a:solidFill>
                  <a:srgbClr val="C00000"/>
                </a:solidFill>
              </a:rPr>
              <a:t>Esta recomendação mudou parcialmente sua direção e sua força</a:t>
            </a:r>
          </a:p>
        </p:txBody>
      </p:sp>
      <p:sp>
        <p:nvSpPr>
          <p:cNvPr id="9" name="CuadroTexto 8">
            <a:extLst>
              <a:ext uri="{FF2B5EF4-FFF2-40B4-BE49-F238E27FC236}">
                <a16:creationId xmlns:a16="http://schemas.microsoft.com/office/drawing/2014/main" id="{48BA2D5F-9AF8-E7AA-372B-A71326B88C43}"/>
              </a:ext>
            </a:extLst>
          </p:cNvPr>
          <p:cNvSpPr txBox="1"/>
          <p:nvPr/>
        </p:nvSpPr>
        <p:spPr>
          <a:xfrm>
            <a:off x="1064871" y="4959276"/>
            <a:ext cx="10081549" cy="1477328"/>
          </a:xfrm>
          <a:prstGeom prst="rect">
            <a:avLst/>
          </a:prstGeom>
          <a:solidFill>
            <a:schemeClr val="accent6">
              <a:lumMod val="40000"/>
              <a:lumOff val="60000"/>
            </a:schemeClr>
          </a:solidFill>
        </p:spPr>
        <p:txBody>
          <a:bodyPr wrap="square">
            <a:spAutoFit/>
          </a:bodyPr>
          <a:lstStyle/>
          <a:p>
            <a:r>
              <a:rPr lang="pt-BR" sz="1800" b="1"/>
              <a:t>O PAINEL LATINO-AMERICANO ADOTOU UMA ABORDAGEM DIFERENTE</a:t>
            </a:r>
          </a:p>
          <a:p>
            <a:pPr marL="285750" indent="-285750">
              <a:buFontTx/>
              <a:buChar char="-"/>
            </a:pPr>
            <a:r>
              <a:rPr lang="pt-BR"/>
              <a:t>Dado o maior risco de trombose durante o período pós-parto, a maioria das mulheres pode ficar melhor com a profilaxia.</a:t>
            </a:r>
            <a:r>
              <a:rPr lang="pt-BR" sz="1800"/>
              <a:t> </a:t>
            </a:r>
          </a:p>
          <a:p>
            <a:pPr marL="285750" indent="-285750">
              <a:buFontTx/>
              <a:buChar char="-"/>
            </a:pPr>
            <a:r>
              <a:rPr lang="pt-BR"/>
              <a:t>Foi emitida uma única recomendação sugerindo este curso de ação e contextualizou os comentários em diferentes cenários clínicos.</a:t>
            </a:r>
          </a:p>
        </p:txBody>
      </p:sp>
    </p:spTree>
    <p:extLst>
      <p:ext uri="{BB962C8B-B14F-4D97-AF65-F5344CB8AC3E}">
        <p14:creationId xmlns:p14="http://schemas.microsoft.com/office/powerpoint/2010/main" val="272298733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e 4">
            <a:extLst>
              <a:ext uri="{FF2B5EF4-FFF2-40B4-BE49-F238E27FC236}">
                <a16:creationId xmlns:a16="http://schemas.microsoft.com/office/drawing/2014/main" id="{4AE2C450-576F-43D7-B93B-7CCFFCCCB413}"/>
              </a:ext>
            </a:extLst>
          </p:cNvPr>
          <p:cNvGraphicFramePr>
            <a:graphicFrameLocks noGrp="1"/>
          </p:cNvGraphicFramePr>
          <p:nvPr>
            <p:extLst>
              <p:ext uri="{D42A27DB-BD31-4B8C-83A1-F6EECF244321}">
                <p14:modId xmlns:p14="http://schemas.microsoft.com/office/powerpoint/2010/main" val="3562455966"/>
              </p:ext>
            </p:extLst>
          </p:nvPr>
        </p:nvGraphicFramePr>
        <p:xfrm>
          <a:off x="2158999" y="2278965"/>
          <a:ext cx="7696201" cy="3206865"/>
        </p:xfrm>
        <a:graphic>
          <a:graphicData uri="http://schemas.openxmlformats.org/drawingml/2006/table">
            <a:tbl>
              <a:tblPr firstRow="1" bandRow="1">
                <a:tableStyleId>{5940675A-B579-460E-94D1-54222C63F5DA}</a:tableStyleId>
              </a:tblPr>
              <a:tblGrid>
                <a:gridCol w="2759129">
                  <a:extLst>
                    <a:ext uri="{9D8B030D-6E8A-4147-A177-3AD203B41FA5}">
                      <a16:colId xmlns:a16="http://schemas.microsoft.com/office/drawing/2014/main" val="166792335"/>
                    </a:ext>
                  </a:extLst>
                </a:gridCol>
                <a:gridCol w="1522280">
                  <a:extLst>
                    <a:ext uri="{9D8B030D-6E8A-4147-A177-3AD203B41FA5}">
                      <a16:colId xmlns:a16="http://schemas.microsoft.com/office/drawing/2014/main" val="839506104"/>
                    </a:ext>
                  </a:extLst>
                </a:gridCol>
                <a:gridCol w="1721556">
                  <a:extLst>
                    <a:ext uri="{9D8B030D-6E8A-4147-A177-3AD203B41FA5}">
                      <a16:colId xmlns:a16="http://schemas.microsoft.com/office/drawing/2014/main" val="9796129"/>
                    </a:ext>
                  </a:extLst>
                </a:gridCol>
                <a:gridCol w="1693236">
                  <a:extLst>
                    <a:ext uri="{9D8B030D-6E8A-4147-A177-3AD203B41FA5}">
                      <a16:colId xmlns:a16="http://schemas.microsoft.com/office/drawing/2014/main" val="3746436289"/>
                    </a:ext>
                  </a:extLst>
                </a:gridCol>
              </a:tblGrid>
              <a:tr h="469816">
                <a:tc>
                  <a:txBody>
                    <a:bodyPr/>
                    <a:lstStyle/>
                    <a:p>
                      <a:r>
                        <a:rPr lang="pt-BR" sz="1400" b="1">
                          <a:solidFill>
                            <a:schemeClr val="bg1"/>
                          </a:solidFill>
                        </a:rPr>
                        <a:t>Trombofilia hereditária no paciente</a:t>
                      </a:r>
                    </a:p>
                  </a:txBody>
                  <a:tcPr anchor="ctr">
                    <a:lnL w="12700" cap="flat" cmpd="sng" algn="ctr">
                      <a:solidFill>
                        <a:schemeClr val="bg2">
                          <a:lumMod val="90000"/>
                        </a:schemeClr>
                      </a:solidFill>
                      <a:prstDash val="solid"/>
                      <a:round/>
                      <a:headEnd type="none" w="med" len="med"/>
                      <a:tailEnd type="none" w="med" len="med"/>
                    </a:lnL>
                    <a:lnR w="12700" cap="flat" cmpd="sng" algn="ctr">
                      <a:solidFill>
                        <a:schemeClr val="bg2">
                          <a:lumMod val="90000"/>
                        </a:schemeClr>
                      </a:solidFill>
                      <a:prstDash val="solid"/>
                      <a:round/>
                      <a:headEnd type="none" w="med" len="med"/>
                      <a:tailEnd type="none" w="med" len="med"/>
                    </a:lnR>
                    <a:lnT w="12700" cap="flat" cmpd="sng" algn="ctr">
                      <a:solidFill>
                        <a:schemeClr val="bg2">
                          <a:lumMod val="90000"/>
                        </a:schemeClr>
                      </a:solidFill>
                      <a:prstDash val="solid"/>
                      <a:round/>
                      <a:headEnd type="none" w="med" len="med"/>
                      <a:tailEnd type="none" w="med" len="med"/>
                    </a:lnT>
                    <a:lnB w="12700" cap="flat" cmpd="sng" algn="ctr">
                      <a:solidFill>
                        <a:schemeClr val="bg2">
                          <a:lumMod val="90000"/>
                        </a:schemeClr>
                      </a:solidFill>
                      <a:prstDash val="solid"/>
                      <a:round/>
                      <a:headEnd type="none" w="med" len="med"/>
                      <a:tailEnd type="none" w="med" len="med"/>
                    </a:lnB>
                    <a:solidFill>
                      <a:srgbClr val="E63E30"/>
                    </a:solidFill>
                  </a:tcPr>
                </a:tc>
                <a:tc>
                  <a:txBody>
                    <a:bodyPr/>
                    <a:lstStyle/>
                    <a:p>
                      <a:pPr algn="ctr"/>
                      <a:r>
                        <a:rPr lang="pt-BR" sz="1400" b="1">
                          <a:solidFill>
                            <a:schemeClr val="bg1"/>
                          </a:solidFill>
                        </a:rPr>
                        <a:t>Histórico familiar de TEV</a:t>
                      </a:r>
                    </a:p>
                  </a:txBody>
                  <a:tcPr anchor="ctr">
                    <a:lnL w="12700" cap="flat" cmpd="sng" algn="ctr">
                      <a:solidFill>
                        <a:schemeClr val="bg2">
                          <a:lumMod val="90000"/>
                        </a:schemeClr>
                      </a:solidFill>
                      <a:prstDash val="solid"/>
                      <a:round/>
                      <a:headEnd type="none" w="med" len="med"/>
                      <a:tailEnd type="none" w="med" len="med"/>
                    </a:lnL>
                    <a:lnR w="12700" cap="flat" cmpd="sng" algn="ctr">
                      <a:solidFill>
                        <a:schemeClr val="bg2">
                          <a:lumMod val="90000"/>
                        </a:schemeClr>
                      </a:solidFill>
                      <a:prstDash val="solid"/>
                      <a:round/>
                      <a:headEnd type="none" w="med" len="med"/>
                      <a:tailEnd type="none" w="med" len="med"/>
                    </a:lnR>
                    <a:lnT w="12700" cap="flat" cmpd="sng" algn="ctr">
                      <a:solidFill>
                        <a:schemeClr val="bg2">
                          <a:lumMod val="90000"/>
                        </a:schemeClr>
                      </a:solidFill>
                      <a:prstDash val="solid"/>
                      <a:round/>
                      <a:headEnd type="none" w="med" len="med"/>
                      <a:tailEnd type="none" w="med" len="med"/>
                    </a:lnT>
                    <a:lnB w="12700" cap="flat" cmpd="sng" algn="ctr">
                      <a:solidFill>
                        <a:schemeClr val="bg2">
                          <a:lumMod val="90000"/>
                        </a:schemeClr>
                      </a:solidFill>
                      <a:prstDash val="solid"/>
                      <a:round/>
                      <a:headEnd type="none" w="med" len="med"/>
                      <a:tailEnd type="none" w="med" len="med"/>
                    </a:lnB>
                    <a:solidFill>
                      <a:srgbClr val="E63E30"/>
                    </a:solidFill>
                  </a:tcPr>
                </a:tc>
                <a:tc>
                  <a:txBody>
                    <a:bodyPr/>
                    <a:lstStyle/>
                    <a:p>
                      <a:pPr algn="ctr"/>
                      <a:r>
                        <a:rPr lang="pt-BR" sz="1400" b="1">
                          <a:solidFill>
                            <a:schemeClr val="bg1"/>
                          </a:solidFill>
                        </a:rPr>
                        <a:t>Profilaxia pré-parto</a:t>
                      </a:r>
                    </a:p>
                  </a:txBody>
                  <a:tcPr anchor="ctr">
                    <a:lnL w="12700" cap="flat" cmpd="sng" algn="ctr">
                      <a:solidFill>
                        <a:schemeClr val="bg2">
                          <a:lumMod val="90000"/>
                        </a:schemeClr>
                      </a:solidFill>
                      <a:prstDash val="solid"/>
                      <a:round/>
                      <a:headEnd type="none" w="med" len="med"/>
                      <a:tailEnd type="none" w="med" len="med"/>
                    </a:lnL>
                    <a:lnR w="12700" cap="flat" cmpd="sng" algn="ctr">
                      <a:solidFill>
                        <a:schemeClr val="bg2">
                          <a:lumMod val="90000"/>
                        </a:schemeClr>
                      </a:solidFill>
                      <a:prstDash val="solid"/>
                      <a:round/>
                      <a:headEnd type="none" w="med" len="med"/>
                      <a:tailEnd type="none" w="med" len="med"/>
                    </a:lnR>
                    <a:lnT w="12700" cap="flat" cmpd="sng" algn="ctr">
                      <a:solidFill>
                        <a:schemeClr val="bg2">
                          <a:lumMod val="90000"/>
                        </a:schemeClr>
                      </a:solidFill>
                      <a:prstDash val="solid"/>
                      <a:round/>
                      <a:headEnd type="none" w="med" len="med"/>
                      <a:tailEnd type="none" w="med" len="med"/>
                    </a:lnT>
                    <a:lnB w="12700" cap="flat" cmpd="sng" algn="ctr">
                      <a:solidFill>
                        <a:schemeClr val="bg2">
                          <a:lumMod val="90000"/>
                        </a:schemeClr>
                      </a:solidFill>
                      <a:prstDash val="solid"/>
                      <a:round/>
                      <a:headEnd type="none" w="med" len="med"/>
                      <a:tailEnd type="none" w="med" len="med"/>
                    </a:lnB>
                    <a:solidFill>
                      <a:srgbClr val="E63E30"/>
                    </a:solidFill>
                  </a:tcPr>
                </a:tc>
                <a:tc>
                  <a:txBody>
                    <a:bodyPr/>
                    <a:lstStyle/>
                    <a:p>
                      <a:pPr algn="ctr"/>
                      <a:r>
                        <a:rPr lang="pt-BR" sz="1400" b="1">
                          <a:solidFill>
                            <a:schemeClr val="bg1"/>
                          </a:solidFill>
                        </a:rPr>
                        <a:t>Profilaxia pós-parto</a:t>
                      </a:r>
                    </a:p>
                  </a:txBody>
                  <a:tcPr anchor="ctr">
                    <a:lnL w="12700" cap="flat" cmpd="sng" algn="ctr">
                      <a:solidFill>
                        <a:schemeClr val="bg2">
                          <a:lumMod val="90000"/>
                        </a:schemeClr>
                      </a:solidFill>
                      <a:prstDash val="solid"/>
                      <a:round/>
                      <a:headEnd type="none" w="med" len="med"/>
                      <a:tailEnd type="none" w="med" len="med"/>
                    </a:lnL>
                    <a:lnR w="12700" cap="flat" cmpd="sng" algn="ctr">
                      <a:solidFill>
                        <a:schemeClr val="bg2">
                          <a:lumMod val="90000"/>
                        </a:schemeClr>
                      </a:solidFill>
                      <a:prstDash val="solid"/>
                      <a:round/>
                      <a:headEnd type="none" w="med" len="med"/>
                      <a:tailEnd type="none" w="med" len="med"/>
                    </a:lnR>
                    <a:lnT w="12700" cap="flat" cmpd="sng" algn="ctr">
                      <a:solidFill>
                        <a:schemeClr val="bg2">
                          <a:lumMod val="90000"/>
                        </a:schemeClr>
                      </a:solidFill>
                      <a:prstDash val="solid"/>
                      <a:round/>
                      <a:headEnd type="none" w="med" len="med"/>
                      <a:tailEnd type="none" w="med" len="med"/>
                    </a:lnT>
                    <a:lnB w="12700" cap="flat" cmpd="sng" algn="ctr">
                      <a:solidFill>
                        <a:schemeClr val="bg2">
                          <a:lumMod val="90000"/>
                        </a:schemeClr>
                      </a:solidFill>
                      <a:prstDash val="solid"/>
                      <a:round/>
                      <a:headEnd type="none" w="med" len="med"/>
                      <a:tailEnd type="none" w="med" len="med"/>
                    </a:lnB>
                    <a:solidFill>
                      <a:srgbClr val="E63E30"/>
                    </a:solidFill>
                  </a:tcPr>
                </a:tc>
                <a:extLst>
                  <a:ext uri="{0D108BD9-81ED-4DB2-BD59-A6C34878D82A}">
                    <a16:rowId xmlns:a16="http://schemas.microsoft.com/office/drawing/2014/main" val="3821960881"/>
                  </a:ext>
                </a:extLst>
              </a:tr>
              <a:tr h="469816">
                <a:tc rowSpan="2">
                  <a:txBody>
                    <a:bodyPr/>
                    <a:lstStyle/>
                    <a:p>
                      <a:r>
                        <a:rPr lang="pt-BR" sz="1400" b="0">
                          <a:solidFill>
                            <a:schemeClr val="tx1">
                              <a:lumMod val="50000"/>
                              <a:lumOff val="50000"/>
                            </a:schemeClr>
                          </a:solidFill>
                        </a:rPr>
                        <a:t>MGP homozigoto</a:t>
                      </a:r>
                    </a:p>
                  </a:txBody>
                  <a:tcPr anchor="ctr">
                    <a:lnL w="12700" cap="flat" cmpd="sng" algn="ctr">
                      <a:solidFill>
                        <a:schemeClr val="bg2">
                          <a:lumMod val="90000"/>
                        </a:schemeClr>
                      </a:solidFill>
                      <a:prstDash val="solid"/>
                      <a:round/>
                      <a:headEnd type="none" w="med" len="med"/>
                      <a:tailEnd type="none" w="med" len="med"/>
                    </a:lnL>
                    <a:lnR w="12700" cap="flat" cmpd="sng" algn="ctr">
                      <a:solidFill>
                        <a:schemeClr val="bg2">
                          <a:lumMod val="90000"/>
                        </a:schemeClr>
                      </a:solidFill>
                      <a:prstDash val="solid"/>
                      <a:round/>
                      <a:headEnd type="none" w="med" len="med"/>
                      <a:tailEnd type="none" w="med" len="med"/>
                    </a:lnR>
                    <a:lnT w="12700" cap="flat" cmpd="sng" algn="ctr">
                      <a:solidFill>
                        <a:schemeClr val="bg2">
                          <a:lumMod val="90000"/>
                        </a:schemeClr>
                      </a:solidFill>
                      <a:prstDash val="solid"/>
                      <a:round/>
                      <a:headEnd type="none" w="med" len="med"/>
                      <a:tailEnd type="none" w="med" len="med"/>
                    </a:lnT>
                    <a:lnB w="12700" cap="flat" cmpd="sng" algn="ctr">
                      <a:solidFill>
                        <a:schemeClr val="bg2">
                          <a:lumMod val="90000"/>
                        </a:schemeClr>
                      </a:solidFill>
                      <a:prstDash val="solid"/>
                      <a:round/>
                      <a:headEnd type="none" w="med" len="med"/>
                      <a:tailEnd type="none" w="med" len="med"/>
                    </a:lnB>
                    <a:solidFill>
                      <a:schemeClr val="bg1">
                        <a:lumMod val="95000"/>
                      </a:schemeClr>
                    </a:solidFill>
                  </a:tcPr>
                </a:tc>
                <a:tc>
                  <a:txBody>
                    <a:bodyPr/>
                    <a:lstStyle/>
                    <a:p>
                      <a:pPr algn="ctr"/>
                      <a:r>
                        <a:rPr lang="pt-BR" sz="1400">
                          <a:solidFill>
                            <a:schemeClr val="tx1">
                              <a:lumMod val="50000"/>
                              <a:lumOff val="50000"/>
                            </a:schemeClr>
                          </a:solidFill>
                        </a:rPr>
                        <a:t>(+)</a:t>
                      </a:r>
                    </a:p>
                  </a:txBody>
                  <a:tcPr anchor="ctr">
                    <a:lnL w="12700" cap="flat" cmpd="sng" algn="ctr">
                      <a:solidFill>
                        <a:schemeClr val="bg2">
                          <a:lumMod val="90000"/>
                        </a:schemeClr>
                      </a:solidFill>
                      <a:prstDash val="solid"/>
                      <a:round/>
                      <a:headEnd type="none" w="med" len="med"/>
                      <a:tailEnd type="none" w="med" len="med"/>
                    </a:lnL>
                    <a:lnR w="12700" cap="flat" cmpd="sng" algn="ctr">
                      <a:solidFill>
                        <a:schemeClr val="bg2">
                          <a:lumMod val="90000"/>
                        </a:schemeClr>
                      </a:solidFill>
                      <a:prstDash val="solid"/>
                      <a:round/>
                      <a:headEnd type="none" w="med" len="med"/>
                      <a:tailEnd type="none" w="med" len="med"/>
                    </a:lnR>
                    <a:lnT w="12700" cap="flat" cmpd="sng" algn="ctr">
                      <a:solidFill>
                        <a:schemeClr val="bg2">
                          <a:lumMod val="90000"/>
                        </a:schemeClr>
                      </a:solidFill>
                      <a:prstDash val="solid"/>
                      <a:round/>
                      <a:headEnd type="none" w="med" len="med"/>
                      <a:tailEnd type="none" w="med" len="med"/>
                    </a:lnT>
                    <a:lnB w="12700" cap="flat" cmpd="sng" algn="ctr">
                      <a:solidFill>
                        <a:schemeClr val="bg2">
                          <a:lumMod val="90000"/>
                        </a:schemeClr>
                      </a:solidFill>
                      <a:prstDash val="solid"/>
                      <a:round/>
                      <a:headEnd type="none" w="med" len="med"/>
                      <a:tailEnd type="none" w="med" len="med"/>
                    </a:lnB>
                    <a:solidFill>
                      <a:schemeClr val="bg1">
                        <a:lumMod val="95000"/>
                      </a:schemeClr>
                    </a:solidFill>
                  </a:tcPr>
                </a:tc>
                <a:tc>
                  <a:txBody>
                    <a:bodyPr/>
                    <a:lstStyle/>
                    <a:p>
                      <a:pPr algn="ctr"/>
                      <a:r>
                        <a:rPr lang="pt-BR" sz="1400">
                          <a:solidFill>
                            <a:schemeClr val="tx1">
                              <a:lumMod val="50000"/>
                              <a:lumOff val="50000"/>
                            </a:schemeClr>
                          </a:solidFill>
                        </a:rPr>
                        <a:t>Sem recomendação formal**</a:t>
                      </a:r>
                    </a:p>
                  </a:txBody>
                  <a:tcPr anchor="ctr">
                    <a:lnL w="12700" cap="flat" cmpd="sng" algn="ctr">
                      <a:solidFill>
                        <a:schemeClr val="bg2">
                          <a:lumMod val="90000"/>
                        </a:schemeClr>
                      </a:solidFill>
                      <a:prstDash val="solid"/>
                      <a:round/>
                      <a:headEnd type="none" w="med" len="med"/>
                      <a:tailEnd type="none" w="med" len="med"/>
                    </a:lnL>
                    <a:lnR w="12700" cap="flat" cmpd="sng" algn="ctr">
                      <a:solidFill>
                        <a:schemeClr val="bg2">
                          <a:lumMod val="90000"/>
                        </a:schemeClr>
                      </a:solidFill>
                      <a:prstDash val="solid"/>
                      <a:round/>
                      <a:headEnd type="none" w="med" len="med"/>
                      <a:tailEnd type="none" w="med" len="med"/>
                    </a:lnR>
                    <a:lnT w="12700" cap="flat" cmpd="sng" algn="ctr">
                      <a:solidFill>
                        <a:schemeClr val="bg2">
                          <a:lumMod val="90000"/>
                        </a:schemeClr>
                      </a:solidFill>
                      <a:prstDash val="solid"/>
                      <a:round/>
                      <a:headEnd type="none" w="med" len="med"/>
                      <a:tailEnd type="none" w="med" len="med"/>
                    </a:lnT>
                    <a:lnB w="12700" cap="flat" cmpd="sng" algn="ctr">
                      <a:solidFill>
                        <a:schemeClr val="bg2">
                          <a:lumMod val="90000"/>
                        </a:schemeClr>
                      </a:solidFill>
                      <a:prstDash val="solid"/>
                      <a:round/>
                      <a:headEnd type="none" w="med" len="med"/>
                      <a:tailEnd type="none" w="med" len="med"/>
                    </a:lnB>
                    <a:solidFill>
                      <a:schemeClr val="bg1">
                        <a:lumMod val="95000"/>
                      </a:schemeClr>
                    </a:solidFill>
                  </a:tcPr>
                </a:tc>
                <a:tc>
                  <a:txBody>
                    <a:bodyPr/>
                    <a:lstStyle/>
                    <a:p>
                      <a:pPr algn="ctr"/>
                      <a:r>
                        <a:rPr lang="pt-BR" sz="1400" dirty="0">
                          <a:solidFill>
                            <a:schemeClr val="tx1">
                              <a:lumMod val="50000"/>
                              <a:lumOff val="50000"/>
                            </a:schemeClr>
                          </a:solidFill>
                        </a:rPr>
                        <a:t> Sim</a:t>
                      </a:r>
                    </a:p>
                  </a:txBody>
                  <a:tcPr anchor="ctr">
                    <a:lnL w="12700" cap="flat" cmpd="sng" algn="ctr">
                      <a:solidFill>
                        <a:schemeClr val="bg2">
                          <a:lumMod val="90000"/>
                        </a:schemeClr>
                      </a:solidFill>
                      <a:prstDash val="solid"/>
                      <a:round/>
                      <a:headEnd type="none" w="med" len="med"/>
                      <a:tailEnd type="none" w="med" len="med"/>
                    </a:lnL>
                    <a:lnR w="12700" cap="flat" cmpd="sng" algn="ctr">
                      <a:solidFill>
                        <a:schemeClr val="bg2">
                          <a:lumMod val="90000"/>
                        </a:schemeClr>
                      </a:solidFill>
                      <a:prstDash val="solid"/>
                      <a:round/>
                      <a:headEnd type="none" w="med" len="med"/>
                      <a:tailEnd type="none" w="med" len="med"/>
                    </a:lnR>
                    <a:lnT w="12700" cap="flat" cmpd="sng" algn="ctr">
                      <a:solidFill>
                        <a:schemeClr val="bg2">
                          <a:lumMod val="90000"/>
                        </a:schemeClr>
                      </a:solidFill>
                      <a:prstDash val="solid"/>
                      <a:round/>
                      <a:headEnd type="none" w="med" len="med"/>
                      <a:tailEnd type="none" w="med" len="med"/>
                    </a:lnT>
                    <a:lnB w="12700" cap="flat" cmpd="sng" algn="ctr">
                      <a:solidFill>
                        <a:schemeClr val="bg2">
                          <a:lumMod val="90000"/>
                        </a:schemeClr>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1973721908"/>
                  </a:ext>
                </a:extLst>
              </a:tr>
              <a:tr h="434109">
                <a:tc vMerge="1">
                  <a:txBody>
                    <a:bodyPr/>
                    <a:lstStyle/>
                    <a:p>
                      <a:endParaRPr lang="en-CA" sz="2200" b="0" dirty="0"/>
                    </a:p>
                  </a:txBody>
                  <a:tcPr/>
                </a:tc>
                <a:tc>
                  <a:txBody>
                    <a:bodyPr/>
                    <a:lstStyle/>
                    <a:p>
                      <a:pPr algn="ctr"/>
                      <a:r>
                        <a:rPr lang="pt-BR" sz="1400">
                          <a:solidFill>
                            <a:schemeClr val="tx1">
                              <a:lumMod val="50000"/>
                              <a:lumOff val="50000"/>
                            </a:schemeClr>
                          </a:solidFill>
                        </a:rPr>
                        <a:t>(-)</a:t>
                      </a:r>
                    </a:p>
                  </a:txBody>
                  <a:tcPr anchor="ctr">
                    <a:lnL w="12700" cap="flat" cmpd="sng" algn="ctr">
                      <a:solidFill>
                        <a:schemeClr val="bg2">
                          <a:lumMod val="90000"/>
                        </a:schemeClr>
                      </a:solidFill>
                      <a:prstDash val="solid"/>
                      <a:round/>
                      <a:headEnd type="none" w="med" len="med"/>
                      <a:tailEnd type="none" w="med" len="med"/>
                    </a:lnL>
                    <a:lnR w="12700" cap="flat" cmpd="sng" algn="ctr">
                      <a:solidFill>
                        <a:schemeClr val="bg2">
                          <a:lumMod val="90000"/>
                        </a:schemeClr>
                      </a:solidFill>
                      <a:prstDash val="solid"/>
                      <a:round/>
                      <a:headEnd type="none" w="med" len="med"/>
                      <a:tailEnd type="none" w="med" len="med"/>
                    </a:lnR>
                    <a:lnT w="12700" cap="flat" cmpd="sng" algn="ctr">
                      <a:solidFill>
                        <a:schemeClr val="bg2">
                          <a:lumMod val="90000"/>
                        </a:schemeClr>
                      </a:solidFill>
                      <a:prstDash val="solid"/>
                      <a:round/>
                      <a:headEnd type="none" w="med" len="med"/>
                      <a:tailEnd type="none" w="med" len="med"/>
                    </a:lnT>
                    <a:lnB w="12700" cap="flat" cmpd="sng" algn="ctr">
                      <a:solidFill>
                        <a:schemeClr val="bg2">
                          <a:lumMod val="90000"/>
                        </a:schemeClr>
                      </a:solidFill>
                      <a:prstDash val="solid"/>
                      <a:round/>
                      <a:headEnd type="none" w="med" len="med"/>
                      <a:tailEnd type="none" w="med" len="med"/>
                    </a:lnB>
                    <a:solidFill>
                      <a:schemeClr val="bg1">
                        <a:lumMod val="95000"/>
                      </a:schemeClr>
                    </a:solidFill>
                  </a:tcPr>
                </a:tc>
                <a:tc>
                  <a:txBody>
                    <a:bodyPr/>
                    <a:lstStyle/>
                    <a:p>
                      <a:pPr algn="ctr"/>
                      <a:r>
                        <a:rPr lang="pt-BR" sz="1400" dirty="0">
                          <a:solidFill>
                            <a:schemeClr val="tx1">
                              <a:lumMod val="50000"/>
                              <a:lumOff val="50000"/>
                            </a:schemeClr>
                          </a:solidFill>
                        </a:rPr>
                        <a:t> Não</a:t>
                      </a:r>
                    </a:p>
                  </a:txBody>
                  <a:tcPr anchor="ctr">
                    <a:lnL w="12700" cap="flat" cmpd="sng" algn="ctr">
                      <a:solidFill>
                        <a:schemeClr val="bg2">
                          <a:lumMod val="90000"/>
                        </a:schemeClr>
                      </a:solidFill>
                      <a:prstDash val="solid"/>
                      <a:round/>
                      <a:headEnd type="none" w="med" len="med"/>
                      <a:tailEnd type="none" w="med" len="med"/>
                    </a:lnL>
                    <a:lnR w="12700" cap="flat" cmpd="sng" algn="ctr">
                      <a:solidFill>
                        <a:schemeClr val="bg2">
                          <a:lumMod val="90000"/>
                        </a:schemeClr>
                      </a:solidFill>
                      <a:prstDash val="solid"/>
                      <a:round/>
                      <a:headEnd type="none" w="med" len="med"/>
                      <a:tailEnd type="none" w="med" len="med"/>
                    </a:lnR>
                    <a:lnT w="12700" cap="flat" cmpd="sng" algn="ctr">
                      <a:solidFill>
                        <a:schemeClr val="bg2">
                          <a:lumMod val="90000"/>
                        </a:schemeClr>
                      </a:solidFill>
                      <a:prstDash val="solid"/>
                      <a:round/>
                      <a:headEnd type="none" w="med" len="med"/>
                      <a:tailEnd type="none" w="med" len="med"/>
                    </a:lnT>
                    <a:lnB w="12700" cap="flat" cmpd="sng" algn="ctr">
                      <a:solidFill>
                        <a:schemeClr val="bg2">
                          <a:lumMod val="90000"/>
                        </a:schemeClr>
                      </a:solidFill>
                      <a:prstDash val="solid"/>
                      <a:round/>
                      <a:headEnd type="none" w="med" len="med"/>
                      <a:tailEnd type="none" w="med" len="med"/>
                    </a:lnB>
                    <a:solidFill>
                      <a:schemeClr val="bg1">
                        <a:lumMod val="95000"/>
                      </a:schemeClr>
                    </a:solidFill>
                  </a:tcPr>
                </a:tc>
                <a:tc>
                  <a:txBody>
                    <a:bodyPr/>
                    <a:lstStyle/>
                    <a:p>
                      <a:pPr algn="ctr"/>
                      <a:r>
                        <a:rPr lang="pt-BR" sz="1400" dirty="0">
                          <a:solidFill>
                            <a:schemeClr val="tx1">
                              <a:lumMod val="50000"/>
                              <a:lumOff val="50000"/>
                            </a:schemeClr>
                          </a:solidFill>
                        </a:rPr>
                        <a:t> Sim </a:t>
                      </a:r>
                    </a:p>
                  </a:txBody>
                  <a:tcPr anchor="ctr">
                    <a:lnL w="12700" cap="flat" cmpd="sng" algn="ctr">
                      <a:solidFill>
                        <a:schemeClr val="bg2">
                          <a:lumMod val="90000"/>
                        </a:schemeClr>
                      </a:solidFill>
                      <a:prstDash val="solid"/>
                      <a:round/>
                      <a:headEnd type="none" w="med" len="med"/>
                      <a:tailEnd type="none" w="med" len="med"/>
                    </a:lnL>
                    <a:lnR w="12700" cap="flat" cmpd="sng" algn="ctr">
                      <a:solidFill>
                        <a:schemeClr val="bg2">
                          <a:lumMod val="90000"/>
                        </a:schemeClr>
                      </a:solidFill>
                      <a:prstDash val="solid"/>
                      <a:round/>
                      <a:headEnd type="none" w="med" len="med"/>
                      <a:tailEnd type="none" w="med" len="med"/>
                    </a:lnR>
                    <a:lnT w="12700" cap="flat" cmpd="sng" algn="ctr">
                      <a:solidFill>
                        <a:schemeClr val="bg2">
                          <a:lumMod val="90000"/>
                        </a:schemeClr>
                      </a:solidFill>
                      <a:prstDash val="solid"/>
                      <a:round/>
                      <a:headEnd type="none" w="med" len="med"/>
                      <a:tailEnd type="none" w="med" len="med"/>
                    </a:lnT>
                    <a:lnB w="12700" cap="flat" cmpd="sng" algn="ctr">
                      <a:solidFill>
                        <a:schemeClr val="bg2">
                          <a:lumMod val="90000"/>
                        </a:schemeClr>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36549168"/>
                  </a:ext>
                </a:extLst>
              </a:tr>
              <a:tr h="434109">
                <a:tc rowSpan="2">
                  <a:txBody>
                    <a:bodyPr/>
                    <a:lstStyle/>
                    <a:p>
                      <a:r>
                        <a:rPr lang="pt-BR" sz="1400" b="0">
                          <a:solidFill>
                            <a:schemeClr val="tx1">
                              <a:lumMod val="50000"/>
                              <a:lumOff val="50000"/>
                            </a:schemeClr>
                          </a:solidFill>
                        </a:rPr>
                        <a:t>Fator V Leiden homozigoto</a:t>
                      </a:r>
                    </a:p>
                  </a:txBody>
                  <a:tcPr anchor="ctr">
                    <a:lnL w="12700" cap="flat" cmpd="sng" algn="ctr">
                      <a:solidFill>
                        <a:schemeClr val="bg2">
                          <a:lumMod val="90000"/>
                        </a:schemeClr>
                      </a:solidFill>
                      <a:prstDash val="solid"/>
                      <a:round/>
                      <a:headEnd type="none" w="med" len="med"/>
                      <a:tailEnd type="none" w="med" len="med"/>
                    </a:lnL>
                    <a:lnR w="12700" cap="flat" cmpd="sng" algn="ctr">
                      <a:solidFill>
                        <a:schemeClr val="bg2">
                          <a:lumMod val="90000"/>
                        </a:schemeClr>
                      </a:solidFill>
                      <a:prstDash val="solid"/>
                      <a:round/>
                      <a:headEnd type="none" w="med" len="med"/>
                      <a:tailEnd type="none" w="med" len="med"/>
                    </a:lnR>
                    <a:lnT w="12700" cap="flat" cmpd="sng" algn="ctr">
                      <a:solidFill>
                        <a:schemeClr val="bg2">
                          <a:lumMod val="90000"/>
                        </a:schemeClr>
                      </a:solidFill>
                      <a:prstDash val="solid"/>
                      <a:round/>
                      <a:headEnd type="none" w="med" len="med"/>
                      <a:tailEnd type="none" w="med" len="med"/>
                    </a:lnT>
                    <a:lnB w="12700" cap="flat" cmpd="sng" algn="ctr">
                      <a:solidFill>
                        <a:schemeClr val="bg2">
                          <a:lumMod val="90000"/>
                        </a:schemeClr>
                      </a:solidFill>
                      <a:prstDash val="solid"/>
                      <a:round/>
                      <a:headEnd type="none" w="med" len="med"/>
                      <a:tailEnd type="none" w="med" len="med"/>
                    </a:lnB>
                    <a:solidFill>
                      <a:schemeClr val="bg1">
                        <a:lumMod val="95000"/>
                      </a:schemeClr>
                    </a:solidFill>
                  </a:tcPr>
                </a:tc>
                <a:tc>
                  <a:txBody>
                    <a:bodyPr/>
                    <a:lstStyle/>
                    <a:p>
                      <a:pPr algn="ctr"/>
                      <a:r>
                        <a:rPr lang="pt-BR" sz="1400">
                          <a:solidFill>
                            <a:schemeClr val="tx1">
                              <a:lumMod val="50000"/>
                              <a:lumOff val="50000"/>
                            </a:schemeClr>
                          </a:solidFill>
                        </a:rPr>
                        <a:t>(+)</a:t>
                      </a:r>
                    </a:p>
                  </a:txBody>
                  <a:tcPr anchor="ctr">
                    <a:lnL w="12700" cap="flat" cmpd="sng" algn="ctr">
                      <a:solidFill>
                        <a:schemeClr val="bg2">
                          <a:lumMod val="90000"/>
                        </a:schemeClr>
                      </a:solidFill>
                      <a:prstDash val="solid"/>
                      <a:round/>
                      <a:headEnd type="none" w="med" len="med"/>
                      <a:tailEnd type="none" w="med" len="med"/>
                    </a:lnL>
                    <a:lnR w="12700" cap="flat" cmpd="sng" algn="ctr">
                      <a:solidFill>
                        <a:schemeClr val="bg2">
                          <a:lumMod val="90000"/>
                        </a:schemeClr>
                      </a:solidFill>
                      <a:prstDash val="solid"/>
                      <a:round/>
                      <a:headEnd type="none" w="med" len="med"/>
                      <a:tailEnd type="none" w="med" len="med"/>
                    </a:lnR>
                    <a:lnT w="12700" cap="flat" cmpd="sng" algn="ctr">
                      <a:solidFill>
                        <a:schemeClr val="bg2">
                          <a:lumMod val="90000"/>
                        </a:schemeClr>
                      </a:solidFill>
                      <a:prstDash val="solid"/>
                      <a:round/>
                      <a:headEnd type="none" w="med" len="med"/>
                      <a:tailEnd type="none" w="med" len="med"/>
                    </a:lnT>
                    <a:lnB w="12700" cap="flat" cmpd="sng" algn="ctr">
                      <a:solidFill>
                        <a:schemeClr val="bg2">
                          <a:lumMod val="90000"/>
                        </a:schemeClr>
                      </a:solidFill>
                      <a:prstDash val="solid"/>
                      <a:round/>
                      <a:headEnd type="none" w="med" len="med"/>
                      <a:tailEnd type="none" w="med" len="med"/>
                    </a:lnB>
                    <a:solidFill>
                      <a:schemeClr val="bg1">
                        <a:lumMod val="95000"/>
                      </a:schemeClr>
                    </a:solidFill>
                  </a:tcPr>
                </a:tc>
                <a:tc>
                  <a:txBody>
                    <a:bodyPr/>
                    <a:lstStyle/>
                    <a:p>
                      <a:pPr algn="ctr"/>
                      <a:r>
                        <a:rPr lang="pt-BR" sz="1400" dirty="0">
                          <a:solidFill>
                            <a:schemeClr val="tx1">
                              <a:lumMod val="50000"/>
                              <a:lumOff val="50000"/>
                            </a:schemeClr>
                          </a:solidFill>
                        </a:rPr>
                        <a:t> Sim </a:t>
                      </a:r>
                    </a:p>
                  </a:txBody>
                  <a:tcPr anchor="ctr">
                    <a:lnL w="12700" cap="flat" cmpd="sng" algn="ctr">
                      <a:solidFill>
                        <a:schemeClr val="bg2">
                          <a:lumMod val="90000"/>
                        </a:schemeClr>
                      </a:solidFill>
                      <a:prstDash val="solid"/>
                      <a:round/>
                      <a:headEnd type="none" w="med" len="med"/>
                      <a:tailEnd type="none" w="med" len="med"/>
                    </a:lnL>
                    <a:lnR w="12700" cap="flat" cmpd="sng" algn="ctr">
                      <a:solidFill>
                        <a:schemeClr val="bg2">
                          <a:lumMod val="90000"/>
                        </a:schemeClr>
                      </a:solidFill>
                      <a:prstDash val="solid"/>
                      <a:round/>
                      <a:headEnd type="none" w="med" len="med"/>
                      <a:tailEnd type="none" w="med" len="med"/>
                    </a:lnR>
                    <a:lnT w="12700" cap="flat" cmpd="sng" algn="ctr">
                      <a:solidFill>
                        <a:schemeClr val="bg2">
                          <a:lumMod val="90000"/>
                        </a:schemeClr>
                      </a:solidFill>
                      <a:prstDash val="solid"/>
                      <a:round/>
                      <a:headEnd type="none" w="med" len="med"/>
                      <a:tailEnd type="none" w="med" len="med"/>
                    </a:lnT>
                    <a:lnB w="12700" cap="flat" cmpd="sng" algn="ctr">
                      <a:solidFill>
                        <a:schemeClr val="bg2">
                          <a:lumMod val="90000"/>
                        </a:schemeClr>
                      </a:solidFill>
                      <a:prstDash val="solid"/>
                      <a:round/>
                      <a:headEnd type="none" w="med" len="med"/>
                      <a:tailEnd type="none" w="med" len="med"/>
                    </a:lnB>
                    <a:solidFill>
                      <a:schemeClr val="bg1">
                        <a:lumMod val="95000"/>
                      </a:schemeClr>
                    </a:solidFill>
                  </a:tcPr>
                </a:tc>
                <a:tc>
                  <a:txBody>
                    <a:bodyPr/>
                    <a:lstStyle/>
                    <a:p>
                      <a:pPr algn="ctr"/>
                      <a:r>
                        <a:rPr lang="pt-BR" sz="1400" dirty="0">
                          <a:solidFill>
                            <a:schemeClr val="tx1">
                              <a:lumMod val="50000"/>
                              <a:lumOff val="50000"/>
                            </a:schemeClr>
                          </a:solidFill>
                        </a:rPr>
                        <a:t> Sim </a:t>
                      </a:r>
                    </a:p>
                  </a:txBody>
                  <a:tcPr anchor="ctr">
                    <a:lnL w="12700" cap="flat" cmpd="sng" algn="ctr">
                      <a:solidFill>
                        <a:schemeClr val="bg2">
                          <a:lumMod val="90000"/>
                        </a:schemeClr>
                      </a:solidFill>
                      <a:prstDash val="solid"/>
                      <a:round/>
                      <a:headEnd type="none" w="med" len="med"/>
                      <a:tailEnd type="none" w="med" len="med"/>
                    </a:lnL>
                    <a:lnR w="12700" cap="flat" cmpd="sng" algn="ctr">
                      <a:solidFill>
                        <a:schemeClr val="bg2">
                          <a:lumMod val="90000"/>
                        </a:schemeClr>
                      </a:solidFill>
                      <a:prstDash val="solid"/>
                      <a:round/>
                      <a:headEnd type="none" w="med" len="med"/>
                      <a:tailEnd type="none" w="med" len="med"/>
                    </a:lnR>
                    <a:lnT w="12700" cap="flat" cmpd="sng" algn="ctr">
                      <a:solidFill>
                        <a:schemeClr val="bg2">
                          <a:lumMod val="90000"/>
                        </a:schemeClr>
                      </a:solidFill>
                      <a:prstDash val="solid"/>
                      <a:round/>
                      <a:headEnd type="none" w="med" len="med"/>
                      <a:tailEnd type="none" w="med" len="med"/>
                    </a:lnT>
                    <a:lnB w="12700" cap="flat" cmpd="sng" algn="ctr">
                      <a:solidFill>
                        <a:schemeClr val="bg2">
                          <a:lumMod val="90000"/>
                        </a:schemeClr>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2075792167"/>
                  </a:ext>
                </a:extLst>
              </a:tr>
              <a:tr h="434109">
                <a:tc vMerge="1">
                  <a:txBody>
                    <a:bodyPr/>
                    <a:lstStyle/>
                    <a:p>
                      <a:endParaRPr lang="en-CA" sz="2200" b="0" dirty="0"/>
                    </a:p>
                  </a:txBody>
                  <a:tcPr/>
                </a:tc>
                <a:tc>
                  <a:txBody>
                    <a:bodyPr/>
                    <a:lstStyle/>
                    <a:p>
                      <a:pPr algn="ctr"/>
                      <a:r>
                        <a:rPr lang="pt-BR" sz="1400">
                          <a:solidFill>
                            <a:schemeClr val="tx1">
                              <a:lumMod val="50000"/>
                              <a:lumOff val="50000"/>
                            </a:schemeClr>
                          </a:solidFill>
                        </a:rPr>
                        <a:t>(-)</a:t>
                      </a:r>
                    </a:p>
                  </a:txBody>
                  <a:tcPr anchor="ctr">
                    <a:lnL w="12700" cap="flat" cmpd="sng" algn="ctr">
                      <a:solidFill>
                        <a:schemeClr val="bg2">
                          <a:lumMod val="90000"/>
                        </a:schemeClr>
                      </a:solidFill>
                      <a:prstDash val="solid"/>
                      <a:round/>
                      <a:headEnd type="none" w="med" len="med"/>
                      <a:tailEnd type="none" w="med" len="med"/>
                    </a:lnL>
                    <a:lnR w="12700" cap="flat" cmpd="sng" algn="ctr">
                      <a:solidFill>
                        <a:schemeClr val="bg2">
                          <a:lumMod val="90000"/>
                        </a:schemeClr>
                      </a:solidFill>
                      <a:prstDash val="solid"/>
                      <a:round/>
                      <a:headEnd type="none" w="med" len="med"/>
                      <a:tailEnd type="none" w="med" len="med"/>
                    </a:lnR>
                    <a:lnT w="12700" cap="flat" cmpd="sng" algn="ctr">
                      <a:solidFill>
                        <a:schemeClr val="bg2">
                          <a:lumMod val="90000"/>
                        </a:schemeClr>
                      </a:solidFill>
                      <a:prstDash val="solid"/>
                      <a:round/>
                      <a:headEnd type="none" w="med" len="med"/>
                      <a:tailEnd type="none" w="med" len="med"/>
                    </a:lnT>
                    <a:lnB w="12700" cap="flat" cmpd="sng" algn="ctr">
                      <a:solidFill>
                        <a:schemeClr val="bg2">
                          <a:lumMod val="90000"/>
                        </a:schemeClr>
                      </a:solidFill>
                      <a:prstDash val="solid"/>
                      <a:round/>
                      <a:headEnd type="none" w="med" len="med"/>
                      <a:tailEnd type="none" w="med" len="med"/>
                    </a:lnB>
                    <a:solidFill>
                      <a:schemeClr val="bg1">
                        <a:lumMod val="95000"/>
                      </a:schemeClr>
                    </a:solidFill>
                  </a:tcPr>
                </a:tc>
                <a:tc>
                  <a:txBody>
                    <a:bodyPr/>
                    <a:lstStyle/>
                    <a:p>
                      <a:pPr algn="ctr"/>
                      <a:r>
                        <a:rPr lang="pt-BR" sz="1400" dirty="0">
                          <a:solidFill>
                            <a:schemeClr val="tx1">
                              <a:lumMod val="50000"/>
                              <a:lumOff val="50000"/>
                            </a:schemeClr>
                          </a:solidFill>
                        </a:rPr>
                        <a:t> Não</a:t>
                      </a:r>
                    </a:p>
                  </a:txBody>
                  <a:tcPr anchor="ctr">
                    <a:lnL w="12700" cap="flat" cmpd="sng" algn="ctr">
                      <a:solidFill>
                        <a:schemeClr val="bg2">
                          <a:lumMod val="90000"/>
                        </a:schemeClr>
                      </a:solidFill>
                      <a:prstDash val="solid"/>
                      <a:round/>
                      <a:headEnd type="none" w="med" len="med"/>
                      <a:tailEnd type="none" w="med" len="med"/>
                    </a:lnL>
                    <a:lnR w="12700" cap="flat" cmpd="sng" algn="ctr">
                      <a:solidFill>
                        <a:schemeClr val="bg2">
                          <a:lumMod val="90000"/>
                        </a:schemeClr>
                      </a:solidFill>
                      <a:prstDash val="solid"/>
                      <a:round/>
                      <a:headEnd type="none" w="med" len="med"/>
                      <a:tailEnd type="none" w="med" len="med"/>
                    </a:lnR>
                    <a:lnT w="12700" cap="flat" cmpd="sng" algn="ctr">
                      <a:solidFill>
                        <a:schemeClr val="bg2">
                          <a:lumMod val="90000"/>
                        </a:schemeClr>
                      </a:solidFill>
                      <a:prstDash val="solid"/>
                      <a:round/>
                      <a:headEnd type="none" w="med" len="med"/>
                      <a:tailEnd type="none" w="med" len="med"/>
                    </a:lnT>
                    <a:lnB w="12700" cap="flat" cmpd="sng" algn="ctr">
                      <a:solidFill>
                        <a:schemeClr val="bg2">
                          <a:lumMod val="90000"/>
                        </a:schemeClr>
                      </a:solidFill>
                      <a:prstDash val="solid"/>
                      <a:round/>
                      <a:headEnd type="none" w="med" len="med"/>
                      <a:tailEnd type="none" w="med" len="med"/>
                    </a:lnB>
                    <a:solidFill>
                      <a:schemeClr val="bg1">
                        <a:lumMod val="95000"/>
                      </a:schemeClr>
                    </a:solidFill>
                  </a:tcPr>
                </a:tc>
                <a:tc>
                  <a:txBody>
                    <a:bodyPr/>
                    <a:lstStyle/>
                    <a:p>
                      <a:pPr algn="ctr"/>
                      <a:r>
                        <a:rPr lang="pt-BR" sz="1400" dirty="0">
                          <a:solidFill>
                            <a:schemeClr val="tx1">
                              <a:lumMod val="50000"/>
                              <a:lumOff val="50000"/>
                            </a:schemeClr>
                          </a:solidFill>
                        </a:rPr>
                        <a:t> Sim </a:t>
                      </a:r>
                    </a:p>
                  </a:txBody>
                  <a:tcPr anchor="ctr">
                    <a:lnL w="12700" cap="flat" cmpd="sng" algn="ctr">
                      <a:solidFill>
                        <a:schemeClr val="bg2">
                          <a:lumMod val="90000"/>
                        </a:schemeClr>
                      </a:solidFill>
                      <a:prstDash val="solid"/>
                      <a:round/>
                      <a:headEnd type="none" w="med" len="med"/>
                      <a:tailEnd type="none" w="med" len="med"/>
                    </a:lnL>
                    <a:lnR w="12700" cap="flat" cmpd="sng" algn="ctr">
                      <a:solidFill>
                        <a:schemeClr val="bg2">
                          <a:lumMod val="90000"/>
                        </a:schemeClr>
                      </a:solidFill>
                      <a:prstDash val="solid"/>
                      <a:round/>
                      <a:headEnd type="none" w="med" len="med"/>
                      <a:tailEnd type="none" w="med" len="med"/>
                    </a:lnR>
                    <a:lnT w="12700" cap="flat" cmpd="sng" algn="ctr">
                      <a:solidFill>
                        <a:schemeClr val="bg2">
                          <a:lumMod val="90000"/>
                        </a:schemeClr>
                      </a:solidFill>
                      <a:prstDash val="solid"/>
                      <a:round/>
                      <a:headEnd type="none" w="med" len="med"/>
                      <a:tailEnd type="none" w="med" len="med"/>
                    </a:lnT>
                    <a:lnB w="12700" cap="flat" cmpd="sng" algn="ctr">
                      <a:solidFill>
                        <a:schemeClr val="bg2">
                          <a:lumMod val="90000"/>
                        </a:schemeClr>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3405963423"/>
                  </a:ext>
                </a:extLst>
              </a:tr>
              <a:tr h="434109">
                <a:tc rowSpan="2">
                  <a:txBody>
                    <a:bodyPr/>
                    <a:lstStyle/>
                    <a:p>
                      <a:r>
                        <a:rPr lang="pt-BR" sz="1400" b="0">
                          <a:solidFill>
                            <a:schemeClr val="tx1">
                              <a:lumMod val="50000"/>
                              <a:lumOff val="50000"/>
                            </a:schemeClr>
                          </a:solidFill>
                        </a:rPr>
                        <a:t>Trombofilia combinada</a:t>
                      </a:r>
                    </a:p>
                  </a:txBody>
                  <a:tcPr anchor="ctr">
                    <a:lnL w="12700" cap="flat" cmpd="sng" algn="ctr">
                      <a:solidFill>
                        <a:schemeClr val="bg2">
                          <a:lumMod val="90000"/>
                        </a:schemeClr>
                      </a:solidFill>
                      <a:prstDash val="solid"/>
                      <a:round/>
                      <a:headEnd type="none" w="med" len="med"/>
                      <a:tailEnd type="none" w="med" len="med"/>
                    </a:lnL>
                    <a:lnR w="12700" cap="flat" cmpd="sng" algn="ctr">
                      <a:solidFill>
                        <a:schemeClr val="bg2">
                          <a:lumMod val="90000"/>
                        </a:schemeClr>
                      </a:solidFill>
                      <a:prstDash val="solid"/>
                      <a:round/>
                      <a:headEnd type="none" w="med" len="med"/>
                      <a:tailEnd type="none" w="med" len="med"/>
                    </a:lnR>
                    <a:lnT w="12700" cap="flat" cmpd="sng" algn="ctr">
                      <a:solidFill>
                        <a:schemeClr val="bg2">
                          <a:lumMod val="90000"/>
                        </a:schemeClr>
                      </a:solidFill>
                      <a:prstDash val="solid"/>
                      <a:round/>
                      <a:headEnd type="none" w="med" len="med"/>
                      <a:tailEnd type="none" w="med" len="med"/>
                    </a:lnT>
                    <a:lnB w="12700" cap="flat" cmpd="sng" algn="ctr">
                      <a:solidFill>
                        <a:schemeClr val="bg2">
                          <a:lumMod val="90000"/>
                        </a:schemeClr>
                      </a:solidFill>
                      <a:prstDash val="solid"/>
                      <a:round/>
                      <a:headEnd type="none" w="med" len="med"/>
                      <a:tailEnd type="none" w="med" len="med"/>
                    </a:lnB>
                    <a:solidFill>
                      <a:schemeClr val="bg1">
                        <a:lumMod val="95000"/>
                      </a:schemeClr>
                    </a:solidFill>
                  </a:tcPr>
                </a:tc>
                <a:tc>
                  <a:txBody>
                    <a:bodyPr/>
                    <a:lstStyle/>
                    <a:p>
                      <a:pPr algn="ctr"/>
                      <a:r>
                        <a:rPr lang="pt-BR" sz="1400">
                          <a:solidFill>
                            <a:schemeClr val="tx1">
                              <a:lumMod val="50000"/>
                              <a:lumOff val="50000"/>
                            </a:schemeClr>
                          </a:solidFill>
                        </a:rPr>
                        <a:t>(+)</a:t>
                      </a:r>
                    </a:p>
                  </a:txBody>
                  <a:tcPr anchor="ctr">
                    <a:lnL w="12700" cap="flat" cmpd="sng" algn="ctr">
                      <a:solidFill>
                        <a:schemeClr val="bg2">
                          <a:lumMod val="90000"/>
                        </a:schemeClr>
                      </a:solidFill>
                      <a:prstDash val="solid"/>
                      <a:round/>
                      <a:headEnd type="none" w="med" len="med"/>
                      <a:tailEnd type="none" w="med" len="med"/>
                    </a:lnL>
                    <a:lnR w="12700" cap="flat" cmpd="sng" algn="ctr">
                      <a:solidFill>
                        <a:schemeClr val="bg2">
                          <a:lumMod val="90000"/>
                        </a:schemeClr>
                      </a:solidFill>
                      <a:prstDash val="solid"/>
                      <a:round/>
                      <a:headEnd type="none" w="med" len="med"/>
                      <a:tailEnd type="none" w="med" len="med"/>
                    </a:lnR>
                    <a:lnT w="12700" cap="flat" cmpd="sng" algn="ctr">
                      <a:solidFill>
                        <a:schemeClr val="bg2">
                          <a:lumMod val="90000"/>
                        </a:schemeClr>
                      </a:solidFill>
                      <a:prstDash val="solid"/>
                      <a:round/>
                      <a:headEnd type="none" w="med" len="med"/>
                      <a:tailEnd type="none" w="med" len="med"/>
                    </a:lnT>
                    <a:lnB w="12700" cap="flat" cmpd="sng" algn="ctr">
                      <a:solidFill>
                        <a:schemeClr val="bg2">
                          <a:lumMod val="90000"/>
                        </a:schemeClr>
                      </a:solidFill>
                      <a:prstDash val="solid"/>
                      <a:round/>
                      <a:headEnd type="none" w="med" len="med"/>
                      <a:tailEnd type="none" w="med" len="med"/>
                    </a:lnB>
                    <a:solidFill>
                      <a:schemeClr val="bg1">
                        <a:lumMod val="95000"/>
                      </a:schemeClr>
                    </a:solidFill>
                  </a:tcPr>
                </a:tc>
                <a:tc>
                  <a:txBody>
                    <a:bodyPr/>
                    <a:lstStyle/>
                    <a:p>
                      <a:pPr algn="ctr"/>
                      <a:r>
                        <a:rPr lang="pt-BR" sz="1400" dirty="0">
                          <a:solidFill>
                            <a:schemeClr val="tx1">
                              <a:lumMod val="50000"/>
                              <a:lumOff val="50000"/>
                            </a:schemeClr>
                          </a:solidFill>
                        </a:rPr>
                        <a:t> Sim</a:t>
                      </a:r>
                    </a:p>
                  </a:txBody>
                  <a:tcPr anchor="ctr">
                    <a:lnL w="12700" cap="flat" cmpd="sng" algn="ctr">
                      <a:solidFill>
                        <a:schemeClr val="bg2">
                          <a:lumMod val="90000"/>
                        </a:schemeClr>
                      </a:solidFill>
                      <a:prstDash val="solid"/>
                      <a:round/>
                      <a:headEnd type="none" w="med" len="med"/>
                      <a:tailEnd type="none" w="med" len="med"/>
                    </a:lnL>
                    <a:lnR w="12700" cap="flat" cmpd="sng" algn="ctr">
                      <a:solidFill>
                        <a:schemeClr val="bg2">
                          <a:lumMod val="90000"/>
                        </a:schemeClr>
                      </a:solidFill>
                      <a:prstDash val="solid"/>
                      <a:round/>
                      <a:headEnd type="none" w="med" len="med"/>
                      <a:tailEnd type="none" w="med" len="med"/>
                    </a:lnR>
                    <a:lnT w="12700" cap="flat" cmpd="sng" algn="ctr">
                      <a:solidFill>
                        <a:schemeClr val="bg2">
                          <a:lumMod val="90000"/>
                        </a:schemeClr>
                      </a:solidFill>
                      <a:prstDash val="solid"/>
                      <a:round/>
                      <a:headEnd type="none" w="med" len="med"/>
                      <a:tailEnd type="none" w="med" len="med"/>
                    </a:lnT>
                    <a:lnB w="12700" cap="flat" cmpd="sng" algn="ctr">
                      <a:solidFill>
                        <a:schemeClr val="bg2">
                          <a:lumMod val="90000"/>
                        </a:schemeClr>
                      </a:solidFill>
                      <a:prstDash val="solid"/>
                      <a:round/>
                      <a:headEnd type="none" w="med" len="med"/>
                      <a:tailEnd type="none" w="med" len="med"/>
                    </a:lnB>
                    <a:solidFill>
                      <a:schemeClr val="bg1">
                        <a:lumMod val="95000"/>
                      </a:schemeClr>
                    </a:solidFill>
                  </a:tcPr>
                </a:tc>
                <a:tc>
                  <a:txBody>
                    <a:bodyPr/>
                    <a:lstStyle/>
                    <a:p>
                      <a:pPr algn="ctr"/>
                      <a:r>
                        <a:rPr lang="pt-BR" sz="1400" dirty="0">
                          <a:solidFill>
                            <a:schemeClr val="tx1">
                              <a:lumMod val="50000"/>
                              <a:lumOff val="50000"/>
                            </a:schemeClr>
                          </a:solidFill>
                        </a:rPr>
                        <a:t> Sim </a:t>
                      </a:r>
                    </a:p>
                  </a:txBody>
                  <a:tcPr anchor="ctr">
                    <a:lnL w="12700" cap="flat" cmpd="sng" algn="ctr">
                      <a:solidFill>
                        <a:schemeClr val="bg2">
                          <a:lumMod val="90000"/>
                        </a:schemeClr>
                      </a:solidFill>
                      <a:prstDash val="solid"/>
                      <a:round/>
                      <a:headEnd type="none" w="med" len="med"/>
                      <a:tailEnd type="none" w="med" len="med"/>
                    </a:lnL>
                    <a:lnR w="12700" cap="flat" cmpd="sng" algn="ctr">
                      <a:solidFill>
                        <a:schemeClr val="bg2">
                          <a:lumMod val="90000"/>
                        </a:schemeClr>
                      </a:solidFill>
                      <a:prstDash val="solid"/>
                      <a:round/>
                      <a:headEnd type="none" w="med" len="med"/>
                      <a:tailEnd type="none" w="med" len="med"/>
                    </a:lnR>
                    <a:lnT w="12700" cap="flat" cmpd="sng" algn="ctr">
                      <a:solidFill>
                        <a:schemeClr val="bg2">
                          <a:lumMod val="90000"/>
                        </a:schemeClr>
                      </a:solidFill>
                      <a:prstDash val="solid"/>
                      <a:round/>
                      <a:headEnd type="none" w="med" len="med"/>
                      <a:tailEnd type="none" w="med" len="med"/>
                    </a:lnT>
                    <a:lnB w="12700" cap="flat" cmpd="sng" algn="ctr">
                      <a:solidFill>
                        <a:schemeClr val="bg2">
                          <a:lumMod val="90000"/>
                        </a:schemeClr>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4144852358"/>
                  </a:ext>
                </a:extLst>
              </a:tr>
              <a:tr h="434109">
                <a:tc vMerge="1">
                  <a:txBody>
                    <a:bodyPr/>
                    <a:lstStyle/>
                    <a:p>
                      <a:endParaRPr lang="en-CA" sz="2200" b="0" dirty="0"/>
                    </a:p>
                  </a:txBody>
                  <a:tcPr/>
                </a:tc>
                <a:tc>
                  <a:txBody>
                    <a:bodyPr/>
                    <a:lstStyle/>
                    <a:p>
                      <a:pPr algn="ctr"/>
                      <a:r>
                        <a:rPr lang="pt-BR" sz="1400">
                          <a:solidFill>
                            <a:schemeClr val="tx1">
                              <a:lumMod val="50000"/>
                              <a:lumOff val="50000"/>
                            </a:schemeClr>
                          </a:solidFill>
                        </a:rPr>
                        <a:t>(-)</a:t>
                      </a:r>
                    </a:p>
                  </a:txBody>
                  <a:tcPr anchor="ctr">
                    <a:lnL w="12700" cap="flat" cmpd="sng" algn="ctr">
                      <a:solidFill>
                        <a:schemeClr val="bg2">
                          <a:lumMod val="90000"/>
                        </a:schemeClr>
                      </a:solidFill>
                      <a:prstDash val="solid"/>
                      <a:round/>
                      <a:headEnd type="none" w="med" len="med"/>
                      <a:tailEnd type="none" w="med" len="med"/>
                    </a:lnL>
                    <a:lnR w="12700" cap="flat" cmpd="sng" algn="ctr">
                      <a:solidFill>
                        <a:schemeClr val="bg2">
                          <a:lumMod val="90000"/>
                        </a:schemeClr>
                      </a:solidFill>
                      <a:prstDash val="solid"/>
                      <a:round/>
                      <a:headEnd type="none" w="med" len="med"/>
                      <a:tailEnd type="none" w="med" len="med"/>
                    </a:lnR>
                    <a:lnT w="12700" cap="flat" cmpd="sng" algn="ctr">
                      <a:solidFill>
                        <a:schemeClr val="bg2">
                          <a:lumMod val="90000"/>
                        </a:schemeClr>
                      </a:solidFill>
                      <a:prstDash val="solid"/>
                      <a:round/>
                      <a:headEnd type="none" w="med" len="med"/>
                      <a:tailEnd type="none" w="med" len="med"/>
                    </a:lnT>
                    <a:lnB w="12700" cap="flat" cmpd="sng" algn="ctr">
                      <a:solidFill>
                        <a:schemeClr val="bg2">
                          <a:lumMod val="90000"/>
                        </a:schemeClr>
                      </a:solidFill>
                      <a:prstDash val="solid"/>
                      <a:round/>
                      <a:headEnd type="none" w="med" len="med"/>
                      <a:tailEnd type="none" w="med" len="med"/>
                    </a:lnB>
                    <a:solidFill>
                      <a:schemeClr val="bg1">
                        <a:lumMod val="95000"/>
                      </a:schemeClr>
                    </a:solidFill>
                  </a:tcPr>
                </a:tc>
                <a:tc>
                  <a:txBody>
                    <a:bodyPr/>
                    <a:lstStyle/>
                    <a:p>
                      <a:pPr algn="ctr"/>
                      <a:r>
                        <a:rPr lang="pt-BR" sz="1400" dirty="0">
                          <a:solidFill>
                            <a:schemeClr val="tx1">
                              <a:lumMod val="50000"/>
                              <a:lumOff val="50000"/>
                            </a:schemeClr>
                          </a:solidFill>
                        </a:rPr>
                        <a:t> Não</a:t>
                      </a:r>
                    </a:p>
                  </a:txBody>
                  <a:tcPr anchor="ctr">
                    <a:lnL w="12700" cap="flat" cmpd="sng" algn="ctr">
                      <a:solidFill>
                        <a:schemeClr val="bg2">
                          <a:lumMod val="90000"/>
                        </a:schemeClr>
                      </a:solidFill>
                      <a:prstDash val="solid"/>
                      <a:round/>
                      <a:headEnd type="none" w="med" len="med"/>
                      <a:tailEnd type="none" w="med" len="med"/>
                    </a:lnL>
                    <a:lnR w="12700" cap="flat" cmpd="sng" algn="ctr">
                      <a:solidFill>
                        <a:schemeClr val="bg2">
                          <a:lumMod val="90000"/>
                        </a:schemeClr>
                      </a:solidFill>
                      <a:prstDash val="solid"/>
                      <a:round/>
                      <a:headEnd type="none" w="med" len="med"/>
                      <a:tailEnd type="none" w="med" len="med"/>
                    </a:lnR>
                    <a:lnT w="12700" cap="flat" cmpd="sng" algn="ctr">
                      <a:solidFill>
                        <a:schemeClr val="bg2">
                          <a:lumMod val="90000"/>
                        </a:schemeClr>
                      </a:solidFill>
                      <a:prstDash val="solid"/>
                      <a:round/>
                      <a:headEnd type="none" w="med" len="med"/>
                      <a:tailEnd type="none" w="med" len="med"/>
                    </a:lnT>
                    <a:lnB w="12700" cap="flat" cmpd="sng" algn="ctr">
                      <a:solidFill>
                        <a:schemeClr val="bg2">
                          <a:lumMod val="90000"/>
                        </a:schemeClr>
                      </a:solidFill>
                      <a:prstDash val="solid"/>
                      <a:round/>
                      <a:headEnd type="none" w="med" len="med"/>
                      <a:tailEnd type="none" w="med" len="med"/>
                    </a:lnB>
                    <a:solidFill>
                      <a:schemeClr val="bg1">
                        <a:lumMod val="95000"/>
                      </a:schemeClr>
                    </a:solidFill>
                  </a:tcPr>
                </a:tc>
                <a:tc>
                  <a:txBody>
                    <a:bodyPr/>
                    <a:lstStyle/>
                    <a:p>
                      <a:pPr algn="ctr"/>
                      <a:r>
                        <a:rPr lang="pt-BR" sz="1400" dirty="0">
                          <a:solidFill>
                            <a:schemeClr val="tx1">
                              <a:lumMod val="50000"/>
                              <a:lumOff val="50000"/>
                            </a:schemeClr>
                          </a:solidFill>
                        </a:rPr>
                        <a:t> Sim </a:t>
                      </a:r>
                    </a:p>
                  </a:txBody>
                  <a:tcPr anchor="ctr">
                    <a:lnL w="12700" cap="flat" cmpd="sng" algn="ctr">
                      <a:solidFill>
                        <a:schemeClr val="bg2">
                          <a:lumMod val="90000"/>
                        </a:schemeClr>
                      </a:solidFill>
                      <a:prstDash val="solid"/>
                      <a:round/>
                      <a:headEnd type="none" w="med" len="med"/>
                      <a:tailEnd type="none" w="med" len="med"/>
                    </a:lnL>
                    <a:lnR w="12700" cap="flat" cmpd="sng" algn="ctr">
                      <a:solidFill>
                        <a:schemeClr val="bg2">
                          <a:lumMod val="90000"/>
                        </a:schemeClr>
                      </a:solidFill>
                      <a:prstDash val="solid"/>
                      <a:round/>
                      <a:headEnd type="none" w="med" len="med"/>
                      <a:tailEnd type="none" w="med" len="med"/>
                    </a:lnR>
                    <a:lnT w="12700" cap="flat" cmpd="sng" algn="ctr">
                      <a:solidFill>
                        <a:schemeClr val="bg2">
                          <a:lumMod val="90000"/>
                        </a:schemeClr>
                      </a:solidFill>
                      <a:prstDash val="solid"/>
                      <a:round/>
                      <a:headEnd type="none" w="med" len="med"/>
                      <a:tailEnd type="none" w="med" len="med"/>
                    </a:lnT>
                    <a:lnB w="12700" cap="flat" cmpd="sng" algn="ctr">
                      <a:solidFill>
                        <a:schemeClr val="bg2">
                          <a:lumMod val="90000"/>
                        </a:schemeClr>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1629966874"/>
                  </a:ext>
                </a:extLst>
              </a:tr>
            </a:tbl>
          </a:graphicData>
        </a:graphic>
      </p:graphicFrame>
      <p:sp>
        <p:nvSpPr>
          <p:cNvPr id="7" name="TextBox 6">
            <a:extLst>
              <a:ext uri="{FF2B5EF4-FFF2-40B4-BE49-F238E27FC236}">
                <a16:creationId xmlns:a16="http://schemas.microsoft.com/office/drawing/2014/main" id="{30C32D0F-DB26-43FC-ADE1-7F2A6221686A}"/>
              </a:ext>
            </a:extLst>
          </p:cNvPr>
          <p:cNvSpPr txBox="1"/>
          <p:nvPr/>
        </p:nvSpPr>
        <p:spPr>
          <a:xfrm>
            <a:off x="419100" y="5839254"/>
            <a:ext cx="7235734" cy="738664"/>
          </a:xfrm>
          <a:prstGeom prst="rect">
            <a:avLst/>
          </a:prstGeom>
          <a:noFill/>
        </p:spPr>
        <p:txBody>
          <a:bodyPr wrap="square" rtlCol="0">
            <a:spAutoFit/>
          </a:bodyPr>
          <a:lstStyle/>
          <a:p>
            <a:r>
              <a:rPr lang="pt-BR" sz="1400" dirty="0">
                <a:solidFill>
                  <a:schemeClr val="tx1">
                    <a:lumMod val="50000"/>
                    <a:lumOff val="50000"/>
                  </a:schemeClr>
                </a:solidFill>
              </a:rPr>
              <a:t>**Não há recomendação formal, pois não há estudos familiares disponíveis em homozigotos PGM. Entretanto, os membros do painel são a favor da profilaxia anteparto, dado o risco estimado de TEV.</a:t>
            </a:r>
          </a:p>
        </p:txBody>
      </p:sp>
      <p:sp>
        <p:nvSpPr>
          <p:cNvPr id="2" name="Title 1">
            <a:extLst>
              <a:ext uri="{FF2B5EF4-FFF2-40B4-BE49-F238E27FC236}">
                <a16:creationId xmlns:a16="http://schemas.microsoft.com/office/drawing/2014/main" id="{AB4166A6-6D46-2045-AACD-F0F6953CC5FE}"/>
              </a:ext>
            </a:extLst>
          </p:cNvPr>
          <p:cNvSpPr>
            <a:spLocks noGrp="1"/>
          </p:cNvSpPr>
          <p:nvPr>
            <p:ph type="title"/>
          </p:nvPr>
        </p:nvSpPr>
        <p:spPr>
          <a:xfrm>
            <a:off x="3354420" y="640467"/>
            <a:ext cx="3626890" cy="418113"/>
          </a:xfrm>
        </p:spPr>
        <p:txBody>
          <a:bodyPr/>
          <a:lstStyle/>
          <a:p>
            <a:r>
              <a:rPr lang="pt-BR" sz="2800"/>
              <a:t>Recomendação 22</a:t>
            </a:r>
            <a:br>
              <a:rPr lang="pt-BR" sz="2800"/>
            </a:br>
            <a:endParaRPr lang="pt-BR" sz="2800"/>
          </a:p>
        </p:txBody>
      </p:sp>
      <p:sp>
        <p:nvSpPr>
          <p:cNvPr id="18" name="Oval 17">
            <a:extLst>
              <a:ext uri="{FF2B5EF4-FFF2-40B4-BE49-F238E27FC236}">
                <a16:creationId xmlns:a16="http://schemas.microsoft.com/office/drawing/2014/main" id="{97E5E82E-9CDB-B043-BA7C-B5C222F541F9}"/>
              </a:ext>
            </a:extLst>
          </p:cNvPr>
          <p:cNvSpPr/>
          <p:nvPr/>
        </p:nvSpPr>
        <p:spPr>
          <a:xfrm>
            <a:off x="6590179" y="3058392"/>
            <a:ext cx="158294" cy="158294"/>
          </a:xfrm>
          <a:prstGeom prst="ellipse">
            <a:avLst/>
          </a:prstGeom>
          <a:solidFill>
            <a:srgbClr val="E43E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Oval 18">
            <a:extLst>
              <a:ext uri="{FF2B5EF4-FFF2-40B4-BE49-F238E27FC236}">
                <a16:creationId xmlns:a16="http://schemas.microsoft.com/office/drawing/2014/main" id="{AB862684-AA25-EB4F-B0D1-46A880399F98}"/>
              </a:ext>
            </a:extLst>
          </p:cNvPr>
          <p:cNvSpPr/>
          <p:nvPr/>
        </p:nvSpPr>
        <p:spPr>
          <a:xfrm>
            <a:off x="6981310" y="3449485"/>
            <a:ext cx="158294" cy="158294"/>
          </a:xfrm>
          <a:prstGeom prst="ellipse">
            <a:avLst/>
          </a:prstGeom>
          <a:solidFill>
            <a:srgbClr val="E43E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Oval 19">
            <a:extLst>
              <a:ext uri="{FF2B5EF4-FFF2-40B4-BE49-F238E27FC236}">
                <a16:creationId xmlns:a16="http://schemas.microsoft.com/office/drawing/2014/main" id="{017D7CE3-B870-B542-8926-518E665B4160}"/>
              </a:ext>
            </a:extLst>
          </p:cNvPr>
          <p:cNvSpPr/>
          <p:nvPr/>
        </p:nvSpPr>
        <p:spPr>
          <a:xfrm>
            <a:off x="6981310" y="3907313"/>
            <a:ext cx="158294" cy="158294"/>
          </a:xfrm>
          <a:prstGeom prst="ellipse">
            <a:avLst/>
          </a:prstGeom>
          <a:solidFill>
            <a:srgbClr val="E43E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Oval 20">
            <a:extLst>
              <a:ext uri="{FF2B5EF4-FFF2-40B4-BE49-F238E27FC236}">
                <a16:creationId xmlns:a16="http://schemas.microsoft.com/office/drawing/2014/main" id="{698F9326-48EF-B144-838B-445EB1982149}"/>
              </a:ext>
            </a:extLst>
          </p:cNvPr>
          <p:cNvSpPr/>
          <p:nvPr/>
        </p:nvSpPr>
        <p:spPr>
          <a:xfrm>
            <a:off x="6981310" y="4335706"/>
            <a:ext cx="158294" cy="158294"/>
          </a:xfrm>
          <a:prstGeom prst="ellipse">
            <a:avLst/>
          </a:prstGeom>
          <a:solidFill>
            <a:srgbClr val="E43E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Oval 21">
            <a:extLst>
              <a:ext uri="{FF2B5EF4-FFF2-40B4-BE49-F238E27FC236}">
                <a16:creationId xmlns:a16="http://schemas.microsoft.com/office/drawing/2014/main" id="{78250F41-7803-2849-B9BB-EC20107E2DB6}"/>
              </a:ext>
            </a:extLst>
          </p:cNvPr>
          <p:cNvSpPr/>
          <p:nvPr/>
        </p:nvSpPr>
        <p:spPr>
          <a:xfrm>
            <a:off x="6981310" y="4764099"/>
            <a:ext cx="158294" cy="158294"/>
          </a:xfrm>
          <a:prstGeom prst="ellipse">
            <a:avLst/>
          </a:prstGeom>
          <a:solidFill>
            <a:srgbClr val="E43E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Oval 22">
            <a:extLst>
              <a:ext uri="{FF2B5EF4-FFF2-40B4-BE49-F238E27FC236}">
                <a16:creationId xmlns:a16="http://schemas.microsoft.com/office/drawing/2014/main" id="{21315CB5-0933-DB45-8984-481B5D648AEB}"/>
              </a:ext>
            </a:extLst>
          </p:cNvPr>
          <p:cNvSpPr/>
          <p:nvPr/>
        </p:nvSpPr>
        <p:spPr>
          <a:xfrm>
            <a:off x="6981310" y="5192492"/>
            <a:ext cx="158294" cy="158294"/>
          </a:xfrm>
          <a:prstGeom prst="ellipse">
            <a:avLst/>
          </a:prstGeom>
          <a:solidFill>
            <a:srgbClr val="E43E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Oval 23">
            <a:extLst>
              <a:ext uri="{FF2B5EF4-FFF2-40B4-BE49-F238E27FC236}">
                <a16:creationId xmlns:a16="http://schemas.microsoft.com/office/drawing/2014/main" id="{97C1F132-E336-CA4B-BCC4-5A2464C90A63}"/>
              </a:ext>
            </a:extLst>
          </p:cNvPr>
          <p:cNvSpPr/>
          <p:nvPr/>
        </p:nvSpPr>
        <p:spPr>
          <a:xfrm>
            <a:off x="8682526" y="2979245"/>
            <a:ext cx="158294" cy="158294"/>
          </a:xfrm>
          <a:prstGeom prst="ellipse">
            <a:avLst/>
          </a:prstGeom>
          <a:solidFill>
            <a:srgbClr val="E43E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Oval 24">
            <a:extLst>
              <a:ext uri="{FF2B5EF4-FFF2-40B4-BE49-F238E27FC236}">
                <a16:creationId xmlns:a16="http://schemas.microsoft.com/office/drawing/2014/main" id="{15C640BD-7CED-8A46-852A-4EAE409F9F0D}"/>
              </a:ext>
            </a:extLst>
          </p:cNvPr>
          <p:cNvSpPr/>
          <p:nvPr/>
        </p:nvSpPr>
        <p:spPr>
          <a:xfrm>
            <a:off x="8682526" y="3449485"/>
            <a:ext cx="158294" cy="158294"/>
          </a:xfrm>
          <a:prstGeom prst="ellipse">
            <a:avLst/>
          </a:prstGeom>
          <a:solidFill>
            <a:srgbClr val="E43E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Oval 25">
            <a:extLst>
              <a:ext uri="{FF2B5EF4-FFF2-40B4-BE49-F238E27FC236}">
                <a16:creationId xmlns:a16="http://schemas.microsoft.com/office/drawing/2014/main" id="{353E3F90-2932-C44C-A4DA-5F879137DA6C}"/>
              </a:ext>
            </a:extLst>
          </p:cNvPr>
          <p:cNvSpPr/>
          <p:nvPr/>
        </p:nvSpPr>
        <p:spPr>
          <a:xfrm>
            <a:off x="8682526" y="3886341"/>
            <a:ext cx="158294" cy="158294"/>
          </a:xfrm>
          <a:prstGeom prst="ellipse">
            <a:avLst/>
          </a:prstGeom>
          <a:solidFill>
            <a:srgbClr val="E43E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Oval 26">
            <a:extLst>
              <a:ext uri="{FF2B5EF4-FFF2-40B4-BE49-F238E27FC236}">
                <a16:creationId xmlns:a16="http://schemas.microsoft.com/office/drawing/2014/main" id="{A71F6D89-3A52-1D4F-BCA5-380F1D0A1447}"/>
              </a:ext>
            </a:extLst>
          </p:cNvPr>
          <p:cNvSpPr/>
          <p:nvPr/>
        </p:nvSpPr>
        <p:spPr>
          <a:xfrm>
            <a:off x="8682526" y="4315621"/>
            <a:ext cx="158294" cy="158294"/>
          </a:xfrm>
          <a:prstGeom prst="ellipse">
            <a:avLst/>
          </a:prstGeom>
          <a:solidFill>
            <a:srgbClr val="E43E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Oval 27">
            <a:extLst>
              <a:ext uri="{FF2B5EF4-FFF2-40B4-BE49-F238E27FC236}">
                <a16:creationId xmlns:a16="http://schemas.microsoft.com/office/drawing/2014/main" id="{90E70A73-064C-124E-A7EF-D6D8AD66BB7E}"/>
              </a:ext>
            </a:extLst>
          </p:cNvPr>
          <p:cNvSpPr/>
          <p:nvPr/>
        </p:nvSpPr>
        <p:spPr>
          <a:xfrm>
            <a:off x="8682526" y="4751989"/>
            <a:ext cx="158294" cy="158294"/>
          </a:xfrm>
          <a:prstGeom prst="ellipse">
            <a:avLst/>
          </a:prstGeom>
          <a:solidFill>
            <a:srgbClr val="E43E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Oval 28">
            <a:extLst>
              <a:ext uri="{FF2B5EF4-FFF2-40B4-BE49-F238E27FC236}">
                <a16:creationId xmlns:a16="http://schemas.microsoft.com/office/drawing/2014/main" id="{CC899BCF-2DC9-EA46-94C0-8B7F38E81CC3}"/>
              </a:ext>
            </a:extLst>
          </p:cNvPr>
          <p:cNvSpPr/>
          <p:nvPr/>
        </p:nvSpPr>
        <p:spPr>
          <a:xfrm>
            <a:off x="8682526" y="5172613"/>
            <a:ext cx="158294" cy="158294"/>
          </a:xfrm>
          <a:prstGeom prst="ellipse">
            <a:avLst/>
          </a:prstGeom>
          <a:solidFill>
            <a:srgbClr val="E43E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0" name="Group 29">
            <a:extLst>
              <a:ext uri="{FF2B5EF4-FFF2-40B4-BE49-F238E27FC236}">
                <a16:creationId xmlns:a16="http://schemas.microsoft.com/office/drawing/2014/main" id="{9BCD6BE3-AE53-C849-B4C5-D299A8F50ABF}"/>
              </a:ext>
            </a:extLst>
          </p:cNvPr>
          <p:cNvGrpSpPr/>
          <p:nvPr/>
        </p:nvGrpSpPr>
        <p:grpSpPr>
          <a:xfrm>
            <a:off x="7654833" y="6345069"/>
            <a:ext cx="4367573" cy="276999"/>
            <a:chOff x="6398150" y="6483927"/>
            <a:chExt cx="4160021" cy="329532"/>
          </a:xfrm>
        </p:grpSpPr>
        <p:sp>
          <p:nvSpPr>
            <p:cNvPr id="31" name="TextBox 30">
              <a:extLst>
                <a:ext uri="{FF2B5EF4-FFF2-40B4-BE49-F238E27FC236}">
                  <a16:creationId xmlns:a16="http://schemas.microsoft.com/office/drawing/2014/main" id="{918D1C72-ED9C-3C47-B497-D2E078284EBD}"/>
                </a:ext>
              </a:extLst>
            </p:cNvPr>
            <p:cNvSpPr txBox="1"/>
            <p:nvPr/>
          </p:nvSpPr>
          <p:spPr>
            <a:xfrm>
              <a:off x="6398150" y="6483927"/>
              <a:ext cx="4138543" cy="329532"/>
            </a:xfrm>
            <a:prstGeom prst="rect">
              <a:avLst/>
            </a:prstGeom>
            <a:noFill/>
          </p:spPr>
          <p:txBody>
            <a:bodyPr wrap="square" rtlCol="0">
              <a:spAutoFit/>
            </a:bodyPr>
            <a:lstStyle/>
            <a:p>
              <a:r>
                <a:rPr lang="pt-BR" sz="1200" dirty="0">
                  <a:solidFill>
                    <a:schemeClr val="tx1">
                      <a:lumMod val="50000"/>
                      <a:lumOff val="50000"/>
                    </a:schemeClr>
                  </a:solidFill>
                </a:rPr>
                <a:t>Qualidade da evidência (GRADO): Baixa       Moderada         Forte</a:t>
              </a:r>
            </a:p>
          </p:txBody>
        </p:sp>
        <p:sp>
          <p:nvSpPr>
            <p:cNvPr id="32" name="Oval 31">
              <a:extLst>
                <a:ext uri="{FF2B5EF4-FFF2-40B4-BE49-F238E27FC236}">
                  <a16:creationId xmlns:a16="http://schemas.microsoft.com/office/drawing/2014/main" id="{FE3C2775-2A60-5F41-8803-B25F67C8A187}"/>
                </a:ext>
              </a:extLst>
            </p:cNvPr>
            <p:cNvSpPr/>
            <p:nvPr/>
          </p:nvSpPr>
          <p:spPr>
            <a:xfrm>
              <a:off x="8846795" y="6543279"/>
              <a:ext cx="158294" cy="158294"/>
            </a:xfrm>
            <a:prstGeom prst="ellipse">
              <a:avLst/>
            </a:prstGeom>
            <a:solidFill>
              <a:srgbClr val="E43E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Oval 32">
              <a:extLst>
                <a:ext uri="{FF2B5EF4-FFF2-40B4-BE49-F238E27FC236}">
                  <a16:creationId xmlns:a16="http://schemas.microsoft.com/office/drawing/2014/main" id="{C6B33C65-2F0F-6846-BF94-1EE4854E3A00}"/>
                </a:ext>
              </a:extLst>
            </p:cNvPr>
            <p:cNvSpPr/>
            <p:nvPr/>
          </p:nvSpPr>
          <p:spPr>
            <a:xfrm>
              <a:off x="9706603" y="6543279"/>
              <a:ext cx="158294" cy="158294"/>
            </a:xfrm>
            <a:prstGeom prst="ellipse">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Oval 33">
              <a:extLst>
                <a:ext uri="{FF2B5EF4-FFF2-40B4-BE49-F238E27FC236}">
                  <a16:creationId xmlns:a16="http://schemas.microsoft.com/office/drawing/2014/main" id="{27FC37B9-EA28-2248-A98F-A035F80BF9B2}"/>
                </a:ext>
              </a:extLst>
            </p:cNvPr>
            <p:cNvSpPr/>
            <p:nvPr/>
          </p:nvSpPr>
          <p:spPr>
            <a:xfrm>
              <a:off x="10399877" y="6543279"/>
              <a:ext cx="158294" cy="158294"/>
            </a:xfrm>
            <a:prstGeom prst="ellipse">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8" name="Content Placeholder 4">
            <a:extLst>
              <a:ext uri="{FF2B5EF4-FFF2-40B4-BE49-F238E27FC236}">
                <a16:creationId xmlns:a16="http://schemas.microsoft.com/office/drawing/2014/main" id="{E625EC02-BC61-A8AF-C704-21A9E147FBB7}"/>
              </a:ext>
            </a:extLst>
          </p:cNvPr>
          <p:cNvSpPr>
            <a:spLocks noGrp="1"/>
          </p:cNvSpPr>
          <p:nvPr>
            <p:ph idx="1"/>
          </p:nvPr>
        </p:nvSpPr>
        <p:spPr>
          <a:xfrm>
            <a:off x="419100" y="1432590"/>
            <a:ext cx="11099610" cy="481286"/>
          </a:xfrm>
        </p:spPr>
        <p:txBody>
          <a:bodyPr/>
          <a:lstStyle/>
          <a:p>
            <a:pPr marL="0" indent="0">
              <a:buNone/>
            </a:pPr>
            <a:r>
              <a:rPr lang="pt-BR" sz="2400" b="1"/>
              <a:t>Para as mulheres que não têm um histórico pessoal de TEV, o painel recomenda:</a:t>
            </a:r>
          </a:p>
        </p:txBody>
      </p:sp>
    </p:spTree>
    <p:extLst>
      <p:ext uri="{BB962C8B-B14F-4D97-AF65-F5344CB8AC3E}">
        <p14:creationId xmlns:p14="http://schemas.microsoft.com/office/powerpoint/2010/main" val="4248484981"/>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Table 5">
            <a:extLst>
              <a:ext uri="{FF2B5EF4-FFF2-40B4-BE49-F238E27FC236}">
                <a16:creationId xmlns:a16="http://schemas.microsoft.com/office/drawing/2014/main" id="{AE9BDF27-3AD4-4F8D-959B-13551C6C2CA3}"/>
              </a:ext>
            </a:extLst>
          </p:cNvPr>
          <p:cNvGraphicFramePr>
            <a:graphicFrameLocks noGrp="1"/>
          </p:cNvGraphicFramePr>
          <p:nvPr>
            <p:extLst>
              <p:ext uri="{D42A27DB-BD31-4B8C-83A1-F6EECF244321}">
                <p14:modId xmlns:p14="http://schemas.microsoft.com/office/powerpoint/2010/main" val="2913877083"/>
              </p:ext>
            </p:extLst>
          </p:nvPr>
        </p:nvGraphicFramePr>
        <p:xfrm>
          <a:off x="378157" y="2184529"/>
          <a:ext cx="7696201" cy="3412308"/>
        </p:xfrm>
        <a:graphic>
          <a:graphicData uri="http://schemas.openxmlformats.org/drawingml/2006/table">
            <a:tbl>
              <a:tblPr firstRow="1" bandRow="1">
                <a:tableStyleId>{5940675A-B579-460E-94D1-54222C63F5DA}</a:tableStyleId>
              </a:tblPr>
              <a:tblGrid>
                <a:gridCol w="2759128">
                  <a:extLst>
                    <a:ext uri="{9D8B030D-6E8A-4147-A177-3AD203B41FA5}">
                      <a16:colId xmlns:a16="http://schemas.microsoft.com/office/drawing/2014/main" val="798233405"/>
                    </a:ext>
                  </a:extLst>
                </a:gridCol>
                <a:gridCol w="1522281">
                  <a:extLst>
                    <a:ext uri="{9D8B030D-6E8A-4147-A177-3AD203B41FA5}">
                      <a16:colId xmlns:a16="http://schemas.microsoft.com/office/drawing/2014/main" val="2435890269"/>
                    </a:ext>
                  </a:extLst>
                </a:gridCol>
                <a:gridCol w="1893381">
                  <a:extLst>
                    <a:ext uri="{9D8B030D-6E8A-4147-A177-3AD203B41FA5}">
                      <a16:colId xmlns:a16="http://schemas.microsoft.com/office/drawing/2014/main" val="2088784181"/>
                    </a:ext>
                  </a:extLst>
                </a:gridCol>
                <a:gridCol w="1521411">
                  <a:extLst>
                    <a:ext uri="{9D8B030D-6E8A-4147-A177-3AD203B41FA5}">
                      <a16:colId xmlns:a16="http://schemas.microsoft.com/office/drawing/2014/main" val="3216752206"/>
                    </a:ext>
                  </a:extLst>
                </a:gridCol>
              </a:tblGrid>
              <a:tr h="520721">
                <a:tc>
                  <a:txBody>
                    <a:bodyPr/>
                    <a:lstStyle/>
                    <a:p>
                      <a:r>
                        <a:rPr lang="pt-BR" sz="1400" b="1">
                          <a:solidFill>
                            <a:schemeClr val="bg1"/>
                          </a:solidFill>
                        </a:rPr>
                        <a:t>Trombofilia hereditária no paciente</a:t>
                      </a:r>
                    </a:p>
                  </a:txBody>
                  <a:tcPr anchor="ctr">
                    <a:lnL w="12700" cap="flat" cmpd="sng" algn="ctr">
                      <a:solidFill>
                        <a:schemeClr val="bg2">
                          <a:lumMod val="90000"/>
                        </a:schemeClr>
                      </a:solidFill>
                      <a:prstDash val="solid"/>
                      <a:round/>
                      <a:headEnd type="none" w="med" len="med"/>
                      <a:tailEnd type="none" w="med" len="med"/>
                    </a:lnL>
                    <a:lnR w="12700" cap="flat" cmpd="sng" algn="ctr">
                      <a:solidFill>
                        <a:schemeClr val="bg2">
                          <a:lumMod val="90000"/>
                        </a:schemeClr>
                      </a:solidFill>
                      <a:prstDash val="solid"/>
                      <a:round/>
                      <a:headEnd type="none" w="med" len="med"/>
                      <a:tailEnd type="none" w="med" len="med"/>
                    </a:lnR>
                    <a:lnT w="12700" cap="flat" cmpd="sng" algn="ctr">
                      <a:solidFill>
                        <a:schemeClr val="bg2">
                          <a:lumMod val="90000"/>
                        </a:schemeClr>
                      </a:solidFill>
                      <a:prstDash val="solid"/>
                      <a:round/>
                      <a:headEnd type="none" w="med" len="med"/>
                      <a:tailEnd type="none" w="med" len="med"/>
                    </a:lnT>
                    <a:lnB w="12700" cap="flat" cmpd="sng" algn="ctr">
                      <a:solidFill>
                        <a:schemeClr val="bg2">
                          <a:lumMod val="90000"/>
                        </a:schemeClr>
                      </a:solidFill>
                      <a:prstDash val="solid"/>
                      <a:round/>
                      <a:headEnd type="none" w="med" len="med"/>
                      <a:tailEnd type="none" w="med" len="med"/>
                    </a:lnB>
                    <a:solidFill>
                      <a:srgbClr val="E63E30"/>
                    </a:solidFill>
                  </a:tcPr>
                </a:tc>
                <a:tc>
                  <a:txBody>
                    <a:bodyPr/>
                    <a:lstStyle/>
                    <a:p>
                      <a:pPr algn="ctr"/>
                      <a:r>
                        <a:rPr lang="pt-BR" sz="1400" b="1">
                          <a:solidFill>
                            <a:schemeClr val="bg1"/>
                          </a:solidFill>
                        </a:rPr>
                        <a:t>Histórico familiar de TEV</a:t>
                      </a:r>
                    </a:p>
                  </a:txBody>
                  <a:tcPr anchor="ctr">
                    <a:lnL w="12700" cap="flat" cmpd="sng" algn="ctr">
                      <a:solidFill>
                        <a:schemeClr val="bg2">
                          <a:lumMod val="90000"/>
                        </a:schemeClr>
                      </a:solidFill>
                      <a:prstDash val="solid"/>
                      <a:round/>
                      <a:headEnd type="none" w="med" len="med"/>
                      <a:tailEnd type="none" w="med" len="med"/>
                    </a:lnL>
                    <a:lnR w="12700" cap="flat" cmpd="sng" algn="ctr">
                      <a:solidFill>
                        <a:schemeClr val="bg2">
                          <a:lumMod val="90000"/>
                        </a:schemeClr>
                      </a:solidFill>
                      <a:prstDash val="solid"/>
                      <a:round/>
                      <a:headEnd type="none" w="med" len="med"/>
                      <a:tailEnd type="none" w="med" len="med"/>
                    </a:lnR>
                    <a:lnT w="12700" cap="flat" cmpd="sng" algn="ctr">
                      <a:solidFill>
                        <a:schemeClr val="bg2">
                          <a:lumMod val="90000"/>
                        </a:schemeClr>
                      </a:solidFill>
                      <a:prstDash val="solid"/>
                      <a:round/>
                      <a:headEnd type="none" w="med" len="med"/>
                      <a:tailEnd type="none" w="med" len="med"/>
                    </a:lnT>
                    <a:lnB w="12700" cap="flat" cmpd="sng" algn="ctr">
                      <a:solidFill>
                        <a:schemeClr val="bg2">
                          <a:lumMod val="90000"/>
                        </a:schemeClr>
                      </a:solidFill>
                      <a:prstDash val="solid"/>
                      <a:round/>
                      <a:headEnd type="none" w="med" len="med"/>
                      <a:tailEnd type="none" w="med" len="med"/>
                    </a:lnB>
                    <a:solidFill>
                      <a:srgbClr val="E63E30"/>
                    </a:solidFill>
                  </a:tcPr>
                </a:tc>
                <a:tc>
                  <a:txBody>
                    <a:bodyPr/>
                    <a:lstStyle/>
                    <a:p>
                      <a:pPr algn="ctr"/>
                      <a:r>
                        <a:rPr lang="pt-BR" sz="1400" b="1">
                          <a:solidFill>
                            <a:schemeClr val="bg1"/>
                          </a:solidFill>
                        </a:rPr>
                        <a:t>Profilaxia pré-parto</a:t>
                      </a:r>
                    </a:p>
                  </a:txBody>
                  <a:tcPr anchor="ctr">
                    <a:lnL w="12700" cap="flat" cmpd="sng" algn="ctr">
                      <a:solidFill>
                        <a:schemeClr val="bg2">
                          <a:lumMod val="90000"/>
                        </a:schemeClr>
                      </a:solidFill>
                      <a:prstDash val="solid"/>
                      <a:round/>
                      <a:headEnd type="none" w="med" len="med"/>
                      <a:tailEnd type="none" w="med" len="med"/>
                    </a:lnL>
                    <a:lnR w="12700" cap="flat" cmpd="sng" algn="ctr">
                      <a:solidFill>
                        <a:schemeClr val="bg2">
                          <a:lumMod val="90000"/>
                        </a:schemeClr>
                      </a:solidFill>
                      <a:prstDash val="solid"/>
                      <a:round/>
                      <a:headEnd type="none" w="med" len="med"/>
                      <a:tailEnd type="none" w="med" len="med"/>
                    </a:lnR>
                    <a:lnT w="12700" cap="flat" cmpd="sng" algn="ctr">
                      <a:solidFill>
                        <a:schemeClr val="bg2">
                          <a:lumMod val="90000"/>
                        </a:schemeClr>
                      </a:solidFill>
                      <a:prstDash val="solid"/>
                      <a:round/>
                      <a:headEnd type="none" w="med" len="med"/>
                      <a:tailEnd type="none" w="med" len="med"/>
                    </a:lnT>
                    <a:lnB w="12700" cap="flat" cmpd="sng" algn="ctr">
                      <a:solidFill>
                        <a:schemeClr val="bg2">
                          <a:lumMod val="90000"/>
                        </a:schemeClr>
                      </a:solidFill>
                      <a:prstDash val="solid"/>
                      <a:round/>
                      <a:headEnd type="none" w="med" len="med"/>
                      <a:tailEnd type="none" w="med" len="med"/>
                    </a:lnB>
                    <a:solidFill>
                      <a:srgbClr val="E63E30"/>
                    </a:solidFill>
                  </a:tcPr>
                </a:tc>
                <a:tc>
                  <a:txBody>
                    <a:bodyPr/>
                    <a:lstStyle/>
                    <a:p>
                      <a:pPr algn="ctr"/>
                      <a:r>
                        <a:rPr lang="pt-BR" sz="1400" b="1">
                          <a:solidFill>
                            <a:schemeClr val="bg1"/>
                          </a:solidFill>
                        </a:rPr>
                        <a:t>Profilaxia pós-parto</a:t>
                      </a:r>
                    </a:p>
                  </a:txBody>
                  <a:tcPr anchor="ctr">
                    <a:lnL w="12700" cap="flat" cmpd="sng" algn="ctr">
                      <a:solidFill>
                        <a:schemeClr val="bg2">
                          <a:lumMod val="90000"/>
                        </a:schemeClr>
                      </a:solidFill>
                      <a:prstDash val="solid"/>
                      <a:round/>
                      <a:headEnd type="none" w="med" len="med"/>
                      <a:tailEnd type="none" w="med" len="med"/>
                    </a:lnL>
                    <a:lnR w="12700" cap="flat" cmpd="sng" algn="ctr">
                      <a:solidFill>
                        <a:schemeClr val="bg2">
                          <a:lumMod val="90000"/>
                        </a:schemeClr>
                      </a:solidFill>
                      <a:prstDash val="solid"/>
                      <a:round/>
                      <a:headEnd type="none" w="med" len="med"/>
                      <a:tailEnd type="none" w="med" len="med"/>
                    </a:lnR>
                    <a:lnT w="12700" cap="flat" cmpd="sng" algn="ctr">
                      <a:solidFill>
                        <a:schemeClr val="bg2">
                          <a:lumMod val="90000"/>
                        </a:schemeClr>
                      </a:solidFill>
                      <a:prstDash val="solid"/>
                      <a:round/>
                      <a:headEnd type="none" w="med" len="med"/>
                      <a:tailEnd type="none" w="med" len="med"/>
                    </a:lnT>
                    <a:lnB w="12700" cap="flat" cmpd="sng" algn="ctr">
                      <a:solidFill>
                        <a:schemeClr val="bg2">
                          <a:lumMod val="90000"/>
                        </a:schemeClr>
                      </a:solidFill>
                      <a:prstDash val="solid"/>
                      <a:round/>
                      <a:headEnd type="none" w="med" len="med"/>
                      <a:tailEnd type="none" w="med" len="med"/>
                    </a:lnB>
                    <a:solidFill>
                      <a:srgbClr val="E63E30"/>
                    </a:solidFill>
                  </a:tcPr>
                </a:tc>
                <a:extLst>
                  <a:ext uri="{0D108BD9-81ED-4DB2-BD59-A6C34878D82A}">
                    <a16:rowId xmlns:a16="http://schemas.microsoft.com/office/drawing/2014/main" val="2944206801"/>
                  </a:ext>
                </a:extLst>
              </a:tr>
              <a:tr h="426769">
                <a:tc rowSpan="2">
                  <a:txBody>
                    <a:bodyPr/>
                    <a:lstStyle/>
                    <a:p>
                      <a:r>
                        <a:rPr lang="pt-BR" sz="1400" b="0">
                          <a:solidFill>
                            <a:schemeClr val="tx1">
                              <a:lumMod val="50000"/>
                              <a:lumOff val="50000"/>
                            </a:schemeClr>
                          </a:solidFill>
                        </a:rPr>
                        <a:t>MGP heterozigoto</a:t>
                      </a:r>
                    </a:p>
                    <a:p>
                      <a:r>
                        <a:rPr lang="pt-BR" sz="1400" b="0">
                          <a:solidFill>
                            <a:schemeClr val="tx1">
                              <a:lumMod val="50000"/>
                              <a:lumOff val="50000"/>
                            </a:schemeClr>
                          </a:solidFill>
                        </a:rPr>
                        <a:t>ou</a:t>
                      </a:r>
                    </a:p>
                    <a:p>
                      <a:r>
                        <a:rPr lang="pt-BR" sz="1400" b="0">
                          <a:solidFill>
                            <a:schemeClr val="tx1">
                              <a:lumMod val="50000"/>
                              <a:lumOff val="50000"/>
                            </a:schemeClr>
                          </a:solidFill>
                        </a:rPr>
                        <a:t>Fator V Leiden heterozigoto </a:t>
                      </a:r>
                    </a:p>
                  </a:txBody>
                  <a:tcPr anchor="ctr">
                    <a:lnL w="12700" cap="flat" cmpd="sng" algn="ctr">
                      <a:solidFill>
                        <a:schemeClr val="bg2">
                          <a:lumMod val="90000"/>
                        </a:schemeClr>
                      </a:solidFill>
                      <a:prstDash val="solid"/>
                      <a:round/>
                      <a:headEnd type="none" w="med" len="med"/>
                      <a:tailEnd type="none" w="med" len="med"/>
                    </a:lnL>
                    <a:lnR w="12700" cap="flat" cmpd="sng" algn="ctr">
                      <a:solidFill>
                        <a:schemeClr val="bg2">
                          <a:lumMod val="90000"/>
                        </a:schemeClr>
                      </a:solidFill>
                      <a:prstDash val="solid"/>
                      <a:round/>
                      <a:headEnd type="none" w="med" len="med"/>
                      <a:tailEnd type="none" w="med" len="med"/>
                    </a:lnR>
                    <a:lnT w="12700" cap="flat" cmpd="sng" algn="ctr">
                      <a:solidFill>
                        <a:schemeClr val="bg2">
                          <a:lumMod val="90000"/>
                        </a:schemeClr>
                      </a:solidFill>
                      <a:prstDash val="solid"/>
                      <a:round/>
                      <a:headEnd type="none" w="med" len="med"/>
                      <a:tailEnd type="none" w="med" len="med"/>
                    </a:lnT>
                    <a:lnB w="12700" cap="flat" cmpd="sng" algn="ctr">
                      <a:solidFill>
                        <a:schemeClr val="bg2">
                          <a:lumMod val="90000"/>
                        </a:schemeClr>
                      </a:solidFill>
                      <a:prstDash val="solid"/>
                      <a:round/>
                      <a:headEnd type="none" w="med" len="med"/>
                      <a:tailEnd type="none" w="med" len="med"/>
                    </a:lnB>
                    <a:solidFill>
                      <a:schemeClr val="bg1">
                        <a:lumMod val="95000"/>
                      </a:schemeClr>
                    </a:solidFill>
                  </a:tcPr>
                </a:tc>
                <a:tc>
                  <a:txBody>
                    <a:bodyPr/>
                    <a:lstStyle/>
                    <a:p>
                      <a:pPr algn="ctr"/>
                      <a:r>
                        <a:rPr lang="pt-BR" sz="1400">
                          <a:solidFill>
                            <a:schemeClr val="tx1">
                              <a:lumMod val="50000"/>
                              <a:lumOff val="50000"/>
                            </a:schemeClr>
                          </a:solidFill>
                        </a:rPr>
                        <a:t>(+)</a:t>
                      </a:r>
                    </a:p>
                  </a:txBody>
                  <a:tcPr anchor="ctr">
                    <a:lnL w="12700" cap="flat" cmpd="sng" algn="ctr">
                      <a:solidFill>
                        <a:schemeClr val="bg2">
                          <a:lumMod val="90000"/>
                        </a:schemeClr>
                      </a:solidFill>
                      <a:prstDash val="solid"/>
                      <a:round/>
                      <a:headEnd type="none" w="med" len="med"/>
                      <a:tailEnd type="none" w="med" len="med"/>
                    </a:lnL>
                    <a:lnR w="12700" cap="flat" cmpd="sng" algn="ctr">
                      <a:solidFill>
                        <a:schemeClr val="bg2">
                          <a:lumMod val="90000"/>
                        </a:schemeClr>
                      </a:solidFill>
                      <a:prstDash val="solid"/>
                      <a:round/>
                      <a:headEnd type="none" w="med" len="med"/>
                      <a:tailEnd type="none" w="med" len="med"/>
                    </a:lnR>
                    <a:lnT w="12700" cap="flat" cmpd="sng" algn="ctr">
                      <a:solidFill>
                        <a:schemeClr val="bg2">
                          <a:lumMod val="90000"/>
                        </a:schemeClr>
                      </a:solidFill>
                      <a:prstDash val="solid"/>
                      <a:round/>
                      <a:headEnd type="none" w="med" len="med"/>
                      <a:tailEnd type="none" w="med" len="med"/>
                    </a:lnT>
                    <a:lnB w="12700" cap="flat" cmpd="sng" algn="ctr">
                      <a:solidFill>
                        <a:schemeClr val="bg2">
                          <a:lumMod val="90000"/>
                        </a:schemeClr>
                      </a:solidFill>
                      <a:prstDash val="solid"/>
                      <a:round/>
                      <a:headEnd type="none" w="med" len="med"/>
                      <a:tailEnd type="none" w="med" len="med"/>
                    </a:lnB>
                    <a:solidFill>
                      <a:schemeClr val="bg1">
                        <a:lumMod val="95000"/>
                      </a:schemeClr>
                    </a:solidFill>
                  </a:tcPr>
                </a:tc>
                <a:tc>
                  <a:txBody>
                    <a:bodyPr/>
                    <a:lstStyle/>
                    <a:p>
                      <a:pPr algn="l"/>
                      <a:r>
                        <a:rPr lang="pt-BR" sz="1400">
                          <a:solidFill>
                            <a:schemeClr val="tx1">
                              <a:lumMod val="50000"/>
                              <a:lumOff val="50000"/>
                            </a:schemeClr>
                          </a:solidFill>
                        </a:rPr>
                        <a:t>Não</a:t>
                      </a:r>
                    </a:p>
                  </a:txBody>
                  <a:tcPr marL="822960" anchor="ctr">
                    <a:lnL w="12700" cap="flat" cmpd="sng" algn="ctr">
                      <a:solidFill>
                        <a:schemeClr val="bg2">
                          <a:lumMod val="90000"/>
                        </a:schemeClr>
                      </a:solidFill>
                      <a:prstDash val="solid"/>
                      <a:round/>
                      <a:headEnd type="none" w="med" len="med"/>
                      <a:tailEnd type="none" w="med" len="med"/>
                    </a:lnL>
                    <a:lnR w="12700" cap="flat" cmpd="sng" algn="ctr">
                      <a:solidFill>
                        <a:schemeClr val="bg2">
                          <a:lumMod val="90000"/>
                        </a:schemeClr>
                      </a:solidFill>
                      <a:prstDash val="solid"/>
                      <a:round/>
                      <a:headEnd type="none" w="med" len="med"/>
                      <a:tailEnd type="none" w="med" len="med"/>
                    </a:lnR>
                    <a:lnT w="12700" cap="flat" cmpd="sng" algn="ctr">
                      <a:solidFill>
                        <a:schemeClr val="bg2">
                          <a:lumMod val="90000"/>
                        </a:schemeClr>
                      </a:solidFill>
                      <a:prstDash val="solid"/>
                      <a:round/>
                      <a:headEnd type="none" w="med" len="med"/>
                      <a:tailEnd type="none" w="med" len="med"/>
                    </a:lnT>
                    <a:lnB w="12700" cap="flat" cmpd="sng" algn="ctr">
                      <a:solidFill>
                        <a:schemeClr val="bg2">
                          <a:lumMod val="90000"/>
                        </a:schemeClr>
                      </a:solidFill>
                      <a:prstDash val="solid"/>
                      <a:round/>
                      <a:headEnd type="none" w="med" len="med"/>
                      <a:tailEnd type="none" w="med" len="med"/>
                    </a:lnB>
                    <a:solidFill>
                      <a:schemeClr val="bg1">
                        <a:lumMod val="95000"/>
                      </a:schemeClr>
                    </a:solidFill>
                  </a:tcPr>
                </a:tc>
                <a:tc>
                  <a:txBody>
                    <a:bodyPr/>
                    <a:lstStyle/>
                    <a:p>
                      <a:pPr algn="l"/>
                      <a:r>
                        <a:rPr lang="pt-BR" sz="1400">
                          <a:solidFill>
                            <a:schemeClr val="tx1">
                              <a:lumMod val="50000"/>
                              <a:lumOff val="50000"/>
                            </a:schemeClr>
                          </a:solidFill>
                        </a:rPr>
                        <a:t>Não</a:t>
                      </a:r>
                    </a:p>
                  </a:txBody>
                  <a:tcPr marL="822960" anchor="ctr">
                    <a:lnL w="12700" cap="flat" cmpd="sng" algn="ctr">
                      <a:solidFill>
                        <a:schemeClr val="bg2">
                          <a:lumMod val="90000"/>
                        </a:schemeClr>
                      </a:solidFill>
                      <a:prstDash val="solid"/>
                      <a:round/>
                      <a:headEnd type="none" w="med" len="med"/>
                      <a:tailEnd type="none" w="med" len="med"/>
                    </a:lnL>
                    <a:lnR w="12700" cap="flat" cmpd="sng" algn="ctr">
                      <a:solidFill>
                        <a:schemeClr val="bg2">
                          <a:lumMod val="90000"/>
                        </a:schemeClr>
                      </a:solidFill>
                      <a:prstDash val="solid"/>
                      <a:round/>
                      <a:headEnd type="none" w="med" len="med"/>
                      <a:tailEnd type="none" w="med" len="med"/>
                    </a:lnR>
                    <a:lnT w="12700" cap="flat" cmpd="sng" algn="ctr">
                      <a:solidFill>
                        <a:schemeClr val="bg2">
                          <a:lumMod val="90000"/>
                        </a:schemeClr>
                      </a:solidFill>
                      <a:prstDash val="solid"/>
                      <a:round/>
                      <a:headEnd type="none" w="med" len="med"/>
                      <a:tailEnd type="none" w="med" len="med"/>
                    </a:lnT>
                    <a:lnB w="12700" cap="flat" cmpd="sng" algn="ctr">
                      <a:solidFill>
                        <a:schemeClr val="bg2">
                          <a:lumMod val="90000"/>
                        </a:schemeClr>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696026554"/>
                  </a:ext>
                </a:extLst>
              </a:tr>
              <a:tr h="426769">
                <a:tc vMerge="1">
                  <a:txBody>
                    <a:bodyPr/>
                    <a:lstStyle/>
                    <a:p>
                      <a:endParaRPr lang="en-CA" sz="2200" b="0" dirty="0"/>
                    </a:p>
                  </a:txBody>
                  <a:tcPr/>
                </a:tc>
                <a:tc>
                  <a:txBody>
                    <a:bodyPr/>
                    <a:lstStyle/>
                    <a:p>
                      <a:pPr algn="ctr"/>
                      <a:r>
                        <a:rPr lang="pt-BR" sz="1400">
                          <a:solidFill>
                            <a:schemeClr val="tx1">
                              <a:lumMod val="50000"/>
                              <a:lumOff val="50000"/>
                            </a:schemeClr>
                          </a:solidFill>
                        </a:rPr>
                        <a:t>(-)</a:t>
                      </a:r>
                    </a:p>
                  </a:txBody>
                  <a:tcPr anchor="ctr">
                    <a:lnL w="12700" cap="flat" cmpd="sng" algn="ctr">
                      <a:solidFill>
                        <a:schemeClr val="bg2">
                          <a:lumMod val="90000"/>
                        </a:schemeClr>
                      </a:solidFill>
                      <a:prstDash val="solid"/>
                      <a:round/>
                      <a:headEnd type="none" w="med" len="med"/>
                      <a:tailEnd type="none" w="med" len="med"/>
                    </a:lnL>
                    <a:lnR w="12700" cap="flat" cmpd="sng" algn="ctr">
                      <a:solidFill>
                        <a:schemeClr val="bg2">
                          <a:lumMod val="90000"/>
                        </a:schemeClr>
                      </a:solidFill>
                      <a:prstDash val="solid"/>
                      <a:round/>
                      <a:headEnd type="none" w="med" len="med"/>
                      <a:tailEnd type="none" w="med" len="med"/>
                    </a:lnR>
                    <a:lnT w="12700" cap="flat" cmpd="sng" algn="ctr">
                      <a:solidFill>
                        <a:schemeClr val="bg2">
                          <a:lumMod val="90000"/>
                        </a:schemeClr>
                      </a:solidFill>
                      <a:prstDash val="solid"/>
                      <a:round/>
                      <a:headEnd type="none" w="med" len="med"/>
                      <a:tailEnd type="none" w="med" len="med"/>
                    </a:lnT>
                    <a:lnB w="12700" cap="flat" cmpd="sng" algn="ctr">
                      <a:solidFill>
                        <a:schemeClr val="bg2">
                          <a:lumMod val="90000"/>
                        </a:schemeClr>
                      </a:solidFill>
                      <a:prstDash val="solid"/>
                      <a:round/>
                      <a:headEnd type="none" w="med" len="med"/>
                      <a:tailEnd type="none" w="med" len="med"/>
                    </a:lnB>
                    <a:solidFill>
                      <a:schemeClr val="bg1">
                        <a:lumMod val="95000"/>
                      </a:schemeClr>
                    </a:solidFill>
                  </a:tcPr>
                </a:tc>
                <a:tc>
                  <a:txBody>
                    <a:bodyPr/>
                    <a:lstStyle/>
                    <a:p>
                      <a:pPr algn="l"/>
                      <a:r>
                        <a:rPr lang="pt-BR" sz="1400">
                          <a:solidFill>
                            <a:schemeClr val="tx1">
                              <a:lumMod val="50000"/>
                              <a:lumOff val="50000"/>
                            </a:schemeClr>
                          </a:solidFill>
                        </a:rPr>
                        <a:t>Não</a:t>
                      </a:r>
                    </a:p>
                  </a:txBody>
                  <a:tcPr marL="822960" anchor="ctr">
                    <a:lnL w="12700" cap="flat" cmpd="sng" algn="ctr">
                      <a:solidFill>
                        <a:schemeClr val="bg2">
                          <a:lumMod val="90000"/>
                        </a:schemeClr>
                      </a:solidFill>
                      <a:prstDash val="solid"/>
                      <a:round/>
                      <a:headEnd type="none" w="med" len="med"/>
                      <a:tailEnd type="none" w="med" len="med"/>
                    </a:lnL>
                    <a:lnR w="12700" cap="flat" cmpd="sng" algn="ctr">
                      <a:solidFill>
                        <a:schemeClr val="bg2">
                          <a:lumMod val="90000"/>
                        </a:schemeClr>
                      </a:solidFill>
                      <a:prstDash val="solid"/>
                      <a:round/>
                      <a:headEnd type="none" w="med" len="med"/>
                      <a:tailEnd type="none" w="med" len="med"/>
                    </a:lnR>
                    <a:lnT w="12700" cap="flat" cmpd="sng" algn="ctr">
                      <a:solidFill>
                        <a:schemeClr val="bg2">
                          <a:lumMod val="90000"/>
                        </a:schemeClr>
                      </a:solidFill>
                      <a:prstDash val="solid"/>
                      <a:round/>
                      <a:headEnd type="none" w="med" len="med"/>
                      <a:tailEnd type="none" w="med" len="med"/>
                    </a:lnT>
                    <a:lnB w="12700" cap="flat" cmpd="sng" algn="ctr">
                      <a:solidFill>
                        <a:schemeClr val="bg2">
                          <a:lumMod val="90000"/>
                        </a:schemeClr>
                      </a:solidFill>
                      <a:prstDash val="solid"/>
                      <a:round/>
                      <a:headEnd type="none" w="med" len="med"/>
                      <a:tailEnd type="none" w="med" len="med"/>
                    </a:lnB>
                    <a:solidFill>
                      <a:schemeClr val="bg1">
                        <a:lumMod val="95000"/>
                      </a:schemeClr>
                    </a:solidFill>
                  </a:tcPr>
                </a:tc>
                <a:tc>
                  <a:txBody>
                    <a:bodyPr/>
                    <a:lstStyle/>
                    <a:p>
                      <a:pPr algn="l"/>
                      <a:r>
                        <a:rPr lang="pt-BR" sz="1400">
                          <a:solidFill>
                            <a:schemeClr val="tx1">
                              <a:lumMod val="50000"/>
                              <a:lumOff val="50000"/>
                            </a:schemeClr>
                          </a:solidFill>
                        </a:rPr>
                        <a:t>Não</a:t>
                      </a:r>
                    </a:p>
                  </a:txBody>
                  <a:tcPr marL="822960" anchor="ctr">
                    <a:lnL w="12700" cap="flat" cmpd="sng" algn="ctr">
                      <a:solidFill>
                        <a:schemeClr val="bg2">
                          <a:lumMod val="90000"/>
                        </a:schemeClr>
                      </a:solidFill>
                      <a:prstDash val="solid"/>
                      <a:round/>
                      <a:headEnd type="none" w="med" len="med"/>
                      <a:tailEnd type="none" w="med" len="med"/>
                    </a:lnL>
                    <a:lnR w="12700" cap="flat" cmpd="sng" algn="ctr">
                      <a:solidFill>
                        <a:schemeClr val="bg2">
                          <a:lumMod val="90000"/>
                        </a:schemeClr>
                      </a:solidFill>
                      <a:prstDash val="solid"/>
                      <a:round/>
                      <a:headEnd type="none" w="med" len="med"/>
                      <a:tailEnd type="none" w="med" len="med"/>
                    </a:lnR>
                    <a:lnT w="12700" cap="flat" cmpd="sng" algn="ctr">
                      <a:solidFill>
                        <a:schemeClr val="bg2">
                          <a:lumMod val="90000"/>
                        </a:schemeClr>
                      </a:solidFill>
                      <a:prstDash val="solid"/>
                      <a:round/>
                      <a:headEnd type="none" w="med" len="med"/>
                      <a:tailEnd type="none" w="med" len="med"/>
                    </a:lnT>
                    <a:lnB w="12700" cap="flat" cmpd="sng" algn="ctr">
                      <a:solidFill>
                        <a:schemeClr val="bg2">
                          <a:lumMod val="90000"/>
                        </a:schemeClr>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2161794445"/>
                  </a:ext>
                </a:extLst>
              </a:tr>
              <a:tr h="426769">
                <a:tc rowSpan="2">
                  <a:txBody>
                    <a:bodyPr/>
                    <a:lstStyle/>
                    <a:p>
                      <a:r>
                        <a:rPr lang="pt-BR" sz="1400" b="0">
                          <a:solidFill>
                            <a:schemeClr val="tx1">
                              <a:lumMod val="50000"/>
                              <a:lumOff val="50000"/>
                            </a:schemeClr>
                          </a:solidFill>
                        </a:rPr>
                        <a:t>Deficiência de proteína S</a:t>
                      </a:r>
                    </a:p>
                    <a:p>
                      <a:r>
                        <a:rPr lang="pt-BR" sz="1400" b="0">
                          <a:solidFill>
                            <a:schemeClr val="tx1">
                              <a:lumMod val="50000"/>
                              <a:lumOff val="50000"/>
                            </a:schemeClr>
                          </a:solidFill>
                        </a:rPr>
                        <a:t>ou</a:t>
                      </a:r>
                    </a:p>
                    <a:p>
                      <a:r>
                        <a:rPr lang="pt-BR" sz="1400" b="0">
                          <a:solidFill>
                            <a:schemeClr val="tx1">
                              <a:lumMod val="50000"/>
                              <a:lumOff val="50000"/>
                            </a:schemeClr>
                          </a:solidFill>
                        </a:rPr>
                        <a:t>Deficiência de proteína C</a:t>
                      </a:r>
                    </a:p>
                  </a:txBody>
                  <a:tcPr anchor="ctr">
                    <a:lnL w="12700" cap="flat" cmpd="sng" algn="ctr">
                      <a:solidFill>
                        <a:schemeClr val="bg2">
                          <a:lumMod val="90000"/>
                        </a:schemeClr>
                      </a:solidFill>
                      <a:prstDash val="solid"/>
                      <a:round/>
                      <a:headEnd type="none" w="med" len="med"/>
                      <a:tailEnd type="none" w="med" len="med"/>
                    </a:lnL>
                    <a:lnR w="12700" cap="flat" cmpd="sng" algn="ctr">
                      <a:solidFill>
                        <a:schemeClr val="bg2">
                          <a:lumMod val="90000"/>
                        </a:schemeClr>
                      </a:solidFill>
                      <a:prstDash val="solid"/>
                      <a:round/>
                      <a:headEnd type="none" w="med" len="med"/>
                      <a:tailEnd type="none" w="med" len="med"/>
                    </a:lnR>
                    <a:lnT w="12700" cap="flat" cmpd="sng" algn="ctr">
                      <a:solidFill>
                        <a:schemeClr val="bg2">
                          <a:lumMod val="90000"/>
                        </a:schemeClr>
                      </a:solidFill>
                      <a:prstDash val="solid"/>
                      <a:round/>
                      <a:headEnd type="none" w="med" len="med"/>
                      <a:tailEnd type="none" w="med" len="med"/>
                    </a:lnT>
                    <a:lnB w="12700" cap="flat" cmpd="sng" algn="ctr">
                      <a:solidFill>
                        <a:schemeClr val="bg2">
                          <a:lumMod val="90000"/>
                        </a:schemeClr>
                      </a:solidFill>
                      <a:prstDash val="solid"/>
                      <a:round/>
                      <a:headEnd type="none" w="med" len="med"/>
                      <a:tailEnd type="none" w="med" len="med"/>
                    </a:lnB>
                    <a:solidFill>
                      <a:schemeClr val="bg1">
                        <a:lumMod val="95000"/>
                      </a:schemeClr>
                    </a:solidFill>
                  </a:tcPr>
                </a:tc>
                <a:tc>
                  <a:txBody>
                    <a:bodyPr/>
                    <a:lstStyle/>
                    <a:p>
                      <a:pPr algn="ctr"/>
                      <a:r>
                        <a:rPr lang="pt-BR" sz="1400">
                          <a:solidFill>
                            <a:schemeClr val="tx1">
                              <a:lumMod val="50000"/>
                              <a:lumOff val="50000"/>
                            </a:schemeClr>
                          </a:solidFill>
                        </a:rPr>
                        <a:t>(+)</a:t>
                      </a:r>
                    </a:p>
                  </a:txBody>
                  <a:tcPr anchor="ctr">
                    <a:lnL w="12700" cap="flat" cmpd="sng" algn="ctr">
                      <a:solidFill>
                        <a:schemeClr val="bg2">
                          <a:lumMod val="90000"/>
                        </a:schemeClr>
                      </a:solidFill>
                      <a:prstDash val="solid"/>
                      <a:round/>
                      <a:headEnd type="none" w="med" len="med"/>
                      <a:tailEnd type="none" w="med" len="med"/>
                    </a:lnL>
                    <a:lnR w="12700" cap="flat" cmpd="sng" algn="ctr">
                      <a:solidFill>
                        <a:schemeClr val="bg2">
                          <a:lumMod val="90000"/>
                        </a:schemeClr>
                      </a:solidFill>
                      <a:prstDash val="solid"/>
                      <a:round/>
                      <a:headEnd type="none" w="med" len="med"/>
                      <a:tailEnd type="none" w="med" len="med"/>
                    </a:lnR>
                    <a:lnT w="12700" cap="flat" cmpd="sng" algn="ctr">
                      <a:solidFill>
                        <a:schemeClr val="bg2">
                          <a:lumMod val="90000"/>
                        </a:schemeClr>
                      </a:solidFill>
                      <a:prstDash val="solid"/>
                      <a:round/>
                      <a:headEnd type="none" w="med" len="med"/>
                      <a:tailEnd type="none" w="med" len="med"/>
                    </a:lnT>
                    <a:lnB w="12700" cap="flat" cmpd="sng" algn="ctr">
                      <a:solidFill>
                        <a:schemeClr val="bg2">
                          <a:lumMod val="90000"/>
                        </a:schemeClr>
                      </a:solidFill>
                      <a:prstDash val="solid"/>
                      <a:round/>
                      <a:headEnd type="none" w="med" len="med"/>
                      <a:tailEnd type="none" w="med" len="med"/>
                    </a:lnB>
                    <a:solidFill>
                      <a:schemeClr val="bg1">
                        <a:lumMod val="95000"/>
                      </a:schemeClr>
                    </a:solidFill>
                  </a:tcPr>
                </a:tc>
                <a:tc>
                  <a:txBody>
                    <a:bodyPr/>
                    <a:lstStyle/>
                    <a:p>
                      <a:pPr algn="l"/>
                      <a:r>
                        <a:rPr lang="pt-BR" sz="1400">
                          <a:solidFill>
                            <a:schemeClr val="tx1">
                              <a:lumMod val="50000"/>
                              <a:lumOff val="50000"/>
                            </a:schemeClr>
                          </a:solidFill>
                        </a:rPr>
                        <a:t>Não</a:t>
                      </a:r>
                    </a:p>
                  </a:txBody>
                  <a:tcPr marL="822960" anchor="ctr">
                    <a:lnL w="12700" cap="flat" cmpd="sng" algn="ctr">
                      <a:solidFill>
                        <a:schemeClr val="bg2">
                          <a:lumMod val="90000"/>
                        </a:schemeClr>
                      </a:solidFill>
                      <a:prstDash val="solid"/>
                      <a:round/>
                      <a:headEnd type="none" w="med" len="med"/>
                      <a:tailEnd type="none" w="med" len="med"/>
                    </a:lnL>
                    <a:lnR w="12700" cap="flat" cmpd="sng" algn="ctr">
                      <a:solidFill>
                        <a:schemeClr val="bg2">
                          <a:lumMod val="90000"/>
                        </a:schemeClr>
                      </a:solidFill>
                      <a:prstDash val="solid"/>
                      <a:round/>
                      <a:headEnd type="none" w="med" len="med"/>
                      <a:tailEnd type="none" w="med" len="med"/>
                    </a:lnR>
                    <a:lnT w="12700" cap="flat" cmpd="sng" algn="ctr">
                      <a:solidFill>
                        <a:schemeClr val="bg2">
                          <a:lumMod val="90000"/>
                        </a:schemeClr>
                      </a:solidFill>
                      <a:prstDash val="solid"/>
                      <a:round/>
                      <a:headEnd type="none" w="med" len="med"/>
                      <a:tailEnd type="none" w="med" len="med"/>
                    </a:lnT>
                    <a:lnB w="12700" cap="flat" cmpd="sng" algn="ctr">
                      <a:solidFill>
                        <a:schemeClr val="bg2">
                          <a:lumMod val="90000"/>
                        </a:schemeClr>
                      </a:solidFill>
                      <a:prstDash val="solid"/>
                      <a:round/>
                      <a:headEnd type="none" w="med" len="med"/>
                      <a:tailEnd type="none" w="med" len="med"/>
                    </a:lnB>
                    <a:solidFill>
                      <a:schemeClr val="bg1">
                        <a:lumMod val="95000"/>
                      </a:schemeClr>
                    </a:solidFill>
                  </a:tcPr>
                </a:tc>
                <a:tc>
                  <a:txBody>
                    <a:bodyPr/>
                    <a:lstStyle/>
                    <a:p>
                      <a:pPr algn="l"/>
                      <a:r>
                        <a:rPr lang="pt-BR" sz="1400">
                          <a:solidFill>
                            <a:schemeClr val="tx1">
                              <a:lumMod val="50000"/>
                              <a:lumOff val="50000"/>
                            </a:schemeClr>
                          </a:solidFill>
                        </a:rPr>
                        <a:t>Sim </a:t>
                      </a:r>
                    </a:p>
                  </a:txBody>
                  <a:tcPr marL="822960" anchor="ctr">
                    <a:lnL w="12700" cap="flat" cmpd="sng" algn="ctr">
                      <a:solidFill>
                        <a:schemeClr val="bg2">
                          <a:lumMod val="90000"/>
                        </a:schemeClr>
                      </a:solidFill>
                      <a:prstDash val="solid"/>
                      <a:round/>
                      <a:headEnd type="none" w="med" len="med"/>
                      <a:tailEnd type="none" w="med" len="med"/>
                    </a:lnL>
                    <a:lnR w="12700" cap="flat" cmpd="sng" algn="ctr">
                      <a:solidFill>
                        <a:schemeClr val="bg2">
                          <a:lumMod val="90000"/>
                        </a:schemeClr>
                      </a:solidFill>
                      <a:prstDash val="solid"/>
                      <a:round/>
                      <a:headEnd type="none" w="med" len="med"/>
                      <a:tailEnd type="none" w="med" len="med"/>
                    </a:lnR>
                    <a:lnT w="12700" cap="flat" cmpd="sng" algn="ctr">
                      <a:solidFill>
                        <a:schemeClr val="bg2">
                          <a:lumMod val="90000"/>
                        </a:schemeClr>
                      </a:solidFill>
                      <a:prstDash val="solid"/>
                      <a:round/>
                      <a:headEnd type="none" w="med" len="med"/>
                      <a:tailEnd type="none" w="med" len="med"/>
                    </a:lnT>
                    <a:lnB w="12700" cap="flat" cmpd="sng" algn="ctr">
                      <a:solidFill>
                        <a:schemeClr val="bg2">
                          <a:lumMod val="90000"/>
                        </a:schemeClr>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255721270"/>
                  </a:ext>
                </a:extLst>
              </a:tr>
              <a:tr h="757742">
                <a:tc vMerge="1">
                  <a:txBody>
                    <a:bodyPr/>
                    <a:lstStyle/>
                    <a:p>
                      <a:endParaRPr lang="en-CA" sz="2200" dirty="0"/>
                    </a:p>
                  </a:txBody>
                  <a:tcPr/>
                </a:tc>
                <a:tc>
                  <a:txBody>
                    <a:bodyPr/>
                    <a:lstStyle/>
                    <a:p>
                      <a:pPr algn="ctr"/>
                      <a:r>
                        <a:rPr lang="pt-BR" sz="1400">
                          <a:solidFill>
                            <a:schemeClr val="tx1">
                              <a:lumMod val="50000"/>
                              <a:lumOff val="50000"/>
                            </a:schemeClr>
                          </a:solidFill>
                        </a:rPr>
                        <a:t>(-)</a:t>
                      </a:r>
                    </a:p>
                  </a:txBody>
                  <a:tcPr anchor="ctr">
                    <a:lnL w="12700" cap="flat" cmpd="sng" algn="ctr">
                      <a:solidFill>
                        <a:schemeClr val="bg2">
                          <a:lumMod val="90000"/>
                        </a:schemeClr>
                      </a:solidFill>
                      <a:prstDash val="solid"/>
                      <a:round/>
                      <a:headEnd type="none" w="med" len="med"/>
                      <a:tailEnd type="none" w="med" len="med"/>
                    </a:lnL>
                    <a:lnR w="12700" cap="flat" cmpd="sng" algn="ctr">
                      <a:solidFill>
                        <a:schemeClr val="bg2">
                          <a:lumMod val="90000"/>
                        </a:schemeClr>
                      </a:solidFill>
                      <a:prstDash val="solid"/>
                      <a:round/>
                      <a:headEnd type="none" w="med" len="med"/>
                      <a:tailEnd type="none" w="med" len="med"/>
                    </a:lnR>
                    <a:lnT w="12700" cap="flat" cmpd="sng" algn="ctr">
                      <a:solidFill>
                        <a:schemeClr val="bg2">
                          <a:lumMod val="90000"/>
                        </a:schemeClr>
                      </a:solidFill>
                      <a:prstDash val="solid"/>
                      <a:round/>
                      <a:headEnd type="none" w="med" len="med"/>
                      <a:tailEnd type="none" w="med" len="med"/>
                    </a:lnT>
                    <a:lnB w="12700" cap="flat" cmpd="sng" algn="ctr">
                      <a:solidFill>
                        <a:schemeClr val="bg2">
                          <a:lumMod val="90000"/>
                        </a:schemeClr>
                      </a:solidFill>
                      <a:prstDash val="solid"/>
                      <a:round/>
                      <a:headEnd type="none" w="med" len="med"/>
                      <a:tailEnd type="none" w="med" len="med"/>
                    </a:lnB>
                    <a:solidFill>
                      <a:schemeClr val="bg1">
                        <a:lumMod val="95000"/>
                      </a:schemeClr>
                    </a:solidFill>
                  </a:tcPr>
                </a:tc>
                <a:tc>
                  <a:txBody>
                    <a:bodyPr/>
                    <a:lstStyle/>
                    <a:p>
                      <a:pPr algn="l"/>
                      <a:r>
                        <a:rPr lang="pt-BR" sz="1400">
                          <a:solidFill>
                            <a:schemeClr val="tx1">
                              <a:lumMod val="50000"/>
                              <a:lumOff val="50000"/>
                            </a:schemeClr>
                          </a:solidFill>
                        </a:rPr>
                        <a:t>Não</a:t>
                      </a:r>
                    </a:p>
                  </a:txBody>
                  <a:tcPr marL="822960" anchor="ctr">
                    <a:lnL w="12700" cap="flat" cmpd="sng" algn="ctr">
                      <a:solidFill>
                        <a:schemeClr val="bg2">
                          <a:lumMod val="90000"/>
                        </a:schemeClr>
                      </a:solidFill>
                      <a:prstDash val="solid"/>
                      <a:round/>
                      <a:headEnd type="none" w="med" len="med"/>
                      <a:tailEnd type="none" w="med" len="med"/>
                    </a:lnL>
                    <a:lnR w="12700" cap="flat" cmpd="sng" algn="ctr">
                      <a:solidFill>
                        <a:schemeClr val="bg2">
                          <a:lumMod val="90000"/>
                        </a:schemeClr>
                      </a:solidFill>
                      <a:prstDash val="solid"/>
                      <a:round/>
                      <a:headEnd type="none" w="med" len="med"/>
                      <a:tailEnd type="none" w="med" len="med"/>
                    </a:lnR>
                    <a:lnT w="12700" cap="flat" cmpd="sng" algn="ctr">
                      <a:solidFill>
                        <a:schemeClr val="bg2">
                          <a:lumMod val="90000"/>
                        </a:schemeClr>
                      </a:solidFill>
                      <a:prstDash val="solid"/>
                      <a:round/>
                      <a:headEnd type="none" w="med" len="med"/>
                      <a:tailEnd type="none" w="med" len="med"/>
                    </a:lnT>
                    <a:lnB w="12700" cap="flat" cmpd="sng" algn="ctr">
                      <a:solidFill>
                        <a:schemeClr val="bg2">
                          <a:lumMod val="90000"/>
                        </a:schemeClr>
                      </a:solidFill>
                      <a:prstDash val="solid"/>
                      <a:round/>
                      <a:headEnd type="none" w="med" len="med"/>
                      <a:tailEnd type="none" w="med" len="med"/>
                    </a:lnB>
                    <a:solidFill>
                      <a:schemeClr val="bg1">
                        <a:lumMod val="95000"/>
                      </a:schemeClr>
                    </a:solidFill>
                  </a:tcPr>
                </a:tc>
                <a:tc>
                  <a:txBody>
                    <a:bodyPr/>
                    <a:lstStyle/>
                    <a:p>
                      <a:pPr algn="l"/>
                      <a:r>
                        <a:rPr lang="pt-BR" sz="1400">
                          <a:solidFill>
                            <a:schemeClr val="tx1">
                              <a:lumMod val="50000"/>
                              <a:lumOff val="50000"/>
                            </a:schemeClr>
                          </a:solidFill>
                        </a:rPr>
                        <a:t>Não </a:t>
                      </a:r>
                    </a:p>
                  </a:txBody>
                  <a:tcPr marL="822960" anchor="ctr">
                    <a:lnL w="12700" cap="flat" cmpd="sng" algn="ctr">
                      <a:solidFill>
                        <a:schemeClr val="bg2">
                          <a:lumMod val="90000"/>
                        </a:schemeClr>
                      </a:solidFill>
                      <a:prstDash val="solid"/>
                      <a:round/>
                      <a:headEnd type="none" w="med" len="med"/>
                      <a:tailEnd type="none" w="med" len="med"/>
                    </a:lnL>
                    <a:lnR w="12700" cap="flat" cmpd="sng" algn="ctr">
                      <a:solidFill>
                        <a:schemeClr val="bg2">
                          <a:lumMod val="90000"/>
                        </a:schemeClr>
                      </a:solidFill>
                      <a:prstDash val="solid"/>
                      <a:round/>
                      <a:headEnd type="none" w="med" len="med"/>
                      <a:tailEnd type="none" w="med" len="med"/>
                    </a:lnR>
                    <a:lnT w="12700" cap="flat" cmpd="sng" algn="ctr">
                      <a:solidFill>
                        <a:schemeClr val="bg2">
                          <a:lumMod val="90000"/>
                        </a:schemeClr>
                      </a:solidFill>
                      <a:prstDash val="solid"/>
                      <a:round/>
                      <a:headEnd type="none" w="med" len="med"/>
                      <a:tailEnd type="none" w="med" len="med"/>
                    </a:lnT>
                    <a:lnB w="12700" cap="flat" cmpd="sng" algn="ctr">
                      <a:solidFill>
                        <a:schemeClr val="bg2">
                          <a:lumMod val="90000"/>
                        </a:schemeClr>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2776884820"/>
                  </a:ext>
                </a:extLst>
              </a:tr>
              <a:tr h="426769">
                <a:tc rowSpan="2">
                  <a:txBody>
                    <a:bodyPr/>
                    <a:lstStyle/>
                    <a:p>
                      <a:r>
                        <a:rPr lang="pt-BR" sz="1400" b="0">
                          <a:solidFill>
                            <a:schemeClr val="tx1">
                              <a:lumMod val="50000"/>
                              <a:lumOff val="50000"/>
                            </a:schemeClr>
                          </a:solidFill>
                        </a:rPr>
                        <a:t>Deficiência de antitrombina III</a:t>
                      </a:r>
                    </a:p>
                  </a:txBody>
                  <a:tcPr anchor="ctr">
                    <a:lnL w="12700" cap="flat" cmpd="sng" algn="ctr">
                      <a:solidFill>
                        <a:schemeClr val="bg2">
                          <a:lumMod val="90000"/>
                        </a:schemeClr>
                      </a:solidFill>
                      <a:prstDash val="solid"/>
                      <a:round/>
                      <a:headEnd type="none" w="med" len="med"/>
                      <a:tailEnd type="none" w="med" len="med"/>
                    </a:lnL>
                    <a:lnR w="12700" cap="flat" cmpd="sng" algn="ctr">
                      <a:solidFill>
                        <a:schemeClr val="bg2">
                          <a:lumMod val="90000"/>
                        </a:schemeClr>
                      </a:solidFill>
                      <a:prstDash val="solid"/>
                      <a:round/>
                      <a:headEnd type="none" w="med" len="med"/>
                      <a:tailEnd type="none" w="med" len="med"/>
                    </a:lnR>
                    <a:lnT w="12700" cap="flat" cmpd="sng" algn="ctr">
                      <a:solidFill>
                        <a:schemeClr val="bg2">
                          <a:lumMod val="90000"/>
                        </a:schemeClr>
                      </a:solidFill>
                      <a:prstDash val="solid"/>
                      <a:round/>
                      <a:headEnd type="none" w="med" len="med"/>
                      <a:tailEnd type="none" w="med" len="med"/>
                    </a:lnT>
                    <a:lnB w="12700" cap="flat" cmpd="sng" algn="ctr">
                      <a:solidFill>
                        <a:schemeClr val="bg2">
                          <a:lumMod val="90000"/>
                        </a:schemeClr>
                      </a:solidFill>
                      <a:prstDash val="solid"/>
                      <a:round/>
                      <a:headEnd type="none" w="med" len="med"/>
                      <a:tailEnd type="none" w="med" len="med"/>
                    </a:lnB>
                    <a:solidFill>
                      <a:schemeClr val="bg1">
                        <a:lumMod val="95000"/>
                      </a:schemeClr>
                    </a:solidFill>
                  </a:tcPr>
                </a:tc>
                <a:tc>
                  <a:txBody>
                    <a:bodyPr/>
                    <a:lstStyle/>
                    <a:p>
                      <a:pPr algn="ctr"/>
                      <a:r>
                        <a:rPr lang="pt-BR" sz="1400">
                          <a:solidFill>
                            <a:schemeClr val="tx1">
                              <a:lumMod val="50000"/>
                              <a:lumOff val="50000"/>
                            </a:schemeClr>
                          </a:solidFill>
                        </a:rPr>
                        <a:t>(+)</a:t>
                      </a:r>
                    </a:p>
                  </a:txBody>
                  <a:tcPr anchor="ctr">
                    <a:lnL w="12700" cap="flat" cmpd="sng" algn="ctr">
                      <a:solidFill>
                        <a:schemeClr val="bg2">
                          <a:lumMod val="90000"/>
                        </a:schemeClr>
                      </a:solidFill>
                      <a:prstDash val="solid"/>
                      <a:round/>
                      <a:headEnd type="none" w="med" len="med"/>
                      <a:tailEnd type="none" w="med" len="med"/>
                    </a:lnL>
                    <a:lnR w="12700" cap="flat" cmpd="sng" algn="ctr">
                      <a:solidFill>
                        <a:schemeClr val="bg2">
                          <a:lumMod val="90000"/>
                        </a:schemeClr>
                      </a:solidFill>
                      <a:prstDash val="solid"/>
                      <a:round/>
                      <a:headEnd type="none" w="med" len="med"/>
                      <a:tailEnd type="none" w="med" len="med"/>
                    </a:lnR>
                    <a:lnT w="12700" cap="flat" cmpd="sng" algn="ctr">
                      <a:solidFill>
                        <a:schemeClr val="bg2">
                          <a:lumMod val="90000"/>
                        </a:schemeClr>
                      </a:solidFill>
                      <a:prstDash val="solid"/>
                      <a:round/>
                      <a:headEnd type="none" w="med" len="med"/>
                      <a:tailEnd type="none" w="med" len="med"/>
                    </a:lnT>
                    <a:lnB w="12700" cap="flat" cmpd="sng" algn="ctr">
                      <a:solidFill>
                        <a:schemeClr val="bg2">
                          <a:lumMod val="90000"/>
                        </a:schemeClr>
                      </a:solidFill>
                      <a:prstDash val="solid"/>
                      <a:round/>
                      <a:headEnd type="none" w="med" len="med"/>
                      <a:tailEnd type="none" w="med" len="med"/>
                    </a:lnB>
                    <a:solidFill>
                      <a:schemeClr val="bg1">
                        <a:lumMod val="95000"/>
                      </a:schemeClr>
                    </a:solidFill>
                  </a:tcPr>
                </a:tc>
                <a:tc>
                  <a:txBody>
                    <a:bodyPr/>
                    <a:lstStyle/>
                    <a:p>
                      <a:pPr algn="l"/>
                      <a:r>
                        <a:rPr lang="pt-BR" sz="1400">
                          <a:solidFill>
                            <a:schemeClr val="tx1">
                              <a:lumMod val="50000"/>
                              <a:lumOff val="50000"/>
                            </a:schemeClr>
                          </a:solidFill>
                        </a:rPr>
                        <a:t>Sim</a:t>
                      </a:r>
                    </a:p>
                  </a:txBody>
                  <a:tcPr marL="822960" anchor="ctr">
                    <a:lnL w="12700" cap="flat" cmpd="sng" algn="ctr">
                      <a:solidFill>
                        <a:schemeClr val="bg2">
                          <a:lumMod val="90000"/>
                        </a:schemeClr>
                      </a:solidFill>
                      <a:prstDash val="solid"/>
                      <a:round/>
                      <a:headEnd type="none" w="med" len="med"/>
                      <a:tailEnd type="none" w="med" len="med"/>
                    </a:lnL>
                    <a:lnR w="12700" cap="flat" cmpd="sng" algn="ctr">
                      <a:solidFill>
                        <a:schemeClr val="bg2">
                          <a:lumMod val="90000"/>
                        </a:schemeClr>
                      </a:solidFill>
                      <a:prstDash val="solid"/>
                      <a:round/>
                      <a:headEnd type="none" w="med" len="med"/>
                      <a:tailEnd type="none" w="med" len="med"/>
                    </a:lnR>
                    <a:lnT w="12700" cap="flat" cmpd="sng" algn="ctr">
                      <a:solidFill>
                        <a:schemeClr val="bg2">
                          <a:lumMod val="90000"/>
                        </a:schemeClr>
                      </a:solidFill>
                      <a:prstDash val="solid"/>
                      <a:round/>
                      <a:headEnd type="none" w="med" len="med"/>
                      <a:tailEnd type="none" w="med" len="med"/>
                    </a:lnT>
                    <a:lnB w="12700" cap="flat" cmpd="sng" algn="ctr">
                      <a:solidFill>
                        <a:schemeClr val="bg2">
                          <a:lumMod val="90000"/>
                        </a:schemeClr>
                      </a:solidFill>
                      <a:prstDash val="solid"/>
                      <a:round/>
                      <a:headEnd type="none" w="med" len="med"/>
                      <a:tailEnd type="none" w="med" len="med"/>
                    </a:lnB>
                    <a:solidFill>
                      <a:schemeClr val="bg1">
                        <a:lumMod val="95000"/>
                      </a:schemeClr>
                    </a:solidFill>
                  </a:tcPr>
                </a:tc>
                <a:tc>
                  <a:txBody>
                    <a:bodyPr/>
                    <a:lstStyle/>
                    <a:p>
                      <a:pPr algn="l"/>
                      <a:r>
                        <a:rPr lang="pt-BR" sz="1400">
                          <a:solidFill>
                            <a:schemeClr val="tx1">
                              <a:lumMod val="50000"/>
                              <a:lumOff val="50000"/>
                            </a:schemeClr>
                          </a:solidFill>
                        </a:rPr>
                        <a:t>Sim </a:t>
                      </a:r>
                    </a:p>
                  </a:txBody>
                  <a:tcPr marL="822960" anchor="ctr">
                    <a:lnL w="12700" cap="flat" cmpd="sng" algn="ctr">
                      <a:solidFill>
                        <a:schemeClr val="bg2">
                          <a:lumMod val="90000"/>
                        </a:schemeClr>
                      </a:solidFill>
                      <a:prstDash val="solid"/>
                      <a:round/>
                      <a:headEnd type="none" w="med" len="med"/>
                      <a:tailEnd type="none" w="med" len="med"/>
                    </a:lnL>
                    <a:lnR w="12700" cap="flat" cmpd="sng" algn="ctr">
                      <a:solidFill>
                        <a:schemeClr val="bg2">
                          <a:lumMod val="90000"/>
                        </a:schemeClr>
                      </a:solidFill>
                      <a:prstDash val="solid"/>
                      <a:round/>
                      <a:headEnd type="none" w="med" len="med"/>
                      <a:tailEnd type="none" w="med" len="med"/>
                    </a:lnR>
                    <a:lnT w="12700" cap="flat" cmpd="sng" algn="ctr">
                      <a:solidFill>
                        <a:schemeClr val="bg2">
                          <a:lumMod val="90000"/>
                        </a:schemeClr>
                      </a:solidFill>
                      <a:prstDash val="solid"/>
                      <a:round/>
                      <a:headEnd type="none" w="med" len="med"/>
                      <a:tailEnd type="none" w="med" len="med"/>
                    </a:lnT>
                    <a:lnB w="12700" cap="flat" cmpd="sng" algn="ctr">
                      <a:solidFill>
                        <a:schemeClr val="bg2">
                          <a:lumMod val="90000"/>
                        </a:schemeClr>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1879816159"/>
                  </a:ext>
                </a:extLst>
              </a:tr>
              <a:tr h="426769">
                <a:tc vMerge="1">
                  <a:txBody>
                    <a:bodyPr/>
                    <a:lstStyle/>
                    <a:p>
                      <a:endParaRPr lang="en-CA" sz="2200" dirty="0"/>
                    </a:p>
                  </a:txBody>
                  <a:tcPr/>
                </a:tc>
                <a:tc>
                  <a:txBody>
                    <a:bodyPr/>
                    <a:lstStyle/>
                    <a:p>
                      <a:pPr algn="ctr"/>
                      <a:r>
                        <a:rPr lang="pt-BR" sz="1400">
                          <a:solidFill>
                            <a:schemeClr val="tx1">
                              <a:lumMod val="50000"/>
                              <a:lumOff val="50000"/>
                            </a:schemeClr>
                          </a:solidFill>
                        </a:rPr>
                        <a:t>(-)</a:t>
                      </a:r>
                    </a:p>
                  </a:txBody>
                  <a:tcPr anchor="ctr">
                    <a:lnL w="12700" cap="flat" cmpd="sng" algn="ctr">
                      <a:solidFill>
                        <a:schemeClr val="bg2">
                          <a:lumMod val="90000"/>
                        </a:schemeClr>
                      </a:solidFill>
                      <a:prstDash val="solid"/>
                      <a:round/>
                      <a:headEnd type="none" w="med" len="med"/>
                      <a:tailEnd type="none" w="med" len="med"/>
                    </a:lnL>
                    <a:lnR w="12700" cap="flat" cmpd="sng" algn="ctr">
                      <a:solidFill>
                        <a:schemeClr val="bg2">
                          <a:lumMod val="90000"/>
                        </a:schemeClr>
                      </a:solidFill>
                      <a:prstDash val="solid"/>
                      <a:round/>
                      <a:headEnd type="none" w="med" len="med"/>
                      <a:tailEnd type="none" w="med" len="med"/>
                    </a:lnR>
                    <a:lnT w="12700" cap="flat" cmpd="sng" algn="ctr">
                      <a:solidFill>
                        <a:schemeClr val="bg2">
                          <a:lumMod val="90000"/>
                        </a:schemeClr>
                      </a:solidFill>
                      <a:prstDash val="solid"/>
                      <a:round/>
                      <a:headEnd type="none" w="med" len="med"/>
                      <a:tailEnd type="none" w="med" len="med"/>
                    </a:lnT>
                    <a:lnB w="12700" cap="flat" cmpd="sng" algn="ctr">
                      <a:solidFill>
                        <a:schemeClr val="bg2">
                          <a:lumMod val="90000"/>
                        </a:schemeClr>
                      </a:solidFill>
                      <a:prstDash val="solid"/>
                      <a:round/>
                      <a:headEnd type="none" w="med" len="med"/>
                      <a:tailEnd type="none" w="med" len="med"/>
                    </a:lnB>
                    <a:solidFill>
                      <a:schemeClr val="bg1">
                        <a:lumMod val="95000"/>
                      </a:schemeClr>
                    </a:solidFill>
                  </a:tcPr>
                </a:tc>
                <a:tc>
                  <a:txBody>
                    <a:bodyPr/>
                    <a:lstStyle/>
                    <a:p>
                      <a:pPr algn="l"/>
                      <a:r>
                        <a:rPr lang="pt-BR" sz="1400">
                          <a:solidFill>
                            <a:schemeClr val="tx1">
                              <a:lumMod val="50000"/>
                              <a:lumOff val="50000"/>
                            </a:schemeClr>
                          </a:solidFill>
                        </a:rPr>
                        <a:t>Não</a:t>
                      </a:r>
                    </a:p>
                  </a:txBody>
                  <a:tcPr marL="822960" anchor="ctr">
                    <a:lnL w="12700" cap="flat" cmpd="sng" algn="ctr">
                      <a:solidFill>
                        <a:schemeClr val="bg2">
                          <a:lumMod val="90000"/>
                        </a:schemeClr>
                      </a:solidFill>
                      <a:prstDash val="solid"/>
                      <a:round/>
                      <a:headEnd type="none" w="med" len="med"/>
                      <a:tailEnd type="none" w="med" len="med"/>
                    </a:lnL>
                    <a:lnR w="12700" cap="flat" cmpd="sng" algn="ctr">
                      <a:solidFill>
                        <a:schemeClr val="bg2">
                          <a:lumMod val="90000"/>
                        </a:schemeClr>
                      </a:solidFill>
                      <a:prstDash val="solid"/>
                      <a:round/>
                      <a:headEnd type="none" w="med" len="med"/>
                      <a:tailEnd type="none" w="med" len="med"/>
                    </a:lnR>
                    <a:lnT w="12700" cap="flat" cmpd="sng" algn="ctr">
                      <a:solidFill>
                        <a:schemeClr val="bg2">
                          <a:lumMod val="90000"/>
                        </a:schemeClr>
                      </a:solidFill>
                      <a:prstDash val="solid"/>
                      <a:round/>
                      <a:headEnd type="none" w="med" len="med"/>
                      <a:tailEnd type="none" w="med" len="med"/>
                    </a:lnT>
                    <a:lnB w="12700" cap="flat" cmpd="sng" algn="ctr">
                      <a:solidFill>
                        <a:schemeClr val="bg2">
                          <a:lumMod val="90000"/>
                        </a:schemeClr>
                      </a:solidFill>
                      <a:prstDash val="solid"/>
                      <a:round/>
                      <a:headEnd type="none" w="med" len="med"/>
                      <a:tailEnd type="none" w="med" len="med"/>
                    </a:lnB>
                    <a:solidFill>
                      <a:schemeClr val="bg1">
                        <a:lumMod val="95000"/>
                      </a:schemeClr>
                    </a:solidFill>
                  </a:tcPr>
                </a:tc>
                <a:tc>
                  <a:txBody>
                    <a:bodyPr/>
                    <a:lstStyle/>
                    <a:p>
                      <a:pPr algn="l"/>
                      <a:r>
                        <a:rPr lang="pt-BR" sz="1400">
                          <a:solidFill>
                            <a:schemeClr val="tx1">
                              <a:lumMod val="50000"/>
                              <a:lumOff val="50000"/>
                            </a:schemeClr>
                          </a:solidFill>
                        </a:rPr>
                        <a:t>Não</a:t>
                      </a:r>
                    </a:p>
                  </a:txBody>
                  <a:tcPr marL="822960" anchor="ctr">
                    <a:lnL w="12700" cap="flat" cmpd="sng" algn="ctr">
                      <a:solidFill>
                        <a:schemeClr val="bg2">
                          <a:lumMod val="90000"/>
                        </a:schemeClr>
                      </a:solidFill>
                      <a:prstDash val="solid"/>
                      <a:round/>
                      <a:headEnd type="none" w="med" len="med"/>
                      <a:tailEnd type="none" w="med" len="med"/>
                    </a:lnL>
                    <a:lnR w="12700" cap="flat" cmpd="sng" algn="ctr">
                      <a:solidFill>
                        <a:schemeClr val="bg2">
                          <a:lumMod val="90000"/>
                        </a:schemeClr>
                      </a:solidFill>
                      <a:prstDash val="solid"/>
                      <a:round/>
                      <a:headEnd type="none" w="med" len="med"/>
                      <a:tailEnd type="none" w="med" len="med"/>
                    </a:lnR>
                    <a:lnT w="12700" cap="flat" cmpd="sng" algn="ctr">
                      <a:solidFill>
                        <a:schemeClr val="bg2">
                          <a:lumMod val="90000"/>
                        </a:schemeClr>
                      </a:solidFill>
                      <a:prstDash val="solid"/>
                      <a:round/>
                      <a:headEnd type="none" w="med" len="med"/>
                      <a:tailEnd type="none" w="med" len="med"/>
                    </a:lnT>
                    <a:lnB w="12700" cap="flat" cmpd="sng" algn="ctr">
                      <a:solidFill>
                        <a:schemeClr val="bg2">
                          <a:lumMod val="90000"/>
                        </a:schemeClr>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3951146316"/>
                  </a:ext>
                </a:extLst>
              </a:tr>
            </a:tbl>
          </a:graphicData>
        </a:graphic>
      </p:graphicFrame>
      <p:sp>
        <p:nvSpPr>
          <p:cNvPr id="4" name="Rectangle 3">
            <a:extLst>
              <a:ext uri="{FF2B5EF4-FFF2-40B4-BE49-F238E27FC236}">
                <a16:creationId xmlns:a16="http://schemas.microsoft.com/office/drawing/2014/main" id="{0C67A629-F83E-4863-882A-96A44ABF3C18}"/>
              </a:ext>
            </a:extLst>
          </p:cNvPr>
          <p:cNvSpPr/>
          <p:nvPr/>
        </p:nvSpPr>
        <p:spPr>
          <a:xfrm>
            <a:off x="3137933" y="4770964"/>
            <a:ext cx="4909128" cy="387944"/>
          </a:xfrm>
          <a:prstGeom prst="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7" name="TextBox 6">
            <a:extLst>
              <a:ext uri="{FF2B5EF4-FFF2-40B4-BE49-F238E27FC236}">
                <a16:creationId xmlns:a16="http://schemas.microsoft.com/office/drawing/2014/main" id="{C894D22D-9851-4327-B006-A256B9C88B0F}"/>
              </a:ext>
            </a:extLst>
          </p:cNvPr>
          <p:cNvSpPr txBox="1"/>
          <p:nvPr/>
        </p:nvSpPr>
        <p:spPr>
          <a:xfrm>
            <a:off x="8341057" y="4061792"/>
            <a:ext cx="3676650" cy="2031325"/>
          </a:xfrm>
          <a:prstGeom prst="rect">
            <a:avLst/>
          </a:prstGeom>
          <a:solidFill>
            <a:srgbClr val="C9D7AF"/>
          </a:solidFill>
        </p:spPr>
        <p:txBody>
          <a:bodyPr wrap="square" rtlCol="0">
            <a:spAutoFit/>
          </a:bodyPr>
          <a:lstStyle/>
          <a:p>
            <a:r>
              <a:rPr lang="pt-BR" b="1">
                <a:solidFill>
                  <a:schemeClr val="tx1">
                    <a:lumMod val="50000"/>
                    <a:lumOff val="50000"/>
                  </a:schemeClr>
                </a:solidFill>
              </a:rPr>
              <a:t>Nossa paciente:</a:t>
            </a:r>
          </a:p>
          <a:p>
            <a:r>
              <a:rPr lang="pt-BR" b="1">
                <a:solidFill>
                  <a:schemeClr val="tx1">
                    <a:lumMod val="50000"/>
                    <a:lumOff val="50000"/>
                  </a:schemeClr>
                </a:solidFill>
              </a:rPr>
              <a:t>Deficiência de Proteína S com histórico familiar (+).</a:t>
            </a:r>
          </a:p>
          <a:p>
            <a:r>
              <a:rPr lang="pt-BR" b="1">
                <a:solidFill>
                  <a:schemeClr val="tx1">
                    <a:lumMod val="50000"/>
                    <a:lumOff val="50000"/>
                  </a:schemeClr>
                </a:solidFill>
              </a:rPr>
              <a:t>Seu risco estimado de TEV é de 1,8% após o parto, mas aumenta ainda mais com fatores de risco adicionais (obesidade)</a:t>
            </a:r>
          </a:p>
        </p:txBody>
      </p:sp>
      <p:sp>
        <p:nvSpPr>
          <p:cNvPr id="9" name="TextBox 8">
            <a:extLst>
              <a:ext uri="{FF2B5EF4-FFF2-40B4-BE49-F238E27FC236}">
                <a16:creationId xmlns:a16="http://schemas.microsoft.com/office/drawing/2014/main" id="{FF9C4364-6479-4089-A575-314214224368}"/>
              </a:ext>
            </a:extLst>
          </p:cNvPr>
          <p:cNvSpPr txBox="1"/>
          <p:nvPr/>
        </p:nvSpPr>
        <p:spPr>
          <a:xfrm>
            <a:off x="8368353" y="2348302"/>
            <a:ext cx="3676650" cy="1477328"/>
          </a:xfrm>
          <a:prstGeom prst="rect">
            <a:avLst/>
          </a:prstGeom>
          <a:solidFill>
            <a:srgbClr val="FEE2C4"/>
          </a:solidFill>
        </p:spPr>
        <p:txBody>
          <a:bodyPr wrap="square" rtlCol="0">
            <a:spAutoFit/>
          </a:bodyPr>
          <a:lstStyle/>
          <a:p>
            <a:r>
              <a:rPr lang="pt-BR">
                <a:solidFill>
                  <a:schemeClr val="tx1">
                    <a:lumMod val="50000"/>
                    <a:lumOff val="50000"/>
                  </a:schemeClr>
                </a:solidFill>
              </a:rPr>
              <a:t>Essas recomendações foram feitas com base em um limiar de risco de TEV de 2% antes do parto e 1% pós-parto para recomendar a profilaxia com HBPM.</a:t>
            </a:r>
          </a:p>
        </p:txBody>
      </p:sp>
      <p:sp>
        <p:nvSpPr>
          <p:cNvPr id="2" name="Title 1">
            <a:extLst>
              <a:ext uri="{FF2B5EF4-FFF2-40B4-BE49-F238E27FC236}">
                <a16:creationId xmlns:a16="http://schemas.microsoft.com/office/drawing/2014/main" id="{6BB63A02-11D4-4540-A6B0-B6B99821475F}"/>
              </a:ext>
            </a:extLst>
          </p:cNvPr>
          <p:cNvSpPr>
            <a:spLocks noGrp="1"/>
          </p:cNvSpPr>
          <p:nvPr>
            <p:ph type="title"/>
          </p:nvPr>
        </p:nvSpPr>
        <p:spPr>
          <a:xfrm>
            <a:off x="3458819" y="597921"/>
            <a:ext cx="4656482" cy="418113"/>
          </a:xfrm>
        </p:spPr>
        <p:txBody>
          <a:bodyPr/>
          <a:lstStyle/>
          <a:p>
            <a:r>
              <a:rPr lang="pt-BR" sz="2800"/>
              <a:t>Recomendação </a:t>
            </a:r>
            <a:br>
              <a:rPr lang="pt-BR" sz="2800"/>
            </a:br>
            <a:endParaRPr lang="pt-BR" sz="2800"/>
          </a:p>
        </p:txBody>
      </p:sp>
      <p:sp>
        <p:nvSpPr>
          <p:cNvPr id="5" name="Content Placeholder 4">
            <a:extLst>
              <a:ext uri="{FF2B5EF4-FFF2-40B4-BE49-F238E27FC236}">
                <a16:creationId xmlns:a16="http://schemas.microsoft.com/office/drawing/2014/main" id="{182F47D7-0E68-294D-B6A7-CEB672FAEFE4}"/>
              </a:ext>
            </a:extLst>
          </p:cNvPr>
          <p:cNvSpPr>
            <a:spLocks noGrp="1"/>
          </p:cNvSpPr>
          <p:nvPr>
            <p:ph idx="1"/>
          </p:nvPr>
        </p:nvSpPr>
        <p:spPr>
          <a:xfrm>
            <a:off x="419100" y="1432590"/>
            <a:ext cx="11099610" cy="481286"/>
          </a:xfrm>
        </p:spPr>
        <p:txBody>
          <a:bodyPr/>
          <a:lstStyle/>
          <a:p>
            <a:pPr marL="0" indent="0">
              <a:buNone/>
            </a:pPr>
            <a:r>
              <a:rPr lang="pt-BR" sz="2400" b="1"/>
              <a:t>Para as mulheres que não têm um histórico pessoal de TEV, o painel recomenda:</a:t>
            </a:r>
          </a:p>
        </p:txBody>
      </p:sp>
      <p:sp>
        <p:nvSpPr>
          <p:cNvPr id="24" name="Oval 23">
            <a:extLst>
              <a:ext uri="{FF2B5EF4-FFF2-40B4-BE49-F238E27FC236}">
                <a16:creationId xmlns:a16="http://schemas.microsoft.com/office/drawing/2014/main" id="{9F010244-18F1-6F48-85E3-DED1E2B6FA63}"/>
              </a:ext>
            </a:extLst>
          </p:cNvPr>
          <p:cNvSpPr/>
          <p:nvPr/>
        </p:nvSpPr>
        <p:spPr>
          <a:xfrm>
            <a:off x="5255467" y="2864437"/>
            <a:ext cx="158294" cy="158294"/>
          </a:xfrm>
          <a:prstGeom prst="ellipse">
            <a:avLst/>
          </a:prstGeom>
          <a:solidFill>
            <a:srgbClr val="E43E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Oval 24">
            <a:extLst>
              <a:ext uri="{FF2B5EF4-FFF2-40B4-BE49-F238E27FC236}">
                <a16:creationId xmlns:a16="http://schemas.microsoft.com/office/drawing/2014/main" id="{DFC6C15C-7349-244E-92C8-797D3D0CA0DE}"/>
              </a:ext>
            </a:extLst>
          </p:cNvPr>
          <p:cNvSpPr/>
          <p:nvPr/>
        </p:nvSpPr>
        <p:spPr>
          <a:xfrm>
            <a:off x="5255467" y="3285061"/>
            <a:ext cx="158294" cy="158294"/>
          </a:xfrm>
          <a:prstGeom prst="ellipse">
            <a:avLst/>
          </a:prstGeom>
          <a:solidFill>
            <a:srgbClr val="E43E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Oval 25">
            <a:extLst>
              <a:ext uri="{FF2B5EF4-FFF2-40B4-BE49-F238E27FC236}">
                <a16:creationId xmlns:a16="http://schemas.microsoft.com/office/drawing/2014/main" id="{16DF47C0-8FF3-0542-8DC5-38749ED2A1A5}"/>
              </a:ext>
            </a:extLst>
          </p:cNvPr>
          <p:cNvSpPr/>
          <p:nvPr/>
        </p:nvSpPr>
        <p:spPr>
          <a:xfrm>
            <a:off x="5255467" y="3714829"/>
            <a:ext cx="158294" cy="158294"/>
          </a:xfrm>
          <a:prstGeom prst="ellipse">
            <a:avLst/>
          </a:prstGeom>
          <a:solidFill>
            <a:srgbClr val="E43E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Oval 26">
            <a:extLst>
              <a:ext uri="{FF2B5EF4-FFF2-40B4-BE49-F238E27FC236}">
                <a16:creationId xmlns:a16="http://schemas.microsoft.com/office/drawing/2014/main" id="{5BCED790-E15A-4B44-8FBA-1BACC31C2218}"/>
              </a:ext>
            </a:extLst>
          </p:cNvPr>
          <p:cNvSpPr/>
          <p:nvPr/>
        </p:nvSpPr>
        <p:spPr>
          <a:xfrm>
            <a:off x="5255467" y="4300045"/>
            <a:ext cx="158294" cy="158294"/>
          </a:xfrm>
          <a:prstGeom prst="ellipse">
            <a:avLst/>
          </a:prstGeom>
          <a:solidFill>
            <a:srgbClr val="E43E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Oval 27">
            <a:extLst>
              <a:ext uri="{FF2B5EF4-FFF2-40B4-BE49-F238E27FC236}">
                <a16:creationId xmlns:a16="http://schemas.microsoft.com/office/drawing/2014/main" id="{B84B2FBE-7F5B-6949-B678-E54290CFDD05}"/>
              </a:ext>
            </a:extLst>
          </p:cNvPr>
          <p:cNvSpPr/>
          <p:nvPr/>
        </p:nvSpPr>
        <p:spPr>
          <a:xfrm>
            <a:off x="5255467" y="4885261"/>
            <a:ext cx="158294" cy="158294"/>
          </a:xfrm>
          <a:prstGeom prst="ellipse">
            <a:avLst/>
          </a:prstGeom>
          <a:solidFill>
            <a:srgbClr val="E43E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Oval 28">
            <a:extLst>
              <a:ext uri="{FF2B5EF4-FFF2-40B4-BE49-F238E27FC236}">
                <a16:creationId xmlns:a16="http://schemas.microsoft.com/office/drawing/2014/main" id="{6D2F1447-EB57-7049-94C5-BFDCE8037C80}"/>
              </a:ext>
            </a:extLst>
          </p:cNvPr>
          <p:cNvSpPr/>
          <p:nvPr/>
        </p:nvSpPr>
        <p:spPr>
          <a:xfrm>
            <a:off x="5255467" y="5305885"/>
            <a:ext cx="158294" cy="158294"/>
          </a:xfrm>
          <a:prstGeom prst="ellipse">
            <a:avLst/>
          </a:prstGeom>
          <a:solidFill>
            <a:srgbClr val="E43E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Oval 29">
            <a:extLst>
              <a:ext uri="{FF2B5EF4-FFF2-40B4-BE49-F238E27FC236}">
                <a16:creationId xmlns:a16="http://schemas.microsoft.com/office/drawing/2014/main" id="{6BC0947F-C17A-314D-B631-1B7245EEEE82}"/>
              </a:ext>
            </a:extLst>
          </p:cNvPr>
          <p:cNvSpPr/>
          <p:nvPr/>
        </p:nvSpPr>
        <p:spPr>
          <a:xfrm>
            <a:off x="7084267" y="2864437"/>
            <a:ext cx="158294" cy="158294"/>
          </a:xfrm>
          <a:prstGeom prst="ellipse">
            <a:avLst/>
          </a:prstGeom>
          <a:solidFill>
            <a:srgbClr val="E43E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Oval 30">
            <a:extLst>
              <a:ext uri="{FF2B5EF4-FFF2-40B4-BE49-F238E27FC236}">
                <a16:creationId xmlns:a16="http://schemas.microsoft.com/office/drawing/2014/main" id="{71E3C31F-1301-B24D-AD97-EAE8EA6DD541}"/>
              </a:ext>
            </a:extLst>
          </p:cNvPr>
          <p:cNvSpPr/>
          <p:nvPr/>
        </p:nvSpPr>
        <p:spPr>
          <a:xfrm>
            <a:off x="7084267" y="3285061"/>
            <a:ext cx="158294" cy="158294"/>
          </a:xfrm>
          <a:prstGeom prst="ellipse">
            <a:avLst/>
          </a:prstGeom>
          <a:solidFill>
            <a:srgbClr val="E43E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Oval 31">
            <a:extLst>
              <a:ext uri="{FF2B5EF4-FFF2-40B4-BE49-F238E27FC236}">
                <a16:creationId xmlns:a16="http://schemas.microsoft.com/office/drawing/2014/main" id="{C796176B-C9C8-1948-B5E2-AC19217AF057}"/>
              </a:ext>
            </a:extLst>
          </p:cNvPr>
          <p:cNvSpPr/>
          <p:nvPr/>
        </p:nvSpPr>
        <p:spPr>
          <a:xfrm>
            <a:off x="7084267" y="3714829"/>
            <a:ext cx="158294" cy="158294"/>
          </a:xfrm>
          <a:prstGeom prst="ellipse">
            <a:avLst/>
          </a:prstGeom>
          <a:solidFill>
            <a:srgbClr val="E43E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Oval 32">
            <a:extLst>
              <a:ext uri="{FF2B5EF4-FFF2-40B4-BE49-F238E27FC236}">
                <a16:creationId xmlns:a16="http://schemas.microsoft.com/office/drawing/2014/main" id="{1BC0ADC5-C177-0347-96CF-B3EDEC40D14C}"/>
              </a:ext>
            </a:extLst>
          </p:cNvPr>
          <p:cNvSpPr/>
          <p:nvPr/>
        </p:nvSpPr>
        <p:spPr>
          <a:xfrm>
            <a:off x="7084267" y="4300045"/>
            <a:ext cx="158294" cy="158294"/>
          </a:xfrm>
          <a:prstGeom prst="ellipse">
            <a:avLst/>
          </a:prstGeom>
          <a:solidFill>
            <a:srgbClr val="E43E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Oval 33">
            <a:extLst>
              <a:ext uri="{FF2B5EF4-FFF2-40B4-BE49-F238E27FC236}">
                <a16:creationId xmlns:a16="http://schemas.microsoft.com/office/drawing/2014/main" id="{9B6059A7-00F4-A947-8EE0-7A1CD5BECE32}"/>
              </a:ext>
            </a:extLst>
          </p:cNvPr>
          <p:cNvSpPr/>
          <p:nvPr/>
        </p:nvSpPr>
        <p:spPr>
          <a:xfrm>
            <a:off x="7084267" y="4885261"/>
            <a:ext cx="158294" cy="158294"/>
          </a:xfrm>
          <a:prstGeom prst="ellipse">
            <a:avLst/>
          </a:prstGeom>
          <a:solidFill>
            <a:srgbClr val="E43E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Oval 34">
            <a:extLst>
              <a:ext uri="{FF2B5EF4-FFF2-40B4-BE49-F238E27FC236}">
                <a16:creationId xmlns:a16="http://schemas.microsoft.com/office/drawing/2014/main" id="{673B07E1-456B-3049-825E-D3CDB4B31263}"/>
              </a:ext>
            </a:extLst>
          </p:cNvPr>
          <p:cNvSpPr/>
          <p:nvPr/>
        </p:nvSpPr>
        <p:spPr>
          <a:xfrm>
            <a:off x="7084267" y="5305885"/>
            <a:ext cx="158294" cy="158294"/>
          </a:xfrm>
          <a:prstGeom prst="ellipse">
            <a:avLst/>
          </a:prstGeom>
          <a:solidFill>
            <a:srgbClr val="E43E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0" name="Group 19">
            <a:extLst>
              <a:ext uri="{FF2B5EF4-FFF2-40B4-BE49-F238E27FC236}">
                <a16:creationId xmlns:a16="http://schemas.microsoft.com/office/drawing/2014/main" id="{1405DA62-8B2F-5743-9C31-632643324FFB}"/>
              </a:ext>
            </a:extLst>
          </p:cNvPr>
          <p:cNvGrpSpPr/>
          <p:nvPr/>
        </p:nvGrpSpPr>
        <p:grpSpPr>
          <a:xfrm>
            <a:off x="7413170" y="6329279"/>
            <a:ext cx="4452259" cy="276999"/>
            <a:chOff x="6275506" y="6500062"/>
            <a:chExt cx="4452259" cy="276999"/>
          </a:xfrm>
        </p:grpSpPr>
        <p:sp>
          <p:nvSpPr>
            <p:cNvPr id="21" name="TextBox 20">
              <a:extLst>
                <a:ext uri="{FF2B5EF4-FFF2-40B4-BE49-F238E27FC236}">
                  <a16:creationId xmlns:a16="http://schemas.microsoft.com/office/drawing/2014/main" id="{73DD4F53-8485-D444-AC17-AADA58D6D244}"/>
                </a:ext>
              </a:extLst>
            </p:cNvPr>
            <p:cNvSpPr txBox="1"/>
            <p:nvPr/>
          </p:nvSpPr>
          <p:spPr>
            <a:xfrm>
              <a:off x="6275506" y="6500062"/>
              <a:ext cx="4452259" cy="276999"/>
            </a:xfrm>
            <a:prstGeom prst="rect">
              <a:avLst/>
            </a:prstGeom>
            <a:noFill/>
          </p:spPr>
          <p:txBody>
            <a:bodyPr wrap="square" rtlCol="0">
              <a:spAutoFit/>
            </a:bodyPr>
            <a:lstStyle/>
            <a:p>
              <a:r>
                <a:rPr lang="pt-BR" sz="1200" dirty="0">
                  <a:solidFill>
                    <a:schemeClr val="tx1">
                      <a:lumMod val="50000"/>
                      <a:lumOff val="50000"/>
                    </a:schemeClr>
                  </a:solidFill>
                </a:rPr>
                <a:t>Qualidade da Evidência (GRADE): Baixa        Moderada        Forte</a:t>
              </a:r>
            </a:p>
          </p:txBody>
        </p:sp>
        <p:sp>
          <p:nvSpPr>
            <p:cNvPr id="22" name="Oval 21">
              <a:extLst>
                <a:ext uri="{FF2B5EF4-FFF2-40B4-BE49-F238E27FC236}">
                  <a16:creationId xmlns:a16="http://schemas.microsoft.com/office/drawing/2014/main" id="{53A9EFE1-8023-1F48-9E8B-B10B420E74E6}"/>
                </a:ext>
              </a:extLst>
            </p:cNvPr>
            <p:cNvSpPr/>
            <p:nvPr/>
          </p:nvSpPr>
          <p:spPr>
            <a:xfrm>
              <a:off x="8792203" y="6543279"/>
              <a:ext cx="158294" cy="158294"/>
            </a:xfrm>
            <a:prstGeom prst="ellipse">
              <a:avLst/>
            </a:prstGeom>
            <a:solidFill>
              <a:srgbClr val="E43E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Oval 22">
              <a:extLst>
                <a:ext uri="{FF2B5EF4-FFF2-40B4-BE49-F238E27FC236}">
                  <a16:creationId xmlns:a16="http://schemas.microsoft.com/office/drawing/2014/main" id="{016E85AA-0B11-164D-B2F4-304C0A5342BE}"/>
                </a:ext>
              </a:extLst>
            </p:cNvPr>
            <p:cNvSpPr/>
            <p:nvPr/>
          </p:nvSpPr>
          <p:spPr>
            <a:xfrm>
              <a:off x="9706603" y="6543279"/>
              <a:ext cx="158294" cy="158294"/>
            </a:xfrm>
            <a:prstGeom prst="ellipse">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Oval 35">
              <a:extLst>
                <a:ext uri="{FF2B5EF4-FFF2-40B4-BE49-F238E27FC236}">
                  <a16:creationId xmlns:a16="http://schemas.microsoft.com/office/drawing/2014/main" id="{DB508E5E-C50E-634E-9FC9-428F18EE0C69}"/>
                </a:ext>
              </a:extLst>
            </p:cNvPr>
            <p:cNvSpPr/>
            <p:nvPr/>
          </p:nvSpPr>
          <p:spPr>
            <a:xfrm>
              <a:off x="10399877" y="6543279"/>
              <a:ext cx="158294" cy="158294"/>
            </a:xfrm>
            <a:prstGeom prst="ellipse">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Tree>
    <p:extLst>
      <p:ext uri="{BB962C8B-B14F-4D97-AF65-F5344CB8AC3E}">
        <p14:creationId xmlns:p14="http://schemas.microsoft.com/office/powerpoint/2010/main" val="29308097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7"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C7C5A2E2-2418-4A9F-BB60-6BEB0FFA2B24}"/>
              </a:ext>
            </a:extLst>
          </p:cNvPr>
          <p:cNvSpPr>
            <a:spLocks noGrp="1"/>
          </p:cNvSpPr>
          <p:nvPr>
            <p:ph idx="1"/>
          </p:nvPr>
        </p:nvSpPr>
        <p:spPr>
          <a:xfrm>
            <a:off x="419100" y="1866900"/>
            <a:ext cx="10972800" cy="4120818"/>
          </a:xfrm>
        </p:spPr>
        <p:txBody>
          <a:bodyPr>
            <a:noAutofit/>
          </a:bodyPr>
          <a:lstStyle/>
          <a:p>
            <a:pPr marL="0" indent="0">
              <a:buNone/>
            </a:pPr>
            <a:r>
              <a:rPr lang="pt-BR" sz="2000" b="1" dirty="0"/>
              <a:t>Sua paciente recebe uma dose profilática de HBPM por dia. Tem 32 semanas de gestação e sua data estimada de parto é dentro de 7 semanas. Ela preferiria ter um parto vaginal com anestesia epidural.</a:t>
            </a:r>
          </a:p>
          <a:p>
            <a:pPr marL="0" indent="0">
              <a:buNone/>
            </a:pPr>
            <a:endParaRPr lang="es-ES" sz="2000" b="1" dirty="0"/>
          </a:p>
          <a:p>
            <a:pPr marL="0" indent="0">
              <a:buNone/>
            </a:pPr>
            <a:r>
              <a:rPr lang="pt-BR" sz="2000" b="1" dirty="0"/>
              <a:t>O que você sugere para administrar sua profilaxia no momento do parto?</a:t>
            </a:r>
          </a:p>
          <a:p>
            <a:pPr marL="514350" indent="-514350">
              <a:buFont typeface="Arial" panose="020B0604020202020204" pitchFamily="34" charset="0"/>
              <a:buAutoNum type="alphaUcPeriod"/>
            </a:pPr>
            <a:r>
              <a:rPr lang="pt-BR" sz="2000" dirty="0"/>
              <a:t>Mudar a </a:t>
            </a:r>
            <a:r>
              <a:rPr lang="pt-BR" sz="2000" dirty="0" err="1"/>
              <a:t>anticoagulação</a:t>
            </a:r>
            <a:r>
              <a:rPr lang="pt-BR" sz="2000" dirty="0"/>
              <a:t> para heparina intravenosa, depois parto programado (induzido) com interrupção de heparina IV 6 horas antes</a:t>
            </a:r>
          </a:p>
          <a:p>
            <a:pPr marL="514350" indent="-514350">
              <a:buFont typeface="Arial" panose="020B0604020202020204" pitchFamily="34" charset="0"/>
              <a:buAutoNum type="alphaUcPeriod"/>
            </a:pPr>
            <a:r>
              <a:rPr lang="pt-BR" sz="2000" dirty="0"/>
              <a:t>Parto programado (induzido) com interrupção da HBPM 24 horas antes</a:t>
            </a:r>
          </a:p>
          <a:p>
            <a:pPr marL="514350" indent="-514350">
              <a:buFont typeface="Arial" panose="020B0604020202020204" pitchFamily="34" charset="0"/>
              <a:buAutoNum type="alphaUcPeriod"/>
            </a:pPr>
            <a:r>
              <a:rPr lang="pt-BR" sz="2000" dirty="0"/>
              <a:t>Permitir o trabalho de parto espontâneo antes de suspender a </a:t>
            </a:r>
            <a:r>
              <a:rPr lang="pt-BR" sz="2000" dirty="0" err="1"/>
              <a:t>anticoagulação</a:t>
            </a:r>
            <a:r>
              <a:rPr lang="pt-BR" sz="2000" dirty="0"/>
              <a:t> com HBPM</a:t>
            </a:r>
          </a:p>
          <a:p>
            <a:pPr marL="514350" indent="-514350">
              <a:buFont typeface="Arial" panose="020B0604020202020204" pitchFamily="34" charset="0"/>
              <a:buAutoNum type="alphaUcPeriod"/>
            </a:pPr>
            <a:r>
              <a:rPr lang="pt-BR" sz="2000" dirty="0"/>
              <a:t>Cesárea programada com interrupção da HBPM 48 horas antes</a:t>
            </a:r>
          </a:p>
          <a:p>
            <a:pPr marL="514350" indent="-514350">
              <a:buFont typeface="Arial" panose="020B0604020202020204" pitchFamily="34" charset="0"/>
              <a:buAutoNum type="alphaUcPeriod"/>
            </a:pPr>
            <a:r>
              <a:rPr lang="pt-BR" sz="2000" dirty="0"/>
              <a:t>Manter HBPM agora porque requer </a:t>
            </a:r>
            <a:r>
              <a:rPr lang="pt-BR" sz="2000" dirty="0" err="1"/>
              <a:t>anticoagulação</a:t>
            </a:r>
            <a:endParaRPr lang="pt-BR" sz="2000" dirty="0"/>
          </a:p>
        </p:txBody>
      </p:sp>
      <p:sp>
        <p:nvSpPr>
          <p:cNvPr id="4" name="Rectangle 3">
            <a:extLst>
              <a:ext uri="{FF2B5EF4-FFF2-40B4-BE49-F238E27FC236}">
                <a16:creationId xmlns:a16="http://schemas.microsoft.com/office/drawing/2014/main" id="{99BAD767-7BAB-4B53-9712-EA8DCDE89366}"/>
              </a:ext>
            </a:extLst>
          </p:cNvPr>
          <p:cNvSpPr/>
          <p:nvPr/>
        </p:nvSpPr>
        <p:spPr>
          <a:xfrm>
            <a:off x="172964" y="4340506"/>
            <a:ext cx="10186378" cy="451414"/>
          </a:xfrm>
          <a:prstGeom prst="rect">
            <a:avLst/>
          </a:prstGeom>
          <a:noFill/>
          <a:ln w="28575">
            <a:solidFill>
              <a:srgbClr val="E63E3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Tree>
    <p:extLst>
      <p:ext uri="{BB962C8B-B14F-4D97-AF65-F5344CB8AC3E}">
        <p14:creationId xmlns:p14="http://schemas.microsoft.com/office/powerpoint/2010/main" val="38724963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a:extLst>
              <a:ext uri="{FF2B5EF4-FFF2-40B4-BE49-F238E27FC236}">
                <a16:creationId xmlns:a16="http://schemas.microsoft.com/office/drawing/2014/main" id="{4070B17A-A135-4943-B823-95747CB5CBAF}"/>
              </a:ext>
            </a:extLst>
          </p:cNvPr>
          <p:cNvSpPr txBox="1"/>
          <p:nvPr/>
        </p:nvSpPr>
        <p:spPr>
          <a:xfrm>
            <a:off x="429127" y="3449767"/>
            <a:ext cx="7686173" cy="2585323"/>
          </a:xfrm>
          <a:prstGeom prst="rect">
            <a:avLst/>
          </a:prstGeom>
          <a:noFill/>
          <a:ln>
            <a:noFill/>
          </a:ln>
        </p:spPr>
        <p:txBody>
          <a:bodyPr wrap="square" rtlCol="0">
            <a:spAutoFit/>
          </a:bodyPr>
          <a:lstStyle/>
          <a:p>
            <a:r>
              <a:rPr lang="pt-BR" b="1">
                <a:solidFill>
                  <a:schemeClr val="tx1">
                    <a:lumMod val="50000"/>
                    <a:lumOff val="50000"/>
                  </a:schemeClr>
                </a:solidFill>
              </a:rPr>
              <a:t>Observações:</a:t>
            </a:r>
          </a:p>
          <a:p>
            <a:pPr marL="285750" indent="-285750">
              <a:buFont typeface="Arial" panose="020B0604020202020204" pitchFamily="34" charset="0"/>
              <a:buChar char="•"/>
            </a:pPr>
            <a:r>
              <a:rPr lang="pt-BR" b="1">
                <a:solidFill>
                  <a:schemeClr val="tx1">
                    <a:lumMod val="50000"/>
                    <a:lumOff val="50000"/>
                  </a:schemeClr>
                </a:solidFill>
              </a:rPr>
              <a:t>Embora a maioria das mulheres que recebem doses profiláticas de HBPM possam entrar em trabalho de parto espontâneo com segurança, muitas mulheres na América Latina têm pouco acesso à assistência qualificada ao parto.</a:t>
            </a:r>
          </a:p>
          <a:p>
            <a:pPr marL="285750" indent="-285750">
              <a:buFont typeface="Arial" panose="020B0604020202020204" pitchFamily="34" charset="0"/>
              <a:buChar char="•"/>
            </a:pPr>
            <a:r>
              <a:rPr lang="pt-BR" b="1">
                <a:solidFill>
                  <a:schemeClr val="tx1">
                    <a:lumMod val="50000"/>
                    <a:lumOff val="50000"/>
                  </a:schemeClr>
                </a:solidFill>
              </a:rPr>
              <a:t>Neste cenário, um parto programado realizado em hospitais pode ser mais seguro para as mulheres que recebem HBPM.</a:t>
            </a:r>
          </a:p>
          <a:p>
            <a:pPr marL="285750" indent="-285750">
              <a:buFont typeface="Arial" panose="020B0604020202020204" pitchFamily="34" charset="0"/>
              <a:buChar char="•"/>
            </a:pPr>
            <a:r>
              <a:rPr lang="pt-BR" b="1">
                <a:solidFill>
                  <a:schemeClr val="tx1">
                    <a:lumMod val="50000"/>
                    <a:lumOff val="50000"/>
                  </a:schemeClr>
                </a:solidFill>
              </a:rPr>
              <a:t>Neste cenário, um parto programado realizado em hospitais pode ser mais seguro para as mulheres que recebem HBPM.</a:t>
            </a:r>
          </a:p>
        </p:txBody>
      </p:sp>
      <p:sp>
        <p:nvSpPr>
          <p:cNvPr id="2" name="Rectangle 1">
            <a:extLst>
              <a:ext uri="{FF2B5EF4-FFF2-40B4-BE49-F238E27FC236}">
                <a16:creationId xmlns:a16="http://schemas.microsoft.com/office/drawing/2014/main" id="{C6AE1C6F-9AC8-45F9-9E06-FE7A16414EEC}"/>
              </a:ext>
            </a:extLst>
          </p:cNvPr>
          <p:cNvSpPr/>
          <p:nvPr/>
        </p:nvSpPr>
        <p:spPr>
          <a:xfrm>
            <a:off x="8382000" y="3449766"/>
            <a:ext cx="2822294" cy="1754326"/>
          </a:xfrm>
          <a:prstGeom prst="rect">
            <a:avLst/>
          </a:prstGeom>
          <a:solidFill>
            <a:srgbClr val="FFE3C4"/>
          </a:solidFill>
        </p:spPr>
        <p:txBody>
          <a:bodyPr wrap="square">
            <a:spAutoFit/>
          </a:bodyPr>
          <a:lstStyle/>
          <a:p>
            <a:pPr algn="ctr"/>
            <a:r>
              <a:rPr lang="pt-BR" dirty="0">
                <a:solidFill>
                  <a:schemeClr val="tx1">
                    <a:lumMod val="50000"/>
                    <a:lumOff val="50000"/>
                  </a:schemeClr>
                </a:solidFill>
              </a:rPr>
              <a:t>Uma indução programada pode facilitar a anestesia </a:t>
            </a:r>
            <a:r>
              <a:rPr lang="pt-BR" dirty="0" err="1">
                <a:solidFill>
                  <a:schemeClr val="tx1">
                    <a:lumMod val="50000"/>
                    <a:lumOff val="50000"/>
                  </a:schemeClr>
                </a:solidFill>
              </a:rPr>
              <a:t>neuraxial</a:t>
            </a:r>
            <a:r>
              <a:rPr lang="pt-BR" dirty="0">
                <a:solidFill>
                  <a:schemeClr val="tx1">
                    <a:lumMod val="50000"/>
                    <a:lumOff val="50000"/>
                  </a:schemeClr>
                </a:solidFill>
              </a:rPr>
              <a:t> e reduzir o risco de sangramento materno (</a:t>
            </a:r>
            <a:r>
              <a:rPr lang="pt-BR" i="1" dirty="0">
                <a:solidFill>
                  <a:schemeClr val="tx1">
                    <a:lumMod val="50000"/>
                    <a:lumOff val="50000"/>
                  </a:schemeClr>
                </a:solidFill>
              </a:rPr>
              <a:t>certeza de evidência muito baixa</a:t>
            </a:r>
            <a:r>
              <a:rPr lang="pt-BR" dirty="0">
                <a:solidFill>
                  <a:schemeClr val="tx1">
                    <a:lumMod val="50000"/>
                    <a:lumOff val="50000"/>
                  </a:schemeClr>
                </a:solidFill>
              </a:rPr>
              <a:t>)</a:t>
            </a:r>
          </a:p>
        </p:txBody>
      </p:sp>
      <p:sp>
        <p:nvSpPr>
          <p:cNvPr id="3" name="Title 2">
            <a:extLst>
              <a:ext uri="{FF2B5EF4-FFF2-40B4-BE49-F238E27FC236}">
                <a16:creationId xmlns:a16="http://schemas.microsoft.com/office/drawing/2014/main" id="{44E402DF-E8A0-AE4C-9A37-CE0653548902}"/>
              </a:ext>
            </a:extLst>
          </p:cNvPr>
          <p:cNvSpPr>
            <a:spLocks noGrp="1"/>
          </p:cNvSpPr>
          <p:nvPr>
            <p:ph type="title"/>
          </p:nvPr>
        </p:nvSpPr>
        <p:spPr/>
        <p:txBody>
          <a:bodyPr/>
          <a:lstStyle/>
          <a:p>
            <a:r>
              <a:rPr lang="pt-BR" sz="2800" b="0"/>
              <a:t>Recomendação</a:t>
            </a:r>
            <a:br>
              <a:rPr lang="pt-BR" sz="2800" b="0"/>
            </a:br>
            <a:endParaRPr lang="pt-BR" sz="2800" b="0"/>
          </a:p>
        </p:txBody>
      </p:sp>
      <p:sp>
        <p:nvSpPr>
          <p:cNvPr id="5" name="Content Placeholder 4">
            <a:extLst>
              <a:ext uri="{FF2B5EF4-FFF2-40B4-BE49-F238E27FC236}">
                <a16:creationId xmlns:a16="http://schemas.microsoft.com/office/drawing/2014/main" id="{C4F9C4D7-8822-8E40-A242-20BAF47B658E}"/>
              </a:ext>
            </a:extLst>
          </p:cNvPr>
          <p:cNvSpPr>
            <a:spLocks noGrp="1"/>
          </p:cNvSpPr>
          <p:nvPr>
            <p:ph idx="1"/>
          </p:nvPr>
        </p:nvSpPr>
        <p:spPr>
          <a:xfrm>
            <a:off x="187088" y="1803467"/>
            <a:ext cx="11491768" cy="1280927"/>
          </a:xfrm>
        </p:spPr>
        <p:txBody>
          <a:bodyPr>
            <a:normAutofit/>
          </a:bodyPr>
          <a:lstStyle/>
          <a:p>
            <a:pPr marL="0" indent="0">
              <a:buNone/>
            </a:pPr>
            <a:r>
              <a:rPr lang="pt-BR" sz="2000" dirty="0">
                <a:latin typeface="Calibri" panose="020F0502020204030204" pitchFamily="34" charset="0"/>
              </a:rPr>
              <a:t>Em mulheres grávidas que recebem doses profiláticas da HBPM, </a:t>
            </a:r>
            <a:r>
              <a:rPr lang="pt-BR" sz="2000" dirty="0">
                <a:solidFill>
                  <a:srgbClr val="FF0000"/>
                </a:solidFill>
                <a:latin typeface="Calibri" panose="020F0502020204030204" pitchFamily="34" charset="0"/>
              </a:rPr>
              <a:t>o painel latino-americano da ASH sugere parto programado com suspensão prévia da HBPM ao invés de interromper a HBPM por início espontâneo do trabalho de parto </a:t>
            </a:r>
            <a:r>
              <a:rPr lang="pt-BR" sz="2000" dirty="0">
                <a:latin typeface="Calibri" panose="020F0502020204030204" pitchFamily="34" charset="0"/>
              </a:rPr>
              <a:t>(recomendação condicional baseada em certeza muito baixa na evidência sobre efeitos ⨁◯◯◯).</a:t>
            </a:r>
          </a:p>
        </p:txBody>
      </p:sp>
    </p:spTree>
    <p:extLst>
      <p:ext uri="{BB962C8B-B14F-4D97-AF65-F5344CB8AC3E}">
        <p14:creationId xmlns:p14="http://schemas.microsoft.com/office/powerpoint/2010/main" val="18814104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2"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50B75A-C506-489A-A279-08099E0F66E7}"/>
              </a:ext>
            </a:extLst>
          </p:cNvPr>
          <p:cNvSpPr>
            <a:spLocks noGrp="1"/>
          </p:cNvSpPr>
          <p:nvPr>
            <p:ph type="title"/>
          </p:nvPr>
        </p:nvSpPr>
        <p:spPr>
          <a:xfrm>
            <a:off x="419100" y="1340569"/>
            <a:ext cx="10972800" cy="713539"/>
          </a:xfrm>
        </p:spPr>
        <p:txBody>
          <a:bodyPr lIns="0" tIns="0" rIns="0" bIns="0"/>
          <a:lstStyle/>
          <a:p>
            <a:r>
              <a:rPr lang="pt-BR" sz="2800" b="0" dirty="0"/>
              <a:t>Diretrizes de prática clínica ASH sobre o TEV</a:t>
            </a:r>
          </a:p>
        </p:txBody>
      </p:sp>
      <p:sp>
        <p:nvSpPr>
          <p:cNvPr id="3" name="Content Placeholder 2">
            <a:extLst>
              <a:ext uri="{FF2B5EF4-FFF2-40B4-BE49-F238E27FC236}">
                <a16:creationId xmlns:a16="http://schemas.microsoft.com/office/drawing/2014/main" id="{A00B8377-9FDE-4791-9707-C7B2337F5934}"/>
              </a:ext>
            </a:extLst>
          </p:cNvPr>
          <p:cNvSpPr>
            <a:spLocks noGrp="1"/>
          </p:cNvSpPr>
          <p:nvPr>
            <p:ph idx="1"/>
          </p:nvPr>
        </p:nvSpPr>
        <p:spPr>
          <a:xfrm>
            <a:off x="419100" y="2033094"/>
            <a:ext cx="10972800" cy="3954624"/>
          </a:xfrm>
        </p:spPr>
        <p:txBody>
          <a:bodyPr>
            <a:noAutofit/>
          </a:bodyPr>
          <a:lstStyle/>
          <a:p>
            <a:pPr marL="514350" indent="-514350">
              <a:buFont typeface="+mj-lt"/>
              <a:buAutoNum type="arabicPeriod"/>
            </a:pPr>
            <a:r>
              <a:rPr lang="pt-BR" sz="2000"/>
              <a:t>Prevenção do TEV em pacientes cirúrgicos hospitalizados</a:t>
            </a:r>
          </a:p>
          <a:p>
            <a:pPr marL="514350" indent="-514350">
              <a:buFont typeface="+mj-lt"/>
              <a:buAutoNum type="arabicPeriod"/>
            </a:pPr>
            <a:r>
              <a:rPr lang="pt-BR" sz="2000"/>
              <a:t>Prevenção do TEV em pacientes médicos hospitalizados</a:t>
            </a:r>
          </a:p>
          <a:p>
            <a:pPr marL="514350" indent="-514350">
              <a:buFont typeface="+mj-lt"/>
              <a:buAutoNum type="arabicPeriod"/>
            </a:pPr>
            <a:r>
              <a:rPr lang="pt-BR" sz="2000"/>
              <a:t>Tratamento do TEV agudo (TVP e EP)</a:t>
            </a:r>
          </a:p>
          <a:p>
            <a:pPr marL="514350" indent="-514350">
              <a:buFont typeface="+mj-lt"/>
              <a:buAutoNum type="arabicPeriod"/>
            </a:pPr>
            <a:r>
              <a:rPr lang="pt-BR" sz="2000" b="1">
                <a:solidFill>
                  <a:schemeClr val="bg2">
                    <a:lumMod val="75000"/>
                  </a:schemeClr>
                </a:solidFill>
              </a:rPr>
              <a:t>Manejo ideal da terapia de anticoagulação</a:t>
            </a:r>
          </a:p>
          <a:p>
            <a:pPr marL="514350" indent="-514350">
              <a:buFont typeface="+mj-lt"/>
              <a:buAutoNum type="arabicPeriod"/>
            </a:pPr>
            <a:r>
              <a:rPr lang="pt-BR" sz="2000"/>
              <a:t>Prevenção e tratamento do TEV em pacientes com câncer</a:t>
            </a:r>
          </a:p>
          <a:p>
            <a:pPr marL="514350" indent="-514350">
              <a:buFont typeface="+mj-lt"/>
              <a:buAutoNum type="arabicPeriod"/>
            </a:pPr>
            <a:r>
              <a:rPr lang="pt-BR" sz="2000"/>
              <a:t>Trombocitopenia induzida por heparina (TIH)</a:t>
            </a:r>
          </a:p>
          <a:p>
            <a:pPr marL="514350" indent="-514350">
              <a:buFont typeface="+mj-lt"/>
              <a:buAutoNum type="arabicPeriod"/>
            </a:pPr>
            <a:r>
              <a:rPr lang="pt-BR" sz="2000"/>
              <a:t>Trombofilia</a:t>
            </a:r>
          </a:p>
          <a:p>
            <a:pPr marL="514350" indent="-514350">
              <a:buFont typeface="+mj-lt"/>
              <a:buAutoNum type="arabicPeriod"/>
            </a:pPr>
            <a:r>
              <a:rPr lang="pt-BR" sz="2000" b="1">
                <a:solidFill>
                  <a:schemeClr val="bg2">
                    <a:lumMod val="50000"/>
                  </a:schemeClr>
                </a:solidFill>
              </a:rPr>
              <a:t>Diagnóstico do TEV</a:t>
            </a:r>
          </a:p>
          <a:p>
            <a:pPr marL="514350" indent="-514350">
              <a:buFont typeface="+mj-lt"/>
              <a:buAutoNum type="arabicPeriod"/>
            </a:pPr>
            <a:r>
              <a:rPr lang="pt-BR" sz="2000" b="1">
                <a:solidFill>
                  <a:schemeClr val="bg2">
                    <a:lumMod val="50000"/>
                  </a:schemeClr>
                </a:solidFill>
              </a:rPr>
              <a:t>TEV pediátrico</a:t>
            </a:r>
          </a:p>
          <a:p>
            <a:pPr marL="514350" indent="-514350">
              <a:buFont typeface="+mj-lt"/>
              <a:buAutoNum type="arabicPeriod"/>
            </a:pPr>
            <a:r>
              <a:rPr lang="pt-BR" sz="2000" b="1">
                <a:solidFill>
                  <a:schemeClr val="bg2">
                    <a:lumMod val="50000"/>
                  </a:schemeClr>
                </a:solidFill>
              </a:rPr>
              <a:t>TEV no contexto da gravidez</a:t>
            </a:r>
          </a:p>
        </p:txBody>
      </p:sp>
    </p:spTree>
    <p:extLst>
      <p:ext uri="{BB962C8B-B14F-4D97-AF65-F5344CB8AC3E}">
        <p14:creationId xmlns:p14="http://schemas.microsoft.com/office/powerpoint/2010/main" val="1688327345"/>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2E35898D-686D-42BC-AEB6-ABDCE921ACC4}"/>
              </a:ext>
            </a:extLst>
          </p:cNvPr>
          <p:cNvSpPr>
            <a:spLocks noGrp="1"/>
          </p:cNvSpPr>
          <p:nvPr>
            <p:ph type="title"/>
          </p:nvPr>
        </p:nvSpPr>
        <p:spPr/>
        <p:txBody>
          <a:bodyPr/>
          <a:lstStyle/>
          <a:p>
            <a:r>
              <a:rPr lang="pt-BR" b="1"/>
              <a:t>Resumindo:  </a:t>
            </a:r>
            <a:r>
              <a:rPr lang="pt-BR"/>
              <a:t>De volta aos objetivos do TEV em mulheres grávidas</a:t>
            </a:r>
          </a:p>
        </p:txBody>
      </p:sp>
      <p:sp>
        <p:nvSpPr>
          <p:cNvPr id="6" name="Content Placeholder 5">
            <a:extLst>
              <a:ext uri="{FF2B5EF4-FFF2-40B4-BE49-F238E27FC236}">
                <a16:creationId xmlns:a16="http://schemas.microsoft.com/office/drawing/2014/main" id="{2FA44482-248D-4035-AF9D-C5527DEA0A09}"/>
              </a:ext>
            </a:extLst>
          </p:cNvPr>
          <p:cNvSpPr>
            <a:spLocks noGrp="1"/>
          </p:cNvSpPr>
          <p:nvPr>
            <p:ph idx="1"/>
          </p:nvPr>
        </p:nvSpPr>
        <p:spPr>
          <a:xfrm>
            <a:off x="419100" y="2033094"/>
            <a:ext cx="10972800" cy="2934691"/>
          </a:xfrm>
        </p:spPr>
        <p:txBody>
          <a:bodyPr>
            <a:normAutofit/>
          </a:bodyPr>
          <a:lstStyle/>
          <a:p>
            <a:pPr marL="514350" indent="-514350">
              <a:buAutoNum type="arabicPeriod"/>
            </a:pPr>
            <a:r>
              <a:rPr lang="pt-BR" dirty="0"/>
              <a:t>Descrever recomendações para o manejo do TEV agudo na gravidez. </a:t>
            </a:r>
            <a:r>
              <a:rPr lang="pt-BR" sz="1800" dirty="0"/>
              <a:t>Local de atendimento, esquema de </a:t>
            </a:r>
            <a:r>
              <a:rPr lang="pt-BR" sz="1800" dirty="0" err="1"/>
              <a:t>anticoagulação</a:t>
            </a:r>
            <a:r>
              <a:rPr lang="pt-BR" sz="1800" dirty="0"/>
              <a:t>, planejamento no parto</a:t>
            </a:r>
          </a:p>
          <a:p>
            <a:pPr marL="514350" indent="-514350">
              <a:buAutoNum type="arabicPeriod"/>
            </a:pPr>
            <a:endParaRPr lang="es-ES" dirty="0"/>
          </a:p>
          <a:p>
            <a:pPr marL="514350" indent="-514350">
              <a:buAutoNum type="arabicPeriod"/>
            </a:pPr>
            <a:r>
              <a:rPr lang="pt-BR" dirty="0"/>
              <a:t>Identificar quais pacientes grávidas justificam a profilaxia pré-parto e/ou pós-parto: </a:t>
            </a:r>
            <a:r>
              <a:rPr lang="pt-BR" sz="2000" dirty="0"/>
              <a:t>Classificação de risco de </a:t>
            </a:r>
            <a:r>
              <a:rPr lang="pt-BR" sz="2000" dirty="0" err="1"/>
              <a:t>trombofilias</a:t>
            </a:r>
            <a:r>
              <a:rPr lang="pt-BR" sz="2000" dirty="0"/>
              <a:t> hereditárias, uso de </a:t>
            </a:r>
            <a:r>
              <a:rPr lang="pt-BR" sz="2000" dirty="0" err="1"/>
              <a:t>tromboprofilaxia</a:t>
            </a:r>
            <a:r>
              <a:rPr lang="pt-BR" sz="2000" dirty="0"/>
              <a:t> em pacientes com histórico de TVP, uso de profilaxia anteparto em </a:t>
            </a:r>
            <a:r>
              <a:rPr lang="pt-BR" sz="2000" dirty="0" err="1"/>
              <a:t>trombofilias</a:t>
            </a:r>
            <a:r>
              <a:rPr lang="pt-BR" sz="2000" dirty="0"/>
              <a:t> de alto risco e profilaxia pós-parto na maioria das </a:t>
            </a:r>
            <a:r>
              <a:rPr lang="pt-BR" sz="2000" dirty="0" err="1"/>
              <a:t>trombofilias</a:t>
            </a:r>
            <a:r>
              <a:rPr lang="pt-BR" sz="2000" dirty="0"/>
              <a:t>.</a:t>
            </a:r>
          </a:p>
        </p:txBody>
      </p:sp>
    </p:spTree>
    <p:extLst>
      <p:ext uri="{BB962C8B-B14F-4D97-AF65-F5344CB8AC3E}">
        <p14:creationId xmlns:p14="http://schemas.microsoft.com/office/powerpoint/2010/main" val="13906396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2E35898D-686D-42BC-AEB6-ABDCE921ACC4}"/>
              </a:ext>
            </a:extLst>
          </p:cNvPr>
          <p:cNvSpPr>
            <a:spLocks noGrp="1"/>
          </p:cNvSpPr>
          <p:nvPr>
            <p:ph type="title"/>
          </p:nvPr>
        </p:nvSpPr>
        <p:spPr/>
        <p:txBody>
          <a:bodyPr/>
          <a:lstStyle/>
          <a:p>
            <a:r>
              <a:rPr lang="pt-BR"/>
              <a:t>Objetivos</a:t>
            </a:r>
          </a:p>
        </p:txBody>
      </p:sp>
      <p:sp>
        <p:nvSpPr>
          <p:cNvPr id="6" name="Content Placeholder 5">
            <a:extLst>
              <a:ext uri="{FF2B5EF4-FFF2-40B4-BE49-F238E27FC236}">
                <a16:creationId xmlns:a16="http://schemas.microsoft.com/office/drawing/2014/main" id="{2FA44482-248D-4035-AF9D-C5527DEA0A09}"/>
              </a:ext>
            </a:extLst>
          </p:cNvPr>
          <p:cNvSpPr>
            <a:spLocks noGrp="1"/>
          </p:cNvSpPr>
          <p:nvPr>
            <p:ph idx="1"/>
          </p:nvPr>
        </p:nvSpPr>
        <p:spPr/>
        <p:txBody>
          <a:bodyPr>
            <a:normAutofit/>
          </a:bodyPr>
          <a:lstStyle/>
          <a:p>
            <a:pPr marL="0" indent="0">
              <a:buNone/>
            </a:pPr>
            <a:r>
              <a:rPr lang="pt-BR" b="1"/>
              <a:t>Ao final deste segmento, você será capaz de:</a:t>
            </a:r>
          </a:p>
          <a:p>
            <a:pPr marL="0" indent="0">
              <a:buNone/>
            </a:pPr>
            <a:endParaRPr lang="en-CA" dirty="0"/>
          </a:p>
          <a:p>
            <a:pPr marL="514350" indent="-514350">
              <a:buAutoNum type="arabicPeriod"/>
            </a:pPr>
            <a:r>
              <a:rPr lang="pt-BR"/>
              <a:t>Descrever as recomendações para o tratamento do TEV assintomático em crianças.</a:t>
            </a:r>
          </a:p>
          <a:p>
            <a:pPr marL="514350" indent="-514350">
              <a:buAutoNum type="arabicPeriod"/>
            </a:pPr>
            <a:endParaRPr lang="es-ES" u="sng" dirty="0"/>
          </a:p>
          <a:p>
            <a:pPr marL="514350" indent="-514350">
              <a:buAutoNum type="arabicPeriod"/>
            </a:pPr>
            <a:r>
              <a:rPr lang="pt-BR"/>
              <a:t>Tratamento em crianças com TEP e falha hemodinâmica.</a:t>
            </a:r>
          </a:p>
        </p:txBody>
      </p:sp>
      <p:sp>
        <p:nvSpPr>
          <p:cNvPr id="3" name="CuadroTexto 2">
            <a:extLst>
              <a:ext uri="{FF2B5EF4-FFF2-40B4-BE49-F238E27FC236}">
                <a16:creationId xmlns:a16="http://schemas.microsoft.com/office/drawing/2014/main" id="{74AF98E8-177E-26C9-9FC1-FE9B2A633583}"/>
              </a:ext>
            </a:extLst>
          </p:cNvPr>
          <p:cNvSpPr txBox="1"/>
          <p:nvPr/>
        </p:nvSpPr>
        <p:spPr>
          <a:xfrm>
            <a:off x="3469944" y="582838"/>
            <a:ext cx="7148015" cy="400110"/>
          </a:xfrm>
          <a:prstGeom prst="rect">
            <a:avLst/>
          </a:prstGeom>
          <a:noFill/>
        </p:spPr>
        <p:txBody>
          <a:bodyPr wrap="square">
            <a:spAutoFit/>
          </a:bodyPr>
          <a:lstStyle/>
          <a:p>
            <a:r>
              <a:rPr lang="pt-BR" sz="2000">
                <a:solidFill>
                  <a:srgbClr val="FF0000"/>
                </a:solidFill>
              </a:rPr>
              <a:t>TRATAMENTO DO TROMBOEMBOLISMO VENOSO PEDIÁTRICO</a:t>
            </a:r>
          </a:p>
        </p:txBody>
      </p:sp>
    </p:spTree>
    <p:extLst>
      <p:ext uri="{BB962C8B-B14F-4D97-AF65-F5344CB8AC3E}">
        <p14:creationId xmlns:p14="http://schemas.microsoft.com/office/powerpoint/2010/main" val="921982360"/>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B4D92932-F046-4F23-A6F1-023EED476107}"/>
              </a:ext>
            </a:extLst>
          </p:cNvPr>
          <p:cNvSpPr txBox="1"/>
          <p:nvPr/>
        </p:nvSpPr>
        <p:spPr>
          <a:xfrm>
            <a:off x="6114419" y="2016818"/>
            <a:ext cx="4399228" cy="1597108"/>
          </a:xfrm>
          <a:prstGeom prst="rect">
            <a:avLst/>
          </a:prstGeom>
          <a:solidFill>
            <a:schemeClr val="accent4">
              <a:lumMod val="20000"/>
              <a:lumOff val="80000"/>
            </a:schemeClr>
          </a:solidFill>
        </p:spPr>
        <p:txBody>
          <a:bodyPr wrap="square" rtlCol="0" anchor="ctr">
            <a:noAutofit/>
          </a:bodyPr>
          <a:lstStyle/>
          <a:p>
            <a:pPr algn="ctr"/>
            <a:r>
              <a:rPr lang="pt-BR" sz="2400" dirty="0"/>
              <a:t>A taxa de TEV em crianças aumenta de 100 a 1.000 vezes em crianças hospitalizadas</a:t>
            </a:r>
          </a:p>
        </p:txBody>
      </p:sp>
      <p:sp>
        <p:nvSpPr>
          <p:cNvPr id="9" name="TextBox 8">
            <a:extLst>
              <a:ext uri="{FF2B5EF4-FFF2-40B4-BE49-F238E27FC236}">
                <a16:creationId xmlns:a16="http://schemas.microsoft.com/office/drawing/2014/main" id="{AE554332-ABDD-4444-AA2A-CBE1C0E51A1D}"/>
              </a:ext>
            </a:extLst>
          </p:cNvPr>
          <p:cNvSpPr txBox="1"/>
          <p:nvPr/>
        </p:nvSpPr>
        <p:spPr>
          <a:xfrm>
            <a:off x="1580662" y="3808647"/>
            <a:ext cx="4200376" cy="2128126"/>
          </a:xfrm>
          <a:prstGeom prst="rect">
            <a:avLst/>
          </a:prstGeom>
          <a:solidFill>
            <a:schemeClr val="accent5">
              <a:lumMod val="20000"/>
              <a:lumOff val="80000"/>
            </a:schemeClr>
          </a:solidFill>
        </p:spPr>
        <p:txBody>
          <a:bodyPr wrap="square" rtlCol="0" anchor="ctr">
            <a:noAutofit/>
          </a:bodyPr>
          <a:lstStyle/>
          <a:p>
            <a:pPr algn="ctr"/>
            <a:r>
              <a:rPr lang="pt-BR" sz="2400"/>
              <a:t>A presença de um </a:t>
            </a:r>
            <a:r>
              <a:rPr lang="pt-BR" sz="2400">
                <a:solidFill>
                  <a:srgbClr val="FF0000"/>
                </a:solidFill>
              </a:rPr>
              <a:t>cateter venoso central </a:t>
            </a:r>
            <a:r>
              <a:rPr lang="pt-BR" sz="2400">
                <a:solidFill>
                  <a:schemeClr val="tx1">
                    <a:lumMod val="50000"/>
                    <a:lumOff val="50000"/>
                  </a:schemeClr>
                </a:solidFill>
              </a:rPr>
              <a:t>é o principal gatilho do TEV em recém-nascidos (90% de todos os TEV) e em outras crianças (mais do 60%)</a:t>
            </a:r>
          </a:p>
        </p:txBody>
      </p:sp>
      <p:sp>
        <p:nvSpPr>
          <p:cNvPr id="12" name="Title 11">
            <a:extLst>
              <a:ext uri="{FF2B5EF4-FFF2-40B4-BE49-F238E27FC236}">
                <a16:creationId xmlns:a16="http://schemas.microsoft.com/office/drawing/2014/main" id="{B1FD7EDA-8935-4C03-96A4-5CCFA3F83FBD}"/>
              </a:ext>
            </a:extLst>
          </p:cNvPr>
          <p:cNvSpPr>
            <a:spLocks noGrp="1"/>
          </p:cNvSpPr>
          <p:nvPr>
            <p:ph type="title"/>
          </p:nvPr>
        </p:nvSpPr>
        <p:spPr>
          <a:xfrm>
            <a:off x="419100" y="1340569"/>
            <a:ext cx="11563633" cy="418113"/>
          </a:xfrm>
        </p:spPr>
        <p:txBody>
          <a:bodyPr/>
          <a:lstStyle/>
          <a:p>
            <a:r>
              <a:rPr lang="pt-BR"/>
              <a:t>O TEV pediátrico é principalmente uma doença de crianças doentes</a:t>
            </a:r>
          </a:p>
        </p:txBody>
      </p:sp>
      <p:sp>
        <p:nvSpPr>
          <p:cNvPr id="8" name="TextBox 7">
            <a:extLst>
              <a:ext uri="{FF2B5EF4-FFF2-40B4-BE49-F238E27FC236}">
                <a16:creationId xmlns:a16="http://schemas.microsoft.com/office/drawing/2014/main" id="{7D431369-ED22-471C-8B5E-BF6BF831D638}"/>
              </a:ext>
            </a:extLst>
          </p:cNvPr>
          <p:cNvSpPr txBox="1"/>
          <p:nvPr/>
        </p:nvSpPr>
        <p:spPr>
          <a:xfrm>
            <a:off x="1580662" y="2016818"/>
            <a:ext cx="4200376" cy="1597108"/>
          </a:xfrm>
          <a:prstGeom prst="rect">
            <a:avLst/>
          </a:prstGeom>
          <a:solidFill>
            <a:schemeClr val="accent6">
              <a:lumMod val="20000"/>
              <a:lumOff val="80000"/>
            </a:schemeClr>
          </a:solidFill>
        </p:spPr>
        <p:txBody>
          <a:bodyPr wrap="square" rtlCol="0" anchor="ctr">
            <a:noAutofit/>
          </a:bodyPr>
          <a:lstStyle/>
          <a:p>
            <a:pPr algn="ctr"/>
            <a:r>
              <a:rPr lang="pt-BR" sz="2400" dirty="0">
                <a:solidFill>
                  <a:schemeClr val="tx1">
                    <a:lumMod val="50000"/>
                    <a:lumOff val="50000"/>
                  </a:schemeClr>
                </a:solidFill>
              </a:rPr>
              <a:t>O TEV na população pediátrica geral é </a:t>
            </a:r>
            <a:r>
              <a:rPr lang="pt-BR" sz="2400" dirty="0">
                <a:solidFill>
                  <a:srgbClr val="FF0000"/>
                </a:solidFill>
              </a:rPr>
              <a:t>raro</a:t>
            </a:r>
            <a:r>
              <a:rPr lang="pt-BR" sz="2400" dirty="0">
                <a:solidFill>
                  <a:schemeClr val="tx1">
                    <a:lumMod val="50000"/>
                    <a:lumOff val="50000"/>
                  </a:schemeClr>
                </a:solidFill>
              </a:rPr>
              <a:t> (0,07 a 0,14 casos por 10.000 crianças)</a:t>
            </a:r>
          </a:p>
        </p:txBody>
      </p:sp>
      <p:sp>
        <p:nvSpPr>
          <p:cNvPr id="10" name="TextBox 9">
            <a:extLst>
              <a:ext uri="{FF2B5EF4-FFF2-40B4-BE49-F238E27FC236}">
                <a16:creationId xmlns:a16="http://schemas.microsoft.com/office/drawing/2014/main" id="{F0A0DD8D-4BCA-486F-9AE7-ECF0B6B24C27}"/>
              </a:ext>
            </a:extLst>
          </p:cNvPr>
          <p:cNvSpPr txBox="1"/>
          <p:nvPr/>
        </p:nvSpPr>
        <p:spPr>
          <a:xfrm>
            <a:off x="6114420" y="3822294"/>
            <a:ext cx="4399227" cy="2128125"/>
          </a:xfrm>
          <a:prstGeom prst="rect">
            <a:avLst/>
          </a:prstGeom>
          <a:solidFill>
            <a:schemeClr val="accent2">
              <a:lumMod val="40000"/>
              <a:lumOff val="60000"/>
            </a:schemeClr>
          </a:solidFill>
        </p:spPr>
        <p:txBody>
          <a:bodyPr wrap="square" rtlCol="0" anchor="ctr">
            <a:noAutofit/>
          </a:bodyPr>
          <a:lstStyle/>
          <a:p>
            <a:pPr algn="ctr"/>
            <a:r>
              <a:rPr lang="pt-BR" sz="2400">
                <a:solidFill>
                  <a:schemeClr val="tx1">
                    <a:lumMod val="50000"/>
                    <a:lumOff val="50000"/>
                  </a:schemeClr>
                </a:solidFill>
              </a:rPr>
              <a:t>Não há medicamentos anticoagulantes aprovados para uso em crianças, com pouca </a:t>
            </a:r>
            <a:r>
              <a:rPr lang="pt-BR" sz="2400">
                <a:solidFill>
                  <a:srgbClr val="FF0000"/>
                </a:solidFill>
              </a:rPr>
              <a:t>pesquisa específica sobre TEV pediátrico</a:t>
            </a:r>
            <a:r>
              <a:rPr lang="pt-BR" sz="2400">
                <a:solidFill>
                  <a:schemeClr val="tx1">
                    <a:lumMod val="50000"/>
                    <a:lumOff val="50000"/>
                  </a:schemeClr>
                </a:solidFill>
              </a:rPr>
              <a:t>.</a:t>
            </a:r>
          </a:p>
        </p:txBody>
      </p:sp>
    </p:spTree>
    <p:extLst>
      <p:ext uri="{BB962C8B-B14F-4D97-AF65-F5344CB8AC3E}">
        <p14:creationId xmlns:p14="http://schemas.microsoft.com/office/powerpoint/2010/main" val="14842434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9" grpId="0" animBg="1"/>
      <p:bldP spid="8" grpId="0" animBg="1"/>
      <p:bldP spid="10" grpId="0" animBg="1"/>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8C0F0C-4EAA-46F9-AB71-84C3A33295E9}"/>
              </a:ext>
            </a:extLst>
          </p:cNvPr>
          <p:cNvSpPr>
            <a:spLocks noGrp="1"/>
          </p:cNvSpPr>
          <p:nvPr>
            <p:ph type="title"/>
          </p:nvPr>
        </p:nvSpPr>
        <p:spPr/>
        <p:txBody>
          <a:bodyPr/>
          <a:lstStyle/>
          <a:p>
            <a:r>
              <a:rPr lang="pt-BR" u="sng"/>
              <a:t>Caso 3:  TVP asintomática.</a:t>
            </a:r>
          </a:p>
        </p:txBody>
      </p:sp>
      <p:sp>
        <p:nvSpPr>
          <p:cNvPr id="3" name="Content Placeholder 2">
            <a:extLst>
              <a:ext uri="{FF2B5EF4-FFF2-40B4-BE49-F238E27FC236}">
                <a16:creationId xmlns:a16="http://schemas.microsoft.com/office/drawing/2014/main" id="{8506EE3B-498D-47B1-936F-9FD7F8EB3408}"/>
              </a:ext>
            </a:extLst>
          </p:cNvPr>
          <p:cNvSpPr>
            <a:spLocks noGrp="1"/>
          </p:cNvSpPr>
          <p:nvPr>
            <p:ph idx="1"/>
          </p:nvPr>
        </p:nvSpPr>
        <p:spPr/>
        <p:txBody>
          <a:bodyPr>
            <a:normAutofit/>
          </a:bodyPr>
          <a:lstStyle/>
          <a:p>
            <a:pPr marL="0" indent="0">
              <a:spcAft>
                <a:spcPts val="600"/>
              </a:spcAft>
              <a:buNone/>
            </a:pPr>
            <a:r>
              <a:rPr lang="pt-BR" sz="2400" dirty="0"/>
              <a:t>Menino de 6 anos </a:t>
            </a:r>
          </a:p>
          <a:p>
            <a:pPr marL="0" indent="0">
              <a:spcAft>
                <a:spcPts val="600"/>
              </a:spcAft>
              <a:buNone/>
            </a:pPr>
            <a:r>
              <a:rPr lang="pt-BR" sz="2400" dirty="0"/>
              <a:t>O paciente foi levado à cirurgia para correção de estenose intestinal. Devido à necessidade de acesso venoso prolongado, foi colocado um cateter venoso central.  No período pós-operatório foi observada uma excelente evolução livre de infecções ou sangramentos.</a:t>
            </a:r>
          </a:p>
          <a:p>
            <a:pPr marL="0" indent="0">
              <a:spcAft>
                <a:spcPts val="600"/>
              </a:spcAft>
              <a:buNone/>
            </a:pPr>
            <a:endParaRPr lang="en-CA" sz="2400" dirty="0"/>
          </a:p>
          <a:p>
            <a:pPr marL="0" indent="0">
              <a:spcAft>
                <a:spcPts val="600"/>
              </a:spcAft>
              <a:buNone/>
            </a:pPr>
            <a:r>
              <a:rPr lang="pt-BR" sz="2400" dirty="0"/>
              <a:t>O cateter foi retirado após 8 dias sem problemas, antes de dar alta seu pediatra notou que havia um sopro mitral que ele não tinha ouvido antes e um ecocardiograma foi feito. Uma leve estenose mitral foi observada, mas ao mesmo tempo havia trombose na veia jugular interna sem envolvimento cardíaco, assintomática.</a:t>
            </a:r>
          </a:p>
        </p:txBody>
      </p:sp>
    </p:spTree>
    <p:extLst>
      <p:ext uri="{BB962C8B-B14F-4D97-AF65-F5344CB8AC3E}">
        <p14:creationId xmlns:p14="http://schemas.microsoft.com/office/powerpoint/2010/main" val="37085081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C7C5A2E2-2418-4A9F-BB60-6BEB0FFA2B24}"/>
              </a:ext>
            </a:extLst>
          </p:cNvPr>
          <p:cNvSpPr>
            <a:spLocks noGrp="1"/>
          </p:cNvSpPr>
          <p:nvPr>
            <p:ph idx="1"/>
          </p:nvPr>
        </p:nvSpPr>
        <p:spPr>
          <a:xfrm>
            <a:off x="419100" y="1158453"/>
            <a:ext cx="10972800" cy="3954624"/>
          </a:xfrm>
        </p:spPr>
        <p:txBody>
          <a:bodyPr>
            <a:noAutofit/>
          </a:bodyPr>
          <a:lstStyle/>
          <a:p>
            <a:pPr marL="0" indent="0">
              <a:buNone/>
            </a:pPr>
            <a:r>
              <a:rPr lang="pt-BR" sz="2400" b="1"/>
              <a:t>O pediatra diagnosticou seu paciente com uma TVP assintomática não oclusiva na veia jugular interna e na veia cava superior, que provavelmente foi causada por um cateter venoso central que foi removido.</a:t>
            </a:r>
          </a:p>
          <a:p>
            <a:pPr marL="0" indent="0">
              <a:buNone/>
            </a:pPr>
            <a:endParaRPr lang="en-CA" sz="2400" b="1" dirty="0"/>
          </a:p>
          <a:p>
            <a:pPr marL="0" indent="0">
              <a:buNone/>
            </a:pPr>
            <a:r>
              <a:rPr lang="pt-BR" sz="2400" b="1"/>
              <a:t>Que tratamento você sugeriria para a TVP assintomática neste paciente?</a:t>
            </a:r>
          </a:p>
          <a:p>
            <a:pPr marL="457200" indent="-457200">
              <a:buAutoNum type="alphaUcPeriod"/>
            </a:pPr>
            <a:r>
              <a:rPr lang="pt-BR" sz="2400"/>
              <a:t>anticoagulação terapêutica</a:t>
            </a:r>
          </a:p>
          <a:p>
            <a:pPr marL="457200" indent="-457200">
              <a:buAutoNum type="alphaUcPeriod"/>
            </a:pPr>
            <a:r>
              <a:rPr lang="pt-BR" sz="2400"/>
              <a:t>Sem anticoagulação, uma vez que foi um achado incidental</a:t>
            </a:r>
          </a:p>
          <a:p>
            <a:pPr marL="457200" indent="-457200">
              <a:buAutoNum type="alphaUcPeriod"/>
            </a:pPr>
            <a:r>
              <a:rPr lang="pt-BR" sz="2400"/>
              <a:t>Sem anticoagulação, repetir a ultrassonografia em 1 semana para garantir que não haja prolongamento</a:t>
            </a:r>
          </a:p>
          <a:p>
            <a:pPr marL="457200" indent="-457200">
              <a:buAutoNum type="alphaUcPeriod"/>
            </a:pPr>
            <a:r>
              <a:rPr lang="pt-BR" sz="2400"/>
              <a:t>Meias de compressão graduada</a:t>
            </a:r>
          </a:p>
          <a:p>
            <a:pPr marL="457200" indent="-457200">
              <a:buAutoNum type="alphaUcPeriod"/>
            </a:pPr>
            <a:r>
              <a:rPr lang="pt-BR" sz="2400"/>
              <a:t>Dispositivos de compressão pneumática intermitente</a:t>
            </a:r>
          </a:p>
        </p:txBody>
      </p:sp>
      <p:sp>
        <p:nvSpPr>
          <p:cNvPr id="4" name="Rectangle 3">
            <a:extLst>
              <a:ext uri="{FF2B5EF4-FFF2-40B4-BE49-F238E27FC236}">
                <a16:creationId xmlns:a16="http://schemas.microsoft.com/office/drawing/2014/main" id="{9226FD30-21CB-41CA-B5A0-E511663EA7F5}"/>
              </a:ext>
            </a:extLst>
          </p:cNvPr>
          <p:cNvSpPr/>
          <p:nvPr/>
        </p:nvSpPr>
        <p:spPr>
          <a:xfrm>
            <a:off x="315124" y="3583842"/>
            <a:ext cx="8822251" cy="444148"/>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Tree>
    <p:extLst>
      <p:ext uri="{BB962C8B-B14F-4D97-AF65-F5344CB8AC3E}">
        <p14:creationId xmlns:p14="http://schemas.microsoft.com/office/powerpoint/2010/main" val="10517012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BC9E8300-3B80-4E52-B603-5415D0710B72}"/>
              </a:ext>
            </a:extLst>
          </p:cNvPr>
          <p:cNvSpPr txBox="1"/>
          <p:nvPr/>
        </p:nvSpPr>
        <p:spPr>
          <a:xfrm>
            <a:off x="1033004" y="5035053"/>
            <a:ext cx="10335577" cy="1323439"/>
          </a:xfrm>
          <a:prstGeom prst="rect">
            <a:avLst/>
          </a:prstGeom>
          <a:solidFill>
            <a:srgbClr val="FDDAB0"/>
          </a:solidFill>
          <a:ln w="28575">
            <a:noFill/>
          </a:ln>
        </p:spPr>
        <p:txBody>
          <a:bodyPr wrap="square" rtlCol="0">
            <a:spAutoFit/>
          </a:bodyPr>
          <a:lstStyle/>
          <a:p>
            <a:pPr algn="ctr"/>
            <a:r>
              <a:rPr lang="pt-BR" sz="2000" dirty="0"/>
              <a:t>Esta recomendação mudou de direção. O painel ASH original fez uma recomendação condicional de </a:t>
            </a:r>
            <a:r>
              <a:rPr lang="pt-BR" sz="2000" dirty="0" err="1"/>
              <a:t>anticoagulação</a:t>
            </a:r>
            <a:r>
              <a:rPr lang="pt-BR" sz="2000" dirty="0"/>
              <a:t> ou nenhuma </a:t>
            </a:r>
            <a:r>
              <a:rPr lang="pt-BR" sz="2000" dirty="0" err="1"/>
              <a:t>anticoagulação</a:t>
            </a:r>
            <a:r>
              <a:rPr lang="pt-BR" sz="2000" dirty="0"/>
              <a:t>. O painel latino-americano considerou que, na maioria das crianças com TEV assintomática, o risco de sangramento supera o potencial de</a:t>
            </a:r>
          </a:p>
          <a:p>
            <a:pPr algn="ctr"/>
            <a:r>
              <a:rPr lang="pt-BR" sz="2000" dirty="0"/>
              <a:t>benefícios.</a:t>
            </a:r>
          </a:p>
        </p:txBody>
      </p:sp>
      <p:sp>
        <p:nvSpPr>
          <p:cNvPr id="2" name="Title 1">
            <a:extLst>
              <a:ext uri="{FF2B5EF4-FFF2-40B4-BE49-F238E27FC236}">
                <a16:creationId xmlns:a16="http://schemas.microsoft.com/office/drawing/2014/main" id="{4326B0D0-FBBB-D54A-B686-175A13C1E42D}"/>
              </a:ext>
            </a:extLst>
          </p:cNvPr>
          <p:cNvSpPr>
            <a:spLocks noGrp="1"/>
          </p:cNvSpPr>
          <p:nvPr>
            <p:ph type="title"/>
          </p:nvPr>
        </p:nvSpPr>
        <p:spPr>
          <a:xfrm>
            <a:off x="3407960" y="499508"/>
            <a:ext cx="4412207" cy="418113"/>
          </a:xfrm>
        </p:spPr>
        <p:txBody>
          <a:bodyPr/>
          <a:lstStyle/>
          <a:p>
            <a:r>
              <a:rPr lang="pt-BR"/>
              <a:t>Recomendação 23</a:t>
            </a:r>
            <a:br>
              <a:rPr lang="pt-BR" sz="3600"/>
            </a:br>
            <a:endParaRPr lang="pt-BR" sz="3600"/>
          </a:p>
        </p:txBody>
      </p:sp>
      <p:sp>
        <p:nvSpPr>
          <p:cNvPr id="5" name="Content Placeholder 4">
            <a:extLst>
              <a:ext uri="{FF2B5EF4-FFF2-40B4-BE49-F238E27FC236}">
                <a16:creationId xmlns:a16="http://schemas.microsoft.com/office/drawing/2014/main" id="{A2AF10FD-D7C9-F64C-864A-078859C81F32}"/>
              </a:ext>
            </a:extLst>
          </p:cNvPr>
          <p:cNvSpPr>
            <a:spLocks noGrp="1"/>
          </p:cNvSpPr>
          <p:nvPr>
            <p:ph idx="1"/>
          </p:nvPr>
        </p:nvSpPr>
        <p:spPr>
          <a:xfrm>
            <a:off x="419100" y="1553962"/>
            <a:ext cx="10972800" cy="3168160"/>
          </a:xfrm>
        </p:spPr>
        <p:txBody>
          <a:bodyPr>
            <a:normAutofit/>
          </a:bodyPr>
          <a:lstStyle/>
          <a:p>
            <a:pPr marL="0" indent="0">
              <a:buFont typeface="Arial" panose="020B0604020202020204" pitchFamily="34" charset="0"/>
              <a:buNone/>
            </a:pPr>
            <a:r>
              <a:rPr lang="pt-BR" sz="2600" dirty="0">
                <a:solidFill>
                  <a:srgbClr val="FF0000"/>
                </a:solidFill>
              </a:rPr>
              <a:t>Em crianças com TEV assintomática</a:t>
            </a:r>
            <a:r>
              <a:rPr lang="pt-BR" sz="2600" dirty="0"/>
              <a:t>, o painel de diretrizes da ASH América Latina sugere contra a </a:t>
            </a:r>
            <a:r>
              <a:rPr lang="pt-BR" sz="2600" dirty="0" err="1"/>
              <a:t>anticoagulação</a:t>
            </a:r>
            <a:r>
              <a:rPr lang="pt-BR" sz="2600" dirty="0"/>
              <a:t> (recomendação condicional baseada em uma certeza muito baixa nas evidências sobre os efeitos ⨁◯◯◯).</a:t>
            </a:r>
          </a:p>
          <a:p>
            <a:pPr marL="0" indent="0">
              <a:buNone/>
            </a:pPr>
            <a:r>
              <a:rPr lang="pt-BR" sz="1800" b="1" u="sng" dirty="0"/>
              <a:t>Comentários</a:t>
            </a:r>
          </a:p>
          <a:p>
            <a:r>
              <a:rPr lang="pt-BR" sz="1900" dirty="0"/>
              <a:t>Para a maioria das crianças com TEV assintomática, o risco de </a:t>
            </a:r>
            <a:r>
              <a:rPr lang="pt-BR" sz="1900" dirty="0" err="1"/>
              <a:t>anticoagulação</a:t>
            </a:r>
            <a:r>
              <a:rPr lang="pt-BR" sz="1900" dirty="0"/>
              <a:t> provavelmente superará os benefícios, alguns pacientes com alto risco de recorrência trombótica ou aqueles que podem requerer múltiplos dispositivos de acesso venoso central durante sua vida podem se beneficiar da </a:t>
            </a:r>
            <a:r>
              <a:rPr lang="pt-BR" sz="1900" dirty="0" err="1"/>
              <a:t>anticoagulação</a:t>
            </a:r>
            <a:r>
              <a:rPr lang="pt-BR" sz="1900" dirty="0"/>
              <a:t>. </a:t>
            </a:r>
          </a:p>
          <a:p>
            <a:r>
              <a:rPr lang="pt-BR" sz="1900" dirty="0"/>
              <a:t>A decisão final deve considerar fatores de risco individuais, assim como os valores e preferências dos pais e dos filhos.</a:t>
            </a:r>
            <a:r>
              <a:rPr lang="pt-BR" sz="2200" dirty="0"/>
              <a:t> </a:t>
            </a:r>
          </a:p>
        </p:txBody>
      </p:sp>
    </p:spTree>
    <p:extLst>
      <p:ext uri="{BB962C8B-B14F-4D97-AF65-F5344CB8AC3E}">
        <p14:creationId xmlns:p14="http://schemas.microsoft.com/office/powerpoint/2010/main" val="503317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8C0F0C-4EAA-46F9-AB71-84C3A33295E9}"/>
              </a:ext>
            </a:extLst>
          </p:cNvPr>
          <p:cNvSpPr>
            <a:spLocks noGrp="1"/>
          </p:cNvSpPr>
          <p:nvPr>
            <p:ph type="title"/>
          </p:nvPr>
        </p:nvSpPr>
        <p:spPr/>
        <p:txBody>
          <a:bodyPr/>
          <a:lstStyle/>
          <a:p>
            <a:r>
              <a:rPr lang="pt-BR"/>
              <a:t>Caso 4</a:t>
            </a:r>
          </a:p>
        </p:txBody>
      </p:sp>
      <p:sp>
        <p:nvSpPr>
          <p:cNvPr id="3" name="Content Placeholder 2">
            <a:extLst>
              <a:ext uri="{FF2B5EF4-FFF2-40B4-BE49-F238E27FC236}">
                <a16:creationId xmlns:a16="http://schemas.microsoft.com/office/drawing/2014/main" id="{8506EE3B-498D-47B1-936F-9FD7F8EB3408}"/>
              </a:ext>
            </a:extLst>
          </p:cNvPr>
          <p:cNvSpPr>
            <a:spLocks noGrp="1"/>
          </p:cNvSpPr>
          <p:nvPr>
            <p:ph idx="1"/>
          </p:nvPr>
        </p:nvSpPr>
        <p:spPr/>
        <p:txBody>
          <a:bodyPr>
            <a:normAutofit/>
          </a:bodyPr>
          <a:lstStyle/>
          <a:p>
            <a:pPr marL="45731" indent="0" algn="just">
              <a:buNone/>
            </a:pPr>
            <a:r>
              <a:rPr lang="pt-BR"/>
              <a:t>  Uma paciente de 6 anos de idade, do sexo feminino, com diagnóstico de linfoma não-Hogdkin difuso de grandes células B estágio 2 com massa volumosa no mediastino, após cirurgia para fazer a biópsia, apresentou dispneia súbita, com hipotensão arterial severa que exigiu manejo com vasopressores.  A sua AngioTC de tórax mostrou grandes trombos nas artérias pulmonares, com grave disfunção ventricular direita no ecocardiograma.</a:t>
            </a:r>
          </a:p>
          <a:p>
            <a:pPr marL="45731" indent="0" algn="just">
              <a:buNone/>
            </a:pPr>
            <a:r>
              <a:rPr lang="pt-BR"/>
              <a:t>Achados: Tromboembolismo pulmonar maciço com comprometimento hemodinâmico</a:t>
            </a:r>
          </a:p>
        </p:txBody>
      </p:sp>
    </p:spTree>
    <p:extLst>
      <p:ext uri="{BB962C8B-B14F-4D97-AF65-F5344CB8AC3E}">
        <p14:creationId xmlns:p14="http://schemas.microsoft.com/office/powerpoint/2010/main" val="3204789395"/>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C7C5A2E2-2418-4A9F-BB60-6BEB0FFA2B24}"/>
              </a:ext>
            </a:extLst>
          </p:cNvPr>
          <p:cNvSpPr>
            <a:spLocks noGrp="1"/>
          </p:cNvSpPr>
          <p:nvPr>
            <p:ph idx="1"/>
          </p:nvPr>
        </p:nvSpPr>
        <p:spPr>
          <a:xfrm>
            <a:off x="419100" y="1892300"/>
            <a:ext cx="11315700" cy="3954624"/>
          </a:xfrm>
        </p:spPr>
        <p:txBody>
          <a:bodyPr>
            <a:noAutofit/>
          </a:bodyPr>
          <a:lstStyle/>
          <a:p>
            <a:pPr marL="0" indent="0">
              <a:buNone/>
            </a:pPr>
            <a:r>
              <a:rPr lang="pt-BR" sz="2400" b="1" dirty="0"/>
              <a:t>A menina tem embolia pulmonar maciça com comprometimento hemodinâmico. Que conduta você recomendaria nesse caso?</a:t>
            </a:r>
          </a:p>
          <a:p>
            <a:pPr marL="0" indent="0">
              <a:buNone/>
            </a:pPr>
            <a:endParaRPr lang="es-ES" sz="2000" b="1" dirty="0"/>
          </a:p>
          <a:p>
            <a:pPr marL="457200" indent="-457200">
              <a:buAutoNum type="alphaUcPeriod"/>
            </a:pPr>
            <a:r>
              <a:rPr lang="pt-BR" sz="2000" dirty="0"/>
              <a:t>Sem </a:t>
            </a:r>
            <a:r>
              <a:rPr lang="pt-BR" sz="2000" dirty="0" err="1"/>
              <a:t>anticoagulação</a:t>
            </a:r>
            <a:r>
              <a:rPr lang="pt-BR" sz="2000" dirty="0"/>
              <a:t>, pois o risco de sangramento é alto.</a:t>
            </a:r>
          </a:p>
          <a:p>
            <a:pPr marL="457200" indent="-457200">
              <a:buAutoNum type="alphaUcPeriod"/>
            </a:pPr>
            <a:r>
              <a:rPr lang="pt-BR" sz="2000" dirty="0"/>
              <a:t>Terapia anticoagulante com heparina de baixo peso molecular</a:t>
            </a:r>
          </a:p>
          <a:p>
            <a:pPr marL="457200" indent="-457200">
              <a:buAutoNum type="alphaUcPeriod"/>
            </a:pPr>
            <a:r>
              <a:rPr lang="pt-BR" sz="2000" dirty="0"/>
              <a:t>Trombólise dirigida por cateter seguida de </a:t>
            </a:r>
            <a:r>
              <a:rPr lang="pt-BR" sz="2000" dirty="0" err="1"/>
              <a:t>anticoagulação</a:t>
            </a:r>
            <a:endParaRPr lang="pt-BR" sz="2000" dirty="0"/>
          </a:p>
          <a:p>
            <a:pPr marL="457200" indent="-457200">
              <a:buAutoNum type="alphaUcPeriod"/>
            </a:pPr>
            <a:r>
              <a:rPr lang="pt-BR" sz="2000" dirty="0" err="1"/>
              <a:t>Trombectomia</a:t>
            </a:r>
            <a:r>
              <a:rPr lang="pt-BR" sz="2000" dirty="0"/>
              <a:t> cirúrgica seguida de </a:t>
            </a:r>
            <a:r>
              <a:rPr lang="pt-BR" sz="2000" dirty="0" err="1"/>
              <a:t>anticoagulação</a:t>
            </a:r>
            <a:endParaRPr lang="pt-BR" sz="2000" dirty="0"/>
          </a:p>
          <a:p>
            <a:pPr marL="457200" indent="-457200">
              <a:buAutoNum type="alphaUcPeriod"/>
            </a:pPr>
            <a:r>
              <a:rPr lang="pt-BR" sz="2000" dirty="0"/>
              <a:t>Inserção de filtro  IVC profilático</a:t>
            </a:r>
          </a:p>
          <a:p>
            <a:pPr marL="457200" indent="-457200">
              <a:buAutoNum type="alphaUcPeriod"/>
            </a:pPr>
            <a:r>
              <a:rPr lang="pt-BR" sz="2000" dirty="0"/>
              <a:t>Administraria </a:t>
            </a:r>
            <a:r>
              <a:rPr lang="pt-BR" sz="2000" dirty="0" err="1"/>
              <a:t>Rivaroxabana</a:t>
            </a:r>
            <a:r>
              <a:rPr lang="pt-BR" sz="2000" dirty="0"/>
              <a:t> em dose anticoagulante.</a:t>
            </a:r>
          </a:p>
        </p:txBody>
      </p:sp>
      <p:sp>
        <p:nvSpPr>
          <p:cNvPr id="4" name="Rectangle 3">
            <a:extLst>
              <a:ext uri="{FF2B5EF4-FFF2-40B4-BE49-F238E27FC236}">
                <a16:creationId xmlns:a16="http://schemas.microsoft.com/office/drawing/2014/main" id="{9226FD30-21CB-41CA-B5A0-E511663EA7F5}"/>
              </a:ext>
            </a:extLst>
          </p:cNvPr>
          <p:cNvSpPr/>
          <p:nvPr/>
        </p:nvSpPr>
        <p:spPr>
          <a:xfrm>
            <a:off x="309217" y="3805497"/>
            <a:ext cx="6966226" cy="419773"/>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Tree>
    <p:extLst>
      <p:ext uri="{BB962C8B-B14F-4D97-AF65-F5344CB8AC3E}">
        <p14:creationId xmlns:p14="http://schemas.microsoft.com/office/powerpoint/2010/main" val="10037091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02A46CA9-B6CF-4ABC-98BF-D616EB84D971}"/>
              </a:ext>
            </a:extLst>
          </p:cNvPr>
          <p:cNvSpPr txBox="1"/>
          <p:nvPr/>
        </p:nvSpPr>
        <p:spPr>
          <a:xfrm>
            <a:off x="442001" y="2543734"/>
            <a:ext cx="11010444" cy="2354491"/>
          </a:xfrm>
          <a:prstGeom prst="rect">
            <a:avLst/>
          </a:prstGeom>
          <a:solidFill>
            <a:srgbClr val="FFFF00"/>
          </a:solidFill>
        </p:spPr>
        <p:txBody>
          <a:bodyPr wrap="square" rtlCol="0">
            <a:spAutoFit/>
          </a:bodyPr>
          <a:lstStyle/>
          <a:p>
            <a:r>
              <a:rPr lang="pt-BR" sz="2100" b="1" u="sng"/>
              <a:t>Comentários</a:t>
            </a:r>
          </a:p>
          <a:p>
            <a:pPr marL="342900" indent="-342900" algn="just">
              <a:buFont typeface="Arial" panose="020B0604020202020204" pitchFamily="34" charset="0"/>
              <a:buChar char="•"/>
            </a:pPr>
            <a:r>
              <a:rPr lang="pt-BR" sz="2100" b="1">
                <a:solidFill>
                  <a:schemeClr val="tx1">
                    <a:lumMod val="50000"/>
                    <a:lumOff val="50000"/>
                  </a:schemeClr>
                </a:solidFill>
              </a:rPr>
              <a:t>Há incerteza quanto ao efeito dos trombolíticos nas crianças devido à falta de estudos com poder estatístico e concepção adequados. </a:t>
            </a:r>
          </a:p>
          <a:p>
            <a:pPr marL="342900" indent="-342900" algn="just">
              <a:buFont typeface="Arial" panose="020B0604020202020204" pitchFamily="34" charset="0"/>
              <a:buChar char="•"/>
            </a:pPr>
            <a:r>
              <a:rPr lang="pt-BR" sz="2100" b="1">
                <a:solidFill>
                  <a:schemeClr val="tx1">
                    <a:lumMod val="50000"/>
                    <a:lumOff val="50000"/>
                  </a:schemeClr>
                </a:solidFill>
              </a:rPr>
              <a:t>As evidências disponíveis em adultos sugerem um efeito positivo dos trombolíticos na preservação da vida em uma condição de alta mortalidade. </a:t>
            </a:r>
          </a:p>
          <a:p>
            <a:pPr marL="342900" indent="-342900" algn="just">
              <a:buFont typeface="Arial" panose="020B0604020202020204" pitchFamily="34" charset="0"/>
              <a:buChar char="•"/>
            </a:pPr>
            <a:r>
              <a:rPr lang="pt-BR" sz="2100" b="1">
                <a:solidFill>
                  <a:schemeClr val="tx1">
                    <a:lumMod val="50000"/>
                    <a:lumOff val="50000"/>
                  </a:schemeClr>
                </a:solidFill>
              </a:rPr>
              <a:t>Este cenário justifica uma forte recomendação a favor de uma intervenção seguindo as regras do ASH GRADE.</a:t>
            </a:r>
          </a:p>
        </p:txBody>
      </p:sp>
      <p:sp>
        <p:nvSpPr>
          <p:cNvPr id="3" name="Title 2">
            <a:extLst>
              <a:ext uri="{FF2B5EF4-FFF2-40B4-BE49-F238E27FC236}">
                <a16:creationId xmlns:a16="http://schemas.microsoft.com/office/drawing/2014/main" id="{F47E38CE-8E10-2040-98C6-8C6B0CB670EB}"/>
              </a:ext>
            </a:extLst>
          </p:cNvPr>
          <p:cNvSpPr>
            <a:spLocks noGrp="1"/>
          </p:cNvSpPr>
          <p:nvPr>
            <p:ph type="title"/>
          </p:nvPr>
        </p:nvSpPr>
        <p:spPr>
          <a:xfrm>
            <a:off x="3721864" y="535340"/>
            <a:ext cx="2760828" cy="418113"/>
          </a:xfrm>
        </p:spPr>
        <p:txBody>
          <a:bodyPr/>
          <a:lstStyle/>
          <a:p>
            <a:r>
              <a:rPr lang="pt-BR"/>
              <a:t>Recomendação 24</a:t>
            </a:r>
          </a:p>
        </p:txBody>
      </p:sp>
      <p:sp>
        <p:nvSpPr>
          <p:cNvPr id="10" name="CuadroTexto 9">
            <a:extLst>
              <a:ext uri="{FF2B5EF4-FFF2-40B4-BE49-F238E27FC236}">
                <a16:creationId xmlns:a16="http://schemas.microsoft.com/office/drawing/2014/main" id="{06709406-2A58-CEE2-8572-62B153A95D66}"/>
              </a:ext>
            </a:extLst>
          </p:cNvPr>
          <p:cNvSpPr txBox="1"/>
          <p:nvPr/>
        </p:nvSpPr>
        <p:spPr>
          <a:xfrm>
            <a:off x="559549" y="1310462"/>
            <a:ext cx="10536078" cy="1154162"/>
          </a:xfrm>
          <a:prstGeom prst="rect">
            <a:avLst/>
          </a:prstGeom>
          <a:noFill/>
        </p:spPr>
        <p:txBody>
          <a:bodyPr wrap="square">
            <a:spAutoFit/>
          </a:bodyPr>
          <a:lstStyle/>
          <a:p>
            <a:r>
              <a:rPr lang="pt-BR" sz="2300" dirty="0">
                <a:solidFill>
                  <a:srgbClr val="FF0000"/>
                </a:solidFill>
              </a:rPr>
              <a:t>Em crianças com EP e falha hemodinâmica</a:t>
            </a:r>
            <a:r>
              <a:rPr lang="pt-BR" sz="2300" dirty="0"/>
              <a:t>, a ASH </a:t>
            </a:r>
            <a:r>
              <a:rPr lang="pt-BR" sz="2300" dirty="0" err="1"/>
              <a:t>Latin</a:t>
            </a:r>
            <a:r>
              <a:rPr lang="pt-BR" sz="2300" dirty="0"/>
              <a:t> American recomenda a terapia trombolítica além da </a:t>
            </a:r>
            <a:r>
              <a:rPr lang="pt-BR" sz="2300" dirty="0" err="1"/>
              <a:t>anticoagulação</a:t>
            </a:r>
            <a:r>
              <a:rPr lang="pt-BR" sz="2300" dirty="0"/>
              <a:t> (forte recomendação baseada em baixa certeza nas evidências dos efeitos ⨁⨁◯◯).-</a:t>
            </a:r>
          </a:p>
        </p:txBody>
      </p:sp>
      <p:sp>
        <p:nvSpPr>
          <p:cNvPr id="12" name="CuadroTexto 11">
            <a:extLst>
              <a:ext uri="{FF2B5EF4-FFF2-40B4-BE49-F238E27FC236}">
                <a16:creationId xmlns:a16="http://schemas.microsoft.com/office/drawing/2014/main" id="{A453F0FC-EEDC-70CE-0BCB-638C0423AA78}"/>
              </a:ext>
            </a:extLst>
          </p:cNvPr>
          <p:cNvSpPr txBox="1"/>
          <p:nvPr/>
        </p:nvSpPr>
        <p:spPr>
          <a:xfrm>
            <a:off x="442002" y="5070791"/>
            <a:ext cx="10983940" cy="1323439"/>
          </a:xfrm>
          <a:prstGeom prst="rect">
            <a:avLst/>
          </a:prstGeom>
          <a:solidFill>
            <a:srgbClr val="FEDBB1"/>
          </a:solidFill>
        </p:spPr>
        <p:txBody>
          <a:bodyPr wrap="square">
            <a:spAutoFit/>
          </a:bodyPr>
          <a:lstStyle/>
          <a:p>
            <a:pPr marL="342900" indent="-342900" algn="just">
              <a:buFont typeface="Arial" panose="020B0604020202020204" pitchFamily="34" charset="0"/>
              <a:buChar char="•"/>
            </a:pPr>
            <a:r>
              <a:rPr lang="pt-BR" sz="2000"/>
              <a:t>Esta recomendação mudou sua força. O painel original fez uma recomendação condicional em favor da terapia trombolítica. </a:t>
            </a:r>
          </a:p>
          <a:p>
            <a:pPr marL="342900" indent="-342900" algn="just">
              <a:buFont typeface="Arial" panose="020B0604020202020204" pitchFamily="34" charset="0"/>
              <a:buChar char="•"/>
            </a:pPr>
            <a:r>
              <a:rPr lang="pt-BR" sz="2000"/>
              <a:t>O painel latino-americano considerou as mudanças no risco inicial de mortalidade identificado na atualização (22% vs. 4,5%) e emitiu uma forte recomendação.</a:t>
            </a:r>
          </a:p>
        </p:txBody>
      </p:sp>
    </p:spTree>
    <p:extLst>
      <p:ext uri="{BB962C8B-B14F-4D97-AF65-F5344CB8AC3E}">
        <p14:creationId xmlns:p14="http://schemas.microsoft.com/office/powerpoint/2010/main" val="21581187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2" grpId="0" animBg="1"/>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F82B3DD-D02F-0882-FA46-746B297B5022}"/>
              </a:ext>
            </a:extLst>
          </p:cNvPr>
          <p:cNvSpPr>
            <a:spLocks noGrp="1"/>
          </p:cNvSpPr>
          <p:nvPr>
            <p:ph type="title"/>
          </p:nvPr>
        </p:nvSpPr>
        <p:spPr>
          <a:xfrm>
            <a:off x="3294826" y="479176"/>
            <a:ext cx="7757491" cy="418113"/>
          </a:xfrm>
        </p:spPr>
        <p:txBody>
          <a:bodyPr/>
          <a:lstStyle/>
          <a:p>
            <a:r>
              <a:rPr lang="pt-BR" sz="2400"/>
              <a:t>A embolia pulmonar com falha hemodinâmica é uma condição grave associada à alta mortalidade.</a:t>
            </a:r>
            <a:br>
              <a:rPr lang="pt-BR" sz="2400"/>
            </a:br>
            <a:endParaRPr lang="pt-BR" sz="2400"/>
          </a:p>
        </p:txBody>
      </p:sp>
      <p:sp>
        <p:nvSpPr>
          <p:cNvPr id="3" name="Marcador de contenido 2">
            <a:extLst>
              <a:ext uri="{FF2B5EF4-FFF2-40B4-BE49-F238E27FC236}">
                <a16:creationId xmlns:a16="http://schemas.microsoft.com/office/drawing/2014/main" id="{9C73A9F4-B641-F1C8-6FA0-16F4CEBBD731}"/>
              </a:ext>
            </a:extLst>
          </p:cNvPr>
          <p:cNvSpPr>
            <a:spLocks noGrp="1"/>
          </p:cNvSpPr>
          <p:nvPr>
            <p:ph idx="1"/>
          </p:nvPr>
        </p:nvSpPr>
        <p:spPr>
          <a:xfrm>
            <a:off x="657636" y="2072845"/>
            <a:ext cx="10778990" cy="1651011"/>
          </a:xfrm>
        </p:spPr>
        <p:txBody>
          <a:bodyPr>
            <a:normAutofit fontScale="92500" lnSpcReduction="10000"/>
          </a:bodyPr>
          <a:lstStyle/>
          <a:p>
            <a:pPr marL="0" indent="0">
              <a:buNone/>
            </a:pPr>
            <a:r>
              <a:rPr lang="pt-BR" dirty="0"/>
              <a:t>Em um estudo adicional (n=5654), a mortalidade geral em crianças com EP foi de 8,6%, uma distribuição bimodal com um primeiro pico em crianças menores de 1 ano e um segundo pico em adolescentes de 16-17 anos de idade. O primeiro pico em crianças pequenas foi em grande parte explicado por condições congênitas, tais como doenças cardíacas subjacentes. </a:t>
            </a:r>
          </a:p>
        </p:txBody>
      </p:sp>
      <p:sp>
        <p:nvSpPr>
          <p:cNvPr id="4" name="Título 1">
            <a:extLst>
              <a:ext uri="{FF2B5EF4-FFF2-40B4-BE49-F238E27FC236}">
                <a16:creationId xmlns:a16="http://schemas.microsoft.com/office/drawing/2014/main" id="{A4910218-3931-B84F-9117-5260C0DC2850}"/>
              </a:ext>
            </a:extLst>
          </p:cNvPr>
          <p:cNvSpPr txBox="1">
            <a:spLocks/>
          </p:cNvSpPr>
          <p:nvPr/>
        </p:nvSpPr>
        <p:spPr>
          <a:xfrm>
            <a:off x="452230" y="1333941"/>
            <a:ext cx="7757491" cy="418113"/>
          </a:xfrm>
          <a:prstGeom prst="rect">
            <a:avLst/>
          </a:prstGeom>
        </p:spPr>
        <p:txBody>
          <a:bodyPr vert="horz" lIns="0" tIns="0" rIns="0" bIns="0" rtlCol="0" anchor="t" anchorCtr="0">
            <a:noAutofit/>
          </a:bodyPr>
          <a:lstStyle>
            <a:lvl1pPr algn="l" defTabSz="914400" rtl="0" eaLnBrk="1" latinLnBrk="0" hangingPunct="1">
              <a:lnSpc>
                <a:spcPct val="90000"/>
              </a:lnSpc>
              <a:spcBef>
                <a:spcPct val="0"/>
              </a:spcBef>
              <a:buNone/>
              <a:defRPr sz="2800" b="0" kern="1200" cap="none" baseline="0">
                <a:solidFill>
                  <a:srgbClr val="E53E31"/>
                </a:solidFill>
                <a:latin typeface="+mn-lt"/>
                <a:ea typeface="+mj-ea"/>
                <a:cs typeface="+mj-cs"/>
              </a:defRPr>
            </a:lvl1pPr>
          </a:lstStyle>
          <a:p>
            <a:r>
              <a:rPr lang="pt-BR"/>
              <a:t>Nova evidência.</a:t>
            </a:r>
          </a:p>
        </p:txBody>
      </p:sp>
      <p:sp>
        <p:nvSpPr>
          <p:cNvPr id="6" name="CuadroTexto 5">
            <a:extLst>
              <a:ext uri="{FF2B5EF4-FFF2-40B4-BE49-F238E27FC236}">
                <a16:creationId xmlns:a16="http://schemas.microsoft.com/office/drawing/2014/main" id="{E8FEB80A-A4BA-71FA-51B5-BA32FB664E08}"/>
              </a:ext>
            </a:extLst>
          </p:cNvPr>
          <p:cNvSpPr txBox="1"/>
          <p:nvPr/>
        </p:nvSpPr>
        <p:spPr>
          <a:xfrm>
            <a:off x="622851" y="4011584"/>
            <a:ext cx="10813775" cy="1200329"/>
          </a:xfrm>
          <a:prstGeom prst="rect">
            <a:avLst/>
          </a:prstGeom>
          <a:noFill/>
        </p:spPr>
        <p:txBody>
          <a:bodyPr wrap="square">
            <a:spAutoFit/>
          </a:bodyPr>
          <a:lstStyle/>
          <a:p>
            <a:pPr marL="0" indent="0">
              <a:buNone/>
            </a:pPr>
            <a:r>
              <a:rPr lang="pt-BR" sz="2400" dirty="0"/>
              <a:t>O segundo estudo identificado (n=170), mostrou uma mortalidade geral semelhante de 6%, mas também relatou independentemente um risco de mortalidade de 22% em crianças com EP e insuficiência hemodinâmica.</a:t>
            </a:r>
          </a:p>
        </p:txBody>
      </p:sp>
      <p:sp>
        <p:nvSpPr>
          <p:cNvPr id="8" name="CuadroTexto 7">
            <a:extLst>
              <a:ext uri="{FF2B5EF4-FFF2-40B4-BE49-F238E27FC236}">
                <a16:creationId xmlns:a16="http://schemas.microsoft.com/office/drawing/2014/main" id="{1CFF2A87-9D23-DD47-66A9-503E36A99A87}"/>
              </a:ext>
            </a:extLst>
          </p:cNvPr>
          <p:cNvSpPr txBox="1"/>
          <p:nvPr/>
        </p:nvSpPr>
        <p:spPr>
          <a:xfrm>
            <a:off x="452230" y="6068273"/>
            <a:ext cx="11408465" cy="415498"/>
          </a:xfrm>
          <a:prstGeom prst="rect">
            <a:avLst/>
          </a:prstGeom>
          <a:noFill/>
        </p:spPr>
        <p:txBody>
          <a:bodyPr wrap="square">
            <a:spAutoFit/>
          </a:bodyPr>
          <a:lstStyle/>
          <a:p>
            <a:r>
              <a:rPr lang="pt-BR" sz="1050">
                <a:solidFill>
                  <a:srgbClr val="000000"/>
                </a:solidFill>
                <a:latin typeface="Times New Roman" panose="02020603050405020304" pitchFamily="18" charset="0"/>
              </a:rPr>
              <a:t>van Ommen CH, Heijboer H, Büller HR, Hirasing RA, Heijmans HS, Peters M. Venousthromboembolism in childhood: a prospective two-year registry in The Netherlands. </a:t>
            </a:r>
            <a:r>
              <a:rPr lang="pt-BR" sz="1050" i="1">
                <a:solidFill>
                  <a:srgbClr val="000000"/>
                </a:solidFill>
                <a:latin typeface="Times New Roman" panose="02020603050405020304" pitchFamily="18" charset="0"/>
              </a:rPr>
              <a:t>J Pediat </a:t>
            </a:r>
            <a:r>
              <a:rPr lang="pt-BR" sz="1050">
                <a:solidFill>
                  <a:srgbClr val="000000"/>
                </a:solidFill>
                <a:latin typeface="Times New Roman" panose="02020603050405020304" pitchFamily="18" charset="0"/>
              </a:rPr>
              <a:t>Nov 2001;139(5):676-81. </a:t>
            </a:r>
          </a:p>
          <a:p>
            <a:r>
              <a:rPr lang="pt-BR" sz="1050">
                <a:solidFill>
                  <a:srgbClr val="000000"/>
                </a:solidFill>
                <a:latin typeface="Times New Roman" panose="02020603050405020304" pitchFamily="18" charset="0"/>
              </a:rPr>
              <a:t> Andrew M, David M, Adams M, et al. Venous thromboembolic complications (VTE) in children: first analyses of the Canadian Registry of VTE. </a:t>
            </a:r>
            <a:r>
              <a:rPr lang="pt-BR" sz="1050" i="1">
                <a:solidFill>
                  <a:srgbClr val="000000"/>
                </a:solidFill>
                <a:latin typeface="Times New Roman" panose="02020603050405020304" pitchFamily="18" charset="0"/>
              </a:rPr>
              <a:t>Blood. Mar 1 1994;83(5):1251-7. </a:t>
            </a:r>
          </a:p>
        </p:txBody>
      </p:sp>
    </p:spTree>
    <p:extLst>
      <p:ext uri="{BB962C8B-B14F-4D97-AF65-F5344CB8AC3E}">
        <p14:creationId xmlns:p14="http://schemas.microsoft.com/office/powerpoint/2010/main" val="217226593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
            <a:extLst>
              <a:ext uri="{FF2B5EF4-FFF2-40B4-BE49-F238E27FC236}">
                <a16:creationId xmlns:a16="http://schemas.microsoft.com/office/drawing/2014/main" id="{14D5DEEF-2556-4598-B76C-ECAD872B648B}"/>
              </a:ext>
            </a:extLst>
          </p:cNvPr>
          <p:cNvSpPr>
            <a:spLocks noGrp="1"/>
          </p:cNvSpPr>
          <p:nvPr>
            <p:ph type="title"/>
          </p:nvPr>
        </p:nvSpPr>
        <p:spPr>
          <a:xfrm>
            <a:off x="418272" y="1341007"/>
            <a:ext cx="10974143" cy="418271"/>
          </a:xfrm>
        </p:spPr>
        <p:txBody>
          <a:bodyPr>
            <a:noAutofit/>
          </a:bodyPr>
          <a:lstStyle/>
          <a:p>
            <a:pPr>
              <a:defRPr/>
            </a:pPr>
            <a:r>
              <a:rPr lang="pt-BR"/>
              <a:t>Como foram desenvolvidas as diretrizes da ASH?</a:t>
            </a:r>
          </a:p>
        </p:txBody>
      </p:sp>
      <p:sp>
        <p:nvSpPr>
          <p:cNvPr id="13" name="TextBox 12">
            <a:extLst>
              <a:ext uri="{FF2B5EF4-FFF2-40B4-BE49-F238E27FC236}">
                <a16:creationId xmlns:a16="http://schemas.microsoft.com/office/drawing/2014/main" id="{3B45F5DF-F48B-472A-9DC0-3F6574AF6B2B}"/>
              </a:ext>
            </a:extLst>
          </p:cNvPr>
          <p:cNvSpPr txBox="1"/>
          <p:nvPr/>
        </p:nvSpPr>
        <p:spPr>
          <a:xfrm>
            <a:off x="702157" y="2033085"/>
            <a:ext cx="2460910" cy="3671519"/>
          </a:xfrm>
          <a:prstGeom prst="rect">
            <a:avLst/>
          </a:prstGeom>
          <a:solidFill>
            <a:srgbClr val="BEE0E4"/>
          </a:solidFill>
        </p:spPr>
        <p:txBody>
          <a:bodyPr/>
          <a:lstStyle/>
          <a:p>
            <a:pPr>
              <a:defRPr/>
            </a:pPr>
            <a:r>
              <a:rPr lang="pt-BR" b="1" dirty="0">
                <a:solidFill>
                  <a:srgbClr val="E43D31"/>
                </a:solidFill>
                <a:latin typeface="Calibri" panose="020F0502020204030204" pitchFamily="34" charset="0"/>
                <a:cs typeface="Calibri" panose="020F0502020204030204" pitchFamily="34" charset="0"/>
              </a:rPr>
              <a:t>FORMAÇÃO </a:t>
            </a:r>
            <a:br>
              <a:rPr lang="pt-BR" b="1" dirty="0">
                <a:solidFill>
                  <a:srgbClr val="E43D31"/>
                </a:solidFill>
                <a:latin typeface="Calibri" panose="020F0502020204030204" pitchFamily="34" charset="0"/>
                <a:cs typeface="Calibri" panose="020F0502020204030204" pitchFamily="34" charset="0"/>
              </a:rPr>
            </a:br>
            <a:r>
              <a:rPr lang="pt-BR" b="1" dirty="0">
                <a:solidFill>
                  <a:srgbClr val="E43D31"/>
                </a:solidFill>
                <a:latin typeface="Calibri" panose="020F0502020204030204" pitchFamily="34" charset="0"/>
                <a:cs typeface="Calibri" panose="020F0502020204030204" pitchFamily="34" charset="0"/>
              </a:rPr>
              <a:t>DO PAINEL</a:t>
            </a:r>
          </a:p>
          <a:p>
            <a:pPr>
              <a:spcAft>
                <a:spcPts val="600"/>
              </a:spcAft>
              <a:defRPr/>
            </a:pPr>
            <a:r>
              <a:rPr lang="pt-BR" dirty="0">
                <a:solidFill>
                  <a:schemeClr val="tx1">
                    <a:lumMod val="50000"/>
                    <a:lumOff val="50000"/>
                  </a:schemeClr>
                </a:solidFill>
                <a:latin typeface="Calibri" panose="020F0502020204030204" pitchFamily="34" charset="0"/>
                <a:cs typeface="Calibri" panose="020F0502020204030204" pitchFamily="34" charset="0"/>
              </a:rPr>
              <a:t>Cada painel foi </a:t>
            </a:r>
            <a:br>
              <a:rPr lang="pt-BR" dirty="0">
                <a:solidFill>
                  <a:schemeClr val="tx1">
                    <a:lumMod val="50000"/>
                    <a:lumOff val="50000"/>
                  </a:schemeClr>
                </a:solidFill>
                <a:latin typeface="Calibri" panose="020F0502020204030204" pitchFamily="34" charset="0"/>
                <a:cs typeface="Calibri" panose="020F0502020204030204" pitchFamily="34" charset="0"/>
              </a:rPr>
            </a:br>
            <a:r>
              <a:rPr lang="pt-BR" dirty="0">
                <a:solidFill>
                  <a:schemeClr val="tx1">
                    <a:lumMod val="50000"/>
                    <a:lumOff val="50000"/>
                  </a:schemeClr>
                </a:solidFill>
                <a:latin typeface="Calibri" panose="020F0502020204030204" pitchFamily="34" charset="0"/>
                <a:cs typeface="Calibri" panose="020F0502020204030204" pitchFamily="34" charset="0"/>
              </a:rPr>
              <a:t>formado seguindo critérios-chave:</a:t>
            </a:r>
          </a:p>
          <a:p>
            <a:pPr marL="91440" indent="-91440">
              <a:spcAft>
                <a:spcPts val="300"/>
              </a:spcAft>
              <a:buFont typeface="Arial" panose="020B0604020202020204" pitchFamily="34" charset="0"/>
              <a:buChar char="•"/>
              <a:defRPr/>
            </a:pPr>
            <a:r>
              <a:rPr lang="pt-BR" sz="1693" dirty="0">
                <a:solidFill>
                  <a:schemeClr val="tx1">
                    <a:lumMod val="50000"/>
                    <a:lumOff val="50000"/>
                  </a:schemeClr>
                </a:solidFill>
                <a:latin typeface="Calibri" panose="020F0502020204030204" pitchFamily="34" charset="0"/>
                <a:cs typeface="Calibri" panose="020F0502020204030204" pitchFamily="34" charset="0"/>
              </a:rPr>
              <a:t>Experiência (incluindo disciplinas além da  hematologia e pacientes)</a:t>
            </a:r>
          </a:p>
          <a:p>
            <a:pPr marL="91440" indent="-91440">
              <a:spcAft>
                <a:spcPts val="300"/>
              </a:spcAft>
              <a:buFont typeface="Arial" panose="020B0604020202020204" pitchFamily="34" charset="0"/>
              <a:buChar char="•"/>
              <a:defRPr/>
            </a:pPr>
            <a:r>
              <a:rPr lang="pt-BR" sz="1693" dirty="0">
                <a:solidFill>
                  <a:schemeClr val="tx1">
                    <a:lumMod val="50000"/>
                    <a:lumOff val="50000"/>
                  </a:schemeClr>
                </a:solidFill>
                <a:latin typeface="Calibri" panose="020F0502020204030204" pitchFamily="34" charset="0"/>
                <a:cs typeface="Calibri" panose="020F0502020204030204" pitchFamily="34" charset="0"/>
              </a:rPr>
              <a:t>Atenção à minimização e gestão do COI</a:t>
            </a:r>
          </a:p>
        </p:txBody>
      </p:sp>
      <p:sp>
        <p:nvSpPr>
          <p:cNvPr id="14" name="TextBox 13">
            <a:extLst>
              <a:ext uri="{FF2B5EF4-FFF2-40B4-BE49-F238E27FC236}">
                <a16:creationId xmlns:a16="http://schemas.microsoft.com/office/drawing/2014/main" id="{3F2AB45A-6715-4ADE-9C4F-9BE6E144F5C6}"/>
              </a:ext>
            </a:extLst>
          </p:cNvPr>
          <p:cNvSpPr txBox="1">
            <a:spLocks noChangeArrowheads="1"/>
          </p:cNvSpPr>
          <p:nvPr/>
        </p:nvSpPr>
        <p:spPr bwMode="auto">
          <a:xfrm>
            <a:off x="3331048" y="2033086"/>
            <a:ext cx="2879180" cy="1995989"/>
          </a:xfrm>
          <a:prstGeom prst="rect">
            <a:avLst/>
          </a:prstGeom>
          <a:solidFill>
            <a:srgbClr val="FED9B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MS PGothic" panose="020B0600070205080204" pitchFamily="34" charset="-128"/>
              </a:defRPr>
            </a:lvl1pPr>
            <a:lvl2pPr marL="742950" indent="-285750">
              <a:defRPr>
                <a:solidFill>
                  <a:schemeClr val="tx1"/>
                </a:solidFill>
                <a:latin typeface="Arial" panose="020B0604020202020204" pitchFamily="34" charset="0"/>
                <a:ea typeface="MS PGothic" panose="020B0600070205080204" pitchFamily="34" charset="-128"/>
              </a:defRPr>
            </a:lvl2pPr>
            <a:lvl3pPr marL="1143000" indent="-228600">
              <a:defRPr>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r>
              <a:rPr lang="pt-BR" b="1" dirty="0">
                <a:solidFill>
                  <a:srgbClr val="E53E31"/>
                </a:solidFill>
                <a:latin typeface="Calibri" panose="020F0502020204030204" pitchFamily="34" charset="0"/>
                <a:cs typeface="Calibri" panose="020F0502020204030204" pitchFamily="34" charset="0"/>
              </a:rPr>
              <a:t>PERGUNTAS CLÍNICAS</a:t>
            </a:r>
          </a:p>
          <a:p>
            <a:r>
              <a:rPr lang="pt-BR" dirty="0">
                <a:solidFill>
                  <a:schemeClr val="tx1">
                    <a:lumMod val="50000"/>
                    <a:lumOff val="50000"/>
                  </a:schemeClr>
                </a:solidFill>
                <a:latin typeface="Calibri" panose="020F0502020204030204" pitchFamily="34" charset="0"/>
                <a:cs typeface="Calibri" panose="020F0502020204030204" pitchFamily="34" charset="0"/>
              </a:rPr>
              <a:t>10 a 20 perguntas clinicamente relevantes geradas em formato PICO (População, Intervenção, Comparação e </a:t>
            </a:r>
            <a:r>
              <a:rPr lang="pt-BR" i="1" dirty="0" err="1">
                <a:solidFill>
                  <a:schemeClr val="tx1">
                    <a:lumMod val="50000"/>
                    <a:lumOff val="50000"/>
                  </a:schemeClr>
                </a:solidFill>
                <a:latin typeface="Calibri" panose="020F0502020204030204" pitchFamily="34" charset="0"/>
                <a:cs typeface="Calibri" panose="020F0502020204030204" pitchFamily="34" charset="0"/>
              </a:rPr>
              <a:t>Outcome</a:t>
            </a:r>
            <a:r>
              <a:rPr lang="pt-BR" dirty="0">
                <a:solidFill>
                  <a:schemeClr val="tx1">
                    <a:lumMod val="50000"/>
                    <a:lumOff val="50000"/>
                  </a:schemeClr>
                </a:solidFill>
                <a:latin typeface="Calibri" panose="020F0502020204030204" pitchFamily="34" charset="0"/>
                <a:cs typeface="Calibri" panose="020F0502020204030204" pitchFamily="34" charset="0"/>
              </a:rPr>
              <a:t>/resultado)</a:t>
            </a:r>
          </a:p>
        </p:txBody>
      </p:sp>
      <p:sp>
        <p:nvSpPr>
          <p:cNvPr id="15" name="TextBox 14">
            <a:extLst>
              <a:ext uri="{FF2B5EF4-FFF2-40B4-BE49-F238E27FC236}">
                <a16:creationId xmlns:a16="http://schemas.microsoft.com/office/drawing/2014/main" id="{31E4CD13-37CE-47AF-90AF-7D9139B4BAAC}"/>
              </a:ext>
            </a:extLst>
          </p:cNvPr>
          <p:cNvSpPr txBox="1"/>
          <p:nvPr/>
        </p:nvSpPr>
        <p:spPr>
          <a:xfrm>
            <a:off x="6341251" y="2033085"/>
            <a:ext cx="2459230" cy="3671519"/>
          </a:xfrm>
          <a:prstGeom prst="rect">
            <a:avLst/>
          </a:prstGeom>
          <a:solidFill>
            <a:srgbClr val="C9D7AF"/>
          </a:solidFill>
        </p:spPr>
        <p:txBody>
          <a:bodyPr/>
          <a:lstStyle/>
          <a:p>
            <a:pPr>
              <a:defRPr/>
            </a:pPr>
            <a:r>
              <a:rPr lang="pt-BR" b="1" dirty="0">
                <a:solidFill>
                  <a:srgbClr val="E43D31"/>
                </a:solidFill>
                <a:latin typeface="Calibri" panose="020F0502020204030204" pitchFamily="34" charset="0"/>
                <a:cs typeface="Calibri" panose="020F0502020204030204" pitchFamily="34" charset="0"/>
              </a:rPr>
              <a:t>SÍNTESE DE EVIDÊNCIAS</a:t>
            </a:r>
          </a:p>
          <a:p>
            <a:pPr>
              <a:spcAft>
                <a:spcPts val="600"/>
              </a:spcAft>
              <a:defRPr/>
            </a:pPr>
            <a:r>
              <a:rPr lang="pt-BR" dirty="0">
                <a:solidFill>
                  <a:schemeClr val="tx1">
                    <a:lumMod val="50000"/>
                    <a:lumOff val="50000"/>
                  </a:schemeClr>
                </a:solidFill>
                <a:latin typeface="Calibri" panose="020F0502020204030204" pitchFamily="34" charset="0"/>
                <a:cs typeface="Calibri" panose="020F0502020204030204" pitchFamily="34" charset="0"/>
              </a:rPr>
              <a:t>Análise da evidência de cada pergunta PICO x revisão sistemática dos efeitos: </a:t>
            </a:r>
          </a:p>
          <a:p>
            <a:pPr marL="102870" indent="-102870">
              <a:buFont typeface="Arial" panose="020B0604020202020204" pitchFamily="34" charset="0"/>
              <a:buChar char="•"/>
              <a:defRPr/>
            </a:pPr>
            <a:r>
              <a:rPr lang="pt-BR" sz="1600" dirty="0">
                <a:solidFill>
                  <a:schemeClr val="tx1">
                    <a:lumMod val="50000"/>
                    <a:lumOff val="50000"/>
                  </a:schemeClr>
                </a:solidFill>
                <a:latin typeface="Calibri" panose="020F0502020204030204" pitchFamily="34" charset="0"/>
                <a:cs typeface="Calibri" panose="020F0502020204030204" pitchFamily="34" charset="0"/>
              </a:rPr>
              <a:t>Efeitos desejados e indesejados</a:t>
            </a:r>
          </a:p>
          <a:p>
            <a:pPr marL="102870" indent="-102870">
              <a:buFont typeface="Arial" panose="020B0604020202020204" pitchFamily="34" charset="0"/>
              <a:buChar char="•"/>
              <a:defRPr/>
            </a:pPr>
            <a:r>
              <a:rPr lang="pt-BR" sz="1600" dirty="0">
                <a:solidFill>
                  <a:schemeClr val="tx1">
                    <a:lumMod val="50000"/>
                    <a:lumOff val="50000"/>
                  </a:schemeClr>
                </a:solidFill>
                <a:latin typeface="Calibri" panose="020F0502020204030204" pitchFamily="34" charset="0"/>
                <a:cs typeface="Calibri" panose="020F0502020204030204" pitchFamily="34" charset="0"/>
              </a:rPr>
              <a:t>Utilização de recursos</a:t>
            </a:r>
          </a:p>
          <a:p>
            <a:pPr marL="102870" indent="-102870">
              <a:buFont typeface="Arial" panose="020B0604020202020204" pitchFamily="34" charset="0"/>
              <a:buChar char="•"/>
              <a:defRPr/>
            </a:pPr>
            <a:r>
              <a:rPr lang="pt-BR" sz="1600" dirty="0">
                <a:solidFill>
                  <a:schemeClr val="tx1">
                    <a:lumMod val="50000"/>
                    <a:lumOff val="50000"/>
                  </a:schemeClr>
                </a:solidFill>
                <a:latin typeface="Calibri" panose="020F0502020204030204" pitchFamily="34" charset="0"/>
                <a:cs typeface="Calibri" panose="020F0502020204030204" pitchFamily="34" charset="0"/>
              </a:rPr>
              <a:t>Viabilidade</a:t>
            </a:r>
          </a:p>
          <a:p>
            <a:pPr marL="102870" indent="-102870">
              <a:buFont typeface="Arial" panose="020B0604020202020204" pitchFamily="34" charset="0"/>
              <a:buChar char="•"/>
              <a:defRPr/>
            </a:pPr>
            <a:r>
              <a:rPr lang="pt-BR" sz="1600" dirty="0">
                <a:solidFill>
                  <a:schemeClr val="tx1">
                    <a:lumMod val="50000"/>
                    <a:lumOff val="50000"/>
                  </a:schemeClr>
                </a:solidFill>
                <a:latin typeface="Calibri" panose="020F0502020204030204" pitchFamily="34" charset="0"/>
                <a:cs typeface="Calibri" panose="020F0502020204030204" pitchFamily="34" charset="0"/>
              </a:rPr>
              <a:t>Aceitabilidade</a:t>
            </a:r>
          </a:p>
          <a:p>
            <a:pPr marL="102870" indent="-102870">
              <a:buFont typeface="Arial" panose="020B0604020202020204" pitchFamily="34" charset="0"/>
              <a:buChar char="•"/>
              <a:defRPr/>
            </a:pPr>
            <a:r>
              <a:rPr lang="pt-BR" sz="1600" dirty="0">
                <a:solidFill>
                  <a:schemeClr val="tx1">
                    <a:lumMod val="50000"/>
                    <a:lumOff val="50000"/>
                  </a:schemeClr>
                </a:solidFill>
                <a:latin typeface="Calibri" panose="020F0502020204030204" pitchFamily="34" charset="0"/>
                <a:cs typeface="Calibri" panose="020F0502020204030204" pitchFamily="34" charset="0"/>
              </a:rPr>
              <a:t>Acessibilidade</a:t>
            </a:r>
          </a:p>
          <a:p>
            <a:pPr marL="102870" indent="-102870">
              <a:buFont typeface="Arial" panose="020B0604020202020204" pitchFamily="34" charset="0"/>
              <a:buChar char="•"/>
              <a:defRPr/>
            </a:pPr>
            <a:r>
              <a:rPr lang="pt-BR" sz="1600" dirty="0">
                <a:solidFill>
                  <a:schemeClr val="tx1">
                    <a:lumMod val="50000"/>
                    <a:lumOff val="50000"/>
                  </a:schemeClr>
                </a:solidFill>
                <a:latin typeface="Calibri" panose="020F0502020204030204" pitchFamily="34" charset="0"/>
                <a:cs typeface="Calibri" panose="020F0502020204030204" pitchFamily="34" charset="0"/>
              </a:rPr>
              <a:t>Valores e preferências </a:t>
            </a:r>
            <a:br>
              <a:rPr lang="pt-BR" sz="1600" dirty="0">
                <a:solidFill>
                  <a:schemeClr val="tx1">
                    <a:lumMod val="50000"/>
                    <a:lumOff val="50000"/>
                  </a:schemeClr>
                </a:solidFill>
                <a:latin typeface="Calibri" panose="020F0502020204030204" pitchFamily="34" charset="0"/>
                <a:cs typeface="Calibri" panose="020F0502020204030204" pitchFamily="34" charset="0"/>
              </a:rPr>
            </a:br>
            <a:r>
              <a:rPr lang="pt-BR" sz="1600" dirty="0">
                <a:solidFill>
                  <a:schemeClr val="tx1">
                    <a:lumMod val="50000"/>
                    <a:lumOff val="50000"/>
                  </a:schemeClr>
                </a:solidFill>
                <a:latin typeface="Calibri" panose="020F0502020204030204" pitchFamily="34" charset="0"/>
                <a:cs typeface="Calibri" panose="020F0502020204030204" pitchFamily="34" charset="0"/>
              </a:rPr>
              <a:t>do paciente</a:t>
            </a:r>
          </a:p>
        </p:txBody>
      </p:sp>
      <p:sp>
        <p:nvSpPr>
          <p:cNvPr id="16" name="TextBox 15">
            <a:extLst>
              <a:ext uri="{FF2B5EF4-FFF2-40B4-BE49-F238E27FC236}">
                <a16:creationId xmlns:a16="http://schemas.microsoft.com/office/drawing/2014/main" id="{23A27ACC-C83F-449D-BAED-D03087E294D5}"/>
              </a:ext>
            </a:extLst>
          </p:cNvPr>
          <p:cNvSpPr txBox="1">
            <a:spLocks noChangeArrowheads="1"/>
          </p:cNvSpPr>
          <p:nvPr/>
        </p:nvSpPr>
        <p:spPr bwMode="auto">
          <a:xfrm>
            <a:off x="3336086" y="4056719"/>
            <a:ext cx="2872461" cy="1647885"/>
          </a:xfrm>
          <a:prstGeom prst="rect">
            <a:avLst/>
          </a:prstGeom>
          <a:solidFill>
            <a:srgbClr val="FED9B0"/>
          </a:solidFill>
          <a:ln>
            <a:noFill/>
          </a:ln>
          <a:extLst>
            <a:ext uri="{91240B29-F687-4F45-9708-019B960494DF}">
              <a14:hiddenLine xmlns:a14="http://schemas.microsoft.com/office/drawing/2010/main" w="28575">
                <a:solidFill>
                  <a:srgbClr val="000000"/>
                </a:solidFill>
                <a:miter lim="800000"/>
                <a:headEnd/>
                <a:tailEnd/>
              </a14:hiddenLine>
            </a:ext>
          </a:extLst>
        </p:spPr>
        <p:txBody>
          <a:bodyPr/>
          <a:lstStyle>
            <a:lvl1pPr>
              <a:defRPr>
                <a:solidFill>
                  <a:schemeClr val="tx1"/>
                </a:solidFill>
                <a:latin typeface="Arial" panose="020B0604020202020204" pitchFamily="34" charset="0"/>
                <a:ea typeface="MS PGothic" panose="020B0600070205080204" pitchFamily="34" charset="-128"/>
              </a:defRPr>
            </a:lvl1pPr>
            <a:lvl2pPr marL="742950" indent="-285750">
              <a:defRPr>
                <a:solidFill>
                  <a:schemeClr val="tx1"/>
                </a:solidFill>
                <a:latin typeface="Arial" panose="020B0604020202020204" pitchFamily="34" charset="0"/>
                <a:ea typeface="MS PGothic" panose="020B0600070205080204" pitchFamily="34" charset="-128"/>
              </a:defRPr>
            </a:lvl2pPr>
            <a:lvl3pPr marL="1143000" indent="-228600">
              <a:defRPr>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r>
              <a:rPr lang="pt-BR" sz="1481" b="1" dirty="0">
                <a:solidFill>
                  <a:schemeClr val="tx1">
                    <a:lumMod val="50000"/>
                    <a:lumOff val="50000"/>
                  </a:schemeClr>
                </a:solidFill>
                <a:latin typeface="Calibri" panose="020F0502020204030204" pitchFamily="34" charset="0"/>
                <a:cs typeface="Calibri" panose="020F0502020204030204" pitchFamily="34" charset="0"/>
              </a:rPr>
              <a:t>EXEMPLO DE PERGUNTA PICO</a:t>
            </a:r>
          </a:p>
          <a:p>
            <a:r>
              <a:rPr lang="pt-BR" sz="1600" dirty="0">
                <a:solidFill>
                  <a:schemeClr val="tx1">
                    <a:lumMod val="50000"/>
                    <a:lumOff val="50000"/>
                  </a:schemeClr>
                </a:solidFill>
                <a:latin typeface="Calibri" panose="020F0502020204030204" pitchFamily="34" charset="0"/>
                <a:cs typeface="Calibri" panose="020F0502020204030204" pitchFamily="34" charset="0"/>
              </a:rPr>
              <a:t>Em uma população de pacientes com baixa probabilidade clínica de TEP, qual é a melhor</a:t>
            </a:r>
          </a:p>
          <a:p>
            <a:r>
              <a:rPr lang="pt-BR" sz="1600" dirty="0">
                <a:solidFill>
                  <a:schemeClr val="tx1">
                    <a:lumMod val="50000"/>
                    <a:lumOff val="50000"/>
                  </a:schemeClr>
                </a:solidFill>
                <a:latin typeface="Calibri" panose="020F0502020204030204" pitchFamily="34" charset="0"/>
                <a:cs typeface="Calibri" panose="020F0502020204030204" pitchFamily="34" charset="0"/>
              </a:rPr>
              <a:t>estratégia de diagnóstico para avaliar uma suspeita de TEP? </a:t>
            </a:r>
          </a:p>
        </p:txBody>
      </p:sp>
      <p:sp>
        <p:nvSpPr>
          <p:cNvPr id="17" name="Rectangle 16">
            <a:extLst>
              <a:ext uri="{FF2B5EF4-FFF2-40B4-BE49-F238E27FC236}">
                <a16:creationId xmlns:a16="http://schemas.microsoft.com/office/drawing/2014/main" id="{20C76E0E-D261-421A-BEAB-A851B842324F}"/>
              </a:ext>
            </a:extLst>
          </p:cNvPr>
          <p:cNvSpPr/>
          <p:nvPr/>
        </p:nvSpPr>
        <p:spPr>
          <a:xfrm>
            <a:off x="8933185" y="2033087"/>
            <a:ext cx="2459230" cy="3671518"/>
          </a:xfrm>
          <a:prstGeom prst="rect">
            <a:avLst/>
          </a:prstGeom>
          <a:solidFill>
            <a:srgbClr val="8B80A3">
              <a:alpha val="47059"/>
            </a:srgbClr>
          </a:solidFill>
        </p:spPr>
        <p:txBody>
          <a:bodyPr/>
          <a:lstStyle/>
          <a:p>
            <a:pPr>
              <a:defRPr/>
            </a:pPr>
            <a:r>
              <a:rPr lang="pt-BR" b="1">
                <a:solidFill>
                  <a:srgbClr val="E43D31"/>
                </a:solidFill>
                <a:latin typeface="Calibri" panose="020F0502020204030204" pitchFamily="34" charset="0"/>
                <a:cs typeface="Calibri" panose="020F0502020204030204" pitchFamily="34" charset="0"/>
              </a:rPr>
              <a:t>REDAÇÃO DE RECOMENDAÇÕES </a:t>
            </a:r>
          </a:p>
          <a:p>
            <a:pPr>
              <a:defRPr/>
            </a:pPr>
            <a:r>
              <a:rPr lang="pt-BR">
                <a:solidFill>
                  <a:schemeClr val="tx1">
                    <a:lumMod val="50000"/>
                    <a:lumOff val="50000"/>
                  </a:schemeClr>
                </a:solidFill>
                <a:latin typeface="Calibri" panose="020F0502020204030204" pitchFamily="34" charset="0"/>
                <a:cs typeface="Calibri" panose="020F0502020204030204" pitchFamily="34" charset="0"/>
              </a:rPr>
              <a:t>Recomendações feitas por membros do painel, baseadas em evidência de todos os fatores</a:t>
            </a:r>
          </a:p>
        </p:txBody>
      </p:sp>
      <p:sp>
        <p:nvSpPr>
          <p:cNvPr id="3" name="TextBox 1">
            <a:extLst>
              <a:ext uri="{FF2B5EF4-FFF2-40B4-BE49-F238E27FC236}">
                <a16:creationId xmlns:a16="http://schemas.microsoft.com/office/drawing/2014/main" id="{8DEC4F2F-423B-FC46-105B-5D1F8CC7E3F2}"/>
              </a:ext>
            </a:extLst>
          </p:cNvPr>
          <p:cNvSpPr txBox="1"/>
          <p:nvPr/>
        </p:nvSpPr>
        <p:spPr>
          <a:xfrm>
            <a:off x="608928" y="5732248"/>
            <a:ext cx="10592829" cy="584775"/>
          </a:xfrm>
          <a:prstGeom prst="rect">
            <a:avLst/>
          </a:prstGeom>
          <a:noFill/>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s-ES" sz="1600" b="1" i="1" dirty="0">
                <a:solidFill>
                  <a:srgbClr val="000000"/>
                </a:solidFill>
                <a:effectLst/>
                <a:latin typeface="Arial" panose="020B0604020202020204" pitchFamily="34" charset="0"/>
                <a:ea typeface="Calibri" panose="020F0502020204030204" pitchFamily="34" charset="0"/>
                <a:cs typeface="Arial" panose="020B0604020202020204" pitchFamily="34" charset="0"/>
              </a:rPr>
              <a:t>As </a:t>
            </a:r>
            <a:r>
              <a:rPr lang="es-ES" sz="1600" b="1" i="1"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diretrizes</a:t>
            </a:r>
            <a:r>
              <a:rPr lang="es-ES" sz="1600" b="1" i="1" dirty="0">
                <a:solidFill>
                  <a:srgbClr val="000000"/>
                </a:solidFill>
                <a:effectLst/>
                <a:latin typeface="Arial" panose="020B0604020202020204" pitchFamily="34" charset="0"/>
                <a:ea typeface="Calibri" panose="020F0502020204030204" pitchFamily="34" charset="0"/>
                <a:cs typeface="Arial" panose="020B0604020202020204" pitchFamily="34" charset="0"/>
              </a:rPr>
              <a:t> da ASH </a:t>
            </a:r>
            <a:r>
              <a:rPr lang="es-ES" sz="1600" b="1" i="1"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são</a:t>
            </a:r>
            <a:r>
              <a:rPr lang="es-ES" sz="1600" b="1" i="1" dirty="0">
                <a:solidFill>
                  <a:srgbClr val="000000"/>
                </a:solidFill>
                <a:effectLst/>
                <a:latin typeface="Arial" panose="020B0604020202020204" pitchFamily="34" charset="0"/>
                <a:ea typeface="Calibri" panose="020F0502020204030204" pitchFamily="34" charset="0"/>
                <a:cs typeface="Arial" panose="020B0604020202020204" pitchFamily="34" charset="0"/>
              </a:rPr>
              <a:t> revisadas anualmente por grupos de </a:t>
            </a:r>
            <a:r>
              <a:rPr lang="es-ES" sz="1600" b="1" i="1"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trabalho</a:t>
            </a:r>
            <a:r>
              <a:rPr lang="es-ES" sz="1600" b="1" i="1" dirty="0">
                <a:solidFill>
                  <a:srgbClr val="000000"/>
                </a:solidFill>
                <a:effectLst/>
                <a:latin typeface="Arial" panose="020B0604020202020204" pitchFamily="34" charset="0"/>
                <a:ea typeface="Calibri" panose="020F0502020204030204" pitchFamily="34" charset="0"/>
                <a:cs typeface="Arial" panose="020B0604020202020204" pitchFamily="34" charset="0"/>
              </a:rPr>
              <a:t> convidados pela ASH. Recursos derivados de </a:t>
            </a:r>
            <a:r>
              <a:rPr lang="es-ES" sz="1600" b="1" i="1"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diretrizes</a:t>
            </a:r>
            <a:r>
              <a:rPr lang="es-ES" sz="1600" b="1" i="1" dirty="0">
                <a:solidFill>
                  <a:srgbClr val="000000"/>
                </a:solidFill>
                <a:effectLst/>
                <a:latin typeface="Arial" panose="020B0604020202020204" pitchFamily="34" charset="0"/>
                <a:ea typeface="Calibri" panose="020F0502020204030204" pitchFamily="34" charset="0"/>
                <a:cs typeface="Arial" panose="020B0604020202020204" pitchFamily="34" charset="0"/>
              </a:rPr>
              <a:t> que </a:t>
            </a:r>
            <a:r>
              <a:rPr lang="es-ES" sz="1600" b="1" i="1"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requerem</a:t>
            </a:r>
            <a:r>
              <a:rPr lang="es-ES" sz="1600" b="1" i="1"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es-ES" sz="1600" b="1" i="1"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atualização</a:t>
            </a:r>
            <a:r>
              <a:rPr lang="es-ES" sz="1600" b="1" i="1"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es-ES" sz="1600" b="1" i="1"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são</a:t>
            </a:r>
            <a:r>
              <a:rPr lang="es-ES" sz="1600" b="1" i="1" dirty="0">
                <a:solidFill>
                  <a:srgbClr val="000000"/>
                </a:solidFill>
                <a:effectLst/>
                <a:latin typeface="Arial" panose="020B0604020202020204" pitchFamily="34" charset="0"/>
                <a:ea typeface="Calibri" panose="020F0502020204030204" pitchFamily="34" charset="0"/>
                <a:cs typeface="Arial" panose="020B0604020202020204" pitchFamily="34" charset="0"/>
              </a:rPr>
              <a:t> removidos do </a:t>
            </a:r>
            <a:r>
              <a:rPr lang="es-ES" sz="1600" b="1" i="1"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website</a:t>
            </a:r>
            <a:r>
              <a:rPr lang="es-ES" sz="1600" b="1" i="1" dirty="0">
                <a:solidFill>
                  <a:srgbClr val="000000"/>
                </a:solidFill>
                <a:effectLst/>
                <a:latin typeface="Arial" panose="020B0604020202020204" pitchFamily="34" charset="0"/>
                <a:ea typeface="Calibri" panose="020F0502020204030204" pitchFamily="34" charset="0"/>
                <a:cs typeface="Arial" panose="020B0604020202020204" pitchFamily="34" charset="0"/>
              </a:rPr>
              <a:t> da ASH.</a:t>
            </a:r>
            <a:endParaRPr lang="en-US" sz="1600" b="1" i="1" dirty="0">
              <a:latin typeface="Arial" panose="020B0604020202020204" pitchFamily="34" charset="0"/>
              <a:cs typeface="Arial" panose="020B060402020202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4"/>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6"/>
                                        </p:tgtEl>
                                        <p:attrNameLst>
                                          <p:attrName>style.visibility</p:attrName>
                                        </p:attrNameLst>
                                      </p:cBhvr>
                                      <p:to>
                                        <p:strVal val="visible"/>
                                      </p:to>
                                    </p:set>
                                  </p:childTnLst>
                                </p:cTn>
                              </p:par>
                            </p:childTnLst>
                          </p:cTn>
                        </p:par>
                      </p:childTnLst>
                    </p:cTn>
                  </p:par>
                  <p:par>
                    <p:cTn id="13" fill="hold" nodeType="clickPar">
                      <p:stCondLst>
                        <p:cond delay="indefinite"/>
                      </p:stCondLst>
                      <p:childTnLst>
                        <p:par>
                          <p:cTn id="14" fill="hold" nodeType="withGroup">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15"/>
                                        </p:tgtEl>
                                        <p:attrNameLst>
                                          <p:attrName>style.visibility</p:attrName>
                                        </p:attrNameLst>
                                      </p:cBhvr>
                                      <p:to>
                                        <p:strVal val="visible"/>
                                      </p:to>
                                    </p:set>
                                  </p:childTnLst>
                                </p:cTn>
                              </p:par>
                            </p:childTnLst>
                          </p:cTn>
                        </p:par>
                      </p:childTnLst>
                    </p:cTn>
                  </p:par>
                  <p:par>
                    <p:cTn id="17" fill="hold" nodeType="clickPar">
                      <p:stCondLst>
                        <p:cond delay="indefinite"/>
                      </p:stCondLst>
                      <p:childTnLst>
                        <p:par>
                          <p:cTn id="18" fill="hold" nodeType="withGroup">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4" grpId="0" animBg="1"/>
      <p:bldP spid="15" grpId="0" animBg="1"/>
      <p:bldP spid="16" grpId="0" animBg="1"/>
      <p:bldP spid="17" grpId="0" animBg="1"/>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28EE456-A08A-2724-DC07-7A02978D8D1C}"/>
              </a:ext>
            </a:extLst>
          </p:cNvPr>
          <p:cNvSpPr>
            <a:spLocks noGrp="1"/>
          </p:cNvSpPr>
          <p:nvPr>
            <p:ph type="title"/>
          </p:nvPr>
        </p:nvSpPr>
        <p:spPr>
          <a:xfrm>
            <a:off x="3546616" y="571942"/>
            <a:ext cx="4842013" cy="418113"/>
          </a:xfrm>
        </p:spPr>
        <p:txBody>
          <a:bodyPr/>
          <a:lstStyle/>
          <a:p>
            <a:r>
              <a:rPr lang="pt-BR"/>
              <a:t>CONSIDERAÇÕES FINAIS</a:t>
            </a:r>
          </a:p>
        </p:txBody>
      </p:sp>
      <p:sp>
        <p:nvSpPr>
          <p:cNvPr id="3" name="Marcador de contenido 2">
            <a:extLst>
              <a:ext uri="{FF2B5EF4-FFF2-40B4-BE49-F238E27FC236}">
                <a16:creationId xmlns:a16="http://schemas.microsoft.com/office/drawing/2014/main" id="{AF2DD921-761F-B3B3-F7F3-A03189047E82}"/>
              </a:ext>
            </a:extLst>
          </p:cNvPr>
          <p:cNvSpPr>
            <a:spLocks noGrp="1"/>
          </p:cNvSpPr>
          <p:nvPr>
            <p:ph idx="1"/>
          </p:nvPr>
        </p:nvSpPr>
        <p:spPr/>
        <p:txBody>
          <a:bodyPr>
            <a:normAutofit lnSpcReduction="10000"/>
          </a:bodyPr>
          <a:lstStyle/>
          <a:p>
            <a:r>
              <a:rPr lang="pt-BR" dirty="0"/>
              <a:t>Embora não há dados diretos de ensaios aleatórios em crianças, as evidências indiretas da população adulta sugerem um benefício potencial para preservar a vida. </a:t>
            </a:r>
          </a:p>
          <a:p>
            <a:r>
              <a:rPr lang="pt-BR" dirty="0"/>
              <a:t>Dada a alta mortalidade observada em crianças com EP e falha hemodinâmica, a terapia trombolítica deve ser oferecida rotineiramente.</a:t>
            </a:r>
          </a:p>
          <a:p>
            <a:r>
              <a:rPr lang="pt-BR" dirty="0"/>
              <a:t>A implementação desta recomendação pode ser dificultada pela falta de instalações e recursos humanos apropriados para fornecer cuidados críticos em alguns ambientes dentro das regiões. </a:t>
            </a:r>
          </a:p>
          <a:p>
            <a:r>
              <a:rPr lang="pt-BR" dirty="0"/>
              <a:t>Devem ser feitos esforços para garantir o acesso oportuno aos cuidados especializados das crianças com TEP e falha hemodinâmica.</a:t>
            </a:r>
          </a:p>
        </p:txBody>
      </p:sp>
    </p:spTree>
    <p:extLst>
      <p:ext uri="{BB962C8B-B14F-4D97-AF65-F5344CB8AC3E}">
        <p14:creationId xmlns:p14="http://schemas.microsoft.com/office/powerpoint/2010/main" val="3887653829"/>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F5D7BA-9417-4A77-A962-BD4FBB579F82}"/>
              </a:ext>
            </a:extLst>
          </p:cNvPr>
          <p:cNvSpPr>
            <a:spLocks noGrp="1"/>
          </p:cNvSpPr>
          <p:nvPr>
            <p:ph type="title"/>
          </p:nvPr>
        </p:nvSpPr>
        <p:spPr/>
        <p:txBody>
          <a:bodyPr/>
          <a:lstStyle/>
          <a:p>
            <a:r>
              <a:rPr lang="pt-BR"/>
              <a:t>Resumo das mudanças na seção de pediatria</a:t>
            </a:r>
          </a:p>
        </p:txBody>
      </p:sp>
      <p:sp>
        <p:nvSpPr>
          <p:cNvPr id="4" name="TextBox 3">
            <a:extLst>
              <a:ext uri="{FF2B5EF4-FFF2-40B4-BE49-F238E27FC236}">
                <a16:creationId xmlns:a16="http://schemas.microsoft.com/office/drawing/2014/main" id="{1F308EEF-EBA2-4416-ACDE-3B35F899E6EA}"/>
              </a:ext>
            </a:extLst>
          </p:cNvPr>
          <p:cNvSpPr txBox="1"/>
          <p:nvPr/>
        </p:nvSpPr>
        <p:spPr>
          <a:xfrm>
            <a:off x="485274" y="2060598"/>
            <a:ext cx="10129718" cy="1384995"/>
          </a:xfrm>
          <a:prstGeom prst="rect">
            <a:avLst/>
          </a:prstGeom>
          <a:solidFill>
            <a:srgbClr val="FEE3C2"/>
          </a:solidFill>
        </p:spPr>
        <p:txBody>
          <a:bodyPr wrap="square" rtlCol="0">
            <a:spAutoFit/>
          </a:bodyPr>
          <a:lstStyle/>
          <a:p>
            <a:r>
              <a:rPr lang="pt-BR" sz="2800">
                <a:solidFill>
                  <a:schemeClr val="tx1">
                    <a:lumMod val="50000"/>
                    <a:lumOff val="50000"/>
                  </a:schemeClr>
                </a:solidFill>
              </a:rPr>
              <a:t>O tratamento do TEV assintomático geralmente não é indicado, porém a decisão deve ser individualizada com base nos riscos específicos do paciente de TEV recorrente e sangramento.</a:t>
            </a:r>
          </a:p>
        </p:txBody>
      </p:sp>
      <p:sp>
        <p:nvSpPr>
          <p:cNvPr id="6" name="TextBox 5">
            <a:extLst>
              <a:ext uri="{FF2B5EF4-FFF2-40B4-BE49-F238E27FC236}">
                <a16:creationId xmlns:a16="http://schemas.microsoft.com/office/drawing/2014/main" id="{3669F80F-F834-4045-85E9-B1F9F8F069EA}"/>
              </a:ext>
            </a:extLst>
          </p:cNvPr>
          <p:cNvSpPr txBox="1"/>
          <p:nvPr/>
        </p:nvSpPr>
        <p:spPr>
          <a:xfrm>
            <a:off x="485273" y="4067213"/>
            <a:ext cx="10036953" cy="954107"/>
          </a:xfrm>
          <a:prstGeom prst="rect">
            <a:avLst/>
          </a:prstGeom>
          <a:solidFill>
            <a:srgbClr val="FDDBB0"/>
          </a:solidFill>
        </p:spPr>
        <p:txBody>
          <a:bodyPr wrap="square" rtlCol="0">
            <a:spAutoFit/>
          </a:bodyPr>
          <a:lstStyle/>
          <a:p>
            <a:r>
              <a:rPr lang="pt-BR" sz="2800">
                <a:solidFill>
                  <a:schemeClr val="tx1">
                    <a:lumMod val="50000"/>
                    <a:lumOff val="50000"/>
                  </a:schemeClr>
                </a:solidFill>
              </a:rPr>
              <a:t>A trombólise na embolia pulmonar e falha hemodinâmica é uma medida apropriada no cenário pediátrico.</a:t>
            </a:r>
          </a:p>
        </p:txBody>
      </p:sp>
    </p:spTree>
    <p:extLst>
      <p:ext uri="{BB962C8B-B14F-4D97-AF65-F5344CB8AC3E}">
        <p14:creationId xmlns:p14="http://schemas.microsoft.com/office/powerpoint/2010/main" val="2624845095"/>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5CB80B-6BB9-4FEC-97F6-F52DEF377AD4}"/>
              </a:ext>
            </a:extLst>
          </p:cNvPr>
          <p:cNvSpPr>
            <a:spLocks noGrp="1"/>
          </p:cNvSpPr>
          <p:nvPr>
            <p:ph type="title"/>
          </p:nvPr>
        </p:nvSpPr>
        <p:spPr>
          <a:xfrm>
            <a:off x="617880" y="1340569"/>
            <a:ext cx="10972800" cy="418113"/>
          </a:xfrm>
        </p:spPr>
        <p:txBody>
          <a:bodyPr/>
          <a:lstStyle/>
          <a:p>
            <a:r>
              <a:rPr lang="pt-BR"/>
              <a:t>Agradecimentos</a:t>
            </a:r>
          </a:p>
        </p:txBody>
      </p:sp>
      <p:sp>
        <p:nvSpPr>
          <p:cNvPr id="5" name="CuadroTexto 4">
            <a:extLst>
              <a:ext uri="{FF2B5EF4-FFF2-40B4-BE49-F238E27FC236}">
                <a16:creationId xmlns:a16="http://schemas.microsoft.com/office/drawing/2014/main" id="{608A0295-4A38-B950-045A-767B20F831A8}"/>
              </a:ext>
            </a:extLst>
          </p:cNvPr>
          <p:cNvSpPr txBox="1"/>
          <p:nvPr/>
        </p:nvSpPr>
        <p:spPr>
          <a:xfrm>
            <a:off x="1391478" y="2060140"/>
            <a:ext cx="7752522" cy="4154984"/>
          </a:xfrm>
          <a:prstGeom prst="rect">
            <a:avLst/>
          </a:prstGeom>
          <a:noFill/>
        </p:spPr>
        <p:txBody>
          <a:bodyPr wrap="square">
            <a:spAutoFit/>
          </a:bodyPr>
          <a:lstStyle/>
          <a:p>
            <a:r>
              <a:rPr lang="pt-BR" sz="2400"/>
              <a:t>Membros da equipe do Painel de Diretrizes da ASH</a:t>
            </a:r>
          </a:p>
          <a:p>
            <a:r>
              <a:rPr lang="pt-BR" sz="2400"/>
              <a:t>Membros da equipe de síntese do conhecimento</a:t>
            </a:r>
          </a:p>
          <a:p>
            <a:r>
              <a:rPr lang="pt-BR" sz="2400"/>
              <a:t>Centro GRADE da Universidade McMaster</a:t>
            </a:r>
          </a:p>
          <a:p>
            <a:endParaRPr lang="es-ES" sz="2400" dirty="0"/>
          </a:p>
          <a:p>
            <a:r>
              <a:rPr lang="pt-BR" sz="2400"/>
              <a:t>Autor dos slides: Juan Carlos Serrano Casas, MD, Universidade Central da Venezuela </a:t>
            </a:r>
          </a:p>
          <a:p>
            <a:r>
              <a:rPr lang="pt-BR" sz="2400"/>
              <a:t>Clínica Cancerológica del Norte de Santander, Cúcuta, Colômbia.</a:t>
            </a:r>
          </a:p>
          <a:p>
            <a:endParaRPr lang="es-ES" sz="2400" dirty="0"/>
          </a:p>
          <a:p>
            <a:r>
              <a:rPr lang="pt-BR" sz="2400"/>
              <a:t>Saiba mais sobre as diretrizes de TEV da ASH  no site http://www.hematology.org/VTEguidelines.</a:t>
            </a:r>
          </a:p>
        </p:txBody>
      </p:sp>
    </p:spTree>
    <p:extLst>
      <p:ext uri="{BB962C8B-B14F-4D97-AF65-F5344CB8AC3E}">
        <p14:creationId xmlns:p14="http://schemas.microsoft.com/office/powerpoint/2010/main" val="176152990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F2FA6C-4881-4C85-A97C-32F755E3E479}"/>
              </a:ext>
            </a:extLst>
          </p:cNvPr>
          <p:cNvSpPr>
            <a:spLocks noGrp="1"/>
          </p:cNvSpPr>
          <p:nvPr>
            <p:ph type="title"/>
          </p:nvPr>
        </p:nvSpPr>
        <p:spPr>
          <a:xfrm>
            <a:off x="419099" y="1340569"/>
            <a:ext cx="10972801" cy="418113"/>
          </a:xfrm>
        </p:spPr>
        <p:txBody>
          <a:bodyPr>
            <a:noAutofit/>
          </a:bodyPr>
          <a:lstStyle/>
          <a:p>
            <a:r>
              <a:rPr lang="pt-BR"/>
              <a:t>Como os pacientes e médicos devem usar essas diretrizes?</a:t>
            </a:r>
          </a:p>
        </p:txBody>
      </p:sp>
      <p:graphicFrame>
        <p:nvGraphicFramePr>
          <p:cNvPr id="6" name="Table 5">
            <a:extLst>
              <a:ext uri="{FF2B5EF4-FFF2-40B4-BE49-F238E27FC236}">
                <a16:creationId xmlns:a16="http://schemas.microsoft.com/office/drawing/2014/main" id="{F8B74E2E-F74E-4D69-B6EB-94F0525DA7FD}"/>
              </a:ext>
            </a:extLst>
          </p:cNvPr>
          <p:cNvGraphicFramePr>
            <a:graphicFrameLocks noGrp="1"/>
          </p:cNvGraphicFramePr>
          <p:nvPr>
            <p:extLst>
              <p:ext uri="{D42A27DB-BD31-4B8C-83A1-F6EECF244321}">
                <p14:modId xmlns:p14="http://schemas.microsoft.com/office/powerpoint/2010/main" val="1543588369"/>
              </p:ext>
            </p:extLst>
          </p:nvPr>
        </p:nvGraphicFramePr>
        <p:xfrm>
          <a:off x="992541" y="2535101"/>
          <a:ext cx="9825916" cy="2950607"/>
        </p:xfrm>
        <a:graphic>
          <a:graphicData uri="http://schemas.openxmlformats.org/drawingml/2006/table">
            <a:tbl>
              <a:tblPr firstRow="1" bandRow="1">
                <a:tableStyleId>{5940675A-B579-460E-94D1-54222C63F5DA}</a:tableStyleId>
              </a:tblPr>
              <a:tblGrid>
                <a:gridCol w="1611007">
                  <a:extLst>
                    <a:ext uri="{9D8B030D-6E8A-4147-A177-3AD203B41FA5}">
                      <a16:colId xmlns:a16="http://schemas.microsoft.com/office/drawing/2014/main" val="20000"/>
                    </a:ext>
                  </a:extLst>
                </a:gridCol>
                <a:gridCol w="3793563">
                  <a:extLst>
                    <a:ext uri="{9D8B030D-6E8A-4147-A177-3AD203B41FA5}">
                      <a16:colId xmlns:a16="http://schemas.microsoft.com/office/drawing/2014/main" val="20001"/>
                    </a:ext>
                  </a:extLst>
                </a:gridCol>
                <a:gridCol w="4421346">
                  <a:extLst>
                    <a:ext uri="{9D8B030D-6E8A-4147-A177-3AD203B41FA5}">
                      <a16:colId xmlns:a16="http://schemas.microsoft.com/office/drawing/2014/main" val="20002"/>
                    </a:ext>
                  </a:extLst>
                </a:gridCol>
              </a:tblGrid>
              <a:tr h="624254">
                <a:tc>
                  <a:txBody>
                    <a:bodyPr/>
                    <a:lstStyle/>
                    <a:p>
                      <a:endParaRPr lang="en-CA" sz="1800" b="1" dirty="0">
                        <a:solidFill>
                          <a:schemeClr val="tx1">
                            <a:lumMod val="50000"/>
                            <a:lumOff val="50000"/>
                          </a:schemeClr>
                        </a:solidFill>
                      </a:endParaRPr>
                    </a:p>
                  </a:txBody>
                  <a:tcPr marL="91434" marR="91434" marT="45709" marB="45709" anchor="ctr">
                    <a:lnL w="12700" cmpd="sng">
                      <a:noFill/>
                    </a:lnL>
                    <a:lnR w="12700" cmpd="sng">
                      <a:noFill/>
                    </a:lnR>
                    <a:lnT w="12700" cmpd="sng">
                      <a:noFill/>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ctr" defTabSz="609585" rtl="0" eaLnBrk="1" fontAlgn="auto" latinLnBrk="0" hangingPunct="1">
                        <a:lnSpc>
                          <a:spcPct val="100000"/>
                        </a:lnSpc>
                        <a:spcBef>
                          <a:spcPts val="0"/>
                        </a:spcBef>
                        <a:spcAft>
                          <a:spcPts val="0"/>
                        </a:spcAft>
                        <a:buClrTx/>
                        <a:buSzTx/>
                        <a:buFontTx/>
                        <a:buNone/>
                        <a:tabLst/>
                        <a:defRPr/>
                      </a:pPr>
                      <a:r>
                        <a:rPr lang="pt-BR" sz="1800" b="1">
                          <a:solidFill>
                            <a:schemeClr val="bg1"/>
                          </a:solidFill>
                        </a:rPr>
                        <a:t>Recomendação FORTE</a:t>
                      </a:r>
                      <a:br>
                        <a:rPr lang="pt-BR" sz="1800" b="1">
                          <a:solidFill>
                            <a:schemeClr val="bg1"/>
                          </a:solidFill>
                        </a:rPr>
                      </a:br>
                      <a:r>
                        <a:rPr lang="pt-BR" sz="1800" b="0">
                          <a:solidFill>
                            <a:schemeClr val="bg1"/>
                          </a:solidFill>
                        </a:rPr>
                        <a:t>(“O painel recomenda…”)</a:t>
                      </a:r>
                    </a:p>
                  </a:txBody>
                  <a:tcPr marL="91434" marR="91434" marT="45709" marB="45709" anchor="ctr">
                    <a:lnL w="12700" cmpd="sng">
                      <a:noFill/>
                    </a:lnL>
                    <a:lnR w="12700" cmpd="sng">
                      <a:noFill/>
                    </a:lnR>
                    <a:lnT w="12700" cmpd="sng">
                      <a:noFill/>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rgbClr val="E53E31"/>
                    </a:solidFill>
                  </a:tcPr>
                </a:tc>
                <a:tc>
                  <a:txBody>
                    <a:bodyPr/>
                    <a:lstStyle/>
                    <a:p>
                      <a:pPr algn="ctr"/>
                      <a:r>
                        <a:rPr lang="pt-BR" sz="1800" b="1">
                          <a:solidFill>
                            <a:schemeClr val="bg1"/>
                          </a:solidFill>
                        </a:rPr>
                        <a:t>Recomendação CONDICIONAL</a:t>
                      </a:r>
                    </a:p>
                    <a:p>
                      <a:pPr algn="ctr"/>
                      <a:r>
                        <a:rPr lang="pt-BR" sz="1800" b="0">
                          <a:solidFill>
                            <a:schemeClr val="bg1"/>
                          </a:solidFill>
                        </a:rPr>
                        <a:t>(“O</a:t>
                      </a:r>
                      <a:r>
                        <a:rPr lang="pt-BR" sz="1800" b="0" baseline="0">
                          <a:solidFill>
                            <a:schemeClr val="bg1"/>
                          </a:solidFill>
                        </a:rPr>
                        <a:t> </a:t>
                      </a:r>
                      <a:r>
                        <a:rPr lang="pt-BR" sz="1800" b="0">
                          <a:solidFill>
                            <a:schemeClr val="bg1"/>
                          </a:solidFill>
                        </a:rPr>
                        <a:t> painel sugere …”)</a:t>
                      </a:r>
                    </a:p>
                  </a:txBody>
                  <a:tcPr marL="91434" marR="91434" marT="45709" marB="45709" anchor="ctr">
                    <a:lnL w="12700" cmpd="sng">
                      <a:noFill/>
                    </a:lnL>
                    <a:lnR w="12700" cmpd="sng">
                      <a:noFill/>
                    </a:lnR>
                    <a:lnT w="12700" cmpd="sng">
                      <a:noFill/>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rgbClr val="E53E31"/>
                    </a:solidFill>
                  </a:tcPr>
                </a:tc>
                <a:extLst>
                  <a:ext uri="{0D108BD9-81ED-4DB2-BD59-A6C34878D82A}">
                    <a16:rowId xmlns:a16="http://schemas.microsoft.com/office/drawing/2014/main" val="10000"/>
                  </a:ext>
                </a:extLst>
              </a:tr>
              <a:tr h="767384">
                <a:tc>
                  <a:txBody>
                    <a:bodyPr/>
                    <a:lstStyle/>
                    <a:p>
                      <a:r>
                        <a:rPr lang="pt-BR" sz="1800" b="1">
                          <a:solidFill>
                            <a:schemeClr val="tx1">
                              <a:lumMod val="50000"/>
                              <a:lumOff val="50000"/>
                            </a:schemeClr>
                          </a:solidFill>
                        </a:rPr>
                        <a:t>Para pacientes </a:t>
                      </a:r>
                    </a:p>
                  </a:txBody>
                  <a:tcPr marL="91434" marR="91434" marT="45709" marB="45709" anchor="ctr">
                    <a:lnL w="12700" cmpd="sng">
                      <a:noFill/>
                    </a:lnL>
                    <a:lnR w="12700" cmpd="sng">
                      <a:noFill/>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indent="0">
                        <a:buFont typeface="Arial" panose="020B0604020202020204" pitchFamily="34" charset="0"/>
                        <a:buNone/>
                      </a:pPr>
                      <a:r>
                        <a:rPr lang="pt-BR" sz="1800" dirty="0">
                          <a:solidFill>
                            <a:schemeClr val="tx1">
                              <a:lumMod val="50000"/>
                              <a:lumOff val="50000"/>
                            </a:schemeClr>
                          </a:solidFill>
                        </a:rPr>
                        <a:t>A maioria dos indivíduos vão querer a intervenção </a:t>
                      </a:r>
                    </a:p>
                  </a:txBody>
                  <a:tcPr marL="91434" marR="91434" marT="45709" marB="45709" anchor="ctr">
                    <a:lnL w="12700" cmpd="sng">
                      <a:noFill/>
                    </a:lnL>
                    <a:lnR w="12700" cmpd="sng">
                      <a:noFill/>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pt-BR" sz="1800" dirty="0">
                          <a:solidFill>
                            <a:schemeClr val="tx1">
                              <a:lumMod val="50000"/>
                              <a:lumOff val="50000"/>
                            </a:schemeClr>
                          </a:solidFill>
                        </a:rPr>
                        <a:t>A maioria dos indivíduos vão querer a intervenção, mas alguns não.</a:t>
                      </a:r>
                    </a:p>
                  </a:txBody>
                  <a:tcPr marL="91434" marR="91434" marT="45709" marB="45709" anchor="ctr">
                    <a:lnL w="12700" cmpd="sng">
                      <a:noFill/>
                    </a:lnL>
                    <a:lnR w="12700" cmpd="sng">
                      <a:noFill/>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10001"/>
                  </a:ext>
                </a:extLst>
              </a:tr>
              <a:tr h="1543165">
                <a:tc>
                  <a:txBody>
                    <a:bodyPr/>
                    <a:lstStyle/>
                    <a:p>
                      <a:r>
                        <a:rPr lang="pt-BR" sz="1800" b="1">
                          <a:solidFill>
                            <a:schemeClr val="tx1">
                              <a:lumMod val="50000"/>
                              <a:lumOff val="50000"/>
                            </a:schemeClr>
                          </a:solidFill>
                        </a:rPr>
                        <a:t>Para clínicos </a:t>
                      </a:r>
                    </a:p>
                  </a:txBody>
                  <a:tcPr marL="91434" marR="91434" marT="45709" marB="45709" anchor="ctr">
                    <a:lnL w="12700" cmpd="sng">
                      <a:noFill/>
                    </a:lnL>
                    <a:lnR w="12700" cmpd="sng">
                      <a:noFill/>
                    </a:lnR>
                    <a:lnT w="12700" cap="flat" cmpd="sng" algn="ctr">
                      <a:solidFill>
                        <a:schemeClr val="bg1">
                          <a:lumMod val="85000"/>
                        </a:schemeClr>
                      </a:solidFill>
                      <a:prstDash val="solid"/>
                      <a:round/>
                      <a:headEnd type="none" w="med" len="med"/>
                      <a:tailEnd type="none" w="med" len="med"/>
                    </a:lnT>
                    <a:lnB w="12700" cmpd="sng">
                      <a:noFill/>
                    </a:lnB>
                    <a:lnTlToBr w="12700" cmpd="sng">
                      <a:noFill/>
                      <a:prstDash val="solid"/>
                    </a:lnTlToBr>
                    <a:lnBlToTr w="12700" cmpd="sng">
                      <a:noFill/>
                      <a:prstDash val="solid"/>
                    </a:lnBlToTr>
                    <a:solidFill>
                      <a:schemeClr val="bg1">
                        <a:lumMod val="95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pt-BR" sz="1800" kern="1200" dirty="0">
                          <a:solidFill>
                            <a:schemeClr val="tx1">
                              <a:lumMod val="50000"/>
                              <a:lumOff val="50000"/>
                            </a:schemeClr>
                          </a:solidFill>
                          <a:latin typeface="+mn-lt"/>
                          <a:ea typeface="+mn-ea"/>
                          <a:cs typeface="+mn-cs"/>
                        </a:rPr>
                        <a:t>A</a:t>
                      </a:r>
                      <a:r>
                        <a:rPr lang="pt-BR" sz="1800" dirty="0">
                          <a:solidFill>
                            <a:schemeClr val="tx1">
                              <a:lumMod val="50000"/>
                              <a:lumOff val="50000"/>
                            </a:schemeClr>
                          </a:solidFill>
                        </a:rPr>
                        <a:t> maioria dos indivíduos </a:t>
                      </a:r>
                      <a:r>
                        <a:rPr lang="pt-BR" sz="1800" dirty="0">
                          <a:solidFill>
                            <a:srgbClr val="FF0000"/>
                          </a:solidFill>
                        </a:rPr>
                        <a:t>deveriam</a:t>
                      </a:r>
                      <a:r>
                        <a:rPr lang="pt-BR" sz="1800" dirty="0"/>
                        <a:t> </a:t>
                      </a:r>
                      <a:r>
                        <a:rPr lang="pt-BR" sz="1800" dirty="0">
                          <a:solidFill>
                            <a:schemeClr val="tx1">
                              <a:lumMod val="50000"/>
                              <a:lumOff val="50000"/>
                            </a:schemeClr>
                          </a:solidFill>
                        </a:rPr>
                        <a:t>receber a intervenção.</a:t>
                      </a:r>
                    </a:p>
                  </a:txBody>
                  <a:tcPr marL="91434" marR="91434" marT="45709" marB="45709" anchor="ctr">
                    <a:lnL w="12700" cmpd="sng">
                      <a:noFill/>
                    </a:lnL>
                    <a:lnR w="12700" cmpd="sng">
                      <a:noFill/>
                    </a:lnR>
                    <a:lnT w="12700" cap="flat" cmpd="sng" algn="ctr">
                      <a:solidFill>
                        <a:schemeClr val="bg1">
                          <a:lumMod val="85000"/>
                        </a:schemeClr>
                      </a:solidFill>
                      <a:prstDash val="solid"/>
                      <a:round/>
                      <a:headEnd type="none" w="med" len="med"/>
                      <a:tailEnd type="none" w="med" len="med"/>
                    </a:lnT>
                    <a:lnB w="12700" cmpd="sng">
                      <a:noFill/>
                    </a:lnB>
                    <a:lnTlToBr w="12700" cmpd="sng">
                      <a:noFill/>
                      <a:prstDash val="solid"/>
                    </a:lnTlToBr>
                    <a:lnBlToTr w="12700" cmpd="sng">
                      <a:noFill/>
                      <a:prstDash val="solid"/>
                    </a:lnBlToTr>
                    <a:solidFill>
                      <a:schemeClr val="bg1">
                        <a:lumMod val="95000"/>
                      </a:schemeClr>
                    </a:solidFill>
                  </a:tcPr>
                </a:tc>
                <a:tc>
                  <a:txBody>
                    <a:bodyPr/>
                    <a:lstStyle/>
                    <a:p>
                      <a:pPr marL="0" indent="0">
                        <a:buFont typeface="Arial" panose="020B0604020202020204" pitchFamily="34" charset="0"/>
                        <a:buNone/>
                      </a:pPr>
                      <a:r>
                        <a:rPr lang="pt-BR" sz="1800" dirty="0">
                          <a:solidFill>
                            <a:schemeClr val="tx1">
                              <a:lumMod val="50000"/>
                              <a:lumOff val="50000"/>
                            </a:schemeClr>
                          </a:solidFill>
                        </a:rPr>
                        <a:t>Diferentes opções podem ser sugeridas aos pacientes, dependendo de seus valores e preferências. Use a tomada de decisões compartilhada.</a:t>
                      </a:r>
                    </a:p>
                  </a:txBody>
                  <a:tcPr marL="91434" marR="91434" marT="45709" marB="45709" anchor="ctr">
                    <a:lnL w="12700" cmpd="sng">
                      <a:noFill/>
                    </a:lnL>
                    <a:lnR w="12700" cmpd="sng">
                      <a:noFill/>
                    </a:lnR>
                    <a:lnT w="12700" cap="flat" cmpd="sng" algn="ctr">
                      <a:solidFill>
                        <a:schemeClr val="bg1">
                          <a:lumMod val="85000"/>
                        </a:schemeClr>
                      </a:solidFill>
                      <a:prstDash val="solid"/>
                      <a:round/>
                      <a:headEnd type="none" w="med" len="med"/>
                      <a:tailEnd type="none" w="med" len="med"/>
                    </a:lnT>
                    <a:lnB w="12700" cmpd="sng">
                      <a:noFill/>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10002"/>
                  </a:ext>
                </a:extLst>
              </a:tr>
            </a:tbl>
          </a:graphicData>
        </a:graphic>
      </p:graphicFrame>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a:extLst>
              <a:ext uri="{FF2B5EF4-FFF2-40B4-BE49-F238E27FC236}">
                <a16:creationId xmlns:a16="http://schemas.microsoft.com/office/drawing/2014/main" id="{3F5B7205-BBC3-23C6-A82A-F9612C120E75}"/>
              </a:ext>
            </a:extLst>
          </p:cNvPr>
          <p:cNvSpPr>
            <a:spLocks noGrp="1"/>
          </p:cNvSpPr>
          <p:nvPr>
            <p:ph idx="1"/>
          </p:nvPr>
        </p:nvSpPr>
        <p:spPr>
          <a:xfrm>
            <a:off x="755374" y="2663686"/>
            <a:ext cx="10972801" cy="3843130"/>
          </a:xfrm>
        </p:spPr>
        <p:txBody>
          <a:bodyPr/>
          <a:lstStyle/>
          <a:p>
            <a:pPr marL="0" indent="0">
              <a:buNone/>
            </a:pPr>
            <a:r>
              <a:rPr lang="pt-BR" sz="2400" b="1">
                <a:solidFill>
                  <a:srgbClr val="FF0000"/>
                </a:solidFill>
              </a:rPr>
              <a:t>MÉTODOS</a:t>
            </a:r>
          </a:p>
          <a:p>
            <a:pPr marL="0" indent="0">
              <a:buNone/>
            </a:pPr>
            <a:r>
              <a:rPr lang="pt-BR" sz="2400" b="1"/>
              <a:t> O SISTEMA GRADE ADOLOPMENT permitiu adaptar as recomendações de 3 diretrizes ASH para TEV (capítulos de Diagnóstico, Gravidez e Pediatria). </a:t>
            </a:r>
          </a:p>
          <a:p>
            <a:r>
              <a:rPr lang="pt-BR" sz="2400" b="1"/>
              <a:t>12 sociedades locais de hematologia formaram um painel de diretrizes composto por profissionais médicos de 10 países da América Latina. </a:t>
            </a:r>
          </a:p>
          <a:p>
            <a:r>
              <a:rPr lang="pt-BR" sz="2400" b="1"/>
              <a:t>Foram priorizadas 10 perguntas sobre diagnóstico de TEV e 18 sobre manejo em populações especiais relevantes para o contexto latino-americano. </a:t>
            </a:r>
          </a:p>
          <a:p>
            <a:r>
              <a:rPr lang="pt-BR" sz="2400" b="1"/>
              <a:t>Análise baseada em evidências de benefícios e danos, assim como consideração de valores e preferências, recursos, acessibilidade, viabilidade, impacto e equidade na saúde.</a:t>
            </a:r>
          </a:p>
        </p:txBody>
      </p:sp>
      <p:sp>
        <p:nvSpPr>
          <p:cNvPr id="5" name="CuadroTexto 4">
            <a:extLst>
              <a:ext uri="{FF2B5EF4-FFF2-40B4-BE49-F238E27FC236}">
                <a16:creationId xmlns:a16="http://schemas.microsoft.com/office/drawing/2014/main" id="{9B4EF204-D634-01DD-F7DD-1423073DD69E}"/>
              </a:ext>
            </a:extLst>
          </p:cNvPr>
          <p:cNvSpPr txBox="1"/>
          <p:nvPr/>
        </p:nvSpPr>
        <p:spPr>
          <a:xfrm>
            <a:off x="715618" y="1269907"/>
            <a:ext cx="10972800" cy="1200329"/>
          </a:xfrm>
          <a:prstGeom prst="rect">
            <a:avLst/>
          </a:prstGeom>
          <a:noFill/>
        </p:spPr>
        <p:txBody>
          <a:bodyPr wrap="square">
            <a:spAutoFit/>
          </a:bodyPr>
          <a:lstStyle/>
          <a:p>
            <a:r>
              <a:rPr lang="pt-BR" sz="2400" b="1">
                <a:solidFill>
                  <a:srgbClr val="FF0000"/>
                </a:solidFill>
              </a:rPr>
              <a:t>OBJETIVOS: </a:t>
            </a:r>
          </a:p>
          <a:p>
            <a:r>
              <a:rPr lang="pt-BR" sz="2400" b="1">
                <a:solidFill>
                  <a:schemeClr val="bg1">
                    <a:lumMod val="50000"/>
                  </a:schemeClr>
                </a:solidFill>
              </a:rPr>
              <a:t>Fornecer diretrizes baseadas em evidências sobre o diagnóstico de TEV-EP e o tratamento de TEV em crianças e durante a gravidez.</a:t>
            </a:r>
          </a:p>
        </p:txBody>
      </p:sp>
    </p:spTree>
    <p:extLst>
      <p:ext uri="{BB962C8B-B14F-4D97-AF65-F5344CB8AC3E}">
        <p14:creationId xmlns:p14="http://schemas.microsoft.com/office/powerpoint/2010/main" val="40259664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BD0AC4F5-6A21-49AE-973D-ED7C7D4F4BFF}"/>
              </a:ext>
            </a:extLst>
          </p:cNvPr>
          <p:cNvSpPr>
            <a:spLocks noGrp="1"/>
          </p:cNvSpPr>
          <p:nvPr>
            <p:ph type="title"/>
          </p:nvPr>
        </p:nvSpPr>
        <p:spPr/>
        <p:txBody>
          <a:bodyPr/>
          <a:lstStyle/>
          <a:p>
            <a:r>
              <a:rPr lang="pt-BR"/>
              <a:t>Prevalência e Probabilidade Pré-teste</a:t>
            </a:r>
          </a:p>
        </p:txBody>
      </p:sp>
      <p:sp>
        <p:nvSpPr>
          <p:cNvPr id="4" name="Content Placeholder 3">
            <a:extLst>
              <a:ext uri="{FF2B5EF4-FFF2-40B4-BE49-F238E27FC236}">
                <a16:creationId xmlns:a16="http://schemas.microsoft.com/office/drawing/2014/main" id="{616FCACC-95C0-4897-B92F-886862F21644}"/>
              </a:ext>
            </a:extLst>
          </p:cNvPr>
          <p:cNvSpPr>
            <a:spLocks noGrp="1"/>
          </p:cNvSpPr>
          <p:nvPr>
            <p:ph idx="1"/>
          </p:nvPr>
        </p:nvSpPr>
        <p:spPr/>
        <p:txBody>
          <a:bodyPr>
            <a:normAutofit fontScale="85000" lnSpcReduction="20000"/>
          </a:bodyPr>
          <a:lstStyle/>
          <a:p>
            <a:r>
              <a:rPr lang="pt-BR" dirty="0"/>
              <a:t>O diagnóstico de tromboembolismo venoso (TEV) é baseado em uma avaliação da probabilidade clínica do TEV em uma população, antes do teste diagnóstico (probabilidade pré-teste ou PPT).</a:t>
            </a:r>
          </a:p>
          <a:p>
            <a:endParaRPr lang="es-ES" dirty="0"/>
          </a:p>
          <a:p>
            <a:r>
              <a:rPr lang="pt-BR" dirty="0"/>
              <a:t>Os pacientes são classificados como baixo/intermediário/alto ou provável/pouco provável que tenham TEV</a:t>
            </a:r>
          </a:p>
          <a:p>
            <a:endParaRPr lang="es-ES" dirty="0"/>
          </a:p>
          <a:p>
            <a:r>
              <a:rPr lang="pt-BR" dirty="0"/>
              <a:t>PPT baixo (pouco provável) = baixa prevalência de TEV</a:t>
            </a:r>
          </a:p>
          <a:p>
            <a:pPr marL="0" indent="0">
              <a:buNone/>
            </a:pPr>
            <a:r>
              <a:rPr lang="pt-BR" dirty="0"/>
              <a:t>   (Intermediário)/Alto PPT (provável) = alta prevalência de TEV</a:t>
            </a:r>
          </a:p>
          <a:p>
            <a:endParaRPr lang="es-ES" dirty="0"/>
          </a:p>
          <a:p>
            <a:r>
              <a:rPr lang="pt-BR" dirty="0"/>
              <a:t>A prevalência de TEV em uma população influencia o valor preditivo dos testes diagnósticos.</a:t>
            </a:r>
          </a:p>
        </p:txBody>
      </p:sp>
      <p:sp>
        <p:nvSpPr>
          <p:cNvPr id="2" name="CuadroTexto 1">
            <a:extLst>
              <a:ext uri="{FF2B5EF4-FFF2-40B4-BE49-F238E27FC236}">
                <a16:creationId xmlns:a16="http://schemas.microsoft.com/office/drawing/2014/main" id="{E1A6F7A5-9CA8-741F-61E2-22470629614B}"/>
              </a:ext>
            </a:extLst>
          </p:cNvPr>
          <p:cNvSpPr txBox="1"/>
          <p:nvPr/>
        </p:nvSpPr>
        <p:spPr>
          <a:xfrm>
            <a:off x="3538330" y="516836"/>
            <a:ext cx="5936974" cy="461665"/>
          </a:xfrm>
          <a:prstGeom prst="rect">
            <a:avLst/>
          </a:prstGeom>
          <a:noFill/>
        </p:spPr>
        <p:txBody>
          <a:bodyPr wrap="square" rtlCol="0">
            <a:spAutoFit/>
          </a:bodyPr>
          <a:lstStyle/>
          <a:p>
            <a:r>
              <a:rPr lang="pt-BR" sz="2400" b="1">
                <a:solidFill>
                  <a:srgbClr val="FF0000"/>
                </a:solidFill>
              </a:rPr>
              <a:t>CONSIDERAÇÕES DIAGNÓSTICAS</a:t>
            </a:r>
          </a:p>
        </p:txBody>
      </p:sp>
    </p:spTree>
    <p:extLst>
      <p:ext uri="{BB962C8B-B14F-4D97-AF65-F5344CB8AC3E}">
        <p14:creationId xmlns:p14="http://schemas.microsoft.com/office/powerpoint/2010/main" val="25361750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0BFF45F-A7A6-2991-2F89-9609C18A40F2}"/>
              </a:ext>
            </a:extLst>
          </p:cNvPr>
          <p:cNvSpPr>
            <a:spLocks noGrp="1"/>
          </p:cNvSpPr>
          <p:nvPr>
            <p:ph type="title"/>
          </p:nvPr>
        </p:nvSpPr>
        <p:spPr/>
        <p:txBody>
          <a:bodyPr/>
          <a:lstStyle/>
          <a:p>
            <a:r>
              <a:rPr lang="pt-BR"/>
              <a:t>RESULTADOS DA ANÁLISE DAS DIRETRIZES LATINO-AMERICANAS</a:t>
            </a:r>
          </a:p>
        </p:txBody>
      </p:sp>
      <p:sp>
        <p:nvSpPr>
          <p:cNvPr id="3" name="Marcador de contenido 2">
            <a:extLst>
              <a:ext uri="{FF2B5EF4-FFF2-40B4-BE49-F238E27FC236}">
                <a16:creationId xmlns:a16="http://schemas.microsoft.com/office/drawing/2014/main" id="{1CA4225C-83D5-2A01-DD61-FC0228E43F49}"/>
              </a:ext>
            </a:extLst>
          </p:cNvPr>
          <p:cNvSpPr>
            <a:spLocks noGrp="1"/>
          </p:cNvSpPr>
          <p:nvPr>
            <p:ph idx="1"/>
          </p:nvPr>
        </p:nvSpPr>
        <p:spPr>
          <a:xfrm>
            <a:off x="1041952" y="2192118"/>
            <a:ext cx="10447684" cy="2419639"/>
          </a:xfrm>
        </p:spPr>
        <p:txBody>
          <a:bodyPr>
            <a:normAutofit/>
          </a:bodyPr>
          <a:lstStyle/>
          <a:p>
            <a:r>
              <a:rPr lang="pt-BR" sz="2800"/>
              <a:t> Comparado à diretriz original, </a:t>
            </a:r>
          </a:p>
          <a:p>
            <a:r>
              <a:rPr lang="pt-BR" sz="2800"/>
              <a:t>Houve mudanças significativas em 2/10  recomendações de diagnóstico. </a:t>
            </a:r>
          </a:p>
          <a:p>
            <a:r>
              <a:rPr lang="pt-BR" sz="2800"/>
              <a:t>Em 9/18 recomendações de manejo </a:t>
            </a:r>
          </a:p>
          <a:p>
            <a:r>
              <a:rPr lang="pt-BR" sz="2800"/>
              <a:t>(4 mudaram de direção e 5 de força).</a:t>
            </a:r>
          </a:p>
        </p:txBody>
      </p:sp>
    </p:spTree>
    <p:extLst>
      <p:ext uri="{BB962C8B-B14F-4D97-AF65-F5344CB8AC3E}">
        <p14:creationId xmlns:p14="http://schemas.microsoft.com/office/powerpoint/2010/main" val="3814309510"/>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2065FF72BD9880498F842E047A956618" ma:contentTypeVersion="20" ma:contentTypeDescription="Create a new document." ma:contentTypeScope="" ma:versionID="e332424acd84ed8e83143a44f5d15824">
  <xsd:schema xmlns:xsd="http://www.w3.org/2001/XMLSchema" xmlns:xs="http://www.w3.org/2001/XMLSchema" xmlns:p="http://schemas.microsoft.com/office/2006/metadata/properties" xmlns:ns2="f60e50cf-b4eb-4913-b91b-c5f6cad801d6" xmlns:ns3="f428f131-8437-48c9-9cdf-8fab9dca4571" targetNamespace="http://schemas.microsoft.com/office/2006/metadata/properties" ma:root="true" ma:fieldsID="84cd71d69daa36ce333d2fbe73193379" ns2:_="" ns3:_="">
    <xsd:import namespace="f60e50cf-b4eb-4913-b91b-c5f6cad801d6"/>
    <xsd:import namespace="f428f131-8437-48c9-9cdf-8fab9dca4571"/>
    <xsd:element name="properties">
      <xsd:complexType>
        <xsd:sequence>
          <xsd:element name="documentManagement">
            <xsd:complexType>
              <xsd:all>
                <xsd:element ref="ns2:MediaServiceMetadata" minOccurs="0"/>
                <xsd:element ref="ns2:MediaServiceFastMetadata" minOccurs="0"/>
                <xsd:element ref="ns2:MediaServiceEventHashCode" minOccurs="0"/>
                <xsd:element ref="ns2:MediaServiceGenerationTime" minOccurs="0"/>
                <xsd:element ref="ns2:MediaServiceAutoTags" minOccurs="0"/>
                <xsd:element ref="ns2:MediaServiceOCR" minOccurs="0"/>
                <xsd:element ref="ns2:MediaServiceDateTaken" minOccurs="0"/>
                <xsd:element ref="ns2:MediaServiceAutoKeyPoints" minOccurs="0"/>
                <xsd:element ref="ns2:MediaServiceKeyPoints" minOccurs="0"/>
                <xsd:element ref="ns3:SharedWithUsers" minOccurs="0"/>
                <xsd:element ref="ns3:SharedWithDetails" minOccurs="0"/>
                <xsd:element ref="ns2:MediaLengthInSeconds" minOccurs="0"/>
                <xsd:element ref="ns2:WebPage" minOccurs="0"/>
                <xsd:element ref="ns2:Project" minOccurs="0"/>
                <xsd:element ref="ns2:Topic" minOccurs="0"/>
                <xsd:element ref="ns2:lcf76f155ced4ddcb4097134ff3c332f" minOccurs="0"/>
                <xsd:element ref="ns3:TaxCatchAll" minOccurs="0"/>
                <xsd:element ref="ns2: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f60e50cf-b4eb-4913-b91b-c5f6cad801d6" elementFormDefault="qualified">
    <xsd:import namespace="http://schemas.microsoft.com/office/2006/documentManagement/types"/>
    <xsd:import namespace="http://schemas.microsoft.com/office/infopath/2007/PartnerControls"/>
    <xsd:element name="MediaServiceMetadata" ma:index="8" nillable="true" ma:displayName="MediaServiceMetadata" ma:description="" ma:hidden="true" ma:internalName="MediaServiceMetadata" ma:readOnly="true">
      <xsd:simpleType>
        <xsd:restriction base="dms:Note"/>
      </xsd:simpleType>
    </xsd:element>
    <xsd:element name="MediaServiceFastMetadata" ma:index="9" nillable="true" ma:displayName="MediaServiceFastMetadata" ma:description="" ma:hidden="true" ma:internalName="MediaServiceFastMetadata" ma:readOnly="true">
      <xsd:simpleType>
        <xsd:restriction base="dms:Note"/>
      </xsd:simpleType>
    </xsd:element>
    <xsd:element name="MediaServiceEventHashCode" ma:index="10" nillable="true" ma:displayName="MediaServiceEventHashCode" ma:hidden="true" ma:internalName="MediaServiceEventHashCode" ma:readOnly="true">
      <xsd:simpleType>
        <xsd:restriction base="dms:Text"/>
      </xsd:simpleType>
    </xsd:element>
    <xsd:element name="MediaServiceGenerationTime" ma:index="11" nillable="true" ma:displayName="MediaServiceGenerationTime" ma:hidden="true" ma:internalName="MediaServiceGenerationTime" ma:readOnly="true">
      <xsd:simpleType>
        <xsd:restriction base="dms:Text"/>
      </xsd:simpleType>
    </xsd:element>
    <xsd:element name="MediaServiceAutoTags" ma:index="12" nillable="true" ma:displayName="Tags" ma:internalName="MediaServiceAutoTags" ma:readOnly="true">
      <xsd:simpleType>
        <xsd:restriction base="dms:Text"/>
      </xsd:simpleType>
    </xsd:element>
    <xsd:element name="MediaServiceOCR" ma:index="13" nillable="true" ma:displayName="Extracted Text" ma:internalName="MediaServiceOCR" ma:readOnly="true">
      <xsd:simpleType>
        <xsd:restriction base="dms:Note">
          <xsd:maxLength value="255"/>
        </xsd:restriction>
      </xsd:simpleType>
    </xsd:element>
    <xsd:element name="MediaServiceDateTaken" ma:index="14" nillable="true" ma:displayName="MediaServiceDateTaken" ma:hidden="true" ma:internalName="MediaServiceDateTaken" ma:readOnly="true">
      <xsd:simpleType>
        <xsd:restriction base="dms:Text"/>
      </xsd:simpleType>
    </xsd:element>
    <xsd:element name="MediaServiceAutoKeyPoints" ma:index="15" nillable="true" ma:displayName="MediaServiceAutoKeyPoints" ma:hidden="true" ma:internalName="MediaServiceAutoKeyPoints" ma:readOnly="true">
      <xsd:simpleType>
        <xsd:restriction base="dms:Note"/>
      </xsd:simpleType>
    </xsd:element>
    <xsd:element name="MediaServiceKeyPoints" ma:index="16" nillable="true" ma:displayName="KeyPoints" ma:internalName="MediaServiceKeyPoints" ma:readOnly="true">
      <xsd:simpleType>
        <xsd:restriction base="dms:Note">
          <xsd:maxLength value="255"/>
        </xsd:restriction>
      </xsd:simpleType>
    </xsd:element>
    <xsd:element name="MediaLengthInSeconds" ma:index="19" nillable="true" ma:displayName="MediaLengthInSeconds" ma:hidden="true" ma:internalName="MediaLengthInSeconds" ma:readOnly="true">
      <xsd:simpleType>
        <xsd:restriction base="dms:Unknown"/>
      </xsd:simpleType>
    </xsd:element>
    <xsd:element name="WebPage" ma:index="20" nillable="true" ma:displayName="Web Page" ma:format="Dropdown" ma:internalName="WebPage">
      <xsd:simpleType>
        <xsd:restriction base="dms:Choice">
          <xsd:enumeration value="COVID-19"/>
          <xsd:enumeration value="VTE"/>
          <xsd:enumeration value="Amyloidosis"/>
        </xsd:restriction>
      </xsd:simpleType>
    </xsd:element>
    <xsd:element name="Project" ma:index="21" nillable="true" ma:displayName="Project" ma:format="Dropdown" ma:internalName="Project">
      <xsd:simpleType>
        <xsd:restriction base="dms:Choice">
          <xsd:enumeration value="Patient Decision Aids"/>
          <xsd:enumeration value="Teaching Slides"/>
          <xsd:enumeration value="Patient Versions"/>
          <xsd:enumeration value="Webinar"/>
          <xsd:enumeration value="Website"/>
          <xsd:enumeration value="Agenda"/>
        </xsd:restriction>
      </xsd:simpleType>
    </xsd:element>
    <xsd:element name="Topic" ma:index="22" nillable="true" ma:displayName="Topic" ma:format="Dropdown" ma:internalName="Topic">
      <xsd:simpleType>
        <xsd:restriction base="dms:Choice">
          <xsd:enumeration value="SCD"/>
          <xsd:enumeration value="Amyloidosis"/>
          <xsd:enumeration value="VWD"/>
          <xsd:enumeration value="ALL/AYA"/>
          <xsd:enumeration value="Thrombophilia"/>
          <xsd:enumeration value="COVID-19"/>
          <xsd:enumeration value="Choice 7"/>
          <xsd:enumeration value="VTE/LA"/>
        </xsd:restriction>
      </xsd:simpleType>
    </xsd:element>
    <xsd:element name="lcf76f155ced4ddcb4097134ff3c332f" ma:index="24" nillable="true" ma:taxonomy="true" ma:internalName="lcf76f155ced4ddcb4097134ff3c332f" ma:taxonomyFieldName="MediaServiceImageTags" ma:displayName="Image Tags" ma:readOnly="false" ma:fieldId="{5cf76f15-5ced-4ddc-b409-7134ff3c332f}" ma:taxonomyMulti="true" ma:sspId="27a6b3a0-d35f-4ecf-9586-1f4c274d1651"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6" nillable="true" ma:displayName="MediaServiceObjectDetectorVersions" ma:hidden="true" ma:indexed="true" ma:internalName="MediaServiceObjectDetectorVersion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f428f131-8437-48c9-9cdf-8fab9dca4571" elementFormDefault="qualified">
    <xsd:import namespace="http://schemas.microsoft.com/office/2006/documentManagement/types"/>
    <xsd:import namespace="http://schemas.microsoft.com/office/infopath/2007/PartnerControls"/>
    <xsd:element name="SharedWithUsers" ma:index="17"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8" nillable="true" ma:displayName="Shared With Details" ma:internalName="SharedWithDetails" ma:readOnly="true">
      <xsd:simpleType>
        <xsd:restriction base="dms:Note">
          <xsd:maxLength value="255"/>
        </xsd:restriction>
      </xsd:simpleType>
    </xsd:element>
    <xsd:element name="TaxCatchAll" ma:index="25" nillable="true" ma:displayName="Taxonomy Catch All Column" ma:hidden="true" ma:list="{0b921606-c105-48ac-9c58-9e88b1f69728}" ma:internalName="TaxCatchAll" ma:showField="CatchAllData" ma:web="f428f131-8437-48c9-9cdf-8fab9dca4571">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4" ma:displayName="Content Type"/>
        <xsd:element ref="dc:title" minOccurs="0" maxOccurs="1" ma:index="3"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TaxCatchAll xmlns="f428f131-8437-48c9-9cdf-8fab9dca4571" xsi:nil="true"/>
    <lcf76f155ced4ddcb4097134ff3c332f xmlns="f60e50cf-b4eb-4913-b91b-c5f6cad801d6">
      <Terms xmlns="http://schemas.microsoft.com/office/infopath/2007/PartnerControls"/>
    </lcf76f155ced4ddcb4097134ff3c332f>
    <Topic xmlns="f60e50cf-b4eb-4913-b91b-c5f6cad801d6" xsi:nil="true"/>
    <Project xmlns="f60e50cf-b4eb-4913-b91b-c5f6cad801d6" xsi:nil="true"/>
    <WebPage xmlns="f60e50cf-b4eb-4913-b91b-c5f6cad801d6" xsi:nil="true"/>
  </documentManagement>
</p:properties>
</file>

<file path=customXml/item4.xml><?xml version="1.0" encoding="utf-8"?>
<?mso-contentType ?>
<customXsn xmlns="http://schemas.microsoft.com/office/2006/metadata/customXsn">
  <xsnLocation/>
  <cached>True</cached>
  <openByDefault>True</openByDefault>
  <xsnScope/>
</customXsn>
</file>

<file path=customXml/itemProps1.xml><?xml version="1.0" encoding="utf-8"?>
<ds:datastoreItem xmlns:ds="http://schemas.openxmlformats.org/officeDocument/2006/customXml" ds:itemID="{F1F8E8F9-7A55-48E5-A5F5-06F24324B9D9}">
  <ds:schemaRefs>
    <ds:schemaRef ds:uri="http://schemas.microsoft.com/sharepoint/v3/contenttype/forms"/>
  </ds:schemaRefs>
</ds:datastoreItem>
</file>

<file path=customXml/itemProps2.xml><?xml version="1.0" encoding="utf-8"?>
<ds:datastoreItem xmlns:ds="http://schemas.openxmlformats.org/officeDocument/2006/customXml" ds:itemID="{4F8CE9CC-5465-4D12-9258-3C1C0CE3E837}">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f60e50cf-b4eb-4913-b91b-c5f6cad801d6"/>
    <ds:schemaRef ds:uri="f428f131-8437-48c9-9cdf-8fab9dca457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DB3CA158-269A-4595-9E43-B755DCD3D073}">
  <ds:schemaRefs>
    <ds:schemaRef ds:uri="http://www.w3.org/XML/1998/namespace"/>
    <ds:schemaRef ds:uri="http://purl.org/dc/terms/"/>
    <ds:schemaRef ds:uri="f428f131-8437-48c9-9cdf-8fab9dca4571"/>
    <ds:schemaRef ds:uri="http://purl.org/dc/dcmitype/"/>
    <ds:schemaRef ds:uri="http://schemas.microsoft.com/office/2006/documentManagement/types"/>
    <ds:schemaRef ds:uri="http://schemas.openxmlformats.org/package/2006/metadata/core-properties"/>
    <ds:schemaRef ds:uri="http://purl.org/dc/elements/1.1/"/>
    <ds:schemaRef ds:uri="http://schemas.microsoft.com/office/infopath/2007/PartnerControls"/>
    <ds:schemaRef ds:uri="f60e50cf-b4eb-4913-b91b-c5f6cad801d6"/>
    <ds:schemaRef ds:uri="http://schemas.microsoft.com/office/2006/metadata/properties"/>
  </ds:schemaRefs>
</ds:datastoreItem>
</file>

<file path=customXml/itemProps4.xml><?xml version="1.0" encoding="utf-8"?>
<ds:datastoreItem xmlns:ds="http://schemas.openxmlformats.org/officeDocument/2006/customXml" ds:itemID="{712A0EB2-E93B-492C-9DAA-3449D9E868CF}">
  <ds:schemaRefs>
    <ds:schemaRef ds:uri="http://schemas.microsoft.com/office/2006/metadata/customXsn"/>
  </ds:schemaRefs>
</ds:datastoreItem>
</file>

<file path=docProps/app.xml><?xml version="1.0" encoding="utf-8"?>
<Properties xmlns="http://schemas.openxmlformats.org/officeDocument/2006/extended-properties" xmlns:vt="http://schemas.openxmlformats.org/officeDocument/2006/docPropsVTypes">
  <TotalTime>46767</TotalTime>
  <Words>8721</Words>
  <Application>Microsoft Office PowerPoint</Application>
  <PresentationFormat>Widescreen</PresentationFormat>
  <Paragraphs>812</Paragraphs>
  <Slides>52</Slides>
  <Notes>34</Notes>
  <HiddenSlides>0</HiddenSlides>
  <MMClips>0</MMClips>
  <ScaleCrop>false</ScaleCrop>
  <HeadingPairs>
    <vt:vector size="4" baseType="variant">
      <vt:variant>
        <vt:lpstr>Theme</vt:lpstr>
      </vt:variant>
      <vt:variant>
        <vt:i4>1</vt:i4>
      </vt:variant>
      <vt:variant>
        <vt:lpstr>Slide Titles</vt:lpstr>
      </vt:variant>
      <vt:variant>
        <vt:i4>52</vt:i4>
      </vt:variant>
    </vt:vector>
  </HeadingPairs>
  <TitlesOfParts>
    <vt:vector size="53" baseType="lpstr">
      <vt:lpstr>Office Theme</vt:lpstr>
      <vt:lpstr>Diagnóstico do Tromboembolismo Venoso e Manejo de Populações Especiais na América Latina</vt:lpstr>
      <vt:lpstr>Diretrizes clínicas </vt:lpstr>
      <vt:lpstr>Projeto latino-americano ADOLOPMENT  </vt:lpstr>
      <vt:lpstr>Diretrizes de prática clínica ASH sobre o TEV</vt:lpstr>
      <vt:lpstr>Como foram desenvolvidas as diretrizes da ASH?</vt:lpstr>
      <vt:lpstr>Como os pacientes e médicos devem usar essas diretrizes?</vt:lpstr>
      <vt:lpstr>PowerPoint Presentation</vt:lpstr>
      <vt:lpstr>Prevalência e Probabilidade Pré-teste</vt:lpstr>
      <vt:lpstr>RESULTADOS DA ANÁLISE DAS DIRETRIZES LATINO-AMERICANAS</vt:lpstr>
      <vt:lpstr>Probabilidade pré-teste para EP usando  regras de previsão clínica</vt:lpstr>
      <vt:lpstr>Regras de previsão clínica (PPT) para TVP:</vt:lpstr>
      <vt:lpstr>PowerPoint Presentation</vt:lpstr>
      <vt:lpstr>Caso 1: SUSPEITA DE EMBOLIA PULMONAR</vt:lpstr>
      <vt:lpstr>PowerPoint Presentation</vt:lpstr>
      <vt:lpstr>Recomendação 1 e 2 </vt:lpstr>
      <vt:lpstr> Limiar de diagnóstico D-dímero</vt:lpstr>
      <vt:lpstr>Recomendações de Diretrizes da América Latina</vt:lpstr>
      <vt:lpstr>Considerações das imagens para cintilografia V/P e CTPA 
na suspeita de EP</vt:lpstr>
      <vt:lpstr>Continuação do caso</vt:lpstr>
      <vt:lpstr>TEP RECORRENTE COM ALTA PROBABILIDADE</vt:lpstr>
      <vt:lpstr>Fluxograma para o diagnóstico de TEP em pacientes com probabilidade de pré-teste (PPT) Episódio recorrente </vt:lpstr>
      <vt:lpstr>Caso 1: Resumo</vt:lpstr>
      <vt:lpstr>Objetivos</vt:lpstr>
      <vt:lpstr>O TEV é uma das principais causas de morbidade e mortalidade na gravidez</vt:lpstr>
      <vt:lpstr>Caso 1: Trombose venosa profunda em mulher grávida</vt:lpstr>
      <vt:lpstr>PowerPoint Presentation</vt:lpstr>
      <vt:lpstr>Recomendação 15</vt:lpstr>
      <vt:lpstr>PowerPoint Presentation</vt:lpstr>
      <vt:lpstr>Qual anticoagulante pode ser usado com segurança na gravidez?</vt:lpstr>
      <vt:lpstr>PowerPoint Presentation</vt:lpstr>
      <vt:lpstr>Caso 2 (continuação): Decidindo sobre a Tromboprofilaxia</vt:lpstr>
      <vt:lpstr>PowerPoint Presentation</vt:lpstr>
      <vt:lpstr>Recomendação 22   </vt:lpstr>
      <vt:lpstr>Recomendação 22   </vt:lpstr>
      <vt:lpstr>Recomendação 22   </vt:lpstr>
      <vt:lpstr>Recomendação 22 </vt:lpstr>
      <vt:lpstr>Recomendação  </vt:lpstr>
      <vt:lpstr>PowerPoint Presentation</vt:lpstr>
      <vt:lpstr>Recomendação </vt:lpstr>
      <vt:lpstr>Resumindo:  De volta aos objetivos do TEV em mulheres grávidas</vt:lpstr>
      <vt:lpstr>Objetivos</vt:lpstr>
      <vt:lpstr>O TEV pediátrico é principalmente uma doença de crianças doentes</vt:lpstr>
      <vt:lpstr>Caso 3:  TVP asintomática.</vt:lpstr>
      <vt:lpstr>PowerPoint Presentation</vt:lpstr>
      <vt:lpstr>Recomendação 23 </vt:lpstr>
      <vt:lpstr>Caso 4</vt:lpstr>
      <vt:lpstr>PowerPoint Presentation</vt:lpstr>
      <vt:lpstr>Recomendação 24</vt:lpstr>
      <vt:lpstr>A embolia pulmonar com falha hemodinâmica é uma condição grave associada à alta mortalidade. </vt:lpstr>
      <vt:lpstr>CONSIDERAÇÕES FINAIS</vt:lpstr>
      <vt:lpstr>Resumo das mudanças na seção de pediatria</vt:lpstr>
      <vt:lpstr>Agradecimentos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Diagnosis of Venous Thromboembolism</dc:title>
  <dc:creator>Eric Tseng</dc:creator>
  <cp:lastModifiedBy>Sarah Paliani</cp:lastModifiedBy>
  <cp:revision>402</cp:revision>
  <dcterms:created xsi:type="dcterms:W3CDTF">2018-08-17T18:11:17Z</dcterms:created>
  <dcterms:modified xsi:type="dcterms:W3CDTF">2023-09-05T15:37:51Z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7cbf2ee6-7391-4c03-b07a-3137c8a2243c_Enabled">
    <vt:lpwstr>true</vt:lpwstr>
  </property>
  <property fmtid="{D5CDD505-2E9C-101B-9397-08002B2CF9AE}" pid="3" name="MSIP_Label_7cbf2ee6-7391-4c03-b07a-3137c8a2243c_SetDate">
    <vt:lpwstr>2023-07-27T18:09:54Z</vt:lpwstr>
  </property>
  <property fmtid="{D5CDD505-2E9C-101B-9397-08002B2CF9AE}" pid="4" name="MSIP_Label_7cbf2ee6-7391-4c03-b07a-3137c8a2243c_Method">
    <vt:lpwstr>Standard</vt:lpwstr>
  </property>
  <property fmtid="{D5CDD505-2E9C-101B-9397-08002B2CF9AE}" pid="5" name="MSIP_Label_7cbf2ee6-7391-4c03-b07a-3137c8a2243c_Name">
    <vt:lpwstr>Internal</vt:lpwstr>
  </property>
  <property fmtid="{D5CDD505-2E9C-101B-9397-08002B2CF9AE}" pid="6" name="MSIP_Label_7cbf2ee6-7391-4c03-b07a-3137c8a2243c_SiteId">
    <vt:lpwstr>ac144e41-8001-48f0-9e1c-170716ed06b6</vt:lpwstr>
  </property>
  <property fmtid="{D5CDD505-2E9C-101B-9397-08002B2CF9AE}" pid="7" name="MSIP_Label_7cbf2ee6-7391-4c03-b07a-3137c8a2243c_ActionId">
    <vt:lpwstr>1ca04dbc-9147-4393-a3a1-02b7e2f6758b</vt:lpwstr>
  </property>
  <property fmtid="{D5CDD505-2E9C-101B-9397-08002B2CF9AE}" pid="8" name="MSIP_Label_7cbf2ee6-7391-4c03-b07a-3137c8a2243c_ContentBits">
    <vt:lpwstr>1</vt:lpwstr>
  </property>
  <property fmtid="{D5CDD505-2E9C-101B-9397-08002B2CF9AE}" pid="9" name="ClassificationContentMarkingHeaderLocations">
    <vt:lpwstr>Office Theme:8</vt:lpwstr>
  </property>
  <property fmtid="{D5CDD505-2E9C-101B-9397-08002B2CF9AE}" pid="10" name="ClassificationContentMarkingHeaderText">
    <vt:lpwstr>Internal use</vt:lpwstr>
  </property>
  <property fmtid="{D5CDD505-2E9C-101B-9397-08002B2CF9AE}" pid="11" name="ContentTypeId">
    <vt:lpwstr>0x0101002065FF72BD9880498F842E047A956618</vt:lpwstr>
  </property>
  <property fmtid="{D5CDD505-2E9C-101B-9397-08002B2CF9AE}" pid="12" name="MediaServiceImageTags">
    <vt:lpwstr/>
  </property>
</Properties>
</file>