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Default Extension="png" ContentType="image/png"/>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11:00:33</a:t>
            </a:r>
          </a:p>
          <a:p>
            <a:r>
              <a:t>--------------------------------------------</a:t>
            </a:r>
          </a:p>
          <a:p>
            <a:r>
              <a:t>The Grading of Recommendations Assessment, Development and Evaluation approach, in short GRADE, is a systematic and transparent approach to developing guideline recommendations. The ASH guideline panel was at the heart of the whole process. They prioritized well-defined PICO questions that represent important questions in practice. With that, the panel selected which patient-important outcomes were critical, or important but not critical, for decision-making. The evidence synthesis team then searched, screened, extracted and synthesized the best available studies in Evidence Profiles to answer these questions. The certainty of this evidence was assessed using the GRADE criteria, per outcome as well as for the overall body of evidence. Evidence-to-Decision (EtD) tables were then used to summarize the evidence for all relevant domains to generate a recommendation, including required resources, cost-effectiveness, equity, acceptability and feasibility. Using the EtD judgments the panel then went from evidence to a recommendation, specifying the direction and strength of the recommendation.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11:00:34</a:t>
            </a:r>
          </a:p>
          <a:p>
            <a:r>
              <a:t>--------------------------------------------</a:t>
            </a:r>
          </a:p>
          <a:p>
            <a:r>
              <a:t>Illustrations:</a:t>
            </a:r>
          </a:p>
          <a:p>
            <a:r>
              <a:t>The panel judged that in both critically and acutely ill COVID-19 patients the standard of care will be prophylactic intensity anticoagulation, based on previous ASH recommendations for all critically and acutely ill patients.(Schünemann 2018) As intermediate and therapeutic intensities were being used in practice for COVID-19 patients, both were selected for comparison with prophylactic intensity. The ASH guideline panel created specific definitions for prophylactic, intermediate, and therapeutic intensity anticoagulation.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11:00:34</a:t>
            </a:r>
          </a:p>
          <a:p>
            <a:r>
              <a:t>--------------------------------------------</a:t>
            </a:r>
          </a:p>
          <a:p>
            <a:r>
              <a:t>List of ‘Critical Outcomes’:</a:t>
            </a:r>
          </a:p>
          <a:p>
            <a:r>
              <a:t>All listed outcomes were prioritized as being Critical for anticoagulation decision-making. The outcomes in orange were considered of highest importance for decision-making, and carried the most weight when judgments about the available evidence.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11:00:34</a:t>
            </a:r>
          </a:p>
          <a:p>
            <a:r>
              <a:t>--------------------------------------------</a:t>
            </a:r>
          </a:p>
          <a:p>
            <a:r>
              <a:t>Guideline development methodologists emphasized the importance of focusing on absolute effects rather than relative effects only. If a population has a baseline risk for an outcome of 5 in 1000, a relative risk of 0.40 when applying an intervention would mean that the intervention reduced the risk for the event by 3 per 1000 in absolute terms.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11:00:34</a:t>
            </a:r>
          </a:p>
          <a:p>
            <a:r>
              <a:t>--------------------------------------------</a:t>
            </a:r>
          </a:p>
          <a:p>
            <a:r>
              <a:t>The GRADE approach to rating the quality, or certainty, of the evidence helped to determine the panel’s confidence in the effect estimates for the anticoagulation intensities. Depending on the study design, the initial level of confidence can be low or high. Five factors can then potentially lead to lowering the certainty, including risk of bias, inconsistency, indirectness, imprecision, and publication bias. There are three other factors that may increase confidence, primarily for evidence from observational studies, including a large effect, dose-response, and plausible residual confounding. Following these ratings, the final level of confidence in the effect was determined.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11:00:35</a:t>
            </a:r>
          </a:p>
          <a:p>
            <a:r>
              <a:t>--------------------------------------------</a:t>
            </a:r>
          </a:p>
          <a:p>
            <a:r>
              <a:t>When practice changing evidence is identified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11:00:35</a:t>
            </a:r>
          </a:p>
          <a:p>
            <a:r>
              <a:t>--------------------------------------------</a:t>
            </a:r>
          </a:p>
          <a:p>
            <a:r>
              <a:t>Patient T: extensive bilateral patchy ground-glass opacities and consolidations in predominantly peripheral distribution Patient K: ground-glass opacity with intralobular septal thickening (crazy-paving pattern) in right lower lobe.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11:00:38</a:t>
            </a:r>
          </a:p>
          <a:p>
            <a:r>
              <a:t>--------------------------------------------</a:t>
            </a:r>
          </a:p>
          <a:p>
            <a:r>
              <a:t>Observational studies Mean across studies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11:00:38</a:t>
            </a:r>
          </a:p>
          <a:p>
            <a:r>
              <a:t>--------------------------------------------</a:t>
            </a:r>
          </a:p>
          <a:p>
            <a:r>
              <a:t>Observational studies Mean across studies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11:00:38</a:t>
            </a:r>
          </a:p>
          <a:p>
            <a:r>
              <a:t>--------------------------------------------</a:t>
            </a:r>
          </a:p>
          <a:p>
            <a:r>
              <a:t>Observational studies Mean across studies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11:00:38</a:t>
            </a:r>
          </a:p>
          <a:p>
            <a:r>
              <a:t>--------------------------------------------</a:t>
            </a:r>
          </a:p>
          <a:p>
            <a:r>
              <a:t>Observational studies Mean across studies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11:00:39</a:t>
            </a:r>
          </a:p>
          <a:p>
            <a:r>
              <a:t>--------------------------------------------</a:t>
            </a:r>
          </a:p>
          <a:p>
            <a:r>
              <a:t>Overall justification</a:t>
            </a:r>
          </a:p>
          <a:p>
            <a:r>
              <a:t>Although the panel judged the certainty of evidence to be very low for both desirable and undesirable effects, the panel considered the plethora of indirect evidence supporting a dose-dependent increase in major bleeding reported with anticoagulation. Hence, the panel agreed that there was less uncertainty regarding the increase in undesirable effects (bleeding) compared with the influence on desirable effects (i.e., reduction in mortality and VTE) reported with intermediate-intensity or therapeutic-intensity anticoagulation. Without compelling evidence for benefit, the usual practice of prophylactic-intensity anticoagulation in critically ill medical patients without COVID-19 was suggested while acknowledging that individualized decision-making is required. This recommendation will be updated based on a living review of evolving evidence.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11:00:39</a:t>
            </a:r>
          </a:p>
          <a:p>
            <a:r>
              <a:t>-------------------------------------------- VTE</a:t>
            </a:r>
          </a:p>
          <a:p>
            <a:r>
              <a:t>Study by Middeldorp et al. 2020 showed 0/19 patients (0%) who continued therapeutic anticoagulation for other indications during admission developed VTE compared with 39/179 of the remaining patients who received Prophylactic or Intermediate intensity anticoagulation (22%)</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11:00:40</a:t>
            </a:r>
          </a:p>
          <a:p>
            <a:r>
              <a:t>--------------------------------------------</a:t>
            </a:r>
          </a:p>
          <a:p>
            <a:r>
              <a:t>VTE: Study by Middeldorp et al. 2020 showed 0/19 patients (0%) who continued therapeutic anticoagulation for other indications during admission developed VTE compared with 39/179 of the remaining patients who received Prophylactic or Intermediate intensity anticoagulation (22%)</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11:00:40</a:t>
            </a:r>
          </a:p>
          <a:p>
            <a:r>
              <a:t>--------------------------------------------</a:t>
            </a:r>
          </a:p>
          <a:p>
            <a:r>
              <a:t>VTE: Study by Middeldorp et al. 2020 showed 0/19 patients (0%) who continued therapeutic anticoagulation for other indications during admission developed VTE compared with 39/179 of the remaining patients who received Prophylactic or Intermediate intensity anticoagulation (22%)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11:00:40</a:t>
            </a:r>
          </a:p>
          <a:p>
            <a:r>
              <a:t>--------------------------------------------</a:t>
            </a:r>
          </a:p>
          <a:p>
            <a:r>
              <a:t>VTE: Study by Middeldorp et al. 2020 showed 0/19 patients (0%) who continued therapeutic anticoagulation for other indications during admission developed VTE compared with 39/179 of the remaining patients who received Prophylactic or Intermediate intensity anticoagulation (22%)</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11:00:40</a:t>
            </a:r>
          </a:p>
          <a:p>
            <a:r>
              <a:t>--------------------------------------------</a:t>
            </a:r>
          </a:p>
          <a:p>
            <a:r>
              <a:t>Overall justification</a:t>
            </a:r>
          </a:p>
          <a:p>
            <a:r>
              <a:t>Although the panel judged the certainty of evidence to be very low for both desirable and undesirable effects, the panel considered the plethora of indirect evidence supporting a dose-dependent increase in major bleeding with anticoagulation. Hence, the panel agreed that there was less uncertainty regarding the increase in undesirable effects (bleeding) compared with the influence on desirable effects (i.e., reduction in mortality, VTE) reported with intermediate-intensity or therapeutic-intensity anticoagulation. Without compelling evidence for benefit, the usual practice of prophylactic-intensity anticoagulation in acutely ill medical patients without COVID-19 was suggested while acknowledging that individualized decision-making is required. This recommendation will be updated based on living reviews of evolving evidence.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2021-05-10 11:00:40</a:t>
            </a:r>
          </a:p>
          <a:p>
            <a:r>
              <a:t>--------------------------------------------</a:t>
            </a:r>
          </a:p>
          <a:p>
            <a:r>
              <a:t>Incomplete/missing follow-up: typically due to a large proportion still in hospital at end of study without specifying the duration of follow-up.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9759" y="583035"/>
            <a:ext cx="6650357" cy="299733"/>
          </a:xfrm>
          <a:prstGeom prst="rect">
            <a:avLst/>
          </a:prstGeom>
        </p:spPr>
        <p:txBody>
          <a:bodyPr wrap="square" lIns="0" tIns="0" rIns="0" bIns="0">
            <a:spAutoFit/>
          </a:bodyPr>
          <a:lstStyle>
            <a:lvl1pPr>
              <a:defRPr sz="1800" b="0" i="0">
                <a:solidFill>
                  <a:srgbClr val="C00000"/>
                </a:solidFill>
                <a:latin typeface="Calibri"/>
                <a:cs typeface="Calibri"/>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p:txBody>
      </p:sp>
      <p:sp>
        <p:nvSpPr>
          <p:cNvPr id="3" name="Holder 3"/>
          <p:cNvSpPr>
            <a:spLocks noGrp="1"/>
          </p:cNvSpPr>
          <p:nvPr>
            <p:ph type="body" idx="1"/>
          </p:nvPr>
        </p:nvSpPr>
        <p:spPr/>
        <p:txBody>
          <a:bodyPr lIns="0" tIns="0" rIns="0" bIns="0"/>
          <a:lstStyle>
            <a:lvl1pPr>
              <a:defRPr sz="2400" b="0" i="0">
                <a:solidFill>
                  <a:srgbClr val="808080"/>
                </a:solidFill>
                <a:latin typeface="Calibri"/>
                <a:cs typeface="Calibri"/>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121920" y="384047"/>
            <a:ext cx="3319271" cy="728459"/>
          </a:xfrm>
          <a:prstGeom prst="rect">
            <a:avLst/>
          </a:prstGeom>
        </p:spPr>
      </p:pic>
      <p:sp>
        <p:nvSpPr>
          <p:cNvPr id="2" name="Holder 2"/>
          <p:cNvSpPr>
            <a:spLocks noGrp="1"/>
          </p:cNvSpPr>
          <p:nvPr>
            <p:ph type="title"/>
          </p:nvPr>
        </p:nvSpPr>
        <p:spPr>
          <a:xfrm>
            <a:off x="406400" y="1262339"/>
            <a:ext cx="6879590" cy="452119"/>
          </a:xfrm>
          <a:prstGeom prst="rect">
            <a:avLst/>
          </a:prstGeom>
        </p:spPr>
        <p:txBody>
          <a:bodyPr wrap="square" lIns="0" tIns="0" rIns="0" bIns="0">
            <a:spAutoFit/>
          </a:bodyPr>
          <a:lstStyle>
            <a:lvl1pPr>
              <a:defRPr sz="2800" b="0" i="0">
                <a:solidFill>
                  <a:srgbClr val="E53E31"/>
                </a:solidFill>
                <a:latin typeface="Calibri"/>
                <a:cs typeface="Calibri"/>
              </a:defRPr>
            </a:lvl1pPr>
          </a:lstStyle>
          <a:p/>
        </p:txBody>
      </p:sp>
      <p:sp>
        <p:nvSpPr>
          <p:cNvPr id="3" name="Holder 3"/>
          <p:cNvSpPr>
            <a:spLocks noGrp="1"/>
          </p:cNvSpPr>
          <p:nvPr>
            <p:ph type="body" idx="1"/>
          </p:nvPr>
        </p:nvSpPr>
        <p:spPr>
          <a:xfrm>
            <a:off x="406400" y="1853704"/>
            <a:ext cx="10881360" cy="3244215"/>
          </a:xfrm>
          <a:prstGeom prst="rect">
            <a:avLst/>
          </a:prstGeom>
        </p:spPr>
        <p:txBody>
          <a:bodyPr wrap="square" lIns="0" tIns="0" rIns="0" bIns="0">
            <a:spAutoFit/>
          </a:bodyPr>
          <a:lstStyle>
            <a:lvl1pPr>
              <a:defRPr sz="2400" b="0" i="0">
                <a:solidFill>
                  <a:srgbClr val="808080"/>
                </a:solidFill>
                <a:latin typeface="Calibri"/>
                <a:cs typeface="Calibri"/>
              </a:defRPr>
            </a:lvl1pPr>
          </a:lstStyle>
          <a:p/>
        </p:txBody>
      </p:sp>
      <p:sp>
        <p:nvSpPr>
          <p:cNvPr id="4" name="Holder 4"/>
          <p:cNvSpPr>
            <a:spLocks noGrp="1"/>
          </p:cNvSpPr>
          <p:nvPr>
            <p:ph type="ftr" idx="5" sz="quarter"/>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notesSlide" Target="../notesSlides/notesSlide1.xml"/><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jpg"/><Relationship Id="rId18" Type="http://schemas.openxmlformats.org/officeDocument/2006/relationships/image" Target="../media/image23.jpg"/><Relationship Id="rId19" Type="http://schemas.openxmlformats.org/officeDocument/2006/relationships/image" Target="../media/image24.jp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notesSlide" Target="../notesSlides/notesSlide10.xml"/><Relationship Id="rId25" Type="http://schemas.openxmlformats.org/officeDocument/2006/relationships/slide" Target="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notesSlide" Target="../notesSlides/notesSlide11.xml"/><Relationship Id="rId6" Type="http://schemas.openxmlformats.org/officeDocument/2006/relationships/slide" Target="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s.gradepro.org/" TargetMode="External"/><Relationship Id="rId3" Type="http://schemas.openxmlformats.org/officeDocument/2006/relationships/notesSlide" Target="../notesSlides/notesSlide1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notesSlide" Target="../notesSlides/notesSlide14.xml"/><Relationship Id="rId6" Type="http://schemas.openxmlformats.org/officeDocument/2006/relationships/slide" Target="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slide" Target="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notesSlide" Target="../notesSlides/notesSlide2.xml"/><Relationship Id="rId6"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notesSlide" Target="../notesSlides/notesSlide20.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slide" Target="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notesSlide" Target="../notesSlides/notesSlide22.xml"/><Relationship Id="rId5" Type="http://schemas.openxmlformats.org/officeDocument/2006/relationships/slide" Target="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slide" Target="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slide" Target="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g"/><Relationship Id="rId3" Type="http://schemas.openxmlformats.org/officeDocument/2006/relationships/image" Target="../media/image39.png"/><Relationship Id="rId4" Type="http://schemas.openxmlformats.org/officeDocument/2006/relationships/notesSlide" Target="../notesSlides/notesSlide25.xml"/><Relationship Id="rId5" Type="http://schemas.openxmlformats.org/officeDocument/2006/relationships/slide" Target="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notesSlide" Target="../notesSlides/notesSlide26.xml"/><Relationship Id="rId6" Type="http://schemas.openxmlformats.org/officeDocument/2006/relationships/slide" Target="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jpg"/><Relationship Id="rId4" Type="http://schemas.openxmlformats.org/officeDocument/2006/relationships/image" Target="../media/image45.png"/><Relationship Id="rId5" Type="http://schemas.openxmlformats.org/officeDocument/2006/relationships/image" Target="../media/image46.jpg"/><Relationship Id="rId6" Type="http://schemas.openxmlformats.org/officeDocument/2006/relationships/image" Target="../media/image47.png"/><Relationship Id="rId7" Type="http://schemas.openxmlformats.org/officeDocument/2006/relationships/image" Target="../media/image48.jpg"/><Relationship Id="rId8" Type="http://schemas.openxmlformats.org/officeDocument/2006/relationships/image" Target="../media/image49.png"/><Relationship Id="rId9" Type="http://schemas.openxmlformats.org/officeDocument/2006/relationships/image" Target="../media/image50.jpg"/><Relationship Id="rId10" Type="http://schemas.openxmlformats.org/officeDocument/2006/relationships/notesSlide" Target="../notesSlides/notesSlide27.xml"/><Relationship Id="rId11" Type="http://schemas.openxmlformats.org/officeDocument/2006/relationships/slide" Target="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42.png"/><Relationship Id="rId7" Type="http://schemas.openxmlformats.org/officeDocument/2006/relationships/notesSlide" Target="../notesSlides/notesSlide28.xml"/><Relationship Id="rId8"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notesSlide" Target="../notesSlides/notesSlide29.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notesSlide" Target="../notesSlides/notesSlide30.xml"/><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g"/><Relationship Id="rId3" Type="http://schemas.openxmlformats.org/officeDocument/2006/relationships/notesSlide" Target="../notesSlides/notesSlide31.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notesSlide" Target="../notesSlides/notesSlide32.xml"/><Relationship Id="rId6" Type="http://schemas.openxmlformats.org/officeDocument/2006/relationships/slide" Target="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 Id="rId3" Type="http://schemas.openxmlformats.org/officeDocument/2006/relationships/image" Target="../media/image62.jpg"/><Relationship Id="rId4" Type="http://schemas.openxmlformats.org/officeDocument/2006/relationships/notesSlide" Target="../notesSlides/notesSlide33.xml"/><Relationship Id="rId5" Type="http://schemas.openxmlformats.org/officeDocument/2006/relationships/slide" Target="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notesSlide" Target="../notesSlides/notesSlide34.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slide" Target="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slide" Target="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slide" Target="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slide" Target="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slide" Target="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slide" Target="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slide" Target="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slide" Target="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notesSlide" Target="../notesSlides/notesSlide43.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slide" Target="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slide" Target="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slide" Target="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slide" Target="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slide" Target="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slide" Target="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slide" Target="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slide" Target="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matology.org/COVIDguidelines" TargetMode="External"/><Relationship Id="rId3" Type="http://schemas.openxmlformats.org/officeDocument/2006/relationships/notesSlide" Target="../notesSlides/notesSlide54.xml"/><Relationship Id="rId4" Type="http://schemas.openxmlformats.org/officeDocument/2006/relationships/slide" Target="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
          <p:cNvPicPr/>
          <p:nvPr/>
        </p:nvPicPr>
        <p:blipFill>
          <a:blip r:embed="rId2" cstate="print"/>
          <a:stretch>
            <a:fillRect/>
          </a:stretch>
        </p:blipFill>
        <p:spPr>
          <a:xfrm>
            <a:off x="0" y="0"/>
            <a:ext cx="12191998" cy="6857999"/>
          </a:xfrm>
          <a:prstGeom prst="rect">
            <a:avLst/>
          </a:prstGeom>
        </p:spPr>
      </p:pic>
      <p:sp>
        <p:nvSpPr>
          <p:cNvPr id="3" name="object 3"/>
          <p:cNvSpPr txBox="1">
            <a:spLocks noGrp="1"/>
          </p:cNvSpPr>
          <p:nvPr>
            <p:ph type="title"/>
          </p:nvPr>
        </p:nvSpPr>
        <p:spPr>
          <a:xfrm>
            <a:off x="993139" y="2841751"/>
            <a:ext cx="9152255" cy="594360"/>
          </a:xfrm>
          <a:prstGeom prst="rect"/>
        </p:spPr>
        <p:txBody>
          <a:bodyPr wrap="square" lIns="0" tIns="16510" rIns="0" bIns="0" rtlCol="0" vert="horz">
            <a:spAutoFit/>
          </a:bodyPr>
          <a:lstStyle/>
          <a:p>
            <a:pPr marL="12700">
              <a:lnSpc>
                <a:spcPct val="100000"/>
              </a:lnSpc>
              <a:spcBef>
                <a:spcPts val="130"/>
              </a:spcBef>
            </a:pPr>
            <a:r>
              <a:rPr dirty="0" sz="3700" b="0">
                <a:solidFill>
                  <a:srgbClr val="E33D33"/>
                </a:solidFill>
                <a:latin typeface="Calibri Light"/>
                <a:cs typeface="Calibri Light"/>
              </a:rPr>
              <a:t>Use</a:t>
            </a:r>
            <a:r>
              <a:rPr dirty="0" sz="3700" spc="-114" b="0">
                <a:solidFill>
                  <a:srgbClr val="E33D33"/>
                </a:solidFill>
                <a:latin typeface="Calibri Light"/>
                <a:cs typeface="Calibri Light"/>
              </a:rPr>
              <a:t> </a:t>
            </a:r>
            <a:r>
              <a:rPr dirty="0" sz="3700" b="0">
                <a:solidFill>
                  <a:srgbClr val="E33D33"/>
                </a:solidFill>
                <a:latin typeface="Calibri Light"/>
                <a:cs typeface="Calibri Light"/>
              </a:rPr>
              <a:t>of</a:t>
            </a:r>
            <a:r>
              <a:rPr dirty="0" sz="3700" spc="-70" b="0">
                <a:solidFill>
                  <a:srgbClr val="E33D33"/>
                </a:solidFill>
                <a:latin typeface="Calibri Light"/>
                <a:cs typeface="Calibri Light"/>
              </a:rPr>
              <a:t> </a:t>
            </a:r>
            <a:r>
              <a:rPr dirty="0" sz="3700" spc="-30" b="0">
                <a:solidFill>
                  <a:srgbClr val="E33D33"/>
                </a:solidFill>
                <a:latin typeface="Calibri Light"/>
                <a:cs typeface="Calibri Light"/>
              </a:rPr>
              <a:t>Anticoagulation</a:t>
            </a:r>
            <a:r>
              <a:rPr dirty="0" sz="3700" spc="-120" b="0">
                <a:solidFill>
                  <a:srgbClr val="E33D33"/>
                </a:solidFill>
                <a:latin typeface="Calibri Light"/>
                <a:cs typeface="Calibri Light"/>
              </a:rPr>
              <a:t> </a:t>
            </a:r>
            <a:r>
              <a:rPr dirty="0" sz="3700" b="0">
                <a:solidFill>
                  <a:srgbClr val="E33D33"/>
                </a:solidFill>
                <a:latin typeface="Calibri Light"/>
                <a:cs typeface="Calibri Light"/>
              </a:rPr>
              <a:t>in</a:t>
            </a:r>
            <a:r>
              <a:rPr dirty="0" sz="3700" spc="-90" b="0">
                <a:solidFill>
                  <a:srgbClr val="E33D33"/>
                </a:solidFill>
                <a:latin typeface="Calibri Light"/>
                <a:cs typeface="Calibri Light"/>
              </a:rPr>
              <a:t> </a:t>
            </a:r>
            <a:r>
              <a:rPr dirty="0" sz="3700" spc="-35" b="0">
                <a:solidFill>
                  <a:srgbClr val="E33D33"/>
                </a:solidFill>
                <a:latin typeface="Calibri Light"/>
                <a:cs typeface="Calibri Light"/>
              </a:rPr>
              <a:t>Patients</a:t>
            </a:r>
            <a:r>
              <a:rPr dirty="0" sz="3700" spc="-114" b="0">
                <a:solidFill>
                  <a:srgbClr val="E33D33"/>
                </a:solidFill>
                <a:latin typeface="Calibri Light"/>
                <a:cs typeface="Calibri Light"/>
              </a:rPr>
              <a:t> </a:t>
            </a:r>
            <a:r>
              <a:rPr dirty="0" sz="3700" b="0">
                <a:solidFill>
                  <a:srgbClr val="E33D33"/>
                </a:solidFill>
                <a:latin typeface="Calibri Light"/>
                <a:cs typeface="Calibri Light"/>
              </a:rPr>
              <a:t>with</a:t>
            </a:r>
            <a:r>
              <a:rPr dirty="0" sz="3700" spc="-95" b="0">
                <a:solidFill>
                  <a:srgbClr val="E33D33"/>
                </a:solidFill>
                <a:latin typeface="Calibri Light"/>
                <a:cs typeface="Calibri Light"/>
              </a:rPr>
              <a:t> </a:t>
            </a:r>
            <a:r>
              <a:rPr dirty="0" sz="3700" spc="-50" b="0">
                <a:solidFill>
                  <a:srgbClr val="E33D33"/>
                </a:solidFill>
                <a:latin typeface="Calibri Light"/>
                <a:cs typeface="Calibri Light"/>
              </a:rPr>
              <a:t>COVID-</a:t>
            </a:r>
            <a:r>
              <a:rPr dirty="0" sz="3700" spc="-25" b="0">
                <a:solidFill>
                  <a:srgbClr val="E33D33"/>
                </a:solidFill>
                <a:latin typeface="Calibri Light"/>
                <a:cs typeface="Calibri Light"/>
              </a:rPr>
              <a:t>19</a:t>
            </a:r>
            <a:endParaRPr sz="3700">
              <a:latin typeface="Calibri Light"/>
              <a:cs typeface="Calibri Light"/>
            </a:endParaRPr>
          </a:p>
        </p:txBody>
      </p:sp>
      <p:sp>
        <p:nvSpPr>
          <p:cNvPr id="4" name="object 4" descr=""/>
          <p:cNvSpPr txBox="1"/>
          <p:nvPr/>
        </p:nvSpPr>
        <p:spPr>
          <a:xfrm>
            <a:off x="993139" y="3980114"/>
            <a:ext cx="10546080" cy="2389505"/>
          </a:xfrm>
          <a:prstGeom prst="rect">
            <a:avLst/>
          </a:prstGeom>
        </p:spPr>
        <p:txBody>
          <a:bodyPr wrap="square" lIns="0" tIns="88900" rIns="0" bIns="0" rtlCol="0" vert="horz">
            <a:spAutoFit/>
          </a:bodyPr>
          <a:lstStyle/>
          <a:p>
            <a:pPr marL="12700">
              <a:lnSpc>
                <a:spcPct val="100000"/>
              </a:lnSpc>
              <a:spcBef>
                <a:spcPts val="700"/>
              </a:spcBef>
            </a:pPr>
            <a:r>
              <a:rPr dirty="0" sz="2400" b="1" i="1">
                <a:solidFill>
                  <a:srgbClr val="808080"/>
                </a:solidFill>
                <a:latin typeface="Calibri"/>
                <a:cs typeface="Calibri"/>
              </a:rPr>
              <a:t>An</a:t>
            </a:r>
            <a:r>
              <a:rPr dirty="0" sz="2400" spc="-50" b="1" i="1">
                <a:solidFill>
                  <a:srgbClr val="808080"/>
                </a:solidFill>
                <a:latin typeface="Calibri"/>
                <a:cs typeface="Calibri"/>
              </a:rPr>
              <a:t> </a:t>
            </a:r>
            <a:r>
              <a:rPr dirty="0" sz="2400" b="1" i="1">
                <a:solidFill>
                  <a:srgbClr val="808080"/>
                </a:solidFill>
                <a:latin typeface="Calibri"/>
                <a:cs typeface="Calibri"/>
              </a:rPr>
              <a:t>Educational</a:t>
            </a:r>
            <a:r>
              <a:rPr dirty="0" sz="2400" spc="-55" b="1" i="1">
                <a:solidFill>
                  <a:srgbClr val="808080"/>
                </a:solidFill>
                <a:latin typeface="Calibri"/>
                <a:cs typeface="Calibri"/>
              </a:rPr>
              <a:t> </a:t>
            </a:r>
            <a:r>
              <a:rPr dirty="0" sz="2400" b="1" i="1">
                <a:solidFill>
                  <a:srgbClr val="808080"/>
                </a:solidFill>
                <a:latin typeface="Calibri"/>
                <a:cs typeface="Calibri"/>
              </a:rPr>
              <a:t>Slide</a:t>
            </a:r>
            <a:r>
              <a:rPr dirty="0" sz="2400" spc="-65" b="1" i="1">
                <a:solidFill>
                  <a:srgbClr val="808080"/>
                </a:solidFill>
                <a:latin typeface="Calibri"/>
                <a:cs typeface="Calibri"/>
              </a:rPr>
              <a:t> </a:t>
            </a:r>
            <a:r>
              <a:rPr dirty="0" sz="2400" spc="-25" b="1" i="1">
                <a:solidFill>
                  <a:srgbClr val="808080"/>
                </a:solidFill>
                <a:latin typeface="Calibri"/>
                <a:cs typeface="Calibri"/>
              </a:rPr>
              <a:t>Set</a:t>
            </a:r>
            <a:endParaRPr sz="2400">
              <a:latin typeface="Calibri"/>
              <a:cs typeface="Calibri"/>
            </a:endParaRPr>
          </a:p>
          <a:p>
            <a:pPr marL="12700">
              <a:lnSpc>
                <a:spcPct val="100000"/>
              </a:lnSpc>
              <a:spcBef>
                <a:spcPts val="509"/>
              </a:spcBef>
            </a:pPr>
            <a:r>
              <a:rPr dirty="0" sz="2000">
                <a:solidFill>
                  <a:srgbClr val="808080"/>
                </a:solidFill>
                <a:latin typeface="Calibri"/>
                <a:cs typeface="Calibri"/>
              </a:rPr>
              <a:t>American</a:t>
            </a:r>
            <a:r>
              <a:rPr dirty="0" sz="2000" spc="-25">
                <a:solidFill>
                  <a:srgbClr val="808080"/>
                </a:solidFill>
                <a:latin typeface="Calibri"/>
                <a:cs typeface="Calibri"/>
              </a:rPr>
              <a:t> </a:t>
            </a:r>
            <a:r>
              <a:rPr dirty="0" sz="2000">
                <a:solidFill>
                  <a:srgbClr val="808080"/>
                </a:solidFill>
                <a:latin typeface="Calibri"/>
                <a:cs typeface="Calibri"/>
              </a:rPr>
              <a:t>Society</a:t>
            </a:r>
            <a:r>
              <a:rPr dirty="0" sz="2000" spc="-35">
                <a:solidFill>
                  <a:srgbClr val="808080"/>
                </a:solidFill>
                <a:latin typeface="Calibri"/>
                <a:cs typeface="Calibri"/>
              </a:rPr>
              <a:t> </a:t>
            </a:r>
            <a:r>
              <a:rPr dirty="0" sz="2000">
                <a:solidFill>
                  <a:srgbClr val="808080"/>
                </a:solidFill>
                <a:latin typeface="Calibri"/>
                <a:cs typeface="Calibri"/>
              </a:rPr>
              <a:t>of</a:t>
            </a:r>
            <a:r>
              <a:rPr dirty="0" sz="2000" spc="-40">
                <a:solidFill>
                  <a:srgbClr val="808080"/>
                </a:solidFill>
                <a:latin typeface="Calibri"/>
                <a:cs typeface="Calibri"/>
              </a:rPr>
              <a:t> </a:t>
            </a:r>
            <a:r>
              <a:rPr dirty="0" sz="2000">
                <a:solidFill>
                  <a:srgbClr val="808080"/>
                </a:solidFill>
                <a:latin typeface="Calibri"/>
                <a:cs typeface="Calibri"/>
              </a:rPr>
              <a:t>Hematology</a:t>
            </a:r>
            <a:r>
              <a:rPr dirty="0" sz="2000" spc="-25">
                <a:solidFill>
                  <a:srgbClr val="808080"/>
                </a:solidFill>
                <a:latin typeface="Calibri"/>
                <a:cs typeface="Calibri"/>
              </a:rPr>
              <a:t> </a:t>
            </a:r>
            <a:r>
              <a:rPr dirty="0" sz="2000">
                <a:solidFill>
                  <a:srgbClr val="808080"/>
                </a:solidFill>
                <a:latin typeface="Calibri"/>
                <a:cs typeface="Calibri"/>
              </a:rPr>
              <a:t>2021</a:t>
            </a:r>
            <a:r>
              <a:rPr dirty="0" sz="2000" spc="-60">
                <a:solidFill>
                  <a:srgbClr val="808080"/>
                </a:solidFill>
                <a:latin typeface="Calibri"/>
                <a:cs typeface="Calibri"/>
              </a:rPr>
              <a:t> </a:t>
            </a:r>
            <a:r>
              <a:rPr dirty="0" sz="2000">
                <a:solidFill>
                  <a:srgbClr val="808080"/>
                </a:solidFill>
                <a:latin typeface="Calibri"/>
                <a:cs typeface="Calibri"/>
              </a:rPr>
              <a:t>Guidelines</a:t>
            </a:r>
            <a:r>
              <a:rPr dirty="0" sz="2000" spc="-20">
                <a:solidFill>
                  <a:srgbClr val="808080"/>
                </a:solidFill>
                <a:latin typeface="Calibri"/>
                <a:cs typeface="Calibri"/>
              </a:rPr>
              <a:t> </a:t>
            </a:r>
            <a:r>
              <a:rPr dirty="0" sz="2000">
                <a:solidFill>
                  <a:srgbClr val="808080"/>
                </a:solidFill>
                <a:latin typeface="Calibri"/>
                <a:cs typeface="Calibri"/>
              </a:rPr>
              <a:t>on</a:t>
            </a:r>
            <a:r>
              <a:rPr dirty="0" sz="2000" spc="-50">
                <a:solidFill>
                  <a:srgbClr val="808080"/>
                </a:solidFill>
                <a:latin typeface="Calibri"/>
                <a:cs typeface="Calibri"/>
              </a:rPr>
              <a:t> </a:t>
            </a:r>
            <a:r>
              <a:rPr dirty="0" sz="2000">
                <a:solidFill>
                  <a:srgbClr val="808080"/>
                </a:solidFill>
                <a:latin typeface="Calibri"/>
                <a:cs typeface="Calibri"/>
              </a:rPr>
              <a:t>Use</a:t>
            </a:r>
            <a:r>
              <a:rPr dirty="0" sz="2000" spc="-20">
                <a:solidFill>
                  <a:srgbClr val="808080"/>
                </a:solidFill>
                <a:latin typeface="Calibri"/>
                <a:cs typeface="Calibri"/>
              </a:rPr>
              <a:t> </a:t>
            </a:r>
            <a:r>
              <a:rPr dirty="0" sz="2000">
                <a:solidFill>
                  <a:srgbClr val="808080"/>
                </a:solidFill>
                <a:latin typeface="Calibri"/>
                <a:cs typeface="Calibri"/>
              </a:rPr>
              <a:t>of</a:t>
            </a:r>
            <a:r>
              <a:rPr dirty="0" sz="2000" spc="-35">
                <a:solidFill>
                  <a:srgbClr val="808080"/>
                </a:solidFill>
                <a:latin typeface="Calibri"/>
                <a:cs typeface="Calibri"/>
              </a:rPr>
              <a:t> </a:t>
            </a:r>
            <a:r>
              <a:rPr dirty="0" sz="2000">
                <a:solidFill>
                  <a:srgbClr val="808080"/>
                </a:solidFill>
                <a:latin typeface="Calibri"/>
                <a:cs typeface="Calibri"/>
              </a:rPr>
              <a:t>Anticoagulation</a:t>
            </a:r>
            <a:r>
              <a:rPr dirty="0" sz="2000" spc="-40">
                <a:solidFill>
                  <a:srgbClr val="808080"/>
                </a:solidFill>
                <a:latin typeface="Calibri"/>
                <a:cs typeface="Calibri"/>
              </a:rPr>
              <a:t> </a:t>
            </a:r>
            <a:r>
              <a:rPr dirty="0" sz="2000">
                <a:solidFill>
                  <a:srgbClr val="808080"/>
                </a:solidFill>
                <a:latin typeface="Calibri"/>
                <a:cs typeface="Calibri"/>
              </a:rPr>
              <a:t>in</a:t>
            </a:r>
            <a:r>
              <a:rPr dirty="0" sz="2000" spc="-35">
                <a:solidFill>
                  <a:srgbClr val="808080"/>
                </a:solidFill>
                <a:latin typeface="Calibri"/>
                <a:cs typeface="Calibri"/>
              </a:rPr>
              <a:t> </a:t>
            </a:r>
            <a:r>
              <a:rPr dirty="0" sz="2000">
                <a:solidFill>
                  <a:srgbClr val="808080"/>
                </a:solidFill>
                <a:latin typeface="Calibri"/>
                <a:cs typeface="Calibri"/>
              </a:rPr>
              <a:t>Patients</a:t>
            </a:r>
            <a:r>
              <a:rPr dirty="0" sz="2000" spc="5">
                <a:solidFill>
                  <a:srgbClr val="808080"/>
                </a:solidFill>
                <a:latin typeface="Calibri"/>
                <a:cs typeface="Calibri"/>
              </a:rPr>
              <a:t> </a:t>
            </a:r>
            <a:r>
              <a:rPr dirty="0" sz="2000">
                <a:solidFill>
                  <a:srgbClr val="808080"/>
                </a:solidFill>
                <a:latin typeface="Calibri"/>
                <a:cs typeface="Calibri"/>
              </a:rPr>
              <a:t>with</a:t>
            </a:r>
            <a:r>
              <a:rPr dirty="0" sz="2000" spc="-25">
                <a:solidFill>
                  <a:srgbClr val="808080"/>
                </a:solidFill>
                <a:latin typeface="Calibri"/>
                <a:cs typeface="Calibri"/>
              </a:rPr>
              <a:t> </a:t>
            </a:r>
            <a:r>
              <a:rPr dirty="0" sz="2000" spc="-10">
                <a:solidFill>
                  <a:srgbClr val="808080"/>
                </a:solidFill>
                <a:latin typeface="Calibri"/>
                <a:cs typeface="Calibri"/>
              </a:rPr>
              <a:t>COVID-</a:t>
            </a:r>
            <a:r>
              <a:rPr dirty="0" sz="2000" spc="-25">
                <a:solidFill>
                  <a:srgbClr val="808080"/>
                </a:solidFill>
                <a:latin typeface="Calibri"/>
                <a:cs typeface="Calibri"/>
              </a:rPr>
              <a:t>19</a:t>
            </a:r>
            <a:endParaRPr sz="2000">
              <a:latin typeface="Calibri"/>
              <a:cs typeface="Calibri"/>
            </a:endParaRPr>
          </a:p>
          <a:p>
            <a:pPr>
              <a:lnSpc>
                <a:spcPct val="100000"/>
              </a:lnSpc>
              <a:spcBef>
                <a:spcPts val="55"/>
              </a:spcBef>
            </a:pPr>
            <a:endParaRPr sz="2100">
              <a:latin typeface="Calibri"/>
              <a:cs typeface="Calibri"/>
            </a:endParaRPr>
          </a:p>
          <a:p>
            <a:pPr marL="12700">
              <a:lnSpc>
                <a:spcPct val="100000"/>
              </a:lnSpc>
            </a:pPr>
            <a:r>
              <a:rPr dirty="0" sz="1600" b="1">
                <a:solidFill>
                  <a:srgbClr val="808080"/>
                </a:solidFill>
                <a:latin typeface="Calibri"/>
                <a:cs typeface="Calibri"/>
              </a:rPr>
              <a:t>Slide</a:t>
            </a:r>
            <a:r>
              <a:rPr dirty="0" sz="1600" spc="-40" b="1">
                <a:solidFill>
                  <a:srgbClr val="808080"/>
                </a:solidFill>
                <a:latin typeface="Calibri"/>
                <a:cs typeface="Calibri"/>
              </a:rPr>
              <a:t> </a:t>
            </a:r>
            <a:r>
              <a:rPr dirty="0" sz="1600" b="1">
                <a:solidFill>
                  <a:srgbClr val="808080"/>
                </a:solidFill>
                <a:latin typeface="Calibri"/>
                <a:cs typeface="Calibri"/>
              </a:rPr>
              <a:t>set</a:t>
            </a:r>
            <a:r>
              <a:rPr dirty="0" sz="1600" spc="-45" b="1">
                <a:solidFill>
                  <a:srgbClr val="808080"/>
                </a:solidFill>
                <a:latin typeface="Calibri"/>
                <a:cs typeface="Calibri"/>
              </a:rPr>
              <a:t> </a:t>
            </a:r>
            <a:r>
              <a:rPr dirty="0" sz="1600" spc="-10" b="1">
                <a:solidFill>
                  <a:srgbClr val="808080"/>
                </a:solidFill>
                <a:latin typeface="Calibri"/>
                <a:cs typeface="Calibri"/>
              </a:rPr>
              <a:t>authors:</a:t>
            </a:r>
            <a:endParaRPr sz="1600">
              <a:latin typeface="Calibri"/>
              <a:cs typeface="Calibri"/>
            </a:endParaRPr>
          </a:p>
          <a:p>
            <a:pPr marL="12700" marR="6182360">
              <a:lnSpc>
                <a:spcPct val="100000"/>
              </a:lnSpc>
            </a:pPr>
            <a:r>
              <a:rPr dirty="0" sz="1600">
                <a:solidFill>
                  <a:srgbClr val="808080"/>
                </a:solidFill>
                <a:latin typeface="Calibri"/>
                <a:cs typeface="Calibri"/>
              </a:rPr>
              <a:t>Erik</a:t>
            </a:r>
            <a:r>
              <a:rPr dirty="0" sz="1600" spc="-55">
                <a:solidFill>
                  <a:srgbClr val="808080"/>
                </a:solidFill>
                <a:latin typeface="Calibri"/>
                <a:cs typeface="Calibri"/>
              </a:rPr>
              <a:t> </a:t>
            </a:r>
            <a:r>
              <a:rPr dirty="0" sz="1600">
                <a:solidFill>
                  <a:srgbClr val="808080"/>
                </a:solidFill>
                <a:latin typeface="Calibri"/>
                <a:cs typeface="Calibri"/>
              </a:rPr>
              <a:t>Klok,</a:t>
            </a:r>
            <a:r>
              <a:rPr dirty="0" sz="1600" spc="-30">
                <a:solidFill>
                  <a:srgbClr val="808080"/>
                </a:solidFill>
                <a:latin typeface="Calibri"/>
                <a:cs typeface="Calibri"/>
              </a:rPr>
              <a:t> </a:t>
            </a:r>
            <a:r>
              <a:rPr dirty="0" sz="1600">
                <a:solidFill>
                  <a:srgbClr val="808080"/>
                </a:solidFill>
                <a:latin typeface="Calibri"/>
                <a:cs typeface="Calibri"/>
              </a:rPr>
              <a:t>MD,</a:t>
            </a:r>
            <a:r>
              <a:rPr dirty="0" sz="1600" spc="-45">
                <a:solidFill>
                  <a:srgbClr val="808080"/>
                </a:solidFill>
                <a:latin typeface="Calibri"/>
                <a:cs typeface="Calibri"/>
              </a:rPr>
              <a:t> </a:t>
            </a:r>
            <a:r>
              <a:rPr dirty="0" sz="1600">
                <a:solidFill>
                  <a:srgbClr val="808080"/>
                </a:solidFill>
                <a:latin typeface="Calibri"/>
                <a:cs typeface="Calibri"/>
              </a:rPr>
              <a:t>PhD,</a:t>
            </a:r>
            <a:r>
              <a:rPr dirty="0" sz="1600" spc="-50">
                <a:solidFill>
                  <a:srgbClr val="808080"/>
                </a:solidFill>
                <a:latin typeface="Calibri"/>
                <a:cs typeface="Calibri"/>
              </a:rPr>
              <a:t> </a:t>
            </a:r>
            <a:r>
              <a:rPr dirty="0" sz="1600">
                <a:solidFill>
                  <a:srgbClr val="808080"/>
                </a:solidFill>
                <a:latin typeface="Calibri"/>
                <a:cs typeface="Calibri"/>
              </a:rPr>
              <a:t>Leiden</a:t>
            </a:r>
            <a:r>
              <a:rPr dirty="0" sz="1600" spc="-55">
                <a:solidFill>
                  <a:srgbClr val="808080"/>
                </a:solidFill>
                <a:latin typeface="Calibri"/>
                <a:cs typeface="Calibri"/>
              </a:rPr>
              <a:t> </a:t>
            </a:r>
            <a:r>
              <a:rPr dirty="0" sz="1600" spc="-10">
                <a:solidFill>
                  <a:srgbClr val="808080"/>
                </a:solidFill>
                <a:latin typeface="Calibri"/>
                <a:cs typeface="Calibri"/>
              </a:rPr>
              <a:t>University</a:t>
            </a:r>
            <a:r>
              <a:rPr dirty="0" sz="1600" spc="-45">
                <a:solidFill>
                  <a:srgbClr val="808080"/>
                </a:solidFill>
                <a:latin typeface="Calibri"/>
                <a:cs typeface="Calibri"/>
              </a:rPr>
              <a:t> </a:t>
            </a:r>
            <a:r>
              <a:rPr dirty="0" sz="1600">
                <a:solidFill>
                  <a:srgbClr val="808080"/>
                </a:solidFill>
                <a:latin typeface="Calibri"/>
                <a:cs typeface="Calibri"/>
              </a:rPr>
              <a:t>Medical</a:t>
            </a:r>
            <a:r>
              <a:rPr dirty="0" sz="1600" spc="-65">
                <a:solidFill>
                  <a:srgbClr val="808080"/>
                </a:solidFill>
                <a:latin typeface="Calibri"/>
                <a:cs typeface="Calibri"/>
              </a:rPr>
              <a:t> </a:t>
            </a:r>
            <a:r>
              <a:rPr dirty="0" sz="1600" spc="-10">
                <a:solidFill>
                  <a:srgbClr val="808080"/>
                </a:solidFill>
                <a:latin typeface="Calibri"/>
                <a:cs typeface="Calibri"/>
              </a:rPr>
              <a:t>Center Deborah</a:t>
            </a:r>
            <a:r>
              <a:rPr dirty="0" sz="1600" spc="-25">
                <a:solidFill>
                  <a:srgbClr val="808080"/>
                </a:solidFill>
                <a:latin typeface="Calibri"/>
                <a:cs typeface="Calibri"/>
              </a:rPr>
              <a:t> </a:t>
            </a:r>
            <a:r>
              <a:rPr dirty="0" sz="1600">
                <a:solidFill>
                  <a:srgbClr val="808080"/>
                </a:solidFill>
                <a:latin typeface="Calibri"/>
                <a:cs typeface="Calibri"/>
              </a:rPr>
              <a:t>Siegal,</a:t>
            </a:r>
            <a:r>
              <a:rPr dirty="0" sz="1600" spc="-60">
                <a:solidFill>
                  <a:srgbClr val="808080"/>
                </a:solidFill>
                <a:latin typeface="Calibri"/>
                <a:cs typeface="Calibri"/>
              </a:rPr>
              <a:t> </a:t>
            </a:r>
            <a:r>
              <a:rPr dirty="0" sz="1600">
                <a:solidFill>
                  <a:srgbClr val="808080"/>
                </a:solidFill>
                <a:latin typeface="Calibri"/>
                <a:cs typeface="Calibri"/>
              </a:rPr>
              <a:t>MD,</a:t>
            </a:r>
            <a:r>
              <a:rPr dirty="0" sz="1600" spc="-40">
                <a:solidFill>
                  <a:srgbClr val="808080"/>
                </a:solidFill>
                <a:latin typeface="Calibri"/>
                <a:cs typeface="Calibri"/>
              </a:rPr>
              <a:t> </a:t>
            </a:r>
            <a:r>
              <a:rPr dirty="0" sz="1600">
                <a:solidFill>
                  <a:srgbClr val="808080"/>
                </a:solidFill>
                <a:latin typeface="Calibri"/>
                <a:cs typeface="Calibri"/>
              </a:rPr>
              <a:t>MSc,</a:t>
            </a:r>
            <a:r>
              <a:rPr dirty="0" sz="1600" spc="-35">
                <a:solidFill>
                  <a:srgbClr val="808080"/>
                </a:solidFill>
                <a:latin typeface="Calibri"/>
                <a:cs typeface="Calibri"/>
              </a:rPr>
              <a:t> </a:t>
            </a:r>
            <a:r>
              <a:rPr dirty="0" sz="1600" spc="-10">
                <a:solidFill>
                  <a:srgbClr val="808080"/>
                </a:solidFill>
                <a:latin typeface="Calibri"/>
                <a:cs typeface="Calibri"/>
              </a:rPr>
              <a:t>University</a:t>
            </a:r>
            <a:r>
              <a:rPr dirty="0" sz="1600" spc="-45">
                <a:solidFill>
                  <a:srgbClr val="808080"/>
                </a:solidFill>
                <a:latin typeface="Calibri"/>
                <a:cs typeface="Calibri"/>
              </a:rPr>
              <a:t> </a:t>
            </a:r>
            <a:r>
              <a:rPr dirty="0" sz="1600">
                <a:solidFill>
                  <a:srgbClr val="808080"/>
                </a:solidFill>
                <a:latin typeface="Calibri"/>
                <a:cs typeface="Calibri"/>
              </a:rPr>
              <a:t>of</a:t>
            </a:r>
            <a:r>
              <a:rPr dirty="0" sz="1600" spc="-35">
                <a:solidFill>
                  <a:srgbClr val="808080"/>
                </a:solidFill>
                <a:latin typeface="Calibri"/>
                <a:cs typeface="Calibri"/>
              </a:rPr>
              <a:t> </a:t>
            </a:r>
            <a:r>
              <a:rPr dirty="0" sz="1600" spc="-10">
                <a:solidFill>
                  <a:srgbClr val="808080"/>
                </a:solidFill>
                <a:latin typeface="Calibri"/>
                <a:cs typeface="Calibri"/>
              </a:rPr>
              <a:t>Ottawa </a:t>
            </a:r>
            <a:r>
              <a:rPr dirty="0" sz="1600">
                <a:solidFill>
                  <a:srgbClr val="808080"/>
                </a:solidFill>
                <a:latin typeface="Calibri"/>
                <a:cs typeface="Calibri"/>
              </a:rPr>
              <a:t>Robby</a:t>
            </a:r>
            <a:r>
              <a:rPr dirty="0" sz="1600" spc="-20">
                <a:solidFill>
                  <a:srgbClr val="808080"/>
                </a:solidFill>
                <a:latin typeface="Calibri"/>
                <a:cs typeface="Calibri"/>
              </a:rPr>
              <a:t> </a:t>
            </a:r>
            <a:r>
              <a:rPr dirty="0" sz="1600" spc="-10">
                <a:solidFill>
                  <a:srgbClr val="808080"/>
                </a:solidFill>
                <a:latin typeface="Calibri"/>
                <a:cs typeface="Calibri"/>
              </a:rPr>
              <a:t>Nieuwlaat,</a:t>
            </a:r>
            <a:r>
              <a:rPr dirty="0" sz="1600" spc="-65">
                <a:solidFill>
                  <a:srgbClr val="808080"/>
                </a:solidFill>
                <a:latin typeface="Calibri"/>
                <a:cs typeface="Calibri"/>
              </a:rPr>
              <a:t> </a:t>
            </a:r>
            <a:r>
              <a:rPr dirty="0" sz="1600">
                <a:solidFill>
                  <a:srgbClr val="808080"/>
                </a:solidFill>
                <a:latin typeface="Calibri"/>
                <a:cs typeface="Calibri"/>
              </a:rPr>
              <a:t>PhD,</a:t>
            </a:r>
            <a:r>
              <a:rPr dirty="0" sz="1600" spc="-40">
                <a:solidFill>
                  <a:srgbClr val="808080"/>
                </a:solidFill>
                <a:latin typeface="Calibri"/>
                <a:cs typeface="Calibri"/>
              </a:rPr>
              <a:t> </a:t>
            </a:r>
            <a:r>
              <a:rPr dirty="0" sz="1600">
                <a:solidFill>
                  <a:srgbClr val="808080"/>
                </a:solidFill>
                <a:latin typeface="Calibri"/>
                <a:cs typeface="Calibri"/>
              </a:rPr>
              <a:t>MSc,</a:t>
            </a:r>
            <a:r>
              <a:rPr dirty="0" sz="1600" spc="-50">
                <a:solidFill>
                  <a:srgbClr val="808080"/>
                </a:solidFill>
                <a:latin typeface="Calibri"/>
                <a:cs typeface="Calibri"/>
              </a:rPr>
              <a:t> </a:t>
            </a:r>
            <a:r>
              <a:rPr dirty="0" sz="1600" spc="-10">
                <a:solidFill>
                  <a:srgbClr val="808080"/>
                </a:solidFill>
                <a:latin typeface="Calibri"/>
                <a:cs typeface="Calibri"/>
              </a:rPr>
              <a:t>McMaster</a:t>
            </a:r>
            <a:r>
              <a:rPr dirty="0" sz="1600" spc="-55">
                <a:solidFill>
                  <a:srgbClr val="808080"/>
                </a:solidFill>
                <a:latin typeface="Calibri"/>
                <a:cs typeface="Calibri"/>
              </a:rPr>
              <a:t> </a:t>
            </a:r>
            <a:r>
              <a:rPr dirty="0" sz="1600" spc="-10">
                <a:solidFill>
                  <a:srgbClr val="808080"/>
                </a:solidFill>
                <a:latin typeface="Calibri"/>
                <a:cs typeface="Calibri"/>
              </a:rPr>
              <a:t>University </a:t>
            </a:r>
            <a:r>
              <a:rPr dirty="0" sz="1600">
                <a:solidFill>
                  <a:srgbClr val="808080"/>
                </a:solidFill>
                <a:latin typeface="Calibri"/>
                <a:cs typeface="Calibri"/>
              </a:rPr>
              <a:t>Adam</a:t>
            </a:r>
            <a:r>
              <a:rPr dirty="0" sz="1600" spc="-45">
                <a:solidFill>
                  <a:srgbClr val="808080"/>
                </a:solidFill>
                <a:latin typeface="Calibri"/>
                <a:cs typeface="Calibri"/>
              </a:rPr>
              <a:t> </a:t>
            </a:r>
            <a:r>
              <a:rPr dirty="0" sz="1600" spc="-30">
                <a:solidFill>
                  <a:srgbClr val="808080"/>
                </a:solidFill>
                <a:latin typeface="Calibri"/>
                <a:cs typeface="Calibri"/>
              </a:rPr>
              <a:t>Cuker,</a:t>
            </a:r>
            <a:r>
              <a:rPr dirty="0" sz="1600" spc="-35">
                <a:solidFill>
                  <a:srgbClr val="808080"/>
                </a:solidFill>
                <a:latin typeface="Calibri"/>
                <a:cs typeface="Calibri"/>
              </a:rPr>
              <a:t> </a:t>
            </a:r>
            <a:r>
              <a:rPr dirty="0" sz="1600">
                <a:solidFill>
                  <a:srgbClr val="808080"/>
                </a:solidFill>
                <a:latin typeface="Calibri"/>
                <a:cs typeface="Calibri"/>
              </a:rPr>
              <a:t>MD,</a:t>
            </a:r>
            <a:r>
              <a:rPr dirty="0" sz="1600" spc="-35">
                <a:solidFill>
                  <a:srgbClr val="808080"/>
                </a:solidFill>
                <a:latin typeface="Calibri"/>
                <a:cs typeface="Calibri"/>
              </a:rPr>
              <a:t> </a:t>
            </a:r>
            <a:r>
              <a:rPr dirty="0" sz="1600">
                <a:solidFill>
                  <a:srgbClr val="808080"/>
                </a:solidFill>
                <a:latin typeface="Calibri"/>
                <a:cs typeface="Calibri"/>
              </a:rPr>
              <a:t>MS,</a:t>
            </a:r>
            <a:r>
              <a:rPr dirty="0" sz="1600" spc="-30">
                <a:solidFill>
                  <a:srgbClr val="808080"/>
                </a:solidFill>
                <a:latin typeface="Calibri"/>
                <a:cs typeface="Calibri"/>
              </a:rPr>
              <a:t> </a:t>
            </a:r>
            <a:r>
              <a:rPr dirty="0" sz="1600" spc="-10">
                <a:solidFill>
                  <a:srgbClr val="808080"/>
                </a:solidFill>
                <a:latin typeface="Calibri"/>
                <a:cs typeface="Calibri"/>
              </a:rPr>
              <a:t>University</a:t>
            </a:r>
            <a:r>
              <a:rPr dirty="0" sz="1600" spc="-45">
                <a:solidFill>
                  <a:srgbClr val="808080"/>
                </a:solidFill>
                <a:latin typeface="Calibri"/>
                <a:cs typeface="Calibri"/>
              </a:rPr>
              <a:t> </a:t>
            </a:r>
            <a:r>
              <a:rPr dirty="0" sz="1600">
                <a:solidFill>
                  <a:srgbClr val="808080"/>
                </a:solidFill>
                <a:latin typeface="Calibri"/>
                <a:cs typeface="Calibri"/>
              </a:rPr>
              <a:t>of</a:t>
            </a:r>
            <a:r>
              <a:rPr dirty="0" sz="1600" spc="-30">
                <a:solidFill>
                  <a:srgbClr val="808080"/>
                </a:solidFill>
                <a:latin typeface="Calibri"/>
                <a:cs typeface="Calibri"/>
              </a:rPr>
              <a:t> </a:t>
            </a:r>
            <a:r>
              <a:rPr dirty="0" sz="1600" spc="-10">
                <a:solidFill>
                  <a:srgbClr val="808080"/>
                </a:solidFill>
                <a:latin typeface="Calibri"/>
                <a:cs typeface="Calibri"/>
              </a:rPr>
              <a:t>Pennsylvania</a:t>
            </a:r>
            <a:endParaRPr sz="1600">
              <a:latin typeface="Calibri"/>
              <a:cs typeface="Calibri"/>
            </a:endParaRPr>
          </a:p>
        </p:txBody>
      </p:sp>
      <p:sp>
        <p:nvSpPr>
          <p:cNvPr id="5" name="object 5" descr=""/>
          <p:cNvSpPr txBox="1"/>
          <p:nvPr/>
        </p:nvSpPr>
        <p:spPr>
          <a:xfrm>
            <a:off x="5000274" y="521834"/>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
          <p:cNvGrpSpPr/>
          <p:nvPr/>
        </p:nvGrpSpPr>
        <p:grpSpPr>
          <a:xfrm>
            <a:off x="0" y="0"/>
            <a:ext cx="12192000" cy="6611620"/>
            <a:chOff x="0" y="0"/>
            <a:chExt cx="12192000" cy="6611620"/>
          </a:xfrm>
        </p:grpSpPr>
        <p:sp>
          <p:nvSpPr>
            <p:cNvPr id="3" name="object 3" descr=""/>
            <p:cNvSpPr/>
            <p:nvPr/>
          </p:nvSpPr>
          <p:spPr>
            <a:xfrm>
              <a:off x="0" y="283463"/>
              <a:ext cx="12192000" cy="6327775"/>
            </a:xfrm>
            <a:custGeom>
              <a:avLst/>
              <a:gdLst/>
              <a:ahLst/>
              <a:cxnLst/>
              <a:rect l="l" t="t" r="r" b="b"/>
              <a:pathLst>
                <a:path w="12192000" h="6327775">
                  <a:moveTo>
                    <a:pt x="12192000" y="0"/>
                  </a:moveTo>
                  <a:lnTo>
                    <a:pt x="0" y="0"/>
                  </a:lnTo>
                  <a:lnTo>
                    <a:pt x="0" y="6327648"/>
                  </a:lnTo>
                  <a:lnTo>
                    <a:pt x="12192000" y="6327648"/>
                  </a:lnTo>
                  <a:lnTo>
                    <a:pt x="12192000" y="0"/>
                  </a:lnTo>
                  <a:close/>
                </a:path>
              </a:pathLst>
            </a:custGeom>
            <a:solidFill>
              <a:srgbClr val="FFFFFF"/>
            </a:solidFill>
          </p:spPr>
          <p:txBody>
            <a:bodyPr wrap="square" lIns="0" tIns="0" rIns="0" bIns="0" rtlCol="0"/>
            <a:lstStyle/>
            <a:p/>
          </p:txBody>
        </p:sp>
        <p:sp>
          <p:nvSpPr>
            <p:cNvPr id="4" name="object 4" descr=""/>
            <p:cNvSpPr/>
            <p:nvPr/>
          </p:nvSpPr>
          <p:spPr>
            <a:xfrm>
              <a:off x="0" y="0"/>
              <a:ext cx="12192000" cy="283845"/>
            </a:xfrm>
            <a:custGeom>
              <a:avLst/>
              <a:gdLst/>
              <a:ahLst/>
              <a:cxnLst/>
              <a:rect l="l" t="t" r="r" b="b"/>
              <a:pathLst>
                <a:path w="12192000" h="283845">
                  <a:moveTo>
                    <a:pt x="12192000" y="0"/>
                  </a:moveTo>
                  <a:lnTo>
                    <a:pt x="0" y="0"/>
                  </a:lnTo>
                  <a:lnTo>
                    <a:pt x="0" y="283464"/>
                  </a:lnTo>
                  <a:lnTo>
                    <a:pt x="12192000" y="283464"/>
                  </a:lnTo>
                  <a:lnTo>
                    <a:pt x="12192000" y="0"/>
                  </a:lnTo>
                  <a:close/>
                </a:path>
              </a:pathLst>
            </a:custGeom>
            <a:solidFill>
              <a:srgbClr val="735173"/>
            </a:solidFill>
          </p:spPr>
          <p:txBody>
            <a:bodyPr wrap="square" lIns="0" tIns="0" rIns="0" bIns="0" rtlCol="0"/>
            <a:lstStyle/>
            <a:p/>
          </p:txBody>
        </p:sp>
        <p:sp>
          <p:nvSpPr>
            <p:cNvPr id="5" name="object 5" descr=""/>
            <p:cNvSpPr/>
            <p:nvPr/>
          </p:nvSpPr>
          <p:spPr>
            <a:xfrm>
              <a:off x="2435351" y="3764279"/>
              <a:ext cx="2757170" cy="2705100"/>
            </a:xfrm>
            <a:custGeom>
              <a:avLst/>
              <a:gdLst/>
              <a:ahLst/>
              <a:cxnLst/>
              <a:rect l="l" t="t" r="r" b="b"/>
              <a:pathLst>
                <a:path w="2757170" h="2705100">
                  <a:moveTo>
                    <a:pt x="25634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2563418" y="2705100"/>
                  </a:lnTo>
                  <a:lnTo>
                    <a:pt x="2607787" y="2699989"/>
                  </a:lnTo>
                  <a:lnTo>
                    <a:pt x="2648516" y="2685433"/>
                  </a:lnTo>
                  <a:lnTo>
                    <a:pt x="2684443" y="2662592"/>
                  </a:lnTo>
                  <a:lnTo>
                    <a:pt x="2714408" y="2632627"/>
                  </a:lnTo>
                  <a:lnTo>
                    <a:pt x="2737249" y="2596700"/>
                  </a:lnTo>
                  <a:lnTo>
                    <a:pt x="2751805" y="2555971"/>
                  </a:lnTo>
                  <a:lnTo>
                    <a:pt x="2756916" y="2511602"/>
                  </a:lnTo>
                  <a:lnTo>
                    <a:pt x="2756916" y="193497"/>
                  </a:lnTo>
                  <a:lnTo>
                    <a:pt x="2751805" y="149128"/>
                  </a:lnTo>
                  <a:lnTo>
                    <a:pt x="2737249" y="108399"/>
                  </a:lnTo>
                  <a:lnTo>
                    <a:pt x="2714408" y="72472"/>
                  </a:lnTo>
                  <a:lnTo>
                    <a:pt x="2684443" y="42507"/>
                  </a:lnTo>
                  <a:lnTo>
                    <a:pt x="2648516" y="19666"/>
                  </a:lnTo>
                  <a:lnTo>
                    <a:pt x="2607787" y="5110"/>
                  </a:lnTo>
                  <a:lnTo>
                    <a:pt x="2563418" y="0"/>
                  </a:lnTo>
                  <a:close/>
                </a:path>
              </a:pathLst>
            </a:custGeom>
            <a:solidFill>
              <a:srgbClr val="F2F2F2"/>
            </a:solidFill>
          </p:spPr>
          <p:txBody>
            <a:bodyPr wrap="square" lIns="0" tIns="0" rIns="0" bIns="0" rtlCol="0"/>
            <a:lstStyle/>
            <a:p/>
          </p:txBody>
        </p:sp>
        <p:sp>
          <p:nvSpPr>
            <p:cNvPr id="6" name="object 6" descr=""/>
            <p:cNvSpPr/>
            <p:nvPr/>
          </p:nvSpPr>
          <p:spPr>
            <a:xfrm>
              <a:off x="2435351" y="3764279"/>
              <a:ext cx="2757170" cy="2705100"/>
            </a:xfrm>
            <a:custGeom>
              <a:avLst/>
              <a:gdLst/>
              <a:ahLst/>
              <a:cxnLst/>
              <a:rect l="l" t="t" r="r" b="b"/>
              <a:pathLst>
                <a:path w="2757170" h="2705100">
                  <a:moveTo>
                    <a:pt x="0" y="193497"/>
                  </a:moveTo>
                  <a:lnTo>
                    <a:pt x="5110" y="149128"/>
                  </a:lnTo>
                  <a:lnTo>
                    <a:pt x="19666" y="108399"/>
                  </a:lnTo>
                  <a:lnTo>
                    <a:pt x="42507" y="72472"/>
                  </a:lnTo>
                  <a:lnTo>
                    <a:pt x="72472" y="42507"/>
                  </a:lnTo>
                  <a:lnTo>
                    <a:pt x="108399" y="19666"/>
                  </a:lnTo>
                  <a:lnTo>
                    <a:pt x="149128" y="5110"/>
                  </a:lnTo>
                  <a:lnTo>
                    <a:pt x="193497" y="0"/>
                  </a:lnTo>
                  <a:lnTo>
                    <a:pt x="2563418" y="0"/>
                  </a:lnTo>
                  <a:lnTo>
                    <a:pt x="2607787" y="5110"/>
                  </a:lnTo>
                  <a:lnTo>
                    <a:pt x="2648516" y="19666"/>
                  </a:lnTo>
                  <a:lnTo>
                    <a:pt x="2684443" y="42507"/>
                  </a:lnTo>
                  <a:lnTo>
                    <a:pt x="2714408" y="72472"/>
                  </a:lnTo>
                  <a:lnTo>
                    <a:pt x="2737249" y="108399"/>
                  </a:lnTo>
                  <a:lnTo>
                    <a:pt x="2751805" y="149128"/>
                  </a:lnTo>
                  <a:lnTo>
                    <a:pt x="2756916" y="193497"/>
                  </a:lnTo>
                  <a:lnTo>
                    <a:pt x="2756916" y="2511602"/>
                  </a:lnTo>
                  <a:lnTo>
                    <a:pt x="2751805" y="2555971"/>
                  </a:lnTo>
                  <a:lnTo>
                    <a:pt x="2737249" y="2596700"/>
                  </a:lnTo>
                  <a:lnTo>
                    <a:pt x="2714408" y="2632627"/>
                  </a:lnTo>
                  <a:lnTo>
                    <a:pt x="2684443" y="2662592"/>
                  </a:lnTo>
                  <a:lnTo>
                    <a:pt x="2648516" y="2685433"/>
                  </a:lnTo>
                  <a:lnTo>
                    <a:pt x="2607787" y="2699989"/>
                  </a:lnTo>
                  <a:lnTo>
                    <a:pt x="2563418" y="2705100"/>
                  </a:lnTo>
                  <a:lnTo>
                    <a:pt x="193497" y="2705100"/>
                  </a:lnTo>
                  <a:lnTo>
                    <a:pt x="149128" y="2699989"/>
                  </a:lnTo>
                  <a:lnTo>
                    <a:pt x="108399" y="2685433"/>
                  </a:lnTo>
                  <a:lnTo>
                    <a:pt x="72472" y="2662592"/>
                  </a:lnTo>
                  <a:lnTo>
                    <a:pt x="42507" y="2632627"/>
                  </a:lnTo>
                  <a:lnTo>
                    <a:pt x="19666" y="2596700"/>
                  </a:lnTo>
                  <a:lnTo>
                    <a:pt x="5110" y="2555971"/>
                  </a:lnTo>
                  <a:lnTo>
                    <a:pt x="0" y="2511602"/>
                  </a:lnTo>
                  <a:lnTo>
                    <a:pt x="0" y="193497"/>
                  </a:lnTo>
                  <a:close/>
                </a:path>
              </a:pathLst>
            </a:custGeom>
            <a:ln w="12700">
              <a:solidFill>
                <a:srgbClr val="E43E31"/>
              </a:solidFill>
            </a:ln>
          </p:spPr>
          <p:txBody>
            <a:bodyPr wrap="square" lIns="0" tIns="0" rIns="0" bIns="0" rtlCol="0"/>
            <a:lstStyle/>
            <a:p/>
          </p:txBody>
        </p:sp>
        <p:sp>
          <p:nvSpPr>
            <p:cNvPr id="7" name="object 7" descr=""/>
            <p:cNvSpPr/>
            <p:nvPr/>
          </p:nvSpPr>
          <p:spPr>
            <a:xfrm>
              <a:off x="5490971" y="3764277"/>
              <a:ext cx="2758440" cy="2705100"/>
            </a:xfrm>
            <a:custGeom>
              <a:avLst/>
              <a:gdLst/>
              <a:ahLst/>
              <a:cxnLst/>
              <a:rect l="l" t="t" r="r" b="b"/>
              <a:pathLst>
                <a:path w="2758440" h="2705100">
                  <a:moveTo>
                    <a:pt x="2564942"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099"/>
                  </a:lnTo>
                  <a:lnTo>
                    <a:pt x="2564942" y="2705099"/>
                  </a:lnTo>
                  <a:lnTo>
                    <a:pt x="2609311" y="2699989"/>
                  </a:lnTo>
                  <a:lnTo>
                    <a:pt x="2650040" y="2685433"/>
                  </a:lnTo>
                  <a:lnTo>
                    <a:pt x="2685967" y="2662592"/>
                  </a:lnTo>
                  <a:lnTo>
                    <a:pt x="2715932" y="2632627"/>
                  </a:lnTo>
                  <a:lnTo>
                    <a:pt x="2738773" y="2596700"/>
                  </a:lnTo>
                  <a:lnTo>
                    <a:pt x="2753329" y="2555971"/>
                  </a:lnTo>
                  <a:lnTo>
                    <a:pt x="2758440" y="2511602"/>
                  </a:lnTo>
                  <a:lnTo>
                    <a:pt x="2758440" y="193497"/>
                  </a:lnTo>
                  <a:lnTo>
                    <a:pt x="2753329" y="149128"/>
                  </a:lnTo>
                  <a:lnTo>
                    <a:pt x="2738773" y="108399"/>
                  </a:lnTo>
                  <a:lnTo>
                    <a:pt x="2715932" y="72472"/>
                  </a:lnTo>
                  <a:lnTo>
                    <a:pt x="2685967" y="42507"/>
                  </a:lnTo>
                  <a:lnTo>
                    <a:pt x="2650040" y="19666"/>
                  </a:lnTo>
                  <a:lnTo>
                    <a:pt x="2609311" y="5110"/>
                  </a:lnTo>
                  <a:lnTo>
                    <a:pt x="2564942" y="0"/>
                  </a:lnTo>
                  <a:close/>
                </a:path>
              </a:pathLst>
            </a:custGeom>
            <a:solidFill>
              <a:srgbClr val="F2F2F2"/>
            </a:solidFill>
          </p:spPr>
          <p:txBody>
            <a:bodyPr wrap="square" lIns="0" tIns="0" rIns="0" bIns="0" rtlCol="0"/>
            <a:lstStyle/>
            <a:p/>
          </p:txBody>
        </p:sp>
        <p:sp>
          <p:nvSpPr>
            <p:cNvPr id="8" name="object 8" descr=""/>
            <p:cNvSpPr/>
            <p:nvPr/>
          </p:nvSpPr>
          <p:spPr>
            <a:xfrm>
              <a:off x="5490971" y="3764277"/>
              <a:ext cx="2758440" cy="2705100"/>
            </a:xfrm>
            <a:custGeom>
              <a:avLst/>
              <a:gdLst/>
              <a:ahLst/>
              <a:cxnLst/>
              <a:rect l="l" t="t" r="r" b="b"/>
              <a:pathLst>
                <a:path w="2758440" h="2705100">
                  <a:moveTo>
                    <a:pt x="0" y="193497"/>
                  </a:moveTo>
                  <a:lnTo>
                    <a:pt x="5110" y="149128"/>
                  </a:lnTo>
                  <a:lnTo>
                    <a:pt x="19666" y="108399"/>
                  </a:lnTo>
                  <a:lnTo>
                    <a:pt x="42507" y="72472"/>
                  </a:lnTo>
                  <a:lnTo>
                    <a:pt x="72472" y="42507"/>
                  </a:lnTo>
                  <a:lnTo>
                    <a:pt x="108399" y="19666"/>
                  </a:lnTo>
                  <a:lnTo>
                    <a:pt x="149128" y="5110"/>
                  </a:lnTo>
                  <a:lnTo>
                    <a:pt x="193497" y="0"/>
                  </a:lnTo>
                  <a:lnTo>
                    <a:pt x="2564942" y="0"/>
                  </a:lnTo>
                  <a:lnTo>
                    <a:pt x="2609311" y="5110"/>
                  </a:lnTo>
                  <a:lnTo>
                    <a:pt x="2650040" y="19666"/>
                  </a:lnTo>
                  <a:lnTo>
                    <a:pt x="2685967" y="42507"/>
                  </a:lnTo>
                  <a:lnTo>
                    <a:pt x="2715932" y="72472"/>
                  </a:lnTo>
                  <a:lnTo>
                    <a:pt x="2738773" y="108399"/>
                  </a:lnTo>
                  <a:lnTo>
                    <a:pt x="2753329" y="149128"/>
                  </a:lnTo>
                  <a:lnTo>
                    <a:pt x="2758440" y="193497"/>
                  </a:lnTo>
                  <a:lnTo>
                    <a:pt x="2758440" y="2511602"/>
                  </a:lnTo>
                  <a:lnTo>
                    <a:pt x="2753329" y="2555971"/>
                  </a:lnTo>
                  <a:lnTo>
                    <a:pt x="2738773" y="2596700"/>
                  </a:lnTo>
                  <a:lnTo>
                    <a:pt x="2715932" y="2632627"/>
                  </a:lnTo>
                  <a:lnTo>
                    <a:pt x="2685967" y="2662592"/>
                  </a:lnTo>
                  <a:lnTo>
                    <a:pt x="2650040" y="2685433"/>
                  </a:lnTo>
                  <a:lnTo>
                    <a:pt x="2609311" y="2699989"/>
                  </a:lnTo>
                  <a:lnTo>
                    <a:pt x="2564942" y="2705099"/>
                  </a:lnTo>
                  <a:lnTo>
                    <a:pt x="193497" y="2705099"/>
                  </a:lnTo>
                  <a:lnTo>
                    <a:pt x="149128" y="2699989"/>
                  </a:lnTo>
                  <a:lnTo>
                    <a:pt x="108399" y="2685433"/>
                  </a:lnTo>
                  <a:lnTo>
                    <a:pt x="72472" y="2662592"/>
                  </a:lnTo>
                  <a:lnTo>
                    <a:pt x="42507" y="2632627"/>
                  </a:lnTo>
                  <a:lnTo>
                    <a:pt x="19666" y="2596700"/>
                  </a:lnTo>
                  <a:lnTo>
                    <a:pt x="5110" y="2555971"/>
                  </a:lnTo>
                  <a:lnTo>
                    <a:pt x="0" y="2511602"/>
                  </a:lnTo>
                  <a:lnTo>
                    <a:pt x="0" y="193497"/>
                  </a:lnTo>
                  <a:close/>
                </a:path>
              </a:pathLst>
            </a:custGeom>
            <a:ln w="12700">
              <a:solidFill>
                <a:srgbClr val="E43E31"/>
              </a:solidFill>
            </a:ln>
          </p:spPr>
          <p:txBody>
            <a:bodyPr wrap="square" lIns="0" tIns="0" rIns="0" bIns="0" rtlCol="0"/>
            <a:lstStyle/>
            <a:p/>
          </p:txBody>
        </p:sp>
        <p:sp>
          <p:nvSpPr>
            <p:cNvPr id="9" name="object 9" descr=""/>
            <p:cNvSpPr/>
            <p:nvPr/>
          </p:nvSpPr>
          <p:spPr>
            <a:xfrm>
              <a:off x="8543543" y="3736847"/>
              <a:ext cx="3290570" cy="2705100"/>
            </a:xfrm>
            <a:custGeom>
              <a:avLst/>
              <a:gdLst/>
              <a:ahLst/>
              <a:cxnLst/>
              <a:rect l="l" t="t" r="r" b="b"/>
              <a:pathLst>
                <a:path w="3290570" h="2705100">
                  <a:moveTo>
                    <a:pt x="30968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096818" y="2705100"/>
                  </a:lnTo>
                  <a:lnTo>
                    <a:pt x="3141187" y="2699989"/>
                  </a:lnTo>
                  <a:lnTo>
                    <a:pt x="3181916" y="2685433"/>
                  </a:lnTo>
                  <a:lnTo>
                    <a:pt x="3217843" y="2662592"/>
                  </a:lnTo>
                  <a:lnTo>
                    <a:pt x="3247808" y="2632627"/>
                  </a:lnTo>
                  <a:lnTo>
                    <a:pt x="3270649" y="2596700"/>
                  </a:lnTo>
                  <a:lnTo>
                    <a:pt x="3285205" y="2555971"/>
                  </a:lnTo>
                  <a:lnTo>
                    <a:pt x="3290316" y="2511602"/>
                  </a:lnTo>
                  <a:lnTo>
                    <a:pt x="3290316" y="193497"/>
                  </a:lnTo>
                  <a:lnTo>
                    <a:pt x="3285205" y="149128"/>
                  </a:lnTo>
                  <a:lnTo>
                    <a:pt x="3270649" y="108399"/>
                  </a:lnTo>
                  <a:lnTo>
                    <a:pt x="3247808" y="72472"/>
                  </a:lnTo>
                  <a:lnTo>
                    <a:pt x="3217843" y="42507"/>
                  </a:lnTo>
                  <a:lnTo>
                    <a:pt x="3181916" y="19666"/>
                  </a:lnTo>
                  <a:lnTo>
                    <a:pt x="3141187" y="5110"/>
                  </a:lnTo>
                  <a:lnTo>
                    <a:pt x="3096818" y="0"/>
                  </a:lnTo>
                  <a:close/>
                </a:path>
              </a:pathLst>
            </a:custGeom>
            <a:solidFill>
              <a:srgbClr val="F2F2F2"/>
            </a:solidFill>
          </p:spPr>
          <p:txBody>
            <a:bodyPr wrap="square" lIns="0" tIns="0" rIns="0" bIns="0" rtlCol="0"/>
            <a:lstStyle/>
            <a:p/>
          </p:txBody>
        </p:sp>
        <p:sp>
          <p:nvSpPr>
            <p:cNvPr id="10" name="object 10" descr=""/>
            <p:cNvSpPr/>
            <p:nvPr/>
          </p:nvSpPr>
          <p:spPr>
            <a:xfrm>
              <a:off x="8543542" y="3736847"/>
              <a:ext cx="3290570" cy="2705100"/>
            </a:xfrm>
            <a:custGeom>
              <a:avLst/>
              <a:gdLst/>
              <a:ahLst/>
              <a:cxnLst/>
              <a:rect l="l" t="t" r="r" b="b"/>
              <a:pathLst>
                <a:path w="3290570" h="2705100">
                  <a:moveTo>
                    <a:pt x="0" y="193497"/>
                  </a:moveTo>
                  <a:lnTo>
                    <a:pt x="5110" y="149128"/>
                  </a:lnTo>
                  <a:lnTo>
                    <a:pt x="19666" y="108399"/>
                  </a:lnTo>
                  <a:lnTo>
                    <a:pt x="42507" y="72472"/>
                  </a:lnTo>
                  <a:lnTo>
                    <a:pt x="72472" y="42507"/>
                  </a:lnTo>
                  <a:lnTo>
                    <a:pt x="108399" y="19666"/>
                  </a:lnTo>
                  <a:lnTo>
                    <a:pt x="149128" y="5110"/>
                  </a:lnTo>
                  <a:lnTo>
                    <a:pt x="193497" y="0"/>
                  </a:lnTo>
                  <a:lnTo>
                    <a:pt x="3096818" y="0"/>
                  </a:lnTo>
                  <a:lnTo>
                    <a:pt x="3141187" y="5110"/>
                  </a:lnTo>
                  <a:lnTo>
                    <a:pt x="3181916" y="19666"/>
                  </a:lnTo>
                  <a:lnTo>
                    <a:pt x="3217843" y="42507"/>
                  </a:lnTo>
                  <a:lnTo>
                    <a:pt x="3247808" y="72472"/>
                  </a:lnTo>
                  <a:lnTo>
                    <a:pt x="3270649" y="108399"/>
                  </a:lnTo>
                  <a:lnTo>
                    <a:pt x="3285205" y="149128"/>
                  </a:lnTo>
                  <a:lnTo>
                    <a:pt x="3290316" y="193497"/>
                  </a:lnTo>
                  <a:lnTo>
                    <a:pt x="3290316" y="2511602"/>
                  </a:lnTo>
                  <a:lnTo>
                    <a:pt x="3285205" y="2555971"/>
                  </a:lnTo>
                  <a:lnTo>
                    <a:pt x="3270649" y="2596700"/>
                  </a:lnTo>
                  <a:lnTo>
                    <a:pt x="3247808" y="2632627"/>
                  </a:lnTo>
                  <a:lnTo>
                    <a:pt x="3217843" y="2662592"/>
                  </a:lnTo>
                  <a:lnTo>
                    <a:pt x="3181916" y="2685433"/>
                  </a:lnTo>
                  <a:lnTo>
                    <a:pt x="3141187" y="2699989"/>
                  </a:lnTo>
                  <a:lnTo>
                    <a:pt x="3096818" y="2705100"/>
                  </a:lnTo>
                  <a:lnTo>
                    <a:pt x="193497" y="2705100"/>
                  </a:lnTo>
                  <a:lnTo>
                    <a:pt x="149128" y="2699989"/>
                  </a:lnTo>
                  <a:lnTo>
                    <a:pt x="108399" y="2685433"/>
                  </a:lnTo>
                  <a:lnTo>
                    <a:pt x="72472" y="2662592"/>
                  </a:lnTo>
                  <a:lnTo>
                    <a:pt x="42507" y="2632627"/>
                  </a:lnTo>
                  <a:lnTo>
                    <a:pt x="19666" y="2596700"/>
                  </a:lnTo>
                  <a:lnTo>
                    <a:pt x="5110" y="2555971"/>
                  </a:lnTo>
                  <a:lnTo>
                    <a:pt x="0" y="2511602"/>
                  </a:lnTo>
                  <a:lnTo>
                    <a:pt x="0" y="193497"/>
                  </a:lnTo>
                  <a:close/>
                </a:path>
              </a:pathLst>
            </a:custGeom>
            <a:ln w="12700">
              <a:solidFill>
                <a:srgbClr val="E43E31"/>
              </a:solidFill>
            </a:ln>
          </p:spPr>
          <p:txBody>
            <a:bodyPr wrap="square" lIns="0" tIns="0" rIns="0" bIns="0" rtlCol="0"/>
            <a:lstStyle/>
            <a:p/>
          </p:txBody>
        </p:sp>
        <p:sp>
          <p:nvSpPr>
            <p:cNvPr id="11" name="object 11" descr=""/>
            <p:cNvSpPr/>
            <p:nvPr/>
          </p:nvSpPr>
          <p:spPr>
            <a:xfrm>
              <a:off x="452627" y="719327"/>
              <a:ext cx="4421505" cy="2705100"/>
            </a:xfrm>
            <a:custGeom>
              <a:avLst/>
              <a:gdLst/>
              <a:ahLst/>
              <a:cxnLst/>
              <a:rect l="l" t="t" r="r" b="b"/>
              <a:pathLst>
                <a:path w="4421505" h="2705100">
                  <a:moveTo>
                    <a:pt x="4227626"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4227626" y="2705100"/>
                  </a:lnTo>
                  <a:lnTo>
                    <a:pt x="4271995" y="2699989"/>
                  </a:lnTo>
                  <a:lnTo>
                    <a:pt x="4312724" y="2685433"/>
                  </a:lnTo>
                  <a:lnTo>
                    <a:pt x="4348651" y="2662592"/>
                  </a:lnTo>
                  <a:lnTo>
                    <a:pt x="4378616" y="2632627"/>
                  </a:lnTo>
                  <a:lnTo>
                    <a:pt x="4401457" y="2596700"/>
                  </a:lnTo>
                  <a:lnTo>
                    <a:pt x="4416013" y="2555971"/>
                  </a:lnTo>
                  <a:lnTo>
                    <a:pt x="4421124" y="2511602"/>
                  </a:lnTo>
                  <a:lnTo>
                    <a:pt x="4421124" y="193497"/>
                  </a:lnTo>
                  <a:lnTo>
                    <a:pt x="4416013" y="149128"/>
                  </a:lnTo>
                  <a:lnTo>
                    <a:pt x="4401457" y="108399"/>
                  </a:lnTo>
                  <a:lnTo>
                    <a:pt x="4378616" y="72472"/>
                  </a:lnTo>
                  <a:lnTo>
                    <a:pt x="4348651" y="42507"/>
                  </a:lnTo>
                  <a:lnTo>
                    <a:pt x="4312724" y="19666"/>
                  </a:lnTo>
                  <a:lnTo>
                    <a:pt x="4271995" y="5110"/>
                  </a:lnTo>
                  <a:lnTo>
                    <a:pt x="4227626" y="0"/>
                  </a:lnTo>
                  <a:close/>
                </a:path>
              </a:pathLst>
            </a:custGeom>
            <a:solidFill>
              <a:srgbClr val="F2F2F2"/>
            </a:solidFill>
          </p:spPr>
          <p:txBody>
            <a:bodyPr wrap="square" lIns="0" tIns="0" rIns="0" bIns="0" rtlCol="0"/>
            <a:lstStyle/>
            <a:p/>
          </p:txBody>
        </p:sp>
        <p:sp>
          <p:nvSpPr>
            <p:cNvPr id="12" name="object 12" descr=""/>
            <p:cNvSpPr/>
            <p:nvPr/>
          </p:nvSpPr>
          <p:spPr>
            <a:xfrm>
              <a:off x="452627" y="719327"/>
              <a:ext cx="4421505" cy="2705100"/>
            </a:xfrm>
            <a:custGeom>
              <a:avLst/>
              <a:gdLst/>
              <a:ahLst/>
              <a:cxnLst/>
              <a:rect l="l" t="t" r="r" b="b"/>
              <a:pathLst>
                <a:path w="4421505" h="2705100">
                  <a:moveTo>
                    <a:pt x="0" y="193497"/>
                  </a:moveTo>
                  <a:lnTo>
                    <a:pt x="5110" y="149128"/>
                  </a:lnTo>
                  <a:lnTo>
                    <a:pt x="19666" y="108399"/>
                  </a:lnTo>
                  <a:lnTo>
                    <a:pt x="42507" y="72472"/>
                  </a:lnTo>
                  <a:lnTo>
                    <a:pt x="72472" y="42507"/>
                  </a:lnTo>
                  <a:lnTo>
                    <a:pt x="108399" y="19666"/>
                  </a:lnTo>
                  <a:lnTo>
                    <a:pt x="149128" y="5110"/>
                  </a:lnTo>
                  <a:lnTo>
                    <a:pt x="193497" y="0"/>
                  </a:lnTo>
                  <a:lnTo>
                    <a:pt x="4227626" y="0"/>
                  </a:lnTo>
                  <a:lnTo>
                    <a:pt x="4271995" y="5110"/>
                  </a:lnTo>
                  <a:lnTo>
                    <a:pt x="4312724" y="19666"/>
                  </a:lnTo>
                  <a:lnTo>
                    <a:pt x="4348651" y="42507"/>
                  </a:lnTo>
                  <a:lnTo>
                    <a:pt x="4378616" y="72472"/>
                  </a:lnTo>
                  <a:lnTo>
                    <a:pt x="4401457" y="108399"/>
                  </a:lnTo>
                  <a:lnTo>
                    <a:pt x="4416013" y="149128"/>
                  </a:lnTo>
                  <a:lnTo>
                    <a:pt x="4421124" y="193497"/>
                  </a:lnTo>
                  <a:lnTo>
                    <a:pt x="4421124" y="2511602"/>
                  </a:lnTo>
                  <a:lnTo>
                    <a:pt x="4416013" y="2555971"/>
                  </a:lnTo>
                  <a:lnTo>
                    <a:pt x="4401457" y="2596700"/>
                  </a:lnTo>
                  <a:lnTo>
                    <a:pt x="4378616" y="2632627"/>
                  </a:lnTo>
                  <a:lnTo>
                    <a:pt x="4348651" y="2662592"/>
                  </a:lnTo>
                  <a:lnTo>
                    <a:pt x="4312724" y="2685433"/>
                  </a:lnTo>
                  <a:lnTo>
                    <a:pt x="4271995" y="2699989"/>
                  </a:lnTo>
                  <a:lnTo>
                    <a:pt x="4227626" y="2705100"/>
                  </a:lnTo>
                  <a:lnTo>
                    <a:pt x="193497" y="2705100"/>
                  </a:lnTo>
                  <a:lnTo>
                    <a:pt x="149128" y="2699989"/>
                  </a:lnTo>
                  <a:lnTo>
                    <a:pt x="108399" y="2685433"/>
                  </a:lnTo>
                  <a:lnTo>
                    <a:pt x="72472" y="2662592"/>
                  </a:lnTo>
                  <a:lnTo>
                    <a:pt x="42507" y="2632627"/>
                  </a:lnTo>
                  <a:lnTo>
                    <a:pt x="19666" y="2596700"/>
                  </a:lnTo>
                  <a:lnTo>
                    <a:pt x="5110" y="2555971"/>
                  </a:lnTo>
                  <a:lnTo>
                    <a:pt x="0" y="2511602"/>
                  </a:lnTo>
                  <a:lnTo>
                    <a:pt x="0" y="193497"/>
                  </a:lnTo>
                  <a:close/>
                </a:path>
              </a:pathLst>
            </a:custGeom>
            <a:ln w="12700">
              <a:solidFill>
                <a:srgbClr val="E43E31"/>
              </a:solidFill>
            </a:ln>
          </p:spPr>
          <p:txBody>
            <a:bodyPr wrap="square" lIns="0" tIns="0" rIns="0" bIns="0" rtlCol="0"/>
            <a:lstStyle/>
            <a:p/>
          </p:txBody>
        </p:sp>
        <p:sp>
          <p:nvSpPr>
            <p:cNvPr id="13" name="object 13" descr=""/>
            <p:cNvSpPr/>
            <p:nvPr/>
          </p:nvSpPr>
          <p:spPr>
            <a:xfrm>
              <a:off x="5192267" y="719325"/>
              <a:ext cx="3884929" cy="2705100"/>
            </a:xfrm>
            <a:custGeom>
              <a:avLst/>
              <a:gdLst/>
              <a:ahLst/>
              <a:cxnLst/>
              <a:rect l="l" t="t" r="r" b="b"/>
              <a:pathLst>
                <a:path w="3884929" h="2705100">
                  <a:moveTo>
                    <a:pt x="3691178" y="0"/>
                  </a:moveTo>
                  <a:lnTo>
                    <a:pt x="193497" y="0"/>
                  </a:lnTo>
                  <a:lnTo>
                    <a:pt x="149128" y="5110"/>
                  </a:lnTo>
                  <a:lnTo>
                    <a:pt x="108399" y="19668"/>
                  </a:lnTo>
                  <a:lnTo>
                    <a:pt x="72472" y="42511"/>
                  </a:lnTo>
                  <a:lnTo>
                    <a:pt x="42507" y="72477"/>
                  </a:lnTo>
                  <a:lnTo>
                    <a:pt x="19666" y="108405"/>
                  </a:lnTo>
                  <a:lnTo>
                    <a:pt x="5110" y="149132"/>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691178" y="2705100"/>
                  </a:lnTo>
                  <a:lnTo>
                    <a:pt x="3735547" y="2699989"/>
                  </a:lnTo>
                  <a:lnTo>
                    <a:pt x="3776276" y="2685433"/>
                  </a:lnTo>
                  <a:lnTo>
                    <a:pt x="3812203" y="2662592"/>
                  </a:lnTo>
                  <a:lnTo>
                    <a:pt x="3842168" y="2632627"/>
                  </a:lnTo>
                  <a:lnTo>
                    <a:pt x="3865009" y="2596700"/>
                  </a:lnTo>
                  <a:lnTo>
                    <a:pt x="3879565" y="2555971"/>
                  </a:lnTo>
                  <a:lnTo>
                    <a:pt x="3884676" y="2511602"/>
                  </a:lnTo>
                  <a:lnTo>
                    <a:pt x="3884676" y="193497"/>
                  </a:lnTo>
                  <a:lnTo>
                    <a:pt x="3879565" y="149132"/>
                  </a:lnTo>
                  <a:lnTo>
                    <a:pt x="3865009" y="108405"/>
                  </a:lnTo>
                  <a:lnTo>
                    <a:pt x="3842168" y="72477"/>
                  </a:lnTo>
                  <a:lnTo>
                    <a:pt x="3812203" y="42511"/>
                  </a:lnTo>
                  <a:lnTo>
                    <a:pt x="3776276" y="19668"/>
                  </a:lnTo>
                  <a:lnTo>
                    <a:pt x="3735547" y="5110"/>
                  </a:lnTo>
                  <a:lnTo>
                    <a:pt x="3691178" y="0"/>
                  </a:lnTo>
                  <a:close/>
                </a:path>
              </a:pathLst>
            </a:custGeom>
            <a:solidFill>
              <a:srgbClr val="F2F2F2"/>
            </a:solidFill>
          </p:spPr>
          <p:txBody>
            <a:bodyPr wrap="square" lIns="0" tIns="0" rIns="0" bIns="0" rtlCol="0"/>
            <a:lstStyle/>
            <a:p/>
          </p:txBody>
        </p:sp>
        <p:sp>
          <p:nvSpPr>
            <p:cNvPr id="14" name="object 14" descr=""/>
            <p:cNvSpPr/>
            <p:nvPr/>
          </p:nvSpPr>
          <p:spPr>
            <a:xfrm>
              <a:off x="5192267" y="719325"/>
              <a:ext cx="3884929" cy="2705100"/>
            </a:xfrm>
            <a:custGeom>
              <a:avLst/>
              <a:gdLst/>
              <a:ahLst/>
              <a:cxnLst/>
              <a:rect l="l" t="t" r="r" b="b"/>
              <a:pathLst>
                <a:path w="3884929" h="2705100">
                  <a:moveTo>
                    <a:pt x="0" y="193497"/>
                  </a:moveTo>
                  <a:lnTo>
                    <a:pt x="5110" y="149132"/>
                  </a:lnTo>
                  <a:lnTo>
                    <a:pt x="19666" y="108405"/>
                  </a:lnTo>
                  <a:lnTo>
                    <a:pt x="42507" y="72477"/>
                  </a:lnTo>
                  <a:lnTo>
                    <a:pt x="72472" y="42511"/>
                  </a:lnTo>
                  <a:lnTo>
                    <a:pt x="108399" y="19668"/>
                  </a:lnTo>
                  <a:lnTo>
                    <a:pt x="149128" y="5110"/>
                  </a:lnTo>
                  <a:lnTo>
                    <a:pt x="193497" y="0"/>
                  </a:lnTo>
                  <a:lnTo>
                    <a:pt x="3691178" y="0"/>
                  </a:lnTo>
                  <a:lnTo>
                    <a:pt x="3735547" y="5110"/>
                  </a:lnTo>
                  <a:lnTo>
                    <a:pt x="3776276" y="19668"/>
                  </a:lnTo>
                  <a:lnTo>
                    <a:pt x="3812203" y="42511"/>
                  </a:lnTo>
                  <a:lnTo>
                    <a:pt x="3842168" y="72477"/>
                  </a:lnTo>
                  <a:lnTo>
                    <a:pt x="3865009" y="108405"/>
                  </a:lnTo>
                  <a:lnTo>
                    <a:pt x="3879565" y="149132"/>
                  </a:lnTo>
                  <a:lnTo>
                    <a:pt x="3884676" y="193497"/>
                  </a:lnTo>
                  <a:lnTo>
                    <a:pt x="3884676" y="2511602"/>
                  </a:lnTo>
                  <a:lnTo>
                    <a:pt x="3879565" y="2555971"/>
                  </a:lnTo>
                  <a:lnTo>
                    <a:pt x="3865009" y="2596700"/>
                  </a:lnTo>
                  <a:lnTo>
                    <a:pt x="3842168" y="2632627"/>
                  </a:lnTo>
                  <a:lnTo>
                    <a:pt x="3812203" y="2662592"/>
                  </a:lnTo>
                  <a:lnTo>
                    <a:pt x="3776276" y="2685433"/>
                  </a:lnTo>
                  <a:lnTo>
                    <a:pt x="3735547" y="2699989"/>
                  </a:lnTo>
                  <a:lnTo>
                    <a:pt x="3691178" y="2705100"/>
                  </a:lnTo>
                  <a:lnTo>
                    <a:pt x="193497" y="2705100"/>
                  </a:lnTo>
                  <a:lnTo>
                    <a:pt x="149128" y="2699989"/>
                  </a:lnTo>
                  <a:lnTo>
                    <a:pt x="108399" y="2685433"/>
                  </a:lnTo>
                  <a:lnTo>
                    <a:pt x="72472" y="2662592"/>
                  </a:lnTo>
                  <a:lnTo>
                    <a:pt x="42507" y="2632627"/>
                  </a:lnTo>
                  <a:lnTo>
                    <a:pt x="19666" y="2596700"/>
                  </a:lnTo>
                  <a:lnTo>
                    <a:pt x="5110" y="2555971"/>
                  </a:lnTo>
                  <a:lnTo>
                    <a:pt x="0" y="2511602"/>
                  </a:lnTo>
                  <a:lnTo>
                    <a:pt x="0" y="193497"/>
                  </a:lnTo>
                  <a:close/>
                </a:path>
              </a:pathLst>
            </a:custGeom>
            <a:ln w="12700">
              <a:solidFill>
                <a:srgbClr val="E43E31"/>
              </a:solidFill>
            </a:ln>
          </p:spPr>
          <p:txBody>
            <a:bodyPr wrap="square" lIns="0" tIns="0" rIns="0" bIns="0" rtlCol="0"/>
            <a:lstStyle/>
            <a:p/>
          </p:txBody>
        </p:sp>
      </p:grpSp>
      <p:sp>
        <p:nvSpPr>
          <p:cNvPr id="15" name="object 15" descr=""/>
          <p:cNvSpPr txBox="1"/>
          <p:nvPr/>
        </p:nvSpPr>
        <p:spPr>
          <a:xfrm>
            <a:off x="5436541" y="820300"/>
            <a:ext cx="1753235" cy="617220"/>
          </a:xfrm>
          <a:prstGeom prst="rect">
            <a:avLst/>
          </a:prstGeom>
        </p:spPr>
        <p:txBody>
          <a:bodyPr wrap="square" lIns="0" tIns="15240" rIns="0" bIns="0" rtlCol="0" vert="horz">
            <a:spAutoFit/>
          </a:bodyPr>
          <a:lstStyle/>
          <a:p>
            <a:pPr algn="just" marL="12700" marR="5080">
              <a:lnSpc>
                <a:spcPct val="100299"/>
              </a:lnSpc>
              <a:spcBef>
                <a:spcPts val="120"/>
              </a:spcBef>
            </a:pPr>
            <a:r>
              <a:rPr dirty="0" sz="1450" spc="-135" b="1">
                <a:solidFill>
                  <a:srgbClr val="E43E31"/>
                </a:solidFill>
                <a:latin typeface="Arial"/>
                <a:cs typeface="Arial"/>
              </a:rPr>
              <a:t>Synthesize</a:t>
            </a:r>
            <a:r>
              <a:rPr dirty="0" sz="1450" spc="-85" b="1">
                <a:solidFill>
                  <a:srgbClr val="E43E31"/>
                </a:solidFill>
                <a:latin typeface="Arial"/>
                <a:cs typeface="Arial"/>
              </a:rPr>
              <a:t> </a:t>
            </a:r>
            <a:r>
              <a:rPr dirty="0" sz="1450" spc="-150" b="1">
                <a:solidFill>
                  <a:srgbClr val="E43E31"/>
                </a:solidFill>
                <a:latin typeface="Arial"/>
                <a:cs typeface="Arial"/>
              </a:rPr>
              <a:t>and</a:t>
            </a:r>
            <a:r>
              <a:rPr dirty="0" sz="1450" spc="-75" b="1">
                <a:solidFill>
                  <a:srgbClr val="E43E31"/>
                </a:solidFill>
                <a:latin typeface="Arial"/>
                <a:cs typeface="Arial"/>
              </a:rPr>
              <a:t> </a:t>
            </a:r>
            <a:r>
              <a:rPr dirty="0" sz="1450" spc="-130" b="1">
                <a:solidFill>
                  <a:srgbClr val="E43E31"/>
                </a:solidFill>
                <a:latin typeface="Arial"/>
                <a:cs typeface="Arial"/>
              </a:rPr>
              <a:t>Create</a:t>
            </a:r>
            <a:r>
              <a:rPr dirty="0" sz="1450" spc="-70" b="1">
                <a:solidFill>
                  <a:srgbClr val="E43E31"/>
                </a:solidFill>
                <a:latin typeface="Arial"/>
                <a:cs typeface="Arial"/>
              </a:rPr>
              <a:t> </a:t>
            </a:r>
            <a:r>
              <a:rPr dirty="0" sz="1200" spc="-114">
                <a:solidFill>
                  <a:srgbClr val="808080"/>
                </a:solidFill>
                <a:latin typeface="Arial"/>
                <a:cs typeface="Arial"/>
              </a:rPr>
              <a:t>evidence</a:t>
            </a:r>
            <a:r>
              <a:rPr dirty="0" sz="1200" spc="-80">
                <a:solidFill>
                  <a:srgbClr val="808080"/>
                </a:solidFill>
                <a:latin typeface="Arial"/>
                <a:cs typeface="Arial"/>
              </a:rPr>
              <a:t> </a:t>
            </a:r>
            <a:r>
              <a:rPr dirty="0" sz="1200" spc="-90">
                <a:solidFill>
                  <a:srgbClr val="808080"/>
                </a:solidFill>
                <a:latin typeface="Arial"/>
                <a:cs typeface="Arial"/>
              </a:rPr>
              <a:t>profile</a:t>
            </a:r>
            <a:r>
              <a:rPr dirty="0" sz="1200" spc="-65">
                <a:solidFill>
                  <a:srgbClr val="808080"/>
                </a:solidFill>
                <a:latin typeface="Arial"/>
                <a:cs typeface="Arial"/>
              </a:rPr>
              <a:t> </a:t>
            </a:r>
            <a:r>
              <a:rPr dirty="0" sz="1200" spc="-145">
                <a:solidFill>
                  <a:srgbClr val="808080"/>
                </a:solidFill>
                <a:latin typeface="Arial"/>
                <a:cs typeface="Arial"/>
              </a:rPr>
              <a:t>&amp;</a:t>
            </a:r>
            <a:r>
              <a:rPr dirty="0" sz="1200" spc="-55">
                <a:solidFill>
                  <a:srgbClr val="808080"/>
                </a:solidFill>
                <a:latin typeface="Arial"/>
                <a:cs typeface="Arial"/>
              </a:rPr>
              <a:t> </a:t>
            </a:r>
            <a:r>
              <a:rPr dirty="0" sz="1200" spc="-120">
                <a:solidFill>
                  <a:srgbClr val="808080"/>
                </a:solidFill>
                <a:latin typeface="Arial"/>
                <a:cs typeface="Arial"/>
              </a:rPr>
              <a:t>Evidence</a:t>
            </a:r>
            <a:r>
              <a:rPr dirty="0" sz="1200" spc="-80">
                <a:solidFill>
                  <a:srgbClr val="808080"/>
                </a:solidFill>
                <a:latin typeface="Arial"/>
                <a:cs typeface="Arial"/>
              </a:rPr>
              <a:t> </a:t>
            </a:r>
            <a:r>
              <a:rPr dirty="0" sz="1200" spc="-95">
                <a:solidFill>
                  <a:srgbClr val="808080"/>
                </a:solidFill>
                <a:latin typeface="Arial"/>
                <a:cs typeface="Arial"/>
              </a:rPr>
              <a:t>to</a:t>
            </a:r>
            <a:r>
              <a:rPr dirty="0" sz="1200" spc="-65">
                <a:solidFill>
                  <a:srgbClr val="808080"/>
                </a:solidFill>
                <a:latin typeface="Arial"/>
                <a:cs typeface="Arial"/>
              </a:rPr>
              <a:t> </a:t>
            </a:r>
            <a:r>
              <a:rPr dirty="0" sz="1200" spc="-114">
                <a:solidFill>
                  <a:srgbClr val="808080"/>
                </a:solidFill>
                <a:latin typeface="Arial"/>
                <a:cs typeface="Arial"/>
              </a:rPr>
              <a:t>Decision</a:t>
            </a:r>
            <a:r>
              <a:rPr dirty="0" sz="1200" spc="-90">
                <a:solidFill>
                  <a:srgbClr val="808080"/>
                </a:solidFill>
                <a:latin typeface="Arial"/>
                <a:cs typeface="Arial"/>
              </a:rPr>
              <a:t> </a:t>
            </a:r>
            <a:r>
              <a:rPr dirty="0" sz="1200" spc="-140">
                <a:solidFill>
                  <a:srgbClr val="808080"/>
                </a:solidFill>
                <a:latin typeface="Arial"/>
                <a:cs typeface="Arial"/>
              </a:rPr>
              <a:t>Table</a:t>
            </a:r>
            <a:r>
              <a:rPr dirty="0" sz="1200" spc="-65">
                <a:solidFill>
                  <a:srgbClr val="808080"/>
                </a:solidFill>
                <a:latin typeface="Arial"/>
                <a:cs typeface="Arial"/>
              </a:rPr>
              <a:t> </a:t>
            </a:r>
            <a:r>
              <a:rPr dirty="0" sz="1200" spc="-105">
                <a:solidFill>
                  <a:srgbClr val="808080"/>
                </a:solidFill>
                <a:latin typeface="Arial"/>
                <a:cs typeface="Arial"/>
              </a:rPr>
              <a:t>with</a:t>
            </a:r>
            <a:r>
              <a:rPr dirty="0" sz="1200" spc="-55">
                <a:solidFill>
                  <a:srgbClr val="808080"/>
                </a:solidFill>
                <a:latin typeface="Arial"/>
                <a:cs typeface="Arial"/>
              </a:rPr>
              <a:t> </a:t>
            </a:r>
            <a:r>
              <a:rPr dirty="0" sz="1200" spc="-145">
                <a:solidFill>
                  <a:srgbClr val="808080"/>
                </a:solidFill>
                <a:latin typeface="Arial"/>
                <a:cs typeface="Arial"/>
              </a:rPr>
              <a:t>GRADEpro</a:t>
            </a:r>
            <a:endParaRPr sz="1200">
              <a:latin typeface="Arial"/>
              <a:cs typeface="Arial"/>
            </a:endParaRPr>
          </a:p>
        </p:txBody>
      </p:sp>
      <p:sp>
        <p:nvSpPr>
          <p:cNvPr id="16" name="object 16" descr=""/>
          <p:cNvSpPr txBox="1"/>
          <p:nvPr/>
        </p:nvSpPr>
        <p:spPr>
          <a:xfrm>
            <a:off x="7345533" y="843382"/>
            <a:ext cx="1480820" cy="617220"/>
          </a:xfrm>
          <a:prstGeom prst="rect">
            <a:avLst/>
          </a:prstGeom>
        </p:spPr>
        <p:txBody>
          <a:bodyPr wrap="square" lIns="0" tIns="15875" rIns="0" bIns="0" rtlCol="0" vert="horz">
            <a:spAutoFit/>
          </a:bodyPr>
          <a:lstStyle/>
          <a:p>
            <a:pPr marL="12700">
              <a:lnSpc>
                <a:spcPct val="100000"/>
              </a:lnSpc>
              <a:spcBef>
                <a:spcPts val="125"/>
              </a:spcBef>
            </a:pPr>
            <a:r>
              <a:rPr dirty="0" sz="1450" spc="-135" b="1">
                <a:solidFill>
                  <a:srgbClr val="E43E31"/>
                </a:solidFill>
                <a:latin typeface="Arial"/>
                <a:cs typeface="Arial"/>
              </a:rPr>
              <a:t>Rate</a:t>
            </a:r>
            <a:r>
              <a:rPr dirty="0" sz="1450" spc="-65" b="1">
                <a:solidFill>
                  <a:srgbClr val="E43E31"/>
                </a:solidFill>
                <a:latin typeface="Arial"/>
                <a:cs typeface="Arial"/>
              </a:rPr>
              <a:t> </a:t>
            </a:r>
            <a:r>
              <a:rPr dirty="0" sz="1450" spc="-10" b="1">
                <a:solidFill>
                  <a:srgbClr val="E43E31"/>
                </a:solidFill>
                <a:latin typeface="Arial"/>
                <a:cs typeface="Arial"/>
              </a:rPr>
              <a:t>certainty</a:t>
            </a:r>
            <a:endParaRPr sz="1450">
              <a:latin typeface="Arial"/>
              <a:cs typeface="Arial"/>
            </a:endParaRPr>
          </a:p>
          <a:p>
            <a:pPr marL="12700" marR="5080">
              <a:lnSpc>
                <a:spcPct val="100000"/>
              </a:lnSpc>
              <a:spcBef>
                <a:spcPts val="10"/>
              </a:spcBef>
            </a:pPr>
            <a:r>
              <a:rPr dirty="0" sz="1200" spc="-100">
                <a:solidFill>
                  <a:srgbClr val="808080"/>
                </a:solidFill>
                <a:latin typeface="Arial"/>
                <a:cs typeface="Arial"/>
              </a:rPr>
              <a:t>of</a:t>
            </a:r>
            <a:r>
              <a:rPr dirty="0" sz="1200" spc="-35">
                <a:solidFill>
                  <a:srgbClr val="808080"/>
                </a:solidFill>
                <a:latin typeface="Arial"/>
                <a:cs typeface="Arial"/>
              </a:rPr>
              <a:t> </a:t>
            </a:r>
            <a:r>
              <a:rPr dirty="0" sz="1200" spc="-120">
                <a:solidFill>
                  <a:srgbClr val="808080"/>
                </a:solidFill>
                <a:latin typeface="Arial"/>
                <a:cs typeface="Arial"/>
              </a:rPr>
              <a:t>evidence</a:t>
            </a:r>
            <a:r>
              <a:rPr dirty="0" sz="1200" spc="-55">
                <a:solidFill>
                  <a:srgbClr val="808080"/>
                </a:solidFill>
                <a:latin typeface="Arial"/>
                <a:cs typeface="Arial"/>
              </a:rPr>
              <a:t> </a:t>
            </a:r>
            <a:r>
              <a:rPr dirty="0" sz="1200" spc="-90">
                <a:solidFill>
                  <a:srgbClr val="808080"/>
                </a:solidFill>
                <a:latin typeface="Arial"/>
                <a:cs typeface="Arial"/>
              </a:rPr>
              <a:t>for</a:t>
            </a:r>
            <a:r>
              <a:rPr dirty="0" sz="1200" spc="-55">
                <a:solidFill>
                  <a:srgbClr val="808080"/>
                </a:solidFill>
                <a:latin typeface="Arial"/>
                <a:cs typeface="Arial"/>
              </a:rPr>
              <a:t> </a:t>
            </a:r>
            <a:r>
              <a:rPr dirty="0" sz="1200" spc="-20">
                <a:solidFill>
                  <a:srgbClr val="808080"/>
                </a:solidFill>
                <a:latin typeface="Arial"/>
                <a:cs typeface="Arial"/>
              </a:rPr>
              <a:t>each </a:t>
            </a:r>
            <a:r>
              <a:rPr dirty="0" sz="1200" spc="-125">
                <a:solidFill>
                  <a:srgbClr val="808080"/>
                </a:solidFill>
                <a:latin typeface="Arial"/>
                <a:cs typeface="Arial"/>
              </a:rPr>
              <a:t>outcome</a:t>
            </a:r>
            <a:r>
              <a:rPr dirty="0" sz="1200" spc="-35">
                <a:solidFill>
                  <a:srgbClr val="808080"/>
                </a:solidFill>
                <a:latin typeface="Arial"/>
                <a:cs typeface="Arial"/>
              </a:rPr>
              <a:t> </a:t>
            </a:r>
            <a:r>
              <a:rPr dirty="0" sz="1200" spc="-130">
                <a:solidFill>
                  <a:srgbClr val="808080"/>
                </a:solidFill>
                <a:latin typeface="Arial"/>
                <a:cs typeface="Arial"/>
              </a:rPr>
              <a:t>and</a:t>
            </a:r>
            <a:r>
              <a:rPr dirty="0" sz="1200" spc="-40">
                <a:solidFill>
                  <a:srgbClr val="808080"/>
                </a:solidFill>
                <a:latin typeface="Arial"/>
                <a:cs typeface="Arial"/>
              </a:rPr>
              <a:t> </a:t>
            </a:r>
            <a:r>
              <a:rPr dirty="0" sz="1200" spc="-110">
                <a:solidFill>
                  <a:srgbClr val="808080"/>
                </a:solidFill>
                <a:latin typeface="Arial"/>
                <a:cs typeface="Arial"/>
              </a:rPr>
              <a:t>other</a:t>
            </a:r>
            <a:r>
              <a:rPr dirty="0" sz="1200" spc="-55">
                <a:solidFill>
                  <a:srgbClr val="808080"/>
                </a:solidFill>
                <a:latin typeface="Arial"/>
                <a:cs typeface="Arial"/>
              </a:rPr>
              <a:t> </a:t>
            </a:r>
            <a:r>
              <a:rPr dirty="0" sz="1200" spc="-80">
                <a:solidFill>
                  <a:srgbClr val="808080"/>
                </a:solidFill>
                <a:latin typeface="Arial"/>
                <a:cs typeface="Arial"/>
              </a:rPr>
              <a:t>criteria</a:t>
            </a:r>
            <a:endParaRPr sz="1200">
              <a:latin typeface="Arial"/>
              <a:cs typeface="Arial"/>
            </a:endParaRPr>
          </a:p>
        </p:txBody>
      </p:sp>
      <p:sp>
        <p:nvSpPr>
          <p:cNvPr id="17" name="object 17" descr=""/>
          <p:cNvSpPr txBox="1"/>
          <p:nvPr/>
        </p:nvSpPr>
        <p:spPr>
          <a:xfrm>
            <a:off x="10108059" y="6684224"/>
            <a:ext cx="1943100" cy="147955"/>
          </a:xfrm>
          <a:prstGeom prst="rect">
            <a:avLst/>
          </a:prstGeom>
        </p:spPr>
        <p:txBody>
          <a:bodyPr wrap="square" lIns="0" tIns="12700" rIns="0" bIns="0" rtlCol="0" vert="horz">
            <a:spAutoFit/>
          </a:bodyPr>
          <a:lstStyle/>
          <a:p>
            <a:pPr marL="12700">
              <a:lnSpc>
                <a:spcPct val="100000"/>
              </a:lnSpc>
              <a:spcBef>
                <a:spcPts val="100"/>
              </a:spcBef>
            </a:pPr>
            <a:r>
              <a:rPr dirty="0" sz="800">
                <a:solidFill>
                  <a:srgbClr val="FFFFFF"/>
                </a:solidFill>
                <a:latin typeface="Arial"/>
                <a:cs typeface="Arial"/>
              </a:rPr>
              <a:t>©</a:t>
            </a:r>
            <a:r>
              <a:rPr dirty="0" sz="800" spc="-10">
                <a:solidFill>
                  <a:srgbClr val="FFFFFF"/>
                </a:solidFill>
                <a:latin typeface="Arial"/>
                <a:cs typeface="Arial"/>
              </a:rPr>
              <a:t> </a:t>
            </a:r>
            <a:r>
              <a:rPr dirty="0" sz="800">
                <a:solidFill>
                  <a:srgbClr val="FFFFFF"/>
                </a:solidFill>
                <a:latin typeface="Arial"/>
                <a:cs typeface="Arial"/>
              </a:rPr>
              <a:t>GRADE</a:t>
            </a:r>
            <a:r>
              <a:rPr dirty="0" sz="800" spc="-10">
                <a:solidFill>
                  <a:srgbClr val="FFFFFF"/>
                </a:solidFill>
                <a:latin typeface="Arial"/>
                <a:cs typeface="Arial"/>
              </a:rPr>
              <a:t> </a:t>
            </a:r>
            <a:r>
              <a:rPr dirty="0" sz="800">
                <a:solidFill>
                  <a:srgbClr val="FFFFFF"/>
                </a:solidFill>
                <a:latin typeface="Arial"/>
                <a:cs typeface="Arial"/>
              </a:rPr>
              <a:t>Working</a:t>
            </a:r>
            <a:r>
              <a:rPr dirty="0" sz="800" spc="-45">
                <a:solidFill>
                  <a:srgbClr val="FFFFFF"/>
                </a:solidFill>
                <a:latin typeface="Arial"/>
                <a:cs typeface="Arial"/>
              </a:rPr>
              <a:t> </a:t>
            </a:r>
            <a:r>
              <a:rPr dirty="0" sz="800">
                <a:solidFill>
                  <a:srgbClr val="FFFFFF"/>
                </a:solidFill>
                <a:latin typeface="Arial"/>
                <a:cs typeface="Arial"/>
              </a:rPr>
              <a:t>Group/EP</a:t>
            </a:r>
            <a:r>
              <a:rPr dirty="0" sz="800" spc="15">
                <a:solidFill>
                  <a:srgbClr val="FFFFFF"/>
                </a:solidFill>
                <a:latin typeface="Arial"/>
                <a:cs typeface="Arial"/>
              </a:rPr>
              <a:t> </a:t>
            </a:r>
            <a:r>
              <a:rPr dirty="0" sz="800">
                <a:solidFill>
                  <a:srgbClr val="FFFFFF"/>
                </a:solidFill>
                <a:latin typeface="Arial"/>
                <a:cs typeface="Arial"/>
              </a:rPr>
              <a:t>2008</a:t>
            </a:r>
            <a:r>
              <a:rPr dirty="0" sz="800" spc="15">
                <a:solidFill>
                  <a:srgbClr val="FFFFFF"/>
                </a:solidFill>
                <a:latin typeface="Arial"/>
                <a:cs typeface="Arial"/>
              </a:rPr>
              <a:t> </a:t>
            </a:r>
            <a:r>
              <a:rPr dirty="0" sz="800">
                <a:solidFill>
                  <a:srgbClr val="FFFFFF"/>
                </a:solidFill>
                <a:latin typeface="Arial"/>
                <a:cs typeface="Arial"/>
              </a:rPr>
              <a:t>-</a:t>
            </a:r>
            <a:r>
              <a:rPr dirty="0" sz="800" spc="-15">
                <a:solidFill>
                  <a:srgbClr val="FFFFFF"/>
                </a:solidFill>
                <a:latin typeface="Arial"/>
                <a:cs typeface="Arial"/>
              </a:rPr>
              <a:t> </a:t>
            </a:r>
            <a:r>
              <a:rPr dirty="0" sz="800" spc="-20">
                <a:solidFill>
                  <a:srgbClr val="FFFFFF"/>
                </a:solidFill>
                <a:latin typeface="Arial"/>
                <a:cs typeface="Arial"/>
              </a:rPr>
              <a:t>2021</a:t>
            </a:r>
            <a:endParaRPr sz="800">
              <a:latin typeface="Arial"/>
              <a:cs typeface="Arial"/>
            </a:endParaRPr>
          </a:p>
        </p:txBody>
      </p:sp>
      <p:grpSp>
        <p:nvGrpSpPr>
          <p:cNvPr id="18" name="object 18" descr=""/>
          <p:cNvGrpSpPr/>
          <p:nvPr/>
        </p:nvGrpSpPr>
        <p:grpSpPr>
          <a:xfrm>
            <a:off x="5914644" y="567391"/>
            <a:ext cx="6009640" cy="5337175"/>
            <a:chOff x="5914644" y="567391"/>
            <a:chExt cx="6009640" cy="5337175"/>
          </a:xfrm>
        </p:grpSpPr>
        <p:sp>
          <p:nvSpPr>
            <p:cNvPr id="19" name="object 19" descr=""/>
            <p:cNvSpPr/>
            <p:nvPr/>
          </p:nvSpPr>
          <p:spPr>
            <a:xfrm>
              <a:off x="11243135" y="825431"/>
              <a:ext cx="174625" cy="304165"/>
            </a:xfrm>
            <a:custGeom>
              <a:avLst/>
              <a:gdLst/>
              <a:ahLst/>
              <a:cxnLst/>
              <a:rect l="l" t="t" r="r" b="b"/>
              <a:pathLst>
                <a:path w="174625" h="304165">
                  <a:moveTo>
                    <a:pt x="160065" y="21495"/>
                  </a:moveTo>
                  <a:lnTo>
                    <a:pt x="46687" y="21495"/>
                  </a:lnTo>
                  <a:lnTo>
                    <a:pt x="61033" y="12695"/>
                  </a:lnTo>
                  <a:lnTo>
                    <a:pt x="76574" y="5911"/>
                  </a:lnTo>
                  <a:lnTo>
                    <a:pt x="93440" y="1545"/>
                  </a:lnTo>
                  <a:lnTo>
                    <a:pt x="111766" y="0"/>
                  </a:lnTo>
                  <a:lnTo>
                    <a:pt x="138801" y="4545"/>
                  </a:lnTo>
                  <a:lnTo>
                    <a:pt x="158276" y="18092"/>
                  </a:lnTo>
                  <a:lnTo>
                    <a:pt x="160065" y="21495"/>
                  </a:lnTo>
                  <a:close/>
                </a:path>
                <a:path w="174625" h="304165">
                  <a:moveTo>
                    <a:pt x="0" y="303806"/>
                  </a:moveTo>
                  <a:lnTo>
                    <a:pt x="0" y="4299"/>
                  </a:lnTo>
                  <a:lnTo>
                    <a:pt x="41028" y="4299"/>
                  </a:lnTo>
                  <a:lnTo>
                    <a:pt x="46687" y="21495"/>
                  </a:lnTo>
                  <a:lnTo>
                    <a:pt x="160065" y="21495"/>
                  </a:lnTo>
                  <a:lnTo>
                    <a:pt x="170058" y="40506"/>
                  </a:lnTo>
                  <a:lnTo>
                    <a:pt x="170556" y="44424"/>
                  </a:lnTo>
                  <a:lnTo>
                    <a:pt x="97618" y="44424"/>
                  </a:lnTo>
                  <a:lnTo>
                    <a:pt x="84775" y="45924"/>
                  </a:lnTo>
                  <a:lnTo>
                    <a:pt x="72329" y="49977"/>
                  </a:lnTo>
                  <a:lnTo>
                    <a:pt x="61210" y="55911"/>
                  </a:lnTo>
                  <a:lnTo>
                    <a:pt x="52346" y="63054"/>
                  </a:lnTo>
                  <a:lnTo>
                    <a:pt x="52346" y="166233"/>
                  </a:lnTo>
                  <a:lnTo>
                    <a:pt x="62603" y="168338"/>
                  </a:lnTo>
                  <a:lnTo>
                    <a:pt x="73921" y="170174"/>
                  </a:lnTo>
                  <a:lnTo>
                    <a:pt x="85769" y="171473"/>
                  </a:lnTo>
                  <a:lnTo>
                    <a:pt x="97618" y="171966"/>
                  </a:lnTo>
                  <a:lnTo>
                    <a:pt x="170432" y="171966"/>
                  </a:lnTo>
                  <a:lnTo>
                    <a:pt x="170169" y="174070"/>
                  </a:lnTo>
                  <a:lnTo>
                    <a:pt x="158099" y="197044"/>
                  </a:lnTo>
                  <a:lnTo>
                    <a:pt x="138127" y="210658"/>
                  </a:lnTo>
                  <a:lnTo>
                    <a:pt x="52346" y="210658"/>
                  </a:lnTo>
                  <a:lnTo>
                    <a:pt x="52346" y="296641"/>
                  </a:lnTo>
                  <a:lnTo>
                    <a:pt x="0" y="303806"/>
                  </a:lnTo>
                  <a:close/>
                </a:path>
                <a:path w="174625" h="304165">
                  <a:moveTo>
                    <a:pt x="170432" y="171966"/>
                  </a:moveTo>
                  <a:lnTo>
                    <a:pt x="97618" y="171966"/>
                  </a:lnTo>
                  <a:lnTo>
                    <a:pt x="109356" y="170331"/>
                  </a:lnTo>
                  <a:lnTo>
                    <a:pt x="117248" y="165338"/>
                  </a:lnTo>
                  <a:lnTo>
                    <a:pt x="121691" y="156851"/>
                  </a:lnTo>
                  <a:lnTo>
                    <a:pt x="123084" y="144738"/>
                  </a:lnTo>
                  <a:lnTo>
                    <a:pt x="123084" y="70219"/>
                  </a:lnTo>
                  <a:lnTo>
                    <a:pt x="121890" y="58934"/>
                  </a:lnTo>
                  <a:lnTo>
                    <a:pt x="117778" y="50873"/>
                  </a:lnTo>
                  <a:lnTo>
                    <a:pt x="109953" y="46036"/>
                  </a:lnTo>
                  <a:lnTo>
                    <a:pt x="97618" y="44424"/>
                  </a:lnTo>
                  <a:lnTo>
                    <a:pt x="170556" y="44424"/>
                  </a:lnTo>
                  <a:lnTo>
                    <a:pt x="174015" y="71652"/>
                  </a:lnTo>
                  <a:lnTo>
                    <a:pt x="174015" y="143305"/>
                  </a:lnTo>
                  <a:lnTo>
                    <a:pt x="170432" y="171966"/>
                  </a:lnTo>
                  <a:close/>
                </a:path>
                <a:path w="174625" h="304165">
                  <a:moveTo>
                    <a:pt x="106107" y="216390"/>
                  </a:moveTo>
                  <a:lnTo>
                    <a:pt x="92733" y="215898"/>
                  </a:lnTo>
                  <a:lnTo>
                    <a:pt x="78696" y="214599"/>
                  </a:lnTo>
                  <a:lnTo>
                    <a:pt x="64924" y="212763"/>
                  </a:lnTo>
                  <a:lnTo>
                    <a:pt x="52346" y="210658"/>
                  </a:lnTo>
                  <a:lnTo>
                    <a:pt x="138127" y="210658"/>
                  </a:lnTo>
                  <a:lnTo>
                    <a:pt x="137010" y="211419"/>
                  </a:lnTo>
                  <a:lnTo>
                    <a:pt x="106107" y="216390"/>
                  </a:lnTo>
                  <a:close/>
                </a:path>
              </a:pathLst>
            </a:custGeom>
            <a:solidFill>
              <a:srgbClr val="C71E25"/>
            </a:solidFill>
          </p:spPr>
          <p:txBody>
            <a:bodyPr wrap="square" lIns="0" tIns="0" rIns="0" bIns="0" rtlCol="0"/>
            <a:lstStyle/>
            <a:p/>
          </p:txBody>
        </p:sp>
        <p:pic>
          <p:nvPicPr>
            <p:cNvPr id="20" name="object 20" descr=""/>
            <p:cNvPicPr/>
            <p:nvPr/>
          </p:nvPicPr>
          <p:blipFill>
            <a:blip r:embed="rId2" cstate="print"/>
            <a:stretch>
              <a:fillRect/>
            </a:stretch>
          </p:blipFill>
          <p:spPr>
            <a:xfrm>
              <a:off x="11468082" y="825432"/>
              <a:ext cx="106107" cy="212091"/>
            </a:xfrm>
            <a:prstGeom prst="rect">
              <a:avLst/>
            </a:prstGeom>
          </p:spPr>
        </p:pic>
        <p:pic>
          <p:nvPicPr>
            <p:cNvPr id="21" name="object 21" descr=""/>
            <p:cNvPicPr/>
            <p:nvPr/>
          </p:nvPicPr>
          <p:blipFill>
            <a:blip r:embed="rId3" cstate="print"/>
            <a:stretch>
              <a:fillRect/>
            </a:stretch>
          </p:blipFill>
          <p:spPr>
            <a:xfrm>
              <a:off x="11599654" y="825432"/>
              <a:ext cx="178260" cy="216390"/>
            </a:xfrm>
            <a:prstGeom prst="rect">
              <a:avLst/>
            </a:prstGeom>
          </p:spPr>
        </p:pic>
        <p:sp>
          <p:nvSpPr>
            <p:cNvPr id="22" name="object 22" descr=""/>
            <p:cNvSpPr/>
            <p:nvPr/>
          </p:nvSpPr>
          <p:spPr>
            <a:xfrm>
              <a:off x="9948621" y="753782"/>
              <a:ext cx="1229995" cy="292735"/>
            </a:xfrm>
            <a:custGeom>
              <a:avLst/>
              <a:gdLst/>
              <a:ahLst/>
              <a:cxnLst/>
              <a:rect l="l" t="t" r="r" b="b"/>
              <a:pathLst>
                <a:path w="1229995" h="292734">
                  <a:moveTo>
                    <a:pt x="195237" y="137579"/>
                  </a:moveTo>
                  <a:lnTo>
                    <a:pt x="114592" y="137579"/>
                  </a:lnTo>
                  <a:lnTo>
                    <a:pt x="114592" y="184873"/>
                  </a:lnTo>
                  <a:lnTo>
                    <a:pt x="145719" y="184873"/>
                  </a:lnTo>
                  <a:lnTo>
                    <a:pt x="145719" y="240753"/>
                  </a:lnTo>
                  <a:lnTo>
                    <a:pt x="134289" y="242633"/>
                  </a:lnTo>
                  <a:lnTo>
                    <a:pt x="123266" y="243979"/>
                  </a:lnTo>
                  <a:lnTo>
                    <a:pt x="112496" y="244792"/>
                  </a:lnTo>
                  <a:lnTo>
                    <a:pt x="101866" y="245059"/>
                  </a:lnTo>
                  <a:lnTo>
                    <a:pt x="78613" y="241947"/>
                  </a:lnTo>
                  <a:lnTo>
                    <a:pt x="63309" y="233057"/>
                  </a:lnTo>
                  <a:lnTo>
                    <a:pt x="54914" y="219062"/>
                  </a:lnTo>
                  <a:lnTo>
                    <a:pt x="52349" y="200634"/>
                  </a:lnTo>
                  <a:lnTo>
                    <a:pt x="52349" y="93154"/>
                  </a:lnTo>
                  <a:lnTo>
                    <a:pt x="54914" y="73520"/>
                  </a:lnTo>
                  <a:lnTo>
                    <a:pt x="63309" y="59651"/>
                  </a:lnTo>
                  <a:lnTo>
                    <a:pt x="78613" y="51435"/>
                  </a:lnTo>
                  <a:lnTo>
                    <a:pt x="101866" y="48729"/>
                  </a:lnTo>
                  <a:lnTo>
                    <a:pt x="122593" y="49047"/>
                  </a:lnTo>
                  <a:lnTo>
                    <a:pt x="142532" y="50165"/>
                  </a:lnTo>
                  <a:lnTo>
                    <a:pt x="161950" y="52362"/>
                  </a:lnTo>
                  <a:lnTo>
                    <a:pt x="181089" y="55892"/>
                  </a:lnTo>
                  <a:lnTo>
                    <a:pt x="186753" y="8597"/>
                  </a:lnTo>
                  <a:lnTo>
                    <a:pt x="166585" y="4241"/>
                  </a:lnTo>
                  <a:lnTo>
                    <a:pt x="145364" y="1612"/>
                  </a:lnTo>
                  <a:lnTo>
                    <a:pt x="124675" y="342"/>
                  </a:lnTo>
                  <a:lnTo>
                    <a:pt x="106108" y="0"/>
                  </a:lnTo>
                  <a:lnTo>
                    <a:pt x="59093" y="5181"/>
                  </a:lnTo>
                  <a:lnTo>
                    <a:pt x="25996" y="20967"/>
                  </a:lnTo>
                  <a:lnTo>
                    <a:pt x="6438" y="47764"/>
                  </a:lnTo>
                  <a:lnTo>
                    <a:pt x="0" y="85991"/>
                  </a:lnTo>
                  <a:lnTo>
                    <a:pt x="0" y="206362"/>
                  </a:lnTo>
                  <a:lnTo>
                    <a:pt x="6172" y="243979"/>
                  </a:lnTo>
                  <a:lnTo>
                    <a:pt x="24930" y="270852"/>
                  </a:lnTo>
                  <a:lnTo>
                    <a:pt x="56705" y="286969"/>
                  </a:lnTo>
                  <a:lnTo>
                    <a:pt x="101866" y="292354"/>
                  </a:lnTo>
                  <a:lnTo>
                    <a:pt x="124206" y="291541"/>
                  </a:lnTo>
                  <a:lnTo>
                    <a:pt x="148018" y="289128"/>
                  </a:lnTo>
                  <a:lnTo>
                    <a:pt x="172097" y="285089"/>
                  </a:lnTo>
                  <a:lnTo>
                    <a:pt x="195237" y="279450"/>
                  </a:lnTo>
                  <a:lnTo>
                    <a:pt x="195237" y="137579"/>
                  </a:lnTo>
                  <a:close/>
                </a:path>
                <a:path w="1229995" h="292734">
                  <a:moveTo>
                    <a:pt x="483844" y="288048"/>
                  </a:moveTo>
                  <a:lnTo>
                    <a:pt x="420382" y="194894"/>
                  </a:lnTo>
                  <a:lnTo>
                    <a:pt x="414528" y="186296"/>
                  </a:lnTo>
                  <a:lnTo>
                    <a:pt x="433692" y="176161"/>
                  </a:lnTo>
                  <a:lnTo>
                    <a:pt x="446887" y="161048"/>
                  </a:lnTo>
                  <a:lnTo>
                    <a:pt x="452094" y="147612"/>
                  </a:lnTo>
                  <a:lnTo>
                    <a:pt x="454520" y="141363"/>
                  </a:lnTo>
                  <a:lnTo>
                    <a:pt x="456971" y="117513"/>
                  </a:lnTo>
                  <a:lnTo>
                    <a:pt x="456971" y="80251"/>
                  </a:lnTo>
                  <a:lnTo>
                    <a:pt x="452831" y="51587"/>
                  </a:lnTo>
                  <a:lnTo>
                    <a:pt x="452196" y="47231"/>
                  </a:lnTo>
                  <a:lnTo>
                    <a:pt x="436803" y="23469"/>
                  </a:lnTo>
                  <a:lnTo>
                    <a:pt x="409219" y="9118"/>
                  </a:lnTo>
                  <a:lnTo>
                    <a:pt x="403212" y="8420"/>
                  </a:lnTo>
                  <a:lnTo>
                    <a:pt x="403212" y="84556"/>
                  </a:lnTo>
                  <a:lnTo>
                    <a:pt x="403212" y="113220"/>
                  </a:lnTo>
                  <a:lnTo>
                    <a:pt x="401421" y="128866"/>
                  </a:lnTo>
                  <a:lnTo>
                    <a:pt x="395249" y="139547"/>
                  </a:lnTo>
                  <a:lnTo>
                    <a:pt x="383514" y="145656"/>
                  </a:lnTo>
                  <a:lnTo>
                    <a:pt x="365010" y="147612"/>
                  </a:lnTo>
                  <a:lnTo>
                    <a:pt x="305587" y="147612"/>
                  </a:lnTo>
                  <a:lnTo>
                    <a:pt x="305587" y="51587"/>
                  </a:lnTo>
                  <a:lnTo>
                    <a:pt x="365010" y="51587"/>
                  </a:lnTo>
                  <a:lnTo>
                    <a:pt x="382917" y="53517"/>
                  </a:lnTo>
                  <a:lnTo>
                    <a:pt x="394716" y="59474"/>
                  </a:lnTo>
                  <a:lnTo>
                    <a:pt x="401218" y="69735"/>
                  </a:lnTo>
                  <a:lnTo>
                    <a:pt x="403212" y="84556"/>
                  </a:lnTo>
                  <a:lnTo>
                    <a:pt x="403212" y="8420"/>
                  </a:lnTo>
                  <a:lnTo>
                    <a:pt x="367842" y="4305"/>
                  </a:lnTo>
                  <a:lnTo>
                    <a:pt x="251828" y="4305"/>
                  </a:lnTo>
                  <a:lnTo>
                    <a:pt x="251828" y="288048"/>
                  </a:lnTo>
                  <a:lnTo>
                    <a:pt x="305587" y="288048"/>
                  </a:lnTo>
                  <a:lnTo>
                    <a:pt x="305587" y="194894"/>
                  </a:lnTo>
                  <a:lnTo>
                    <a:pt x="356514" y="194894"/>
                  </a:lnTo>
                  <a:lnTo>
                    <a:pt x="420179" y="288048"/>
                  </a:lnTo>
                  <a:lnTo>
                    <a:pt x="483844" y="288048"/>
                  </a:lnTo>
                  <a:close/>
                </a:path>
                <a:path w="1229995" h="292734">
                  <a:moveTo>
                    <a:pt x="759726" y="288048"/>
                  </a:moveTo>
                  <a:lnTo>
                    <a:pt x="741273" y="229298"/>
                  </a:lnTo>
                  <a:lnTo>
                    <a:pt x="726871" y="183438"/>
                  </a:lnTo>
                  <a:lnTo>
                    <a:pt x="684555" y="48729"/>
                  </a:lnTo>
                  <a:lnTo>
                    <a:pt x="672007" y="8801"/>
                  </a:lnTo>
                  <a:lnTo>
                    <a:pt x="672007" y="183438"/>
                  </a:lnTo>
                  <a:lnTo>
                    <a:pt x="594194" y="183438"/>
                  </a:lnTo>
                  <a:lnTo>
                    <a:pt x="633818" y="48729"/>
                  </a:lnTo>
                  <a:lnTo>
                    <a:pt x="672007" y="183438"/>
                  </a:lnTo>
                  <a:lnTo>
                    <a:pt x="672007" y="8801"/>
                  </a:lnTo>
                  <a:lnTo>
                    <a:pt x="670598" y="4305"/>
                  </a:lnTo>
                  <a:lnTo>
                    <a:pt x="597027" y="4305"/>
                  </a:lnTo>
                  <a:lnTo>
                    <a:pt x="507898" y="288048"/>
                  </a:lnTo>
                  <a:lnTo>
                    <a:pt x="564489" y="288048"/>
                  </a:lnTo>
                  <a:lnTo>
                    <a:pt x="581469" y="229298"/>
                  </a:lnTo>
                  <a:lnTo>
                    <a:pt x="686155" y="229298"/>
                  </a:lnTo>
                  <a:lnTo>
                    <a:pt x="704557" y="288048"/>
                  </a:lnTo>
                  <a:lnTo>
                    <a:pt x="759726" y="288048"/>
                  </a:lnTo>
                  <a:close/>
                </a:path>
                <a:path w="1229995" h="292734">
                  <a:moveTo>
                    <a:pt x="1000239" y="80251"/>
                  </a:moveTo>
                  <a:lnTo>
                    <a:pt x="995514" y="51600"/>
                  </a:lnTo>
                  <a:lnTo>
                    <a:pt x="995400" y="50850"/>
                  </a:lnTo>
                  <a:lnTo>
                    <a:pt x="979551" y="26695"/>
                  </a:lnTo>
                  <a:lnTo>
                    <a:pt x="950696" y="10325"/>
                  </a:lnTo>
                  <a:lnTo>
                    <a:pt x="946480" y="9753"/>
                  </a:lnTo>
                  <a:lnTo>
                    <a:pt x="946480" y="93154"/>
                  </a:lnTo>
                  <a:lnTo>
                    <a:pt x="946480" y="199199"/>
                  </a:lnTo>
                  <a:lnTo>
                    <a:pt x="944372" y="217182"/>
                  </a:lnTo>
                  <a:lnTo>
                    <a:pt x="937107" y="230187"/>
                  </a:lnTo>
                  <a:lnTo>
                    <a:pt x="923201" y="238086"/>
                  </a:lnTo>
                  <a:lnTo>
                    <a:pt x="901204" y="240753"/>
                  </a:lnTo>
                  <a:lnTo>
                    <a:pt x="854519" y="240753"/>
                  </a:lnTo>
                  <a:lnTo>
                    <a:pt x="854519" y="51600"/>
                  </a:lnTo>
                  <a:lnTo>
                    <a:pt x="901204" y="51600"/>
                  </a:lnTo>
                  <a:lnTo>
                    <a:pt x="923201" y="54254"/>
                  </a:lnTo>
                  <a:lnTo>
                    <a:pt x="937107" y="62166"/>
                  </a:lnTo>
                  <a:lnTo>
                    <a:pt x="944372" y="75171"/>
                  </a:lnTo>
                  <a:lnTo>
                    <a:pt x="946480" y="93154"/>
                  </a:lnTo>
                  <a:lnTo>
                    <a:pt x="946480" y="9753"/>
                  </a:lnTo>
                  <a:lnTo>
                    <a:pt x="906868" y="4305"/>
                  </a:lnTo>
                  <a:lnTo>
                    <a:pt x="802170" y="4305"/>
                  </a:lnTo>
                  <a:lnTo>
                    <a:pt x="802170" y="288048"/>
                  </a:lnTo>
                  <a:lnTo>
                    <a:pt x="906868" y="288048"/>
                  </a:lnTo>
                  <a:lnTo>
                    <a:pt x="950696" y="281825"/>
                  </a:lnTo>
                  <a:lnTo>
                    <a:pt x="979551" y="265125"/>
                  </a:lnTo>
                  <a:lnTo>
                    <a:pt x="995400" y="240893"/>
                  </a:lnTo>
                  <a:lnTo>
                    <a:pt x="995413" y="240753"/>
                  </a:lnTo>
                  <a:lnTo>
                    <a:pt x="1000239" y="212090"/>
                  </a:lnTo>
                  <a:lnTo>
                    <a:pt x="1000239" y="80251"/>
                  </a:lnTo>
                  <a:close/>
                </a:path>
                <a:path w="1229995" h="292734">
                  <a:moveTo>
                    <a:pt x="1229423" y="4305"/>
                  </a:moveTo>
                  <a:lnTo>
                    <a:pt x="1056830" y="4305"/>
                  </a:lnTo>
                  <a:lnTo>
                    <a:pt x="1056830" y="51600"/>
                  </a:lnTo>
                  <a:lnTo>
                    <a:pt x="1056830" y="120611"/>
                  </a:lnTo>
                  <a:lnTo>
                    <a:pt x="1056830" y="167906"/>
                  </a:lnTo>
                  <a:lnTo>
                    <a:pt x="1056830" y="240766"/>
                  </a:lnTo>
                  <a:lnTo>
                    <a:pt x="1056830" y="288048"/>
                  </a:lnTo>
                  <a:lnTo>
                    <a:pt x="1229423" y="288048"/>
                  </a:lnTo>
                  <a:lnTo>
                    <a:pt x="1229423" y="240766"/>
                  </a:lnTo>
                  <a:lnTo>
                    <a:pt x="1109179" y="240766"/>
                  </a:lnTo>
                  <a:lnTo>
                    <a:pt x="1109179" y="167906"/>
                  </a:lnTo>
                  <a:lnTo>
                    <a:pt x="1219530" y="167906"/>
                  </a:lnTo>
                  <a:lnTo>
                    <a:pt x="1219530" y="120611"/>
                  </a:lnTo>
                  <a:lnTo>
                    <a:pt x="1109179" y="120611"/>
                  </a:lnTo>
                  <a:lnTo>
                    <a:pt x="1109179" y="51600"/>
                  </a:lnTo>
                  <a:lnTo>
                    <a:pt x="1229423" y="51600"/>
                  </a:lnTo>
                  <a:lnTo>
                    <a:pt x="1229423" y="4305"/>
                  </a:lnTo>
                  <a:close/>
                </a:path>
              </a:pathLst>
            </a:custGeom>
            <a:solidFill>
              <a:srgbClr val="C71E25"/>
            </a:solidFill>
          </p:spPr>
          <p:txBody>
            <a:bodyPr wrap="square" lIns="0" tIns="0" rIns="0" bIns="0" rtlCol="0"/>
            <a:lstStyle/>
            <a:p/>
          </p:txBody>
        </p:sp>
        <p:sp>
          <p:nvSpPr>
            <p:cNvPr id="23" name="object 23" descr=""/>
            <p:cNvSpPr/>
            <p:nvPr/>
          </p:nvSpPr>
          <p:spPr>
            <a:xfrm>
              <a:off x="9812809" y="588981"/>
              <a:ext cx="2089785" cy="624840"/>
            </a:xfrm>
            <a:custGeom>
              <a:avLst/>
              <a:gdLst/>
              <a:ahLst/>
              <a:cxnLst/>
              <a:rect l="l" t="t" r="r" b="b"/>
              <a:pathLst>
                <a:path w="2089784" h="624840">
                  <a:moveTo>
                    <a:pt x="2089603" y="586118"/>
                  </a:moveTo>
                  <a:lnTo>
                    <a:pt x="2086398" y="605464"/>
                  </a:lnTo>
                  <a:lnTo>
                    <a:pt x="2077755" y="617286"/>
                  </a:lnTo>
                  <a:lnTo>
                    <a:pt x="2065132" y="623198"/>
                  </a:lnTo>
                  <a:lnTo>
                    <a:pt x="2049990" y="624810"/>
                  </a:lnTo>
                  <a:lnTo>
                    <a:pt x="39613" y="621944"/>
                  </a:lnTo>
                  <a:lnTo>
                    <a:pt x="24470" y="617421"/>
                  </a:lnTo>
                  <a:lnTo>
                    <a:pt x="11848" y="605105"/>
                  </a:lnTo>
                  <a:lnTo>
                    <a:pt x="3205" y="586879"/>
                  </a:lnTo>
                  <a:lnTo>
                    <a:pt x="0" y="564622"/>
                  </a:lnTo>
                  <a:lnTo>
                    <a:pt x="0" y="57322"/>
                  </a:lnTo>
                  <a:lnTo>
                    <a:pt x="3205" y="35064"/>
                  </a:lnTo>
                  <a:lnTo>
                    <a:pt x="11848" y="16838"/>
                  </a:lnTo>
                  <a:lnTo>
                    <a:pt x="24470" y="4523"/>
                  </a:lnTo>
                  <a:lnTo>
                    <a:pt x="39613" y="0"/>
                  </a:lnTo>
                  <a:lnTo>
                    <a:pt x="2049990" y="2866"/>
                  </a:lnTo>
                  <a:lnTo>
                    <a:pt x="2065132" y="7389"/>
                  </a:lnTo>
                  <a:lnTo>
                    <a:pt x="2077755" y="19704"/>
                  </a:lnTo>
                  <a:lnTo>
                    <a:pt x="2086398" y="37931"/>
                  </a:lnTo>
                  <a:lnTo>
                    <a:pt x="2089603" y="60188"/>
                  </a:lnTo>
                  <a:lnTo>
                    <a:pt x="2089603" y="586118"/>
                  </a:lnTo>
                  <a:close/>
                </a:path>
              </a:pathLst>
            </a:custGeom>
            <a:ln w="42946">
              <a:solidFill>
                <a:srgbClr val="C71E25"/>
              </a:solidFill>
            </a:ln>
          </p:spPr>
          <p:txBody>
            <a:bodyPr wrap="square" lIns="0" tIns="0" rIns="0" bIns="0" rtlCol="0"/>
            <a:lstStyle/>
            <a:p/>
          </p:txBody>
        </p:sp>
        <p:pic>
          <p:nvPicPr>
            <p:cNvPr id="24" name="object 24" descr=""/>
            <p:cNvPicPr/>
            <p:nvPr/>
          </p:nvPicPr>
          <p:blipFill>
            <a:blip r:embed="rId4" cstate="print"/>
            <a:stretch>
              <a:fillRect/>
            </a:stretch>
          </p:blipFill>
          <p:spPr>
            <a:xfrm>
              <a:off x="7306055" y="5274563"/>
              <a:ext cx="451102" cy="374903"/>
            </a:xfrm>
            <a:prstGeom prst="rect">
              <a:avLst/>
            </a:prstGeom>
          </p:spPr>
        </p:pic>
        <p:sp>
          <p:nvSpPr>
            <p:cNvPr id="25" name="object 25" descr=""/>
            <p:cNvSpPr/>
            <p:nvPr/>
          </p:nvSpPr>
          <p:spPr>
            <a:xfrm>
              <a:off x="7331963" y="5300471"/>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p:txBody>
        </p:sp>
        <p:pic>
          <p:nvPicPr>
            <p:cNvPr id="26" name="object 26" descr=""/>
            <p:cNvPicPr/>
            <p:nvPr/>
          </p:nvPicPr>
          <p:blipFill>
            <a:blip r:embed="rId5" cstate="print"/>
            <a:stretch>
              <a:fillRect/>
            </a:stretch>
          </p:blipFill>
          <p:spPr>
            <a:xfrm>
              <a:off x="7342632" y="5082539"/>
              <a:ext cx="377951" cy="376427"/>
            </a:xfrm>
            <a:prstGeom prst="rect">
              <a:avLst/>
            </a:prstGeom>
          </p:spPr>
        </p:pic>
        <p:pic>
          <p:nvPicPr>
            <p:cNvPr id="27" name="object 27" descr=""/>
            <p:cNvPicPr/>
            <p:nvPr/>
          </p:nvPicPr>
          <p:blipFill>
            <a:blip r:embed="rId6" cstate="print"/>
            <a:stretch>
              <a:fillRect/>
            </a:stretch>
          </p:blipFill>
          <p:spPr>
            <a:xfrm>
              <a:off x="6836664" y="5175503"/>
              <a:ext cx="452627" cy="373379"/>
            </a:xfrm>
            <a:prstGeom prst="rect">
              <a:avLst/>
            </a:prstGeom>
          </p:spPr>
        </p:pic>
        <p:sp>
          <p:nvSpPr>
            <p:cNvPr id="28" name="object 28" descr=""/>
            <p:cNvSpPr/>
            <p:nvPr/>
          </p:nvSpPr>
          <p:spPr>
            <a:xfrm>
              <a:off x="6862572" y="520141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p:txBody>
        </p:sp>
        <p:pic>
          <p:nvPicPr>
            <p:cNvPr id="29" name="object 29" descr=""/>
            <p:cNvPicPr/>
            <p:nvPr/>
          </p:nvPicPr>
          <p:blipFill>
            <a:blip r:embed="rId7" cstate="print"/>
            <a:stretch>
              <a:fillRect/>
            </a:stretch>
          </p:blipFill>
          <p:spPr>
            <a:xfrm>
              <a:off x="6873240" y="4981956"/>
              <a:ext cx="377951" cy="377951"/>
            </a:xfrm>
            <a:prstGeom prst="rect">
              <a:avLst/>
            </a:prstGeom>
          </p:spPr>
        </p:pic>
        <p:pic>
          <p:nvPicPr>
            <p:cNvPr id="30" name="object 30" descr=""/>
            <p:cNvPicPr/>
            <p:nvPr/>
          </p:nvPicPr>
          <p:blipFill>
            <a:blip r:embed="rId8" cstate="print"/>
            <a:stretch>
              <a:fillRect/>
            </a:stretch>
          </p:blipFill>
          <p:spPr>
            <a:xfrm>
              <a:off x="6384036" y="5189220"/>
              <a:ext cx="452627" cy="374903"/>
            </a:xfrm>
            <a:prstGeom prst="rect">
              <a:avLst/>
            </a:prstGeom>
          </p:spPr>
        </p:pic>
        <p:sp>
          <p:nvSpPr>
            <p:cNvPr id="31" name="object 31" descr=""/>
            <p:cNvSpPr/>
            <p:nvPr/>
          </p:nvSpPr>
          <p:spPr>
            <a:xfrm>
              <a:off x="6409944" y="5215127"/>
              <a:ext cx="346075" cy="268605"/>
            </a:xfrm>
            <a:custGeom>
              <a:avLst/>
              <a:gdLst/>
              <a:ahLst/>
              <a:cxnLst/>
              <a:rect l="l" t="t" r="r" b="b"/>
              <a:pathLst>
                <a:path w="346075" h="268604">
                  <a:moveTo>
                    <a:pt x="172974" y="0"/>
                  </a:moveTo>
                  <a:lnTo>
                    <a:pt x="118301" y="6837"/>
                  </a:lnTo>
                  <a:lnTo>
                    <a:pt x="70818" y="25876"/>
                  </a:lnTo>
                  <a:lnTo>
                    <a:pt x="33374" y="54907"/>
                  </a:lnTo>
                  <a:lnTo>
                    <a:pt x="8818" y="91722"/>
                  </a:lnTo>
                  <a:lnTo>
                    <a:pt x="0" y="134112"/>
                  </a:lnTo>
                  <a:lnTo>
                    <a:pt x="0" y="268224"/>
                  </a:lnTo>
                  <a:lnTo>
                    <a:pt x="345948" y="268224"/>
                  </a:lnTo>
                  <a:lnTo>
                    <a:pt x="345948" y="134112"/>
                  </a:lnTo>
                  <a:lnTo>
                    <a:pt x="337129" y="91722"/>
                  </a:lnTo>
                  <a:lnTo>
                    <a:pt x="312573" y="54907"/>
                  </a:lnTo>
                  <a:lnTo>
                    <a:pt x="275129" y="25876"/>
                  </a:lnTo>
                  <a:lnTo>
                    <a:pt x="227646" y="6837"/>
                  </a:lnTo>
                  <a:lnTo>
                    <a:pt x="172974" y="0"/>
                  </a:lnTo>
                  <a:close/>
                </a:path>
              </a:pathLst>
            </a:custGeom>
            <a:solidFill>
              <a:srgbClr val="808080"/>
            </a:solidFill>
          </p:spPr>
          <p:txBody>
            <a:bodyPr wrap="square" lIns="0" tIns="0" rIns="0" bIns="0" rtlCol="0"/>
            <a:lstStyle/>
            <a:p/>
          </p:txBody>
        </p:sp>
        <p:pic>
          <p:nvPicPr>
            <p:cNvPr id="32" name="object 32" descr=""/>
            <p:cNvPicPr/>
            <p:nvPr/>
          </p:nvPicPr>
          <p:blipFill>
            <a:blip r:embed="rId9" cstate="print"/>
            <a:stretch>
              <a:fillRect/>
            </a:stretch>
          </p:blipFill>
          <p:spPr>
            <a:xfrm>
              <a:off x="6422136" y="4997195"/>
              <a:ext cx="377951" cy="376427"/>
            </a:xfrm>
            <a:prstGeom prst="rect">
              <a:avLst/>
            </a:prstGeom>
          </p:spPr>
        </p:pic>
        <p:pic>
          <p:nvPicPr>
            <p:cNvPr id="33" name="object 33" descr=""/>
            <p:cNvPicPr/>
            <p:nvPr/>
          </p:nvPicPr>
          <p:blipFill>
            <a:blip r:embed="rId4" cstate="print"/>
            <a:stretch>
              <a:fillRect/>
            </a:stretch>
          </p:blipFill>
          <p:spPr>
            <a:xfrm>
              <a:off x="5932932" y="5292851"/>
              <a:ext cx="451103" cy="374903"/>
            </a:xfrm>
            <a:prstGeom prst="rect">
              <a:avLst/>
            </a:prstGeom>
          </p:spPr>
        </p:pic>
        <p:sp>
          <p:nvSpPr>
            <p:cNvPr id="34" name="object 34" descr=""/>
            <p:cNvSpPr/>
            <p:nvPr/>
          </p:nvSpPr>
          <p:spPr>
            <a:xfrm>
              <a:off x="5958840" y="5318759"/>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p:txBody>
        </p:sp>
        <p:pic>
          <p:nvPicPr>
            <p:cNvPr id="35" name="object 35" descr=""/>
            <p:cNvPicPr/>
            <p:nvPr/>
          </p:nvPicPr>
          <p:blipFill>
            <a:blip r:embed="rId10" cstate="print"/>
            <a:stretch>
              <a:fillRect/>
            </a:stretch>
          </p:blipFill>
          <p:spPr>
            <a:xfrm>
              <a:off x="5969507" y="5100827"/>
              <a:ext cx="377951" cy="376427"/>
            </a:xfrm>
            <a:prstGeom prst="rect">
              <a:avLst/>
            </a:prstGeom>
          </p:spPr>
        </p:pic>
        <p:pic>
          <p:nvPicPr>
            <p:cNvPr id="36" name="object 36" descr=""/>
            <p:cNvPicPr/>
            <p:nvPr/>
          </p:nvPicPr>
          <p:blipFill>
            <a:blip r:embed="rId11" cstate="print"/>
            <a:stretch>
              <a:fillRect/>
            </a:stretch>
          </p:blipFill>
          <p:spPr>
            <a:xfrm>
              <a:off x="5914644" y="5408676"/>
              <a:ext cx="1895855" cy="495299"/>
            </a:xfrm>
            <a:prstGeom prst="rect">
              <a:avLst/>
            </a:prstGeom>
          </p:spPr>
        </p:pic>
      </p:grpSp>
      <p:sp>
        <p:nvSpPr>
          <p:cNvPr id="37" name="object 37" descr=""/>
          <p:cNvSpPr txBox="1"/>
          <p:nvPr/>
        </p:nvSpPr>
        <p:spPr>
          <a:xfrm>
            <a:off x="6551891" y="5418001"/>
            <a:ext cx="607695"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FFFFFF"/>
                </a:solidFill>
                <a:latin typeface="Arial"/>
                <a:cs typeface="Arial"/>
              </a:rPr>
              <a:t>Panel</a:t>
            </a:r>
            <a:endParaRPr sz="1800">
              <a:latin typeface="Arial"/>
              <a:cs typeface="Arial"/>
            </a:endParaRPr>
          </a:p>
        </p:txBody>
      </p:sp>
      <p:grpSp>
        <p:nvGrpSpPr>
          <p:cNvPr id="38" name="object 38" descr=""/>
          <p:cNvGrpSpPr/>
          <p:nvPr/>
        </p:nvGrpSpPr>
        <p:grpSpPr>
          <a:xfrm>
            <a:off x="2662427" y="1382268"/>
            <a:ext cx="8792210" cy="4933315"/>
            <a:chOff x="2662427" y="1382268"/>
            <a:chExt cx="8792210" cy="4933315"/>
          </a:xfrm>
        </p:grpSpPr>
        <p:pic>
          <p:nvPicPr>
            <p:cNvPr id="39" name="object 39" descr=""/>
            <p:cNvPicPr/>
            <p:nvPr/>
          </p:nvPicPr>
          <p:blipFill>
            <a:blip r:embed="rId12" cstate="print"/>
            <a:stretch>
              <a:fillRect/>
            </a:stretch>
          </p:blipFill>
          <p:spPr>
            <a:xfrm>
              <a:off x="7327392" y="5754623"/>
              <a:ext cx="452626" cy="373379"/>
            </a:xfrm>
            <a:prstGeom prst="rect">
              <a:avLst/>
            </a:prstGeom>
          </p:spPr>
        </p:pic>
        <p:sp>
          <p:nvSpPr>
            <p:cNvPr id="40" name="object 40" descr=""/>
            <p:cNvSpPr/>
            <p:nvPr/>
          </p:nvSpPr>
          <p:spPr>
            <a:xfrm>
              <a:off x="7353299" y="578053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p:txBody>
        </p:sp>
        <p:pic>
          <p:nvPicPr>
            <p:cNvPr id="41" name="object 41" descr=""/>
            <p:cNvPicPr/>
            <p:nvPr/>
          </p:nvPicPr>
          <p:blipFill>
            <a:blip r:embed="rId13" cstate="print"/>
            <a:stretch>
              <a:fillRect/>
            </a:stretch>
          </p:blipFill>
          <p:spPr>
            <a:xfrm>
              <a:off x="7365491" y="5561076"/>
              <a:ext cx="377952" cy="377952"/>
            </a:xfrm>
            <a:prstGeom prst="rect">
              <a:avLst/>
            </a:prstGeom>
          </p:spPr>
        </p:pic>
        <p:pic>
          <p:nvPicPr>
            <p:cNvPr id="42" name="object 42" descr=""/>
            <p:cNvPicPr/>
            <p:nvPr/>
          </p:nvPicPr>
          <p:blipFill>
            <a:blip r:embed="rId4" cstate="print"/>
            <a:stretch>
              <a:fillRect/>
            </a:stretch>
          </p:blipFill>
          <p:spPr>
            <a:xfrm>
              <a:off x="6859524" y="5865876"/>
              <a:ext cx="451103" cy="374903"/>
            </a:xfrm>
            <a:prstGeom prst="rect">
              <a:avLst/>
            </a:prstGeom>
          </p:spPr>
        </p:pic>
        <p:sp>
          <p:nvSpPr>
            <p:cNvPr id="43" name="object 43" descr=""/>
            <p:cNvSpPr/>
            <p:nvPr/>
          </p:nvSpPr>
          <p:spPr>
            <a:xfrm>
              <a:off x="6885431" y="5891784"/>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p:txBody>
        </p:sp>
        <p:pic>
          <p:nvPicPr>
            <p:cNvPr id="44" name="object 44" descr=""/>
            <p:cNvPicPr/>
            <p:nvPr/>
          </p:nvPicPr>
          <p:blipFill>
            <a:blip r:embed="rId14" cstate="print"/>
            <a:stretch>
              <a:fillRect/>
            </a:stretch>
          </p:blipFill>
          <p:spPr>
            <a:xfrm>
              <a:off x="6896099" y="5673852"/>
              <a:ext cx="377951" cy="376427"/>
            </a:xfrm>
            <a:prstGeom prst="rect">
              <a:avLst/>
            </a:prstGeom>
          </p:spPr>
        </p:pic>
        <p:pic>
          <p:nvPicPr>
            <p:cNvPr id="45" name="object 45" descr=""/>
            <p:cNvPicPr/>
            <p:nvPr/>
          </p:nvPicPr>
          <p:blipFill>
            <a:blip r:embed="rId4" cstate="print"/>
            <a:stretch>
              <a:fillRect/>
            </a:stretch>
          </p:blipFill>
          <p:spPr>
            <a:xfrm>
              <a:off x="6406895" y="5879591"/>
              <a:ext cx="451102" cy="374903"/>
            </a:xfrm>
            <a:prstGeom prst="rect">
              <a:avLst/>
            </a:prstGeom>
          </p:spPr>
        </p:pic>
        <p:sp>
          <p:nvSpPr>
            <p:cNvPr id="46" name="object 46" descr=""/>
            <p:cNvSpPr/>
            <p:nvPr/>
          </p:nvSpPr>
          <p:spPr>
            <a:xfrm>
              <a:off x="6432804" y="5905500"/>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p:txBody>
        </p:sp>
        <p:pic>
          <p:nvPicPr>
            <p:cNvPr id="47" name="object 47" descr=""/>
            <p:cNvPicPr/>
            <p:nvPr/>
          </p:nvPicPr>
          <p:blipFill>
            <a:blip r:embed="rId15" cstate="print"/>
            <a:stretch>
              <a:fillRect/>
            </a:stretch>
          </p:blipFill>
          <p:spPr>
            <a:xfrm>
              <a:off x="6443471" y="5687567"/>
              <a:ext cx="377951" cy="377951"/>
            </a:xfrm>
            <a:prstGeom prst="rect">
              <a:avLst/>
            </a:prstGeom>
          </p:spPr>
        </p:pic>
        <p:pic>
          <p:nvPicPr>
            <p:cNvPr id="48" name="object 48" descr=""/>
            <p:cNvPicPr/>
            <p:nvPr/>
          </p:nvPicPr>
          <p:blipFill>
            <a:blip r:embed="rId12" cstate="print"/>
            <a:stretch>
              <a:fillRect/>
            </a:stretch>
          </p:blipFill>
          <p:spPr>
            <a:xfrm>
              <a:off x="5954268" y="5772911"/>
              <a:ext cx="452627" cy="373379"/>
            </a:xfrm>
            <a:prstGeom prst="rect">
              <a:avLst/>
            </a:prstGeom>
          </p:spPr>
        </p:pic>
        <p:sp>
          <p:nvSpPr>
            <p:cNvPr id="49" name="object 49" descr=""/>
            <p:cNvSpPr/>
            <p:nvPr/>
          </p:nvSpPr>
          <p:spPr>
            <a:xfrm>
              <a:off x="5980175" y="5798820"/>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49"/>
                  </a:lnTo>
                  <a:lnTo>
                    <a:pt x="0" y="266699"/>
                  </a:lnTo>
                  <a:lnTo>
                    <a:pt x="345948" y="266699"/>
                  </a:lnTo>
                  <a:lnTo>
                    <a:pt x="345948" y="133349"/>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p:txBody>
        </p:sp>
        <p:pic>
          <p:nvPicPr>
            <p:cNvPr id="50" name="object 50" descr=""/>
            <p:cNvPicPr/>
            <p:nvPr/>
          </p:nvPicPr>
          <p:blipFill>
            <a:blip r:embed="rId16" cstate="print"/>
            <a:stretch>
              <a:fillRect/>
            </a:stretch>
          </p:blipFill>
          <p:spPr>
            <a:xfrm>
              <a:off x="5992368" y="5579364"/>
              <a:ext cx="377951" cy="377951"/>
            </a:xfrm>
            <a:prstGeom prst="rect">
              <a:avLst/>
            </a:prstGeom>
          </p:spPr>
        </p:pic>
        <p:pic>
          <p:nvPicPr>
            <p:cNvPr id="51" name="object 51" descr=""/>
            <p:cNvPicPr/>
            <p:nvPr/>
          </p:nvPicPr>
          <p:blipFill>
            <a:blip r:embed="rId17" cstate="print"/>
            <a:stretch>
              <a:fillRect/>
            </a:stretch>
          </p:blipFill>
          <p:spPr>
            <a:xfrm>
              <a:off x="2662427" y="4600955"/>
              <a:ext cx="2380615" cy="1594103"/>
            </a:xfrm>
            <a:prstGeom prst="rect">
              <a:avLst/>
            </a:prstGeom>
          </p:spPr>
        </p:pic>
        <p:pic>
          <p:nvPicPr>
            <p:cNvPr id="52" name="object 52" descr=""/>
            <p:cNvPicPr/>
            <p:nvPr/>
          </p:nvPicPr>
          <p:blipFill>
            <a:blip r:embed="rId18" cstate="print"/>
            <a:stretch>
              <a:fillRect/>
            </a:stretch>
          </p:blipFill>
          <p:spPr>
            <a:xfrm>
              <a:off x="8866631" y="3904488"/>
              <a:ext cx="2587739" cy="2410967"/>
            </a:xfrm>
            <a:prstGeom prst="rect">
              <a:avLst/>
            </a:prstGeom>
          </p:spPr>
        </p:pic>
        <p:pic>
          <p:nvPicPr>
            <p:cNvPr id="53" name="object 53" descr=""/>
            <p:cNvPicPr/>
            <p:nvPr/>
          </p:nvPicPr>
          <p:blipFill>
            <a:blip r:embed="rId19" cstate="print"/>
            <a:stretch>
              <a:fillRect/>
            </a:stretch>
          </p:blipFill>
          <p:spPr>
            <a:xfrm>
              <a:off x="5515355" y="1670304"/>
              <a:ext cx="3300983" cy="1495043"/>
            </a:xfrm>
            <a:prstGeom prst="rect">
              <a:avLst/>
            </a:prstGeom>
          </p:spPr>
        </p:pic>
        <p:sp>
          <p:nvSpPr>
            <p:cNvPr id="54" name="object 54" descr=""/>
            <p:cNvSpPr/>
            <p:nvPr/>
          </p:nvSpPr>
          <p:spPr>
            <a:xfrm>
              <a:off x="5510593" y="1665541"/>
              <a:ext cx="3310890" cy="1504950"/>
            </a:xfrm>
            <a:custGeom>
              <a:avLst/>
              <a:gdLst/>
              <a:ahLst/>
              <a:cxnLst/>
              <a:rect l="l" t="t" r="r" b="b"/>
              <a:pathLst>
                <a:path w="3310890" h="1504950">
                  <a:moveTo>
                    <a:pt x="0" y="0"/>
                  </a:moveTo>
                  <a:lnTo>
                    <a:pt x="3310509" y="0"/>
                  </a:lnTo>
                  <a:lnTo>
                    <a:pt x="3310509" y="1504569"/>
                  </a:lnTo>
                  <a:lnTo>
                    <a:pt x="0" y="1504569"/>
                  </a:lnTo>
                  <a:lnTo>
                    <a:pt x="0" y="0"/>
                  </a:lnTo>
                  <a:close/>
                </a:path>
              </a:pathLst>
            </a:custGeom>
            <a:ln w="9525">
              <a:solidFill>
                <a:srgbClr val="808080"/>
              </a:solidFill>
            </a:ln>
          </p:spPr>
          <p:txBody>
            <a:bodyPr wrap="square" lIns="0" tIns="0" rIns="0" bIns="0" rtlCol="0"/>
            <a:lstStyle/>
            <a:p/>
          </p:txBody>
        </p:sp>
        <p:pic>
          <p:nvPicPr>
            <p:cNvPr id="55" name="object 55" descr=""/>
            <p:cNvPicPr/>
            <p:nvPr/>
          </p:nvPicPr>
          <p:blipFill>
            <a:blip r:embed="rId20" cstate="print"/>
            <a:stretch>
              <a:fillRect/>
            </a:stretch>
          </p:blipFill>
          <p:spPr>
            <a:xfrm>
              <a:off x="3840480" y="1403604"/>
              <a:ext cx="478535" cy="1601723"/>
            </a:xfrm>
            <a:prstGeom prst="rect">
              <a:avLst/>
            </a:prstGeom>
          </p:spPr>
        </p:pic>
        <p:pic>
          <p:nvPicPr>
            <p:cNvPr id="56" name="object 56" descr=""/>
            <p:cNvPicPr/>
            <p:nvPr/>
          </p:nvPicPr>
          <p:blipFill>
            <a:blip r:embed="rId21" cstate="print"/>
            <a:stretch>
              <a:fillRect/>
            </a:stretch>
          </p:blipFill>
          <p:spPr>
            <a:xfrm>
              <a:off x="3550920" y="1382268"/>
              <a:ext cx="478535" cy="1601723"/>
            </a:xfrm>
            <a:prstGeom prst="rect">
              <a:avLst/>
            </a:prstGeom>
          </p:spPr>
        </p:pic>
        <p:pic>
          <p:nvPicPr>
            <p:cNvPr id="57" name="object 57" descr=""/>
            <p:cNvPicPr/>
            <p:nvPr/>
          </p:nvPicPr>
          <p:blipFill>
            <a:blip r:embed="rId22" cstate="print"/>
            <a:stretch>
              <a:fillRect/>
            </a:stretch>
          </p:blipFill>
          <p:spPr>
            <a:xfrm>
              <a:off x="3273551" y="1403604"/>
              <a:ext cx="478535" cy="1601723"/>
            </a:xfrm>
            <a:prstGeom prst="rect">
              <a:avLst/>
            </a:prstGeom>
          </p:spPr>
        </p:pic>
        <p:pic>
          <p:nvPicPr>
            <p:cNvPr id="58" name="object 58" descr=""/>
            <p:cNvPicPr/>
            <p:nvPr/>
          </p:nvPicPr>
          <p:blipFill>
            <a:blip r:embed="rId23" cstate="print"/>
            <a:stretch>
              <a:fillRect/>
            </a:stretch>
          </p:blipFill>
          <p:spPr>
            <a:xfrm>
              <a:off x="2993136" y="1382268"/>
              <a:ext cx="478535" cy="1601723"/>
            </a:xfrm>
            <a:prstGeom prst="rect">
              <a:avLst/>
            </a:prstGeom>
          </p:spPr>
        </p:pic>
      </p:grpSp>
      <p:sp>
        <p:nvSpPr>
          <p:cNvPr id="59" name="object 59" descr=""/>
          <p:cNvSpPr txBox="1"/>
          <p:nvPr/>
        </p:nvSpPr>
        <p:spPr>
          <a:xfrm>
            <a:off x="5760699" y="3911442"/>
            <a:ext cx="2159000" cy="800100"/>
          </a:xfrm>
          <a:prstGeom prst="rect">
            <a:avLst/>
          </a:prstGeom>
        </p:spPr>
        <p:txBody>
          <a:bodyPr wrap="square" lIns="0" tIns="15875" rIns="0" bIns="0" rtlCol="0" vert="horz">
            <a:spAutoFit/>
          </a:bodyPr>
          <a:lstStyle/>
          <a:p>
            <a:pPr marL="12700">
              <a:lnSpc>
                <a:spcPct val="100000"/>
              </a:lnSpc>
              <a:spcBef>
                <a:spcPts val="125"/>
              </a:spcBef>
            </a:pPr>
            <a:r>
              <a:rPr dirty="0" sz="1450" spc="-150" b="1">
                <a:solidFill>
                  <a:srgbClr val="E43E31"/>
                </a:solidFill>
                <a:latin typeface="Arial"/>
                <a:cs typeface="Arial"/>
              </a:rPr>
              <a:t>Grade</a:t>
            </a:r>
            <a:r>
              <a:rPr dirty="0" sz="1450" spc="-55" b="1">
                <a:solidFill>
                  <a:srgbClr val="E43E31"/>
                </a:solidFill>
                <a:latin typeface="Arial"/>
                <a:cs typeface="Arial"/>
              </a:rPr>
              <a:t> </a:t>
            </a:r>
            <a:r>
              <a:rPr dirty="0" sz="1450" spc="-85" b="1">
                <a:solidFill>
                  <a:srgbClr val="E43E31"/>
                </a:solidFill>
                <a:latin typeface="Arial"/>
                <a:cs typeface="Arial"/>
              </a:rPr>
              <a:t>recommendations</a:t>
            </a:r>
            <a:endParaRPr sz="1450">
              <a:latin typeface="Arial"/>
              <a:cs typeface="Arial"/>
            </a:endParaRPr>
          </a:p>
          <a:p>
            <a:pPr marL="12700">
              <a:lnSpc>
                <a:spcPct val="100000"/>
              </a:lnSpc>
              <a:spcBef>
                <a:spcPts val="10"/>
              </a:spcBef>
            </a:pPr>
            <a:r>
              <a:rPr dirty="0" sz="1200" spc="-120" b="1">
                <a:solidFill>
                  <a:srgbClr val="808080"/>
                </a:solidFill>
                <a:latin typeface="Arial"/>
                <a:cs typeface="Arial"/>
              </a:rPr>
              <a:t>(Evidence</a:t>
            </a:r>
            <a:r>
              <a:rPr dirty="0" sz="1200" spc="-45" b="1">
                <a:solidFill>
                  <a:srgbClr val="808080"/>
                </a:solidFill>
                <a:latin typeface="Arial"/>
                <a:cs typeface="Arial"/>
              </a:rPr>
              <a:t> </a:t>
            </a:r>
            <a:r>
              <a:rPr dirty="0" sz="1200" spc="-114" b="1">
                <a:solidFill>
                  <a:srgbClr val="808080"/>
                </a:solidFill>
                <a:latin typeface="Arial"/>
                <a:cs typeface="Arial"/>
              </a:rPr>
              <a:t>to</a:t>
            </a:r>
            <a:r>
              <a:rPr dirty="0" sz="1200" spc="-40" b="1">
                <a:solidFill>
                  <a:srgbClr val="808080"/>
                </a:solidFill>
                <a:latin typeface="Arial"/>
                <a:cs typeface="Arial"/>
              </a:rPr>
              <a:t> </a:t>
            </a:r>
            <a:r>
              <a:rPr dirty="0" sz="1200" spc="-70" b="1">
                <a:solidFill>
                  <a:srgbClr val="808080"/>
                </a:solidFill>
                <a:latin typeface="Arial"/>
                <a:cs typeface="Arial"/>
              </a:rPr>
              <a:t>Recommendation)</a:t>
            </a:r>
            <a:endParaRPr sz="1200">
              <a:latin typeface="Arial"/>
              <a:cs typeface="Arial"/>
            </a:endParaRPr>
          </a:p>
          <a:p>
            <a:pPr marL="97790" indent="-85725">
              <a:lnSpc>
                <a:spcPct val="100000"/>
              </a:lnSpc>
              <a:buChar char="•"/>
              <a:tabLst>
                <a:tab pos="98425" algn="l"/>
              </a:tabLst>
            </a:pPr>
            <a:r>
              <a:rPr dirty="0" sz="1200" spc="-114">
                <a:solidFill>
                  <a:srgbClr val="808080"/>
                </a:solidFill>
                <a:latin typeface="Arial"/>
                <a:cs typeface="Arial"/>
              </a:rPr>
              <a:t>For</a:t>
            </a:r>
            <a:r>
              <a:rPr dirty="0" sz="1200" spc="-50">
                <a:solidFill>
                  <a:srgbClr val="808080"/>
                </a:solidFill>
                <a:latin typeface="Arial"/>
                <a:cs typeface="Arial"/>
              </a:rPr>
              <a:t> </a:t>
            </a:r>
            <a:r>
              <a:rPr dirty="0" sz="1200" spc="-110">
                <a:solidFill>
                  <a:srgbClr val="808080"/>
                </a:solidFill>
                <a:latin typeface="Arial"/>
                <a:cs typeface="Arial"/>
              </a:rPr>
              <a:t>or</a:t>
            </a:r>
            <a:r>
              <a:rPr dirty="0" sz="1200" spc="-45">
                <a:solidFill>
                  <a:srgbClr val="808080"/>
                </a:solidFill>
                <a:latin typeface="Arial"/>
                <a:cs typeface="Arial"/>
              </a:rPr>
              <a:t> </a:t>
            </a:r>
            <a:r>
              <a:rPr dirty="0" sz="1200" spc="-110">
                <a:solidFill>
                  <a:srgbClr val="808080"/>
                </a:solidFill>
                <a:latin typeface="Arial"/>
                <a:cs typeface="Arial"/>
              </a:rPr>
              <a:t>against</a:t>
            </a:r>
            <a:r>
              <a:rPr dirty="0" sz="1200" spc="-60">
                <a:solidFill>
                  <a:srgbClr val="808080"/>
                </a:solidFill>
                <a:latin typeface="Arial"/>
                <a:cs typeface="Arial"/>
              </a:rPr>
              <a:t> </a:t>
            </a:r>
            <a:r>
              <a:rPr dirty="0" sz="1200" spc="-10">
                <a:solidFill>
                  <a:srgbClr val="808080"/>
                </a:solidFill>
                <a:latin typeface="Arial"/>
                <a:cs typeface="Arial"/>
              </a:rPr>
              <a:t>(direction)</a:t>
            </a:r>
            <a:endParaRPr sz="1200">
              <a:latin typeface="Arial"/>
              <a:cs typeface="Arial"/>
            </a:endParaRPr>
          </a:p>
          <a:p>
            <a:pPr marL="97790" indent="-85725">
              <a:lnSpc>
                <a:spcPct val="100000"/>
              </a:lnSpc>
              <a:buChar char="•"/>
              <a:tabLst>
                <a:tab pos="98425" algn="l"/>
              </a:tabLst>
            </a:pPr>
            <a:r>
              <a:rPr dirty="0" sz="1200" spc="-114">
                <a:solidFill>
                  <a:srgbClr val="808080"/>
                </a:solidFill>
                <a:latin typeface="Arial"/>
                <a:cs typeface="Arial"/>
              </a:rPr>
              <a:t>Strong</a:t>
            </a:r>
            <a:r>
              <a:rPr dirty="0" sz="1200" spc="5">
                <a:solidFill>
                  <a:srgbClr val="808080"/>
                </a:solidFill>
                <a:latin typeface="Arial"/>
                <a:cs typeface="Arial"/>
              </a:rPr>
              <a:t> </a:t>
            </a:r>
            <a:r>
              <a:rPr dirty="0" sz="1200" spc="-105">
                <a:solidFill>
                  <a:srgbClr val="808080"/>
                </a:solidFill>
                <a:latin typeface="Arial"/>
                <a:cs typeface="Arial"/>
              </a:rPr>
              <a:t>or</a:t>
            </a:r>
            <a:r>
              <a:rPr dirty="0" sz="1200" spc="-15">
                <a:solidFill>
                  <a:srgbClr val="808080"/>
                </a:solidFill>
                <a:latin typeface="Arial"/>
                <a:cs typeface="Arial"/>
              </a:rPr>
              <a:t> </a:t>
            </a:r>
            <a:r>
              <a:rPr dirty="0" sz="1200" spc="-114">
                <a:solidFill>
                  <a:srgbClr val="808080"/>
                </a:solidFill>
                <a:latin typeface="Arial"/>
                <a:cs typeface="Arial"/>
              </a:rPr>
              <a:t>conditional/weak</a:t>
            </a:r>
            <a:r>
              <a:rPr dirty="0" sz="1200" spc="-30">
                <a:solidFill>
                  <a:srgbClr val="808080"/>
                </a:solidFill>
                <a:latin typeface="Arial"/>
                <a:cs typeface="Arial"/>
              </a:rPr>
              <a:t> </a:t>
            </a:r>
            <a:r>
              <a:rPr dirty="0" sz="1200" spc="-75">
                <a:solidFill>
                  <a:srgbClr val="808080"/>
                </a:solidFill>
                <a:latin typeface="Arial"/>
                <a:cs typeface="Arial"/>
              </a:rPr>
              <a:t>(strength)</a:t>
            </a:r>
            <a:endParaRPr sz="1200">
              <a:latin typeface="Arial"/>
              <a:cs typeface="Arial"/>
            </a:endParaRPr>
          </a:p>
        </p:txBody>
      </p:sp>
      <p:sp>
        <p:nvSpPr>
          <p:cNvPr id="60" name="object 60" descr=""/>
          <p:cNvSpPr txBox="1"/>
          <p:nvPr/>
        </p:nvSpPr>
        <p:spPr>
          <a:xfrm>
            <a:off x="2854940" y="3995749"/>
            <a:ext cx="1984375" cy="452120"/>
          </a:xfrm>
          <a:prstGeom prst="rect">
            <a:avLst/>
          </a:prstGeom>
        </p:spPr>
        <p:txBody>
          <a:bodyPr wrap="square" lIns="0" tIns="25400" rIns="0" bIns="0" rtlCol="0" vert="horz">
            <a:spAutoFit/>
          </a:bodyPr>
          <a:lstStyle/>
          <a:p>
            <a:pPr algn="ctr">
              <a:lnSpc>
                <a:spcPct val="100000"/>
              </a:lnSpc>
              <a:spcBef>
                <a:spcPts val="200"/>
              </a:spcBef>
            </a:pPr>
            <a:r>
              <a:rPr dirty="0" sz="1450" spc="-140" b="1">
                <a:solidFill>
                  <a:srgbClr val="E43E31"/>
                </a:solidFill>
                <a:latin typeface="Arial"/>
                <a:cs typeface="Arial"/>
              </a:rPr>
              <a:t>Recommendation/Decision</a:t>
            </a:r>
            <a:endParaRPr sz="1450">
              <a:latin typeface="Arial"/>
              <a:cs typeface="Arial"/>
            </a:endParaRPr>
          </a:p>
          <a:p>
            <a:pPr algn="ctr" marL="10160">
              <a:lnSpc>
                <a:spcPct val="100000"/>
              </a:lnSpc>
              <a:spcBef>
                <a:spcPts val="80"/>
              </a:spcBef>
            </a:pPr>
            <a:r>
              <a:rPr dirty="0" sz="1200" spc="-114">
                <a:solidFill>
                  <a:srgbClr val="808080"/>
                </a:solidFill>
                <a:latin typeface="Arial"/>
                <a:cs typeface="Arial"/>
              </a:rPr>
              <a:t>Guideline/coverage</a:t>
            </a:r>
            <a:r>
              <a:rPr dirty="0" sz="1200" spc="15">
                <a:solidFill>
                  <a:srgbClr val="808080"/>
                </a:solidFill>
                <a:latin typeface="Arial"/>
                <a:cs typeface="Arial"/>
              </a:rPr>
              <a:t> </a:t>
            </a:r>
            <a:r>
              <a:rPr dirty="0" sz="1200" spc="-10">
                <a:solidFill>
                  <a:srgbClr val="808080"/>
                </a:solidFill>
                <a:latin typeface="Arial"/>
                <a:cs typeface="Arial"/>
              </a:rPr>
              <a:t>decision</a:t>
            </a:r>
            <a:endParaRPr sz="1200">
              <a:latin typeface="Arial"/>
              <a:cs typeface="Arial"/>
            </a:endParaRPr>
          </a:p>
        </p:txBody>
      </p:sp>
      <p:sp>
        <p:nvSpPr>
          <p:cNvPr id="61" name="object 61" descr=""/>
          <p:cNvSpPr txBox="1"/>
          <p:nvPr/>
        </p:nvSpPr>
        <p:spPr>
          <a:xfrm>
            <a:off x="1554991" y="962879"/>
            <a:ext cx="762635" cy="471170"/>
          </a:xfrm>
          <a:prstGeom prst="rect">
            <a:avLst/>
          </a:prstGeom>
        </p:spPr>
        <p:txBody>
          <a:bodyPr wrap="square" lIns="0" tIns="12700" rIns="0" bIns="0" rtlCol="0" vert="horz">
            <a:spAutoFit/>
          </a:bodyPr>
          <a:lstStyle/>
          <a:p>
            <a:pPr marL="62865" marR="5080" indent="-50800">
              <a:lnSpc>
                <a:spcPct val="100699"/>
              </a:lnSpc>
              <a:spcBef>
                <a:spcPts val="100"/>
              </a:spcBef>
            </a:pPr>
            <a:r>
              <a:rPr dirty="0" sz="1450" spc="-145" b="1">
                <a:solidFill>
                  <a:srgbClr val="E43E31"/>
                </a:solidFill>
                <a:latin typeface="Arial"/>
                <a:cs typeface="Arial"/>
              </a:rPr>
              <a:t>Formulate </a:t>
            </a:r>
            <a:r>
              <a:rPr dirty="0" sz="1450" spc="-90" b="1">
                <a:solidFill>
                  <a:srgbClr val="E43E31"/>
                </a:solidFill>
                <a:latin typeface="Arial"/>
                <a:cs typeface="Arial"/>
              </a:rPr>
              <a:t>question</a:t>
            </a:r>
            <a:endParaRPr sz="1450">
              <a:latin typeface="Arial"/>
              <a:cs typeface="Arial"/>
            </a:endParaRPr>
          </a:p>
        </p:txBody>
      </p:sp>
      <p:sp>
        <p:nvSpPr>
          <p:cNvPr id="62" name="object 62" descr=""/>
          <p:cNvSpPr txBox="1"/>
          <p:nvPr/>
        </p:nvSpPr>
        <p:spPr>
          <a:xfrm>
            <a:off x="911352" y="1840992"/>
            <a:ext cx="266700" cy="948055"/>
          </a:xfrm>
          <a:prstGeom prst="rect">
            <a:avLst/>
          </a:prstGeom>
          <a:solidFill>
            <a:srgbClr val="808080"/>
          </a:solidFill>
        </p:spPr>
        <p:txBody>
          <a:bodyPr wrap="square" lIns="0" tIns="86995" rIns="0" bIns="0" rtlCol="0" vert="horz">
            <a:spAutoFit/>
          </a:bodyPr>
          <a:lstStyle/>
          <a:p>
            <a:pPr algn="just" marL="76835" marR="67945">
              <a:lnSpc>
                <a:spcPct val="100000"/>
              </a:lnSpc>
              <a:spcBef>
                <a:spcPts val="685"/>
              </a:spcBef>
            </a:pPr>
            <a:r>
              <a:rPr dirty="0" sz="1400" spc="-80">
                <a:solidFill>
                  <a:srgbClr val="FFFFFF"/>
                </a:solidFill>
                <a:latin typeface="Arial"/>
                <a:cs typeface="Arial"/>
              </a:rPr>
              <a:t>P </a:t>
            </a:r>
            <a:r>
              <a:rPr dirty="0" sz="1400" spc="-50">
                <a:solidFill>
                  <a:srgbClr val="FFFFFF"/>
                </a:solidFill>
                <a:latin typeface="Arial"/>
                <a:cs typeface="Arial"/>
              </a:rPr>
              <a:t>I </a:t>
            </a:r>
            <a:r>
              <a:rPr dirty="0" sz="1400" spc="-160">
                <a:solidFill>
                  <a:srgbClr val="FFFFFF"/>
                </a:solidFill>
                <a:latin typeface="Arial"/>
                <a:cs typeface="Arial"/>
              </a:rPr>
              <a:t>C </a:t>
            </a:r>
            <a:r>
              <a:rPr dirty="0" sz="1400" spc="-235">
                <a:solidFill>
                  <a:srgbClr val="FFFFFF"/>
                </a:solidFill>
                <a:latin typeface="Arial"/>
                <a:cs typeface="Arial"/>
              </a:rPr>
              <a:t>O</a:t>
            </a:r>
            <a:endParaRPr sz="1400">
              <a:latin typeface="Arial"/>
              <a:cs typeface="Arial"/>
            </a:endParaRPr>
          </a:p>
        </p:txBody>
      </p:sp>
      <p:sp>
        <p:nvSpPr>
          <p:cNvPr id="63" name="object 63" descr=""/>
          <p:cNvSpPr txBox="1"/>
          <p:nvPr/>
        </p:nvSpPr>
        <p:spPr>
          <a:xfrm>
            <a:off x="1265468" y="1809836"/>
            <a:ext cx="1246505" cy="248920"/>
          </a:xfrm>
          <a:prstGeom prst="rect">
            <a:avLst/>
          </a:prstGeom>
        </p:spPr>
        <p:txBody>
          <a:bodyPr wrap="square" lIns="0" tIns="13970" rIns="0" bIns="0" rtlCol="0" vert="horz">
            <a:spAutoFit/>
          </a:bodyPr>
          <a:lstStyle/>
          <a:p>
            <a:pPr marL="12700">
              <a:lnSpc>
                <a:spcPct val="100000"/>
              </a:lnSpc>
              <a:spcBef>
                <a:spcPts val="110"/>
              </a:spcBef>
              <a:tabLst>
                <a:tab pos="768350" algn="l"/>
              </a:tabLst>
            </a:pPr>
            <a:r>
              <a:rPr dirty="0" sz="1450" spc="-10">
                <a:solidFill>
                  <a:srgbClr val="808080"/>
                </a:solidFill>
                <a:latin typeface="Arial"/>
                <a:cs typeface="Arial"/>
              </a:rPr>
              <a:t>Outcome</a:t>
            </a:r>
            <a:r>
              <a:rPr dirty="0" sz="1450">
                <a:solidFill>
                  <a:srgbClr val="808080"/>
                </a:solidFill>
                <a:latin typeface="Arial"/>
                <a:cs typeface="Arial"/>
              </a:rPr>
              <a:t>	</a:t>
            </a:r>
            <a:r>
              <a:rPr dirty="0" sz="1450" spc="-95">
                <a:solidFill>
                  <a:srgbClr val="808080"/>
                </a:solidFill>
                <a:latin typeface="Arial"/>
                <a:cs typeface="Arial"/>
              </a:rPr>
              <a:t>Critical</a:t>
            </a:r>
            <a:endParaRPr sz="1450">
              <a:latin typeface="Arial"/>
              <a:cs typeface="Arial"/>
            </a:endParaRPr>
          </a:p>
        </p:txBody>
      </p:sp>
      <p:sp>
        <p:nvSpPr>
          <p:cNvPr id="64" name="object 64" descr=""/>
          <p:cNvSpPr txBox="1"/>
          <p:nvPr/>
        </p:nvSpPr>
        <p:spPr>
          <a:xfrm>
            <a:off x="1265468" y="2033135"/>
            <a:ext cx="1985645" cy="781685"/>
          </a:xfrm>
          <a:prstGeom prst="rect">
            <a:avLst/>
          </a:prstGeom>
        </p:spPr>
        <p:txBody>
          <a:bodyPr wrap="square" lIns="0" tIns="12065" rIns="0" bIns="0" rtlCol="0" vert="horz">
            <a:spAutoFit/>
          </a:bodyPr>
          <a:lstStyle/>
          <a:p>
            <a:pPr algn="just" marL="12700" marR="5080">
              <a:lnSpc>
                <a:spcPct val="113999"/>
              </a:lnSpc>
              <a:spcBef>
                <a:spcPts val="95"/>
              </a:spcBef>
              <a:tabLst>
                <a:tab pos="1971039" algn="l"/>
              </a:tabLst>
            </a:pPr>
            <a:r>
              <a:rPr dirty="0" u="heavy" sz="1450" spc="-50">
                <a:solidFill>
                  <a:srgbClr val="808080"/>
                </a:solidFill>
                <a:uFill>
                  <a:solidFill>
                    <a:srgbClr val="E43E31"/>
                  </a:solidFill>
                </a:uFill>
                <a:latin typeface="Arial"/>
                <a:cs typeface="Arial"/>
              </a:rPr>
              <a:t>Outcome</a:t>
            </a:r>
            <a:r>
              <a:rPr dirty="0" u="heavy" sz="1450" spc="-50">
                <a:solidFill>
                  <a:srgbClr val="808080"/>
                </a:solidFill>
                <a:uFill>
                  <a:solidFill>
                    <a:srgbClr val="E43E31"/>
                  </a:solidFill>
                </a:uFill>
                <a:latin typeface="Arial"/>
                <a:cs typeface="Arial"/>
              </a:rPr>
              <a:t> </a:t>
            </a:r>
            <a:r>
              <a:rPr dirty="0" u="heavy" sz="1450" spc="-10">
                <a:solidFill>
                  <a:srgbClr val="808080"/>
                </a:solidFill>
                <a:uFill>
                  <a:solidFill>
                    <a:srgbClr val="E43E31"/>
                  </a:solidFill>
                </a:uFill>
                <a:latin typeface="Arial"/>
                <a:cs typeface="Arial"/>
              </a:rPr>
              <a:t>Critical</a:t>
            </a:r>
            <a:r>
              <a:rPr dirty="0" u="heavy" sz="1450">
                <a:solidFill>
                  <a:srgbClr val="808080"/>
                </a:solidFill>
                <a:uFill>
                  <a:solidFill>
                    <a:srgbClr val="E43E31"/>
                  </a:solidFill>
                </a:uFill>
                <a:latin typeface="Arial"/>
                <a:cs typeface="Arial"/>
              </a:rPr>
              <a:t>	</a:t>
            </a:r>
            <a:r>
              <a:rPr dirty="0" sz="1450">
                <a:solidFill>
                  <a:srgbClr val="808080"/>
                </a:solidFill>
                <a:latin typeface="Arial"/>
                <a:cs typeface="Arial"/>
              </a:rPr>
              <a:t> </a:t>
            </a:r>
            <a:r>
              <a:rPr dirty="0" u="heavy" sz="1450" spc="-50">
                <a:solidFill>
                  <a:srgbClr val="808080"/>
                </a:solidFill>
                <a:uFill>
                  <a:solidFill>
                    <a:srgbClr val="FF9B20"/>
                  </a:solidFill>
                </a:uFill>
                <a:latin typeface="Arial"/>
                <a:cs typeface="Arial"/>
              </a:rPr>
              <a:t>Outcome</a:t>
            </a:r>
            <a:r>
              <a:rPr dirty="0" u="heavy" sz="1450" spc="-50">
                <a:solidFill>
                  <a:srgbClr val="808080"/>
                </a:solidFill>
                <a:uFill>
                  <a:solidFill>
                    <a:srgbClr val="FF9B20"/>
                  </a:solidFill>
                </a:uFill>
                <a:latin typeface="Arial"/>
                <a:cs typeface="Arial"/>
              </a:rPr>
              <a:t> </a:t>
            </a:r>
            <a:r>
              <a:rPr dirty="0" u="heavy" sz="1450" spc="-10">
                <a:solidFill>
                  <a:srgbClr val="808080"/>
                </a:solidFill>
                <a:uFill>
                  <a:solidFill>
                    <a:srgbClr val="FF9B20"/>
                  </a:solidFill>
                </a:uFill>
                <a:latin typeface="Arial"/>
                <a:cs typeface="Arial"/>
              </a:rPr>
              <a:t>Important</a:t>
            </a:r>
            <a:r>
              <a:rPr dirty="0" u="heavy" sz="1450">
                <a:solidFill>
                  <a:srgbClr val="808080"/>
                </a:solidFill>
                <a:uFill>
                  <a:solidFill>
                    <a:srgbClr val="FF9B20"/>
                  </a:solidFill>
                </a:uFill>
                <a:latin typeface="Arial"/>
                <a:cs typeface="Arial"/>
              </a:rPr>
              <a:t>	</a:t>
            </a:r>
            <a:r>
              <a:rPr dirty="0" sz="1450">
                <a:solidFill>
                  <a:srgbClr val="808080"/>
                </a:solidFill>
                <a:latin typeface="Arial"/>
                <a:cs typeface="Arial"/>
              </a:rPr>
              <a:t> </a:t>
            </a:r>
            <a:r>
              <a:rPr dirty="0" sz="1450" spc="-105">
                <a:solidFill>
                  <a:srgbClr val="808080"/>
                </a:solidFill>
                <a:latin typeface="Arial"/>
                <a:cs typeface="Arial"/>
              </a:rPr>
              <a:t>Outcome</a:t>
            </a:r>
            <a:r>
              <a:rPr dirty="0" sz="1450" spc="335">
                <a:solidFill>
                  <a:srgbClr val="808080"/>
                </a:solidFill>
                <a:latin typeface="Arial"/>
                <a:cs typeface="Arial"/>
              </a:rPr>
              <a:t> </a:t>
            </a:r>
            <a:r>
              <a:rPr dirty="0" sz="1450" spc="-25">
                <a:solidFill>
                  <a:srgbClr val="808080"/>
                </a:solidFill>
                <a:latin typeface="Arial"/>
                <a:cs typeface="Arial"/>
              </a:rPr>
              <a:t>Not</a:t>
            </a:r>
            <a:endParaRPr sz="1450">
              <a:latin typeface="Arial"/>
              <a:cs typeface="Arial"/>
            </a:endParaRPr>
          </a:p>
        </p:txBody>
      </p:sp>
      <p:grpSp>
        <p:nvGrpSpPr>
          <p:cNvPr id="65" name="object 65" descr=""/>
          <p:cNvGrpSpPr/>
          <p:nvPr/>
        </p:nvGrpSpPr>
        <p:grpSpPr>
          <a:xfrm>
            <a:off x="1293875" y="1982031"/>
            <a:ext cx="3304540" cy="1122680"/>
            <a:chOff x="1293875" y="1982031"/>
            <a:chExt cx="3304540" cy="1122680"/>
          </a:xfrm>
        </p:grpSpPr>
        <p:sp>
          <p:nvSpPr>
            <p:cNvPr id="66" name="object 66" descr=""/>
            <p:cNvSpPr/>
            <p:nvPr/>
          </p:nvSpPr>
          <p:spPr>
            <a:xfrm>
              <a:off x="2298245" y="2666048"/>
              <a:ext cx="594360" cy="428625"/>
            </a:xfrm>
            <a:custGeom>
              <a:avLst/>
              <a:gdLst/>
              <a:ahLst/>
              <a:cxnLst/>
              <a:rect l="l" t="t" r="r" b="b"/>
              <a:pathLst>
                <a:path w="594360" h="428625">
                  <a:moveTo>
                    <a:pt x="66548" y="0"/>
                  </a:moveTo>
                  <a:lnTo>
                    <a:pt x="57150" y="16268"/>
                  </a:lnTo>
                  <a:lnTo>
                    <a:pt x="68707" y="22936"/>
                  </a:lnTo>
                  <a:lnTo>
                    <a:pt x="78105" y="6667"/>
                  </a:lnTo>
                  <a:lnTo>
                    <a:pt x="66548" y="0"/>
                  </a:lnTo>
                  <a:close/>
                </a:path>
                <a:path w="594360" h="428625">
                  <a:moveTo>
                    <a:pt x="556958" y="326478"/>
                  </a:moveTo>
                  <a:lnTo>
                    <a:pt x="550608" y="336638"/>
                  </a:lnTo>
                  <a:lnTo>
                    <a:pt x="559104" y="341718"/>
                  </a:lnTo>
                  <a:lnTo>
                    <a:pt x="526580" y="398868"/>
                  </a:lnTo>
                  <a:lnTo>
                    <a:pt x="523849" y="403948"/>
                  </a:lnTo>
                  <a:lnTo>
                    <a:pt x="522478" y="410298"/>
                  </a:lnTo>
                  <a:lnTo>
                    <a:pt x="522897" y="414108"/>
                  </a:lnTo>
                  <a:lnTo>
                    <a:pt x="525983" y="420458"/>
                  </a:lnTo>
                  <a:lnTo>
                    <a:pt x="528777" y="422998"/>
                  </a:lnTo>
                  <a:lnTo>
                    <a:pt x="535381" y="426808"/>
                  </a:lnTo>
                  <a:lnTo>
                    <a:pt x="538505" y="428078"/>
                  </a:lnTo>
                  <a:lnTo>
                    <a:pt x="542188" y="428078"/>
                  </a:lnTo>
                  <a:lnTo>
                    <a:pt x="547827" y="415378"/>
                  </a:lnTo>
                  <a:lnTo>
                    <a:pt x="545515" y="414108"/>
                  </a:lnTo>
                  <a:lnTo>
                    <a:pt x="543712" y="414108"/>
                  </a:lnTo>
                  <a:lnTo>
                    <a:pt x="539673" y="411568"/>
                  </a:lnTo>
                  <a:lnTo>
                    <a:pt x="538353" y="409028"/>
                  </a:lnTo>
                  <a:lnTo>
                    <a:pt x="538530" y="405218"/>
                  </a:lnTo>
                  <a:lnTo>
                    <a:pt x="539864" y="401408"/>
                  </a:lnTo>
                  <a:lnTo>
                    <a:pt x="570661" y="348068"/>
                  </a:lnTo>
                  <a:lnTo>
                    <a:pt x="586604" y="348068"/>
                  </a:lnTo>
                  <a:lnTo>
                    <a:pt x="588721" y="344258"/>
                  </a:lnTo>
                  <a:lnTo>
                    <a:pt x="577011" y="337908"/>
                  </a:lnTo>
                  <a:lnTo>
                    <a:pt x="580672" y="331558"/>
                  </a:lnTo>
                  <a:lnTo>
                    <a:pt x="565454" y="331558"/>
                  </a:lnTo>
                  <a:lnTo>
                    <a:pt x="556958" y="326478"/>
                  </a:lnTo>
                  <a:close/>
                </a:path>
                <a:path w="594360" h="428625">
                  <a:moveTo>
                    <a:pt x="530778" y="311238"/>
                  </a:moveTo>
                  <a:lnTo>
                    <a:pt x="507326" y="311238"/>
                  </a:lnTo>
                  <a:lnTo>
                    <a:pt x="515810" y="316318"/>
                  </a:lnTo>
                  <a:lnTo>
                    <a:pt x="517944" y="318858"/>
                  </a:lnTo>
                  <a:lnTo>
                    <a:pt x="520623" y="323938"/>
                  </a:lnTo>
                  <a:lnTo>
                    <a:pt x="520992" y="327748"/>
                  </a:lnTo>
                  <a:lnTo>
                    <a:pt x="519811" y="334098"/>
                  </a:lnTo>
                  <a:lnTo>
                    <a:pt x="517753" y="339178"/>
                  </a:lnTo>
                  <a:lnTo>
                    <a:pt x="484847" y="396328"/>
                  </a:lnTo>
                  <a:lnTo>
                    <a:pt x="496404" y="402678"/>
                  </a:lnTo>
                  <a:lnTo>
                    <a:pt x="530491" y="342988"/>
                  </a:lnTo>
                  <a:lnTo>
                    <a:pt x="533323" y="337908"/>
                  </a:lnTo>
                  <a:lnTo>
                    <a:pt x="535736" y="329018"/>
                  </a:lnTo>
                  <a:lnTo>
                    <a:pt x="536054" y="325208"/>
                  </a:lnTo>
                  <a:lnTo>
                    <a:pt x="534936" y="317588"/>
                  </a:lnTo>
                  <a:lnTo>
                    <a:pt x="533514" y="315048"/>
                  </a:lnTo>
                  <a:lnTo>
                    <a:pt x="530778" y="311238"/>
                  </a:lnTo>
                  <a:close/>
                </a:path>
                <a:path w="594360" h="428625">
                  <a:moveTo>
                    <a:pt x="489026" y="287108"/>
                  </a:moveTo>
                  <a:lnTo>
                    <a:pt x="440817" y="370928"/>
                  </a:lnTo>
                  <a:lnTo>
                    <a:pt x="452374" y="377278"/>
                  </a:lnTo>
                  <a:lnTo>
                    <a:pt x="484555" y="321398"/>
                  </a:lnTo>
                  <a:lnTo>
                    <a:pt x="490308" y="315048"/>
                  </a:lnTo>
                  <a:lnTo>
                    <a:pt x="501700" y="311238"/>
                  </a:lnTo>
                  <a:lnTo>
                    <a:pt x="530778" y="311238"/>
                  </a:lnTo>
                  <a:lnTo>
                    <a:pt x="528955" y="308698"/>
                  </a:lnTo>
                  <a:lnTo>
                    <a:pt x="525983" y="306158"/>
                  </a:lnTo>
                  <a:lnTo>
                    <a:pt x="523887" y="304888"/>
                  </a:lnTo>
                  <a:lnTo>
                    <a:pt x="492671" y="304888"/>
                  </a:lnTo>
                  <a:lnTo>
                    <a:pt x="499491" y="293458"/>
                  </a:lnTo>
                  <a:lnTo>
                    <a:pt x="489026" y="287108"/>
                  </a:lnTo>
                  <a:close/>
                </a:path>
                <a:path w="594360" h="428625">
                  <a:moveTo>
                    <a:pt x="432189" y="342988"/>
                  </a:moveTo>
                  <a:lnTo>
                    <a:pt x="417436" y="342988"/>
                  </a:lnTo>
                  <a:lnTo>
                    <a:pt x="415505" y="346798"/>
                  </a:lnTo>
                  <a:lnTo>
                    <a:pt x="414312" y="350608"/>
                  </a:lnTo>
                  <a:lnTo>
                    <a:pt x="413854" y="354418"/>
                  </a:lnTo>
                  <a:lnTo>
                    <a:pt x="425958" y="362038"/>
                  </a:lnTo>
                  <a:lnTo>
                    <a:pt x="426364" y="358228"/>
                  </a:lnTo>
                  <a:lnTo>
                    <a:pt x="427316" y="354418"/>
                  </a:lnTo>
                  <a:lnTo>
                    <a:pt x="428790" y="350608"/>
                  </a:lnTo>
                  <a:lnTo>
                    <a:pt x="432189" y="342988"/>
                  </a:lnTo>
                  <a:close/>
                </a:path>
                <a:path w="594360" h="428625">
                  <a:moveTo>
                    <a:pt x="586604" y="348068"/>
                  </a:moveTo>
                  <a:lnTo>
                    <a:pt x="570661" y="348068"/>
                  </a:lnTo>
                  <a:lnTo>
                    <a:pt x="582371" y="355688"/>
                  </a:lnTo>
                  <a:lnTo>
                    <a:pt x="586604" y="348068"/>
                  </a:lnTo>
                  <a:close/>
                </a:path>
                <a:path w="594360" h="428625">
                  <a:moveTo>
                    <a:pt x="403834" y="288378"/>
                  </a:moveTo>
                  <a:lnTo>
                    <a:pt x="394500" y="288378"/>
                  </a:lnTo>
                  <a:lnTo>
                    <a:pt x="390093" y="289648"/>
                  </a:lnTo>
                  <a:lnTo>
                    <a:pt x="381812" y="294728"/>
                  </a:lnTo>
                  <a:lnTo>
                    <a:pt x="378345" y="298538"/>
                  </a:lnTo>
                  <a:lnTo>
                    <a:pt x="371360" y="311238"/>
                  </a:lnTo>
                  <a:lnTo>
                    <a:pt x="370141" y="317588"/>
                  </a:lnTo>
                  <a:lnTo>
                    <a:pt x="373672" y="331558"/>
                  </a:lnTo>
                  <a:lnTo>
                    <a:pt x="378117" y="336638"/>
                  </a:lnTo>
                  <a:lnTo>
                    <a:pt x="389750" y="342988"/>
                  </a:lnTo>
                  <a:lnTo>
                    <a:pt x="394690" y="345528"/>
                  </a:lnTo>
                  <a:lnTo>
                    <a:pt x="411225" y="345528"/>
                  </a:lnTo>
                  <a:lnTo>
                    <a:pt x="417436" y="342988"/>
                  </a:lnTo>
                  <a:lnTo>
                    <a:pt x="432189" y="342988"/>
                  </a:lnTo>
                  <a:lnTo>
                    <a:pt x="433322" y="340448"/>
                  </a:lnTo>
                  <a:lnTo>
                    <a:pt x="436515" y="335368"/>
                  </a:lnTo>
                  <a:lnTo>
                    <a:pt x="402996" y="335368"/>
                  </a:lnTo>
                  <a:lnTo>
                    <a:pt x="398614" y="334098"/>
                  </a:lnTo>
                  <a:lnTo>
                    <a:pt x="390118" y="329018"/>
                  </a:lnTo>
                  <a:lnTo>
                    <a:pt x="387400" y="325208"/>
                  </a:lnTo>
                  <a:lnTo>
                    <a:pt x="385229" y="317588"/>
                  </a:lnTo>
                  <a:lnTo>
                    <a:pt x="385838" y="313778"/>
                  </a:lnTo>
                  <a:lnTo>
                    <a:pt x="389623" y="307428"/>
                  </a:lnTo>
                  <a:lnTo>
                    <a:pt x="391464" y="306158"/>
                  </a:lnTo>
                  <a:lnTo>
                    <a:pt x="395884" y="303618"/>
                  </a:lnTo>
                  <a:lnTo>
                    <a:pt x="398272" y="302348"/>
                  </a:lnTo>
                  <a:lnTo>
                    <a:pt x="455583" y="302348"/>
                  </a:lnTo>
                  <a:lnTo>
                    <a:pt x="457042" y="299808"/>
                  </a:lnTo>
                  <a:lnTo>
                    <a:pt x="435673" y="299808"/>
                  </a:lnTo>
                  <a:lnTo>
                    <a:pt x="427799" y="297268"/>
                  </a:lnTo>
                  <a:lnTo>
                    <a:pt x="417575" y="292188"/>
                  </a:lnTo>
                  <a:lnTo>
                    <a:pt x="409968" y="289648"/>
                  </a:lnTo>
                  <a:lnTo>
                    <a:pt x="403834" y="288378"/>
                  </a:lnTo>
                  <a:close/>
                </a:path>
                <a:path w="594360" h="428625">
                  <a:moveTo>
                    <a:pt x="455583" y="302348"/>
                  </a:moveTo>
                  <a:lnTo>
                    <a:pt x="403390" y="302348"/>
                  </a:lnTo>
                  <a:lnTo>
                    <a:pt x="407352" y="303618"/>
                  </a:lnTo>
                  <a:lnTo>
                    <a:pt x="412711" y="304888"/>
                  </a:lnTo>
                  <a:lnTo>
                    <a:pt x="421944" y="308698"/>
                  </a:lnTo>
                  <a:lnTo>
                    <a:pt x="429285" y="311238"/>
                  </a:lnTo>
                  <a:lnTo>
                    <a:pt x="434746" y="311238"/>
                  </a:lnTo>
                  <a:lnTo>
                    <a:pt x="427786" y="322668"/>
                  </a:lnTo>
                  <a:lnTo>
                    <a:pt x="423925" y="327748"/>
                  </a:lnTo>
                  <a:lnTo>
                    <a:pt x="416420" y="332828"/>
                  </a:lnTo>
                  <a:lnTo>
                    <a:pt x="412242" y="334098"/>
                  </a:lnTo>
                  <a:lnTo>
                    <a:pt x="402996" y="335368"/>
                  </a:lnTo>
                  <a:lnTo>
                    <a:pt x="436515" y="335368"/>
                  </a:lnTo>
                  <a:lnTo>
                    <a:pt x="437314" y="334098"/>
                  </a:lnTo>
                  <a:lnTo>
                    <a:pt x="442455" y="325208"/>
                  </a:lnTo>
                  <a:lnTo>
                    <a:pt x="455583" y="302348"/>
                  </a:lnTo>
                  <a:close/>
                </a:path>
                <a:path w="594360" h="428625">
                  <a:moveTo>
                    <a:pt x="593852" y="308698"/>
                  </a:moveTo>
                  <a:lnTo>
                    <a:pt x="577392" y="309968"/>
                  </a:lnTo>
                  <a:lnTo>
                    <a:pt x="565454" y="331558"/>
                  </a:lnTo>
                  <a:lnTo>
                    <a:pt x="580672" y="331558"/>
                  </a:lnTo>
                  <a:lnTo>
                    <a:pt x="593852" y="308698"/>
                  </a:lnTo>
                  <a:close/>
                </a:path>
                <a:path w="594360" h="428625">
                  <a:moveTo>
                    <a:pt x="372186" y="219798"/>
                  </a:moveTo>
                  <a:lnTo>
                    <a:pt x="365836" y="229958"/>
                  </a:lnTo>
                  <a:lnTo>
                    <a:pt x="374319" y="235038"/>
                  </a:lnTo>
                  <a:lnTo>
                    <a:pt x="341807" y="292188"/>
                  </a:lnTo>
                  <a:lnTo>
                    <a:pt x="339077" y="297268"/>
                  </a:lnTo>
                  <a:lnTo>
                    <a:pt x="337705" y="303618"/>
                  </a:lnTo>
                  <a:lnTo>
                    <a:pt x="338124" y="307428"/>
                  </a:lnTo>
                  <a:lnTo>
                    <a:pt x="341210" y="313778"/>
                  </a:lnTo>
                  <a:lnTo>
                    <a:pt x="343992" y="316318"/>
                  </a:lnTo>
                  <a:lnTo>
                    <a:pt x="350596" y="320128"/>
                  </a:lnTo>
                  <a:lnTo>
                    <a:pt x="353720" y="321398"/>
                  </a:lnTo>
                  <a:lnTo>
                    <a:pt x="357403" y="321398"/>
                  </a:lnTo>
                  <a:lnTo>
                    <a:pt x="363054" y="308698"/>
                  </a:lnTo>
                  <a:lnTo>
                    <a:pt x="360743" y="307428"/>
                  </a:lnTo>
                  <a:lnTo>
                    <a:pt x="358940" y="307428"/>
                  </a:lnTo>
                  <a:lnTo>
                    <a:pt x="354901" y="304888"/>
                  </a:lnTo>
                  <a:lnTo>
                    <a:pt x="353580" y="302348"/>
                  </a:lnTo>
                  <a:lnTo>
                    <a:pt x="353745" y="298538"/>
                  </a:lnTo>
                  <a:lnTo>
                    <a:pt x="355092" y="294728"/>
                  </a:lnTo>
                  <a:lnTo>
                    <a:pt x="385876" y="241388"/>
                  </a:lnTo>
                  <a:lnTo>
                    <a:pt x="401832" y="241388"/>
                  </a:lnTo>
                  <a:lnTo>
                    <a:pt x="403948" y="237578"/>
                  </a:lnTo>
                  <a:lnTo>
                    <a:pt x="392239" y="231228"/>
                  </a:lnTo>
                  <a:lnTo>
                    <a:pt x="395900" y="224878"/>
                  </a:lnTo>
                  <a:lnTo>
                    <a:pt x="380682" y="224878"/>
                  </a:lnTo>
                  <a:lnTo>
                    <a:pt x="372186" y="219798"/>
                  </a:lnTo>
                  <a:close/>
                </a:path>
                <a:path w="594360" h="428625">
                  <a:moveTo>
                    <a:pt x="512775" y="299808"/>
                  </a:moveTo>
                  <a:lnTo>
                    <a:pt x="502881" y="299808"/>
                  </a:lnTo>
                  <a:lnTo>
                    <a:pt x="497840" y="301078"/>
                  </a:lnTo>
                  <a:lnTo>
                    <a:pt x="492671" y="304888"/>
                  </a:lnTo>
                  <a:lnTo>
                    <a:pt x="523887" y="304888"/>
                  </a:lnTo>
                  <a:lnTo>
                    <a:pt x="517601" y="301078"/>
                  </a:lnTo>
                  <a:lnTo>
                    <a:pt x="512775" y="299808"/>
                  </a:lnTo>
                  <a:close/>
                </a:path>
                <a:path w="594360" h="428625">
                  <a:moveTo>
                    <a:pt x="454907" y="265518"/>
                  </a:moveTo>
                  <a:lnTo>
                    <a:pt x="426770" y="265518"/>
                  </a:lnTo>
                  <a:lnTo>
                    <a:pt x="431457" y="266788"/>
                  </a:lnTo>
                  <a:lnTo>
                    <a:pt x="442823" y="273138"/>
                  </a:lnTo>
                  <a:lnTo>
                    <a:pt x="446290" y="276948"/>
                  </a:lnTo>
                  <a:lnTo>
                    <a:pt x="447941" y="285838"/>
                  </a:lnTo>
                  <a:lnTo>
                    <a:pt x="446646" y="290918"/>
                  </a:lnTo>
                  <a:lnTo>
                    <a:pt x="443356" y="295998"/>
                  </a:lnTo>
                  <a:lnTo>
                    <a:pt x="441185" y="299808"/>
                  </a:lnTo>
                  <a:lnTo>
                    <a:pt x="457042" y="299808"/>
                  </a:lnTo>
                  <a:lnTo>
                    <a:pt x="457771" y="298538"/>
                  </a:lnTo>
                  <a:lnTo>
                    <a:pt x="460590" y="292188"/>
                  </a:lnTo>
                  <a:lnTo>
                    <a:pt x="463042" y="283298"/>
                  </a:lnTo>
                  <a:lnTo>
                    <a:pt x="462394" y="278218"/>
                  </a:lnTo>
                  <a:lnTo>
                    <a:pt x="457339" y="268058"/>
                  </a:lnTo>
                  <a:lnTo>
                    <a:pt x="454907" y="265518"/>
                  </a:lnTo>
                  <a:close/>
                </a:path>
                <a:path w="594360" h="428625">
                  <a:moveTo>
                    <a:pt x="334606" y="198208"/>
                  </a:moveTo>
                  <a:lnTo>
                    <a:pt x="286397" y="280758"/>
                  </a:lnTo>
                  <a:lnTo>
                    <a:pt x="297954" y="288378"/>
                  </a:lnTo>
                  <a:lnTo>
                    <a:pt x="326707" y="237578"/>
                  </a:lnTo>
                  <a:lnTo>
                    <a:pt x="330758" y="232498"/>
                  </a:lnTo>
                  <a:lnTo>
                    <a:pt x="337959" y="226148"/>
                  </a:lnTo>
                  <a:lnTo>
                    <a:pt x="340791" y="223608"/>
                  </a:lnTo>
                  <a:lnTo>
                    <a:pt x="346887" y="222338"/>
                  </a:lnTo>
                  <a:lnTo>
                    <a:pt x="370255" y="222338"/>
                  </a:lnTo>
                  <a:lnTo>
                    <a:pt x="367969" y="215988"/>
                  </a:lnTo>
                  <a:lnTo>
                    <a:pt x="337756" y="215988"/>
                  </a:lnTo>
                  <a:lnTo>
                    <a:pt x="345071" y="203288"/>
                  </a:lnTo>
                  <a:lnTo>
                    <a:pt x="334606" y="198208"/>
                  </a:lnTo>
                  <a:close/>
                </a:path>
                <a:path w="594360" h="428625">
                  <a:moveTo>
                    <a:pt x="426149" y="252818"/>
                  </a:moveTo>
                  <a:lnTo>
                    <a:pt x="420484" y="252818"/>
                  </a:lnTo>
                  <a:lnTo>
                    <a:pt x="413181" y="254088"/>
                  </a:lnTo>
                  <a:lnTo>
                    <a:pt x="406120" y="259168"/>
                  </a:lnTo>
                  <a:lnTo>
                    <a:pt x="399326" y="266788"/>
                  </a:lnTo>
                  <a:lnTo>
                    <a:pt x="409625" y="275678"/>
                  </a:lnTo>
                  <a:lnTo>
                    <a:pt x="414451" y="269328"/>
                  </a:lnTo>
                  <a:lnTo>
                    <a:pt x="418833" y="266788"/>
                  </a:lnTo>
                  <a:lnTo>
                    <a:pt x="426770" y="265518"/>
                  </a:lnTo>
                  <a:lnTo>
                    <a:pt x="454907" y="265518"/>
                  </a:lnTo>
                  <a:lnTo>
                    <a:pt x="452475" y="262978"/>
                  </a:lnTo>
                  <a:lnTo>
                    <a:pt x="445300" y="259168"/>
                  </a:lnTo>
                  <a:lnTo>
                    <a:pt x="438556" y="255358"/>
                  </a:lnTo>
                  <a:lnTo>
                    <a:pt x="432173" y="254088"/>
                  </a:lnTo>
                  <a:lnTo>
                    <a:pt x="426149" y="252818"/>
                  </a:lnTo>
                  <a:close/>
                </a:path>
                <a:path w="594360" h="428625">
                  <a:moveTo>
                    <a:pt x="275169" y="165188"/>
                  </a:moveTo>
                  <a:lnTo>
                    <a:pt x="267736" y="165188"/>
                  </a:lnTo>
                  <a:lnTo>
                    <a:pt x="260108" y="166458"/>
                  </a:lnTo>
                  <a:lnTo>
                    <a:pt x="232194" y="194398"/>
                  </a:lnTo>
                  <a:lnTo>
                    <a:pt x="222101" y="223608"/>
                  </a:lnTo>
                  <a:lnTo>
                    <a:pt x="222542" y="232498"/>
                  </a:lnTo>
                  <a:lnTo>
                    <a:pt x="253423" y="260438"/>
                  </a:lnTo>
                  <a:lnTo>
                    <a:pt x="260857" y="260438"/>
                  </a:lnTo>
                  <a:lnTo>
                    <a:pt x="268465" y="259168"/>
                  </a:lnTo>
                  <a:lnTo>
                    <a:pt x="276016" y="255358"/>
                  </a:lnTo>
                  <a:lnTo>
                    <a:pt x="283262" y="249008"/>
                  </a:lnTo>
                  <a:lnTo>
                    <a:pt x="284254" y="247738"/>
                  </a:lnTo>
                  <a:lnTo>
                    <a:pt x="251561" y="247738"/>
                  </a:lnTo>
                  <a:lnTo>
                    <a:pt x="240296" y="241388"/>
                  </a:lnTo>
                  <a:lnTo>
                    <a:pt x="236943" y="236308"/>
                  </a:lnTo>
                  <a:lnTo>
                    <a:pt x="236054" y="228688"/>
                  </a:lnTo>
                  <a:lnTo>
                    <a:pt x="236057" y="222338"/>
                  </a:lnTo>
                  <a:lnTo>
                    <a:pt x="253642" y="188048"/>
                  </a:lnTo>
                  <a:lnTo>
                    <a:pt x="270700" y="177888"/>
                  </a:lnTo>
                  <a:lnTo>
                    <a:pt x="299233" y="177888"/>
                  </a:lnTo>
                  <a:lnTo>
                    <a:pt x="295626" y="174078"/>
                  </a:lnTo>
                  <a:lnTo>
                    <a:pt x="289458" y="168998"/>
                  </a:lnTo>
                  <a:lnTo>
                    <a:pt x="282409" y="166458"/>
                  </a:lnTo>
                  <a:lnTo>
                    <a:pt x="275169" y="165188"/>
                  </a:lnTo>
                  <a:close/>
                </a:path>
                <a:path w="594360" h="428625">
                  <a:moveTo>
                    <a:pt x="401832" y="241388"/>
                  </a:moveTo>
                  <a:lnTo>
                    <a:pt x="385876" y="241388"/>
                  </a:lnTo>
                  <a:lnTo>
                    <a:pt x="397598" y="249008"/>
                  </a:lnTo>
                  <a:lnTo>
                    <a:pt x="401832" y="241388"/>
                  </a:lnTo>
                  <a:close/>
                </a:path>
                <a:path w="594360" h="428625">
                  <a:moveTo>
                    <a:pt x="299233" y="177888"/>
                  </a:moveTo>
                  <a:lnTo>
                    <a:pt x="276923" y="177888"/>
                  </a:lnTo>
                  <a:lnTo>
                    <a:pt x="288251" y="184238"/>
                  </a:lnTo>
                  <a:lnTo>
                    <a:pt x="291604" y="189318"/>
                  </a:lnTo>
                  <a:lnTo>
                    <a:pt x="292481" y="196938"/>
                  </a:lnTo>
                  <a:lnTo>
                    <a:pt x="292483" y="203288"/>
                  </a:lnTo>
                  <a:lnTo>
                    <a:pt x="291155" y="209638"/>
                  </a:lnTo>
                  <a:lnTo>
                    <a:pt x="269919" y="242658"/>
                  </a:lnTo>
                  <a:lnTo>
                    <a:pt x="257771" y="247738"/>
                  </a:lnTo>
                  <a:lnTo>
                    <a:pt x="284254" y="247738"/>
                  </a:lnTo>
                  <a:lnTo>
                    <a:pt x="305127" y="210908"/>
                  </a:lnTo>
                  <a:lnTo>
                    <a:pt x="306486" y="202018"/>
                  </a:lnTo>
                  <a:lnTo>
                    <a:pt x="305993" y="193128"/>
                  </a:lnTo>
                  <a:lnTo>
                    <a:pt x="303890" y="185508"/>
                  </a:lnTo>
                  <a:lnTo>
                    <a:pt x="300435" y="179158"/>
                  </a:lnTo>
                  <a:lnTo>
                    <a:pt x="299233" y="177888"/>
                  </a:lnTo>
                  <a:close/>
                </a:path>
                <a:path w="594360" h="428625">
                  <a:moveTo>
                    <a:pt x="186791" y="111848"/>
                  </a:moveTo>
                  <a:lnTo>
                    <a:pt x="120103" y="227418"/>
                  </a:lnTo>
                  <a:lnTo>
                    <a:pt x="131660" y="235038"/>
                  </a:lnTo>
                  <a:lnTo>
                    <a:pt x="155130" y="194398"/>
                  </a:lnTo>
                  <a:lnTo>
                    <a:pt x="165252" y="194398"/>
                  </a:lnTo>
                  <a:lnTo>
                    <a:pt x="164592" y="188048"/>
                  </a:lnTo>
                  <a:lnTo>
                    <a:pt x="164749" y="181698"/>
                  </a:lnTo>
                  <a:lnTo>
                    <a:pt x="166195" y="175348"/>
                  </a:lnTo>
                  <a:lnTo>
                    <a:pt x="187652" y="142328"/>
                  </a:lnTo>
                  <a:lnTo>
                    <a:pt x="192874" y="139788"/>
                  </a:lnTo>
                  <a:lnTo>
                    <a:pt x="199948" y="135978"/>
                  </a:lnTo>
                  <a:lnTo>
                    <a:pt x="227609" y="135978"/>
                  </a:lnTo>
                  <a:lnTo>
                    <a:pt x="223659" y="130898"/>
                  </a:lnTo>
                  <a:lnTo>
                    <a:pt x="221278" y="129628"/>
                  </a:lnTo>
                  <a:lnTo>
                    <a:pt x="191223" y="129628"/>
                  </a:lnTo>
                  <a:lnTo>
                    <a:pt x="197485" y="118198"/>
                  </a:lnTo>
                  <a:lnTo>
                    <a:pt x="186791" y="111848"/>
                  </a:lnTo>
                  <a:close/>
                </a:path>
                <a:path w="594360" h="428625">
                  <a:moveTo>
                    <a:pt x="370255" y="222338"/>
                  </a:moveTo>
                  <a:lnTo>
                    <a:pt x="346887" y="222338"/>
                  </a:lnTo>
                  <a:lnTo>
                    <a:pt x="349631" y="223608"/>
                  </a:lnTo>
                  <a:lnTo>
                    <a:pt x="354825" y="226148"/>
                  </a:lnTo>
                  <a:lnTo>
                    <a:pt x="357035" y="228688"/>
                  </a:lnTo>
                  <a:lnTo>
                    <a:pt x="358736" y="232498"/>
                  </a:lnTo>
                  <a:lnTo>
                    <a:pt x="370255" y="222338"/>
                  </a:lnTo>
                  <a:close/>
                </a:path>
                <a:path w="594360" h="428625">
                  <a:moveTo>
                    <a:pt x="409079" y="202018"/>
                  </a:moveTo>
                  <a:lnTo>
                    <a:pt x="392620" y="203288"/>
                  </a:lnTo>
                  <a:lnTo>
                    <a:pt x="380682" y="224878"/>
                  </a:lnTo>
                  <a:lnTo>
                    <a:pt x="395900" y="224878"/>
                  </a:lnTo>
                  <a:lnTo>
                    <a:pt x="409079" y="202018"/>
                  </a:lnTo>
                  <a:close/>
                </a:path>
                <a:path w="594360" h="428625">
                  <a:moveTo>
                    <a:pt x="165252" y="194398"/>
                  </a:moveTo>
                  <a:lnTo>
                    <a:pt x="155130" y="194398"/>
                  </a:lnTo>
                  <a:lnTo>
                    <a:pt x="155448" y="198208"/>
                  </a:lnTo>
                  <a:lnTo>
                    <a:pt x="179968" y="218528"/>
                  </a:lnTo>
                  <a:lnTo>
                    <a:pt x="187090" y="217258"/>
                  </a:lnTo>
                  <a:lnTo>
                    <a:pt x="194652" y="215988"/>
                  </a:lnTo>
                  <a:lnTo>
                    <a:pt x="202239" y="210908"/>
                  </a:lnTo>
                  <a:lnTo>
                    <a:pt x="209415" y="205828"/>
                  </a:lnTo>
                  <a:lnTo>
                    <a:pt x="178181" y="205828"/>
                  </a:lnTo>
                  <a:lnTo>
                    <a:pt x="168148" y="199478"/>
                  </a:lnTo>
                  <a:lnTo>
                    <a:pt x="165252" y="194398"/>
                  </a:lnTo>
                  <a:close/>
                </a:path>
                <a:path w="594360" h="428625">
                  <a:moveTo>
                    <a:pt x="358241" y="208368"/>
                  </a:moveTo>
                  <a:lnTo>
                    <a:pt x="355180" y="208368"/>
                  </a:lnTo>
                  <a:lnTo>
                    <a:pt x="348513" y="209638"/>
                  </a:lnTo>
                  <a:lnTo>
                    <a:pt x="343814" y="212178"/>
                  </a:lnTo>
                  <a:lnTo>
                    <a:pt x="337756" y="215988"/>
                  </a:lnTo>
                  <a:lnTo>
                    <a:pt x="367969" y="215988"/>
                  </a:lnTo>
                  <a:lnTo>
                    <a:pt x="364896" y="212178"/>
                  </a:lnTo>
                  <a:lnTo>
                    <a:pt x="358241" y="208368"/>
                  </a:lnTo>
                  <a:close/>
                </a:path>
                <a:path w="594360" h="428625">
                  <a:moveTo>
                    <a:pt x="227609" y="135978"/>
                  </a:moveTo>
                  <a:lnTo>
                    <a:pt x="205803" y="135978"/>
                  </a:lnTo>
                  <a:lnTo>
                    <a:pt x="215633" y="141058"/>
                  </a:lnTo>
                  <a:lnTo>
                    <a:pt x="218516" y="146138"/>
                  </a:lnTo>
                  <a:lnTo>
                    <a:pt x="219087" y="153758"/>
                  </a:lnTo>
                  <a:lnTo>
                    <a:pt x="218880" y="160108"/>
                  </a:lnTo>
                  <a:lnTo>
                    <a:pt x="217384" y="166458"/>
                  </a:lnTo>
                  <a:lnTo>
                    <a:pt x="195833" y="199478"/>
                  </a:lnTo>
                  <a:lnTo>
                    <a:pt x="190792" y="202018"/>
                  </a:lnTo>
                  <a:lnTo>
                    <a:pt x="184023" y="205828"/>
                  </a:lnTo>
                  <a:lnTo>
                    <a:pt x="209415" y="205828"/>
                  </a:lnTo>
                  <a:lnTo>
                    <a:pt x="216178" y="196938"/>
                  </a:lnTo>
                  <a:lnTo>
                    <a:pt x="232168" y="161378"/>
                  </a:lnTo>
                  <a:lnTo>
                    <a:pt x="233286" y="153758"/>
                  </a:lnTo>
                  <a:lnTo>
                    <a:pt x="232600" y="147408"/>
                  </a:lnTo>
                  <a:lnTo>
                    <a:pt x="227609" y="135978"/>
                  </a:lnTo>
                  <a:close/>
                </a:path>
                <a:path w="594360" h="428625">
                  <a:moveTo>
                    <a:pt x="159540" y="96608"/>
                  </a:moveTo>
                  <a:lnTo>
                    <a:pt x="135572" y="96608"/>
                  </a:lnTo>
                  <a:lnTo>
                    <a:pt x="143002" y="100418"/>
                  </a:lnTo>
                  <a:lnTo>
                    <a:pt x="144792" y="102958"/>
                  </a:lnTo>
                  <a:lnTo>
                    <a:pt x="147116" y="108038"/>
                  </a:lnTo>
                  <a:lnTo>
                    <a:pt x="147421" y="110578"/>
                  </a:lnTo>
                  <a:lnTo>
                    <a:pt x="146278" y="116928"/>
                  </a:lnTo>
                  <a:lnTo>
                    <a:pt x="144259" y="120738"/>
                  </a:lnTo>
                  <a:lnTo>
                    <a:pt x="110413" y="179158"/>
                  </a:lnTo>
                  <a:lnTo>
                    <a:pt x="121970" y="186778"/>
                  </a:lnTo>
                  <a:lnTo>
                    <a:pt x="158657" y="122008"/>
                  </a:lnTo>
                  <a:lnTo>
                    <a:pt x="160969" y="115658"/>
                  </a:lnTo>
                  <a:lnTo>
                    <a:pt x="161990" y="109308"/>
                  </a:lnTo>
                  <a:lnTo>
                    <a:pt x="161721" y="104228"/>
                  </a:lnTo>
                  <a:lnTo>
                    <a:pt x="160515" y="97878"/>
                  </a:lnTo>
                  <a:lnTo>
                    <a:pt x="159540" y="96608"/>
                  </a:lnTo>
                  <a:close/>
                </a:path>
                <a:path w="594360" h="428625">
                  <a:moveTo>
                    <a:pt x="118218" y="72478"/>
                  </a:moveTo>
                  <a:lnTo>
                    <a:pt x="94780" y="72478"/>
                  </a:lnTo>
                  <a:lnTo>
                    <a:pt x="103797" y="78828"/>
                  </a:lnTo>
                  <a:lnTo>
                    <a:pt x="105892" y="81368"/>
                  </a:lnTo>
                  <a:lnTo>
                    <a:pt x="106870" y="88988"/>
                  </a:lnTo>
                  <a:lnTo>
                    <a:pt x="105117" y="95338"/>
                  </a:lnTo>
                  <a:lnTo>
                    <a:pt x="69761" y="156298"/>
                  </a:lnTo>
                  <a:lnTo>
                    <a:pt x="81318" y="162648"/>
                  </a:lnTo>
                  <a:lnTo>
                    <a:pt x="114261" y="105498"/>
                  </a:lnTo>
                  <a:lnTo>
                    <a:pt x="119443" y="100418"/>
                  </a:lnTo>
                  <a:lnTo>
                    <a:pt x="130340" y="96608"/>
                  </a:lnTo>
                  <a:lnTo>
                    <a:pt x="159540" y="96608"/>
                  </a:lnTo>
                  <a:lnTo>
                    <a:pt x="156616" y="92798"/>
                  </a:lnTo>
                  <a:lnTo>
                    <a:pt x="154439" y="91528"/>
                  </a:lnTo>
                  <a:lnTo>
                    <a:pt x="120421" y="91528"/>
                  </a:lnTo>
                  <a:lnTo>
                    <a:pt x="121754" y="85178"/>
                  </a:lnTo>
                  <a:lnTo>
                    <a:pt x="121462" y="80098"/>
                  </a:lnTo>
                  <a:lnTo>
                    <a:pt x="118218" y="72478"/>
                  </a:lnTo>
                  <a:close/>
                </a:path>
                <a:path w="594360" h="428625">
                  <a:moveTo>
                    <a:pt x="77317" y="49618"/>
                  </a:moveTo>
                  <a:lnTo>
                    <a:pt x="29121" y="132168"/>
                  </a:lnTo>
                  <a:lnTo>
                    <a:pt x="40678" y="139788"/>
                  </a:lnTo>
                  <a:lnTo>
                    <a:pt x="65709" y="96608"/>
                  </a:lnTo>
                  <a:lnTo>
                    <a:pt x="70522" y="87718"/>
                  </a:lnTo>
                  <a:lnTo>
                    <a:pt x="75147" y="82638"/>
                  </a:lnTo>
                  <a:lnTo>
                    <a:pt x="79584" y="77558"/>
                  </a:lnTo>
                  <a:lnTo>
                    <a:pt x="83832" y="75018"/>
                  </a:lnTo>
                  <a:lnTo>
                    <a:pt x="89369" y="72478"/>
                  </a:lnTo>
                  <a:lnTo>
                    <a:pt x="118218" y="72478"/>
                  </a:lnTo>
                  <a:lnTo>
                    <a:pt x="117678" y="71208"/>
                  </a:lnTo>
                  <a:lnTo>
                    <a:pt x="114325" y="68668"/>
                  </a:lnTo>
                  <a:lnTo>
                    <a:pt x="112504" y="67398"/>
                  </a:lnTo>
                  <a:lnTo>
                    <a:pt x="80987" y="67398"/>
                  </a:lnTo>
                  <a:lnTo>
                    <a:pt x="87706" y="54698"/>
                  </a:lnTo>
                  <a:lnTo>
                    <a:pt x="77317" y="49618"/>
                  </a:lnTo>
                  <a:close/>
                </a:path>
                <a:path w="594360" h="428625">
                  <a:moveTo>
                    <a:pt x="209905" y="124548"/>
                  </a:moveTo>
                  <a:lnTo>
                    <a:pt x="201218" y="124548"/>
                  </a:lnTo>
                  <a:lnTo>
                    <a:pt x="196430" y="125818"/>
                  </a:lnTo>
                  <a:lnTo>
                    <a:pt x="191223" y="129628"/>
                  </a:lnTo>
                  <a:lnTo>
                    <a:pt x="221278" y="129628"/>
                  </a:lnTo>
                  <a:lnTo>
                    <a:pt x="214134" y="125818"/>
                  </a:lnTo>
                  <a:lnTo>
                    <a:pt x="209905" y="124548"/>
                  </a:lnTo>
                  <a:close/>
                </a:path>
                <a:path w="594360" h="428625">
                  <a:moveTo>
                    <a:pt x="48209" y="31838"/>
                  </a:moveTo>
                  <a:lnTo>
                    <a:pt x="0" y="115658"/>
                  </a:lnTo>
                  <a:lnTo>
                    <a:pt x="11557" y="122008"/>
                  </a:lnTo>
                  <a:lnTo>
                    <a:pt x="59766" y="39458"/>
                  </a:lnTo>
                  <a:lnTo>
                    <a:pt x="48209" y="31838"/>
                  </a:lnTo>
                  <a:close/>
                </a:path>
                <a:path w="594360" h="428625">
                  <a:moveTo>
                    <a:pt x="141097" y="85178"/>
                  </a:moveTo>
                  <a:lnTo>
                    <a:pt x="131203" y="86448"/>
                  </a:lnTo>
                  <a:lnTo>
                    <a:pt x="125958" y="87718"/>
                  </a:lnTo>
                  <a:lnTo>
                    <a:pt x="120421" y="91528"/>
                  </a:lnTo>
                  <a:lnTo>
                    <a:pt x="154439" y="91528"/>
                  </a:lnTo>
                  <a:lnTo>
                    <a:pt x="145732" y="86448"/>
                  </a:lnTo>
                  <a:lnTo>
                    <a:pt x="141097" y="85178"/>
                  </a:lnTo>
                  <a:close/>
                </a:path>
                <a:path w="594360" h="428625">
                  <a:moveTo>
                    <a:pt x="100596" y="61048"/>
                  </a:moveTo>
                  <a:lnTo>
                    <a:pt x="90665" y="62318"/>
                  </a:lnTo>
                  <a:lnTo>
                    <a:pt x="85775" y="63588"/>
                  </a:lnTo>
                  <a:lnTo>
                    <a:pt x="80987" y="67398"/>
                  </a:lnTo>
                  <a:lnTo>
                    <a:pt x="112504" y="67398"/>
                  </a:lnTo>
                  <a:lnTo>
                    <a:pt x="105219" y="62318"/>
                  </a:lnTo>
                  <a:lnTo>
                    <a:pt x="100596" y="61048"/>
                  </a:lnTo>
                  <a:close/>
                </a:path>
              </a:pathLst>
            </a:custGeom>
            <a:solidFill>
              <a:srgbClr val="808080"/>
            </a:solidFill>
          </p:spPr>
          <p:txBody>
            <a:bodyPr wrap="square" lIns="0" tIns="0" rIns="0" bIns="0" rtlCol="0"/>
            <a:lstStyle/>
            <a:p/>
          </p:txBody>
        </p:sp>
        <p:sp>
          <p:nvSpPr>
            <p:cNvPr id="67" name="object 67" descr=""/>
            <p:cNvSpPr/>
            <p:nvPr/>
          </p:nvSpPr>
          <p:spPr>
            <a:xfrm>
              <a:off x="1312925" y="2789682"/>
              <a:ext cx="945515" cy="1905"/>
            </a:xfrm>
            <a:custGeom>
              <a:avLst/>
              <a:gdLst/>
              <a:ahLst/>
              <a:cxnLst/>
              <a:rect l="l" t="t" r="r" b="b"/>
              <a:pathLst>
                <a:path w="945514" h="1905">
                  <a:moveTo>
                    <a:pt x="0" y="0"/>
                  </a:moveTo>
                  <a:lnTo>
                    <a:pt x="945083" y="1308"/>
                  </a:lnTo>
                </a:path>
              </a:pathLst>
            </a:custGeom>
            <a:ln w="38100">
              <a:solidFill>
                <a:srgbClr val="FFD9B0"/>
              </a:solidFill>
            </a:ln>
          </p:spPr>
          <p:txBody>
            <a:bodyPr wrap="square" lIns="0" tIns="0" rIns="0" bIns="0" rtlCol="0"/>
            <a:lstStyle/>
            <a:p/>
          </p:txBody>
        </p:sp>
        <p:sp>
          <p:nvSpPr>
            <p:cNvPr id="68" name="object 68" descr=""/>
            <p:cNvSpPr/>
            <p:nvPr/>
          </p:nvSpPr>
          <p:spPr>
            <a:xfrm>
              <a:off x="2259329" y="2789682"/>
              <a:ext cx="483870" cy="269240"/>
            </a:xfrm>
            <a:custGeom>
              <a:avLst/>
              <a:gdLst/>
              <a:ahLst/>
              <a:cxnLst/>
              <a:rect l="l" t="t" r="r" b="b"/>
              <a:pathLst>
                <a:path w="483869" h="269239">
                  <a:moveTo>
                    <a:pt x="0" y="0"/>
                  </a:moveTo>
                  <a:lnTo>
                    <a:pt x="483781" y="268770"/>
                  </a:lnTo>
                </a:path>
              </a:pathLst>
            </a:custGeom>
            <a:ln w="38100">
              <a:solidFill>
                <a:srgbClr val="FFD9B0"/>
              </a:solidFill>
            </a:ln>
          </p:spPr>
          <p:txBody>
            <a:bodyPr wrap="square" lIns="0" tIns="0" rIns="0" bIns="0" rtlCol="0"/>
            <a:lstStyle/>
            <a:p/>
          </p:txBody>
        </p:sp>
        <p:sp>
          <p:nvSpPr>
            <p:cNvPr id="69" name="object 69" descr=""/>
            <p:cNvSpPr/>
            <p:nvPr/>
          </p:nvSpPr>
          <p:spPr>
            <a:xfrm>
              <a:off x="2698708" y="2999237"/>
              <a:ext cx="128270" cy="106045"/>
            </a:xfrm>
            <a:custGeom>
              <a:avLst/>
              <a:gdLst/>
              <a:ahLst/>
              <a:cxnLst/>
              <a:rect l="l" t="t" r="r" b="b"/>
              <a:pathLst>
                <a:path w="128269" h="106044">
                  <a:moveTo>
                    <a:pt x="55511" y="0"/>
                  </a:moveTo>
                  <a:lnTo>
                    <a:pt x="0" y="99910"/>
                  </a:lnTo>
                  <a:lnTo>
                    <a:pt x="127673" y="105473"/>
                  </a:lnTo>
                  <a:lnTo>
                    <a:pt x="55511" y="0"/>
                  </a:lnTo>
                  <a:close/>
                </a:path>
              </a:pathLst>
            </a:custGeom>
            <a:solidFill>
              <a:srgbClr val="FFD9B0"/>
            </a:solidFill>
          </p:spPr>
          <p:txBody>
            <a:bodyPr wrap="square" lIns="0" tIns="0" rIns="0" bIns="0" rtlCol="0"/>
            <a:lstStyle/>
            <a:p/>
          </p:txBody>
        </p:sp>
        <p:sp>
          <p:nvSpPr>
            <p:cNvPr id="70" name="object 70" descr=""/>
            <p:cNvSpPr/>
            <p:nvPr/>
          </p:nvSpPr>
          <p:spPr>
            <a:xfrm>
              <a:off x="1312925" y="2033778"/>
              <a:ext cx="1905000" cy="0"/>
            </a:xfrm>
            <a:custGeom>
              <a:avLst/>
              <a:gdLst/>
              <a:ahLst/>
              <a:cxnLst/>
              <a:rect l="l" t="t" r="r" b="b"/>
              <a:pathLst>
                <a:path w="1905000" h="0">
                  <a:moveTo>
                    <a:pt x="0" y="0"/>
                  </a:moveTo>
                  <a:lnTo>
                    <a:pt x="1904593" y="0"/>
                  </a:lnTo>
                </a:path>
              </a:pathLst>
            </a:custGeom>
            <a:ln w="38100">
              <a:solidFill>
                <a:srgbClr val="E43E31"/>
              </a:solidFill>
            </a:ln>
          </p:spPr>
          <p:txBody>
            <a:bodyPr wrap="square" lIns="0" tIns="0" rIns="0" bIns="0" rtlCol="0"/>
            <a:lstStyle/>
            <a:p/>
          </p:txBody>
        </p:sp>
        <p:sp>
          <p:nvSpPr>
            <p:cNvPr id="71" name="object 71" descr=""/>
            <p:cNvSpPr/>
            <p:nvPr/>
          </p:nvSpPr>
          <p:spPr>
            <a:xfrm>
              <a:off x="3435858" y="2036826"/>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2" name="object 72" descr=""/>
            <p:cNvSpPr/>
            <p:nvPr/>
          </p:nvSpPr>
          <p:spPr>
            <a:xfrm>
              <a:off x="3716274" y="203377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3" name="object 73" descr=""/>
            <p:cNvSpPr/>
            <p:nvPr/>
          </p:nvSpPr>
          <p:spPr>
            <a:xfrm>
              <a:off x="3996690" y="204901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4" name="object 74" descr=""/>
            <p:cNvSpPr/>
            <p:nvPr/>
          </p:nvSpPr>
          <p:spPr>
            <a:xfrm>
              <a:off x="3431286"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5" name="object 75" descr=""/>
            <p:cNvSpPr/>
            <p:nvPr/>
          </p:nvSpPr>
          <p:spPr>
            <a:xfrm>
              <a:off x="3711702"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6" name="object 76" descr=""/>
            <p:cNvSpPr/>
            <p:nvPr/>
          </p:nvSpPr>
          <p:spPr>
            <a:xfrm>
              <a:off x="3993641" y="228523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p:txBody>
        </p:sp>
        <p:sp>
          <p:nvSpPr>
            <p:cNvPr id="77" name="object 77" descr=""/>
            <p:cNvSpPr/>
            <p:nvPr/>
          </p:nvSpPr>
          <p:spPr>
            <a:xfrm>
              <a:off x="3431286" y="2535174"/>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p:txBody>
        </p:sp>
        <p:sp>
          <p:nvSpPr>
            <p:cNvPr id="78" name="object 78" descr=""/>
            <p:cNvSpPr/>
            <p:nvPr/>
          </p:nvSpPr>
          <p:spPr>
            <a:xfrm>
              <a:off x="3716274"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p:txBody>
        </p:sp>
        <p:sp>
          <p:nvSpPr>
            <p:cNvPr id="79" name="object 79" descr=""/>
            <p:cNvSpPr/>
            <p:nvPr/>
          </p:nvSpPr>
          <p:spPr>
            <a:xfrm>
              <a:off x="3996690"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p:txBody>
        </p:sp>
        <p:sp>
          <p:nvSpPr>
            <p:cNvPr id="80" name="object 80" descr=""/>
            <p:cNvSpPr/>
            <p:nvPr/>
          </p:nvSpPr>
          <p:spPr>
            <a:xfrm>
              <a:off x="4278630" y="2038350"/>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p:txBody>
        </p:sp>
        <p:sp>
          <p:nvSpPr>
            <p:cNvPr id="81" name="object 81" descr=""/>
            <p:cNvSpPr/>
            <p:nvPr/>
          </p:nvSpPr>
          <p:spPr>
            <a:xfrm>
              <a:off x="4479114" y="1982031"/>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p:txBody>
        </p:sp>
        <p:sp>
          <p:nvSpPr>
            <p:cNvPr id="82" name="object 82" descr=""/>
            <p:cNvSpPr/>
            <p:nvPr/>
          </p:nvSpPr>
          <p:spPr>
            <a:xfrm>
              <a:off x="4281677" y="2286762"/>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p:txBody>
        </p:sp>
        <p:sp>
          <p:nvSpPr>
            <p:cNvPr id="83" name="object 83" descr=""/>
            <p:cNvSpPr/>
            <p:nvPr/>
          </p:nvSpPr>
          <p:spPr>
            <a:xfrm>
              <a:off x="4482162" y="223044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p:txBody>
        </p:sp>
        <p:sp>
          <p:nvSpPr>
            <p:cNvPr id="84" name="object 84" descr=""/>
            <p:cNvSpPr/>
            <p:nvPr/>
          </p:nvSpPr>
          <p:spPr>
            <a:xfrm>
              <a:off x="4283202" y="2538222"/>
              <a:ext cx="220345" cy="1270"/>
            </a:xfrm>
            <a:custGeom>
              <a:avLst/>
              <a:gdLst/>
              <a:ahLst/>
              <a:cxnLst/>
              <a:rect l="l" t="t" r="r" b="b"/>
              <a:pathLst>
                <a:path w="220345" h="1269">
                  <a:moveTo>
                    <a:pt x="0" y="0"/>
                  </a:moveTo>
                  <a:lnTo>
                    <a:pt x="219773" y="914"/>
                  </a:lnTo>
                </a:path>
              </a:pathLst>
            </a:custGeom>
            <a:ln w="38100">
              <a:solidFill>
                <a:srgbClr val="FF9B20"/>
              </a:solidFill>
            </a:ln>
          </p:spPr>
          <p:txBody>
            <a:bodyPr wrap="square" lIns="0" tIns="0" rIns="0" bIns="0" rtlCol="0"/>
            <a:lstStyle/>
            <a:p/>
          </p:txBody>
        </p:sp>
        <p:sp>
          <p:nvSpPr>
            <p:cNvPr id="85" name="object 85" descr=""/>
            <p:cNvSpPr/>
            <p:nvPr/>
          </p:nvSpPr>
          <p:spPr>
            <a:xfrm>
              <a:off x="4483686" y="248190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FF9B20"/>
            </a:solidFill>
          </p:spPr>
          <p:txBody>
            <a:bodyPr wrap="square" lIns="0" tIns="0" rIns="0" bIns="0" rtlCol="0"/>
            <a:lstStyle/>
            <a:p/>
          </p:txBody>
        </p:sp>
      </p:grpSp>
      <p:sp>
        <p:nvSpPr>
          <p:cNvPr id="86" name="object 86" descr=""/>
          <p:cNvSpPr txBox="1"/>
          <p:nvPr/>
        </p:nvSpPr>
        <p:spPr>
          <a:xfrm>
            <a:off x="3094525" y="967279"/>
            <a:ext cx="1047750" cy="471170"/>
          </a:xfrm>
          <a:prstGeom prst="rect">
            <a:avLst/>
          </a:prstGeom>
        </p:spPr>
        <p:txBody>
          <a:bodyPr wrap="square" lIns="0" tIns="12700" rIns="0" bIns="0" rtlCol="0" vert="horz">
            <a:spAutoFit/>
          </a:bodyPr>
          <a:lstStyle/>
          <a:p>
            <a:pPr marL="255904" marR="5080" indent="-243840">
              <a:lnSpc>
                <a:spcPct val="100699"/>
              </a:lnSpc>
              <a:spcBef>
                <a:spcPts val="100"/>
              </a:spcBef>
            </a:pPr>
            <a:r>
              <a:rPr dirty="0" sz="1450" spc="-160" b="1">
                <a:solidFill>
                  <a:srgbClr val="E43E31"/>
                </a:solidFill>
                <a:latin typeface="Arial"/>
                <a:cs typeface="Arial"/>
              </a:rPr>
              <a:t>Assess</a:t>
            </a:r>
            <a:r>
              <a:rPr dirty="0" sz="1450" spc="-10" b="1">
                <a:solidFill>
                  <a:srgbClr val="E43E31"/>
                </a:solidFill>
                <a:latin typeface="Arial"/>
                <a:cs typeface="Arial"/>
              </a:rPr>
              <a:t> </a:t>
            </a:r>
            <a:r>
              <a:rPr dirty="0" sz="1450" spc="-120" b="1">
                <a:solidFill>
                  <a:srgbClr val="E43E31"/>
                </a:solidFill>
                <a:latin typeface="Arial"/>
                <a:cs typeface="Arial"/>
              </a:rPr>
              <a:t>single </a:t>
            </a:r>
            <a:r>
              <a:rPr dirty="0" sz="1450" spc="-10" b="1">
                <a:solidFill>
                  <a:srgbClr val="E43E31"/>
                </a:solidFill>
                <a:latin typeface="Arial"/>
                <a:cs typeface="Arial"/>
              </a:rPr>
              <a:t>studies</a:t>
            </a:r>
            <a:endParaRPr sz="1450">
              <a:latin typeface="Arial"/>
              <a:cs typeface="Arial"/>
            </a:endParaRPr>
          </a:p>
        </p:txBody>
      </p:sp>
      <p:sp>
        <p:nvSpPr>
          <p:cNvPr id="87" name="object 87" descr=""/>
          <p:cNvSpPr txBox="1"/>
          <p:nvPr/>
        </p:nvSpPr>
        <p:spPr>
          <a:xfrm>
            <a:off x="1375620" y="4431303"/>
            <a:ext cx="730885" cy="838200"/>
          </a:xfrm>
          <a:prstGeom prst="rect">
            <a:avLst/>
          </a:prstGeom>
        </p:spPr>
        <p:txBody>
          <a:bodyPr wrap="square" lIns="0" tIns="13335" rIns="0" bIns="0" rtlCol="0" vert="horz">
            <a:spAutoFit/>
          </a:bodyPr>
          <a:lstStyle/>
          <a:p>
            <a:pPr algn="just" marL="12700" marR="5080" indent="16510">
              <a:lnSpc>
                <a:spcPct val="100400"/>
              </a:lnSpc>
              <a:spcBef>
                <a:spcPts val="105"/>
              </a:spcBef>
            </a:pPr>
            <a:r>
              <a:rPr dirty="0" sz="1450" spc="-130" b="1">
                <a:solidFill>
                  <a:srgbClr val="E43E31"/>
                </a:solidFill>
                <a:latin typeface="Arial"/>
                <a:cs typeface="Arial"/>
              </a:rPr>
              <a:t>Evidence </a:t>
            </a:r>
            <a:r>
              <a:rPr dirty="0" sz="1450" spc="-140" b="1">
                <a:solidFill>
                  <a:srgbClr val="E43E31"/>
                </a:solidFill>
                <a:latin typeface="Arial"/>
                <a:cs typeface="Arial"/>
              </a:rPr>
              <a:t>synthesis </a:t>
            </a:r>
            <a:r>
              <a:rPr dirty="0" sz="1200" spc="-60">
                <a:solidFill>
                  <a:srgbClr val="E43E31"/>
                </a:solidFill>
                <a:latin typeface="Arial"/>
                <a:cs typeface="Arial"/>
              </a:rPr>
              <a:t>(systematic </a:t>
            </a:r>
            <a:r>
              <a:rPr dirty="0" sz="1200" spc="-105">
                <a:solidFill>
                  <a:srgbClr val="E43E31"/>
                </a:solidFill>
                <a:latin typeface="Arial"/>
                <a:cs typeface="Arial"/>
              </a:rPr>
              <a:t>review/HTA)</a:t>
            </a:r>
            <a:endParaRPr sz="1200">
              <a:latin typeface="Arial"/>
              <a:cs typeface="Arial"/>
            </a:endParaRPr>
          </a:p>
        </p:txBody>
      </p:sp>
      <p:sp>
        <p:nvSpPr>
          <p:cNvPr id="88" name="object 88" descr=""/>
          <p:cNvSpPr/>
          <p:nvPr/>
        </p:nvSpPr>
        <p:spPr>
          <a:xfrm>
            <a:off x="737616" y="1802891"/>
            <a:ext cx="9261475" cy="3977640"/>
          </a:xfrm>
          <a:custGeom>
            <a:avLst/>
            <a:gdLst/>
            <a:ahLst/>
            <a:cxnLst/>
            <a:rect l="l" t="t" r="r" b="b"/>
            <a:pathLst>
              <a:path w="9261475" h="3977640">
                <a:moveTo>
                  <a:pt x="1685544" y="3665969"/>
                </a:moveTo>
                <a:lnTo>
                  <a:pt x="696087" y="3665969"/>
                </a:lnTo>
                <a:lnTo>
                  <a:pt x="647128" y="3661041"/>
                </a:lnTo>
                <a:lnTo>
                  <a:pt x="601535" y="3646881"/>
                </a:lnTo>
                <a:lnTo>
                  <a:pt x="560285" y="3624491"/>
                </a:lnTo>
                <a:lnTo>
                  <a:pt x="524332" y="3594836"/>
                </a:lnTo>
                <a:lnTo>
                  <a:pt x="494677" y="3558883"/>
                </a:lnTo>
                <a:lnTo>
                  <a:pt x="472287" y="3517633"/>
                </a:lnTo>
                <a:lnTo>
                  <a:pt x="458127" y="3472040"/>
                </a:lnTo>
                <a:lnTo>
                  <a:pt x="453199" y="3423081"/>
                </a:lnTo>
                <a:lnTo>
                  <a:pt x="453199" y="1622323"/>
                </a:lnTo>
                <a:lnTo>
                  <a:pt x="594728" y="1622323"/>
                </a:lnTo>
                <a:lnTo>
                  <a:pt x="297357" y="1301496"/>
                </a:lnTo>
                <a:lnTo>
                  <a:pt x="0" y="1622323"/>
                </a:lnTo>
                <a:lnTo>
                  <a:pt x="141528" y="1622323"/>
                </a:lnTo>
                <a:lnTo>
                  <a:pt x="141528" y="3423081"/>
                </a:lnTo>
                <a:lnTo>
                  <a:pt x="143560" y="3470935"/>
                </a:lnTo>
                <a:lnTo>
                  <a:pt x="149555" y="3517658"/>
                </a:lnTo>
                <a:lnTo>
                  <a:pt x="159346" y="3563074"/>
                </a:lnTo>
                <a:lnTo>
                  <a:pt x="172758" y="3607041"/>
                </a:lnTo>
                <a:lnTo>
                  <a:pt x="189636" y="3649370"/>
                </a:lnTo>
                <a:lnTo>
                  <a:pt x="209804" y="3689896"/>
                </a:lnTo>
                <a:lnTo>
                  <a:pt x="233108" y="3728466"/>
                </a:lnTo>
                <a:lnTo>
                  <a:pt x="259372" y="3764915"/>
                </a:lnTo>
                <a:lnTo>
                  <a:pt x="288429" y="3799065"/>
                </a:lnTo>
                <a:lnTo>
                  <a:pt x="320103" y="3830739"/>
                </a:lnTo>
                <a:lnTo>
                  <a:pt x="354253" y="3859796"/>
                </a:lnTo>
                <a:lnTo>
                  <a:pt x="390702" y="3886060"/>
                </a:lnTo>
                <a:lnTo>
                  <a:pt x="429272" y="3909364"/>
                </a:lnTo>
                <a:lnTo>
                  <a:pt x="469798" y="3929532"/>
                </a:lnTo>
                <a:lnTo>
                  <a:pt x="512127" y="3946410"/>
                </a:lnTo>
                <a:lnTo>
                  <a:pt x="556094" y="3959822"/>
                </a:lnTo>
                <a:lnTo>
                  <a:pt x="601510" y="3969613"/>
                </a:lnTo>
                <a:lnTo>
                  <a:pt x="648233" y="3975608"/>
                </a:lnTo>
                <a:lnTo>
                  <a:pt x="696087" y="3977640"/>
                </a:lnTo>
                <a:lnTo>
                  <a:pt x="1685544" y="3977640"/>
                </a:lnTo>
                <a:lnTo>
                  <a:pt x="1685544" y="3665969"/>
                </a:lnTo>
                <a:close/>
              </a:path>
              <a:path w="9261475" h="3977640">
                <a:moveTo>
                  <a:pt x="4728972" y="296418"/>
                </a:moveTo>
                <a:lnTo>
                  <a:pt x="4434078" y="0"/>
                </a:lnTo>
                <a:lnTo>
                  <a:pt x="4434078" y="148209"/>
                </a:lnTo>
                <a:lnTo>
                  <a:pt x="4139184" y="148209"/>
                </a:lnTo>
                <a:lnTo>
                  <a:pt x="4139184" y="444627"/>
                </a:lnTo>
                <a:lnTo>
                  <a:pt x="4434078" y="444627"/>
                </a:lnTo>
                <a:lnTo>
                  <a:pt x="4434078" y="592836"/>
                </a:lnTo>
                <a:lnTo>
                  <a:pt x="4728972" y="296418"/>
                </a:lnTo>
                <a:close/>
              </a:path>
              <a:path w="9261475" h="3977640">
                <a:moveTo>
                  <a:pt x="4754880" y="3117342"/>
                </a:moveTo>
                <a:lnTo>
                  <a:pt x="4459986" y="3117342"/>
                </a:lnTo>
                <a:lnTo>
                  <a:pt x="4459986" y="2968752"/>
                </a:lnTo>
                <a:lnTo>
                  <a:pt x="4165092" y="3265932"/>
                </a:lnTo>
                <a:lnTo>
                  <a:pt x="4459986" y="3563112"/>
                </a:lnTo>
                <a:lnTo>
                  <a:pt x="4459986" y="3414522"/>
                </a:lnTo>
                <a:lnTo>
                  <a:pt x="4754880" y="3414522"/>
                </a:lnTo>
                <a:lnTo>
                  <a:pt x="4754880" y="3117342"/>
                </a:lnTo>
                <a:close/>
              </a:path>
              <a:path w="9261475" h="3977640">
                <a:moveTo>
                  <a:pt x="7818120" y="3117342"/>
                </a:moveTo>
                <a:lnTo>
                  <a:pt x="7523226" y="3117342"/>
                </a:lnTo>
                <a:lnTo>
                  <a:pt x="7523226" y="2968752"/>
                </a:lnTo>
                <a:lnTo>
                  <a:pt x="7228332" y="3265932"/>
                </a:lnTo>
                <a:lnTo>
                  <a:pt x="7523226" y="3563112"/>
                </a:lnTo>
                <a:lnTo>
                  <a:pt x="7523226" y="3414522"/>
                </a:lnTo>
                <a:lnTo>
                  <a:pt x="7818120" y="3414522"/>
                </a:lnTo>
                <a:lnTo>
                  <a:pt x="7818120" y="3117342"/>
                </a:lnTo>
                <a:close/>
              </a:path>
              <a:path w="9261475" h="3977640">
                <a:moveTo>
                  <a:pt x="9261348" y="1703451"/>
                </a:moveTo>
                <a:lnTo>
                  <a:pt x="9128912" y="1703451"/>
                </a:lnTo>
                <a:lnTo>
                  <a:pt x="9128925" y="577126"/>
                </a:lnTo>
                <a:lnTo>
                  <a:pt x="9126207" y="530085"/>
                </a:lnTo>
                <a:lnTo>
                  <a:pt x="9118270" y="484644"/>
                </a:lnTo>
                <a:lnTo>
                  <a:pt x="9105405" y="441083"/>
                </a:lnTo>
                <a:lnTo>
                  <a:pt x="9087917" y="399732"/>
                </a:lnTo>
                <a:lnTo>
                  <a:pt x="9066111" y="360883"/>
                </a:lnTo>
                <a:lnTo>
                  <a:pt x="9040292" y="324827"/>
                </a:lnTo>
                <a:lnTo>
                  <a:pt x="9010764" y="291896"/>
                </a:lnTo>
                <a:lnTo>
                  <a:pt x="8977833" y="262369"/>
                </a:lnTo>
                <a:lnTo>
                  <a:pt x="8941778" y="236550"/>
                </a:lnTo>
                <a:lnTo>
                  <a:pt x="8902929" y="214744"/>
                </a:lnTo>
                <a:lnTo>
                  <a:pt x="8861577" y="197256"/>
                </a:lnTo>
                <a:lnTo>
                  <a:pt x="8818016" y="184391"/>
                </a:lnTo>
                <a:lnTo>
                  <a:pt x="8772576" y="176453"/>
                </a:lnTo>
                <a:lnTo>
                  <a:pt x="8725535" y="173736"/>
                </a:lnTo>
                <a:lnTo>
                  <a:pt x="8339328" y="173736"/>
                </a:lnTo>
                <a:lnTo>
                  <a:pt x="8339328" y="404241"/>
                </a:lnTo>
                <a:lnTo>
                  <a:pt x="8725535" y="404241"/>
                </a:lnTo>
                <a:lnTo>
                  <a:pt x="8771484" y="410425"/>
                </a:lnTo>
                <a:lnTo>
                  <a:pt x="8812784" y="427850"/>
                </a:lnTo>
                <a:lnTo>
                  <a:pt x="8847772" y="454888"/>
                </a:lnTo>
                <a:lnTo>
                  <a:pt x="8874798" y="489877"/>
                </a:lnTo>
                <a:lnTo>
                  <a:pt x="8892222" y="531177"/>
                </a:lnTo>
                <a:lnTo>
                  <a:pt x="8898407" y="577126"/>
                </a:lnTo>
                <a:lnTo>
                  <a:pt x="8898407" y="1703451"/>
                </a:lnTo>
                <a:lnTo>
                  <a:pt x="8765984" y="1703451"/>
                </a:lnTo>
                <a:lnTo>
                  <a:pt x="9013660" y="1933956"/>
                </a:lnTo>
                <a:lnTo>
                  <a:pt x="9261348" y="1703451"/>
                </a:lnTo>
                <a:close/>
              </a:path>
            </a:pathLst>
          </a:custGeom>
          <a:solidFill>
            <a:srgbClr val="E43E31"/>
          </a:solidFill>
        </p:spPr>
        <p:txBody>
          <a:bodyPr wrap="square" lIns="0" tIns="0" rIns="0" bIns="0" rtlCol="0"/>
          <a:lstStyle/>
          <a:p/>
        </p:txBody>
      </p:sp>
      <p:sp>
        <p:nvSpPr>
          <p:cNvPr id="89" name="object 89"/>
          <p:cNvSpPr txBox="1">
            <a:spLocks noGrp="1"/>
          </p:cNvSpPr>
          <p:nvPr>
            <p:ph type="title"/>
          </p:nvPr>
        </p:nvSpPr>
        <p:spPr>
          <a:xfrm>
            <a:off x="5192179" y="253240"/>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
          <p:cNvGrpSpPr/>
          <p:nvPr/>
        </p:nvGrpSpPr>
        <p:grpSpPr>
          <a:xfrm>
            <a:off x="6123178" y="3020317"/>
            <a:ext cx="4807585" cy="3082290"/>
            <a:chOff x="6123178" y="3020317"/>
            <a:chExt cx="4807585" cy="3082290"/>
          </a:xfrm>
        </p:grpSpPr>
        <p:sp>
          <p:nvSpPr>
            <p:cNvPr id="3" name="object 3" descr=""/>
            <p:cNvSpPr/>
            <p:nvPr/>
          </p:nvSpPr>
          <p:spPr>
            <a:xfrm>
              <a:off x="6129528" y="3026667"/>
              <a:ext cx="4794885" cy="3069590"/>
            </a:xfrm>
            <a:custGeom>
              <a:avLst/>
              <a:gdLst/>
              <a:ahLst/>
              <a:cxnLst/>
              <a:rect l="l" t="t" r="r" b="b"/>
              <a:pathLst>
                <a:path w="4794884" h="3069590">
                  <a:moveTo>
                    <a:pt x="4574959" y="0"/>
                  </a:moveTo>
                  <a:lnTo>
                    <a:pt x="219544" y="0"/>
                  </a:lnTo>
                  <a:lnTo>
                    <a:pt x="175300" y="4460"/>
                  </a:lnTo>
                  <a:lnTo>
                    <a:pt x="134089" y="17251"/>
                  </a:lnTo>
                  <a:lnTo>
                    <a:pt x="96797" y="37492"/>
                  </a:lnTo>
                  <a:lnTo>
                    <a:pt x="64304" y="64300"/>
                  </a:lnTo>
                  <a:lnTo>
                    <a:pt x="37495" y="96791"/>
                  </a:lnTo>
                  <a:lnTo>
                    <a:pt x="17253" y="134084"/>
                  </a:lnTo>
                  <a:lnTo>
                    <a:pt x="4460" y="175296"/>
                  </a:lnTo>
                  <a:lnTo>
                    <a:pt x="0" y="219544"/>
                  </a:lnTo>
                  <a:lnTo>
                    <a:pt x="0" y="2849778"/>
                  </a:lnTo>
                  <a:lnTo>
                    <a:pt x="4460" y="2894027"/>
                  </a:lnTo>
                  <a:lnTo>
                    <a:pt x="17253" y="2935240"/>
                  </a:lnTo>
                  <a:lnTo>
                    <a:pt x="37495" y="2972535"/>
                  </a:lnTo>
                  <a:lnTo>
                    <a:pt x="64304" y="3005029"/>
                  </a:lnTo>
                  <a:lnTo>
                    <a:pt x="96797" y="3031839"/>
                  </a:lnTo>
                  <a:lnTo>
                    <a:pt x="134089" y="3052082"/>
                  </a:lnTo>
                  <a:lnTo>
                    <a:pt x="175300" y="3064875"/>
                  </a:lnTo>
                  <a:lnTo>
                    <a:pt x="219544" y="3069335"/>
                  </a:lnTo>
                  <a:lnTo>
                    <a:pt x="4574959" y="3069335"/>
                  </a:lnTo>
                  <a:lnTo>
                    <a:pt x="4619203" y="3064875"/>
                  </a:lnTo>
                  <a:lnTo>
                    <a:pt x="4660414" y="3052082"/>
                  </a:lnTo>
                  <a:lnTo>
                    <a:pt x="4697706" y="3031839"/>
                  </a:lnTo>
                  <a:lnTo>
                    <a:pt x="4730199" y="3005029"/>
                  </a:lnTo>
                  <a:lnTo>
                    <a:pt x="4757008" y="2972535"/>
                  </a:lnTo>
                  <a:lnTo>
                    <a:pt x="4777250" y="2935240"/>
                  </a:lnTo>
                  <a:lnTo>
                    <a:pt x="4790043" y="2894027"/>
                  </a:lnTo>
                  <a:lnTo>
                    <a:pt x="4794504" y="2849778"/>
                  </a:lnTo>
                  <a:lnTo>
                    <a:pt x="4794504" y="219544"/>
                  </a:lnTo>
                  <a:lnTo>
                    <a:pt x="4790043" y="175296"/>
                  </a:lnTo>
                  <a:lnTo>
                    <a:pt x="4777250" y="134084"/>
                  </a:lnTo>
                  <a:lnTo>
                    <a:pt x="4757008" y="96791"/>
                  </a:lnTo>
                  <a:lnTo>
                    <a:pt x="4730199" y="64300"/>
                  </a:lnTo>
                  <a:lnTo>
                    <a:pt x="4697706" y="37492"/>
                  </a:lnTo>
                  <a:lnTo>
                    <a:pt x="4660414" y="17251"/>
                  </a:lnTo>
                  <a:lnTo>
                    <a:pt x="4619203" y="4460"/>
                  </a:lnTo>
                  <a:lnTo>
                    <a:pt x="4574959" y="0"/>
                  </a:lnTo>
                  <a:close/>
                </a:path>
              </a:pathLst>
            </a:custGeom>
            <a:solidFill>
              <a:srgbClr val="F2F2F2"/>
            </a:solidFill>
          </p:spPr>
          <p:txBody>
            <a:bodyPr wrap="square" lIns="0" tIns="0" rIns="0" bIns="0" rtlCol="0"/>
            <a:lstStyle/>
            <a:p/>
          </p:txBody>
        </p:sp>
        <p:sp>
          <p:nvSpPr>
            <p:cNvPr id="4" name="object 4" descr=""/>
            <p:cNvSpPr/>
            <p:nvPr/>
          </p:nvSpPr>
          <p:spPr>
            <a:xfrm>
              <a:off x="6129528" y="3026667"/>
              <a:ext cx="4794885" cy="3069590"/>
            </a:xfrm>
            <a:custGeom>
              <a:avLst/>
              <a:gdLst/>
              <a:ahLst/>
              <a:cxnLst/>
              <a:rect l="l" t="t" r="r" b="b"/>
              <a:pathLst>
                <a:path w="4794884" h="3069590">
                  <a:moveTo>
                    <a:pt x="0" y="219544"/>
                  </a:moveTo>
                  <a:lnTo>
                    <a:pt x="4460" y="175296"/>
                  </a:lnTo>
                  <a:lnTo>
                    <a:pt x="17253" y="134084"/>
                  </a:lnTo>
                  <a:lnTo>
                    <a:pt x="37495" y="96791"/>
                  </a:lnTo>
                  <a:lnTo>
                    <a:pt x="64304" y="64300"/>
                  </a:lnTo>
                  <a:lnTo>
                    <a:pt x="96797" y="37492"/>
                  </a:lnTo>
                  <a:lnTo>
                    <a:pt x="134089" y="17251"/>
                  </a:lnTo>
                  <a:lnTo>
                    <a:pt x="175300" y="4460"/>
                  </a:lnTo>
                  <a:lnTo>
                    <a:pt x="219544" y="0"/>
                  </a:lnTo>
                  <a:lnTo>
                    <a:pt x="4574959" y="0"/>
                  </a:lnTo>
                  <a:lnTo>
                    <a:pt x="4619203" y="4460"/>
                  </a:lnTo>
                  <a:lnTo>
                    <a:pt x="4660414" y="17251"/>
                  </a:lnTo>
                  <a:lnTo>
                    <a:pt x="4697706" y="37492"/>
                  </a:lnTo>
                  <a:lnTo>
                    <a:pt x="4730199" y="64300"/>
                  </a:lnTo>
                  <a:lnTo>
                    <a:pt x="4757008" y="96791"/>
                  </a:lnTo>
                  <a:lnTo>
                    <a:pt x="4777250" y="134084"/>
                  </a:lnTo>
                  <a:lnTo>
                    <a:pt x="4790043" y="175296"/>
                  </a:lnTo>
                  <a:lnTo>
                    <a:pt x="4794504" y="219544"/>
                  </a:lnTo>
                  <a:lnTo>
                    <a:pt x="4794504" y="2849778"/>
                  </a:lnTo>
                  <a:lnTo>
                    <a:pt x="4790043" y="2894027"/>
                  </a:lnTo>
                  <a:lnTo>
                    <a:pt x="4777250" y="2935240"/>
                  </a:lnTo>
                  <a:lnTo>
                    <a:pt x="4757008" y="2972535"/>
                  </a:lnTo>
                  <a:lnTo>
                    <a:pt x="4730199" y="3005029"/>
                  </a:lnTo>
                  <a:lnTo>
                    <a:pt x="4697706" y="3031839"/>
                  </a:lnTo>
                  <a:lnTo>
                    <a:pt x="4660414" y="3052082"/>
                  </a:lnTo>
                  <a:lnTo>
                    <a:pt x="4619203" y="3064875"/>
                  </a:lnTo>
                  <a:lnTo>
                    <a:pt x="4574959" y="3069335"/>
                  </a:lnTo>
                  <a:lnTo>
                    <a:pt x="219544" y="3069335"/>
                  </a:lnTo>
                  <a:lnTo>
                    <a:pt x="175300" y="3064875"/>
                  </a:lnTo>
                  <a:lnTo>
                    <a:pt x="134089" y="3052082"/>
                  </a:lnTo>
                  <a:lnTo>
                    <a:pt x="96797" y="3031839"/>
                  </a:lnTo>
                  <a:lnTo>
                    <a:pt x="64304" y="3005029"/>
                  </a:lnTo>
                  <a:lnTo>
                    <a:pt x="37495" y="2972535"/>
                  </a:lnTo>
                  <a:lnTo>
                    <a:pt x="17253" y="2935240"/>
                  </a:lnTo>
                  <a:lnTo>
                    <a:pt x="4460" y="2894027"/>
                  </a:lnTo>
                  <a:lnTo>
                    <a:pt x="0" y="2849778"/>
                  </a:lnTo>
                  <a:lnTo>
                    <a:pt x="0" y="219544"/>
                  </a:lnTo>
                  <a:close/>
                </a:path>
              </a:pathLst>
            </a:custGeom>
            <a:ln w="12700">
              <a:solidFill>
                <a:srgbClr val="E43E31"/>
              </a:solidFill>
            </a:ln>
          </p:spPr>
          <p:txBody>
            <a:bodyPr wrap="square" lIns="0" tIns="0" rIns="0" bIns="0" rtlCol="0"/>
            <a:lstStyle/>
            <a:p/>
          </p:txBody>
        </p:sp>
      </p:grpSp>
      <p:grpSp>
        <p:nvGrpSpPr>
          <p:cNvPr id="5" name="object 5" descr=""/>
          <p:cNvGrpSpPr/>
          <p:nvPr/>
        </p:nvGrpSpPr>
        <p:grpSpPr>
          <a:xfrm>
            <a:off x="1100074" y="3020316"/>
            <a:ext cx="4805680" cy="3082290"/>
            <a:chOff x="1100074" y="3020316"/>
            <a:chExt cx="4805680" cy="3082290"/>
          </a:xfrm>
        </p:grpSpPr>
        <p:sp>
          <p:nvSpPr>
            <p:cNvPr id="6" name="object 6" descr=""/>
            <p:cNvSpPr/>
            <p:nvPr/>
          </p:nvSpPr>
          <p:spPr>
            <a:xfrm>
              <a:off x="1106424" y="3026666"/>
              <a:ext cx="4792980" cy="3069590"/>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p:txBody>
        </p:sp>
        <p:sp>
          <p:nvSpPr>
            <p:cNvPr id="7" name="object 7" descr=""/>
            <p:cNvSpPr/>
            <p:nvPr/>
          </p:nvSpPr>
          <p:spPr>
            <a:xfrm>
              <a:off x="1106424" y="3026666"/>
              <a:ext cx="4792980" cy="3069590"/>
            </a:xfrm>
            <a:custGeom>
              <a:avLst/>
              <a:gdLst/>
              <a:ahLst/>
              <a:cxnLst/>
              <a:rect l="l" t="t" r="r" b="b"/>
              <a:pathLst>
                <a:path w="4792980" h="3069590">
                  <a:moveTo>
                    <a:pt x="0" y="219544"/>
                  </a:moveTo>
                  <a:lnTo>
                    <a:pt x="4460" y="175300"/>
                  </a:lnTo>
                  <a:lnTo>
                    <a:pt x="17253" y="134089"/>
                  </a:lnTo>
                  <a:lnTo>
                    <a:pt x="37495" y="96797"/>
                  </a:lnTo>
                  <a:lnTo>
                    <a:pt x="64304" y="64304"/>
                  </a:lnTo>
                  <a:lnTo>
                    <a:pt x="96797" y="37495"/>
                  </a:lnTo>
                  <a:lnTo>
                    <a:pt x="134089" y="17253"/>
                  </a:lnTo>
                  <a:lnTo>
                    <a:pt x="175300" y="4460"/>
                  </a:lnTo>
                  <a:lnTo>
                    <a:pt x="219544" y="0"/>
                  </a:lnTo>
                  <a:lnTo>
                    <a:pt x="4573435" y="0"/>
                  </a:lnTo>
                  <a:lnTo>
                    <a:pt x="4617679" y="4460"/>
                  </a:lnTo>
                  <a:lnTo>
                    <a:pt x="4658890" y="17253"/>
                  </a:lnTo>
                  <a:lnTo>
                    <a:pt x="4696182" y="37495"/>
                  </a:lnTo>
                  <a:lnTo>
                    <a:pt x="4728675" y="64304"/>
                  </a:lnTo>
                  <a:lnTo>
                    <a:pt x="4755484" y="96797"/>
                  </a:lnTo>
                  <a:lnTo>
                    <a:pt x="4775726" y="134089"/>
                  </a:lnTo>
                  <a:lnTo>
                    <a:pt x="4788519" y="175300"/>
                  </a:lnTo>
                  <a:lnTo>
                    <a:pt x="4792980" y="219544"/>
                  </a:lnTo>
                  <a:lnTo>
                    <a:pt x="4792980" y="2849791"/>
                  </a:lnTo>
                  <a:lnTo>
                    <a:pt x="4788519" y="2894035"/>
                  </a:lnTo>
                  <a:lnTo>
                    <a:pt x="4775726" y="2935246"/>
                  </a:lnTo>
                  <a:lnTo>
                    <a:pt x="4755484" y="2972538"/>
                  </a:lnTo>
                  <a:lnTo>
                    <a:pt x="4728675" y="3005031"/>
                  </a:lnTo>
                  <a:lnTo>
                    <a:pt x="4696182" y="3031840"/>
                  </a:lnTo>
                  <a:lnTo>
                    <a:pt x="4658890" y="3052082"/>
                  </a:lnTo>
                  <a:lnTo>
                    <a:pt x="4617679" y="3064875"/>
                  </a:lnTo>
                  <a:lnTo>
                    <a:pt x="4573435" y="3069335"/>
                  </a:lnTo>
                  <a:lnTo>
                    <a:pt x="219544" y="3069335"/>
                  </a:lnTo>
                  <a:lnTo>
                    <a:pt x="175300" y="3064875"/>
                  </a:lnTo>
                  <a:lnTo>
                    <a:pt x="134089" y="3052082"/>
                  </a:lnTo>
                  <a:lnTo>
                    <a:pt x="96797" y="3031840"/>
                  </a:lnTo>
                  <a:lnTo>
                    <a:pt x="64304" y="3005031"/>
                  </a:lnTo>
                  <a:lnTo>
                    <a:pt x="37495" y="2972538"/>
                  </a:lnTo>
                  <a:lnTo>
                    <a:pt x="17253" y="2935246"/>
                  </a:lnTo>
                  <a:lnTo>
                    <a:pt x="4460" y="2894035"/>
                  </a:lnTo>
                  <a:lnTo>
                    <a:pt x="0" y="2849791"/>
                  </a:lnTo>
                  <a:lnTo>
                    <a:pt x="0" y="219544"/>
                  </a:lnTo>
                  <a:close/>
                </a:path>
              </a:pathLst>
            </a:custGeom>
            <a:ln w="12700">
              <a:solidFill>
                <a:srgbClr val="E43E31"/>
              </a:solidFill>
            </a:ln>
          </p:spPr>
          <p:txBody>
            <a:bodyPr wrap="square" lIns="0" tIns="0" rIns="0" bIns="0" rtlCol="0"/>
            <a:lstStyle/>
            <a:p/>
          </p:txBody>
        </p:sp>
      </p:grpSp>
      <p:sp>
        <p:nvSpPr>
          <p:cNvPr id="8" name="object 8" descr=""/>
          <p:cNvSpPr txBox="1"/>
          <p:nvPr/>
        </p:nvSpPr>
        <p:spPr>
          <a:xfrm>
            <a:off x="406400" y="1262339"/>
            <a:ext cx="6074410"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PICO</a:t>
            </a:r>
            <a:r>
              <a:rPr dirty="0" sz="2800" spc="-110">
                <a:solidFill>
                  <a:srgbClr val="E53E31"/>
                </a:solidFill>
                <a:latin typeface="Calibri"/>
                <a:cs typeface="Calibri"/>
              </a:rPr>
              <a:t> </a:t>
            </a:r>
            <a:r>
              <a:rPr dirty="0" sz="2800">
                <a:solidFill>
                  <a:srgbClr val="E53E31"/>
                </a:solidFill>
                <a:latin typeface="Calibri"/>
                <a:cs typeface="Calibri"/>
              </a:rPr>
              <a:t>Question</a:t>
            </a:r>
            <a:r>
              <a:rPr dirty="0" sz="2800" spc="-75">
                <a:solidFill>
                  <a:srgbClr val="E53E31"/>
                </a:solidFill>
                <a:latin typeface="Calibri"/>
                <a:cs typeface="Calibri"/>
              </a:rPr>
              <a:t> </a:t>
            </a:r>
            <a:r>
              <a:rPr dirty="0" sz="2800" spc="-10">
                <a:solidFill>
                  <a:srgbClr val="E53E31"/>
                </a:solidFill>
                <a:latin typeface="Calibri"/>
                <a:cs typeface="Calibri"/>
              </a:rPr>
              <a:t>Generation</a:t>
            </a:r>
            <a:r>
              <a:rPr dirty="0" sz="2800" spc="-90">
                <a:solidFill>
                  <a:srgbClr val="E53E31"/>
                </a:solidFill>
                <a:latin typeface="Calibri"/>
                <a:cs typeface="Calibri"/>
              </a:rPr>
              <a:t> </a:t>
            </a:r>
            <a:r>
              <a:rPr dirty="0" sz="2800">
                <a:solidFill>
                  <a:srgbClr val="E53E31"/>
                </a:solidFill>
                <a:latin typeface="Calibri"/>
                <a:cs typeface="Calibri"/>
              </a:rPr>
              <a:t>&amp;</a:t>
            </a:r>
            <a:r>
              <a:rPr dirty="0" sz="2800" spc="-90">
                <a:solidFill>
                  <a:srgbClr val="E53E31"/>
                </a:solidFill>
                <a:latin typeface="Calibri"/>
                <a:cs typeface="Calibri"/>
              </a:rPr>
              <a:t> </a:t>
            </a:r>
            <a:r>
              <a:rPr dirty="0" sz="2800" spc="-10">
                <a:solidFill>
                  <a:srgbClr val="E53E31"/>
                </a:solidFill>
                <a:latin typeface="Calibri"/>
                <a:cs typeface="Calibri"/>
              </a:rPr>
              <a:t>Prioritization</a:t>
            </a:r>
            <a:endParaRPr sz="2800">
              <a:latin typeface="Calibri"/>
              <a:cs typeface="Calibri"/>
            </a:endParaRPr>
          </a:p>
        </p:txBody>
      </p:sp>
      <p:sp>
        <p:nvSpPr>
          <p:cNvPr id="9" name="object 9" descr=""/>
          <p:cNvSpPr txBox="1"/>
          <p:nvPr/>
        </p:nvSpPr>
        <p:spPr>
          <a:xfrm>
            <a:off x="406400" y="1879880"/>
            <a:ext cx="7505700" cy="754380"/>
          </a:xfrm>
          <a:prstGeom prst="rect">
            <a:avLst/>
          </a:prstGeom>
        </p:spPr>
        <p:txBody>
          <a:bodyPr wrap="square" lIns="0" tIns="116839" rIns="0" bIns="0" rtlCol="0" vert="horz">
            <a:spAutoFit/>
          </a:bodyPr>
          <a:lstStyle/>
          <a:p>
            <a:pPr marL="241300" indent="-228600">
              <a:lnSpc>
                <a:spcPct val="100000"/>
              </a:lnSpc>
              <a:spcBef>
                <a:spcPts val="919"/>
              </a:spcBef>
              <a:buFont typeface="Arial"/>
              <a:buChar char="•"/>
              <a:tabLst>
                <a:tab pos="240665" algn="l"/>
                <a:tab pos="241300" algn="l"/>
              </a:tabLst>
            </a:pPr>
            <a:r>
              <a:rPr dirty="0" sz="1700">
                <a:solidFill>
                  <a:srgbClr val="808080"/>
                </a:solidFill>
                <a:latin typeface="Calibri"/>
                <a:cs typeface="Calibri"/>
              </a:rPr>
              <a:t>Brainstorming:</a:t>
            </a:r>
            <a:r>
              <a:rPr dirty="0" sz="1700" spc="25">
                <a:solidFill>
                  <a:srgbClr val="808080"/>
                </a:solidFill>
                <a:latin typeface="Calibri"/>
                <a:cs typeface="Calibri"/>
              </a:rPr>
              <a:t> </a:t>
            </a:r>
            <a:r>
              <a:rPr dirty="0" sz="1700">
                <a:solidFill>
                  <a:srgbClr val="808080"/>
                </a:solidFill>
                <a:latin typeface="Calibri"/>
                <a:cs typeface="Calibri"/>
              </a:rPr>
              <a:t>inclusive</a:t>
            </a:r>
            <a:r>
              <a:rPr dirty="0" sz="1700" spc="35">
                <a:solidFill>
                  <a:srgbClr val="808080"/>
                </a:solidFill>
                <a:latin typeface="Calibri"/>
                <a:cs typeface="Calibri"/>
              </a:rPr>
              <a:t> </a:t>
            </a:r>
            <a:r>
              <a:rPr dirty="0" sz="1700">
                <a:solidFill>
                  <a:srgbClr val="808080"/>
                </a:solidFill>
                <a:latin typeface="Calibri"/>
                <a:cs typeface="Calibri"/>
              </a:rPr>
              <a:t>list</a:t>
            </a:r>
            <a:r>
              <a:rPr dirty="0" sz="1700" spc="30">
                <a:solidFill>
                  <a:srgbClr val="808080"/>
                </a:solidFill>
                <a:latin typeface="Calibri"/>
                <a:cs typeface="Calibri"/>
              </a:rPr>
              <a:t> </a:t>
            </a:r>
            <a:r>
              <a:rPr dirty="0" sz="1700">
                <a:solidFill>
                  <a:srgbClr val="808080"/>
                </a:solidFill>
                <a:latin typeface="Calibri"/>
                <a:cs typeface="Calibri"/>
              </a:rPr>
              <a:t>of potential</a:t>
            </a:r>
            <a:r>
              <a:rPr dirty="0" sz="1700" spc="5">
                <a:solidFill>
                  <a:srgbClr val="808080"/>
                </a:solidFill>
                <a:latin typeface="Calibri"/>
                <a:cs typeface="Calibri"/>
              </a:rPr>
              <a:t> </a:t>
            </a:r>
            <a:r>
              <a:rPr dirty="0" sz="1700">
                <a:solidFill>
                  <a:srgbClr val="808080"/>
                </a:solidFill>
                <a:latin typeface="Calibri"/>
                <a:cs typeface="Calibri"/>
              </a:rPr>
              <a:t>PICO</a:t>
            </a:r>
            <a:r>
              <a:rPr dirty="0" sz="1700" spc="40">
                <a:solidFill>
                  <a:srgbClr val="808080"/>
                </a:solidFill>
                <a:latin typeface="Calibri"/>
                <a:cs typeface="Calibri"/>
              </a:rPr>
              <a:t> </a:t>
            </a:r>
            <a:r>
              <a:rPr dirty="0" sz="1700">
                <a:solidFill>
                  <a:srgbClr val="808080"/>
                </a:solidFill>
                <a:latin typeface="Calibri"/>
                <a:cs typeface="Calibri"/>
              </a:rPr>
              <a:t>questions</a:t>
            </a:r>
            <a:r>
              <a:rPr dirty="0" sz="1700" spc="15">
                <a:solidFill>
                  <a:srgbClr val="808080"/>
                </a:solidFill>
                <a:latin typeface="Calibri"/>
                <a:cs typeface="Calibri"/>
              </a:rPr>
              <a:t> </a:t>
            </a:r>
            <a:r>
              <a:rPr dirty="0" sz="1700">
                <a:solidFill>
                  <a:srgbClr val="808080"/>
                </a:solidFill>
                <a:latin typeface="Calibri"/>
                <a:cs typeface="Calibri"/>
              </a:rPr>
              <a:t>to</a:t>
            </a:r>
            <a:r>
              <a:rPr dirty="0" sz="1700" spc="5">
                <a:solidFill>
                  <a:srgbClr val="808080"/>
                </a:solidFill>
                <a:latin typeface="Calibri"/>
                <a:cs typeface="Calibri"/>
              </a:rPr>
              <a:t> </a:t>
            </a:r>
            <a:r>
              <a:rPr dirty="0" sz="1700" spc="-10">
                <a:solidFill>
                  <a:srgbClr val="808080"/>
                </a:solidFill>
                <a:latin typeface="Calibri"/>
                <a:cs typeface="Calibri"/>
              </a:rPr>
              <a:t>address</a:t>
            </a:r>
            <a:endParaRPr sz="1700">
              <a:latin typeface="Calibri"/>
              <a:cs typeface="Calibri"/>
            </a:endParaRPr>
          </a:p>
          <a:p>
            <a:pPr marL="241300" indent="-228600">
              <a:lnSpc>
                <a:spcPct val="100000"/>
              </a:lnSpc>
              <a:spcBef>
                <a:spcPts val="830"/>
              </a:spcBef>
              <a:buFont typeface="Arial"/>
              <a:buChar char="•"/>
              <a:tabLst>
                <a:tab pos="240665" algn="l"/>
                <a:tab pos="241300" algn="l"/>
              </a:tabLst>
            </a:pPr>
            <a:r>
              <a:rPr dirty="0" sz="1700">
                <a:solidFill>
                  <a:srgbClr val="808080"/>
                </a:solidFill>
                <a:latin typeface="Calibri"/>
                <a:cs typeface="Calibri"/>
              </a:rPr>
              <a:t>Importance</a:t>
            </a:r>
            <a:r>
              <a:rPr dirty="0" sz="1700" spc="40">
                <a:solidFill>
                  <a:srgbClr val="808080"/>
                </a:solidFill>
                <a:latin typeface="Calibri"/>
                <a:cs typeface="Calibri"/>
              </a:rPr>
              <a:t> </a:t>
            </a:r>
            <a:r>
              <a:rPr dirty="0" sz="1700">
                <a:solidFill>
                  <a:srgbClr val="808080"/>
                </a:solidFill>
                <a:latin typeface="Calibri"/>
                <a:cs typeface="Calibri"/>
              </a:rPr>
              <a:t>rating:</a:t>
            </a:r>
            <a:r>
              <a:rPr dirty="0" sz="1700" spc="10">
                <a:solidFill>
                  <a:srgbClr val="808080"/>
                </a:solidFill>
                <a:latin typeface="Calibri"/>
                <a:cs typeface="Calibri"/>
              </a:rPr>
              <a:t> </a:t>
            </a:r>
            <a:r>
              <a:rPr dirty="0" sz="1700">
                <a:solidFill>
                  <a:srgbClr val="808080"/>
                </a:solidFill>
                <a:latin typeface="Calibri"/>
                <a:cs typeface="Calibri"/>
              </a:rPr>
              <a:t>selecting</a:t>
            </a:r>
            <a:r>
              <a:rPr dirty="0" sz="1700" spc="30">
                <a:solidFill>
                  <a:srgbClr val="808080"/>
                </a:solidFill>
                <a:latin typeface="Calibri"/>
                <a:cs typeface="Calibri"/>
              </a:rPr>
              <a:t> </a:t>
            </a:r>
            <a:r>
              <a:rPr dirty="0" sz="1700">
                <a:solidFill>
                  <a:srgbClr val="808080"/>
                </a:solidFill>
                <a:latin typeface="Calibri"/>
                <a:cs typeface="Calibri"/>
              </a:rPr>
              <a:t>the</a:t>
            </a:r>
            <a:r>
              <a:rPr dirty="0" sz="1700" spc="15">
                <a:solidFill>
                  <a:srgbClr val="808080"/>
                </a:solidFill>
                <a:latin typeface="Calibri"/>
                <a:cs typeface="Calibri"/>
              </a:rPr>
              <a:t> </a:t>
            </a:r>
            <a:r>
              <a:rPr dirty="0" sz="1700">
                <a:solidFill>
                  <a:srgbClr val="808080"/>
                </a:solidFill>
                <a:latin typeface="Calibri"/>
                <a:cs typeface="Calibri"/>
              </a:rPr>
              <a:t>PICO</a:t>
            </a:r>
            <a:r>
              <a:rPr dirty="0" sz="1700" spc="50">
                <a:solidFill>
                  <a:srgbClr val="808080"/>
                </a:solidFill>
                <a:latin typeface="Calibri"/>
                <a:cs typeface="Calibri"/>
              </a:rPr>
              <a:t> </a:t>
            </a:r>
            <a:r>
              <a:rPr dirty="0" sz="1700">
                <a:solidFill>
                  <a:srgbClr val="808080"/>
                </a:solidFill>
                <a:latin typeface="Calibri"/>
                <a:cs typeface="Calibri"/>
              </a:rPr>
              <a:t>questions</a:t>
            </a:r>
            <a:r>
              <a:rPr dirty="0" sz="1700" spc="25">
                <a:solidFill>
                  <a:srgbClr val="808080"/>
                </a:solidFill>
                <a:latin typeface="Calibri"/>
                <a:cs typeface="Calibri"/>
              </a:rPr>
              <a:t> </a:t>
            </a:r>
            <a:r>
              <a:rPr dirty="0" sz="1700">
                <a:solidFill>
                  <a:srgbClr val="808080"/>
                </a:solidFill>
                <a:latin typeface="Calibri"/>
                <a:cs typeface="Calibri"/>
              </a:rPr>
              <a:t>with</a:t>
            </a:r>
            <a:r>
              <a:rPr dirty="0" sz="1700" spc="30">
                <a:solidFill>
                  <a:srgbClr val="808080"/>
                </a:solidFill>
                <a:latin typeface="Calibri"/>
                <a:cs typeface="Calibri"/>
              </a:rPr>
              <a:t> </a:t>
            </a:r>
            <a:r>
              <a:rPr dirty="0" sz="1700">
                <a:solidFill>
                  <a:srgbClr val="808080"/>
                </a:solidFill>
                <a:latin typeface="Calibri"/>
                <a:cs typeface="Calibri"/>
              </a:rPr>
              <a:t>the</a:t>
            </a:r>
            <a:r>
              <a:rPr dirty="0" sz="1700" spc="20">
                <a:solidFill>
                  <a:srgbClr val="808080"/>
                </a:solidFill>
                <a:latin typeface="Calibri"/>
                <a:cs typeface="Calibri"/>
              </a:rPr>
              <a:t> </a:t>
            </a:r>
            <a:r>
              <a:rPr dirty="0" sz="1700">
                <a:solidFill>
                  <a:srgbClr val="808080"/>
                </a:solidFill>
                <a:latin typeface="Calibri"/>
                <a:cs typeface="Calibri"/>
              </a:rPr>
              <a:t>most</a:t>
            </a:r>
            <a:r>
              <a:rPr dirty="0" sz="1700" spc="25">
                <a:solidFill>
                  <a:srgbClr val="808080"/>
                </a:solidFill>
                <a:latin typeface="Calibri"/>
                <a:cs typeface="Calibri"/>
              </a:rPr>
              <a:t> </a:t>
            </a:r>
            <a:r>
              <a:rPr dirty="0" sz="1700">
                <a:solidFill>
                  <a:srgbClr val="808080"/>
                </a:solidFill>
                <a:latin typeface="Calibri"/>
                <a:cs typeface="Calibri"/>
              </a:rPr>
              <a:t>critical</a:t>
            </a:r>
            <a:r>
              <a:rPr dirty="0" sz="1700" spc="35">
                <a:solidFill>
                  <a:srgbClr val="808080"/>
                </a:solidFill>
                <a:latin typeface="Calibri"/>
                <a:cs typeface="Calibri"/>
              </a:rPr>
              <a:t> </a:t>
            </a:r>
            <a:r>
              <a:rPr dirty="0" sz="1700" spc="-10">
                <a:solidFill>
                  <a:srgbClr val="808080"/>
                </a:solidFill>
                <a:latin typeface="Calibri"/>
                <a:cs typeface="Calibri"/>
              </a:rPr>
              <a:t>importance</a:t>
            </a:r>
            <a:endParaRPr sz="1700">
              <a:latin typeface="Calibri"/>
              <a:cs typeface="Calibri"/>
            </a:endParaRPr>
          </a:p>
        </p:txBody>
      </p:sp>
      <p:sp>
        <p:nvSpPr>
          <p:cNvPr id="10" name="object 10" descr=""/>
          <p:cNvSpPr txBox="1"/>
          <p:nvPr/>
        </p:nvSpPr>
        <p:spPr>
          <a:xfrm>
            <a:off x="2324501" y="3204381"/>
            <a:ext cx="2361565" cy="299720"/>
          </a:xfrm>
          <a:prstGeom prst="rect">
            <a:avLst/>
          </a:prstGeom>
        </p:spPr>
        <p:txBody>
          <a:bodyPr wrap="square" lIns="0" tIns="12700" rIns="0" bIns="0" rtlCol="0" vert="horz">
            <a:spAutoFit/>
          </a:bodyPr>
          <a:lstStyle/>
          <a:p>
            <a:pPr marL="12700">
              <a:lnSpc>
                <a:spcPct val="100000"/>
              </a:lnSpc>
              <a:spcBef>
                <a:spcPts val="100"/>
              </a:spcBef>
            </a:pPr>
            <a:r>
              <a:rPr dirty="0" sz="1800" b="1">
                <a:solidFill>
                  <a:srgbClr val="E43E31"/>
                </a:solidFill>
                <a:latin typeface="Arial"/>
                <a:cs typeface="Arial"/>
              </a:rPr>
              <a:t>Critically</a:t>
            </a:r>
            <a:r>
              <a:rPr dirty="0" sz="1800" spc="-10" b="1">
                <a:solidFill>
                  <a:srgbClr val="E43E31"/>
                </a:solidFill>
                <a:latin typeface="Arial"/>
                <a:cs typeface="Arial"/>
              </a:rPr>
              <a:t> </a:t>
            </a:r>
            <a:r>
              <a:rPr dirty="0" sz="1800" b="1">
                <a:solidFill>
                  <a:srgbClr val="E43E31"/>
                </a:solidFill>
                <a:latin typeface="Arial"/>
                <a:cs typeface="Arial"/>
              </a:rPr>
              <a:t>ill</a:t>
            </a:r>
            <a:r>
              <a:rPr dirty="0" sz="1800" spc="-10" b="1">
                <a:solidFill>
                  <a:srgbClr val="E43E31"/>
                </a:solidFill>
                <a:latin typeface="Arial"/>
                <a:cs typeface="Arial"/>
              </a:rPr>
              <a:t> COVID-</a:t>
            </a:r>
            <a:r>
              <a:rPr dirty="0" sz="1800" spc="-25" b="1">
                <a:solidFill>
                  <a:srgbClr val="E43E31"/>
                </a:solidFill>
                <a:latin typeface="Arial"/>
                <a:cs typeface="Arial"/>
              </a:rPr>
              <a:t>19</a:t>
            </a:r>
            <a:endParaRPr sz="1800">
              <a:latin typeface="Arial"/>
              <a:cs typeface="Arial"/>
            </a:endParaRPr>
          </a:p>
        </p:txBody>
      </p:sp>
      <p:sp>
        <p:nvSpPr>
          <p:cNvPr id="11" name="object 11" descr=""/>
          <p:cNvSpPr txBox="1"/>
          <p:nvPr/>
        </p:nvSpPr>
        <p:spPr>
          <a:xfrm>
            <a:off x="7413137" y="3179006"/>
            <a:ext cx="2221865" cy="299720"/>
          </a:xfrm>
          <a:prstGeom prst="rect">
            <a:avLst/>
          </a:prstGeom>
        </p:spPr>
        <p:txBody>
          <a:bodyPr wrap="square" lIns="0" tIns="12700" rIns="0" bIns="0" rtlCol="0" vert="horz">
            <a:spAutoFit/>
          </a:bodyPr>
          <a:lstStyle/>
          <a:p>
            <a:pPr marL="12700">
              <a:lnSpc>
                <a:spcPct val="100000"/>
              </a:lnSpc>
              <a:spcBef>
                <a:spcPts val="100"/>
              </a:spcBef>
            </a:pPr>
            <a:r>
              <a:rPr dirty="0" sz="1800" b="1">
                <a:solidFill>
                  <a:srgbClr val="E43E31"/>
                </a:solidFill>
                <a:latin typeface="Arial"/>
                <a:cs typeface="Arial"/>
              </a:rPr>
              <a:t>Acutely</a:t>
            </a:r>
            <a:r>
              <a:rPr dirty="0" sz="1800" spc="10" b="1">
                <a:solidFill>
                  <a:srgbClr val="E43E31"/>
                </a:solidFill>
                <a:latin typeface="Arial"/>
                <a:cs typeface="Arial"/>
              </a:rPr>
              <a:t> </a:t>
            </a:r>
            <a:r>
              <a:rPr dirty="0" sz="1800" b="1">
                <a:solidFill>
                  <a:srgbClr val="E43E31"/>
                </a:solidFill>
                <a:latin typeface="Arial"/>
                <a:cs typeface="Arial"/>
              </a:rPr>
              <a:t>ill</a:t>
            </a:r>
            <a:r>
              <a:rPr dirty="0" sz="1800" spc="-20" b="1">
                <a:solidFill>
                  <a:srgbClr val="E43E31"/>
                </a:solidFill>
                <a:latin typeface="Arial"/>
                <a:cs typeface="Arial"/>
              </a:rPr>
              <a:t> </a:t>
            </a:r>
            <a:r>
              <a:rPr dirty="0" sz="1800" spc="-10" b="1">
                <a:solidFill>
                  <a:srgbClr val="E43E31"/>
                </a:solidFill>
                <a:latin typeface="Arial"/>
                <a:cs typeface="Arial"/>
              </a:rPr>
              <a:t>COVID-</a:t>
            </a:r>
            <a:r>
              <a:rPr dirty="0" sz="1800" spc="-25" b="1">
                <a:solidFill>
                  <a:srgbClr val="E43E31"/>
                </a:solidFill>
                <a:latin typeface="Arial"/>
                <a:cs typeface="Arial"/>
              </a:rPr>
              <a:t>19</a:t>
            </a:r>
            <a:endParaRPr sz="1800">
              <a:latin typeface="Arial"/>
              <a:cs typeface="Arial"/>
            </a:endParaRPr>
          </a:p>
        </p:txBody>
      </p:sp>
      <p:sp>
        <p:nvSpPr>
          <p:cNvPr id="12" name="object 12" descr=""/>
          <p:cNvSpPr/>
          <p:nvPr/>
        </p:nvSpPr>
        <p:spPr>
          <a:xfrm>
            <a:off x="2686811" y="3805428"/>
            <a:ext cx="1651000" cy="631190"/>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p:txBody>
      </p:sp>
      <p:sp>
        <p:nvSpPr>
          <p:cNvPr id="13" name="object 13" descr=""/>
          <p:cNvSpPr txBox="1"/>
          <p:nvPr/>
        </p:nvSpPr>
        <p:spPr>
          <a:xfrm>
            <a:off x="2931906" y="3819423"/>
            <a:ext cx="1162050" cy="554355"/>
          </a:xfrm>
          <a:prstGeom prst="rect">
            <a:avLst/>
          </a:prstGeom>
        </p:spPr>
        <p:txBody>
          <a:bodyPr wrap="square" lIns="0" tIns="38100" rIns="0" bIns="0" rtlCol="0" vert="horz">
            <a:spAutoFit/>
          </a:bodyPr>
          <a:lstStyle/>
          <a:p>
            <a:pPr marL="179705" marR="5080" indent="-167640">
              <a:lnSpc>
                <a:spcPts val="2000"/>
              </a:lnSpc>
              <a:spcBef>
                <a:spcPts val="300"/>
              </a:spcBef>
            </a:pPr>
            <a:r>
              <a:rPr dirty="0" sz="1800" spc="-10">
                <a:solidFill>
                  <a:srgbClr val="808080"/>
                </a:solidFill>
                <a:latin typeface="Calibri"/>
                <a:cs typeface="Calibri"/>
              </a:rPr>
              <a:t>Prophylactic intensity</a:t>
            </a:r>
            <a:endParaRPr sz="1800">
              <a:latin typeface="Calibri"/>
              <a:cs typeface="Calibri"/>
            </a:endParaRPr>
          </a:p>
        </p:txBody>
      </p:sp>
      <p:sp>
        <p:nvSpPr>
          <p:cNvPr id="14" name="object 14" descr=""/>
          <p:cNvSpPr/>
          <p:nvPr/>
        </p:nvSpPr>
        <p:spPr>
          <a:xfrm>
            <a:off x="1420367" y="5099303"/>
            <a:ext cx="1651000" cy="632460"/>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p:txBody>
      </p:sp>
      <p:sp>
        <p:nvSpPr>
          <p:cNvPr id="15" name="object 15" descr=""/>
          <p:cNvSpPr txBox="1"/>
          <p:nvPr/>
        </p:nvSpPr>
        <p:spPr>
          <a:xfrm>
            <a:off x="1629206" y="5113756"/>
            <a:ext cx="1233805" cy="554355"/>
          </a:xfrm>
          <a:prstGeom prst="rect">
            <a:avLst/>
          </a:prstGeom>
        </p:spPr>
        <p:txBody>
          <a:bodyPr wrap="square" lIns="0" tIns="38100" rIns="0" bIns="0" rtlCol="0" vert="horz">
            <a:spAutoFit/>
          </a:bodyPr>
          <a:lstStyle/>
          <a:p>
            <a:pPr marL="216535" marR="5080" indent="-204470">
              <a:lnSpc>
                <a:spcPts val="2000"/>
              </a:lnSpc>
              <a:spcBef>
                <a:spcPts val="300"/>
              </a:spcBef>
            </a:pPr>
            <a:r>
              <a:rPr dirty="0" sz="1800" spc="-10">
                <a:solidFill>
                  <a:srgbClr val="808080"/>
                </a:solidFill>
                <a:latin typeface="Calibri"/>
                <a:cs typeface="Calibri"/>
              </a:rPr>
              <a:t>Intermediate intensity</a:t>
            </a:r>
            <a:endParaRPr sz="1800">
              <a:latin typeface="Calibri"/>
              <a:cs typeface="Calibri"/>
            </a:endParaRPr>
          </a:p>
        </p:txBody>
      </p:sp>
      <p:sp>
        <p:nvSpPr>
          <p:cNvPr id="16" name="object 16" descr=""/>
          <p:cNvSpPr/>
          <p:nvPr/>
        </p:nvSpPr>
        <p:spPr>
          <a:xfrm>
            <a:off x="3963923" y="5099303"/>
            <a:ext cx="1652270" cy="632460"/>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p:txBody>
      </p:sp>
      <p:sp>
        <p:nvSpPr>
          <p:cNvPr id="17" name="object 17" descr=""/>
          <p:cNvSpPr txBox="1"/>
          <p:nvPr/>
        </p:nvSpPr>
        <p:spPr>
          <a:xfrm>
            <a:off x="4222260" y="5113756"/>
            <a:ext cx="1136015" cy="554355"/>
          </a:xfrm>
          <a:prstGeom prst="rect">
            <a:avLst/>
          </a:prstGeom>
        </p:spPr>
        <p:txBody>
          <a:bodyPr wrap="square" lIns="0" tIns="38100" rIns="0" bIns="0" rtlCol="0" vert="horz">
            <a:spAutoFit/>
          </a:bodyPr>
          <a:lstStyle/>
          <a:p>
            <a:pPr marL="167640" marR="5080" indent="-155575">
              <a:lnSpc>
                <a:spcPts val="2000"/>
              </a:lnSpc>
              <a:spcBef>
                <a:spcPts val="300"/>
              </a:spcBef>
            </a:pPr>
            <a:r>
              <a:rPr dirty="0" sz="1800" spc="-10">
                <a:solidFill>
                  <a:srgbClr val="808080"/>
                </a:solidFill>
                <a:latin typeface="Calibri"/>
                <a:cs typeface="Calibri"/>
              </a:rPr>
              <a:t>Therapeutic intensity</a:t>
            </a:r>
            <a:endParaRPr sz="1800">
              <a:latin typeface="Calibri"/>
              <a:cs typeface="Calibri"/>
            </a:endParaRPr>
          </a:p>
        </p:txBody>
      </p:sp>
      <p:grpSp>
        <p:nvGrpSpPr>
          <p:cNvPr id="18" name="object 18" descr=""/>
          <p:cNvGrpSpPr/>
          <p:nvPr/>
        </p:nvGrpSpPr>
        <p:grpSpPr>
          <a:xfrm>
            <a:off x="2322576" y="4389120"/>
            <a:ext cx="2425065" cy="1193800"/>
            <a:chOff x="2322576" y="4389120"/>
            <a:chExt cx="2425065" cy="1193800"/>
          </a:xfrm>
        </p:grpSpPr>
        <p:pic>
          <p:nvPicPr>
            <p:cNvPr id="19" name="object 19" descr=""/>
            <p:cNvPicPr/>
            <p:nvPr/>
          </p:nvPicPr>
          <p:blipFill>
            <a:blip r:embed="rId2" cstate="print"/>
            <a:stretch>
              <a:fillRect/>
            </a:stretch>
          </p:blipFill>
          <p:spPr>
            <a:xfrm>
              <a:off x="3799332" y="4389120"/>
              <a:ext cx="947927" cy="821435"/>
            </a:xfrm>
            <a:prstGeom prst="rect">
              <a:avLst/>
            </a:prstGeom>
          </p:spPr>
        </p:pic>
        <p:sp>
          <p:nvSpPr>
            <p:cNvPr id="20" name="object 20" descr=""/>
            <p:cNvSpPr/>
            <p:nvPr/>
          </p:nvSpPr>
          <p:spPr>
            <a:xfrm>
              <a:off x="3966870" y="4546079"/>
              <a:ext cx="559435" cy="452755"/>
            </a:xfrm>
            <a:custGeom>
              <a:avLst/>
              <a:gdLst/>
              <a:ahLst/>
              <a:cxnLst/>
              <a:rect l="l" t="t" r="r" b="b"/>
              <a:pathLst>
                <a:path w="559435" h="452754">
                  <a:moveTo>
                    <a:pt x="558952" y="452462"/>
                  </a:moveTo>
                  <a:lnTo>
                    <a:pt x="0" y="0"/>
                  </a:lnTo>
                </a:path>
              </a:pathLst>
            </a:custGeom>
            <a:ln w="28575">
              <a:solidFill>
                <a:srgbClr val="E43E31"/>
              </a:solidFill>
            </a:ln>
          </p:spPr>
          <p:txBody>
            <a:bodyPr wrap="square" lIns="0" tIns="0" rIns="0" bIns="0" rtlCol="0"/>
            <a:lstStyle/>
            <a:p/>
          </p:txBody>
        </p:sp>
        <p:sp>
          <p:nvSpPr>
            <p:cNvPr id="21" name="object 21" descr=""/>
            <p:cNvSpPr/>
            <p:nvPr/>
          </p:nvSpPr>
          <p:spPr>
            <a:xfrm>
              <a:off x="3911333" y="4501146"/>
              <a:ext cx="670560" cy="542925"/>
            </a:xfrm>
            <a:custGeom>
              <a:avLst/>
              <a:gdLst/>
              <a:ahLst/>
              <a:cxnLst/>
              <a:rect l="l" t="t" r="r" b="b"/>
              <a:pathLst>
                <a:path w="670560" h="542925">
                  <a:moveTo>
                    <a:pt x="93599" y="20624"/>
                  </a:moveTo>
                  <a:lnTo>
                    <a:pt x="0" y="0"/>
                  </a:lnTo>
                  <a:lnTo>
                    <a:pt x="39662" y="87249"/>
                  </a:lnTo>
                  <a:lnTo>
                    <a:pt x="93599" y="20624"/>
                  </a:lnTo>
                  <a:close/>
                </a:path>
                <a:path w="670560"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p:txBody>
        </p:sp>
        <p:pic>
          <p:nvPicPr>
            <p:cNvPr id="22" name="object 22" descr=""/>
            <p:cNvPicPr/>
            <p:nvPr/>
          </p:nvPicPr>
          <p:blipFill>
            <a:blip r:embed="rId3" cstate="print"/>
            <a:stretch>
              <a:fillRect/>
            </a:stretch>
          </p:blipFill>
          <p:spPr>
            <a:xfrm>
              <a:off x="2322576" y="4389120"/>
              <a:ext cx="972311" cy="810767"/>
            </a:xfrm>
            <a:prstGeom prst="rect">
              <a:avLst/>
            </a:prstGeom>
          </p:spPr>
        </p:pic>
        <p:sp>
          <p:nvSpPr>
            <p:cNvPr id="23" name="object 23" descr=""/>
            <p:cNvSpPr/>
            <p:nvPr/>
          </p:nvSpPr>
          <p:spPr>
            <a:xfrm>
              <a:off x="2491284"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p:txBody>
        </p:sp>
        <p:sp>
          <p:nvSpPr>
            <p:cNvPr id="24" name="object 24" descr=""/>
            <p:cNvSpPr/>
            <p:nvPr/>
          </p:nvSpPr>
          <p:spPr>
            <a:xfrm>
              <a:off x="2434590" y="4501133"/>
              <a:ext cx="694690" cy="532130"/>
            </a:xfrm>
            <a:custGeom>
              <a:avLst/>
              <a:gdLst/>
              <a:ahLst/>
              <a:cxnLst/>
              <a:rect l="l" t="t" r="r" b="b"/>
              <a:pathLst>
                <a:path w="694689" h="532129">
                  <a:moveTo>
                    <a:pt x="94107" y="513981"/>
                  </a:moveTo>
                  <a:lnTo>
                    <a:pt x="41960" y="445947"/>
                  </a:lnTo>
                  <a:lnTo>
                    <a:pt x="0" y="532117"/>
                  </a:lnTo>
                  <a:lnTo>
                    <a:pt x="94107" y="513981"/>
                  </a:lnTo>
                  <a:close/>
                </a:path>
                <a:path w="694689"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p:txBody>
        </p:sp>
        <p:pic>
          <p:nvPicPr>
            <p:cNvPr id="25" name="object 25" descr=""/>
            <p:cNvPicPr/>
            <p:nvPr/>
          </p:nvPicPr>
          <p:blipFill>
            <a:blip r:embed="rId4" cstate="print"/>
            <a:stretch>
              <a:fillRect/>
            </a:stretch>
          </p:blipFill>
          <p:spPr>
            <a:xfrm>
              <a:off x="3017520" y="5303520"/>
              <a:ext cx="1059179" cy="278891"/>
            </a:xfrm>
            <a:prstGeom prst="rect">
              <a:avLst/>
            </a:prstGeom>
          </p:spPr>
        </p:pic>
        <p:sp>
          <p:nvSpPr>
            <p:cNvPr id="26" name="object 26" descr=""/>
            <p:cNvSpPr/>
            <p:nvPr/>
          </p:nvSpPr>
          <p:spPr>
            <a:xfrm>
              <a:off x="3200971" y="5415534"/>
              <a:ext cx="638175" cy="0"/>
            </a:xfrm>
            <a:custGeom>
              <a:avLst/>
              <a:gdLst/>
              <a:ahLst/>
              <a:cxnLst/>
              <a:rect l="l" t="t" r="r" b="b"/>
              <a:pathLst>
                <a:path w="638175" h="0">
                  <a:moveTo>
                    <a:pt x="638175" y="0"/>
                  </a:moveTo>
                  <a:lnTo>
                    <a:pt x="0" y="0"/>
                  </a:lnTo>
                </a:path>
              </a:pathLst>
            </a:custGeom>
            <a:ln w="28575">
              <a:solidFill>
                <a:srgbClr val="E43E31"/>
              </a:solidFill>
            </a:ln>
          </p:spPr>
          <p:txBody>
            <a:bodyPr wrap="square" lIns="0" tIns="0" rIns="0" bIns="0" rtlCol="0"/>
            <a:lstStyle/>
            <a:p/>
          </p:txBody>
        </p:sp>
        <p:sp>
          <p:nvSpPr>
            <p:cNvPr id="27" name="object 27" descr=""/>
            <p:cNvSpPr/>
            <p:nvPr/>
          </p:nvSpPr>
          <p:spPr>
            <a:xfrm>
              <a:off x="3129521" y="5372671"/>
              <a:ext cx="781050" cy="85725"/>
            </a:xfrm>
            <a:custGeom>
              <a:avLst/>
              <a:gdLst/>
              <a:ahLst/>
              <a:cxnLst/>
              <a:rect l="l" t="t" r="r" b="b"/>
              <a:pathLst>
                <a:path w="781050" h="85725">
                  <a:moveTo>
                    <a:pt x="85725" y="0"/>
                  </a:moveTo>
                  <a:lnTo>
                    <a:pt x="0" y="42862"/>
                  </a:lnTo>
                  <a:lnTo>
                    <a:pt x="85725" y="85725"/>
                  </a:lnTo>
                  <a:lnTo>
                    <a:pt x="85725" y="0"/>
                  </a:lnTo>
                  <a:close/>
                </a:path>
                <a:path w="781050" h="85725">
                  <a:moveTo>
                    <a:pt x="781050" y="42862"/>
                  </a:moveTo>
                  <a:lnTo>
                    <a:pt x="695325" y="0"/>
                  </a:lnTo>
                  <a:lnTo>
                    <a:pt x="695325" y="85725"/>
                  </a:lnTo>
                  <a:lnTo>
                    <a:pt x="781050" y="42862"/>
                  </a:lnTo>
                  <a:close/>
                </a:path>
              </a:pathLst>
            </a:custGeom>
            <a:solidFill>
              <a:srgbClr val="E43E31"/>
            </a:solidFill>
          </p:spPr>
          <p:txBody>
            <a:bodyPr wrap="square" lIns="0" tIns="0" rIns="0" bIns="0" rtlCol="0"/>
            <a:lstStyle/>
            <a:p/>
          </p:txBody>
        </p:sp>
      </p:grpSp>
      <p:sp>
        <p:nvSpPr>
          <p:cNvPr id="28" name="object 28" descr=""/>
          <p:cNvSpPr/>
          <p:nvPr/>
        </p:nvSpPr>
        <p:spPr>
          <a:xfrm>
            <a:off x="7775447" y="3805428"/>
            <a:ext cx="1651000" cy="631190"/>
          </a:xfrm>
          <a:custGeom>
            <a:avLst/>
            <a:gdLst/>
            <a:ahLst/>
            <a:cxnLst/>
            <a:rect l="l" t="t" r="r" b="b"/>
            <a:pathLst>
              <a:path w="1651000" h="631189">
                <a:moveTo>
                  <a:pt x="1650492" y="0"/>
                </a:moveTo>
                <a:lnTo>
                  <a:pt x="0" y="0"/>
                </a:lnTo>
                <a:lnTo>
                  <a:pt x="0" y="630936"/>
                </a:lnTo>
                <a:lnTo>
                  <a:pt x="1650492" y="630936"/>
                </a:lnTo>
                <a:lnTo>
                  <a:pt x="1650492" y="0"/>
                </a:lnTo>
                <a:close/>
              </a:path>
            </a:pathLst>
          </a:custGeom>
          <a:solidFill>
            <a:srgbClr val="FFD9B0"/>
          </a:solidFill>
        </p:spPr>
        <p:txBody>
          <a:bodyPr wrap="square" lIns="0" tIns="0" rIns="0" bIns="0" rtlCol="0"/>
          <a:lstStyle/>
          <a:p/>
        </p:txBody>
      </p:sp>
      <p:sp>
        <p:nvSpPr>
          <p:cNvPr id="29" name="object 29" descr=""/>
          <p:cNvSpPr txBox="1"/>
          <p:nvPr/>
        </p:nvSpPr>
        <p:spPr>
          <a:xfrm>
            <a:off x="8020479" y="3819423"/>
            <a:ext cx="1162050" cy="554355"/>
          </a:xfrm>
          <a:prstGeom prst="rect">
            <a:avLst/>
          </a:prstGeom>
        </p:spPr>
        <p:txBody>
          <a:bodyPr wrap="square" lIns="0" tIns="38100" rIns="0" bIns="0" rtlCol="0" vert="horz">
            <a:spAutoFit/>
          </a:bodyPr>
          <a:lstStyle/>
          <a:p>
            <a:pPr marL="179705" marR="5080" indent="-167640">
              <a:lnSpc>
                <a:spcPts val="2000"/>
              </a:lnSpc>
              <a:spcBef>
                <a:spcPts val="300"/>
              </a:spcBef>
            </a:pPr>
            <a:r>
              <a:rPr dirty="0" sz="1800" spc="-10">
                <a:solidFill>
                  <a:srgbClr val="808080"/>
                </a:solidFill>
                <a:latin typeface="Calibri"/>
                <a:cs typeface="Calibri"/>
              </a:rPr>
              <a:t>Prophylactic intensity</a:t>
            </a:r>
            <a:endParaRPr sz="1800">
              <a:latin typeface="Calibri"/>
              <a:cs typeface="Calibri"/>
            </a:endParaRPr>
          </a:p>
        </p:txBody>
      </p:sp>
      <p:sp>
        <p:nvSpPr>
          <p:cNvPr id="30" name="object 30" descr=""/>
          <p:cNvSpPr/>
          <p:nvPr/>
        </p:nvSpPr>
        <p:spPr>
          <a:xfrm>
            <a:off x="6509004" y="5099303"/>
            <a:ext cx="1651000" cy="632460"/>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p:txBody>
      </p:sp>
      <p:sp>
        <p:nvSpPr>
          <p:cNvPr id="31" name="object 31" descr=""/>
          <p:cNvSpPr txBox="1"/>
          <p:nvPr/>
        </p:nvSpPr>
        <p:spPr>
          <a:xfrm>
            <a:off x="6717779" y="5113756"/>
            <a:ext cx="1233805" cy="554355"/>
          </a:xfrm>
          <a:prstGeom prst="rect">
            <a:avLst/>
          </a:prstGeom>
        </p:spPr>
        <p:txBody>
          <a:bodyPr wrap="square" lIns="0" tIns="38100" rIns="0" bIns="0" rtlCol="0" vert="horz">
            <a:spAutoFit/>
          </a:bodyPr>
          <a:lstStyle/>
          <a:p>
            <a:pPr marL="216535" marR="5080" indent="-204470">
              <a:lnSpc>
                <a:spcPts val="2000"/>
              </a:lnSpc>
              <a:spcBef>
                <a:spcPts val="300"/>
              </a:spcBef>
            </a:pPr>
            <a:r>
              <a:rPr dirty="0" sz="1800" spc="-10">
                <a:solidFill>
                  <a:srgbClr val="808080"/>
                </a:solidFill>
                <a:latin typeface="Calibri"/>
                <a:cs typeface="Calibri"/>
              </a:rPr>
              <a:t>Intermediate intensity</a:t>
            </a:r>
            <a:endParaRPr sz="1800">
              <a:latin typeface="Calibri"/>
              <a:cs typeface="Calibri"/>
            </a:endParaRPr>
          </a:p>
        </p:txBody>
      </p:sp>
      <p:sp>
        <p:nvSpPr>
          <p:cNvPr id="32" name="object 32" descr=""/>
          <p:cNvSpPr/>
          <p:nvPr/>
        </p:nvSpPr>
        <p:spPr>
          <a:xfrm>
            <a:off x="9052559" y="5099303"/>
            <a:ext cx="1652270" cy="632460"/>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p:txBody>
      </p:sp>
      <p:sp>
        <p:nvSpPr>
          <p:cNvPr id="33" name="object 33" descr=""/>
          <p:cNvSpPr txBox="1"/>
          <p:nvPr/>
        </p:nvSpPr>
        <p:spPr>
          <a:xfrm>
            <a:off x="9310833" y="5113756"/>
            <a:ext cx="1136015" cy="554355"/>
          </a:xfrm>
          <a:prstGeom prst="rect">
            <a:avLst/>
          </a:prstGeom>
        </p:spPr>
        <p:txBody>
          <a:bodyPr wrap="square" lIns="0" tIns="38100" rIns="0" bIns="0" rtlCol="0" vert="horz">
            <a:spAutoFit/>
          </a:bodyPr>
          <a:lstStyle/>
          <a:p>
            <a:pPr marL="167640" marR="5080" indent="-155575">
              <a:lnSpc>
                <a:spcPts val="2000"/>
              </a:lnSpc>
              <a:spcBef>
                <a:spcPts val="300"/>
              </a:spcBef>
            </a:pPr>
            <a:r>
              <a:rPr dirty="0" sz="1800" spc="-10">
                <a:solidFill>
                  <a:srgbClr val="808080"/>
                </a:solidFill>
                <a:latin typeface="Calibri"/>
                <a:cs typeface="Calibri"/>
              </a:rPr>
              <a:t>Therapeutic intensity</a:t>
            </a:r>
            <a:endParaRPr sz="1800">
              <a:latin typeface="Calibri"/>
              <a:cs typeface="Calibri"/>
            </a:endParaRPr>
          </a:p>
        </p:txBody>
      </p:sp>
      <p:grpSp>
        <p:nvGrpSpPr>
          <p:cNvPr id="34" name="object 34" descr=""/>
          <p:cNvGrpSpPr/>
          <p:nvPr/>
        </p:nvGrpSpPr>
        <p:grpSpPr>
          <a:xfrm>
            <a:off x="7411211" y="4389120"/>
            <a:ext cx="2423160" cy="1193800"/>
            <a:chOff x="7411211" y="4389120"/>
            <a:chExt cx="2423160" cy="1193800"/>
          </a:xfrm>
        </p:grpSpPr>
        <p:pic>
          <p:nvPicPr>
            <p:cNvPr id="35" name="object 35" descr=""/>
            <p:cNvPicPr/>
            <p:nvPr/>
          </p:nvPicPr>
          <p:blipFill>
            <a:blip r:embed="rId2" cstate="print"/>
            <a:stretch>
              <a:fillRect/>
            </a:stretch>
          </p:blipFill>
          <p:spPr>
            <a:xfrm>
              <a:off x="8886444" y="4389120"/>
              <a:ext cx="947927" cy="821435"/>
            </a:xfrm>
            <a:prstGeom prst="rect">
              <a:avLst/>
            </a:prstGeom>
          </p:spPr>
        </p:pic>
        <p:sp>
          <p:nvSpPr>
            <p:cNvPr id="36" name="object 36" descr=""/>
            <p:cNvSpPr/>
            <p:nvPr/>
          </p:nvSpPr>
          <p:spPr>
            <a:xfrm>
              <a:off x="9053982" y="4546079"/>
              <a:ext cx="559435" cy="452755"/>
            </a:xfrm>
            <a:custGeom>
              <a:avLst/>
              <a:gdLst/>
              <a:ahLst/>
              <a:cxnLst/>
              <a:rect l="l" t="t" r="r" b="b"/>
              <a:pathLst>
                <a:path w="559434" h="452754">
                  <a:moveTo>
                    <a:pt x="558952" y="452462"/>
                  </a:moveTo>
                  <a:lnTo>
                    <a:pt x="0" y="0"/>
                  </a:lnTo>
                </a:path>
              </a:pathLst>
            </a:custGeom>
            <a:ln w="28575">
              <a:solidFill>
                <a:srgbClr val="E43E31"/>
              </a:solidFill>
            </a:ln>
          </p:spPr>
          <p:txBody>
            <a:bodyPr wrap="square" lIns="0" tIns="0" rIns="0" bIns="0" rtlCol="0"/>
            <a:lstStyle/>
            <a:p/>
          </p:txBody>
        </p:sp>
        <p:sp>
          <p:nvSpPr>
            <p:cNvPr id="37" name="object 37" descr=""/>
            <p:cNvSpPr/>
            <p:nvPr/>
          </p:nvSpPr>
          <p:spPr>
            <a:xfrm>
              <a:off x="8998445" y="4501146"/>
              <a:ext cx="670560" cy="542925"/>
            </a:xfrm>
            <a:custGeom>
              <a:avLst/>
              <a:gdLst/>
              <a:ahLst/>
              <a:cxnLst/>
              <a:rect l="l" t="t" r="r" b="b"/>
              <a:pathLst>
                <a:path w="670559" h="542925">
                  <a:moveTo>
                    <a:pt x="93599" y="20624"/>
                  </a:moveTo>
                  <a:lnTo>
                    <a:pt x="0" y="0"/>
                  </a:lnTo>
                  <a:lnTo>
                    <a:pt x="39662" y="87249"/>
                  </a:lnTo>
                  <a:lnTo>
                    <a:pt x="93599" y="20624"/>
                  </a:lnTo>
                  <a:close/>
                </a:path>
                <a:path w="670559"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p:txBody>
        </p:sp>
        <p:pic>
          <p:nvPicPr>
            <p:cNvPr id="38" name="object 38" descr=""/>
            <p:cNvPicPr/>
            <p:nvPr/>
          </p:nvPicPr>
          <p:blipFill>
            <a:blip r:embed="rId3" cstate="print"/>
            <a:stretch>
              <a:fillRect/>
            </a:stretch>
          </p:blipFill>
          <p:spPr>
            <a:xfrm>
              <a:off x="7411211" y="4389120"/>
              <a:ext cx="972311" cy="810767"/>
            </a:xfrm>
            <a:prstGeom prst="rect">
              <a:avLst/>
            </a:prstGeom>
          </p:spPr>
        </p:pic>
        <p:sp>
          <p:nvSpPr>
            <p:cNvPr id="39" name="object 39" descr=""/>
            <p:cNvSpPr/>
            <p:nvPr/>
          </p:nvSpPr>
          <p:spPr>
            <a:xfrm>
              <a:off x="7579920"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p:txBody>
        </p:sp>
        <p:sp>
          <p:nvSpPr>
            <p:cNvPr id="40" name="object 40" descr=""/>
            <p:cNvSpPr/>
            <p:nvPr/>
          </p:nvSpPr>
          <p:spPr>
            <a:xfrm>
              <a:off x="7523226" y="4501133"/>
              <a:ext cx="694690" cy="532130"/>
            </a:xfrm>
            <a:custGeom>
              <a:avLst/>
              <a:gdLst/>
              <a:ahLst/>
              <a:cxnLst/>
              <a:rect l="l" t="t" r="r" b="b"/>
              <a:pathLst>
                <a:path w="694690" h="532129">
                  <a:moveTo>
                    <a:pt x="94107" y="513981"/>
                  </a:moveTo>
                  <a:lnTo>
                    <a:pt x="41960" y="445947"/>
                  </a:lnTo>
                  <a:lnTo>
                    <a:pt x="0" y="532117"/>
                  </a:lnTo>
                  <a:lnTo>
                    <a:pt x="94107" y="513981"/>
                  </a:lnTo>
                  <a:close/>
                </a:path>
                <a:path w="694690"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p:txBody>
        </p:sp>
        <p:pic>
          <p:nvPicPr>
            <p:cNvPr id="41" name="object 41" descr=""/>
            <p:cNvPicPr/>
            <p:nvPr/>
          </p:nvPicPr>
          <p:blipFill>
            <a:blip r:embed="rId4" cstate="print"/>
            <a:stretch>
              <a:fillRect/>
            </a:stretch>
          </p:blipFill>
          <p:spPr>
            <a:xfrm>
              <a:off x="8106155" y="5303520"/>
              <a:ext cx="1059178" cy="278891"/>
            </a:xfrm>
            <a:prstGeom prst="rect">
              <a:avLst/>
            </a:prstGeom>
          </p:spPr>
        </p:pic>
        <p:sp>
          <p:nvSpPr>
            <p:cNvPr id="42" name="object 42" descr=""/>
            <p:cNvSpPr/>
            <p:nvPr/>
          </p:nvSpPr>
          <p:spPr>
            <a:xfrm>
              <a:off x="8289607" y="5415534"/>
              <a:ext cx="638175" cy="0"/>
            </a:xfrm>
            <a:custGeom>
              <a:avLst/>
              <a:gdLst/>
              <a:ahLst/>
              <a:cxnLst/>
              <a:rect l="l" t="t" r="r" b="b"/>
              <a:pathLst>
                <a:path w="638175" h="0">
                  <a:moveTo>
                    <a:pt x="638175" y="0"/>
                  </a:moveTo>
                  <a:lnTo>
                    <a:pt x="0" y="0"/>
                  </a:lnTo>
                </a:path>
              </a:pathLst>
            </a:custGeom>
            <a:ln w="28575">
              <a:solidFill>
                <a:srgbClr val="E43E31"/>
              </a:solidFill>
            </a:ln>
          </p:spPr>
          <p:txBody>
            <a:bodyPr wrap="square" lIns="0" tIns="0" rIns="0" bIns="0" rtlCol="0"/>
            <a:lstStyle/>
            <a:p/>
          </p:txBody>
        </p:sp>
        <p:sp>
          <p:nvSpPr>
            <p:cNvPr id="43" name="object 43" descr=""/>
            <p:cNvSpPr/>
            <p:nvPr/>
          </p:nvSpPr>
          <p:spPr>
            <a:xfrm>
              <a:off x="8218157" y="5372671"/>
              <a:ext cx="781050" cy="85725"/>
            </a:xfrm>
            <a:custGeom>
              <a:avLst/>
              <a:gdLst/>
              <a:ahLst/>
              <a:cxnLst/>
              <a:rect l="l" t="t" r="r" b="b"/>
              <a:pathLst>
                <a:path w="781050" h="85725">
                  <a:moveTo>
                    <a:pt x="85725" y="0"/>
                  </a:moveTo>
                  <a:lnTo>
                    <a:pt x="0" y="42862"/>
                  </a:lnTo>
                  <a:lnTo>
                    <a:pt x="85725" y="85725"/>
                  </a:lnTo>
                  <a:lnTo>
                    <a:pt x="85725" y="0"/>
                  </a:lnTo>
                  <a:close/>
                </a:path>
                <a:path w="781050" h="85725">
                  <a:moveTo>
                    <a:pt x="781050" y="42862"/>
                  </a:moveTo>
                  <a:lnTo>
                    <a:pt x="695325" y="0"/>
                  </a:lnTo>
                  <a:lnTo>
                    <a:pt x="695325" y="85725"/>
                  </a:lnTo>
                  <a:lnTo>
                    <a:pt x="781050" y="42862"/>
                  </a:lnTo>
                  <a:close/>
                </a:path>
              </a:pathLst>
            </a:custGeom>
            <a:solidFill>
              <a:srgbClr val="E43E31"/>
            </a:solidFill>
          </p:spPr>
          <p:txBody>
            <a:bodyPr wrap="square" lIns="0" tIns="0" rIns="0" bIns="0" rtlCol="0"/>
            <a:lstStyle/>
            <a:p/>
          </p:txBody>
        </p:sp>
      </p:grpSp>
      <p:sp>
        <p:nvSpPr>
          <p:cNvPr id="44" name="object 44"/>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solidFill>
                  <a:srgbClr val="E43E31"/>
                </a:solidFill>
              </a:rPr>
              <a:t>Outcome</a:t>
            </a:r>
            <a:r>
              <a:rPr dirty="0" spc="-160">
                <a:solidFill>
                  <a:srgbClr val="E43E31"/>
                </a:solidFill>
              </a:rPr>
              <a:t> </a:t>
            </a:r>
            <a:r>
              <a:rPr dirty="0" spc="-10">
                <a:solidFill>
                  <a:srgbClr val="E43E31"/>
                </a:solidFill>
              </a:rPr>
              <a:t>Selection</a:t>
            </a:r>
          </a:p>
        </p:txBody>
      </p:sp>
      <p:sp>
        <p:nvSpPr>
          <p:cNvPr id="3" name="object 3" descr=""/>
          <p:cNvSpPr txBox="1"/>
          <p:nvPr/>
        </p:nvSpPr>
        <p:spPr>
          <a:xfrm>
            <a:off x="2808344" y="4056483"/>
            <a:ext cx="2454910" cy="1488440"/>
          </a:xfrm>
          <a:prstGeom prst="rect">
            <a:avLst/>
          </a:prstGeom>
        </p:spPr>
        <p:txBody>
          <a:bodyPr wrap="square" lIns="0" tIns="12065" rIns="0" bIns="0" rtlCol="0" vert="horz">
            <a:spAutoFit/>
          </a:bodyPr>
          <a:lstStyle/>
          <a:p>
            <a:pPr marL="393700" indent="-381000">
              <a:lnSpc>
                <a:spcPct val="100000"/>
              </a:lnSpc>
              <a:spcBef>
                <a:spcPts val="95"/>
              </a:spcBef>
              <a:buFont typeface="Arial"/>
              <a:buChar char="•"/>
              <a:tabLst>
                <a:tab pos="393065" algn="l"/>
                <a:tab pos="393700" algn="l"/>
              </a:tabLst>
            </a:pPr>
            <a:r>
              <a:rPr dirty="0" sz="1600" spc="-10">
                <a:solidFill>
                  <a:srgbClr val="E43E31"/>
                </a:solidFill>
                <a:latin typeface="Calibri"/>
                <a:cs typeface="Calibri"/>
              </a:rPr>
              <a:t>All-</a:t>
            </a:r>
            <a:r>
              <a:rPr dirty="0" sz="1600">
                <a:solidFill>
                  <a:srgbClr val="E43E31"/>
                </a:solidFill>
                <a:latin typeface="Calibri"/>
                <a:cs typeface="Calibri"/>
              </a:rPr>
              <a:t>cause</a:t>
            </a:r>
            <a:r>
              <a:rPr dirty="0" sz="1600" spc="-55">
                <a:solidFill>
                  <a:srgbClr val="E43E31"/>
                </a:solidFill>
                <a:latin typeface="Calibri"/>
                <a:cs typeface="Calibri"/>
              </a:rPr>
              <a:t> </a:t>
            </a:r>
            <a:r>
              <a:rPr dirty="0" sz="1600" spc="-10">
                <a:solidFill>
                  <a:srgbClr val="E43E31"/>
                </a:solidFill>
                <a:latin typeface="Calibri"/>
                <a:cs typeface="Calibri"/>
              </a:rPr>
              <a:t>mortality</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E43E31"/>
                </a:solidFill>
                <a:latin typeface="Calibri"/>
                <a:cs typeface="Calibri"/>
              </a:rPr>
              <a:t>Pulmonary</a:t>
            </a:r>
            <a:r>
              <a:rPr dirty="0" sz="1600" spc="-80">
                <a:solidFill>
                  <a:srgbClr val="E43E31"/>
                </a:solidFill>
                <a:latin typeface="Calibri"/>
                <a:cs typeface="Calibri"/>
              </a:rPr>
              <a:t> </a:t>
            </a:r>
            <a:r>
              <a:rPr dirty="0" sz="1600" spc="-10">
                <a:solidFill>
                  <a:srgbClr val="E43E31"/>
                </a:solidFill>
                <a:latin typeface="Calibri"/>
                <a:cs typeface="Calibri"/>
              </a:rPr>
              <a:t>embolism</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E43E31"/>
                </a:solidFill>
                <a:latin typeface="Calibri"/>
                <a:cs typeface="Calibri"/>
              </a:rPr>
              <a:t>Deep</a:t>
            </a:r>
            <a:r>
              <a:rPr dirty="0" sz="1600" spc="-40">
                <a:solidFill>
                  <a:srgbClr val="E43E31"/>
                </a:solidFill>
                <a:latin typeface="Calibri"/>
                <a:cs typeface="Calibri"/>
              </a:rPr>
              <a:t> </a:t>
            </a:r>
            <a:r>
              <a:rPr dirty="0" sz="1600">
                <a:solidFill>
                  <a:srgbClr val="E43E31"/>
                </a:solidFill>
                <a:latin typeface="Calibri"/>
                <a:cs typeface="Calibri"/>
              </a:rPr>
              <a:t>venous</a:t>
            </a:r>
            <a:r>
              <a:rPr dirty="0" sz="1600" spc="-50">
                <a:solidFill>
                  <a:srgbClr val="E43E31"/>
                </a:solidFill>
                <a:latin typeface="Calibri"/>
                <a:cs typeface="Calibri"/>
              </a:rPr>
              <a:t> </a:t>
            </a:r>
            <a:r>
              <a:rPr dirty="0" sz="1600" spc="-10">
                <a:solidFill>
                  <a:srgbClr val="E43E31"/>
                </a:solidFill>
                <a:latin typeface="Calibri"/>
                <a:cs typeface="Calibri"/>
              </a:rPr>
              <a:t>thrombosis</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E43E31"/>
                </a:solidFill>
                <a:latin typeface="Calibri"/>
                <a:cs typeface="Calibri"/>
              </a:rPr>
              <a:t>Major</a:t>
            </a:r>
            <a:r>
              <a:rPr dirty="0" sz="1600" spc="-40">
                <a:solidFill>
                  <a:srgbClr val="E43E31"/>
                </a:solidFill>
                <a:latin typeface="Calibri"/>
                <a:cs typeface="Calibri"/>
              </a:rPr>
              <a:t> </a:t>
            </a:r>
            <a:r>
              <a:rPr dirty="0" sz="1600" spc="-10">
                <a:solidFill>
                  <a:srgbClr val="E43E31"/>
                </a:solidFill>
                <a:latin typeface="Calibri"/>
                <a:cs typeface="Calibri"/>
              </a:rPr>
              <a:t>bleeding</a:t>
            </a:r>
            <a:endParaRPr sz="1600">
              <a:latin typeface="Calibri"/>
              <a:cs typeface="Calibri"/>
            </a:endParaRPr>
          </a:p>
          <a:p>
            <a:pPr marL="393700" indent="-381000">
              <a:lnSpc>
                <a:spcPct val="100000"/>
              </a:lnSpc>
              <a:buFont typeface="Arial"/>
              <a:buChar char="•"/>
              <a:tabLst>
                <a:tab pos="393065" algn="l"/>
                <a:tab pos="393700" algn="l"/>
              </a:tabLst>
            </a:pPr>
            <a:r>
              <a:rPr dirty="0" sz="1600" spc="-10">
                <a:solidFill>
                  <a:srgbClr val="808080"/>
                </a:solidFill>
                <a:latin typeface="Calibri"/>
                <a:cs typeface="Calibri"/>
              </a:rPr>
              <a:t>Multi-organ</a:t>
            </a:r>
            <a:r>
              <a:rPr dirty="0" sz="1600" spc="-35">
                <a:solidFill>
                  <a:srgbClr val="808080"/>
                </a:solidFill>
                <a:latin typeface="Calibri"/>
                <a:cs typeface="Calibri"/>
              </a:rPr>
              <a:t> </a:t>
            </a:r>
            <a:r>
              <a:rPr dirty="0" sz="1600" spc="-10">
                <a:solidFill>
                  <a:srgbClr val="808080"/>
                </a:solidFill>
                <a:latin typeface="Calibri"/>
                <a:cs typeface="Calibri"/>
              </a:rPr>
              <a:t>failure</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808080"/>
                </a:solidFill>
                <a:latin typeface="Calibri"/>
                <a:cs typeface="Calibri"/>
              </a:rPr>
              <a:t>Ischemic</a:t>
            </a:r>
            <a:r>
              <a:rPr dirty="0" sz="1600" spc="-75">
                <a:solidFill>
                  <a:srgbClr val="808080"/>
                </a:solidFill>
                <a:latin typeface="Calibri"/>
                <a:cs typeface="Calibri"/>
              </a:rPr>
              <a:t> </a:t>
            </a:r>
            <a:r>
              <a:rPr dirty="0" sz="1600" spc="-10">
                <a:solidFill>
                  <a:srgbClr val="808080"/>
                </a:solidFill>
                <a:latin typeface="Calibri"/>
                <a:cs typeface="Calibri"/>
              </a:rPr>
              <a:t>stroke</a:t>
            </a:r>
            <a:endParaRPr sz="1600">
              <a:latin typeface="Calibri"/>
              <a:cs typeface="Calibri"/>
            </a:endParaRPr>
          </a:p>
        </p:txBody>
      </p:sp>
      <p:sp>
        <p:nvSpPr>
          <p:cNvPr id="4" name="object 4" descr=""/>
          <p:cNvSpPr txBox="1"/>
          <p:nvPr/>
        </p:nvSpPr>
        <p:spPr>
          <a:xfrm>
            <a:off x="6302878" y="4056483"/>
            <a:ext cx="3201035" cy="1488440"/>
          </a:xfrm>
          <a:prstGeom prst="rect">
            <a:avLst/>
          </a:prstGeom>
        </p:spPr>
        <p:txBody>
          <a:bodyPr wrap="square" lIns="0" tIns="12065" rIns="0" bIns="0" rtlCol="0" vert="horz">
            <a:spAutoFit/>
          </a:bodyPr>
          <a:lstStyle/>
          <a:p>
            <a:pPr marL="393065" marR="99060" indent="-381000">
              <a:lnSpc>
                <a:spcPct val="100000"/>
              </a:lnSpc>
              <a:spcBef>
                <a:spcPts val="95"/>
              </a:spcBef>
              <a:buFont typeface="Arial"/>
              <a:buChar char="•"/>
              <a:tabLst>
                <a:tab pos="393065" algn="l"/>
                <a:tab pos="393700" algn="l"/>
              </a:tabLst>
            </a:pPr>
            <a:r>
              <a:rPr dirty="0" sz="1600" spc="-10">
                <a:solidFill>
                  <a:srgbClr val="808080"/>
                </a:solidFill>
                <a:latin typeface="Calibri"/>
                <a:cs typeface="Calibri"/>
              </a:rPr>
              <a:t>Intracranial hemorrhage/hemorrhagic</a:t>
            </a:r>
            <a:r>
              <a:rPr dirty="0" sz="1600" spc="30">
                <a:solidFill>
                  <a:srgbClr val="808080"/>
                </a:solidFill>
                <a:latin typeface="Calibri"/>
                <a:cs typeface="Calibri"/>
              </a:rPr>
              <a:t> </a:t>
            </a:r>
            <a:r>
              <a:rPr dirty="0" sz="1600" spc="-10">
                <a:solidFill>
                  <a:srgbClr val="808080"/>
                </a:solidFill>
                <a:latin typeface="Calibri"/>
                <a:cs typeface="Calibri"/>
              </a:rPr>
              <a:t>stroke</a:t>
            </a:r>
            <a:endParaRPr sz="1600">
              <a:latin typeface="Calibri"/>
              <a:cs typeface="Calibri"/>
            </a:endParaRPr>
          </a:p>
          <a:p>
            <a:pPr marL="393700" indent="-381000">
              <a:lnSpc>
                <a:spcPct val="100000"/>
              </a:lnSpc>
              <a:buFont typeface="Arial"/>
              <a:buChar char="•"/>
              <a:tabLst>
                <a:tab pos="393065" algn="l"/>
                <a:tab pos="393700" algn="l"/>
              </a:tabLst>
            </a:pPr>
            <a:r>
              <a:rPr dirty="0" sz="1600" spc="-10">
                <a:solidFill>
                  <a:srgbClr val="808080"/>
                </a:solidFill>
                <a:latin typeface="Calibri"/>
                <a:cs typeface="Calibri"/>
              </a:rPr>
              <a:t>Invasive</a:t>
            </a:r>
            <a:r>
              <a:rPr dirty="0" sz="1600" spc="-40">
                <a:solidFill>
                  <a:srgbClr val="808080"/>
                </a:solidFill>
                <a:latin typeface="Calibri"/>
                <a:cs typeface="Calibri"/>
              </a:rPr>
              <a:t> </a:t>
            </a:r>
            <a:r>
              <a:rPr dirty="0" sz="1600" spc="-10">
                <a:solidFill>
                  <a:srgbClr val="808080"/>
                </a:solidFill>
                <a:latin typeface="Calibri"/>
                <a:cs typeface="Calibri"/>
              </a:rPr>
              <a:t>mechanical</a:t>
            </a:r>
            <a:r>
              <a:rPr dirty="0" sz="1600" spc="-30">
                <a:solidFill>
                  <a:srgbClr val="808080"/>
                </a:solidFill>
                <a:latin typeface="Calibri"/>
                <a:cs typeface="Calibri"/>
              </a:rPr>
              <a:t> </a:t>
            </a:r>
            <a:r>
              <a:rPr dirty="0" sz="1600" spc="-10">
                <a:solidFill>
                  <a:srgbClr val="808080"/>
                </a:solidFill>
                <a:latin typeface="Calibri"/>
                <a:cs typeface="Calibri"/>
              </a:rPr>
              <a:t>ventilation</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808080"/>
                </a:solidFill>
                <a:latin typeface="Calibri"/>
                <a:cs typeface="Calibri"/>
              </a:rPr>
              <a:t>Limb</a:t>
            </a:r>
            <a:r>
              <a:rPr dirty="0" sz="1600" spc="-40">
                <a:solidFill>
                  <a:srgbClr val="808080"/>
                </a:solidFill>
                <a:latin typeface="Calibri"/>
                <a:cs typeface="Calibri"/>
              </a:rPr>
              <a:t> </a:t>
            </a:r>
            <a:r>
              <a:rPr dirty="0" sz="1600" spc="-10">
                <a:solidFill>
                  <a:srgbClr val="808080"/>
                </a:solidFill>
                <a:latin typeface="Calibri"/>
                <a:cs typeface="Calibri"/>
              </a:rPr>
              <a:t>amputation</a:t>
            </a:r>
            <a:endParaRPr sz="1600">
              <a:latin typeface="Calibri"/>
              <a:cs typeface="Calibri"/>
            </a:endParaRPr>
          </a:p>
          <a:p>
            <a:pPr marL="393700" indent="-381000">
              <a:lnSpc>
                <a:spcPct val="100000"/>
              </a:lnSpc>
              <a:buFont typeface="Arial"/>
              <a:buChar char="•"/>
              <a:tabLst>
                <a:tab pos="393065" algn="l"/>
                <a:tab pos="393700" algn="l"/>
              </a:tabLst>
            </a:pPr>
            <a:r>
              <a:rPr dirty="0" sz="1600">
                <a:solidFill>
                  <a:srgbClr val="808080"/>
                </a:solidFill>
                <a:latin typeface="Calibri"/>
                <a:cs typeface="Calibri"/>
              </a:rPr>
              <a:t>ICU</a:t>
            </a:r>
            <a:r>
              <a:rPr dirty="0" sz="1600" spc="-30">
                <a:solidFill>
                  <a:srgbClr val="808080"/>
                </a:solidFill>
                <a:latin typeface="Calibri"/>
                <a:cs typeface="Calibri"/>
              </a:rPr>
              <a:t> </a:t>
            </a:r>
            <a:r>
              <a:rPr dirty="0" sz="1600" spc="-10">
                <a:solidFill>
                  <a:srgbClr val="808080"/>
                </a:solidFill>
                <a:latin typeface="Calibri"/>
                <a:cs typeface="Calibri"/>
              </a:rPr>
              <a:t>admission</a:t>
            </a:r>
            <a:endParaRPr sz="1600">
              <a:latin typeface="Calibri"/>
              <a:cs typeface="Calibri"/>
            </a:endParaRPr>
          </a:p>
          <a:p>
            <a:pPr marL="393700" indent="-381000">
              <a:lnSpc>
                <a:spcPct val="100000"/>
              </a:lnSpc>
              <a:buFont typeface="Arial"/>
              <a:buChar char="•"/>
              <a:tabLst>
                <a:tab pos="393065" algn="l"/>
                <a:tab pos="393700" algn="l"/>
              </a:tabLst>
            </a:pPr>
            <a:r>
              <a:rPr dirty="0" sz="1600" spc="-20">
                <a:solidFill>
                  <a:srgbClr val="808080"/>
                </a:solidFill>
                <a:latin typeface="Calibri"/>
                <a:cs typeface="Calibri"/>
              </a:rPr>
              <a:t>ST-</a:t>
            </a:r>
            <a:r>
              <a:rPr dirty="0" sz="1600" spc="-10">
                <a:solidFill>
                  <a:srgbClr val="808080"/>
                </a:solidFill>
                <a:latin typeface="Calibri"/>
                <a:cs typeface="Calibri"/>
              </a:rPr>
              <a:t>elevation</a:t>
            </a:r>
            <a:r>
              <a:rPr dirty="0" sz="1600" spc="-40">
                <a:solidFill>
                  <a:srgbClr val="808080"/>
                </a:solidFill>
                <a:latin typeface="Calibri"/>
                <a:cs typeface="Calibri"/>
              </a:rPr>
              <a:t> </a:t>
            </a:r>
            <a:r>
              <a:rPr dirty="0" sz="1600" spc="-10">
                <a:solidFill>
                  <a:srgbClr val="808080"/>
                </a:solidFill>
                <a:latin typeface="Calibri"/>
                <a:cs typeface="Calibri"/>
              </a:rPr>
              <a:t>myocardial</a:t>
            </a:r>
            <a:r>
              <a:rPr dirty="0" sz="1600" spc="-35">
                <a:solidFill>
                  <a:srgbClr val="808080"/>
                </a:solidFill>
                <a:latin typeface="Calibri"/>
                <a:cs typeface="Calibri"/>
              </a:rPr>
              <a:t> </a:t>
            </a:r>
            <a:r>
              <a:rPr dirty="0" sz="1600" spc="-10">
                <a:solidFill>
                  <a:srgbClr val="808080"/>
                </a:solidFill>
                <a:latin typeface="Calibri"/>
                <a:cs typeface="Calibri"/>
              </a:rPr>
              <a:t>infarction</a:t>
            </a:r>
            <a:endParaRPr sz="1600">
              <a:latin typeface="Calibri"/>
              <a:cs typeface="Calibri"/>
            </a:endParaRPr>
          </a:p>
        </p:txBody>
      </p:sp>
      <p:sp>
        <p:nvSpPr>
          <p:cNvPr id="5" name="object 5" descr=""/>
          <p:cNvSpPr txBox="1"/>
          <p:nvPr/>
        </p:nvSpPr>
        <p:spPr>
          <a:xfrm>
            <a:off x="406400" y="1876528"/>
            <a:ext cx="8693150" cy="2047239"/>
          </a:xfrm>
          <a:prstGeom prst="rect">
            <a:avLst/>
          </a:prstGeom>
        </p:spPr>
        <p:txBody>
          <a:bodyPr wrap="square" lIns="0" tIns="110489" rIns="0" bIns="0" rtlCol="0" vert="horz">
            <a:spAutoFit/>
          </a:bodyPr>
          <a:lstStyle/>
          <a:p>
            <a:pPr marL="241300" indent="-228600">
              <a:lnSpc>
                <a:spcPct val="100000"/>
              </a:lnSpc>
              <a:spcBef>
                <a:spcPts val="869"/>
              </a:spcBef>
              <a:buFont typeface="Arial"/>
              <a:buChar char="•"/>
              <a:tabLst>
                <a:tab pos="240665" algn="l"/>
                <a:tab pos="241300" algn="l"/>
              </a:tabLst>
            </a:pPr>
            <a:r>
              <a:rPr dirty="0" sz="2100">
                <a:solidFill>
                  <a:srgbClr val="808080"/>
                </a:solidFill>
                <a:latin typeface="Calibri"/>
                <a:cs typeface="Calibri"/>
              </a:rPr>
              <a:t>Brainstorming:</a:t>
            </a:r>
            <a:r>
              <a:rPr dirty="0" sz="2100" spc="10">
                <a:solidFill>
                  <a:srgbClr val="808080"/>
                </a:solidFill>
                <a:latin typeface="Calibri"/>
                <a:cs typeface="Calibri"/>
              </a:rPr>
              <a:t> </a:t>
            </a:r>
            <a:r>
              <a:rPr dirty="0" sz="2100">
                <a:solidFill>
                  <a:srgbClr val="808080"/>
                </a:solidFill>
                <a:latin typeface="Calibri"/>
                <a:cs typeface="Calibri"/>
              </a:rPr>
              <a:t>inclusive</a:t>
            </a:r>
            <a:r>
              <a:rPr dirty="0" sz="2100" spc="20">
                <a:solidFill>
                  <a:srgbClr val="808080"/>
                </a:solidFill>
                <a:latin typeface="Calibri"/>
                <a:cs typeface="Calibri"/>
              </a:rPr>
              <a:t> </a:t>
            </a:r>
            <a:r>
              <a:rPr dirty="0" sz="2100">
                <a:solidFill>
                  <a:srgbClr val="808080"/>
                </a:solidFill>
                <a:latin typeface="Calibri"/>
                <a:cs typeface="Calibri"/>
              </a:rPr>
              <a:t>list</a:t>
            </a:r>
            <a:r>
              <a:rPr dirty="0" sz="2100" spc="20">
                <a:solidFill>
                  <a:srgbClr val="808080"/>
                </a:solidFill>
                <a:latin typeface="Calibri"/>
                <a:cs typeface="Calibri"/>
              </a:rPr>
              <a:t> </a:t>
            </a:r>
            <a:r>
              <a:rPr dirty="0" sz="2100">
                <a:solidFill>
                  <a:srgbClr val="808080"/>
                </a:solidFill>
                <a:latin typeface="Calibri"/>
                <a:cs typeface="Calibri"/>
              </a:rPr>
              <a:t>of</a:t>
            </a:r>
            <a:r>
              <a:rPr dirty="0" sz="2100" spc="25">
                <a:solidFill>
                  <a:srgbClr val="808080"/>
                </a:solidFill>
                <a:latin typeface="Calibri"/>
                <a:cs typeface="Calibri"/>
              </a:rPr>
              <a:t> </a:t>
            </a:r>
            <a:r>
              <a:rPr dirty="0" sz="2100">
                <a:solidFill>
                  <a:srgbClr val="808080"/>
                </a:solidFill>
                <a:latin typeface="Calibri"/>
                <a:cs typeface="Calibri"/>
              </a:rPr>
              <a:t>potential</a:t>
            </a:r>
            <a:r>
              <a:rPr dirty="0" sz="2100" spc="15">
                <a:solidFill>
                  <a:srgbClr val="808080"/>
                </a:solidFill>
                <a:latin typeface="Calibri"/>
                <a:cs typeface="Calibri"/>
              </a:rPr>
              <a:t> </a:t>
            </a:r>
            <a:r>
              <a:rPr dirty="0" sz="2100">
                <a:solidFill>
                  <a:srgbClr val="808080"/>
                </a:solidFill>
                <a:latin typeface="Calibri"/>
                <a:cs typeface="Calibri"/>
              </a:rPr>
              <a:t>outcomes</a:t>
            </a:r>
            <a:r>
              <a:rPr dirty="0" sz="2100" spc="-5">
                <a:solidFill>
                  <a:srgbClr val="808080"/>
                </a:solidFill>
                <a:latin typeface="Calibri"/>
                <a:cs typeface="Calibri"/>
              </a:rPr>
              <a:t> </a:t>
            </a:r>
            <a:r>
              <a:rPr dirty="0" sz="2100">
                <a:solidFill>
                  <a:srgbClr val="808080"/>
                </a:solidFill>
                <a:latin typeface="Calibri"/>
                <a:cs typeface="Calibri"/>
              </a:rPr>
              <a:t>to</a:t>
            </a:r>
            <a:r>
              <a:rPr dirty="0" sz="2100" spc="30">
                <a:solidFill>
                  <a:srgbClr val="808080"/>
                </a:solidFill>
                <a:latin typeface="Calibri"/>
                <a:cs typeface="Calibri"/>
              </a:rPr>
              <a:t> </a:t>
            </a:r>
            <a:r>
              <a:rPr dirty="0" sz="2100" spc="-10">
                <a:solidFill>
                  <a:srgbClr val="808080"/>
                </a:solidFill>
                <a:latin typeface="Calibri"/>
                <a:cs typeface="Calibri"/>
              </a:rPr>
              <a:t>address</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a:solidFill>
                  <a:srgbClr val="808080"/>
                </a:solidFill>
                <a:latin typeface="Calibri"/>
                <a:cs typeface="Calibri"/>
              </a:rPr>
              <a:t>Importance rating:</a:t>
            </a:r>
            <a:r>
              <a:rPr dirty="0" sz="2100" spc="15">
                <a:solidFill>
                  <a:srgbClr val="808080"/>
                </a:solidFill>
                <a:latin typeface="Calibri"/>
                <a:cs typeface="Calibri"/>
              </a:rPr>
              <a:t> </a:t>
            </a:r>
            <a:r>
              <a:rPr dirty="0" sz="2100">
                <a:solidFill>
                  <a:srgbClr val="808080"/>
                </a:solidFill>
                <a:latin typeface="Calibri"/>
                <a:cs typeface="Calibri"/>
              </a:rPr>
              <a:t>selecting</a:t>
            </a:r>
            <a:r>
              <a:rPr dirty="0" sz="2100" spc="-10">
                <a:solidFill>
                  <a:srgbClr val="808080"/>
                </a:solidFill>
                <a:latin typeface="Calibri"/>
                <a:cs typeface="Calibri"/>
              </a:rPr>
              <a:t> </a:t>
            </a:r>
            <a:r>
              <a:rPr dirty="0" sz="2100">
                <a:solidFill>
                  <a:srgbClr val="808080"/>
                </a:solidFill>
                <a:latin typeface="Calibri"/>
                <a:cs typeface="Calibri"/>
              </a:rPr>
              <a:t>the</a:t>
            </a:r>
            <a:r>
              <a:rPr dirty="0" sz="2100" spc="30">
                <a:solidFill>
                  <a:srgbClr val="808080"/>
                </a:solidFill>
                <a:latin typeface="Calibri"/>
                <a:cs typeface="Calibri"/>
              </a:rPr>
              <a:t> </a:t>
            </a:r>
            <a:r>
              <a:rPr dirty="0" sz="2100">
                <a:solidFill>
                  <a:srgbClr val="808080"/>
                </a:solidFill>
                <a:latin typeface="Calibri"/>
                <a:cs typeface="Calibri"/>
              </a:rPr>
              <a:t>most</a:t>
            </a:r>
            <a:r>
              <a:rPr dirty="0" sz="2100" spc="15">
                <a:solidFill>
                  <a:srgbClr val="808080"/>
                </a:solidFill>
                <a:latin typeface="Calibri"/>
                <a:cs typeface="Calibri"/>
              </a:rPr>
              <a:t> </a:t>
            </a:r>
            <a:r>
              <a:rPr dirty="0" sz="2100">
                <a:solidFill>
                  <a:srgbClr val="808080"/>
                </a:solidFill>
                <a:latin typeface="Calibri"/>
                <a:cs typeface="Calibri"/>
              </a:rPr>
              <a:t>critical</a:t>
            </a:r>
            <a:r>
              <a:rPr dirty="0" sz="2100" spc="-5">
                <a:solidFill>
                  <a:srgbClr val="808080"/>
                </a:solidFill>
                <a:latin typeface="Calibri"/>
                <a:cs typeface="Calibri"/>
              </a:rPr>
              <a:t> </a:t>
            </a:r>
            <a:r>
              <a:rPr dirty="0" sz="2100">
                <a:solidFill>
                  <a:srgbClr val="808080"/>
                </a:solidFill>
                <a:latin typeface="Calibri"/>
                <a:cs typeface="Calibri"/>
              </a:rPr>
              <a:t>outcomes for</a:t>
            </a:r>
            <a:r>
              <a:rPr dirty="0" sz="2100" spc="20">
                <a:solidFill>
                  <a:srgbClr val="808080"/>
                </a:solidFill>
                <a:latin typeface="Calibri"/>
                <a:cs typeface="Calibri"/>
              </a:rPr>
              <a:t> </a:t>
            </a:r>
            <a:r>
              <a:rPr dirty="0" sz="2100">
                <a:solidFill>
                  <a:srgbClr val="808080"/>
                </a:solidFill>
                <a:latin typeface="Calibri"/>
                <a:cs typeface="Calibri"/>
              </a:rPr>
              <a:t>key</a:t>
            </a:r>
            <a:r>
              <a:rPr dirty="0" sz="2100" spc="30">
                <a:solidFill>
                  <a:srgbClr val="808080"/>
                </a:solidFill>
                <a:latin typeface="Calibri"/>
                <a:cs typeface="Calibri"/>
              </a:rPr>
              <a:t> </a:t>
            </a:r>
            <a:r>
              <a:rPr dirty="0" sz="2100" spc="-10">
                <a:solidFill>
                  <a:srgbClr val="808080"/>
                </a:solidFill>
                <a:latin typeface="Calibri"/>
                <a:cs typeface="Calibri"/>
              </a:rPr>
              <a:t>stakeholders</a:t>
            </a:r>
            <a:endParaRPr sz="2100">
              <a:latin typeface="Calibri"/>
              <a:cs typeface="Calibri"/>
            </a:endParaRPr>
          </a:p>
          <a:p>
            <a:pPr lvl="1" marL="698500" indent="-228600">
              <a:lnSpc>
                <a:spcPct val="100000"/>
              </a:lnSpc>
              <a:spcBef>
                <a:spcPts val="280"/>
              </a:spcBef>
              <a:buFont typeface="Wingdings"/>
              <a:buChar char=""/>
              <a:tabLst>
                <a:tab pos="698500" algn="l"/>
              </a:tabLst>
            </a:pPr>
            <a:r>
              <a:rPr dirty="0" sz="2000">
                <a:solidFill>
                  <a:srgbClr val="808080"/>
                </a:solidFill>
                <a:latin typeface="Calibri"/>
                <a:cs typeface="Calibri"/>
              </a:rPr>
              <a:t>Using</a:t>
            </a:r>
            <a:r>
              <a:rPr dirty="0" sz="2000" spc="-60">
                <a:solidFill>
                  <a:srgbClr val="808080"/>
                </a:solidFill>
                <a:latin typeface="Calibri"/>
                <a:cs typeface="Calibri"/>
              </a:rPr>
              <a:t> </a:t>
            </a:r>
            <a:r>
              <a:rPr dirty="0" sz="2000">
                <a:solidFill>
                  <a:srgbClr val="808080"/>
                </a:solidFill>
                <a:latin typeface="Calibri"/>
                <a:cs typeface="Calibri"/>
              </a:rPr>
              <a:t>Health</a:t>
            </a:r>
            <a:r>
              <a:rPr dirty="0" sz="2000" spc="-45">
                <a:solidFill>
                  <a:srgbClr val="808080"/>
                </a:solidFill>
                <a:latin typeface="Calibri"/>
                <a:cs typeface="Calibri"/>
              </a:rPr>
              <a:t> </a:t>
            </a:r>
            <a:r>
              <a:rPr dirty="0" sz="2000">
                <a:solidFill>
                  <a:srgbClr val="808080"/>
                </a:solidFill>
                <a:latin typeface="Calibri"/>
                <a:cs typeface="Calibri"/>
              </a:rPr>
              <a:t>Outcome</a:t>
            </a:r>
            <a:r>
              <a:rPr dirty="0" sz="2000" spc="-75">
                <a:solidFill>
                  <a:srgbClr val="808080"/>
                </a:solidFill>
                <a:latin typeface="Calibri"/>
                <a:cs typeface="Calibri"/>
              </a:rPr>
              <a:t> </a:t>
            </a:r>
            <a:r>
              <a:rPr dirty="0" sz="2000">
                <a:solidFill>
                  <a:srgbClr val="808080"/>
                </a:solidFill>
                <a:latin typeface="Calibri"/>
                <a:cs typeface="Calibri"/>
              </a:rPr>
              <a:t>Descriptors</a:t>
            </a:r>
            <a:r>
              <a:rPr dirty="0" sz="2000" spc="-30">
                <a:solidFill>
                  <a:srgbClr val="808080"/>
                </a:solidFill>
                <a:latin typeface="Calibri"/>
                <a:cs typeface="Calibri"/>
              </a:rPr>
              <a:t> </a:t>
            </a:r>
            <a:r>
              <a:rPr dirty="0" sz="2000">
                <a:solidFill>
                  <a:srgbClr val="808080"/>
                </a:solidFill>
                <a:latin typeface="Calibri"/>
                <a:cs typeface="Calibri"/>
              </a:rPr>
              <a:t>(marker</a:t>
            </a:r>
            <a:r>
              <a:rPr dirty="0" sz="2000" spc="-50">
                <a:solidFill>
                  <a:srgbClr val="808080"/>
                </a:solidFill>
                <a:latin typeface="Calibri"/>
                <a:cs typeface="Calibri"/>
              </a:rPr>
              <a:t> </a:t>
            </a:r>
            <a:r>
              <a:rPr dirty="0" sz="2000">
                <a:solidFill>
                  <a:srgbClr val="808080"/>
                </a:solidFill>
                <a:latin typeface="Calibri"/>
                <a:cs typeface="Calibri"/>
              </a:rPr>
              <a:t>states)</a:t>
            </a:r>
            <a:r>
              <a:rPr dirty="0" sz="2000" spc="-20">
                <a:solidFill>
                  <a:srgbClr val="808080"/>
                </a:solidFill>
                <a:latin typeface="Calibri"/>
                <a:cs typeface="Calibri"/>
              </a:rPr>
              <a:t> </a:t>
            </a:r>
            <a:r>
              <a:rPr dirty="0" sz="2000">
                <a:solidFill>
                  <a:srgbClr val="808080"/>
                </a:solidFill>
                <a:latin typeface="Calibri"/>
                <a:cs typeface="Calibri"/>
              </a:rPr>
              <a:t>-</a:t>
            </a:r>
            <a:r>
              <a:rPr dirty="0" sz="2000" spc="-55">
                <a:solidFill>
                  <a:srgbClr val="808080"/>
                </a:solidFill>
                <a:latin typeface="Calibri"/>
                <a:cs typeface="Calibri"/>
              </a:rPr>
              <a:t> </a:t>
            </a:r>
            <a:r>
              <a:rPr dirty="0" u="sng" sz="2000" spc="-10">
                <a:solidFill>
                  <a:srgbClr val="0563C1"/>
                </a:solidFill>
                <a:uFill>
                  <a:solidFill>
                    <a:srgbClr val="0563C1"/>
                  </a:solidFill>
                </a:uFill>
                <a:latin typeface="Calibri"/>
                <a:cs typeface="Calibri"/>
                <a:hlinkClick r:id="rId2"/>
              </a:rPr>
              <a:t>https://ms.gradepro.org/</a:t>
            </a:r>
            <a:endParaRPr sz="2000">
              <a:latin typeface="Calibri"/>
              <a:cs typeface="Calibri"/>
            </a:endParaRPr>
          </a:p>
          <a:p>
            <a:pPr>
              <a:lnSpc>
                <a:spcPct val="100000"/>
              </a:lnSpc>
              <a:spcBef>
                <a:spcPts val="30"/>
              </a:spcBef>
            </a:pPr>
            <a:endParaRPr sz="3350">
              <a:latin typeface="Calibri"/>
              <a:cs typeface="Calibri"/>
            </a:endParaRPr>
          </a:p>
          <a:p>
            <a:pPr marL="2425065">
              <a:lnSpc>
                <a:spcPct val="100000"/>
              </a:lnSpc>
            </a:pPr>
            <a:r>
              <a:rPr dirty="0" sz="2100" b="1">
                <a:solidFill>
                  <a:srgbClr val="E43E31"/>
                </a:solidFill>
                <a:latin typeface="Calibri"/>
                <a:cs typeface="Calibri"/>
              </a:rPr>
              <a:t>Critical</a:t>
            </a:r>
            <a:r>
              <a:rPr dirty="0" sz="2100" spc="25" b="1">
                <a:solidFill>
                  <a:srgbClr val="E43E31"/>
                </a:solidFill>
                <a:latin typeface="Calibri"/>
                <a:cs typeface="Calibri"/>
              </a:rPr>
              <a:t> </a:t>
            </a:r>
            <a:r>
              <a:rPr dirty="0" sz="2100" spc="-10" b="1">
                <a:solidFill>
                  <a:srgbClr val="E43E31"/>
                </a:solidFill>
                <a:latin typeface="Calibri"/>
                <a:cs typeface="Calibri"/>
              </a:rPr>
              <a:t>Outcomes</a:t>
            </a:r>
            <a:endParaRPr sz="2100">
              <a:latin typeface="Calibri"/>
              <a:cs typeface="Calibri"/>
            </a:endParaRPr>
          </a:p>
        </p:txBody>
      </p:sp>
      <p:sp>
        <p:nvSpPr>
          <p:cNvPr id="6" name="object 6"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Evidence</a:t>
            </a:r>
            <a:r>
              <a:rPr dirty="0" spc="-65"/>
              <a:t> </a:t>
            </a:r>
            <a:r>
              <a:rPr dirty="0"/>
              <a:t>for</a:t>
            </a:r>
            <a:r>
              <a:rPr dirty="0" spc="-75"/>
              <a:t> </a:t>
            </a:r>
            <a:r>
              <a:rPr dirty="0" spc="-25"/>
              <a:t>Effect</a:t>
            </a:r>
            <a:r>
              <a:rPr dirty="0" spc="-95"/>
              <a:t> </a:t>
            </a:r>
            <a:r>
              <a:rPr dirty="0"/>
              <a:t>of</a:t>
            </a:r>
            <a:r>
              <a:rPr dirty="0" spc="-75"/>
              <a:t> </a:t>
            </a:r>
            <a:r>
              <a:rPr dirty="0"/>
              <a:t>the</a:t>
            </a:r>
            <a:r>
              <a:rPr dirty="0" spc="-60"/>
              <a:t> </a:t>
            </a:r>
            <a:r>
              <a:rPr dirty="0" spc="-10"/>
              <a:t>Intervention</a:t>
            </a:r>
          </a:p>
        </p:txBody>
      </p:sp>
      <p:sp>
        <p:nvSpPr>
          <p:cNvPr id="3" name="object 3" descr=""/>
          <p:cNvSpPr/>
          <p:nvPr/>
        </p:nvSpPr>
        <p:spPr>
          <a:xfrm>
            <a:off x="3848100" y="2939795"/>
            <a:ext cx="4697095" cy="928369"/>
          </a:xfrm>
          <a:custGeom>
            <a:avLst/>
            <a:gdLst/>
            <a:ahLst/>
            <a:cxnLst/>
            <a:rect l="l" t="t" r="r" b="b"/>
            <a:pathLst>
              <a:path w="4697095" h="928370">
                <a:moveTo>
                  <a:pt x="4232910" y="0"/>
                </a:moveTo>
                <a:lnTo>
                  <a:pt x="4232910" y="232028"/>
                </a:lnTo>
                <a:lnTo>
                  <a:pt x="0" y="232028"/>
                </a:lnTo>
                <a:lnTo>
                  <a:pt x="0" y="696086"/>
                </a:lnTo>
                <a:lnTo>
                  <a:pt x="4232910" y="696086"/>
                </a:lnTo>
                <a:lnTo>
                  <a:pt x="4232910" y="928115"/>
                </a:lnTo>
                <a:lnTo>
                  <a:pt x="4696968" y="464057"/>
                </a:lnTo>
                <a:lnTo>
                  <a:pt x="4232910" y="0"/>
                </a:lnTo>
                <a:close/>
              </a:path>
            </a:pathLst>
          </a:custGeom>
          <a:solidFill>
            <a:srgbClr val="E43E31"/>
          </a:solidFill>
        </p:spPr>
        <p:txBody>
          <a:bodyPr wrap="square" lIns="0" tIns="0" rIns="0" bIns="0" rtlCol="0"/>
          <a:lstStyle/>
          <a:p/>
        </p:txBody>
      </p:sp>
      <p:sp>
        <p:nvSpPr>
          <p:cNvPr id="4" name="object 4" descr=""/>
          <p:cNvSpPr txBox="1"/>
          <p:nvPr/>
        </p:nvSpPr>
        <p:spPr>
          <a:xfrm>
            <a:off x="5624962" y="3239124"/>
            <a:ext cx="909955" cy="299720"/>
          </a:xfrm>
          <a:prstGeom prst="rect">
            <a:avLst/>
          </a:prstGeom>
        </p:spPr>
        <p:txBody>
          <a:bodyPr wrap="square" lIns="0" tIns="12700" rIns="0" bIns="0" rtlCol="0" vert="horz">
            <a:spAutoFit/>
          </a:bodyPr>
          <a:lstStyle/>
          <a:p>
            <a:pPr marL="12700">
              <a:lnSpc>
                <a:spcPct val="100000"/>
              </a:lnSpc>
              <a:spcBef>
                <a:spcPts val="100"/>
              </a:spcBef>
            </a:pPr>
            <a:r>
              <a:rPr dirty="0" sz="1800" b="1">
                <a:solidFill>
                  <a:srgbClr val="FFFFFF"/>
                </a:solidFill>
                <a:latin typeface="Calibri"/>
                <a:cs typeface="Calibri"/>
              </a:rPr>
              <a:t>RR = </a:t>
            </a:r>
            <a:r>
              <a:rPr dirty="0" sz="1800" spc="-20" b="1">
                <a:solidFill>
                  <a:srgbClr val="FFFFFF"/>
                </a:solidFill>
                <a:latin typeface="Calibri"/>
                <a:cs typeface="Calibri"/>
              </a:rPr>
              <a:t>0.40</a:t>
            </a:r>
            <a:endParaRPr sz="1800">
              <a:latin typeface="Calibri"/>
              <a:cs typeface="Calibri"/>
            </a:endParaRPr>
          </a:p>
        </p:txBody>
      </p:sp>
      <p:sp>
        <p:nvSpPr>
          <p:cNvPr id="5" name="object 5" descr=""/>
          <p:cNvSpPr txBox="1"/>
          <p:nvPr/>
        </p:nvSpPr>
        <p:spPr>
          <a:xfrm>
            <a:off x="5019835" y="2506385"/>
            <a:ext cx="2023110" cy="431800"/>
          </a:xfrm>
          <a:prstGeom prst="rect">
            <a:avLst/>
          </a:prstGeom>
        </p:spPr>
        <p:txBody>
          <a:bodyPr wrap="square" lIns="0" tIns="13970" rIns="0" bIns="0" rtlCol="0" vert="horz">
            <a:spAutoFit/>
          </a:bodyPr>
          <a:lstStyle/>
          <a:p>
            <a:pPr marL="12700">
              <a:lnSpc>
                <a:spcPct val="100000"/>
              </a:lnSpc>
              <a:spcBef>
                <a:spcPts val="110"/>
              </a:spcBef>
            </a:pPr>
            <a:r>
              <a:rPr dirty="0" sz="2650" b="1">
                <a:solidFill>
                  <a:srgbClr val="E43E31"/>
                </a:solidFill>
                <a:latin typeface="Calibri"/>
                <a:cs typeface="Calibri"/>
              </a:rPr>
              <a:t>Relative</a:t>
            </a:r>
            <a:r>
              <a:rPr dirty="0" sz="2650" spc="-110" b="1">
                <a:solidFill>
                  <a:srgbClr val="E43E31"/>
                </a:solidFill>
                <a:latin typeface="Calibri"/>
                <a:cs typeface="Calibri"/>
              </a:rPr>
              <a:t> </a:t>
            </a:r>
            <a:r>
              <a:rPr dirty="0" sz="2650" spc="-10" b="1">
                <a:solidFill>
                  <a:srgbClr val="E43E31"/>
                </a:solidFill>
                <a:latin typeface="Calibri"/>
                <a:cs typeface="Calibri"/>
              </a:rPr>
              <a:t>Effect</a:t>
            </a:r>
            <a:endParaRPr sz="2650">
              <a:latin typeface="Calibri"/>
              <a:cs typeface="Calibri"/>
            </a:endParaRPr>
          </a:p>
        </p:txBody>
      </p:sp>
      <p:sp>
        <p:nvSpPr>
          <p:cNvPr id="6" name="object 6" descr=""/>
          <p:cNvSpPr txBox="1"/>
          <p:nvPr/>
        </p:nvSpPr>
        <p:spPr>
          <a:xfrm>
            <a:off x="939979" y="2520530"/>
            <a:ext cx="1852930" cy="964565"/>
          </a:xfrm>
          <a:prstGeom prst="rect">
            <a:avLst/>
          </a:prstGeom>
        </p:spPr>
        <p:txBody>
          <a:bodyPr wrap="square" lIns="0" tIns="13970" rIns="0" bIns="0" rtlCol="0" vert="horz">
            <a:spAutoFit/>
          </a:bodyPr>
          <a:lstStyle/>
          <a:p>
            <a:pPr algn="ctr">
              <a:lnSpc>
                <a:spcPct val="100000"/>
              </a:lnSpc>
              <a:spcBef>
                <a:spcPts val="110"/>
              </a:spcBef>
            </a:pPr>
            <a:r>
              <a:rPr dirty="0" sz="2650" b="1">
                <a:solidFill>
                  <a:srgbClr val="E43E31"/>
                </a:solidFill>
                <a:latin typeface="Calibri"/>
                <a:cs typeface="Calibri"/>
              </a:rPr>
              <a:t>Baseline</a:t>
            </a:r>
            <a:r>
              <a:rPr dirty="0" sz="2650" spc="-45" b="1">
                <a:solidFill>
                  <a:srgbClr val="E43E31"/>
                </a:solidFill>
                <a:latin typeface="Calibri"/>
                <a:cs typeface="Calibri"/>
              </a:rPr>
              <a:t> </a:t>
            </a:r>
            <a:r>
              <a:rPr dirty="0" sz="2650" spc="-20" b="1">
                <a:solidFill>
                  <a:srgbClr val="E43E31"/>
                </a:solidFill>
                <a:latin typeface="Calibri"/>
                <a:cs typeface="Calibri"/>
              </a:rPr>
              <a:t>Risk</a:t>
            </a:r>
            <a:endParaRPr sz="2650">
              <a:latin typeface="Calibri"/>
              <a:cs typeface="Calibri"/>
            </a:endParaRPr>
          </a:p>
          <a:p>
            <a:pPr algn="ctr" marR="35560">
              <a:lnSpc>
                <a:spcPct val="100000"/>
              </a:lnSpc>
              <a:spcBef>
                <a:spcPts val="2039"/>
              </a:spcBef>
            </a:pPr>
            <a:r>
              <a:rPr dirty="0" sz="1800">
                <a:solidFill>
                  <a:srgbClr val="808080"/>
                </a:solidFill>
                <a:latin typeface="Arial"/>
                <a:cs typeface="Arial"/>
              </a:rPr>
              <a:t>5</a:t>
            </a:r>
            <a:r>
              <a:rPr dirty="0" sz="1800" spc="-30">
                <a:solidFill>
                  <a:srgbClr val="808080"/>
                </a:solidFill>
                <a:latin typeface="Arial"/>
                <a:cs typeface="Arial"/>
              </a:rPr>
              <a:t> </a:t>
            </a:r>
            <a:r>
              <a:rPr dirty="0" sz="1800">
                <a:solidFill>
                  <a:srgbClr val="808080"/>
                </a:solidFill>
                <a:latin typeface="Arial"/>
                <a:cs typeface="Arial"/>
              </a:rPr>
              <a:t>per</a:t>
            </a:r>
            <a:r>
              <a:rPr dirty="0" sz="1800" spc="-15">
                <a:solidFill>
                  <a:srgbClr val="808080"/>
                </a:solidFill>
                <a:latin typeface="Arial"/>
                <a:cs typeface="Arial"/>
              </a:rPr>
              <a:t> </a:t>
            </a:r>
            <a:r>
              <a:rPr dirty="0" sz="1800" spc="-10">
                <a:solidFill>
                  <a:srgbClr val="808080"/>
                </a:solidFill>
                <a:latin typeface="Arial"/>
                <a:cs typeface="Arial"/>
              </a:rPr>
              <a:t>1,000</a:t>
            </a:r>
            <a:endParaRPr sz="1800">
              <a:latin typeface="Arial"/>
              <a:cs typeface="Arial"/>
            </a:endParaRPr>
          </a:p>
        </p:txBody>
      </p:sp>
      <p:sp>
        <p:nvSpPr>
          <p:cNvPr id="7" name="object 7" descr=""/>
          <p:cNvSpPr txBox="1"/>
          <p:nvPr/>
        </p:nvSpPr>
        <p:spPr>
          <a:xfrm>
            <a:off x="9182284" y="2506385"/>
            <a:ext cx="2141855" cy="978535"/>
          </a:xfrm>
          <a:prstGeom prst="rect">
            <a:avLst/>
          </a:prstGeom>
        </p:spPr>
        <p:txBody>
          <a:bodyPr wrap="square" lIns="0" tIns="13970" rIns="0" bIns="0" rtlCol="0" vert="horz">
            <a:spAutoFit/>
          </a:bodyPr>
          <a:lstStyle/>
          <a:p>
            <a:pPr algn="ctr">
              <a:lnSpc>
                <a:spcPct val="100000"/>
              </a:lnSpc>
              <a:spcBef>
                <a:spcPts val="110"/>
              </a:spcBef>
            </a:pPr>
            <a:r>
              <a:rPr dirty="0" sz="2650" b="1">
                <a:solidFill>
                  <a:srgbClr val="E43E31"/>
                </a:solidFill>
                <a:latin typeface="Calibri"/>
                <a:cs typeface="Calibri"/>
              </a:rPr>
              <a:t>Absolute</a:t>
            </a:r>
            <a:r>
              <a:rPr dirty="0" sz="2650" spc="-75" b="1">
                <a:solidFill>
                  <a:srgbClr val="E43E31"/>
                </a:solidFill>
                <a:latin typeface="Calibri"/>
                <a:cs typeface="Calibri"/>
              </a:rPr>
              <a:t> </a:t>
            </a:r>
            <a:r>
              <a:rPr dirty="0" sz="2650" spc="-10" b="1">
                <a:solidFill>
                  <a:srgbClr val="E43E31"/>
                </a:solidFill>
                <a:latin typeface="Calibri"/>
                <a:cs typeface="Calibri"/>
              </a:rPr>
              <a:t>Effect</a:t>
            </a:r>
            <a:endParaRPr sz="2650">
              <a:latin typeface="Calibri"/>
              <a:cs typeface="Calibri"/>
            </a:endParaRPr>
          </a:p>
          <a:p>
            <a:pPr algn="ctr" marL="20955">
              <a:lnSpc>
                <a:spcPct val="100000"/>
              </a:lnSpc>
              <a:spcBef>
                <a:spcPts val="2150"/>
              </a:spcBef>
            </a:pPr>
            <a:r>
              <a:rPr dirty="0" sz="1800">
                <a:solidFill>
                  <a:srgbClr val="808080"/>
                </a:solidFill>
                <a:latin typeface="Arial"/>
                <a:cs typeface="Arial"/>
              </a:rPr>
              <a:t>3</a:t>
            </a:r>
            <a:r>
              <a:rPr dirty="0" sz="1800" spc="-45">
                <a:solidFill>
                  <a:srgbClr val="808080"/>
                </a:solidFill>
                <a:latin typeface="Arial"/>
                <a:cs typeface="Arial"/>
              </a:rPr>
              <a:t> </a:t>
            </a:r>
            <a:r>
              <a:rPr dirty="0" sz="1800">
                <a:solidFill>
                  <a:srgbClr val="808080"/>
                </a:solidFill>
                <a:latin typeface="Arial"/>
                <a:cs typeface="Arial"/>
              </a:rPr>
              <a:t>per</a:t>
            </a:r>
            <a:r>
              <a:rPr dirty="0" sz="1800" spc="-30">
                <a:solidFill>
                  <a:srgbClr val="808080"/>
                </a:solidFill>
                <a:latin typeface="Arial"/>
                <a:cs typeface="Arial"/>
              </a:rPr>
              <a:t> </a:t>
            </a:r>
            <a:r>
              <a:rPr dirty="0" sz="1800">
                <a:solidFill>
                  <a:srgbClr val="808080"/>
                </a:solidFill>
                <a:latin typeface="Arial"/>
                <a:cs typeface="Arial"/>
              </a:rPr>
              <a:t>1,000</a:t>
            </a:r>
            <a:r>
              <a:rPr dirty="0" sz="1800" spc="-20">
                <a:solidFill>
                  <a:srgbClr val="808080"/>
                </a:solidFill>
                <a:latin typeface="Arial"/>
                <a:cs typeface="Arial"/>
              </a:rPr>
              <a:t> </a:t>
            </a:r>
            <a:r>
              <a:rPr dirty="0" sz="1800" spc="-10">
                <a:solidFill>
                  <a:srgbClr val="808080"/>
                </a:solidFill>
                <a:latin typeface="Arial"/>
                <a:cs typeface="Arial"/>
              </a:rPr>
              <a:t>fewer</a:t>
            </a:r>
            <a:endParaRPr sz="1800">
              <a:latin typeface="Arial"/>
              <a:cs typeface="Arial"/>
            </a:endParaRPr>
          </a:p>
        </p:txBody>
      </p:sp>
      <p:sp>
        <p:nvSpPr>
          <p:cNvPr id="8" name="object 8" descr=""/>
          <p:cNvSpPr txBox="1"/>
          <p:nvPr/>
        </p:nvSpPr>
        <p:spPr>
          <a:xfrm>
            <a:off x="5159681" y="582998"/>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p:nvPr/>
        </p:nvSpPr>
        <p:spPr>
          <a:xfrm>
            <a:off x="6194302" y="2620517"/>
            <a:ext cx="496570" cy="3209925"/>
          </a:xfrm>
          <a:custGeom>
            <a:avLst/>
            <a:gdLst/>
            <a:ahLst/>
            <a:cxnLst/>
            <a:rect l="l" t="t" r="r" b="b"/>
            <a:pathLst>
              <a:path w="496570" h="3209925">
                <a:moveTo>
                  <a:pt x="496544" y="3209543"/>
                </a:moveTo>
                <a:lnTo>
                  <a:pt x="446507" y="3204499"/>
                </a:lnTo>
                <a:lnTo>
                  <a:pt x="399903" y="3190032"/>
                </a:lnTo>
                <a:lnTo>
                  <a:pt x="357731" y="3167140"/>
                </a:lnTo>
                <a:lnTo>
                  <a:pt x="320987" y="3136823"/>
                </a:lnTo>
                <a:lnTo>
                  <a:pt x="290672" y="3100079"/>
                </a:lnTo>
                <a:lnTo>
                  <a:pt x="267782" y="3057907"/>
                </a:lnTo>
                <a:lnTo>
                  <a:pt x="253316" y="3011304"/>
                </a:lnTo>
                <a:lnTo>
                  <a:pt x="248272" y="2961271"/>
                </a:lnTo>
                <a:lnTo>
                  <a:pt x="248272" y="1853044"/>
                </a:lnTo>
                <a:lnTo>
                  <a:pt x="243227" y="1803011"/>
                </a:lnTo>
                <a:lnTo>
                  <a:pt x="228760" y="1756408"/>
                </a:lnTo>
                <a:lnTo>
                  <a:pt x="205869" y="1714236"/>
                </a:lnTo>
                <a:lnTo>
                  <a:pt x="175552" y="1677492"/>
                </a:lnTo>
                <a:lnTo>
                  <a:pt x="138807" y="1647175"/>
                </a:lnTo>
                <a:lnTo>
                  <a:pt x="96635" y="1624283"/>
                </a:lnTo>
                <a:lnTo>
                  <a:pt x="50033" y="1609816"/>
                </a:lnTo>
                <a:lnTo>
                  <a:pt x="0" y="1604771"/>
                </a:lnTo>
                <a:lnTo>
                  <a:pt x="50033" y="1599727"/>
                </a:lnTo>
                <a:lnTo>
                  <a:pt x="96635" y="1585260"/>
                </a:lnTo>
                <a:lnTo>
                  <a:pt x="138807" y="1562368"/>
                </a:lnTo>
                <a:lnTo>
                  <a:pt x="175552" y="1532051"/>
                </a:lnTo>
                <a:lnTo>
                  <a:pt x="205869" y="1495307"/>
                </a:lnTo>
                <a:lnTo>
                  <a:pt x="228760" y="1453135"/>
                </a:lnTo>
                <a:lnTo>
                  <a:pt x="243227" y="1406532"/>
                </a:lnTo>
                <a:lnTo>
                  <a:pt x="248272" y="1356499"/>
                </a:lnTo>
                <a:lnTo>
                  <a:pt x="248272" y="248272"/>
                </a:lnTo>
                <a:lnTo>
                  <a:pt x="253316" y="198239"/>
                </a:lnTo>
                <a:lnTo>
                  <a:pt x="267782" y="151636"/>
                </a:lnTo>
                <a:lnTo>
                  <a:pt x="290672" y="109464"/>
                </a:lnTo>
                <a:lnTo>
                  <a:pt x="320987" y="72720"/>
                </a:lnTo>
                <a:lnTo>
                  <a:pt x="357731" y="42403"/>
                </a:lnTo>
                <a:lnTo>
                  <a:pt x="399903" y="19511"/>
                </a:lnTo>
                <a:lnTo>
                  <a:pt x="446507" y="5044"/>
                </a:lnTo>
                <a:lnTo>
                  <a:pt x="496544" y="0"/>
                </a:lnTo>
              </a:path>
            </a:pathLst>
          </a:custGeom>
          <a:ln w="25400">
            <a:solidFill>
              <a:srgbClr val="C8C3D5"/>
            </a:solidFill>
          </a:ln>
        </p:spPr>
        <p:txBody>
          <a:bodyPr wrap="square" lIns="0" tIns="0" rIns="0" bIns="0" rtlCol="0"/>
          <a:lstStyle/>
          <a:p/>
        </p:txBody>
      </p:sp>
      <p:grpSp>
        <p:nvGrpSpPr>
          <p:cNvPr id="3" name="object 3" descr=""/>
          <p:cNvGrpSpPr/>
          <p:nvPr/>
        </p:nvGrpSpPr>
        <p:grpSpPr>
          <a:xfrm>
            <a:off x="5940238" y="2440000"/>
            <a:ext cx="3246755" cy="3511550"/>
            <a:chOff x="5940238" y="2440000"/>
            <a:chExt cx="3246755" cy="3511550"/>
          </a:xfrm>
        </p:grpSpPr>
        <p:sp>
          <p:nvSpPr>
            <p:cNvPr id="4" name="object 4" descr=""/>
            <p:cNvSpPr/>
            <p:nvPr/>
          </p:nvSpPr>
          <p:spPr>
            <a:xfrm>
              <a:off x="8677165" y="2620518"/>
              <a:ext cx="496570" cy="3209925"/>
            </a:xfrm>
            <a:custGeom>
              <a:avLst/>
              <a:gdLst/>
              <a:ahLst/>
              <a:cxnLst/>
              <a:rect l="l" t="t" r="r" b="b"/>
              <a:pathLst>
                <a:path w="496570" h="3209925">
                  <a:moveTo>
                    <a:pt x="0" y="0"/>
                  </a:moveTo>
                  <a:lnTo>
                    <a:pt x="50037" y="5044"/>
                  </a:lnTo>
                  <a:lnTo>
                    <a:pt x="96642" y="19511"/>
                  </a:lnTo>
                  <a:lnTo>
                    <a:pt x="138817" y="42403"/>
                  </a:lnTo>
                  <a:lnTo>
                    <a:pt x="175563" y="72720"/>
                  </a:lnTo>
                  <a:lnTo>
                    <a:pt x="205881" y="109464"/>
                  </a:lnTo>
                  <a:lnTo>
                    <a:pt x="228773" y="151636"/>
                  </a:lnTo>
                  <a:lnTo>
                    <a:pt x="243240" y="198239"/>
                  </a:lnTo>
                  <a:lnTo>
                    <a:pt x="248284" y="248272"/>
                  </a:lnTo>
                  <a:lnTo>
                    <a:pt x="248272" y="1356499"/>
                  </a:lnTo>
                  <a:lnTo>
                    <a:pt x="253316" y="1406532"/>
                  </a:lnTo>
                  <a:lnTo>
                    <a:pt x="267784" y="1453135"/>
                  </a:lnTo>
                  <a:lnTo>
                    <a:pt x="290676" y="1495307"/>
                  </a:lnTo>
                  <a:lnTo>
                    <a:pt x="320994" y="1532051"/>
                  </a:lnTo>
                  <a:lnTo>
                    <a:pt x="357739" y="1562368"/>
                  </a:lnTo>
                  <a:lnTo>
                    <a:pt x="399914" y="1585260"/>
                  </a:lnTo>
                  <a:lnTo>
                    <a:pt x="446519" y="1599727"/>
                  </a:lnTo>
                  <a:lnTo>
                    <a:pt x="496557" y="1604771"/>
                  </a:lnTo>
                  <a:lnTo>
                    <a:pt x="446519" y="1609816"/>
                  </a:lnTo>
                  <a:lnTo>
                    <a:pt x="399914" y="1624283"/>
                  </a:lnTo>
                  <a:lnTo>
                    <a:pt x="357739" y="1647175"/>
                  </a:lnTo>
                  <a:lnTo>
                    <a:pt x="320994" y="1677492"/>
                  </a:lnTo>
                  <a:lnTo>
                    <a:pt x="290676" y="1714236"/>
                  </a:lnTo>
                  <a:lnTo>
                    <a:pt x="267784" y="1756408"/>
                  </a:lnTo>
                  <a:lnTo>
                    <a:pt x="253316" y="1803011"/>
                  </a:lnTo>
                  <a:lnTo>
                    <a:pt x="248272" y="1853044"/>
                  </a:lnTo>
                  <a:lnTo>
                    <a:pt x="248272" y="2961271"/>
                  </a:lnTo>
                  <a:lnTo>
                    <a:pt x="243228" y="3011304"/>
                  </a:lnTo>
                  <a:lnTo>
                    <a:pt x="228762" y="3057907"/>
                  </a:lnTo>
                  <a:lnTo>
                    <a:pt x="205872" y="3100079"/>
                  </a:lnTo>
                  <a:lnTo>
                    <a:pt x="175556" y="3136823"/>
                  </a:lnTo>
                  <a:lnTo>
                    <a:pt x="138813" y="3167140"/>
                  </a:lnTo>
                  <a:lnTo>
                    <a:pt x="96640" y="3190032"/>
                  </a:lnTo>
                  <a:lnTo>
                    <a:pt x="50036" y="3204499"/>
                  </a:lnTo>
                  <a:lnTo>
                    <a:pt x="0" y="3209543"/>
                  </a:lnTo>
                </a:path>
              </a:pathLst>
            </a:custGeom>
            <a:ln w="25400">
              <a:solidFill>
                <a:srgbClr val="C8C3D5"/>
              </a:solidFill>
            </a:ln>
          </p:spPr>
          <p:txBody>
            <a:bodyPr wrap="square" lIns="0" tIns="0" rIns="0" bIns="0" rtlCol="0"/>
            <a:lstStyle/>
            <a:p/>
          </p:txBody>
        </p:sp>
        <p:sp>
          <p:nvSpPr>
            <p:cNvPr id="5" name="object 5" descr=""/>
            <p:cNvSpPr/>
            <p:nvPr/>
          </p:nvSpPr>
          <p:spPr>
            <a:xfrm>
              <a:off x="5946584" y="2440000"/>
              <a:ext cx="2764790" cy="640080"/>
            </a:xfrm>
            <a:custGeom>
              <a:avLst/>
              <a:gdLst/>
              <a:ahLst/>
              <a:cxnLst/>
              <a:rect l="l" t="t" r="r" b="b"/>
              <a:pathLst>
                <a:path w="2764790" h="640080">
                  <a:moveTo>
                    <a:pt x="2764383" y="0"/>
                  </a:moveTo>
                  <a:lnTo>
                    <a:pt x="0" y="0"/>
                  </a:lnTo>
                  <a:lnTo>
                    <a:pt x="0" y="640079"/>
                  </a:lnTo>
                  <a:lnTo>
                    <a:pt x="2764383" y="640079"/>
                  </a:lnTo>
                  <a:lnTo>
                    <a:pt x="2764383" y="0"/>
                  </a:lnTo>
                  <a:close/>
                </a:path>
              </a:pathLst>
            </a:custGeom>
            <a:solidFill>
              <a:srgbClr val="E43E31"/>
            </a:solidFill>
          </p:spPr>
          <p:txBody>
            <a:bodyPr wrap="square" lIns="0" tIns="0" rIns="0" bIns="0" rtlCol="0"/>
            <a:lstStyle/>
            <a:p/>
          </p:txBody>
        </p:sp>
        <p:sp>
          <p:nvSpPr>
            <p:cNvPr id="6" name="object 6" descr=""/>
            <p:cNvSpPr/>
            <p:nvPr/>
          </p:nvSpPr>
          <p:spPr>
            <a:xfrm>
              <a:off x="5946584" y="3080080"/>
              <a:ext cx="2764790" cy="640715"/>
            </a:xfrm>
            <a:custGeom>
              <a:avLst/>
              <a:gdLst/>
              <a:ahLst/>
              <a:cxnLst/>
              <a:rect l="l" t="t" r="r" b="b"/>
              <a:pathLst>
                <a:path w="2764790" h="640714">
                  <a:moveTo>
                    <a:pt x="2764383" y="0"/>
                  </a:moveTo>
                  <a:lnTo>
                    <a:pt x="1382191" y="0"/>
                  </a:lnTo>
                  <a:lnTo>
                    <a:pt x="0" y="0"/>
                  </a:lnTo>
                  <a:lnTo>
                    <a:pt x="0" y="640092"/>
                  </a:lnTo>
                  <a:lnTo>
                    <a:pt x="1382191" y="640092"/>
                  </a:lnTo>
                  <a:lnTo>
                    <a:pt x="2764383" y="640092"/>
                  </a:lnTo>
                  <a:lnTo>
                    <a:pt x="2764383" y="0"/>
                  </a:lnTo>
                  <a:close/>
                </a:path>
              </a:pathLst>
            </a:custGeom>
            <a:solidFill>
              <a:srgbClr val="DADADA"/>
            </a:solidFill>
          </p:spPr>
          <p:txBody>
            <a:bodyPr wrap="square" lIns="0" tIns="0" rIns="0" bIns="0" rtlCol="0"/>
            <a:lstStyle/>
            <a:p/>
          </p:txBody>
        </p:sp>
        <p:sp>
          <p:nvSpPr>
            <p:cNvPr id="7" name="object 7" descr=""/>
            <p:cNvSpPr/>
            <p:nvPr/>
          </p:nvSpPr>
          <p:spPr>
            <a:xfrm>
              <a:off x="5946584" y="3720160"/>
              <a:ext cx="2764790" cy="2225040"/>
            </a:xfrm>
            <a:custGeom>
              <a:avLst/>
              <a:gdLst/>
              <a:ahLst/>
              <a:cxnLst/>
              <a:rect l="l" t="t" r="r" b="b"/>
              <a:pathLst>
                <a:path w="2764790" h="2225040">
                  <a:moveTo>
                    <a:pt x="2764383" y="0"/>
                  </a:moveTo>
                  <a:lnTo>
                    <a:pt x="1382191" y="0"/>
                  </a:lnTo>
                  <a:lnTo>
                    <a:pt x="0" y="0"/>
                  </a:lnTo>
                  <a:lnTo>
                    <a:pt x="0" y="2225040"/>
                  </a:lnTo>
                  <a:lnTo>
                    <a:pt x="1382191" y="2225040"/>
                  </a:lnTo>
                  <a:lnTo>
                    <a:pt x="2764383" y="2225040"/>
                  </a:lnTo>
                  <a:lnTo>
                    <a:pt x="2764383" y="0"/>
                  </a:lnTo>
                  <a:close/>
                </a:path>
              </a:pathLst>
            </a:custGeom>
            <a:solidFill>
              <a:srgbClr val="C7C7C7"/>
            </a:solidFill>
          </p:spPr>
          <p:txBody>
            <a:bodyPr wrap="square" lIns="0" tIns="0" rIns="0" bIns="0" rtlCol="0"/>
            <a:lstStyle/>
            <a:p/>
          </p:txBody>
        </p:sp>
        <p:sp>
          <p:nvSpPr>
            <p:cNvPr id="8" name="object 8" descr=""/>
            <p:cNvSpPr/>
            <p:nvPr/>
          </p:nvSpPr>
          <p:spPr>
            <a:xfrm>
              <a:off x="5946588" y="3080082"/>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sp>
          <p:nvSpPr>
            <p:cNvPr id="9" name="object 9" descr=""/>
            <p:cNvSpPr/>
            <p:nvPr/>
          </p:nvSpPr>
          <p:spPr>
            <a:xfrm>
              <a:off x="5946588" y="3720162"/>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sp>
          <p:nvSpPr>
            <p:cNvPr id="10" name="object 10" descr=""/>
            <p:cNvSpPr/>
            <p:nvPr/>
          </p:nvSpPr>
          <p:spPr>
            <a:xfrm>
              <a:off x="5946588" y="5945203"/>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grpSp>
      <p:sp>
        <p:nvSpPr>
          <p:cNvPr id="11" name="object 11" descr=""/>
          <p:cNvSpPr txBox="1"/>
          <p:nvPr/>
        </p:nvSpPr>
        <p:spPr>
          <a:xfrm>
            <a:off x="6028523" y="2559890"/>
            <a:ext cx="2600325" cy="391160"/>
          </a:xfrm>
          <a:prstGeom prst="rect">
            <a:avLst/>
          </a:prstGeom>
        </p:spPr>
        <p:txBody>
          <a:bodyPr wrap="square" lIns="0" tIns="12700" rIns="0" bIns="0" rtlCol="0" vert="horz">
            <a:spAutoFit/>
          </a:bodyPr>
          <a:lstStyle/>
          <a:p>
            <a:pPr marL="647700" marR="5080" indent="-635635">
              <a:lnSpc>
                <a:spcPct val="100000"/>
              </a:lnSpc>
              <a:spcBef>
                <a:spcPts val="100"/>
              </a:spcBef>
            </a:pPr>
            <a:r>
              <a:rPr dirty="0" sz="1200" b="1">
                <a:solidFill>
                  <a:srgbClr val="FFFFFF"/>
                </a:solidFill>
                <a:latin typeface="Segoe UI"/>
                <a:cs typeface="Segoe UI"/>
              </a:rPr>
              <a:t>Reasons</a:t>
            </a:r>
            <a:r>
              <a:rPr dirty="0" sz="1200" spc="-30" b="1">
                <a:solidFill>
                  <a:srgbClr val="FFFFFF"/>
                </a:solidFill>
                <a:latin typeface="Segoe UI"/>
                <a:cs typeface="Segoe UI"/>
              </a:rPr>
              <a:t> </a:t>
            </a:r>
            <a:r>
              <a:rPr dirty="0" sz="1200" b="1">
                <a:solidFill>
                  <a:srgbClr val="FFFFFF"/>
                </a:solidFill>
                <a:latin typeface="Segoe UI"/>
                <a:cs typeface="Segoe UI"/>
              </a:rPr>
              <a:t>for</a:t>
            </a:r>
            <a:r>
              <a:rPr dirty="0" sz="1200" spc="-30" b="1">
                <a:solidFill>
                  <a:srgbClr val="FFFFFF"/>
                </a:solidFill>
                <a:latin typeface="Segoe UI"/>
                <a:cs typeface="Segoe UI"/>
              </a:rPr>
              <a:t> </a:t>
            </a:r>
            <a:r>
              <a:rPr dirty="0" sz="1200" b="1">
                <a:solidFill>
                  <a:srgbClr val="FFFFFF"/>
                </a:solidFill>
                <a:latin typeface="Segoe UI"/>
                <a:cs typeface="Segoe UI"/>
              </a:rPr>
              <a:t>considering</a:t>
            </a:r>
            <a:r>
              <a:rPr dirty="0" sz="1200" spc="-40" b="1">
                <a:solidFill>
                  <a:srgbClr val="FFFFFF"/>
                </a:solidFill>
                <a:latin typeface="Segoe UI"/>
                <a:cs typeface="Segoe UI"/>
              </a:rPr>
              <a:t> </a:t>
            </a:r>
            <a:r>
              <a:rPr dirty="0" sz="1200" b="1">
                <a:solidFill>
                  <a:srgbClr val="FFFFFF"/>
                </a:solidFill>
                <a:latin typeface="Segoe UI"/>
                <a:cs typeface="Segoe UI"/>
              </a:rPr>
              <a:t>lowering</a:t>
            </a:r>
            <a:r>
              <a:rPr dirty="0" sz="1200" spc="-40" b="1">
                <a:solidFill>
                  <a:srgbClr val="FFFFFF"/>
                </a:solidFill>
                <a:latin typeface="Segoe UI"/>
                <a:cs typeface="Segoe UI"/>
              </a:rPr>
              <a:t> </a:t>
            </a:r>
            <a:r>
              <a:rPr dirty="0" sz="1200" spc="-25" b="1">
                <a:solidFill>
                  <a:srgbClr val="FFFFFF"/>
                </a:solidFill>
                <a:latin typeface="Segoe UI"/>
                <a:cs typeface="Segoe UI"/>
              </a:rPr>
              <a:t>or </a:t>
            </a:r>
            <a:r>
              <a:rPr dirty="0" sz="1200" b="1">
                <a:solidFill>
                  <a:srgbClr val="FFFFFF"/>
                </a:solidFill>
                <a:latin typeface="Segoe UI"/>
                <a:cs typeface="Segoe UI"/>
              </a:rPr>
              <a:t>raising</a:t>
            </a:r>
            <a:r>
              <a:rPr dirty="0" sz="1200" spc="-30" b="1">
                <a:solidFill>
                  <a:srgbClr val="FFFFFF"/>
                </a:solidFill>
                <a:latin typeface="Segoe UI"/>
                <a:cs typeface="Segoe UI"/>
              </a:rPr>
              <a:t> </a:t>
            </a:r>
            <a:r>
              <a:rPr dirty="0" sz="1200" spc="-10" b="1">
                <a:solidFill>
                  <a:srgbClr val="FFFFFF"/>
                </a:solidFill>
                <a:latin typeface="Segoe UI"/>
                <a:cs typeface="Segoe UI"/>
              </a:rPr>
              <a:t>confidence</a:t>
            </a:r>
            <a:endParaRPr sz="1200">
              <a:latin typeface="Segoe UI"/>
              <a:cs typeface="Segoe UI"/>
            </a:endParaRPr>
          </a:p>
        </p:txBody>
      </p:sp>
      <p:sp>
        <p:nvSpPr>
          <p:cNvPr id="12" name="object 12" descr=""/>
          <p:cNvSpPr txBox="1"/>
          <p:nvPr/>
        </p:nvSpPr>
        <p:spPr>
          <a:xfrm>
            <a:off x="6025323" y="3291410"/>
            <a:ext cx="734695" cy="208279"/>
          </a:xfrm>
          <a:prstGeom prst="rect">
            <a:avLst/>
          </a:prstGeom>
        </p:spPr>
        <p:txBody>
          <a:bodyPr wrap="square" lIns="0" tIns="12700" rIns="0" bIns="0" rtlCol="0" vert="horz">
            <a:spAutoFit/>
          </a:bodyPr>
          <a:lstStyle/>
          <a:p>
            <a:pPr marL="12700">
              <a:lnSpc>
                <a:spcPct val="100000"/>
              </a:lnSpc>
              <a:spcBef>
                <a:spcPts val="100"/>
              </a:spcBef>
            </a:pPr>
            <a:r>
              <a:rPr dirty="0" sz="1200" b="1">
                <a:solidFill>
                  <a:srgbClr val="808080"/>
                </a:solidFill>
                <a:latin typeface="Segoe UI"/>
                <a:cs typeface="Segoe UI"/>
              </a:rPr>
              <a:t>▼Lower</a:t>
            </a:r>
            <a:r>
              <a:rPr dirty="0" sz="1200" spc="-25" b="1">
                <a:solidFill>
                  <a:srgbClr val="808080"/>
                </a:solidFill>
                <a:latin typeface="Segoe UI"/>
                <a:cs typeface="Segoe UI"/>
              </a:rPr>
              <a:t> if</a:t>
            </a:r>
            <a:endParaRPr sz="1200">
              <a:latin typeface="Segoe UI"/>
              <a:cs typeface="Segoe UI"/>
            </a:endParaRPr>
          </a:p>
        </p:txBody>
      </p:sp>
      <p:sp>
        <p:nvSpPr>
          <p:cNvPr id="13" name="object 13" descr=""/>
          <p:cNvSpPr txBox="1"/>
          <p:nvPr/>
        </p:nvSpPr>
        <p:spPr>
          <a:xfrm>
            <a:off x="7407591" y="3291410"/>
            <a:ext cx="79756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808080"/>
                </a:solidFill>
                <a:latin typeface="Segoe UI"/>
                <a:cs typeface="Segoe UI"/>
              </a:rPr>
              <a:t>▲Higher</a:t>
            </a:r>
            <a:r>
              <a:rPr dirty="0" sz="1200" spc="-30">
                <a:solidFill>
                  <a:srgbClr val="808080"/>
                </a:solidFill>
                <a:latin typeface="Segoe UI"/>
                <a:cs typeface="Segoe UI"/>
              </a:rPr>
              <a:t> </a:t>
            </a:r>
            <a:r>
              <a:rPr dirty="0" sz="1200" spc="-25">
                <a:solidFill>
                  <a:srgbClr val="808080"/>
                </a:solidFill>
                <a:latin typeface="Segoe UI"/>
                <a:cs typeface="Segoe UI"/>
              </a:rPr>
              <a:t>if*</a:t>
            </a:r>
            <a:endParaRPr sz="1200">
              <a:latin typeface="Segoe UI"/>
              <a:cs typeface="Segoe UI"/>
            </a:endParaRPr>
          </a:p>
        </p:txBody>
      </p:sp>
      <p:sp>
        <p:nvSpPr>
          <p:cNvPr id="14" name="object 14" descr=""/>
          <p:cNvSpPr txBox="1"/>
          <p:nvPr/>
        </p:nvSpPr>
        <p:spPr>
          <a:xfrm>
            <a:off x="6025323" y="3748610"/>
            <a:ext cx="988694" cy="543560"/>
          </a:xfrm>
          <a:prstGeom prst="rect">
            <a:avLst/>
          </a:prstGeom>
        </p:spPr>
        <p:txBody>
          <a:bodyPr wrap="square" lIns="0" tIns="12700" rIns="0" bIns="0" rtlCol="0" vert="horz">
            <a:spAutoFit/>
          </a:bodyPr>
          <a:lstStyle/>
          <a:p>
            <a:pPr marL="12700">
              <a:lnSpc>
                <a:spcPct val="100000"/>
              </a:lnSpc>
              <a:spcBef>
                <a:spcPts val="100"/>
              </a:spcBef>
            </a:pPr>
            <a:r>
              <a:rPr dirty="0" sz="1200" b="1">
                <a:solidFill>
                  <a:srgbClr val="E43E31"/>
                </a:solidFill>
                <a:latin typeface="Segoe UI"/>
                <a:cs typeface="Segoe UI"/>
              </a:rPr>
              <a:t>Risk</a:t>
            </a:r>
            <a:r>
              <a:rPr dirty="0" sz="1200" spc="-15" b="1">
                <a:solidFill>
                  <a:srgbClr val="E43E31"/>
                </a:solidFill>
                <a:latin typeface="Segoe UI"/>
                <a:cs typeface="Segoe UI"/>
              </a:rPr>
              <a:t> </a:t>
            </a:r>
            <a:r>
              <a:rPr dirty="0" sz="1200" b="1">
                <a:solidFill>
                  <a:srgbClr val="E43E31"/>
                </a:solidFill>
                <a:latin typeface="Segoe UI"/>
                <a:cs typeface="Segoe UI"/>
              </a:rPr>
              <a:t>of</a:t>
            </a:r>
            <a:r>
              <a:rPr dirty="0" sz="1200" spc="-25" b="1">
                <a:solidFill>
                  <a:srgbClr val="E43E31"/>
                </a:solidFill>
                <a:latin typeface="Segoe UI"/>
                <a:cs typeface="Segoe UI"/>
              </a:rPr>
              <a:t> </a:t>
            </a:r>
            <a:r>
              <a:rPr dirty="0" sz="1200" spc="-20" b="1">
                <a:solidFill>
                  <a:srgbClr val="E43E31"/>
                </a:solidFill>
                <a:latin typeface="Segoe UI"/>
                <a:cs typeface="Segoe UI"/>
              </a:rPr>
              <a:t>Bias</a:t>
            </a:r>
            <a:endParaRPr sz="1200">
              <a:latin typeface="Segoe UI"/>
              <a:cs typeface="Segoe UI"/>
            </a:endParaRPr>
          </a:p>
          <a:p>
            <a:pPr marL="12700">
              <a:lnSpc>
                <a:spcPct val="100000"/>
              </a:lnSpc>
              <a:spcBef>
                <a:spcPts val="1200"/>
              </a:spcBef>
            </a:pPr>
            <a:r>
              <a:rPr dirty="0" sz="1200" spc="-10" b="1">
                <a:solidFill>
                  <a:srgbClr val="E43E31"/>
                </a:solidFill>
                <a:latin typeface="Segoe UI"/>
                <a:cs typeface="Segoe UI"/>
              </a:rPr>
              <a:t>Inconsistency</a:t>
            </a:r>
            <a:endParaRPr sz="1200">
              <a:latin typeface="Segoe UI"/>
              <a:cs typeface="Segoe UI"/>
            </a:endParaRPr>
          </a:p>
        </p:txBody>
      </p:sp>
      <p:sp>
        <p:nvSpPr>
          <p:cNvPr id="15" name="object 15" descr=""/>
          <p:cNvSpPr txBox="1"/>
          <p:nvPr/>
        </p:nvSpPr>
        <p:spPr>
          <a:xfrm>
            <a:off x="6025323" y="4419170"/>
            <a:ext cx="1162685" cy="878840"/>
          </a:xfrm>
          <a:prstGeom prst="rect">
            <a:avLst/>
          </a:prstGeom>
        </p:spPr>
        <p:txBody>
          <a:bodyPr wrap="square" lIns="0" tIns="12700" rIns="0" bIns="0" rtlCol="0" vert="horz">
            <a:spAutoFit/>
          </a:bodyPr>
          <a:lstStyle/>
          <a:p>
            <a:pPr marL="12700">
              <a:lnSpc>
                <a:spcPct val="100000"/>
              </a:lnSpc>
              <a:spcBef>
                <a:spcPts val="100"/>
              </a:spcBef>
            </a:pPr>
            <a:r>
              <a:rPr dirty="0" sz="1200" spc="-10" b="1">
                <a:solidFill>
                  <a:srgbClr val="E43E31"/>
                </a:solidFill>
                <a:latin typeface="Segoe UI"/>
                <a:cs typeface="Segoe UI"/>
              </a:rPr>
              <a:t>Indirectness</a:t>
            </a:r>
            <a:endParaRPr sz="1200">
              <a:latin typeface="Segoe UI"/>
              <a:cs typeface="Segoe UI"/>
            </a:endParaRPr>
          </a:p>
          <a:p>
            <a:pPr marL="12700" marR="5080">
              <a:lnSpc>
                <a:spcPct val="183300"/>
              </a:lnSpc>
            </a:pPr>
            <a:r>
              <a:rPr dirty="0" sz="1200" spc="-10" b="1">
                <a:solidFill>
                  <a:srgbClr val="E43E31"/>
                </a:solidFill>
                <a:latin typeface="Segoe UI"/>
                <a:cs typeface="Segoe UI"/>
              </a:rPr>
              <a:t>Imprecision </a:t>
            </a:r>
            <a:r>
              <a:rPr dirty="0" sz="1200" b="1">
                <a:solidFill>
                  <a:srgbClr val="E43E31"/>
                </a:solidFill>
                <a:latin typeface="Segoe UI"/>
                <a:cs typeface="Segoe UI"/>
              </a:rPr>
              <a:t>Publication</a:t>
            </a:r>
            <a:r>
              <a:rPr dirty="0" sz="1200" spc="-50" b="1">
                <a:solidFill>
                  <a:srgbClr val="E43E31"/>
                </a:solidFill>
                <a:latin typeface="Segoe UI"/>
                <a:cs typeface="Segoe UI"/>
              </a:rPr>
              <a:t> </a:t>
            </a:r>
            <a:r>
              <a:rPr dirty="0" sz="1200" spc="-20" b="1">
                <a:solidFill>
                  <a:srgbClr val="E43E31"/>
                </a:solidFill>
                <a:latin typeface="Segoe UI"/>
                <a:cs typeface="Segoe UI"/>
              </a:rPr>
              <a:t>bias</a:t>
            </a:r>
            <a:endParaRPr sz="1200">
              <a:latin typeface="Segoe UI"/>
              <a:cs typeface="Segoe UI"/>
            </a:endParaRPr>
          </a:p>
        </p:txBody>
      </p:sp>
      <p:sp>
        <p:nvSpPr>
          <p:cNvPr id="16" name="object 16" descr=""/>
          <p:cNvSpPr txBox="1"/>
          <p:nvPr/>
        </p:nvSpPr>
        <p:spPr>
          <a:xfrm>
            <a:off x="7407591" y="3748610"/>
            <a:ext cx="1046480" cy="756920"/>
          </a:xfrm>
          <a:prstGeom prst="rect">
            <a:avLst/>
          </a:prstGeom>
        </p:spPr>
        <p:txBody>
          <a:bodyPr wrap="square" lIns="0" tIns="12700" rIns="0" bIns="0" rtlCol="0" vert="horz">
            <a:spAutoFit/>
          </a:bodyPr>
          <a:lstStyle/>
          <a:p>
            <a:pPr marL="12700" marR="5080">
              <a:lnSpc>
                <a:spcPct val="100000"/>
              </a:lnSpc>
              <a:spcBef>
                <a:spcPts val="100"/>
              </a:spcBef>
            </a:pPr>
            <a:r>
              <a:rPr dirty="0" sz="1200">
                <a:solidFill>
                  <a:srgbClr val="808080"/>
                </a:solidFill>
                <a:latin typeface="Segoe UI"/>
                <a:cs typeface="Segoe UI"/>
              </a:rPr>
              <a:t>Large</a:t>
            </a:r>
            <a:r>
              <a:rPr dirty="0" sz="1200" spc="-40">
                <a:solidFill>
                  <a:srgbClr val="808080"/>
                </a:solidFill>
                <a:latin typeface="Segoe UI"/>
                <a:cs typeface="Segoe UI"/>
              </a:rPr>
              <a:t> </a:t>
            </a:r>
            <a:r>
              <a:rPr dirty="0" sz="1200" spc="-10">
                <a:solidFill>
                  <a:srgbClr val="808080"/>
                </a:solidFill>
                <a:latin typeface="Segoe UI"/>
                <a:cs typeface="Segoe UI"/>
              </a:rPr>
              <a:t>effect </a:t>
            </a:r>
            <a:r>
              <a:rPr dirty="0" sz="1200">
                <a:solidFill>
                  <a:srgbClr val="808080"/>
                </a:solidFill>
                <a:latin typeface="Segoe UI"/>
                <a:cs typeface="Segoe UI"/>
              </a:rPr>
              <a:t>Dose</a:t>
            </a:r>
            <a:r>
              <a:rPr dirty="0" sz="1200" spc="-25">
                <a:solidFill>
                  <a:srgbClr val="808080"/>
                </a:solidFill>
                <a:latin typeface="Segoe UI"/>
                <a:cs typeface="Segoe UI"/>
              </a:rPr>
              <a:t> </a:t>
            </a:r>
            <a:r>
              <a:rPr dirty="0" sz="1200" spc="-10">
                <a:solidFill>
                  <a:srgbClr val="808080"/>
                </a:solidFill>
                <a:latin typeface="Segoe UI"/>
                <a:cs typeface="Segoe UI"/>
              </a:rPr>
              <a:t>Response </a:t>
            </a:r>
            <a:r>
              <a:rPr dirty="0" sz="1200">
                <a:solidFill>
                  <a:srgbClr val="808080"/>
                </a:solidFill>
                <a:latin typeface="Segoe UI"/>
                <a:cs typeface="Segoe UI"/>
              </a:rPr>
              <a:t>All</a:t>
            </a:r>
            <a:r>
              <a:rPr dirty="0" sz="1200" spc="-10">
                <a:solidFill>
                  <a:srgbClr val="808080"/>
                </a:solidFill>
                <a:latin typeface="Segoe UI"/>
                <a:cs typeface="Segoe UI"/>
              </a:rPr>
              <a:t> plausible </a:t>
            </a:r>
            <a:r>
              <a:rPr dirty="0" sz="1200">
                <a:solidFill>
                  <a:srgbClr val="808080"/>
                </a:solidFill>
                <a:latin typeface="Segoe UI"/>
                <a:cs typeface="Segoe UI"/>
              </a:rPr>
              <a:t>confounding</a:t>
            </a:r>
            <a:r>
              <a:rPr dirty="0" sz="1200" spc="-55">
                <a:solidFill>
                  <a:srgbClr val="808080"/>
                </a:solidFill>
                <a:latin typeface="Segoe UI"/>
                <a:cs typeface="Segoe UI"/>
              </a:rPr>
              <a:t> </a:t>
            </a:r>
            <a:r>
              <a:rPr dirty="0" sz="1200" spc="-50">
                <a:solidFill>
                  <a:srgbClr val="808080"/>
                </a:solidFill>
                <a:latin typeface="Segoe UI"/>
                <a:cs typeface="Segoe UI"/>
              </a:rPr>
              <a:t>&amp;</a:t>
            </a:r>
            <a:endParaRPr sz="1200">
              <a:latin typeface="Segoe UI"/>
              <a:cs typeface="Segoe UI"/>
            </a:endParaRPr>
          </a:p>
        </p:txBody>
      </p:sp>
      <p:sp>
        <p:nvSpPr>
          <p:cNvPr id="17" name="object 17" descr=""/>
          <p:cNvSpPr txBox="1"/>
          <p:nvPr/>
        </p:nvSpPr>
        <p:spPr>
          <a:xfrm>
            <a:off x="7407521" y="4480130"/>
            <a:ext cx="1127125" cy="1428750"/>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808080"/>
                </a:solidFill>
                <a:latin typeface="Segoe UI"/>
                <a:cs typeface="Segoe UI"/>
              </a:rPr>
              <a:t>bias</a:t>
            </a:r>
            <a:endParaRPr sz="1200">
              <a:latin typeface="Segoe UI"/>
              <a:cs typeface="Segoe UI"/>
            </a:endParaRPr>
          </a:p>
          <a:p>
            <a:pPr marL="184785" marR="46990" indent="-172720">
              <a:lnSpc>
                <a:spcPct val="100000"/>
              </a:lnSpc>
              <a:spcBef>
                <a:spcPts val="5"/>
              </a:spcBef>
              <a:buFont typeface="Arial"/>
              <a:buChar char="•"/>
              <a:tabLst>
                <a:tab pos="184785" algn="l"/>
                <a:tab pos="185420" algn="l"/>
              </a:tabLst>
            </a:pPr>
            <a:r>
              <a:rPr dirty="0" sz="1000">
                <a:solidFill>
                  <a:srgbClr val="808080"/>
                </a:solidFill>
                <a:latin typeface="Segoe UI"/>
                <a:cs typeface="Segoe UI"/>
              </a:rPr>
              <a:t>Would</a:t>
            </a:r>
            <a:r>
              <a:rPr dirty="0" sz="1000" spc="-35">
                <a:solidFill>
                  <a:srgbClr val="808080"/>
                </a:solidFill>
                <a:latin typeface="Segoe UI"/>
                <a:cs typeface="Segoe UI"/>
              </a:rPr>
              <a:t> </a:t>
            </a:r>
            <a:r>
              <a:rPr dirty="0" sz="1000">
                <a:solidFill>
                  <a:srgbClr val="808080"/>
                </a:solidFill>
                <a:latin typeface="Segoe UI"/>
                <a:cs typeface="Segoe UI"/>
              </a:rPr>
              <a:t>reduce</a:t>
            </a:r>
            <a:r>
              <a:rPr dirty="0" sz="1000" spc="-15">
                <a:solidFill>
                  <a:srgbClr val="808080"/>
                </a:solidFill>
                <a:latin typeface="Segoe UI"/>
                <a:cs typeface="Segoe UI"/>
              </a:rPr>
              <a:t> </a:t>
            </a:r>
            <a:r>
              <a:rPr dirty="0" sz="1000" spc="-50">
                <a:solidFill>
                  <a:srgbClr val="808080"/>
                </a:solidFill>
                <a:latin typeface="Segoe UI"/>
                <a:cs typeface="Segoe UI"/>
              </a:rPr>
              <a:t>a </a:t>
            </a:r>
            <a:r>
              <a:rPr dirty="0" sz="1000" spc="-10">
                <a:solidFill>
                  <a:srgbClr val="808080"/>
                </a:solidFill>
                <a:latin typeface="Segoe UI"/>
                <a:cs typeface="Segoe UI"/>
              </a:rPr>
              <a:t>demonstrated effect</a:t>
            </a:r>
            <a:endParaRPr sz="1000">
              <a:latin typeface="Segoe UI"/>
              <a:cs typeface="Segoe UI"/>
            </a:endParaRPr>
          </a:p>
          <a:p>
            <a:pPr marL="184785">
              <a:lnSpc>
                <a:spcPct val="100000"/>
              </a:lnSpc>
            </a:pPr>
            <a:r>
              <a:rPr dirty="0" sz="1000" spc="-25" b="1">
                <a:solidFill>
                  <a:srgbClr val="808080"/>
                </a:solidFill>
                <a:latin typeface="Segoe UI"/>
                <a:cs typeface="Segoe UI"/>
              </a:rPr>
              <a:t>or</a:t>
            </a:r>
            <a:endParaRPr sz="1000">
              <a:latin typeface="Segoe UI"/>
              <a:cs typeface="Segoe UI"/>
            </a:endParaRPr>
          </a:p>
          <a:p>
            <a:pPr marL="184785" marR="5080" indent="-172720">
              <a:lnSpc>
                <a:spcPct val="100000"/>
              </a:lnSpc>
              <a:buFont typeface="Arial"/>
              <a:buChar char="•"/>
              <a:tabLst>
                <a:tab pos="184785" algn="l"/>
                <a:tab pos="185420" algn="l"/>
              </a:tabLst>
            </a:pPr>
            <a:r>
              <a:rPr dirty="0" sz="1000">
                <a:solidFill>
                  <a:srgbClr val="808080"/>
                </a:solidFill>
                <a:latin typeface="Segoe UI"/>
                <a:cs typeface="Segoe UI"/>
              </a:rPr>
              <a:t>Would</a:t>
            </a:r>
            <a:r>
              <a:rPr dirty="0" sz="1000" spc="-30">
                <a:solidFill>
                  <a:srgbClr val="808080"/>
                </a:solidFill>
                <a:latin typeface="Segoe UI"/>
                <a:cs typeface="Segoe UI"/>
              </a:rPr>
              <a:t> </a:t>
            </a:r>
            <a:r>
              <a:rPr dirty="0" sz="1000" spc="-10">
                <a:solidFill>
                  <a:srgbClr val="808080"/>
                </a:solidFill>
                <a:latin typeface="Segoe UI"/>
                <a:cs typeface="Segoe UI"/>
              </a:rPr>
              <a:t>suggest </a:t>
            </a:r>
            <a:r>
              <a:rPr dirty="0" sz="1000">
                <a:solidFill>
                  <a:srgbClr val="808080"/>
                </a:solidFill>
                <a:latin typeface="Segoe UI"/>
                <a:cs typeface="Segoe UI"/>
              </a:rPr>
              <a:t>spurious</a:t>
            </a:r>
            <a:r>
              <a:rPr dirty="0" sz="1000" spc="-50">
                <a:solidFill>
                  <a:srgbClr val="808080"/>
                </a:solidFill>
                <a:latin typeface="Segoe UI"/>
                <a:cs typeface="Segoe UI"/>
              </a:rPr>
              <a:t> </a:t>
            </a:r>
            <a:r>
              <a:rPr dirty="0" sz="1000">
                <a:solidFill>
                  <a:srgbClr val="808080"/>
                </a:solidFill>
                <a:latin typeface="Segoe UI"/>
                <a:cs typeface="Segoe UI"/>
              </a:rPr>
              <a:t>effect</a:t>
            </a:r>
            <a:r>
              <a:rPr dirty="0" sz="1000" spc="-10">
                <a:solidFill>
                  <a:srgbClr val="808080"/>
                </a:solidFill>
                <a:latin typeface="Segoe UI"/>
                <a:cs typeface="Segoe UI"/>
              </a:rPr>
              <a:t> </a:t>
            </a:r>
            <a:r>
              <a:rPr dirty="0" sz="1000" spc="-25">
                <a:solidFill>
                  <a:srgbClr val="808080"/>
                </a:solidFill>
                <a:latin typeface="Segoe UI"/>
                <a:cs typeface="Segoe UI"/>
              </a:rPr>
              <a:t>if </a:t>
            </a:r>
            <a:r>
              <a:rPr dirty="0" sz="1000">
                <a:solidFill>
                  <a:srgbClr val="808080"/>
                </a:solidFill>
                <a:latin typeface="Segoe UI"/>
                <a:cs typeface="Segoe UI"/>
              </a:rPr>
              <a:t>no</a:t>
            </a:r>
            <a:r>
              <a:rPr dirty="0" sz="1000" spc="-20">
                <a:solidFill>
                  <a:srgbClr val="808080"/>
                </a:solidFill>
                <a:latin typeface="Segoe UI"/>
                <a:cs typeface="Segoe UI"/>
              </a:rPr>
              <a:t> </a:t>
            </a:r>
            <a:r>
              <a:rPr dirty="0" sz="1000">
                <a:solidFill>
                  <a:srgbClr val="808080"/>
                </a:solidFill>
                <a:latin typeface="Segoe UI"/>
                <a:cs typeface="Segoe UI"/>
              </a:rPr>
              <a:t>effect</a:t>
            </a:r>
            <a:r>
              <a:rPr dirty="0" sz="1000" spc="-10">
                <a:solidFill>
                  <a:srgbClr val="808080"/>
                </a:solidFill>
                <a:latin typeface="Segoe UI"/>
                <a:cs typeface="Segoe UI"/>
              </a:rPr>
              <a:t> </a:t>
            </a:r>
            <a:r>
              <a:rPr dirty="0" sz="1000" spc="-25">
                <a:solidFill>
                  <a:srgbClr val="808080"/>
                </a:solidFill>
                <a:latin typeface="Segoe UI"/>
                <a:cs typeface="Segoe UI"/>
              </a:rPr>
              <a:t>was </a:t>
            </a:r>
            <a:r>
              <a:rPr dirty="0" sz="1000" spc="-10">
                <a:solidFill>
                  <a:srgbClr val="808080"/>
                </a:solidFill>
                <a:latin typeface="Segoe UI"/>
                <a:cs typeface="Segoe UI"/>
              </a:rPr>
              <a:t>observed</a:t>
            </a:r>
            <a:endParaRPr sz="1000">
              <a:latin typeface="Segoe UI"/>
              <a:cs typeface="Segoe UI"/>
            </a:endParaRPr>
          </a:p>
        </p:txBody>
      </p:sp>
      <p:grpSp>
        <p:nvGrpSpPr>
          <p:cNvPr id="18" name="object 18" descr=""/>
          <p:cNvGrpSpPr/>
          <p:nvPr/>
        </p:nvGrpSpPr>
        <p:grpSpPr>
          <a:xfrm>
            <a:off x="2727118" y="2433840"/>
            <a:ext cx="3215005" cy="3544570"/>
            <a:chOff x="2727118" y="2433840"/>
            <a:chExt cx="3215005" cy="3544570"/>
          </a:xfrm>
        </p:grpSpPr>
        <p:sp>
          <p:nvSpPr>
            <p:cNvPr id="19" name="object 19" descr=""/>
            <p:cNvSpPr/>
            <p:nvPr/>
          </p:nvSpPr>
          <p:spPr>
            <a:xfrm>
              <a:off x="2948172" y="2620518"/>
              <a:ext cx="2981325" cy="3209925"/>
            </a:xfrm>
            <a:custGeom>
              <a:avLst/>
              <a:gdLst/>
              <a:ahLst/>
              <a:cxnLst/>
              <a:rect l="l" t="t" r="r" b="b"/>
              <a:pathLst>
                <a:path w="2981325" h="3209925">
                  <a:moveTo>
                    <a:pt x="2484145" y="0"/>
                  </a:moveTo>
                  <a:lnTo>
                    <a:pt x="2534206" y="5046"/>
                  </a:lnTo>
                  <a:lnTo>
                    <a:pt x="2580832" y="19520"/>
                  </a:lnTo>
                  <a:lnTo>
                    <a:pt x="2623027" y="42423"/>
                  </a:lnTo>
                  <a:lnTo>
                    <a:pt x="2659789" y="72755"/>
                  </a:lnTo>
                  <a:lnTo>
                    <a:pt x="2690121" y="109517"/>
                  </a:lnTo>
                  <a:lnTo>
                    <a:pt x="2713024" y="151711"/>
                  </a:lnTo>
                  <a:lnTo>
                    <a:pt x="2727498" y="198338"/>
                  </a:lnTo>
                  <a:lnTo>
                    <a:pt x="2732544" y="248399"/>
                  </a:lnTo>
                  <a:lnTo>
                    <a:pt x="2732544" y="1356372"/>
                  </a:lnTo>
                  <a:lnTo>
                    <a:pt x="2737591" y="1406433"/>
                  </a:lnTo>
                  <a:lnTo>
                    <a:pt x="2752065" y="1453060"/>
                  </a:lnTo>
                  <a:lnTo>
                    <a:pt x="2774967" y="1495254"/>
                  </a:lnTo>
                  <a:lnTo>
                    <a:pt x="2805299" y="1532016"/>
                  </a:lnTo>
                  <a:lnTo>
                    <a:pt x="2842062" y="1562348"/>
                  </a:lnTo>
                  <a:lnTo>
                    <a:pt x="2884256" y="1585251"/>
                  </a:lnTo>
                  <a:lnTo>
                    <a:pt x="2930883" y="1599725"/>
                  </a:lnTo>
                  <a:lnTo>
                    <a:pt x="2980944" y="1604771"/>
                  </a:lnTo>
                  <a:lnTo>
                    <a:pt x="2930883" y="1609818"/>
                  </a:lnTo>
                  <a:lnTo>
                    <a:pt x="2884256" y="1624292"/>
                  </a:lnTo>
                  <a:lnTo>
                    <a:pt x="2842062" y="1647195"/>
                  </a:lnTo>
                  <a:lnTo>
                    <a:pt x="2805299" y="1677527"/>
                  </a:lnTo>
                  <a:lnTo>
                    <a:pt x="2774967" y="1714289"/>
                  </a:lnTo>
                  <a:lnTo>
                    <a:pt x="2752065" y="1756483"/>
                  </a:lnTo>
                  <a:lnTo>
                    <a:pt x="2737591" y="1803110"/>
                  </a:lnTo>
                  <a:lnTo>
                    <a:pt x="2732544" y="1853171"/>
                  </a:lnTo>
                  <a:lnTo>
                    <a:pt x="2732544" y="2961144"/>
                  </a:lnTo>
                  <a:lnTo>
                    <a:pt x="2727498" y="3011205"/>
                  </a:lnTo>
                  <a:lnTo>
                    <a:pt x="2713024" y="3057832"/>
                  </a:lnTo>
                  <a:lnTo>
                    <a:pt x="2690121" y="3100026"/>
                  </a:lnTo>
                  <a:lnTo>
                    <a:pt x="2659789" y="3136788"/>
                  </a:lnTo>
                  <a:lnTo>
                    <a:pt x="2623027" y="3167120"/>
                  </a:lnTo>
                  <a:lnTo>
                    <a:pt x="2580832" y="3190023"/>
                  </a:lnTo>
                  <a:lnTo>
                    <a:pt x="2534206" y="3204497"/>
                  </a:lnTo>
                  <a:lnTo>
                    <a:pt x="2484145" y="3209543"/>
                  </a:lnTo>
                </a:path>
                <a:path w="2981325" h="3209925">
                  <a:moveTo>
                    <a:pt x="496811" y="3209543"/>
                  </a:moveTo>
                  <a:lnTo>
                    <a:pt x="446750" y="3204497"/>
                  </a:lnTo>
                  <a:lnTo>
                    <a:pt x="400123" y="3190023"/>
                  </a:lnTo>
                  <a:lnTo>
                    <a:pt x="357929" y="3167120"/>
                  </a:lnTo>
                  <a:lnTo>
                    <a:pt x="321167" y="3136788"/>
                  </a:lnTo>
                  <a:lnTo>
                    <a:pt x="290835" y="3100026"/>
                  </a:lnTo>
                  <a:lnTo>
                    <a:pt x="267932" y="3057832"/>
                  </a:lnTo>
                  <a:lnTo>
                    <a:pt x="253458" y="3011205"/>
                  </a:lnTo>
                  <a:lnTo>
                    <a:pt x="248411" y="2961144"/>
                  </a:lnTo>
                  <a:lnTo>
                    <a:pt x="248411" y="1853171"/>
                  </a:lnTo>
                  <a:lnTo>
                    <a:pt x="243365" y="1803110"/>
                  </a:lnTo>
                  <a:lnTo>
                    <a:pt x="228891" y="1756483"/>
                  </a:lnTo>
                  <a:lnTo>
                    <a:pt x="205988" y="1714289"/>
                  </a:lnTo>
                  <a:lnTo>
                    <a:pt x="175655" y="1677527"/>
                  </a:lnTo>
                  <a:lnTo>
                    <a:pt x="138891" y="1647195"/>
                  </a:lnTo>
                  <a:lnTo>
                    <a:pt x="96694" y="1624292"/>
                  </a:lnTo>
                  <a:lnTo>
                    <a:pt x="50064" y="1609818"/>
                  </a:lnTo>
                  <a:lnTo>
                    <a:pt x="0" y="1604771"/>
                  </a:lnTo>
                  <a:lnTo>
                    <a:pt x="50064" y="1599725"/>
                  </a:lnTo>
                  <a:lnTo>
                    <a:pt x="96694" y="1585251"/>
                  </a:lnTo>
                  <a:lnTo>
                    <a:pt x="138891" y="1562348"/>
                  </a:lnTo>
                  <a:lnTo>
                    <a:pt x="175655" y="1532016"/>
                  </a:lnTo>
                  <a:lnTo>
                    <a:pt x="205988" y="1495254"/>
                  </a:lnTo>
                  <a:lnTo>
                    <a:pt x="228891" y="1453060"/>
                  </a:lnTo>
                  <a:lnTo>
                    <a:pt x="243365" y="1406433"/>
                  </a:lnTo>
                  <a:lnTo>
                    <a:pt x="248411" y="1356372"/>
                  </a:lnTo>
                  <a:lnTo>
                    <a:pt x="248411" y="248399"/>
                  </a:lnTo>
                  <a:lnTo>
                    <a:pt x="253458" y="198338"/>
                  </a:lnTo>
                  <a:lnTo>
                    <a:pt x="267932" y="151711"/>
                  </a:lnTo>
                  <a:lnTo>
                    <a:pt x="290835" y="109517"/>
                  </a:lnTo>
                  <a:lnTo>
                    <a:pt x="321167" y="72755"/>
                  </a:lnTo>
                  <a:lnTo>
                    <a:pt x="357929" y="42423"/>
                  </a:lnTo>
                  <a:lnTo>
                    <a:pt x="400123" y="19520"/>
                  </a:lnTo>
                  <a:lnTo>
                    <a:pt x="446750" y="5046"/>
                  </a:lnTo>
                  <a:lnTo>
                    <a:pt x="496811" y="0"/>
                  </a:lnTo>
                </a:path>
              </a:pathLst>
            </a:custGeom>
            <a:ln w="25400">
              <a:solidFill>
                <a:srgbClr val="C8C3D5"/>
              </a:solidFill>
            </a:ln>
          </p:spPr>
          <p:txBody>
            <a:bodyPr wrap="square" lIns="0" tIns="0" rIns="0" bIns="0" rtlCol="0"/>
            <a:lstStyle/>
            <a:p/>
          </p:txBody>
        </p:sp>
        <p:sp>
          <p:nvSpPr>
            <p:cNvPr id="20" name="object 20" descr=""/>
            <p:cNvSpPr/>
            <p:nvPr/>
          </p:nvSpPr>
          <p:spPr>
            <a:xfrm>
              <a:off x="2733471" y="2433840"/>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E43E31"/>
            </a:solidFill>
          </p:spPr>
          <p:txBody>
            <a:bodyPr wrap="square" lIns="0" tIns="0" rIns="0" bIns="0" rtlCol="0"/>
            <a:lstStyle/>
            <a:p/>
          </p:txBody>
        </p:sp>
        <p:sp>
          <p:nvSpPr>
            <p:cNvPr id="21" name="object 21" descr=""/>
            <p:cNvSpPr/>
            <p:nvPr/>
          </p:nvSpPr>
          <p:spPr>
            <a:xfrm>
              <a:off x="2733471" y="3134880"/>
              <a:ext cx="2764790" cy="611505"/>
            </a:xfrm>
            <a:custGeom>
              <a:avLst/>
              <a:gdLst/>
              <a:ahLst/>
              <a:cxnLst/>
              <a:rect l="l" t="t" r="r" b="b"/>
              <a:pathLst>
                <a:path w="2764790" h="611504">
                  <a:moveTo>
                    <a:pt x="2764383" y="0"/>
                  </a:moveTo>
                  <a:lnTo>
                    <a:pt x="1382191" y="0"/>
                  </a:lnTo>
                  <a:lnTo>
                    <a:pt x="0" y="0"/>
                  </a:lnTo>
                  <a:lnTo>
                    <a:pt x="0" y="611225"/>
                  </a:lnTo>
                  <a:lnTo>
                    <a:pt x="1382191" y="611225"/>
                  </a:lnTo>
                  <a:lnTo>
                    <a:pt x="2764383" y="611225"/>
                  </a:lnTo>
                  <a:lnTo>
                    <a:pt x="2764383" y="0"/>
                  </a:lnTo>
                  <a:close/>
                </a:path>
              </a:pathLst>
            </a:custGeom>
            <a:solidFill>
              <a:srgbClr val="DADADA"/>
            </a:solidFill>
          </p:spPr>
          <p:txBody>
            <a:bodyPr wrap="square" lIns="0" tIns="0" rIns="0" bIns="0" rtlCol="0"/>
            <a:lstStyle/>
            <a:p/>
          </p:txBody>
        </p:sp>
        <p:sp>
          <p:nvSpPr>
            <p:cNvPr id="22" name="object 22" descr=""/>
            <p:cNvSpPr/>
            <p:nvPr/>
          </p:nvSpPr>
          <p:spPr>
            <a:xfrm>
              <a:off x="2733471" y="374609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C7C7C7"/>
            </a:solidFill>
          </p:spPr>
          <p:txBody>
            <a:bodyPr wrap="square" lIns="0" tIns="0" rIns="0" bIns="0" rtlCol="0"/>
            <a:lstStyle/>
            <a:p/>
          </p:txBody>
        </p:sp>
        <p:sp>
          <p:nvSpPr>
            <p:cNvPr id="23" name="object 23" descr=""/>
            <p:cNvSpPr/>
            <p:nvPr/>
          </p:nvSpPr>
          <p:spPr>
            <a:xfrm>
              <a:off x="2733471" y="444713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BABABA"/>
            </a:solidFill>
          </p:spPr>
          <p:txBody>
            <a:bodyPr wrap="square" lIns="0" tIns="0" rIns="0" bIns="0" rtlCol="0"/>
            <a:lstStyle/>
            <a:p/>
          </p:txBody>
        </p:sp>
        <p:sp>
          <p:nvSpPr>
            <p:cNvPr id="24" name="object 24" descr=""/>
            <p:cNvSpPr/>
            <p:nvPr/>
          </p:nvSpPr>
          <p:spPr>
            <a:xfrm>
              <a:off x="2733471" y="5148173"/>
              <a:ext cx="2764790" cy="829944"/>
            </a:xfrm>
            <a:custGeom>
              <a:avLst/>
              <a:gdLst/>
              <a:ahLst/>
              <a:cxnLst/>
              <a:rect l="l" t="t" r="r" b="b"/>
              <a:pathLst>
                <a:path w="2764790" h="829945">
                  <a:moveTo>
                    <a:pt x="2764383" y="0"/>
                  </a:moveTo>
                  <a:lnTo>
                    <a:pt x="1382191" y="0"/>
                  </a:lnTo>
                  <a:lnTo>
                    <a:pt x="0" y="0"/>
                  </a:lnTo>
                  <a:lnTo>
                    <a:pt x="0" y="829843"/>
                  </a:lnTo>
                  <a:lnTo>
                    <a:pt x="1382191" y="829843"/>
                  </a:lnTo>
                  <a:lnTo>
                    <a:pt x="2764383" y="829843"/>
                  </a:lnTo>
                  <a:lnTo>
                    <a:pt x="2764383" y="0"/>
                  </a:lnTo>
                  <a:close/>
                </a:path>
              </a:pathLst>
            </a:custGeom>
            <a:solidFill>
              <a:srgbClr val="AEAEAE"/>
            </a:solidFill>
          </p:spPr>
          <p:txBody>
            <a:bodyPr wrap="square" lIns="0" tIns="0" rIns="0" bIns="0" rtlCol="0"/>
            <a:lstStyle/>
            <a:p/>
          </p:txBody>
        </p:sp>
        <p:sp>
          <p:nvSpPr>
            <p:cNvPr id="25" name="object 25" descr=""/>
            <p:cNvSpPr/>
            <p:nvPr/>
          </p:nvSpPr>
          <p:spPr>
            <a:xfrm>
              <a:off x="2733469" y="3134885"/>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sp>
          <p:nvSpPr>
            <p:cNvPr id="26" name="object 26" descr=""/>
            <p:cNvSpPr/>
            <p:nvPr/>
          </p:nvSpPr>
          <p:spPr>
            <a:xfrm>
              <a:off x="2733469" y="3746094"/>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sp>
          <p:nvSpPr>
            <p:cNvPr id="27" name="object 27" descr=""/>
            <p:cNvSpPr/>
            <p:nvPr/>
          </p:nvSpPr>
          <p:spPr>
            <a:xfrm>
              <a:off x="2733468" y="4447134"/>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sp>
          <p:nvSpPr>
            <p:cNvPr id="28" name="object 28" descr=""/>
            <p:cNvSpPr/>
            <p:nvPr/>
          </p:nvSpPr>
          <p:spPr>
            <a:xfrm>
              <a:off x="2733468" y="5148174"/>
              <a:ext cx="2764790" cy="0"/>
            </a:xfrm>
            <a:custGeom>
              <a:avLst/>
              <a:gdLst/>
              <a:ahLst/>
              <a:cxnLst/>
              <a:rect l="l" t="t" r="r" b="b"/>
              <a:pathLst>
                <a:path w="2764790" h="0">
                  <a:moveTo>
                    <a:pt x="0" y="0"/>
                  </a:moveTo>
                  <a:lnTo>
                    <a:pt x="2764383" y="0"/>
                  </a:lnTo>
                </a:path>
              </a:pathLst>
            </a:custGeom>
            <a:ln w="12700">
              <a:solidFill>
                <a:srgbClr val="FFFFFF"/>
              </a:solidFill>
            </a:ln>
          </p:spPr>
          <p:txBody>
            <a:bodyPr wrap="square" lIns="0" tIns="0" rIns="0" bIns="0" rtlCol="0"/>
            <a:lstStyle/>
            <a:p/>
          </p:txBody>
        </p:sp>
      </p:grpSp>
      <p:sp>
        <p:nvSpPr>
          <p:cNvPr id="29" name="object 29" descr=""/>
          <p:cNvSpPr txBox="1"/>
          <p:nvPr/>
        </p:nvSpPr>
        <p:spPr>
          <a:xfrm>
            <a:off x="2812210" y="2675649"/>
            <a:ext cx="948690" cy="208279"/>
          </a:xfrm>
          <a:prstGeom prst="rect">
            <a:avLst/>
          </a:prstGeom>
        </p:spPr>
        <p:txBody>
          <a:bodyPr wrap="square" lIns="0" tIns="12700" rIns="0" bIns="0" rtlCol="0" vert="horz">
            <a:spAutoFit/>
          </a:bodyPr>
          <a:lstStyle/>
          <a:p>
            <a:pPr marL="12700">
              <a:lnSpc>
                <a:spcPct val="100000"/>
              </a:lnSpc>
              <a:spcBef>
                <a:spcPts val="100"/>
              </a:spcBef>
            </a:pPr>
            <a:r>
              <a:rPr dirty="0" sz="1200" b="1">
                <a:solidFill>
                  <a:srgbClr val="FFFFFF"/>
                </a:solidFill>
                <a:latin typeface="Segoe UI"/>
                <a:cs typeface="Segoe UI"/>
              </a:rPr>
              <a:t>Study</a:t>
            </a:r>
            <a:r>
              <a:rPr dirty="0" sz="1200" spc="-65" b="1">
                <a:solidFill>
                  <a:srgbClr val="FFFFFF"/>
                </a:solidFill>
                <a:latin typeface="Segoe UI"/>
                <a:cs typeface="Segoe UI"/>
              </a:rPr>
              <a:t> </a:t>
            </a:r>
            <a:r>
              <a:rPr dirty="0" sz="1200" spc="-10" b="1">
                <a:solidFill>
                  <a:srgbClr val="FFFFFF"/>
                </a:solidFill>
                <a:latin typeface="Segoe UI"/>
                <a:cs typeface="Segoe UI"/>
              </a:rPr>
              <a:t>design</a:t>
            </a:r>
            <a:endParaRPr sz="1200">
              <a:latin typeface="Segoe UI"/>
              <a:cs typeface="Segoe UI"/>
            </a:endParaRPr>
          </a:p>
        </p:txBody>
      </p:sp>
      <p:sp>
        <p:nvSpPr>
          <p:cNvPr id="30" name="object 30" descr=""/>
          <p:cNvSpPr txBox="1"/>
          <p:nvPr/>
        </p:nvSpPr>
        <p:spPr>
          <a:xfrm>
            <a:off x="4220691" y="2492769"/>
            <a:ext cx="1170305" cy="574040"/>
          </a:xfrm>
          <a:prstGeom prst="rect">
            <a:avLst/>
          </a:prstGeom>
        </p:spPr>
        <p:txBody>
          <a:bodyPr wrap="square" lIns="0" tIns="12700" rIns="0" bIns="0" rtlCol="0" vert="horz">
            <a:spAutoFit/>
          </a:bodyPr>
          <a:lstStyle/>
          <a:p>
            <a:pPr algn="ctr" marL="12700" marR="5080">
              <a:lnSpc>
                <a:spcPct val="100000"/>
              </a:lnSpc>
              <a:spcBef>
                <a:spcPts val="100"/>
              </a:spcBef>
            </a:pPr>
            <a:r>
              <a:rPr dirty="0" sz="1200">
                <a:solidFill>
                  <a:srgbClr val="FFFFFF"/>
                </a:solidFill>
                <a:latin typeface="Segoe UI"/>
                <a:cs typeface="Segoe UI"/>
              </a:rPr>
              <a:t>Initial</a:t>
            </a:r>
            <a:r>
              <a:rPr dirty="0" sz="1200" spc="-20">
                <a:solidFill>
                  <a:srgbClr val="FFFFFF"/>
                </a:solidFill>
                <a:latin typeface="Segoe UI"/>
                <a:cs typeface="Segoe UI"/>
              </a:rPr>
              <a:t> </a:t>
            </a:r>
            <a:r>
              <a:rPr dirty="0" sz="1200" spc="-10">
                <a:solidFill>
                  <a:srgbClr val="FFFFFF"/>
                </a:solidFill>
                <a:latin typeface="Segoe UI"/>
                <a:cs typeface="Segoe UI"/>
              </a:rPr>
              <a:t>confidence </a:t>
            </a:r>
            <a:r>
              <a:rPr dirty="0" sz="1200">
                <a:solidFill>
                  <a:srgbClr val="FFFFFF"/>
                </a:solidFill>
                <a:latin typeface="Segoe UI"/>
                <a:cs typeface="Segoe UI"/>
              </a:rPr>
              <a:t>in</a:t>
            </a:r>
            <a:r>
              <a:rPr dirty="0" sz="1200" spc="-30">
                <a:solidFill>
                  <a:srgbClr val="FFFFFF"/>
                </a:solidFill>
                <a:latin typeface="Segoe UI"/>
                <a:cs typeface="Segoe UI"/>
              </a:rPr>
              <a:t> </a:t>
            </a:r>
            <a:r>
              <a:rPr dirty="0" sz="1200">
                <a:solidFill>
                  <a:srgbClr val="FFFFFF"/>
                </a:solidFill>
                <a:latin typeface="Segoe UI"/>
                <a:cs typeface="Segoe UI"/>
              </a:rPr>
              <a:t>an</a:t>
            </a:r>
            <a:r>
              <a:rPr dirty="0" sz="1200" spc="-15">
                <a:solidFill>
                  <a:srgbClr val="FFFFFF"/>
                </a:solidFill>
                <a:latin typeface="Segoe UI"/>
                <a:cs typeface="Segoe UI"/>
              </a:rPr>
              <a:t> </a:t>
            </a:r>
            <a:r>
              <a:rPr dirty="0" sz="1200">
                <a:solidFill>
                  <a:srgbClr val="FFFFFF"/>
                </a:solidFill>
                <a:latin typeface="Segoe UI"/>
                <a:cs typeface="Segoe UI"/>
              </a:rPr>
              <a:t>estimate</a:t>
            </a:r>
            <a:r>
              <a:rPr dirty="0" sz="1200" spc="5">
                <a:solidFill>
                  <a:srgbClr val="FFFFFF"/>
                </a:solidFill>
                <a:latin typeface="Segoe UI"/>
                <a:cs typeface="Segoe UI"/>
              </a:rPr>
              <a:t> </a:t>
            </a:r>
            <a:r>
              <a:rPr dirty="0" sz="1200" spc="-25">
                <a:solidFill>
                  <a:srgbClr val="FFFFFF"/>
                </a:solidFill>
                <a:latin typeface="Segoe UI"/>
                <a:cs typeface="Segoe UI"/>
              </a:rPr>
              <a:t>of </a:t>
            </a:r>
            <a:r>
              <a:rPr dirty="0" sz="1200" spc="-10">
                <a:solidFill>
                  <a:srgbClr val="FFFFFF"/>
                </a:solidFill>
                <a:latin typeface="Segoe UI"/>
                <a:cs typeface="Segoe UI"/>
              </a:rPr>
              <a:t>effect</a:t>
            </a:r>
            <a:endParaRPr sz="1200">
              <a:latin typeface="Segoe UI"/>
              <a:cs typeface="Segoe UI"/>
            </a:endParaRPr>
          </a:p>
        </p:txBody>
      </p:sp>
      <p:sp>
        <p:nvSpPr>
          <p:cNvPr id="31" name="object 31" descr=""/>
          <p:cNvSpPr txBox="1"/>
          <p:nvPr/>
        </p:nvSpPr>
        <p:spPr>
          <a:xfrm>
            <a:off x="2812210" y="3240292"/>
            <a:ext cx="918844" cy="391160"/>
          </a:xfrm>
          <a:prstGeom prst="rect">
            <a:avLst/>
          </a:prstGeom>
        </p:spPr>
        <p:txBody>
          <a:bodyPr wrap="square" lIns="0" tIns="12700" rIns="0" bIns="0" rtlCol="0" vert="horz">
            <a:spAutoFit/>
          </a:bodyPr>
          <a:lstStyle/>
          <a:p>
            <a:pPr marL="12700" marR="5080">
              <a:lnSpc>
                <a:spcPct val="100000"/>
              </a:lnSpc>
              <a:spcBef>
                <a:spcPts val="100"/>
              </a:spcBef>
            </a:pPr>
            <a:r>
              <a:rPr dirty="0" sz="1200" spc="-10" b="1">
                <a:solidFill>
                  <a:srgbClr val="808080"/>
                </a:solidFill>
                <a:latin typeface="Segoe UI"/>
                <a:cs typeface="Segoe UI"/>
              </a:rPr>
              <a:t>Randomized </a:t>
            </a:r>
            <a:r>
              <a:rPr dirty="0" sz="1200" b="1">
                <a:solidFill>
                  <a:srgbClr val="808080"/>
                </a:solidFill>
                <a:latin typeface="Segoe UI"/>
                <a:cs typeface="Segoe UI"/>
              </a:rPr>
              <a:t>trials</a:t>
            </a:r>
            <a:r>
              <a:rPr dirty="0" sz="1200" spc="-20" b="1">
                <a:solidFill>
                  <a:srgbClr val="808080"/>
                </a:solidFill>
                <a:latin typeface="Segoe UI"/>
                <a:cs typeface="Segoe UI"/>
              </a:rPr>
              <a:t> </a:t>
            </a:r>
            <a:r>
              <a:rPr dirty="0" sz="1200" spc="-50" b="1">
                <a:solidFill>
                  <a:srgbClr val="808080"/>
                </a:solidFill>
                <a:latin typeface="Segoe UI"/>
                <a:cs typeface="Segoe UI"/>
              </a:rPr>
              <a:t>►</a:t>
            </a:r>
            <a:endParaRPr sz="1200">
              <a:latin typeface="Segoe UI"/>
              <a:cs typeface="Segoe UI"/>
            </a:endParaRPr>
          </a:p>
        </p:txBody>
      </p:sp>
      <p:sp>
        <p:nvSpPr>
          <p:cNvPr id="32" name="object 32" descr=""/>
          <p:cNvSpPr txBox="1"/>
          <p:nvPr/>
        </p:nvSpPr>
        <p:spPr>
          <a:xfrm>
            <a:off x="4412715" y="3240292"/>
            <a:ext cx="786765" cy="391160"/>
          </a:xfrm>
          <a:prstGeom prst="rect">
            <a:avLst/>
          </a:prstGeom>
        </p:spPr>
        <p:txBody>
          <a:bodyPr wrap="square" lIns="0" tIns="12700" rIns="0" bIns="0" rtlCol="0" vert="horz">
            <a:spAutoFit/>
          </a:bodyPr>
          <a:lstStyle/>
          <a:p>
            <a:pPr marL="12700" marR="5080" indent="219075">
              <a:lnSpc>
                <a:spcPct val="100000"/>
              </a:lnSpc>
              <a:spcBef>
                <a:spcPts val="100"/>
              </a:spcBef>
            </a:pPr>
            <a:r>
              <a:rPr dirty="0" sz="1200" spc="-20">
                <a:solidFill>
                  <a:srgbClr val="E43E31"/>
                </a:solidFill>
                <a:latin typeface="Segoe UI"/>
                <a:cs typeface="Segoe UI"/>
              </a:rPr>
              <a:t>High </a:t>
            </a:r>
            <a:r>
              <a:rPr dirty="0" sz="1200" spc="-10">
                <a:solidFill>
                  <a:srgbClr val="E43E31"/>
                </a:solidFill>
                <a:latin typeface="Segoe UI"/>
                <a:cs typeface="Segoe UI"/>
              </a:rPr>
              <a:t>Confidence</a:t>
            </a:r>
            <a:endParaRPr sz="1200">
              <a:latin typeface="Segoe UI"/>
              <a:cs typeface="Segoe UI"/>
            </a:endParaRPr>
          </a:p>
        </p:txBody>
      </p:sp>
      <p:sp>
        <p:nvSpPr>
          <p:cNvPr id="33" name="object 33" descr=""/>
          <p:cNvSpPr txBox="1"/>
          <p:nvPr/>
        </p:nvSpPr>
        <p:spPr>
          <a:xfrm>
            <a:off x="2812210" y="4597413"/>
            <a:ext cx="1028065" cy="391160"/>
          </a:xfrm>
          <a:prstGeom prst="rect">
            <a:avLst/>
          </a:prstGeom>
        </p:spPr>
        <p:txBody>
          <a:bodyPr wrap="square" lIns="0" tIns="12700" rIns="0" bIns="0" rtlCol="0" vert="horz">
            <a:spAutoFit/>
          </a:bodyPr>
          <a:lstStyle/>
          <a:p>
            <a:pPr marL="12700" marR="5080">
              <a:lnSpc>
                <a:spcPct val="100000"/>
              </a:lnSpc>
              <a:spcBef>
                <a:spcPts val="100"/>
              </a:spcBef>
            </a:pPr>
            <a:r>
              <a:rPr dirty="0" sz="1200" spc="-10" b="1">
                <a:solidFill>
                  <a:srgbClr val="808080"/>
                </a:solidFill>
                <a:latin typeface="Segoe UI"/>
                <a:cs typeface="Segoe UI"/>
              </a:rPr>
              <a:t>Observational </a:t>
            </a:r>
            <a:r>
              <a:rPr dirty="0" sz="1200" b="1">
                <a:solidFill>
                  <a:srgbClr val="808080"/>
                </a:solidFill>
                <a:latin typeface="Segoe UI"/>
                <a:cs typeface="Segoe UI"/>
              </a:rPr>
              <a:t>studies</a:t>
            </a:r>
            <a:r>
              <a:rPr dirty="0" sz="1200" spc="285" b="1">
                <a:solidFill>
                  <a:srgbClr val="808080"/>
                </a:solidFill>
                <a:latin typeface="Segoe UI"/>
                <a:cs typeface="Segoe UI"/>
              </a:rPr>
              <a:t> </a:t>
            </a:r>
            <a:r>
              <a:rPr dirty="0" sz="1200" spc="-50" b="1">
                <a:solidFill>
                  <a:srgbClr val="808080"/>
                </a:solidFill>
                <a:latin typeface="Segoe UI"/>
                <a:cs typeface="Segoe UI"/>
              </a:rPr>
              <a:t>►</a:t>
            </a:r>
            <a:endParaRPr sz="1200">
              <a:latin typeface="Segoe UI"/>
              <a:cs typeface="Segoe UI"/>
            </a:endParaRPr>
          </a:p>
        </p:txBody>
      </p:sp>
      <p:sp>
        <p:nvSpPr>
          <p:cNvPr id="34" name="object 34" descr=""/>
          <p:cNvSpPr txBox="1"/>
          <p:nvPr/>
        </p:nvSpPr>
        <p:spPr>
          <a:xfrm>
            <a:off x="4269459" y="4688854"/>
            <a:ext cx="107315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808080"/>
                </a:solidFill>
                <a:latin typeface="Segoe UI"/>
                <a:cs typeface="Segoe UI"/>
              </a:rPr>
              <a:t>Low</a:t>
            </a:r>
            <a:r>
              <a:rPr dirty="0" sz="1200" spc="-30">
                <a:solidFill>
                  <a:srgbClr val="808080"/>
                </a:solidFill>
                <a:latin typeface="Segoe UI"/>
                <a:cs typeface="Segoe UI"/>
              </a:rPr>
              <a:t> </a:t>
            </a:r>
            <a:r>
              <a:rPr dirty="0" sz="1200" spc="-10">
                <a:solidFill>
                  <a:srgbClr val="808080"/>
                </a:solidFill>
                <a:latin typeface="Segoe UI"/>
                <a:cs typeface="Segoe UI"/>
              </a:rPr>
              <a:t>confidence</a:t>
            </a:r>
            <a:endParaRPr sz="1200">
              <a:latin typeface="Segoe UI"/>
              <a:cs typeface="Segoe UI"/>
            </a:endParaRPr>
          </a:p>
        </p:txBody>
      </p:sp>
      <p:grpSp>
        <p:nvGrpSpPr>
          <p:cNvPr id="35" name="object 35" descr=""/>
          <p:cNvGrpSpPr/>
          <p:nvPr/>
        </p:nvGrpSpPr>
        <p:grpSpPr>
          <a:xfrm>
            <a:off x="9152468" y="2433840"/>
            <a:ext cx="2764790" cy="3505200"/>
            <a:chOff x="9152468" y="2433840"/>
            <a:chExt cx="2764790" cy="3505200"/>
          </a:xfrm>
        </p:grpSpPr>
        <p:sp>
          <p:nvSpPr>
            <p:cNvPr id="36" name="object 36" descr=""/>
            <p:cNvSpPr/>
            <p:nvPr/>
          </p:nvSpPr>
          <p:spPr>
            <a:xfrm>
              <a:off x="9152471" y="24338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E43E31"/>
            </a:solidFill>
          </p:spPr>
          <p:txBody>
            <a:bodyPr wrap="square" lIns="0" tIns="0" rIns="0" bIns="0" rtlCol="0"/>
            <a:lstStyle/>
            <a:p/>
          </p:txBody>
        </p:sp>
        <p:sp>
          <p:nvSpPr>
            <p:cNvPr id="37" name="object 37" descr=""/>
            <p:cNvSpPr/>
            <p:nvPr/>
          </p:nvSpPr>
          <p:spPr>
            <a:xfrm>
              <a:off x="9152471" y="3160141"/>
              <a:ext cx="2764790" cy="600075"/>
            </a:xfrm>
            <a:custGeom>
              <a:avLst/>
              <a:gdLst/>
              <a:ahLst/>
              <a:cxnLst/>
              <a:rect l="l" t="t" r="r" b="b"/>
              <a:pathLst>
                <a:path w="2764790" h="600075">
                  <a:moveTo>
                    <a:pt x="2764383" y="0"/>
                  </a:moveTo>
                  <a:lnTo>
                    <a:pt x="0" y="0"/>
                  </a:lnTo>
                  <a:lnTo>
                    <a:pt x="0" y="599986"/>
                  </a:lnTo>
                  <a:lnTo>
                    <a:pt x="2764383" y="599986"/>
                  </a:lnTo>
                  <a:lnTo>
                    <a:pt x="2764383" y="0"/>
                  </a:lnTo>
                  <a:close/>
                </a:path>
              </a:pathLst>
            </a:custGeom>
            <a:solidFill>
              <a:srgbClr val="DADADA"/>
            </a:solidFill>
          </p:spPr>
          <p:txBody>
            <a:bodyPr wrap="square" lIns="0" tIns="0" rIns="0" bIns="0" rtlCol="0"/>
            <a:lstStyle/>
            <a:p/>
          </p:txBody>
        </p:sp>
        <p:sp>
          <p:nvSpPr>
            <p:cNvPr id="38" name="object 38" descr=""/>
            <p:cNvSpPr/>
            <p:nvPr/>
          </p:nvSpPr>
          <p:spPr>
            <a:xfrm>
              <a:off x="9152471" y="3760127"/>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C7C7C7"/>
            </a:solidFill>
          </p:spPr>
          <p:txBody>
            <a:bodyPr wrap="square" lIns="0" tIns="0" rIns="0" bIns="0" rtlCol="0"/>
            <a:lstStyle/>
            <a:p/>
          </p:txBody>
        </p:sp>
        <p:sp>
          <p:nvSpPr>
            <p:cNvPr id="39" name="object 39" descr=""/>
            <p:cNvSpPr/>
            <p:nvPr/>
          </p:nvSpPr>
          <p:spPr>
            <a:xfrm>
              <a:off x="9152471" y="44864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BABABA"/>
            </a:solidFill>
          </p:spPr>
          <p:txBody>
            <a:bodyPr wrap="square" lIns="0" tIns="0" rIns="0" bIns="0" rtlCol="0"/>
            <a:lstStyle/>
            <a:p/>
          </p:txBody>
        </p:sp>
        <p:sp>
          <p:nvSpPr>
            <p:cNvPr id="40" name="object 40" descr=""/>
            <p:cNvSpPr/>
            <p:nvPr/>
          </p:nvSpPr>
          <p:spPr>
            <a:xfrm>
              <a:off x="9152471" y="52127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AEAEAE"/>
            </a:solidFill>
          </p:spPr>
          <p:txBody>
            <a:bodyPr wrap="square" lIns="0" tIns="0" rIns="0" bIns="0" rtlCol="0"/>
            <a:lstStyle/>
            <a:p/>
          </p:txBody>
        </p:sp>
        <p:sp>
          <p:nvSpPr>
            <p:cNvPr id="41" name="object 41" descr=""/>
            <p:cNvSpPr/>
            <p:nvPr/>
          </p:nvSpPr>
          <p:spPr>
            <a:xfrm>
              <a:off x="9152458" y="3153803"/>
              <a:ext cx="2764790" cy="2065655"/>
            </a:xfrm>
            <a:custGeom>
              <a:avLst/>
              <a:gdLst/>
              <a:ahLst/>
              <a:cxnLst/>
              <a:rect l="l" t="t" r="r" b="b"/>
              <a:pathLst>
                <a:path w="2764790" h="2065654">
                  <a:moveTo>
                    <a:pt x="2764383" y="2052586"/>
                  </a:moveTo>
                  <a:lnTo>
                    <a:pt x="0" y="2052586"/>
                  </a:lnTo>
                  <a:lnTo>
                    <a:pt x="0" y="2065286"/>
                  </a:lnTo>
                  <a:lnTo>
                    <a:pt x="2764383" y="2065286"/>
                  </a:lnTo>
                  <a:lnTo>
                    <a:pt x="2764383" y="2052586"/>
                  </a:lnTo>
                  <a:close/>
                </a:path>
                <a:path w="2764790" h="2065654">
                  <a:moveTo>
                    <a:pt x="2764383" y="1326286"/>
                  </a:moveTo>
                  <a:lnTo>
                    <a:pt x="0" y="1326286"/>
                  </a:lnTo>
                  <a:lnTo>
                    <a:pt x="0" y="1338986"/>
                  </a:lnTo>
                  <a:lnTo>
                    <a:pt x="2764383" y="1338986"/>
                  </a:lnTo>
                  <a:lnTo>
                    <a:pt x="2764383" y="1326286"/>
                  </a:lnTo>
                  <a:close/>
                </a:path>
                <a:path w="2764790" h="2065654">
                  <a:moveTo>
                    <a:pt x="2764383" y="599986"/>
                  </a:moveTo>
                  <a:lnTo>
                    <a:pt x="0" y="599986"/>
                  </a:lnTo>
                  <a:lnTo>
                    <a:pt x="0" y="612686"/>
                  </a:lnTo>
                  <a:lnTo>
                    <a:pt x="2764383" y="612686"/>
                  </a:lnTo>
                  <a:lnTo>
                    <a:pt x="2764383" y="599986"/>
                  </a:lnTo>
                  <a:close/>
                </a:path>
                <a:path w="2764790" h="2065654">
                  <a:moveTo>
                    <a:pt x="2764396" y="0"/>
                  </a:moveTo>
                  <a:lnTo>
                    <a:pt x="12" y="0"/>
                  </a:lnTo>
                  <a:lnTo>
                    <a:pt x="12" y="12700"/>
                  </a:lnTo>
                  <a:lnTo>
                    <a:pt x="2764396" y="12700"/>
                  </a:lnTo>
                  <a:lnTo>
                    <a:pt x="2764396" y="0"/>
                  </a:lnTo>
                  <a:close/>
                </a:path>
              </a:pathLst>
            </a:custGeom>
            <a:solidFill>
              <a:srgbClr val="FFFFFF"/>
            </a:solidFill>
          </p:spPr>
          <p:txBody>
            <a:bodyPr wrap="square" lIns="0" tIns="0" rIns="0" bIns="0" rtlCol="0"/>
            <a:lstStyle/>
            <a:p/>
          </p:txBody>
        </p:sp>
      </p:grpSp>
      <p:sp>
        <p:nvSpPr>
          <p:cNvPr id="42" name="object 42" descr=""/>
          <p:cNvSpPr txBox="1"/>
          <p:nvPr/>
        </p:nvSpPr>
        <p:spPr>
          <a:xfrm>
            <a:off x="9272476" y="2596839"/>
            <a:ext cx="2524760" cy="391160"/>
          </a:xfrm>
          <a:prstGeom prst="rect">
            <a:avLst/>
          </a:prstGeom>
        </p:spPr>
        <p:txBody>
          <a:bodyPr wrap="square" lIns="0" tIns="12700" rIns="0" bIns="0" rtlCol="0" vert="horz">
            <a:spAutoFit/>
          </a:bodyPr>
          <a:lstStyle/>
          <a:p>
            <a:pPr marL="288290" marR="5080" indent="-276225">
              <a:lnSpc>
                <a:spcPct val="100000"/>
              </a:lnSpc>
              <a:spcBef>
                <a:spcPts val="100"/>
              </a:spcBef>
            </a:pPr>
            <a:r>
              <a:rPr dirty="0" sz="1200" b="1">
                <a:solidFill>
                  <a:srgbClr val="FFFFFF"/>
                </a:solidFill>
                <a:latin typeface="Segoe UI"/>
                <a:cs typeface="Segoe UI"/>
              </a:rPr>
              <a:t>Confidence</a:t>
            </a:r>
            <a:r>
              <a:rPr dirty="0" sz="1200" spc="-5" b="1">
                <a:solidFill>
                  <a:srgbClr val="FFFFFF"/>
                </a:solidFill>
                <a:latin typeface="Segoe UI"/>
                <a:cs typeface="Segoe UI"/>
              </a:rPr>
              <a:t> </a:t>
            </a:r>
            <a:r>
              <a:rPr dirty="0" sz="1200" b="1">
                <a:solidFill>
                  <a:srgbClr val="FFFFFF"/>
                </a:solidFill>
                <a:latin typeface="Segoe UI"/>
                <a:cs typeface="Segoe UI"/>
              </a:rPr>
              <a:t>in</a:t>
            </a:r>
            <a:r>
              <a:rPr dirty="0" sz="1200" spc="-20" b="1">
                <a:solidFill>
                  <a:srgbClr val="FFFFFF"/>
                </a:solidFill>
                <a:latin typeface="Segoe UI"/>
                <a:cs typeface="Segoe UI"/>
              </a:rPr>
              <a:t> </a:t>
            </a:r>
            <a:r>
              <a:rPr dirty="0" sz="1200" b="1">
                <a:solidFill>
                  <a:srgbClr val="FFFFFF"/>
                </a:solidFill>
                <a:latin typeface="Segoe UI"/>
                <a:cs typeface="Segoe UI"/>
              </a:rPr>
              <a:t>an</a:t>
            </a:r>
            <a:r>
              <a:rPr dirty="0" sz="1200" spc="-20" b="1">
                <a:solidFill>
                  <a:srgbClr val="FFFFFF"/>
                </a:solidFill>
                <a:latin typeface="Segoe UI"/>
                <a:cs typeface="Segoe UI"/>
              </a:rPr>
              <a:t> </a:t>
            </a:r>
            <a:r>
              <a:rPr dirty="0" sz="1200" b="1">
                <a:solidFill>
                  <a:srgbClr val="FFFFFF"/>
                </a:solidFill>
                <a:latin typeface="Segoe UI"/>
                <a:cs typeface="Segoe UI"/>
              </a:rPr>
              <a:t>estimate</a:t>
            </a:r>
            <a:r>
              <a:rPr dirty="0" sz="1200" spc="-45" b="1">
                <a:solidFill>
                  <a:srgbClr val="FFFFFF"/>
                </a:solidFill>
                <a:latin typeface="Segoe UI"/>
                <a:cs typeface="Segoe UI"/>
              </a:rPr>
              <a:t> </a:t>
            </a:r>
            <a:r>
              <a:rPr dirty="0" sz="1200" b="1">
                <a:solidFill>
                  <a:srgbClr val="FFFFFF"/>
                </a:solidFill>
                <a:latin typeface="Segoe UI"/>
                <a:cs typeface="Segoe UI"/>
              </a:rPr>
              <a:t>of</a:t>
            </a:r>
            <a:r>
              <a:rPr dirty="0" sz="1200" spc="-15"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across</a:t>
            </a:r>
            <a:r>
              <a:rPr dirty="0" sz="1200" spc="-30" b="1">
                <a:solidFill>
                  <a:srgbClr val="FFFFFF"/>
                </a:solidFill>
                <a:latin typeface="Segoe UI"/>
                <a:cs typeface="Segoe UI"/>
              </a:rPr>
              <a:t> </a:t>
            </a:r>
            <a:r>
              <a:rPr dirty="0" sz="1200" b="1">
                <a:solidFill>
                  <a:srgbClr val="FFFFFF"/>
                </a:solidFill>
                <a:latin typeface="Segoe UI"/>
                <a:cs typeface="Segoe UI"/>
              </a:rPr>
              <a:t>these</a:t>
            </a:r>
            <a:r>
              <a:rPr dirty="0" sz="1200" spc="-20" b="1">
                <a:solidFill>
                  <a:srgbClr val="FFFFFF"/>
                </a:solidFill>
                <a:latin typeface="Segoe UI"/>
                <a:cs typeface="Segoe UI"/>
              </a:rPr>
              <a:t> </a:t>
            </a:r>
            <a:r>
              <a:rPr dirty="0" sz="1200" spc="-10" b="1">
                <a:solidFill>
                  <a:srgbClr val="FFFFFF"/>
                </a:solidFill>
                <a:latin typeface="Segoe UI"/>
                <a:cs typeface="Segoe UI"/>
              </a:rPr>
              <a:t>considerations</a:t>
            </a:r>
            <a:endParaRPr sz="1200">
              <a:latin typeface="Segoe UI"/>
              <a:cs typeface="Segoe UI"/>
            </a:endParaRPr>
          </a:p>
        </p:txBody>
      </p:sp>
      <p:sp>
        <p:nvSpPr>
          <p:cNvPr id="43" name="object 43" descr=""/>
          <p:cNvSpPr txBox="1"/>
          <p:nvPr/>
        </p:nvSpPr>
        <p:spPr>
          <a:xfrm>
            <a:off x="10214307" y="3198972"/>
            <a:ext cx="641350" cy="511175"/>
          </a:xfrm>
          <a:prstGeom prst="rect">
            <a:avLst/>
          </a:prstGeom>
        </p:spPr>
        <p:txBody>
          <a:bodyPr wrap="square" lIns="0" tIns="12700" rIns="0" bIns="0" rtlCol="0" vert="horz">
            <a:spAutoFit/>
          </a:bodyPr>
          <a:lstStyle/>
          <a:p>
            <a:pPr algn="ctr">
              <a:lnSpc>
                <a:spcPts val="1430"/>
              </a:lnSpc>
              <a:spcBef>
                <a:spcPts val="100"/>
              </a:spcBef>
            </a:pPr>
            <a:r>
              <a:rPr dirty="0" sz="1200" spc="-20" b="1">
                <a:solidFill>
                  <a:srgbClr val="808080"/>
                </a:solidFill>
                <a:latin typeface="Segoe UI"/>
                <a:cs typeface="Segoe UI"/>
              </a:rPr>
              <a:t>High</a:t>
            </a:r>
            <a:endParaRPr sz="1200">
              <a:latin typeface="Segoe UI"/>
              <a:cs typeface="Segoe UI"/>
            </a:endParaRPr>
          </a:p>
          <a:p>
            <a:pPr algn="ctr">
              <a:lnSpc>
                <a:spcPts val="2390"/>
              </a:lnSpc>
            </a:pPr>
            <a:r>
              <a:rPr dirty="0" sz="2000" spc="-20">
                <a:solidFill>
                  <a:srgbClr val="E43E31"/>
                </a:solidFill>
                <a:latin typeface="Segoe UI"/>
                <a:cs typeface="Segoe UI"/>
              </a:rPr>
              <a:t>●●●●</a:t>
            </a:r>
            <a:endParaRPr sz="2000">
              <a:latin typeface="Segoe UI"/>
              <a:cs typeface="Segoe UI"/>
            </a:endParaRPr>
          </a:p>
        </p:txBody>
      </p:sp>
      <p:sp>
        <p:nvSpPr>
          <p:cNvPr id="44" name="object 44" descr=""/>
          <p:cNvSpPr txBox="1"/>
          <p:nvPr/>
        </p:nvSpPr>
        <p:spPr>
          <a:xfrm>
            <a:off x="10171637" y="3862170"/>
            <a:ext cx="727075" cy="511175"/>
          </a:xfrm>
          <a:prstGeom prst="rect">
            <a:avLst/>
          </a:prstGeom>
        </p:spPr>
        <p:txBody>
          <a:bodyPr wrap="square" lIns="0" tIns="12700" rIns="0" bIns="0" rtlCol="0" vert="horz">
            <a:spAutoFit/>
          </a:bodyPr>
          <a:lstStyle/>
          <a:p>
            <a:pPr marL="12700">
              <a:lnSpc>
                <a:spcPts val="1430"/>
              </a:lnSpc>
              <a:spcBef>
                <a:spcPts val="100"/>
              </a:spcBef>
            </a:pPr>
            <a:r>
              <a:rPr dirty="0" sz="1200" spc="-10" b="1">
                <a:solidFill>
                  <a:srgbClr val="808080"/>
                </a:solidFill>
                <a:latin typeface="Segoe UI"/>
                <a:cs typeface="Segoe UI"/>
              </a:rPr>
              <a:t>Moderate</a:t>
            </a:r>
            <a:endParaRPr sz="1200">
              <a:latin typeface="Segoe UI"/>
              <a:cs typeface="Segoe UI"/>
            </a:endParaRPr>
          </a:p>
          <a:p>
            <a:pPr marL="55244">
              <a:lnSpc>
                <a:spcPts val="2390"/>
              </a:lnSpc>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p:txBody>
      </p:sp>
      <p:sp>
        <p:nvSpPr>
          <p:cNvPr id="45" name="object 45" descr=""/>
          <p:cNvSpPr txBox="1"/>
          <p:nvPr/>
        </p:nvSpPr>
        <p:spPr>
          <a:xfrm>
            <a:off x="10214307" y="4588473"/>
            <a:ext cx="641350" cy="511175"/>
          </a:xfrm>
          <a:prstGeom prst="rect">
            <a:avLst/>
          </a:prstGeom>
        </p:spPr>
        <p:txBody>
          <a:bodyPr wrap="square" lIns="0" tIns="12700" rIns="0" bIns="0" rtlCol="0" vert="horz">
            <a:spAutoFit/>
          </a:bodyPr>
          <a:lstStyle/>
          <a:p>
            <a:pPr algn="ctr">
              <a:lnSpc>
                <a:spcPts val="1430"/>
              </a:lnSpc>
              <a:spcBef>
                <a:spcPts val="100"/>
              </a:spcBef>
            </a:pPr>
            <a:r>
              <a:rPr dirty="0" sz="1200" spc="-25" b="1">
                <a:solidFill>
                  <a:srgbClr val="808080"/>
                </a:solidFill>
                <a:latin typeface="Segoe UI"/>
                <a:cs typeface="Segoe UI"/>
              </a:rPr>
              <a:t>Low</a:t>
            </a:r>
            <a:endParaRPr sz="1200">
              <a:latin typeface="Segoe UI"/>
              <a:cs typeface="Segoe UI"/>
            </a:endParaRPr>
          </a:p>
          <a:p>
            <a:pPr algn="ctr">
              <a:lnSpc>
                <a:spcPts val="2390"/>
              </a:lnSpc>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p:txBody>
      </p:sp>
      <p:sp>
        <p:nvSpPr>
          <p:cNvPr id="46" name="object 46" descr=""/>
          <p:cNvSpPr txBox="1"/>
          <p:nvPr/>
        </p:nvSpPr>
        <p:spPr>
          <a:xfrm>
            <a:off x="10193004" y="5314774"/>
            <a:ext cx="681990" cy="511175"/>
          </a:xfrm>
          <a:prstGeom prst="rect">
            <a:avLst/>
          </a:prstGeom>
        </p:spPr>
        <p:txBody>
          <a:bodyPr wrap="square" lIns="0" tIns="12700" rIns="0" bIns="0" rtlCol="0" vert="horz">
            <a:spAutoFit/>
          </a:bodyPr>
          <a:lstStyle/>
          <a:p>
            <a:pPr marL="12700">
              <a:lnSpc>
                <a:spcPts val="1430"/>
              </a:lnSpc>
              <a:spcBef>
                <a:spcPts val="100"/>
              </a:spcBef>
            </a:pPr>
            <a:r>
              <a:rPr dirty="0" sz="1200" b="1">
                <a:solidFill>
                  <a:srgbClr val="808080"/>
                </a:solidFill>
                <a:latin typeface="Segoe UI"/>
                <a:cs typeface="Segoe UI"/>
              </a:rPr>
              <a:t>Very</a:t>
            </a:r>
            <a:r>
              <a:rPr dirty="0" sz="1200" spc="-45"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p>
            <a:pPr marL="33655">
              <a:lnSpc>
                <a:spcPts val="2390"/>
              </a:lnSpc>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p:txBody>
      </p:sp>
      <p:sp>
        <p:nvSpPr>
          <p:cNvPr id="47" name="object 47"/>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GRADE</a:t>
            </a:r>
            <a:r>
              <a:rPr dirty="0" spc="-60"/>
              <a:t> </a:t>
            </a:r>
            <a:r>
              <a:rPr dirty="0" spc="-10"/>
              <a:t>Certainty</a:t>
            </a:r>
            <a:r>
              <a:rPr dirty="0" spc="-60"/>
              <a:t> </a:t>
            </a:r>
            <a:r>
              <a:rPr dirty="0"/>
              <a:t>of</a:t>
            </a:r>
            <a:r>
              <a:rPr dirty="0" spc="-70"/>
              <a:t> </a:t>
            </a:r>
            <a:r>
              <a:rPr dirty="0" spc="-10"/>
              <a:t>Evidence</a:t>
            </a:r>
          </a:p>
        </p:txBody>
      </p:sp>
      <p:sp>
        <p:nvSpPr>
          <p:cNvPr id="48" name="object 48" descr=""/>
          <p:cNvSpPr txBox="1"/>
          <p:nvPr/>
        </p:nvSpPr>
        <p:spPr>
          <a:xfrm>
            <a:off x="406398" y="1906746"/>
            <a:ext cx="1836420" cy="2809875"/>
          </a:xfrm>
          <a:prstGeom prst="rect">
            <a:avLst/>
          </a:prstGeom>
        </p:spPr>
        <p:txBody>
          <a:bodyPr wrap="square" lIns="0" tIns="39370" rIns="0" bIns="0" rtlCol="0" vert="horz">
            <a:spAutoFit/>
          </a:bodyPr>
          <a:lstStyle/>
          <a:p>
            <a:pPr marL="12700" marR="212090">
              <a:lnSpc>
                <a:spcPts val="1730"/>
              </a:lnSpc>
              <a:spcBef>
                <a:spcPts val="310"/>
              </a:spcBef>
            </a:pPr>
            <a:r>
              <a:rPr dirty="0" sz="1600" spc="-25" b="1">
                <a:solidFill>
                  <a:srgbClr val="808080"/>
                </a:solidFill>
                <a:latin typeface="Calibri"/>
                <a:cs typeface="Calibri"/>
              </a:rPr>
              <a:t>Table:</a:t>
            </a:r>
            <a:r>
              <a:rPr dirty="0" sz="1600" spc="-35" b="1">
                <a:solidFill>
                  <a:srgbClr val="808080"/>
                </a:solidFill>
                <a:latin typeface="Calibri"/>
                <a:cs typeface="Calibri"/>
              </a:rPr>
              <a:t> </a:t>
            </a:r>
            <a:r>
              <a:rPr dirty="0" sz="1600" spc="-10" b="1">
                <a:solidFill>
                  <a:srgbClr val="808080"/>
                </a:solidFill>
                <a:latin typeface="Calibri"/>
                <a:cs typeface="Calibri"/>
              </a:rPr>
              <a:t>Grade’s </a:t>
            </a:r>
            <a:r>
              <a:rPr dirty="0" sz="1600" b="1">
                <a:solidFill>
                  <a:srgbClr val="808080"/>
                </a:solidFill>
                <a:latin typeface="Calibri"/>
                <a:cs typeface="Calibri"/>
              </a:rPr>
              <a:t>approach</a:t>
            </a:r>
            <a:r>
              <a:rPr dirty="0" sz="1600" spc="-40" b="1">
                <a:solidFill>
                  <a:srgbClr val="808080"/>
                </a:solidFill>
                <a:latin typeface="Calibri"/>
                <a:cs typeface="Calibri"/>
              </a:rPr>
              <a:t> </a:t>
            </a:r>
            <a:r>
              <a:rPr dirty="0" sz="1600" b="1">
                <a:solidFill>
                  <a:srgbClr val="808080"/>
                </a:solidFill>
                <a:latin typeface="Calibri"/>
                <a:cs typeface="Calibri"/>
              </a:rPr>
              <a:t>to</a:t>
            </a:r>
            <a:r>
              <a:rPr dirty="0" sz="1600" spc="-60" b="1">
                <a:solidFill>
                  <a:srgbClr val="808080"/>
                </a:solidFill>
                <a:latin typeface="Calibri"/>
                <a:cs typeface="Calibri"/>
              </a:rPr>
              <a:t> </a:t>
            </a:r>
            <a:r>
              <a:rPr dirty="0" sz="1600" spc="-10" b="1">
                <a:solidFill>
                  <a:srgbClr val="808080"/>
                </a:solidFill>
                <a:latin typeface="Calibri"/>
                <a:cs typeface="Calibri"/>
              </a:rPr>
              <a:t>rating </a:t>
            </a:r>
            <a:r>
              <a:rPr dirty="0" sz="1600" b="1">
                <a:solidFill>
                  <a:srgbClr val="808080"/>
                </a:solidFill>
                <a:latin typeface="Calibri"/>
                <a:cs typeface="Calibri"/>
              </a:rPr>
              <a:t>quality</a:t>
            </a:r>
            <a:r>
              <a:rPr dirty="0" sz="1600" spc="-30" b="1">
                <a:solidFill>
                  <a:srgbClr val="808080"/>
                </a:solidFill>
                <a:latin typeface="Calibri"/>
                <a:cs typeface="Calibri"/>
              </a:rPr>
              <a:t> </a:t>
            </a:r>
            <a:r>
              <a:rPr dirty="0" sz="1600" b="1">
                <a:solidFill>
                  <a:srgbClr val="808080"/>
                </a:solidFill>
                <a:latin typeface="Calibri"/>
                <a:cs typeface="Calibri"/>
              </a:rPr>
              <a:t>of</a:t>
            </a:r>
            <a:r>
              <a:rPr dirty="0" sz="1600" spc="-35" b="1">
                <a:solidFill>
                  <a:srgbClr val="808080"/>
                </a:solidFill>
                <a:latin typeface="Calibri"/>
                <a:cs typeface="Calibri"/>
              </a:rPr>
              <a:t> </a:t>
            </a:r>
            <a:r>
              <a:rPr dirty="0" sz="1600" spc="-10" b="1">
                <a:solidFill>
                  <a:srgbClr val="808080"/>
                </a:solidFill>
                <a:latin typeface="Calibri"/>
                <a:cs typeface="Calibri"/>
              </a:rPr>
              <a:t>evidence </a:t>
            </a:r>
            <a:r>
              <a:rPr dirty="0" sz="1600" b="1">
                <a:solidFill>
                  <a:srgbClr val="808080"/>
                </a:solidFill>
                <a:latin typeface="Calibri"/>
                <a:cs typeface="Calibri"/>
              </a:rPr>
              <a:t>(aka</a:t>
            </a:r>
            <a:r>
              <a:rPr dirty="0" sz="1600" spc="-85" b="1">
                <a:solidFill>
                  <a:srgbClr val="808080"/>
                </a:solidFill>
                <a:latin typeface="Calibri"/>
                <a:cs typeface="Calibri"/>
              </a:rPr>
              <a:t> </a:t>
            </a:r>
            <a:r>
              <a:rPr dirty="0" sz="1600" b="1">
                <a:solidFill>
                  <a:srgbClr val="808080"/>
                </a:solidFill>
                <a:latin typeface="Calibri"/>
                <a:cs typeface="Calibri"/>
              </a:rPr>
              <a:t>confidence</a:t>
            </a:r>
            <a:r>
              <a:rPr dirty="0" sz="1600" spc="-65" b="1">
                <a:solidFill>
                  <a:srgbClr val="808080"/>
                </a:solidFill>
                <a:latin typeface="Calibri"/>
                <a:cs typeface="Calibri"/>
              </a:rPr>
              <a:t> </a:t>
            </a:r>
            <a:r>
              <a:rPr dirty="0" sz="1600" spc="-25" b="1">
                <a:solidFill>
                  <a:srgbClr val="808080"/>
                </a:solidFill>
                <a:latin typeface="Calibri"/>
                <a:cs typeface="Calibri"/>
              </a:rPr>
              <a:t>in </a:t>
            </a:r>
            <a:r>
              <a:rPr dirty="0" sz="1600" b="1">
                <a:solidFill>
                  <a:srgbClr val="808080"/>
                </a:solidFill>
                <a:latin typeface="Calibri"/>
                <a:cs typeface="Calibri"/>
              </a:rPr>
              <a:t>effect</a:t>
            </a:r>
            <a:r>
              <a:rPr dirty="0" sz="1600" spc="-80" b="1">
                <a:solidFill>
                  <a:srgbClr val="808080"/>
                </a:solidFill>
                <a:latin typeface="Calibri"/>
                <a:cs typeface="Calibri"/>
              </a:rPr>
              <a:t> </a:t>
            </a:r>
            <a:r>
              <a:rPr dirty="0" sz="1600" spc="-10" b="1">
                <a:solidFill>
                  <a:srgbClr val="808080"/>
                </a:solidFill>
                <a:latin typeface="Calibri"/>
                <a:cs typeface="Calibri"/>
              </a:rPr>
              <a:t>estimates)</a:t>
            </a:r>
            <a:endParaRPr sz="1600">
              <a:latin typeface="Calibri"/>
              <a:cs typeface="Calibri"/>
            </a:endParaRPr>
          </a:p>
          <a:p>
            <a:pPr marL="12700" marR="5080">
              <a:lnSpc>
                <a:spcPts val="1730"/>
              </a:lnSpc>
              <a:spcBef>
                <a:spcPts val="990"/>
              </a:spcBef>
            </a:pPr>
            <a:r>
              <a:rPr dirty="0" sz="1600">
                <a:solidFill>
                  <a:srgbClr val="808080"/>
                </a:solidFill>
                <a:latin typeface="Calibri"/>
                <a:cs typeface="Calibri"/>
              </a:rPr>
              <a:t>For</a:t>
            </a:r>
            <a:r>
              <a:rPr dirty="0" sz="1600" spc="-30">
                <a:solidFill>
                  <a:srgbClr val="808080"/>
                </a:solidFill>
                <a:latin typeface="Calibri"/>
                <a:cs typeface="Calibri"/>
              </a:rPr>
              <a:t> </a:t>
            </a:r>
            <a:r>
              <a:rPr dirty="0" sz="1600">
                <a:solidFill>
                  <a:srgbClr val="808080"/>
                </a:solidFill>
                <a:latin typeface="Calibri"/>
                <a:cs typeface="Calibri"/>
              </a:rPr>
              <a:t>each</a:t>
            </a:r>
            <a:r>
              <a:rPr dirty="0" sz="1600" spc="-50">
                <a:solidFill>
                  <a:srgbClr val="808080"/>
                </a:solidFill>
                <a:latin typeface="Calibri"/>
                <a:cs typeface="Calibri"/>
              </a:rPr>
              <a:t> </a:t>
            </a:r>
            <a:r>
              <a:rPr dirty="0" sz="1600" spc="-10">
                <a:solidFill>
                  <a:srgbClr val="808080"/>
                </a:solidFill>
                <a:latin typeface="Calibri"/>
                <a:cs typeface="Calibri"/>
              </a:rPr>
              <a:t>outcome </a:t>
            </a:r>
            <a:r>
              <a:rPr dirty="0" sz="1600">
                <a:solidFill>
                  <a:srgbClr val="808080"/>
                </a:solidFill>
                <a:latin typeface="Calibri"/>
                <a:cs typeface="Calibri"/>
              </a:rPr>
              <a:t>based</a:t>
            </a:r>
            <a:r>
              <a:rPr dirty="0" sz="1600" spc="-30">
                <a:solidFill>
                  <a:srgbClr val="808080"/>
                </a:solidFill>
                <a:latin typeface="Calibri"/>
                <a:cs typeface="Calibri"/>
              </a:rPr>
              <a:t> </a:t>
            </a:r>
            <a:r>
              <a:rPr dirty="0" sz="1600">
                <a:solidFill>
                  <a:srgbClr val="808080"/>
                </a:solidFill>
                <a:latin typeface="Calibri"/>
                <a:cs typeface="Calibri"/>
              </a:rPr>
              <a:t>on</a:t>
            </a:r>
            <a:r>
              <a:rPr dirty="0" sz="1600" spc="-15">
                <a:solidFill>
                  <a:srgbClr val="808080"/>
                </a:solidFill>
                <a:latin typeface="Calibri"/>
                <a:cs typeface="Calibri"/>
              </a:rPr>
              <a:t> </a:t>
            </a:r>
            <a:r>
              <a:rPr dirty="0" sz="1600">
                <a:solidFill>
                  <a:srgbClr val="808080"/>
                </a:solidFill>
                <a:latin typeface="Calibri"/>
                <a:cs typeface="Calibri"/>
              </a:rPr>
              <a:t>a</a:t>
            </a:r>
            <a:r>
              <a:rPr dirty="0" sz="1600" spc="-25">
                <a:solidFill>
                  <a:srgbClr val="808080"/>
                </a:solidFill>
                <a:latin typeface="Calibri"/>
                <a:cs typeface="Calibri"/>
              </a:rPr>
              <a:t> </a:t>
            </a:r>
            <a:r>
              <a:rPr dirty="0" sz="1600" spc="-10">
                <a:solidFill>
                  <a:srgbClr val="808080"/>
                </a:solidFill>
                <a:latin typeface="Calibri"/>
                <a:cs typeface="Calibri"/>
              </a:rPr>
              <a:t>systematic </a:t>
            </a:r>
            <a:r>
              <a:rPr dirty="0" sz="1600">
                <a:solidFill>
                  <a:srgbClr val="808080"/>
                </a:solidFill>
                <a:latin typeface="Calibri"/>
                <a:cs typeface="Calibri"/>
              </a:rPr>
              <a:t>review</a:t>
            </a:r>
            <a:r>
              <a:rPr dirty="0" sz="1600" spc="-25">
                <a:solidFill>
                  <a:srgbClr val="808080"/>
                </a:solidFill>
                <a:latin typeface="Calibri"/>
                <a:cs typeface="Calibri"/>
              </a:rPr>
              <a:t> </a:t>
            </a:r>
            <a:r>
              <a:rPr dirty="0" sz="1600">
                <a:solidFill>
                  <a:srgbClr val="808080"/>
                </a:solidFill>
                <a:latin typeface="Calibri"/>
                <a:cs typeface="Calibri"/>
              </a:rPr>
              <a:t>and</a:t>
            </a:r>
            <a:r>
              <a:rPr dirty="0" sz="1600" spc="-75">
                <a:solidFill>
                  <a:srgbClr val="808080"/>
                </a:solidFill>
                <a:latin typeface="Calibri"/>
                <a:cs typeface="Calibri"/>
              </a:rPr>
              <a:t> </a:t>
            </a:r>
            <a:r>
              <a:rPr dirty="0" sz="1600" spc="-10">
                <a:solidFill>
                  <a:srgbClr val="808080"/>
                </a:solidFill>
                <a:latin typeface="Calibri"/>
                <a:cs typeface="Calibri"/>
              </a:rPr>
              <a:t>across </a:t>
            </a:r>
            <a:r>
              <a:rPr dirty="0" sz="1600">
                <a:solidFill>
                  <a:srgbClr val="808080"/>
                </a:solidFill>
                <a:latin typeface="Calibri"/>
                <a:cs typeface="Calibri"/>
              </a:rPr>
              <a:t>outcomes</a:t>
            </a:r>
            <a:r>
              <a:rPr dirty="0" sz="1600" spc="-90">
                <a:solidFill>
                  <a:srgbClr val="808080"/>
                </a:solidFill>
                <a:latin typeface="Calibri"/>
                <a:cs typeface="Calibri"/>
              </a:rPr>
              <a:t> </a:t>
            </a:r>
            <a:r>
              <a:rPr dirty="0" sz="1600" spc="-10">
                <a:solidFill>
                  <a:srgbClr val="808080"/>
                </a:solidFill>
                <a:latin typeface="Calibri"/>
                <a:cs typeface="Calibri"/>
              </a:rPr>
              <a:t>(lowest </a:t>
            </a:r>
            <a:r>
              <a:rPr dirty="0" sz="1600">
                <a:solidFill>
                  <a:srgbClr val="808080"/>
                </a:solidFill>
                <a:latin typeface="Calibri"/>
                <a:cs typeface="Calibri"/>
              </a:rPr>
              <a:t>quality</a:t>
            </a:r>
            <a:r>
              <a:rPr dirty="0" sz="1600" spc="-85">
                <a:solidFill>
                  <a:srgbClr val="808080"/>
                </a:solidFill>
                <a:latin typeface="Calibri"/>
                <a:cs typeface="Calibri"/>
              </a:rPr>
              <a:t> </a:t>
            </a:r>
            <a:r>
              <a:rPr dirty="0" sz="1600">
                <a:solidFill>
                  <a:srgbClr val="808080"/>
                </a:solidFill>
                <a:latin typeface="Calibri"/>
                <a:cs typeface="Calibri"/>
              </a:rPr>
              <a:t>across</a:t>
            </a:r>
            <a:r>
              <a:rPr dirty="0" sz="1600" spc="-45">
                <a:solidFill>
                  <a:srgbClr val="808080"/>
                </a:solidFill>
                <a:latin typeface="Calibri"/>
                <a:cs typeface="Calibri"/>
              </a:rPr>
              <a:t> </a:t>
            </a:r>
            <a:r>
              <a:rPr dirty="0" sz="1600" spc="-25">
                <a:solidFill>
                  <a:srgbClr val="808080"/>
                </a:solidFill>
                <a:latin typeface="Calibri"/>
                <a:cs typeface="Calibri"/>
              </a:rPr>
              <a:t>the </a:t>
            </a:r>
            <a:r>
              <a:rPr dirty="0" sz="1600">
                <a:solidFill>
                  <a:srgbClr val="808080"/>
                </a:solidFill>
                <a:latin typeface="Calibri"/>
                <a:cs typeface="Calibri"/>
              </a:rPr>
              <a:t>outcomes</a:t>
            </a:r>
            <a:r>
              <a:rPr dirty="0" sz="1600" spc="-75">
                <a:solidFill>
                  <a:srgbClr val="808080"/>
                </a:solidFill>
                <a:latin typeface="Calibri"/>
                <a:cs typeface="Calibri"/>
              </a:rPr>
              <a:t> </a:t>
            </a:r>
            <a:r>
              <a:rPr dirty="0" sz="1600">
                <a:solidFill>
                  <a:srgbClr val="808080"/>
                </a:solidFill>
                <a:latin typeface="Calibri"/>
                <a:cs typeface="Calibri"/>
              </a:rPr>
              <a:t>critical</a:t>
            </a:r>
            <a:r>
              <a:rPr dirty="0" sz="1600" spc="-90">
                <a:solidFill>
                  <a:srgbClr val="808080"/>
                </a:solidFill>
                <a:latin typeface="Calibri"/>
                <a:cs typeface="Calibri"/>
              </a:rPr>
              <a:t> </a:t>
            </a:r>
            <a:r>
              <a:rPr dirty="0" sz="1600" spc="-25">
                <a:solidFill>
                  <a:srgbClr val="808080"/>
                </a:solidFill>
                <a:latin typeface="Calibri"/>
                <a:cs typeface="Calibri"/>
              </a:rPr>
              <a:t>for </a:t>
            </a:r>
            <a:r>
              <a:rPr dirty="0" sz="1600">
                <a:solidFill>
                  <a:srgbClr val="808080"/>
                </a:solidFill>
                <a:latin typeface="Calibri"/>
                <a:cs typeface="Calibri"/>
              </a:rPr>
              <a:t>decision</a:t>
            </a:r>
            <a:r>
              <a:rPr dirty="0" sz="1600" spc="-70">
                <a:solidFill>
                  <a:srgbClr val="808080"/>
                </a:solidFill>
                <a:latin typeface="Calibri"/>
                <a:cs typeface="Calibri"/>
              </a:rPr>
              <a:t> </a:t>
            </a:r>
            <a:r>
              <a:rPr dirty="0" sz="1600" spc="-10">
                <a:solidFill>
                  <a:srgbClr val="808080"/>
                </a:solidFill>
                <a:latin typeface="Calibri"/>
                <a:cs typeface="Calibri"/>
              </a:rPr>
              <a:t>making)</a:t>
            </a:r>
            <a:endParaRPr sz="1600">
              <a:latin typeface="Calibri"/>
              <a:cs typeface="Calibri"/>
            </a:endParaRPr>
          </a:p>
        </p:txBody>
      </p:sp>
      <p:grpSp>
        <p:nvGrpSpPr>
          <p:cNvPr id="49" name="object 49" descr=""/>
          <p:cNvGrpSpPr/>
          <p:nvPr/>
        </p:nvGrpSpPr>
        <p:grpSpPr>
          <a:xfrm>
            <a:off x="5439155" y="3727703"/>
            <a:ext cx="4861560" cy="1391920"/>
            <a:chOff x="5439155" y="3727703"/>
            <a:chExt cx="4861560" cy="1391920"/>
          </a:xfrm>
        </p:grpSpPr>
        <p:pic>
          <p:nvPicPr>
            <p:cNvPr id="50" name="object 50" descr=""/>
            <p:cNvPicPr/>
            <p:nvPr/>
          </p:nvPicPr>
          <p:blipFill>
            <a:blip r:embed="rId2" cstate="print"/>
            <a:stretch>
              <a:fillRect/>
            </a:stretch>
          </p:blipFill>
          <p:spPr>
            <a:xfrm>
              <a:off x="5439155" y="4319015"/>
              <a:ext cx="4861559" cy="800099"/>
            </a:xfrm>
            <a:prstGeom prst="rect">
              <a:avLst/>
            </a:prstGeom>
          </p:spPr>
        </p:pic>
        <p:sp>
          <p:nvSpPr>
            <p:cNvPr id="51" name="object 51" descr=""/>
            <p:cNvSpPr/>
            <p:nvPr/>
          </p:nvSpPr>
          <p:spPr>
            <a:xfrm>
              <a:off x="5481065" y="4354829"/>
              <a:ext cx="4570730" cy="575310"/>
            </a:xfrm>
            <a:custGeom>
              <a:avLst/>
              <a:gdLst/>
              <a:ahLst/>
              <a:cxnLst/>
              <a:rect l="l" t="t" r="r" b="b"/>
              <a:pathLst>
                <a:path w="4570730" h="575310">
                  <a:moveTo>
                    <a:pt x="0" y="0"/>
                  </a:moveTo>
                  <a:lnTo>
                    <a:pt x="4570463" y="574852"/>
                  </a:lnTo>
                </a:path>
              </a:pathLst>
            </a:custGeom>
            <a:ln w="38100">
              <a:solidFill>
                <a:srgbClr val="E43E31"/>
              </a:solidFill>
            </a:ln>
          </p:spPr>
          <p:txBody>
            <a:bodyPr wrap="square" lIns="0" tIns="0" rIns="0" bIns="0" rtlCol="0"/>
            <a:lstStyle/>
            <a:p/>
          </p:txBody>
        </p:sp>
        <p:sp>
          <p:nvSpPr>
            <p:cNvPr id="52" name="object 52" descr=""/>
            <p:cNvSpPr/>
            <p:nvPr/>
          </p:nvSpPr>
          <p:spPr>
            <a:xfrm>
              <a:off x="10025484" y="4870598"/>
              <a:ext cx="120650" cy="113664"/>
            </a:xfrm>
            <a:custGeom>
              <a:avLst/>
              <a:gdLst/>
              <a:ahLst/>
              <a:cxnLst/>
              <a:rect l="l" t="t" r="r" b="b"/>
              <a:pathLst>
                <a:path w="120650" h="113664">
                  <a:moveTo>
                    <a:pt x="14274" y="0"/>
                  </a:moveTo>
                  <a:lnTo>
                    <a:pt x="0" y="113410"/>
                  </a:lnTo>
                  <a:lnTo>
                    <a:pt x="120548" y="70967"/>
                  </a:lnTo>
                  <a:lnTo>
                    <a:pt x="14274" y="0"/>
                  </a:lnTo>
                  <a:close/>
                </a:path>
              </a:pathLst>
            </a:custGeom>
            <a:solidFill>
              <a:srgbClr val="E43E31"/>
            </a:solidFill>
          </p:spPr>
          <p:txBody>
            <a:bodyPr wrap="square" lIns="0" tIns="0" rIns="0" bIns="0" rtlCol="0"/>
            <a:lstStyle/>
            <a:p/>
          </p:txBody>
        </p:sp>
        <p:pic>
          <p:nvPicPr>
            <p:cNvPr id="53" name="object 53" descr=""/>
            <p:cNvPicPr/>
            <p:nvPr/>
          </p:nvPicPr>
          <p:blipFill>
            <a:blip r:embed="rId3" cstate="print"/>
            <a:stretch>
              <a:fillRect/>
            </a:stretch>
          </p:blipFill>
          <p:spPr>
            <a:xfrm>
              <a:off x="5440680" y="4223003"/>
              <a:ext cx="4860035" cy="309371"/>
            </a:xfrm>
            <a:prstGeom prst="rect">
              <a:avLst/>
            </a:prstGeom>
          </p:spPr>
        </p:pic>
        <p:sp>
          <p:nvSpPr>
            <p:cNvPr id="54" name="object 54" descr=""/>
            <p:cNvSpPr/>
            <p:nvPr/>
          </p:nvSpPr>
          <p:spPr>
            <a:xfrm>
              <a:off x="5481065" y="4354829"/>
              <a:ext cx="4570095" cy="0"/>
            </a:xfrm>
            <a:custGeom>
              <a:avLst/>
              <a:gdLst/>
              <a:ahLst/>
              <a:cxnLst/>
              <a:rect l="l" t="t" r="r" b="b"/>
              <a:pathLst>
                <a:path w="4570095" h="0">
                  <a:moveTo>
                    <a:pt x="0" y="0"/>
                  </a:moveTo>
                  <a:lnTo>
                    <a:pt x="4569714" y="0"/>
                  </a:lnTo>
                </a:path>
              </a:pathLst>
            </a:custGeom>
            <a:ln w="38100">
              <a:solidFill>
                <a:srgbClr val="FFD9B0"/>
              </a:solidFill>
            </a:ln>
          </p:spPr>
          <p:txBody>
            <a:bodyPr wrap="square" lIns="0" tIns="0" rIns="0" bIns="0" rtlCol="0"/>
            <a:lstStyle/>
            <a:p/>
          </p:txBody>
        </p:sp>
        <p:sp>
          <p:nvSpPr>
            <p:cNvPr id="55" name="object 55" descr=""/>
            <p:cNvSpPr/>
            <p:nvPr/>
          </p:nvSpPr>
          <p:spPr>
            <a:xfrm>
              <a:off x="10031732" y="42976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D9B0"/>
            </a:solidFill>
          </p:spPr>
          <p:txBody>
            <a:bodyPr wrap="square" lIns="0" tIns="0" rIns="0" bIns="0" rtlCol="0"/>
            <a:lstStyle/>
            <a:p/>
          </p:txBody>
        </p:sp>
        <p:pic>
          <p:nvPicPr>
            <p:cNvPr id="56" name="object 56" descr=""/>
            <p:cNvPicPr/>
            <p:nvPr/>
          </p:nvPicPr>
          <p:blipFill>
            <a:blip r:embed="rId4" cstate="print"/>
            <a:stretch>
              <a:fillRect/>
            </a:stretch>
          </p:blipFill>
          <p:spPr>
            <a:xfrm>
              <a:off x="5439155" y="3727703"/>
              <a:ext cx="4861559" cy="708659"/>
            </a:xfrm>
            <a:prstGeom prst="rect">
              <a:avLst/>
            </a:prstGeom>
          </p:spPr>
        </p:pic>
        <p:sp>
          <p:nvSpPr>
            <p:cNvPr id="57" name="object 57" descr=""/>
            <p:cNvSpPr/>
            <p:nvPr/>
          </p:nvSpPr>
          <p:spPr>
            <a:xfrm>
              <a:off x="5481065" y="3869588"/>
              <a:ext cx="4570730" cy="485775"/>
            </a:xfrm>
            <a:custGeom>
              <a:avLst/>
              <a:gdLst/>
              <a:ahLst/>
              <a:cxnLst/>
              <a:rect l="l" t="t" r="r" b="b"/>
              <a:pathLst>
                <a:path w="4570730" h="485775">
                  <a:moveTo>
                    <a:pt x="0" y="485241"/>
                  </a:moveTo>
                  <a:lnTo>
                    <a:pt x="4570247" y="0"/>
                  </a:lnTo>
                </a:path>
              </a:pathLst>
            </a:custGeom>
            <a:ln w="38100">
              <a:solidFill>
                <a:srgbClr val="FFD9B0"/>
              </a:solidFill>
            </a:ln>
          </p:spPr>
          <p:txBody>
            <a:bodyPr wrap="square" lIns="0" tIns="0" rIns="0" bIns="0" rtlCol="0"/>
            <a:lstStyle/>
            <a:p/>
          </p:txBody>
        </p:sp>
        <p:sp>
          <p:nvSpPr>
            <p:cNvPr id="58" name="object 58" descr=""/>
            <p:cNvSpPr/>
            <p:nvPr/>
          </p:nvSpPr>
          <p:spPr>
            <a:xfrm>
              <a:off x="10026328" y="3814768"/>
              <a:ext cx="120014" cy="113664"/>
            </a:xfrm>
            <a:custGeom>
              <a:avLst/>
              <a:gdLst/>
              <a:ahLst/>
              <a:cxnLst/>
              <a:rect l="l" t="t" r="r" b="b"/>
              <a:pathLst>
                <a:path w="120015" h="113664">
                  <a:moveTo>
                    <a:pt x="0" y="0"/>
                  </a:moveTo>
                  <a:lnTo>
                    <a:pt x="12077" y="113665"/>
                  </a:lnTo>
                  <a:lnTo>
                    <a:pt x="119697" y="44767"/>
                  </a:lnTo>
                  <a:lnTo>
                    <a:pt x="0" y="0"/>
                  </a:lnTo>
                  <a:close/>
                </a:path>
              </a:pathLst>
            </a:custGeom>
            <a:solidFill>
              <a:srgbClr val="FFD9B0"/>
            </a:solidFill>
          </p:spPr>
          <p:txBody>
            <a:bodyPr wrap="square" lIns="0" tIns="0" rIns="0" bIns="0" rtlCol="0"/>
            <a:lstStyle/>
            <a:p/>
          </p:txBody>
        </p:sp>
      </p:grpSp>
      <p:sp>
        <p:nvSpPr>
          <p:cNvPr id="59" name="object 59" descr=""/>
          <p:cNvSpPr txBox="1"/>
          <p:nvPr/>
        </p:nvSpPr>
        <p:spPr>
          <a:xfrm>
            <a:off x="2708155" y="6161489"/>
            <a:ext cx="474789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808080"/>
                </a:solidFill>
                <a:latin typeface="Arial"/>
                <a:cs typeface="Arial"/>
              </a:rPr>
              <a:t>*upgrading</a:t>
            </a:r>
            <a:r>
              <a:rPr dirty="0" sz="1200" spc="-65">
                <a:solidFill>
                  <a:srgbClr val="808080"/>
                </a:solidFill>
                <a:latin typeface="Arial"/>
                <a:cs typeface="Arial"/>
              </a:rPr>
              <a:t> </a:t>
            </a:r>
            <a:r>
              <a:rPr dirty="0" sz="1200">
                <a:solidFill>
                  <a:srgbClr val="808080"/>
                </a:solidFill>
                <a:latin typeface="Arial"/>
                <a:cs typeface="Arial"/>
              </a:rPr>
              <a:t>criteria</a:t>
            </a:r>
            <a:r>
              <a:rPr dirty="0" sz="1200" spc="-25">
                <a:solidFill>
                  <a:srgbClr val="808080"/>
                </a:solidFill>
                <a:latin typeface="Arial"/>
                <a:cs typeface="Arial"/>
              </a:rPr>
              <a:t> </a:t>
            </a:r>
            <a:r>
              <a:rPr dirty="0" sz="1200">
                <a:solidFill>
                  <a:srgbClr val="808080"/>
                </a:solidFill>
                <a:latin typeface="Arial"/>
                <a:cs typeface="Arial"/>
              </a:rPr>
              <a:t>are</a:t>
            </a:r>
            <a:r>
              <a:rPr dirty="0" sz="1200" spc="-25">
                <a:solidFill>
                  <a:srgbClr val="808080"/>
                </a:solidFill>
                <a:latin typeface="Arial"/>
                <a:cs typeface="Arial"/>
              </a:rPr>
              <a:t> </a:t>
            </a:r>
            <a:r>
              <a:rPr dirty="0" sz="1200">
                <a:solidFill>
                  <a:srgbClr val="808080"/>
                </a:solidFill>
                <a:latin typeface="Arial"/>
                <a:cs typeface="Arial"/>
              </a:rPr>
              <a:t>usually</a:t>
            </a:r>
            <a:r>
              <a:rPr dirty="0" sz="1200" spc="-45">
                <a:solidFill>
                  <a:srgbClr val="808080"/>
                </a:solidFill>
                <a:latin typeface="Arial"/>
                <a:cs typeface="Arial"/>
              </a:rPr>
              <a:t> </a:t>
            </a:r>
            <a:r>
              <a:rPr dirty="0" sz="1200">
                <a:solidFill>
                  <a:srgbClr val="808080"/>
                </a:solidFill>
                <a:latin typeface="Arial"/>
                <a:cs typeface="Arial"/>
              </a:rPr>
              <a:t>applicable</a:t>
            </a:r>
            <a:r>
              <a:rPr dirty="0" sz="1200" spc="-50">
                <a:solidFill>
                  <a:srgbClr val="808080"/>
                </a:solidFill>
                <a:latin typeface="Arial"/>
                <a:cs typeface="Arial"/>
              </a:rPr>
              <a:t> </a:t>
            </a:r>
            <a:r>
              <a:rPr dirty="0" sz="1200">
                <a:solidFill>
                  <a:srgbClr val="808080"/>
                </a:solidFill>
                <a:latin typeface="Arial"/>
                <a:cs typeface="Arial"/>
              </a:rPr>
              <a:t>to</a:t>
            </a:r>
            <a:r>
              <a:rPr dirty="0" sz="1200" spc="-25">
                <a:solidFill>
                  <a:srgbClr val="808080"/>
                </a:solidFill>
                <a:latin typeface="Arial"/>
                <a:cs typeface="Arial"/>
              </a:rPr>
              <a:t> </a:t>
            </a:r>
            <a:r>
              <a:rPr dirty="0" sz="1200">
                <a:solidFill>
                  <a:srgbClr val="808080"/>
                </a:solidFill>
                <a:latin typeface="Arial"/>
                <a:cs typeface="Arial"/>
              </a:rPr>
              <a:t>observational</a:t>
            </a:r>
            <a:r>
              <a:rPr dirty="0" sz="1200" spc="-60">
                <a:solidFill>
                  <a:srgbClr val="808080"/>
                </a:solidFill>
                <a:latin typeface="Arial"/>
                <a:cs typeface="Arial"/>
              </a:rPr>
              <a:t> </a:t>
            </a:r>
            <a:r>
              <a:rPr dirty="0" sz="1200">
                <a:solidFill>
                  <a:srgbClr val="808080"/>
                </a:solidFill>
                <a:latin typeface="Arial"/>
                <a:cs typeface="Arial"/>
              </a:rPr>
              <a:t>studies</a:t>
            </a:r>
            <a:r>
              <a:rPr dirty="0" sz="1200" spc="-40">
                <a:solidFill>
                  <a:srgbClr val="808080"/>
                </a:solidFill>
                <a:latin typeface="Arial"/>
                <a:cs typeface="Arial"/>
              </a:rPr>
              <a:t> </a:t>
            </a:r>
            <a:r>
              <a:rPr dirty="0" sz="1200" spc="-10">
                <a:solidFill>
                  <a:srgbClr val="808080"/>
                </a:solidFill>
                <a:latin typeface="Arial"/>
                <a:cs typeface="Arial"/>
              </a:rPr>
              <a:t>only.</a:t>
            </a:r>
            <a:endParaRPr sz="1200">
              <a:latin typeface="Arial"/>
              <a:cs typeface="Arial"/>
            </a:endParaRPr>
          </a:p>
        </p:txBody>
      </p:sp>
      <p:sp>
        <p:nvSpPr>
          <p:cNvPr id="60" name="object 60" descr=""/>
          <p:cNvSpPr txBox="1"/>
          <p:nvPr/>
        </p:nvSpPr>
        <p:spPr>
          <a:xfrm>
            <a:off x="2720770" y="1937226"/>
            <a:ext cx="2009139" cy="453390"/>
          </a:xfrm>
          <a:prstGeom prst="rect">
            <a:avLst/>
          </a:prstGeom>
        </p:spPr>
        <p:txBody>
          <a:bodyPr wrap="square" lIns="0" tIns="13335" rIns="0" bIns="0" rtlCol="0" vert="horz">
            <a:spAutoFit/>
          </a:bodyPr>
          <a:lstStyle/>
          <a:p>
            <a:pPr marL="210820" marR="5080" indent="-198755">
              <a:lnSpc>
                <a:spcPct val="100000"/>
              </a:lnSpc>
              <a:spcBef>
                <a:spcPts val="105"/>
              </a:spcBef>
            </a:pPr>
            <a:r>
              <a:rPr dirty="0" sz="1400" b="1">
                <a:solidFill>
                  <a:srgbClr val="E43E31"/>
                </a:solidFill>
                <a:latin typeface="Arial"/>
                <a:cs typeface="Arial"/>
              </a:rPr>
              <a:t>1.</a:t>
            </a:r>
            <a:r>
              <a:rPr dirty="0" sz="1400" spc="-35" b="1">
                <a:solidFill>
                  <a:srgbClr val="E43E31"/>
                </a:solidFill>
                <a:latin typeface="Arial"/>
                <a:cs typeface="Arial"/>
              </a:rPr>
              <a:t> </a:t>
            </a:r>
            <a:r>
              <a:rPr dirty="0" sz="1400">
                <a:solidFill>
                  <a:srgbClr val="808080"/>
                </a:solidFill>
                <a:latin typeface="Arial"/>
                <a:cs typeface="Arial"/>
              </a:rPr>
              <a:t>Establish</a:t>
            </a:r>
            <a:r>
              <a:rPr dirty="0" sz="1400" spc="-60">
                <a:solidFill>
                  <a:srgbClr val="808080"/>
                </a:solidFill>
                <a:latin typeface="Arial"/>
                <a:cs typeface="Arial"/>
              </a:rPr>
              <a:t> </a:t>
            </a:r>
            <a:r>
              <a:rPr dirty="0" sz="1400">
                <a:solidFill>
                  <a:srgbClr val="808080"/>
                </a:solidFill>
                <a:latin typeface="Arial"/>
                <a:cs typeface="Arial"/>
              </a:rPr>
              <a:t>initial</a:t>
            </a:r>
            <a:r>
              <a:rPr dirty="0" sz="1400" spc="-35">
                <a:solidFill>
                  <a:srgbClr val="808080"/>
                </a:solidFill>
                <a:latin typeface="Arial"/>
                <a:cs typeface="Arial"/>
              </a:rPr>
              <a:t> </a:t>
            </a:r>
            <a:r>
              <a:rPr dirty="0" sz="1400">
                <a:solidFill>
                  <a:srgbClr val="808080"/>
                </a:solidFill>
                <a:latin typeface="Arial"/>
                <a:cs typeface="Arial"/>
              </a:rPr>
              <a:t>level</a:t>
            </a:r>
            <a:r>
              <a:rPr dirty="0" sz="1400" spc="-10">
                <a:solidFill>
                  <a:srgbClr val="808080"/>
                </a:solidFill>
                <a:latin typeface="Arial"/>
                <a:cs typeface="Arial"/>
              </a:rPr>
              <a:t> </a:t>
            </a:r>
            <a:r>
              <a:rPr dirty="0" sz="1400" spc="-25">
                <a:solidFill>
                  <a:srgbClr val="808080"/>
                </a:solidFill>
                <a:latin typeface="Arial"/>
                <a:cs typeface="Arial"/>
              </a:rPr>
              <a:t>of </a:t>
            </a:r>
            <a:r>
              <a:rPr dirty="0" sz="1400" spc="-10">
                <a:solidFill>
                  <a:srgbClr val="808080"/>
                </a:solidFill>
                <a:latin typeface="Arial"/>
                <a:cs typeface="Arial"/>
              </a:rPr>
              <a:t>confidence</a:t>
            </a:r>
            <a:endParaRPr sz="1400">
              <a:latin typeface="Arial"/>
              <a:cs typeface="Arial"/>
            </a:endParaRPr>
          </a:p>
        </p:txBody>
      </p:sp>
      <p:sp>
        <p:nvSpPr>
          <p:cNvPr id="61" name="object 61" descr=""/>
          <p:cNvSpPr txBox="1"/>
          <p:nvPr/>
        </p:nvSpPr>
        <p:spPr>
          <a:xfrm>
            <a:off x="5934059" y="1937226"/>
            <a:ext cx="2422525" cy="453390"/>
          </a:xfrm>
          <a:prstGeom prst="rect">
            <a:avLst/>
          </a:prstGeom>
        </p:spPr>
        <p:txBody>
          <a:bodyPr wrap="square" lIns="0" tIns="13335" rIns="0" bIns="0" rtlCol="0" vert="horz">
            <a:spAutoFit/>
          </a:bodyPr>
          <a:lstStyle/>
          <a:p>
            <a:pPr marL="257810" marR="5080" indent="-245745">
              <a:lnSpc>
                <a:spcPct val="100000"/>
              </a:lnSpc>
              <a:spcBef>
                <a:spcPts val="105"/>
              </a:spcBef>
            </a:pPr>
            <a:r>
              <a:rPr dirty="0" sz="1400" b="1">
                <a:solidFill>
                  <a:srgbClr val="E43E31"/>
                </a:solidFill>
                <a:latin typeface="Arial"/>
                <a:cs typeface="Arial"/>
              </a:rPr>
              <a:t>2.</a:t>
            </a:r>
            <a:r>
              <a:rPr dirty="0" sz="1400" spc="-35" b="1">
                <a:solidFill>
                  <a:srgbClr val="E43E31"/>
                </a:solidFill>
                <a:latin typeface="Arial"/>
                <a:cs typeface="Arial"/>
              </a:rPr>
              <a:t> </a:t>
            </a:r>
            <a:r>
              <a:rPr dirty="0" sz="1400">
                <a:solidFill>
                  <a:srgbClr val="808080"/>
                </a:solidFill>
                <a:latin typeface="Arial"/>
                <a:cs typeface="Arial"/>
              </a:rPr>
              <a:t>Consider</a:t>
            </a:r>
            <a:r>
              <a:rPr dirty="0" sz="1400" spc="-45">
                <a:solidFill>
                  <a:srgbClr val="808080"/>
                </a:solidFill>
                <a:latin typeface="Arial"/>
                <a:cs typeface="Arial"/>
              </a:rPr>
              <a:t> </a:t>
            </a:r>
            <a:r>
              <a:rPr dirty="0" sz="1400">
                <a:solidFill>
                  <a:srgbClr val="808080"/>
                </a:solidFill>
                <a:latin typeface="Arial"/>
                <a:cs typeface="Arial"/>
              </a:rPr>
              <a:t>lowering</a:t>
            </a:r>
            <a:r>
              <a:rPr dirty="0" sz="1400" spc="-30">
                <a:solidFill>
                  <a:srgbClr val="808080"/>
                </a:solidFill>
                <a:latin typeface="Arial"/>
                <a:cs typeface="Arial"/>
              </a:rPr>
              <a:t> </a:t>
            </a:r>
            <a:r>
              <a:rPr dirty="0" sz="1400">
                <a:solidFill>
                  <a:srgbClr val="808080"/>
                </a:solidFill>
                <a:latin typeface="Arial"/>
                <a:cs typeface="Arial"/>
              </a:rPr>
              <a:t>or</a:t>
            </a:r>
            <a:r>
              <a:rPr dirty="0" sz="1400" spc="-35">
                <a:solidFill>
                  <a:srgbClr val="808080"/>
                </a:solidFill>
                <a:latin typeface="Arial"/>
                <a:cs typeface="Arial"/>
              </a:rPr>
              <a:t> </a:t>
            </a:r>
            <a:r>
              <a:rPr dirty="0" sz="1400" spc="-10">
                <a:solidFill>
                  <a:srgbClr val="808080"/>
                </a:solidFill>
                <a:latin typeface="Arial"/>
                <a:cs typeface="Arial"/>
              </a:rPr>
              <a:t>raising </a:t>
            </a:r>
            <a:r>
              <a:rPr dirty="0" sz="1400">
                <a:solidFill>
                  <a:srgbClr val="808080"/>
                </a:solidFill>
                <a:latin typeface="Arial"/>
                <a:cs typeface="Arial"/>
              </a:rPr>
              <a:t>level</a:t>
            </a:r>
            <a:r>
              <a:rPr dirty="0" sz="1400" spc="-15">
                <a:solidFill>
                  <a:srgbClr val="808080"/>
                </a:solidFill>
                <a:latin typeface="Arial"/>
                <a:cs typeface="Arial"/>
              </a:rPr>
              <a:t> </a:t>
            </a:r>
            <a:r>
              <a:rPr dirty="0" sz="1400">
                <a:solidFill>
                  <a:srgbClr val="808080"/>
                </a:solidFill>
                <a:latin typeface="Arial"/>
                <a:cs typeface="Arial"/>
              </a:rPr>
              <a:t>of</a:t>
            </a:r>
            <a:r>
              <a:rPr dirty="0" sz="1400" spc="-30">
                <a:solidFill>
                  <a:srgbClr val="808080"/>
                </a:solidFill>
                <a:latin typeface="Arial"/>
                <a:cs typeface="Arial"/>
              </a:rPr>
              <a:t> </a:t>
            </a:r>
            <a:r>
              <a:rPr dirty="0" sz="1400" spc="-10">
                <a:solidFill>
                  <a:srgbClr val="808080"/>
                </a:solidFill>
                <a:latin typeface="Arial"/>
                <a:cs typeface="Arial"/>
              </a:rPr>
              <a:t>confidence</a:t>
            </a:r>
            <a:endParaRPr sz="1400">
              <a:latin typeface="Arial"/>
              <a:cs typeface="Arial"/>
            </a:endParaRPr>
          </a:p>
        </p:txBody>
      </p:sp>
      <p:sp>
        <p:nvSpPr>
          <p:cNvPr id="62" name="object 62" descr=""/>
          <p:cNvSpPr txBox="1"/>
          <p:nvPr/>
        </p:nvSpPr>
        <p:spPr>
          <a:xfrm>
            <a:off x="9147347" y="1937226"/>
            <a:ext cx="2619375" cy="239395"/>
          </a:xfrm>
          <a:prstGeom prst="rect">
            <a:avLst/>
          </a:prstGeom>
        </p:spPr>
        <p:txBody>
          <a:bodyPr wrap="square" lIns="0" tIns="13335" rIns="0" bIns="0" rtlCol="0" vert="horz">
            <a:spAutoFit/>
          </a:bodyPr>
          <a:lstStyle/>
          <a:p>
            <a:pPr marL="12700">
              <a:lnSpc>
                <a:spcPct val="100000"/>
              </a:lnSpc>
              <a:spcBef>
                <a:spcPts val="105"/>
              </a:spcBef>
            </a:pPr>
            <a:r>
              <a:rPr dirty="0" sz="1400" b="1">
                <a:solidFill>
                  <a:srgbClr val="E43E31"/>
                </a:solidFill>
                <a:latin typeface="Arial"/>
                <a:cs typeface="Arial"/>
              </a:rPr>
              <a:t>3.</a:t>
            </a:r>
            <a:r>
              <a:rPr dirty="0" sz="1400" spc="-35" b="1">
                <a:solidFill>
                  <a:srgbClr val="E43E31"/>
                </a:solidFill>
                <a:latin typeface="Arial"/>
                <a:cs typeface="Arial"/>
              </a:rPr>
              <a:t> </a:t>
            </a:r>
            <a:r>
              <a:rPr dirty="0" sz="1400">
                <a:solidFill>
                  <a:srgbClr val="808080"/>
                </a:solidFill>
                <a:latin typeface="Arial"/>
                <a:cs typeface="Arial"/>
              </a:rPr>
              <a:t>Final</a:t>
            </a:r>
            <a:r>
              <a:rPr dirty="0" sz="1400" spc="-20">
                <a:solidFill>
                  <a:srgbClr val="808080"/>
                </a:solidFill>
                <a:latin typeface="Arial"/>
                <a:cs typeface="Arial"/>
              </a:rPr>
              <a:t> </a:t>
            </a:r>
            <a:r>
              <a:rPr dirty="0" sz="1400">
                <a:solidFill>
                  <a:srgbClr val="808080"/>
                </a:solidFill>
                <a:latin typeface="Arial"/>
                <a:cs typeface="Arial"/>
              </a:rPr>
              <a:t>level</a:t>
            </a:r>
            <a:r>
              <a:rPr dirty="0" sz="1400" spc="-20">
                <a:solidFill>
                  <a:srgbClr val="808080"/>
                </a:solidFill>
                <a:latin typeface="Arial"/>
                <a:cs typeface="Arial"/>
              </a:rPr>
              <a:t> </a:t>
            </a:r>
            <a:r>
              <a:rPr dirty="0" sz="1400">
                <a:solidFill>
                  <a:srgbClr val="808080"/>
                </a:solidFill>
                <a:latin typeface="Arial"/>
                <a:cs typeface="Arial"/>
              </a:rPr>
              <a:t>of</a:t>
            </a:r>
            <a:r>
              <a:rPr dirty="0" sz="1400" spc="-20">
                <a:solidFill>
                  <a:srgbClr val="808080"/>
                </a:solidFill>
                <a:latin typeface="Arial"/>
                <a:cs typeface="Arial"/>
              </a:rPr>
              <a:t> </a:t>
            </a:r>
            <a:r>
              <a:rPr dirty="0" sz="1400">
                <a:solidFill>
                  <a:srgbClr val="808080"/>
                </a:solidFill>
                <a:latin typeface="Arial"/>
                <a:cs typeface="Arial"/>
              </a:rPr>
              <a:t>confidence</a:t>
            </a:r>
            <a:r>
              <a:rPr dirty="0" sz="1400" spc="-65">
                <a:solidFill>
                  <a:srgbClr val="808080"/>
                </a:solidFill>
                <a:latin typeface="Arial"/>
                <a:cs typeface="Arial"/>
              </a:rPr>
              <a:t> </a:t>
            </a:r>
            <a:r>
              <a:rPr dirty="0" sz="1400" spc="-10">
                <a:solidFill>
                  <a:srgbClr val="808080"/>
                </a:solidFill>
                <a:latin typeface="Arial"/>
                <a:cs typeface="Arial"/>
              </a:rPr>
              <a:t>rating</a:t>
            </a:r>
            <a:endParaRPr sz="1400">
              <a:latin typeface="Arial"/>
              <a:cs typeface="Arial"/>
            </a:endParaRPr>
          </a:p>
        </p:txBody>
      </p:sp>
      <p:sp>
        <p:nvSpPr>
          <p:cNvPr id="63" name="object 6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Baseline</a:t>
            </a:r>
            <a:r>
              <a:rPr dirty="0" spc="-60"/>
              <a:t> </a:t>
            </a:r>
            <a:r>
              <a:rPr dirty="0"/>
              <a:t>Risk</a:t>
            </a:r>
            <a:r>
              <a:rPr dirty="0" spc="-55"/>
              <a:t> </a:t>
            </a:r>
            <a:r>
              <a:rPr dirty="0"/>
              <a:t>–</a:t>
            </a:r>
            <a:r>
              <a:rPr dirty="0" spc="-60"/>
              <a:t> </a:t>
            </a:r>
            <a:r>
              <a:rPr dirty="0" spc="-20"/>
              <a:t>Systematic</a:t>
            </a:r>
            <a:r>
              <a:rPr dirty="0" spc="-50"/>
              <a:t> </a:t>
            </a:r>
            <a:r>
              <a:rPr dirty="0" spc="-10"/>
              <a:t>Review</a:t>
            </a:r>
          </a:p>
        </p:txBody>
      </p:sp>
      <p:sp>
        <p:nvSpPr>
          <p:cNvPr id="3" name="object 3" descr=""/>
          <p:cNvSpPr txBox="1"/>
          <p:nvPr/>
        </p:nvSpPr>
        <p:spPr>
          <a:xfrm>
            <a:off x="406400" y="1927672"/>
            <a:ext cx="6815455" cy="2093595"/>
          </a:xfrm>
          <a:prstGeom prst="rect">
            <a:avLst/>
          </a:prstGeom>
        </p:spPr>
        <p:txBody>
          <a:bodyPr wrap="square" lIns="0" tIns="59690" rIns="0" bIns="0" rtlCol="0" vert="horz">
            <a:spAutoFit/>
          </a:bodyPr>
          <a:lstStyle/>
          <a:p>
            <a:pPr marL="241300" indent="-228600">
              <a:lnSpc>
                <a:spcPct val="100000"/>
              </a:lnSpc>
              <a:spcBef>
                <a:spcPts val="470"/>
              </a:spcBef>
              <a:buFont typeface="Arial"/>
              <a:buChar char="•"/>
              <a:tabLst>
                <a:tab pos="240665" algn="l"/>
                <a:tab pos="241300" algn="l"/>
              </a:tabLst>
            </a:pPr>
            <a:r>
              <a:rPr dirty="0" sz="2100">
                <a:solidFill>
                  <a:srgbClr val="808080"/>
                </a:solidFill>
                <a:latin typeface="Calibri"/>
                <a:cs typeface="Calibri"/>
              </a:rPr>
              <a:t>Incidence</a:t>
            </a:r>
            <a:r>
              <a:rPr dirty="0" sz="2100" spc="5">
                <a:solidFill>
                  <a:srgbClr val="808080"/>
                </a:solidFill>
                <a:latin typeface="Calibri"/>
                <a:cs typeface="Calibri"/>
              </a:rPr>
              <a:t> </a:t>
            </a:r>
            <a:r>
              <a:rPr dirty="0" sz="2100">
                <a:solidFill>
                  <a:srgbClr val="808080"/>
                </a:solidFill>
                <a:latin typeface="Calibri"/>
                <a:cs typeface="Calibri"/>
              </a:rPr>
              <a:t>rate</a:t>
            </a:r>
            <a:r>
              <a:rPr dirty="0" sz="2100" spc="50">
                <a:solidFill>
                  <a:srgbClr val="808080"/>
                </a:solidFill>
                <a:latin typeface="Calibri"/>
                <a:cs typeface="Calibri"/>
              </a:rPr>
              <a:t> </a:t>
            </a:r>
            <a:r>
              <a:rPr dirty="0" sz="2100">
                <a:solidFill>
                  <a:srgbClr val="808080"/>
                </a:solidFill>
                <a:latin typeface="Calibri"/>
                <a:cs typeface="Calibri"/>
              </a:rPr>
              <a:t>of</a:t>
            </a:r>
            <a:r>
              <a:rPr dirty="0" sz="2100" spc="25">
                <a:solidFill>
                  <a:srgbClr val="808080"/>
                </a:solidFill>
                <a:latin typeface="Calibri"/>
                <a:cs typeface="Calibri"/>
              </a:rPr>
              <a:t> </a:t>
            </a:r>
            <a:r>
              <a:rPr dirty="0" sz="2100">
                <a:solidFill>
                  <a:srgbClr val="808080"/>
                </a:solidFill>
                <a:latin typeface="Calibri"/>
                <a:cs typeface="Calibri"/>
              </a:rPr>
              <a:t>selected</a:t>
            </a:r>
            <a:r>
              <a:rPr dirty="0" sz="2100" spc="10">
                <a:solidFill>
                  <a:srgbClr val="808080"/>
                </a:solidFill>
                <a:latin typeface="Calibri"/>
                <a:cs typeface="Calibri"/>
              </a:rPr>
              <a:t> </a:t>
            </a:r>
            <a:r>
              <a:rPr dirty="0" sz="2100" spc="-10">
                <a:solidFill>
                  <a:srgbClr val="808080"/>
                </a:solidFill>
                <a:latin typeface="Calibri"/>
                <a:cs typeface="Calibri"/>
              </a:rPr>
              <a:t>outcomes:</a:t>
            </a:r>
            <a:endParaRPr sz="2100">
              <a:latin typeface="Calibri"/>
              <a:cs typeface="Calibri"/>
            </a:endParaRPr>
          </a:p>
          <a:p>
            <a:pPr lvl="1" marL="698500" indent="-228600">
              <a:lnSpc>
                <a:spcPct val="100000"/>
              </a:lnSpc>
              <a:spcBef>
                <a:spcPts val="320"/>
              </a:spcBef>
              <a:buFont typeface="Arial"/>
              <a:buChar char="•"/>
              <a:tabLst>
                <a:tab pos="697865" algn="l"/>
                <a:tab pos="698500" algn="l"/>
              </a:tabLst>
            </a:pPr>
            <a:r>
              <a:rPr dirty="0" sz="1850">
                <a:solidFill>
                  <a:srgbClr val="808080"/>
                </a:solidFill>
                <a:latin typeface="Calibri"/>
                <a:cs typeface="Calibri"/>
              </a:rPr>
              <a:t>In</a:t>
            </a:r>
            <a:r>
              <a:rPr dirty="0" sz="1850" spc="20">
                <a:solidFill>
                  <a:srgbClr val="808080"/>
                </a:solidFill>
                <a:latin typeface="Calibri"/>
                <a:cs typeface="Calibri"/>
              </a:rPr>
              <a:t> </a:t>
            </a:r>
            <a:r>
              <a:rPr dirty="0" sz="1850">
                <a:solidFill>
                  <a:srgbClr val="808080"/>
                </a:solidFill>
                <a:latin typeface="Calibri"/>
                <a:cs typeface="Calibri"/>
              </a:rPr>
              <a:t>the</a:t>
            </a:r>
            <a:r>
              <a:rPr dirty="0" sz="1850" spc="10">
                <a:solidFill>
                  <a:srgbClr val="808080"/>
                </a:solidFill>
                <a:latin typeface="Calibri"/>
                <a:cs typeface="Calibri"/>
              </a:rPr>
              <a:t> </a:t>
            </a:r>
            <a:r>
              <a:rPr dirty="0" sz="1850">
                <a:solidFill>
                  <a:srgbClr val="808080"/>
                </a:solidFill>
                <a:latin typeface="Calibri"/>
                <a:cs typeface="Calibri"/>
              </a:rPr>
              <a:t>two</a:t>
            </a:r>
            <a:r>
              <a:rPr dirty="0" sz="1850" spc="20">
                <a:solidFill>
                  <a:srgbClr val="808080"/>
                </a:solidFill>
                <a:latin typeface="Calibri"/>
                <a:cs typeface="Calibri"/>
              </a:rPr>
              <a:t> </a:t>
            </a:r>
            <a:r>
              <a:rPr dirty="0" sz="1850">
                <a:solidFill>
                  <a:srgbClr val="808080"/>
                </a:solidFill>
                <a:latin typeface="Calibri"/>
                <a:cs typeface="Calibri"/>
              </a:rPr>
              <a:t>populations</a:t>
            </a:r>
            <a:r>
              <a:rPr dirty="0" sz="1850" spc="5">
                <a:solidFill>
                  <a:srgbClr val="808080"/>
                </a:solidFill>
                <a:latin typeface="Calibri"/>
                <a:cs typeface="Calibri"/>
              </a:rPr>
              <a:t> </a:t>
            </a:r>
            <a:r>
              <a:rPr dirty="0" sz="1850">
                <a:solidFill>
                  <a:srgbClr val="808080"/>
                </a:solidFill>
                <a:latin typeface="Calibri"/>
                <a:cs typeface="Calibri"/>
              </a:rPr>
              <a:t>of </a:t>
            </a:r>
            <a:r>
              <a:rPr dirty="0" sz="1850" spc="-10">
                <a:solidFill>
                  <a:srgbClr val="808080"/>
                </a:solidFill>
                <a:latin typeface="Calibri"/>
                <a:cs typeface="Calibri"/>
              </a:rPr>
              <a:t>interest</a:t>
            </a:r>
            <a:endParaRPr sz="1850">
              <a:latin typeface="Calibri"/>
              <a:cs typeface="Calibri"/>
            </a:endParaRPr>
          </a:p>
          <a:p>
            <a:pPr lvl="1" marL="698500" indent="-228600">
              <a:lnSpc>
                <a:spcPct val="100000"/>
              </a:lnSpc>
              <a:spcBef>
                <a:spcPts val="290"/>
              </a:spcBef>
              <a:buFont typeface="Arial"/>
              <a:buChar char="•"/>
              <a:tabLst>
                <a:tab pos="697865" algn="l"/>
                <a:tab pos="698500" algn="l"/>
              </a:tabLst>
            </a:pPr>
            <a:r>
              <a:rPr dirty="0" sz="1850">
                <a:solidFill>
                  <a:srgbClr val="808080"/>
                </a:solidFill>
                <a:latin typeface="Calibri"/>
                <a:cs typeface="Calibri"/>
              </a:rPr>
              <a:t>Among</a:t>
            </a:r>
            <a:r>
              <a:rPr dirty="0" sz="1850" spc="-25">
                <a:solidFill>
                  <a:srgbClr val="808080"/>
                </a:solidFill>
                <a:latin typeface="Calibri"/>
                <a:cs typeface="Calibri"/>
              </a:rPr>
              <a:t> </a:t>
            </a:r>
            <a:r>
              <a:rPr dirty="0" sz="1850">
                <a:solidFill>
                  <a:srgbClr val="808080"/>
                </a:solidFill>
                <a:latin typeface="Calibri"/>
                <a:cs typeface="Calibri"/>
              </a:rPr>
              <a:t>patients</a:t>
            </a:r>
            <a:r>
              <a:rPr dirty="0" sz="1850" spc="-10">
                <a:solidFill>
                  <a:srgbClr val="808080"/>
                </a:solidFill>
                <a:latin typeface="Calibri"/>
                <a:cs typeface="Calibri"/>
              </a:rPr>
              <a:t> </a:t>
            </a:r>
            <a:r>
              <a:rPr dirty="0" sz="1850">
                <a:solidFill>
                  <a:srgbClr val="808080"/>
                </a:solidFill>
                <a:latin typeface="Calibri"/>
                <a:cs typeface="Calibri"/>
              </a:rPr>
              <a:t>receiving</a:t>
            </a:r>
            <a:r>
              <a:rPr dirty="0" sz="1850" spc="-25">
                <a:solidFill>
                  <a:srgbClr val="808080"/>
                </a:solidFill>
                <a:latin typeface="Calibri"/>
                <a:cs typeface="Calibri"/>
              </a:rPr>
              <a:t> </a:t>
            </a:r>
            <a:r>
              <a:rPr dirty="0" sz="1850">
                <a:solidFill>
                  <a:srgbClr val="808080"/>
                </a:solidFill>
                <a:latin typeface="Calibri"/>
                <a:cs typeface="Calibri"/>
              </a:rPr>
              <a:t>prophylactic</a:t>
            </a:r>
            <a:r>
              <a:rPr dirty="0" sz="1850" spc="-5">
                <a:solidFill>
                  <a:srgbClr val="808080"/>
                </a:solidFill>
                <a:latin typeface="Calibri"/>
                <a:cs typeface="Calibri"/>
              </a:rPr>
              <a:t> </a:t>
            </a:r>
            <a:r>
              <a:rPr dirty="0" sz="1850">
                <a:solidFill>
                  <a:srgbClr val="808080"/>
                </a:solidFill>
                <a:latin typeface="Calibri"/>
                <a:cs typeface="Calibri"/>
              </a:rPr>
              <a:t>intensity</a:t>
            </a:r>
            <a:r>
              <a:rPr dirty="0" sz="1850" spc="-30">
                <a:solidFill>
                  <a:srgbClr val="808080"/>
                </a:solidFill>
                <a:latin typeface="Calibri"/>
                <a:cs typeface="Calibri"/>
              </a:rPr>
              <a:t> </a:t>
            </a:r>
            <a:r>
              <a:rPr dirty="0" sz="1850" spc="-10">
                <a:solidFill>
                  <a:srgbClr val="808080"/>
                </a:solidFill>
                <a:latin typeface="Calibri"/>
                <a:cs typeface="Calibri"/>
              </a:rPr>
              <a:t>anticoagulation</a:t>
            </a:r>
            <a:endParaRPr sz="1850">
              <a:latin typeface="Calibri"/>
              <a:cs typeface="Calibri"/>
            </a:endParaRPr>
          </a:p>
          <a:p>
            <a:pPr marL="241300" indent="-228600">
              <a:lnSpc>
                <a:spcPct val="100000"/>
              </a:lnSpc>
              <a:spcBef>
                <a:spcPts val="770"/>
              </a:spcBef>
              <a:buFont typeface="Arial"/>
              <a:buChar char="•"/>
              <a:tabLst>
                <a:tab pos="240665" algn="l"/>
                <a:tab pos="241300" algn="l"/>
              </a:tabLst>
            </a:pPr>
            <a:r>
              <a:rPr dirty="0" sz="2100" spc="-10">
                <a:solidFill>
                  <a:srgbClr val="808080"/>
                </a:solidFill>
                <a:latin typeface="Calibri"/>
                <a:cs typeface="Calibri"/>
              </a:rPr>
              <a:t>Required:</a:t>
            </a:r>
            <a:endParaRPr sz="2100">
              <a:latin typeface="Calibri"/>
              <a:cs typeface="Calibri"/>
            </a:endParaRPr>
          </a:p>
          <a:p>
            <a:pPr lvl="1" marL="698500" indent="-228600">
              <a:lnSpc>
                <a:spcPct val="100000"/>
              </a:lnSpc>
              <a:spcBef>
                <a:spcPts val="310"/>
              </a:spcBef>
              <a:buFont typeface="Arial"/>
              <a:buChar char="•"/>
              <a:tabLst>
                <a:tab pos="697865" algn="l"/>
                <a:tab pos="698500" algn="l"/>
              </a:tabLst>
            </a:pPr>
            <a:r>
              <a:rPr dirty="0" sz="1850">
                <a:solidFill>
                  <a:srgbClr val="808080"/>
                </a:solidFill>
                <a:latin typeface="Calibri"/>
                <a:cs typeface="Calibri"/>
              </a:rPr>
              <a:t>Not</a:t>
            </a:r>
            <a:r>
              <a:rPr dirty="0" sz="1850" spc="15">
                <a:solidFill>
                  <a:srgbClr val="808080"/>
                </a:solidFill>
                <a:latin typeface="Calibri"/>
                <a:cs typeface="Calibri"/>
              </a:rPr>
              <a:t> </a:t>
            </a:r>
            <a:r>
              <a:rPr dirty="0" sz="1850">
                <a:solidFill>
                  <a:srgbClr val="808080"/>
                </a:solidFill>
                <a:latin typeface="Calibri"/>
                <a:cs typeface="Calibri"/>
              </a:rPr>
              <a:t>high</a:t>
            </a:r>
            <a:r>
              <a:rPr dirty="0" sz="1850" spc="-5">
                <a:solidFill>
                  <a:srgbClr val="808080"/>
                </a:solidFill>
                <a:latin typeface="Calibri"/>
                <a:cs typeface="Calibri"/>
              </a:rPr>
              <a:t> </a:t>
            </a:r>
            <a:r>
              <a:rPr dirty="0" sz="1850">
                <a:solidFill>
                  <a:srgbClr val="808080"/>
                </a:solidFill>
                <a:latin typeface="Calibri"/>
                <a:cs typeface="Calibri"/>
              </a:rPr>
              <a:t>risk</a:t>
            </a:r>
            <a:r>
              <a:rPr dirty="0" sz="1850" spc="5">
                <a:solidFill>
                  <a:srgbClr val="808080"/>
                </a:solidFill>
                <a:latin typeface="Calibri"/>
                <a:cs typeface="Calibri"/>
              </a:rPr>
              <a:t> </a:t>
            </a:r>
            <a:r>
              <a:rPr dirty="0" sz="1850">
                <a:solidFill>
                  <a:srgbClr val="808080"/>
                </a:solidFill>
                <a:latin typeface="Calibri"/>
                <a:cs typeface="Calibri"/>
              </a:rPr>
              <a:t>of</a:t>
            </a:r>
            <a:r>
              <a:rPr dirty="0" sz="1850" spc="35">
                <a:solidFill>
                  <a:srgbClr val="808080"/>
                </a:solidFill>
                <a:latin typeface="Calibri"/>
                <a:cs typeface="Calibri"/>
              </a:rPr>
              <a:t> </a:t>
            </a:r>
            <a:r>
              <a:rPr dirty="0" sz="1850">
                <a:solidFill>
                  <a:srgbClr val="808080"/>
                </a:solidFill>
                <a:latin typeface="Calibri"/>
                <a:cs typeface="Calibri"/>
              </a:rPr>
              <a:t>bias</a:t>
            </a:r>
            <a:r>
              <a:rPr dirty="0" sz="1850" spc="-5">
                <a:solidFill>
                  <a:srgbClr val="808080"/>
                </a:solidFill>
                <a:latin typeface="Calibri"/>
                <a:cs typeface="Calibri"/>
              </a:rPr>
              <a:t> </a:t>
            </a:r>
            <a:r>
              <a:rPr dirty="0" sz="1850">
                <a:solidFill>
                  <a:srgbClr val="808080"/>
                </a:solidFill>
                <a:latin typeface="Calibri"/>
                <a:cs typeface="Calibri"/>
              </a:rPr>
              <a:t>(according</a:t>
            </a:r>
            <a:r>
              <a:rPr dirty="0" sz="1850" spc="-10">
                <a:solidFill>
                  <a:srgbClr val="808080"/>
                </a:solidFill>
                <a:latin typeface="Calibri"/>
                <a:cs typeface="Calibri"/>
              </a:rPr>
              <a:t> </a:t>
            </a:r>
            <a:r>
              <a:rPr dirty="0" sz="1850">
                <a:solidFill>
                  <a:srgbClr val="808080"/>
                </a:solidFill>
                <a:latin typeface="Calibri"/>
                <a:cs typeface="Calibri"/>
              </a:rPr>
              <a:t>to</a:t>
            </a:r>
            <a:r>
              <a:rPr dirty="0" sz="1850" spc="20">
                <a:solidFill>
                  <a:srgbClr val="808080"/>
                </a:solidFill>
                <a:latin typeface="Calibri"/>
                <a:cs typeface="Calibri"/>
              </a:rPr>
              <a:t> </a:t>
            </a:r>
            <a:r>
              <a:rPr dirty="0" sz="1850">
                <a:solidFill>
                  <a:srgbClr val="808080"/>
                </a:solidFill>
                <a:latin typeface="Calibri"/>
                <a:cs typeface="Calibri"/>
              </a:rPr>
              <a:t>simplified</a:t>
            </a:r>
            <a:r>
              <a:rPr dirty="0" sz="1850" spc="-15">
                <a:solidFill>
                  <a:srgbClr val="808080"/>
                </a:solidFill>
                <a:latin typeface="Calibri"/>
                <a:cs typeface="Calibri"/>
              </a:rPr>
              <a:t> </a:t>
            </a:r>
            <a:r>
              <a:rPr dirty="0" sz="1850" spc="-10">
                <a:solidFill>
                  <a:srgbClr val="808080"/>
                </a:solidFill>
                <a:latin typeface="Calibri"/>
                <a:cs typeface="Calibri"/>
              </a:rPr>
              <a:t>QUIPS)</a:t>
            </a:r>
            <a:endParaRPr sz="1850">
              <a:latin typeface="Calibri"/>
              <a:cs typeface="Calibri"/>
            </a:endParaRPr>
          </a:p>
          <a:p>
            <a:pPr lvl="1"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Reporting</a:t>
            </a:r>
            <a:r>
              <a:rPr dirty="0" sz="1850" spc="-10">
                <a:solidFill>
                  <a:srgbClr val="808080"/>
                </a:solidFill>
                <a:latin typeface="Calibri"/>
                <a:cs typeface="Calibri"/>
              </a:rPr>
              <a:t> </a:t>
            </a:r>
            <a:r>
              <a:rPr dirty="0" sz="1850">
                <a:solidFill>
                  <a:srgbClr val="808080"/>
                </a:solidFill>
                <a:latin typeface="Calibri"/>
                <a:cs typeface="Calibri"/>
              </a:rPr>
              <a:t>duration</a:t>
            </a:r>
            <a:r>
              <a:rPr dirty="0" sz="1850" spc="5">
                <a:solidFill>
                  <a:srgbClr val="808080"/>
                </a:solidFill>
                <a:latin typeface="Calibri"/>
                <a:cs typeface="Calibri"/>
              </a:rPr>
              <a:t> </a:t>
            </a:r>
            <a:r>
              <a:rPr dirty="0" sz="1850">
                <a:solidFill>
                  <a:srgbClr val="808080"/>
                </a:solidFill>
                <a:latin typeface="Calibri"/>
                <a:cs typeface="Calibri"/>
              </a:rPr>
              <a:t>of</a:t>
            </a:r>
            <a:r>
              <a:rPr dirty="0" sz="1850" spc="50">
                <a:solidFill>
                  <a:srgbClr val="808080"/>
                </a:solidFill>
                <a:latin typeface="Calibri"/>
                <a:cs typeface="Calibri"/>
              </a:rPr>
              <a:t> </a:t>
            </a:r>
            <a:r>
              <a:rPr dirty="0" sz="1850" spc="-10">
                <a:solidFill>
                  <a:srgbClr val="808080"/>
                </a:solidFill>
                <a:latin typeface="Calibri"/>
                <a:cs typeface="Calibri"/>
              </a:rPr>
              <a:t>follow-</a:t>
            </a:r>
            <a:r>
              <a:rPr dirty="0" sz="1850" spc="-25">
                <a:solidFill>
                  <a:srgbClr val="808080"/>
                </a:solidFill>
                <a:latin typeface="Calibri"/>
                <a:cs typeface="Calibri"/>
              </a:rPr>
              <a:t>up</a:t>
            </a:r>
            <a:endParaRPr sz="1850">
              <a:latin typeface="Calibri"/>
              <a:cs typeface="Calibri"/>
            </a:endParaRPr>
          </a:p>
        </p:txBody>
      </p:sp>
      <p:sp>
        <p:nvSpPr>
          <p:cNvPr id="4" name="object 4" descr=""/>
          <p:cNvSpPr txBox="1"/>
          <p:nvPr/>
        </p:nvSpPr>
        <p:spPr>
          <a:xfrm>
            <a:off x="3149691" y="3991838"/>
            <a:ext cx="1776730" cy="1285875"/>
          </a:xfrm>
          <a:prstGeom prst="rect">
            <a:avLst/>
          </a:prstGeom>
        </p:spPr>
        <p:txBody>
          <a:bodyPr wrap="square" lIns="0" tIns="112395" rIns="0" bIns="0" rtlCol="0" vert="horz">
            <a:spAutoFit/>
          </a:bodyPr>
          <a:lstStyle/>
          <a:p>
            <a:pPr marL="12700">
              <a:lnSpc>
                <a:spcPct val="100000"/>
              </a:lnSpc>
              <a:spcBef>
                <a:spcPts val="885"/>
              </a:spcBef>
            </a:pPr>
            <a:r>
              <a:rPr dirty="0" sz="2100">
                <a:solidFill>
                  <a:srgbClr val="808080"/>
                </a:solidFill>
                <a:latin typeface="Calibri"/>
                <a:cs typeface="Calibri"/>
              </a:rPr>
              <a:t>23-JUL-</a:t>
            </a:r>
            <a:r>
              <a:rPr dirty="0" sz="2100" spc="-20">
                <a:solidFill>
                  <a:srgbClr val="808080"/>
                </a:solidFill>
                <a:latin typeface="Calibri"/>
                <a:cs typeface="Calibri"/>
              </a:rPr>
              <a:t>2020</a:t>
            </a:r>
            <a:endParaRPr sz="2100">
              <a:latin typeface="Calibri"/>
              <a:cs typeface="Calibri"/>
            </a:endParaRPr>
          </a:p>
          <a:p>
            <a:pPr marL="12700">
              <a:lnSpc>
                <a:spcPct val="100000"/>
              </a:lnSpc>
              <a:spcBef>
                <a:spcPts val="790"/>
              </a:spcBef>
            </a:pPr>
            <a:r>
              <a:rPr dirty="0" sz="2100">
                <a:solidFill>
                  <a:srgbClr val="808080"/>
                </a:solidFill>
                <a:latin typeface="Calibri"/>
                <a:cs typeface="Calibri"/>
              </a:rPr>
              <a:t>14,816</a:t>
            </a:r>
            <a:r>
              <a:rPr dirty="0" sz="2100" spc="20">
                <a:solidFill>
                  <a:srgbClr val="808080"/>
                </a:solidFill>
                <a:latin typeface="Calibri"/>
                <a:cs typeface="Calibri"/>
              </a:rPr>
              <a:t> </a:t>
            </a:r>
            <a:r>
              <a:rPr dirty="0" sz="2100" spc="-10">
                <a:solidFill>
                  <a:srgbClr val="808080"/>
                </a:solidFill>
                <a:latin typeface="Calibri"/>
                <a:cs typeface="Calibri"/>
              </a:rPr>
              <a:t>citations</a:t>
            </a:r>
            <a:endParaRPr sz="2100">
              <a:latin typeface="Calibri"/>
              <a:cs typeface="Calibri"/>
            </a:endParaRPr>
          </a:p>
          <a:p>
            <a:pPr marL="12700">
              <a:lnSpc>
                <a:spcPct val="100000"/>
              </a:lnSpc>
              <a:spcBef>
                <a:spcPts val="780"/>
              </a:spcBef>
            </a:pPr>
            <a:r>
              <a:rPr dirty="0" sz="2100">
                <a:solidFill>
                  <a:srgbClr val="808080"/>
                </a:solidFill>
                <a:latin typeface="Calibri"/>
                <a:cs typeface="Calibri"/>
              </a:rPr>
              <a:t>51</a:t>
            </a:r>
            <a:r>
              <a:rPr dirty="0" sz="2100" spc="15">
                <a:solidFill>
                  <a:srgbClr val="808080"/>
                </a:solidFill>
                <a:latin typeface="Calibri"/>
                <a:cs typeface="Calibri"/>
              </a:rPr>
              <a:t> </a:t>
            </a:r>
            <a:r>
              <a:rPr dirty="0" sz="2100" spc="-10">
                <a:solidFill>
                  <a:srgbClr val="808080"/>
                </a:solidFill>
                <a:latin typeface="Calibri"/>
                <a:cs typeface="Calibri"/>
              </a:rPr>
              <a:t>Studies</a:t>
            </a:r>
            <a:endParaRPr sz="2100">
              <a:latin typeface="Calibri"/>
              <a:cs typeface="Calibri"/>
            </a:endParaRPr>
          </a:p>
        </p:txBody>
      </p:sp>
      <p:sp>
        <p:nvSpPr>
          <p:cNvPr id="5" name="object 5" descr=""/>
          <p:cNvSpPr txBox="1"/>
          <p:nvPr/>
        </p:nvSpPr>
        <p:spPr>
          <a:xfrm>
            <a:off x="406400" y="3991838"/>
            <a:ext cx="2281555" cy="1704975"/>
          </a:xfrm>
          <a:prstGeom prst="rect">
            <a:avLst/>
          </a:prstGeom>
        </p:spPr>
        <p:txBody>
          <a:bodyPr wrap="square" lIns="0" tIns="112395" rIns="0" bIns="0" rtlCol="0" vert="horz">
            <a:spAutoFit/>
          </a:bodyPr>
          <a:lstStyle/>
          <a:p>
            <a:pPr marL="241300" indent="-228600">
              <a:lnSpc>
                <a:spcPct val="100000"/>
              </a:lnSpc>
              <a:spcBef>
                <a:spcPts val="885"/>
              </a:spcBef>
              <a:buFont typeface="Arial"/>
              <a:buChar char="•"/>
              <a:tabLst>
                <a:tab pos="240665" algn="l"/>
                <a:tab pos="241300" algn="l"/>
              </a:tabLst>
            </a:pPr>
            <a:r>
              <a:rPr dirty="0" sz="2100">
                <a:solidFill>
                  <a:srgbClr val="808080"/>
                </a:solidFill>
                <a:latin typeface="Calibri"/>
                <a:cs typeface="Calibri"/>
              </a:rPr>
              <a:t>Initial</a:t>
            </a:r>
            <a:r>
              <a:rPr dirty="0" sz="2100" spc="15">
                <a:solidFill>
                  <a:srgbClr val="808080"/>
                </a:solidFill>
                <a:latin typeface="Calibri"/>
                <a:cs typeface="Calibri"/>
              </a:rPr>
              <a:t> </a:t>
            </a:r>
            <a:r>
              <a:rPr dirty="0" sz="2100">
                <a:solidFill>
                  <a:srgbClr val="808080"/>
                </a:solidFill>
                <a:latin typeface="Calibri"/>
                <a:cs typeface="Calibri"/>
              </a:rPr>
              <a:t>search</a:t>
            </a:r>
            <a:r>
              <a:rPr dirty="0" sz="2100" spc="35">
                <a:solidFill>
                  <a:srgbClr val="808080"/>
                </a:solidFill>
                <a:latin typeface="Calibri"/>
                <a:cs typeface="Calibri"/>
              </a:rPr>
              <a:t> </a:t>
            </a:r>
            <a:r>
              <a:rPr dirty="0" sz="2100" spc="-20">
                <a:solidFill>
                  <a:srgbClr val="808080"/>
                </a:solidFill>
                <a:latin typeface="Calibri"/>
                <a:cs typeface="Calibri"/>
              </a:rPr>
              <a:t>date:</a:t>
            </a:r>
            <a:endParaRPr sz="2100">
              <a:latin typeface="Calibri"/>
              <a:cs typeface="Calibri"/>
            </a:endParaRPr>
          </a:p>
          <a:p>
            <a:pPr marL="241300" indent="-228600">
              <a:lnSpc>
                <a:spcPct val="100000"/>
              </a:lnSpc>
              <a:spcBef>
                <a:spcPts val="790"/>
              </a:spcBef>
              <a:buFont typeface="Arial"/>
              <a:buChar char="•"/>
              <a:tabLst>
                <a:tab pos="240665" algn="l"/>
                <a:tab pos="241300" algn="l"/>
              </a:tabLst>
            </a:pPr>
            <a:r>
              <a:rPr dirty="0" sz="2100" spc="-10">
                <a:solidFill>
                  <a:srgbClr val="808080"/>
                </a:solidFill>
                <a:latin typeface="Calibri"/>
                <a:cs typeface="Calibri"/>
              </a:rPr>
              <a:t>Screened:</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spc="-10">
                <a:solidFill>
                  <a:srgbClr val="808080"/>
                </a:solidFill>
                <a:latin typeface="Calibri"/>
                <a:cs typeface="Calibri"/>
              </a:rPr>
              <a:t>Included:</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spc="-10">
                <a:solidFill>
                  <a:srgbClr val="808080"/>
                </a:solidFill>
                <a:latin typeface="Calibri"/>
                <a:cs typeface="Calibri"/>
              </a:rPr>
              <a:t>Analysis:</a:t>
            </a:r>
            <a:endParaRPr sz="2100">
              <a:latin typeface="Calibri"/>
              <a:cs typeface="Calibri"/>
            </a:endParaRPr>
          </a:p>
        </p:txBody>
      </p:sp>
      <p:sp>
        <p:nvSpPr>
          <p:cNvPr id="6" name="object 6" descr=""/>
          <p:cNvSpPr txBox="1"/>
          <p:nvPr/>
        </p:nvSpPr>
        <p:spPr>
          <a:xfrm>
            <a:off x="863600" y="5673727"/>
            <a:ext cx="8588375" cy="665480"/>
          </a:xfrm>
          <a:prstGeom prst="rect">
            <a:avLst/>
          </a:prstGeom>
        </p:spPr>
        <p:txBody>
          <a:bodyPr wrap="square" lIns="0" tIns="50165" rIns="0" bIns="0" rtlCol="0" vert="horz">
            <a:spAutoFit/>
          </a:bodyPr>
          <a:lstStyle/>
          <a:p>
            <a:pPr marL="241300" indent="-228600">
              <a:lnSpc>
                <a:spcPct val="100000"/>
              </a:lnSpc>
              <a:spcBef>
                <a:spcPts val="395"/>
              </a:spcBef>
              <a:buFont typeface="Arial"/>
              <a:buChar char="•"/>
              <a:tabLst>
                <a:tab pos="240665" algn="l"/>
                <a:tab pos="241300" algn="l"/>
              </a:tabLst>
            </a:pPr>
            <a:r>
              <a:rPr dirty="0" sz="1850">
                <a:solidFill>
                  <a:srgbClr val="808080"/>
                </a:solidFill>
                <a:latin typeface="Calibri"/>
                <a:cs typeface="Calibri"/>
              </a:rPr>
              <a:t>Pooled</a:t>
            </a:r>
            <a:r>
              <a:rPr dirty="0" sz="1850" spc="-25">
                <a:solidFill>
                  <a:srgbClr val="808080"/>
                </a:solidFill>
                <a:latin typeface="Calibri"/>
                <a:cs typeface="Calibri"/>
              </a:rPr>
              <a:t> </a:t>
            </a:r>
            <a:r>
              <a:rPr dirty="0" sz="1850">
                <a:solidFill>
                  <a:srgbClr val="808080"/>
                </a:solidFill>
                <a:latin typeface="Calibri"/>
                <a:cs typeface="Calibri"/>
              </a:rPr>
              <a:t>estimates</a:t>
            </a:r>
            <a:r>
              <a:rPr dirty="0" sz="1850" spc="-30">
                <a:solidFill>
                  <a:srgbClr val="808080"/>
                </a:solidFill>
                <a:latin typeface="Calibri"/>
                <a:cs typeface="Calibri"/>
              </a:rPr>
              <a:t> </a:t>
            </a:r>
            <a:r>
              <a:rPr dirty="0" sz="1850">
                <a:solidFill>
                  <a:srgbClr val="808080"/>
                </a:solidFill>
                <a:latin typeface="Calibri"/>
                <a:cs typeface="Calibri"/>
              </a:rPr>
              <a:t>using</a:t>
            </a:r>
            <a:r>
              <a:rPr dirty="0" sz="1850" spc="-25">
                <a:solidFill>
                  <a:srgbClr val="808080"/>
                </a:solidFill>
                <a:latin typeface="Calibri"/>
                <a:cs typeface="Calibri"/>
              </a:rPr>
              <a:t> </a:t>
            </a:r>
            <a:r>
              <a:rPr dirty="0" sz="1850">
                <a:solidFill>
                  <a:srgbClr val="808080"/>
                </a:solidFill>
                <a:latin typeface="Calibri"/>
                <a:cs typeface="Calibri"/>
              </a:rPr>
              <a:t>generalized</a:t>
            </a:r>
            <a:r>
              <a:rPr dirty="0" sz="1850" spc="-30">
                <a:solidFill>
                  <a:srgbClr val="808080"/>
                </a:solidFill>
                <a:latin typeface="Calibri"/>
                <a:cs typeface="Calibri"/>
              </a:rPr>
              <a:t> </a:t>
            </a:r>
            <a:r>
              <a:rPr dirty="0" sz="1850">
                <a:solidFill>
                  <a:srgbClr val="808080"/>
                </a:solidFill>
                <a:latin typeface="Calibri"/>
                <a:cs typeface="Calibri"/>
              </a:rPr>
              <a:t>linear</a:t>
            </a:r>
            <a:r>
              <a:rPr dirty="0" sz="1850" spc="-25">
                <a:solidFill>
                  <a:srgbClr val="808080"/>
                </a:solidFill>
                <a:latin typeface="Calibri"/>
                <a:cs typeface="Calibri"/>
              </a:rPr>
              <a:t> </a:t>
            </a:r>
            <a:r>
              <a:rPr dirty="0" sz="1850">
                <a:solidFill>
                  <a:srgbClr val="808080"/>
                </a:solidFill>
                <a:latin typeface="Calibri"/>
                <a:cs typeface="Calibri"/>
              </a:rPr>
              <a:t>mixed</a:t>
            </a:r>
            <a:r>
              <a:rPr dirty="0" sz="1850" spc="-5">
                <a:solidFill>
                  <a:srgbClr val="808080"/>
                </a:solidFill>
                <a:latin typeface="Calibri"/>
                <a:cs typeface="Calibri"/>
              </a:rPr>
              <a:t> </a:t>
            </a:r>
            <a:r>
              <a:rPr dirty="0" sz="1850" spc="-10">
                <a:solidFill>
                  <a:srgbClr val="808080"/>
                </a:solidFill>
                <a:latin typeface="Calibri"/>
                <a:cs typeface="Calibri"/>
              </a:rPr>
              <a:t>model</a:t>
            </a:r>
            <a:endParaRPr sz="1850">
              <a:latin typeface="Calibri"/>
              <a:cs typeface="Calibri"/>
            </a:endParaRPr>
          </a:p>
          <a:p>
            <a:pPr marL="241300" indent="-228600">
              <a:lnSpc>
                <a:spcPct val="100000"/>
              </a:lnSpc>
              <a:spcBef>
                <a:spcPts val="300"/>
              </a:spcBef>
              <a:buFont typeface="Arial"/>
              <a:buChar char="•"/>
              <a:tabLst>
                <a:tab pos="240665" algn="l"/>
                <a:tab pos="241300" algn="l"/>
              </a:tabLst>
            </a:pPr>
            <a:r>
              <a:rPr dirty="0" sz="1850">
                <a:solidFill>
                  <a:srgbClr val="808080"/>
                </a:solidFill>
                <a:latin typeface="Calibri"/>
                <a:cs typeface="Calibri"/>
              </a:rPr>
              <a:t>Descriptive,</a:t>
            </a:r>
            <a:r>
              <a:rPr dirty="0" sz="1850" spc="-15">
                <a:solidFill>
                  <a:srgbClr val="808080"/>
                </a:solidFill>
                <a:latin typeface="Calibri"/>
                <a:cs typeface="Calibri"/>
              </a:rPr>
              <a:t> </a:t>
            </a:r>
            <a:r>
              <a:rPr dirty="0" sz="1850">
                <a:solidFill>
                  <a:srgbClr val="808080"/>
                </a:solidFill>
                <a:latin typeface="Calibri"/>
                <a:cs typeface="Calibri"/>
              </a:rPr>
              <a:t>if</a:t>
            </a:r>
            <a:r>
              <a:rPr dirty="0" sz="1850" spc="25">
                <a:solidFill>
                  <a:srgbClr val="808080"/>
                </a:solidFill>
                <a:latin typeface="Calibri"/>
                <a:cs typeface="Calibri"/>
              </a:rPr>
              <a:t> </a:t>
            </a:r>
            <a:r>
              <a:rPr dirty="0" sz="1850">
                <a:solidFill>
                  <a:srgbClr val="808080"/>
                </a:solidFill>
                <a:latin typeface="Calibri"/>
                <a:cs typeface="Calibri"/>
              </a:rPr>
              <a:t>only</a:t>
            </a:r>
            <a:r>
              <a:rPr dirty="0" sz="1850" spc="10">
                <a:solidFill>
                  <a:srgbClr val="808080"/>
                </a:solidFill>
                <a:latin typeface="Calibri"/>
                <a:cs typeface="Calibri"/>
              </a:rPr>
              <a:t> </a:t>
            </a:r>
            <a:r>
              <a:rPr dirty="0" sz="1850">
                <a:solidFill>
                  <a:srgbClr val="808080"/>
                </a:solidFill>
                <a:latin typeface="Calibri"/>
                <a:cs typeface="Calibri"/>
              </a:rPr>
              <a:t>one</a:t>
            </a:r>
            <a:r>
              <a:rPr dirty="0" sz="1850" spc="10">
                <a:solidFill>
                  <a:srgbClr val="808080"/>
                </a:solidFill>
                <a:latin typeface="Calibri"/>
                <a:cs typeface="Calibri"/>
              </a:rPr>
              <a:t> </a:t>
            </a:r>
            <a:r>
              <a:rPr dirty="0" sz="1850">
                <a:solidFill>
                  <a:srgbClr val="808080"/>
                </a:solidFill>
                <a:latin typeface="Calibri"/>
                <a:cs typeface="Calibri"/>
              </a:rPr>
              <a:t>study</a:t>
            </a:r>
            <a:r>
              <a:rPr dirty="0" sz="1850" spc="5">
                <a:solidFill>
                  <a:srgbClr val="808080"/>
                </a:solidFill>
                <a:latin typeface="Calibri"/>
                <a:cs typeface="Calibri"/>
              </a:rPr>
              <a:t> </a:t>
            </a:r>
            <a:r>
              <a:rPr dirty="0" sz="1850">
                <a:solidFill>
                  <a:srgbClr val="808080"/>
                </a:solidFill>
                <a:latin typeface="Calibri"/>
                <a:cs typeface="Calibri"/>
              </a:rPr>
              <a:t>identified,</a:t>
            </a:r>
            <a:r>
              <a:rPr dirty="0" sz="1850" spc="-15">
                <a:solidFill>
                  <a:srgbClr val="808080"/>
                </a:solidFill>
                <a:latin typeface="Calibri"/>
                <a:cs typeface="Calibri"/>
              </a:rPr>
              <a:t> </a:t>
            </a:r>
            <a:r>
              <a:rPr dirty="0" sz="1850">
                <a:solidFill>
                  <a:srgbClr val="808080"/>
                </a:solidFill>
                <a:latin typeface="Calibri"/>
                <a:cs typeface="Calibri"/>
              </a:rPr>
              <a:t>or</a:t>
            </a:r>
            <a:r>
              <a:rPr dirty="0" sz="1850" spc="25">
                <a:solidFill>
                  <a:srgbClr val="808080"/>
                </a:solidFill>
                <a:latin typeface="Calibri"/>
                <a:cs typeface="Calibri"/>
              </a:rPr>
              <a:t> </a:t>
            </a:r>
            <a:r>
              <a:rPr dirty="0" sz="1850">
                <a:solidFill>
                  <a:srgbClr val="808080"/>
                </a:solidFill>
                <a:latin typeface="Calibri"/>
                <a:cs typeface="Calibri"/>
              </a:rPr>
              <a:t>when</a:t>
            </a:r>
            <a:r>
              <a:rPr dirty="0" sz="1850" spc="-15">
                <a:solidFill>
                  <a:srgbClr val="808080"/>
                </a:solidFill>
                <a:latin typeface="Calibri"/>
                <a:cs typeface="Calibri"/>
              </a:rPr>
              <a:t> </a:t>
            </a:r>
            <a:r>
              <a:rPr dirty="0" sz="1850">
                <a:solidFill>
                  <a:srgbClr val="808080"/>
                </a:solidFill>
                <a:latin typeface="Calibri"/>
                <a:cs typeface="Calibri"/>
              </a:rPr>
              <a:t>pooling was</a:t>
            </a:r>
            <a:r>
              <a:rPr dirty="0" sz="1850" spc="5">
                <a:solidFill>
                  <a:srgbClr val="808080"/>
                </a:solidFill>
                <a:latin typeface="Calibri"/>
                <a:cs typeface="Calibri"/>
              </a:rPr>
              <a:t> </a:t>
            </a:r>
            <a:r>
              <a:rPr dirty="0" sz="1850">
                <a:solidFill>
                  <a:srgbClr val="808080"/>
                </a:solidFill>
                <a:latin typeface="Calibri"/>
                <a:cs typeface="Calibri"/>
              </a:rPr>
              <a:t>considered</a:t>
            </a:r>
            <a:r>
              <a:rPr dirty="0" sz="1850" spc="-30">
                <a:solidFill>
                  <a:srgbClr val="808080"/>
                </a:solidFill>
                <a:latin typeface="Calibri"/>
                <a:cs typeface="Calibri"/>
              </a:rPr>
              <a:t> </a:t>
            </a:r>
            <a:r>
              <a:rPr dirty="0" sz="1850" spc="-10">
                <a:solidFill>
                  <a:srgbClr val="808080"/>
                </a:solidFill>
                <a:latin typeface="Calibri"/>
                <a:cs typeface="Calibri"/>
              </a:rPr>
              <a:t>inappropriate</a:t>
            </a:r>
            <a:endParaRPr sz="1850">
              <a:latin typeface="Calibri"/>
              <a:cs typeface="Calibri"/>
            </a:endParaRPr>
          </a:p>
        </p:txBody>
      </p:sp>
      <p:sp>
        <p:nvSpPr>
          <p:cNvPr id="7" name="object 7"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25"/>
              <a:t>Effect</a:t>
            </a:r>
            <a:r>
              <a:rPr dirty="0" spc="-90"/>
              <a:t> </a:t>
            </a:r>
            <a:r>
              <a:rPr dirty="0"/>
              <a:t>of</a:t>
            </a:r>
            <a:r>
              <a:rPr dirty="0" spc="-75"/>
              <a:t> </a:t>
            </a:r>
            <a:r>
              <a:rPr dirty="0" spc="-10"/>
              <a:t>Anticoagulation</a:t>
            </a:r>
            <a:r>
              <a:rPr dirty="0" spc="-65"/>
              <a:t> </a:t>
            </a:r>
            <a:r>
              <a:rPr dirty="0"/>
              <a:t>–</a:t>
            </a:r>
            <a:r>
              <a:rPr dirty="0" spc="-60"/>
              <a:t> </a:t>
            </a:r>
            <a:r>
              <a:rPr dirty="0" spc="-20"/>
              <a:t>Systematic</a:t>
            </a:r>
            <a:r>
              <a:rPr dirty="0" spc="-60"/>
              <a:t> </a:t>
            </a:r>
            <a:r>
              <a:rPr dirty="0" spc="-10"/>
              <a:t>Review</a:t>
            </a:r>
          </a:p>
        </p:txBody>
      </p:sp>
      <p:sp>
        <p:nvSpPr>
          <p:cNvPr id="3" name="object 3" descr=""/>
          <p:cNvSpPr txBox="1"/>
          <p:nvPr/>
        </p:nvSpPr>
        <p:spPr>
          <a:xfrm>
            <a:off x="406400" y="1927672"/>
            <a:ext cx="8731885" cy="2093595"/>
          </a:xfrm>
          <a:prstGeom prst="rect">
            <a:avLst/>
          </a:prstGeom>
        </p:spPr>
        <p:txBody>
          <a:bodyPr wrap="square" lIns="0" tIns="59690" rIns="0" bIns="0" rtlCol="0" vert="horz">
            <a:spAutoFit/>
          </a:bodyPr>
          <a:lstStyle/>
          <a:p>
            <a:pPr marL="241300" indent="-228600">
              <a:lnSpc>
                <a:spcPct val="100000"/>
              </a:lnSpc>
              <a:spcBef>
                <a:spcPts val="470"/>
              </a:spcBef>
              <a:buFont typeface="Arial"/>
              <a:buChar char="•"/>
              <a:tabLst>
                <a:tab pos="240665" algn="l"/>
                <a:tab pos="241300" algn="l"/>
              </a:tabLst>
            </a:pPr>
            <a:r>
              <a:rPr dirty="0" sz="2100">
                <a:solidFill>
                  <a:srgbClr val="808080"/>
                </a:solidFill>
                <a:latin typeface="Calibri"/>
                <a:cs typeface="Calibri"/>
              </a:rPr>
              <a:t>Comparison</a:t>
            </a:r>
            <a:r>
              <a:rPr dirty="0" sz="2100" spc="10">
                <a:solidFill>
                  <a:srgbClr val="808080"/>
                </a:solidFill>
                <a:latin typeface="Calibri"/>
                <a:cs typeface="Calibri"/>
              </a:rPr>
              <a:t> </a:t>
            </a:r>
            <a:r>
              <a:rPr dirty="0" sz="2100">
                <a:solidFill>
                  <a:srgbClr val="808080"/>
                </a:solidFill>
                <a:latin typeface="Calibri"/>
                <a:cs typeface="Calibri"/>
              </a:rPr>
              <a:t>of</a:t>
            </a:r>
            <a:r>
              <a:rPr dirty="0" sz="2100" spc="35">
                <a:solidFill>
                  <a:srgbClr val="808080"/>
                </a:solidFill>
                <a:latin typeface="Calibri"/>
                <a:cs typeface="Calibri"/>
              </a:rPr>
              <a:t> </a:t>
            </a:r>
            <a:r>
              <a:rPr dirty="0" sz="2100">
                <a:solidFill>
                  <a:srgbClr val="808080"/>
                </a:solidFill>
                <a:latin typeface="Calibri"/>
                <a:cs typeface="Calibri"/>
              </a:rPr>
              <a:t>two</a:t>
            </a:r>
            <a:r>
              <a:rPr dirty="0" sz="2100" spc="35">
                <a:solidFill>
                  <a:srgbClr val="808080"/>
                </a:solidFill>
                <a:latin typeface="Calibri"/>
                <a:cs typeface="Calibri"/>
              </a:rPr>
              <a:t> </a:t>
            </a:r>
            <a:r>
              <a:rPr dirty="0" sz="2100">
                <a:solidFill>
                  <a:srgbClr val="808080"/>
                </a:solidFill>
                <a:latin typeface="Calibri"/>
                <a:cs typeface="Calibri"/>
              </a:rPr>
              <a:t>or</a:t>
            </a:r>
            <a:r>
              <a:rPr dirty="0" sz="2100" spc="25">
                <a:solidFill>
                  <a:srgbClr val="808080"/>
                </a:solidFill>
                <a:latin typeface="Calibri"/>
                <a:cs typeface="Calibri"/>
              </a:rPr>
              <a:t> </a:t>
            </a:r>
            <a:r>
              <a:rPr dirty="0" sz="2100">
                <a:solidFill>
                  <a:srgbClr val="808080"/>
                </a:solidFill>
                <a:latin typeface="Calibri"/>
                <a:cs typeface="Calibri"/>
              </a:rPr>
              <a:t>more</a:t>
            </a:r>
            <a:r>
              <a:rPr dirty="0" sz="2100" spc="25">
                <a:solidFill>
                  <a:srgbClr val="808080"/>
                </a:solidFill>
                <a:latin typeface="Calibri"/>
                <a:cs typeface="Calibri"/>
              </a:rPr>
              <a:t> </a:t>
            </a:r>
            <a:r>
              <a:rPr dirty="0" sz="2100">
                <a:solidFill>
                  <a:srgbClr val="808080"/>
                </a:solidFill>
                <a:latin typeface="Calibri"/>
                <a:cs typeface="Calibri"/>
              </a:rPr>
              <a:t>anticoagulation intensities</a:t>
            </a:r>
            <a:r>
              <a:rPr dirty="0" sz="2100" spc="-5">
                <a:solidFill>
                  <a:srgbClr val="808080"/>
                </a:solidFill>
                <a:latin typeface="Calibri"/>
                <a:cs typeface="Calibri"/>
              </a:rPr>
              <a:t> </a:t>
            </a:r>
            <a:r>
              <a:rPr dirty="0" sz="2100">
                <a:solidFill>
                  <a:srgbClr val="808080"/>
                </a:solidFill>
                <a:latin typeface="Calibri"/>
                <a:cs typeface="Calibri"/>
              </a:rPr>
              <a:t>for</a:t>
            </a:r>
            <a:r>
              <a:rPr dirty="0" sz="2100" spc="40">
                <a:solidFill>
                  <a:srgbClr val="808080"/>
                </a:solidFill>
                <a:latin typeface="Calibri"/>
                <a:cs typeface="Calibri"/>
              </a:rPr>
              <a:t> </a:t>
            </a:r>
            <a:r>
              <a:rPr dirty="0" sz="2100">
                <a:solidFill>
                  <a:srgbClr val="808080"/>
                </a:solidFill>
                <a:latin typeface="Calibri"/>
                <a:cs typeface="Calibri"/>
              </a:rPr>
              <a:t>prevention of</a:t>
            </a:r>
            <a:r>
              <a:rPr dirty="0" sz="2100" spc="35">
                <a:solidFill>
                  <a:srgbClr val="808080"/>
                </a:solidFill>
                <a:latin typeface="Calibri"/>
                <a:cs typeface="Calibri"/>
              </a:rPr>
              <a:t> </a:t>
            </a:r>
            <a:r>
              <a:rPr dirty="0" sz="2100" spc="-20">
                <a:solidFill>
                  <a:srgbClr val="808080"/>
                </a:solidFill>
                <a:latin typeface="Calibri"/>
                <a:cs typeface="Calibri"/>
              </a:rPr>
              <a:t>VTE:</a:t>
            </a:r>
            <a:endParaRPr sz="2100">
              <a:latin typeface="Calibri"/>
              <a:cs typeface="Calibri"/>
            </a:endParaRPr>
          </a:p>
          <a:p>
            <a:pPr lvl="1" marL="698500" indent="-228600">
              <a:lnSpc>
                <a:spcPct val="100000"/>
              </a:lnSpc>
              <a:spcBef>
                <a:spcPts val="320"/>
              </a:spcBef>
              <a:buFont typeface="Arial"/>
              <a:buChar char="•"/>
              <a:tabLst>
                <a:tab pos="697865" algn="l"/>
                <a:tab pos="698500" algn="l"/>
              </a:tabLst>
            </a:pPr>
            <a:r>
              <a:rPr dirty="0" sz="1850">
                <a:solidFill>
                  <a:srgbClr val="808080"/>
                </a:solidFill>
                <a:latin typeface="Calibri"/>
                <a:cs typeface="Calibri"/>
              </a:rPr>
              <a:t>In</a:t>
            </a:r>
            <a:r>
              <a:rPr dirty="0" sz="1850" spc="20">
                <a:solidFill>
                  <a:srgbClr val="808080"/>
                </a:solidFill>
                <a:latin typeface="Calibri"/>
                <a:cs typeface="Calibri"/>
              </a:rPr>
              <a:t> </a:t>
            </a:r>
            <a:r>
              <a:rPr dirty="0" sz="1850">
                <a:solidFill>
                  <a:srgbClr val="808080"/>
                </a:solidFill>
                <a:latin typeface="Calibri"/>
                <a:cs typeface="Calibri"/>
              </a:rPr>
              <a:t>the</a:t>
            </a:r>
            <a:r>
              <a:rPr dirty="0" sz="1850" spc="10">
                <a:solidFill>
                  <a:srgbClr val="808080"/>
                </a:solidFill>
                <a:latin typeface="Calibri"/>
                <a:cs typeface="Calibri"/>
              </a:rPr>
              <a:t> </a:t>
            </a:r>
            <a:r>
              <a:rPr dirty="0" sz="1850">
                <a:solidFill>
                  <a:srgbClr val="808080"/>
                </a:solidFill>
                <a:latin typeface="Calibri"/>
                <a:cs typeface="Calibri"/>
              </a:rPr>
              <a:t>two</a:t>
            </a:r>
            <a:r>
              <a:rPr dirty="0" sz="1850" spc="20">
                <a:solidFill>
                  <a:srgbClr val="808080"/>
                </a:solidFill>
                <a:latin typeface="Calibri"/>
                <a:cs typeface="Calibri"/>
              </a:rPr>
              <a:t> </a:t>
            </a:r>
            <a:r>
              <a:rPr dirty="0" sz="1850">
                <a:solidFill>
                  <a:srgbClr val="808080"/>
                </a:solidFill>
                <a:latin typeface="Calibri"/>
                <a:cs typeface="Calibri"/>
              </a:rPr>
              <a:t>populations</a:t>
            </a:r>
            <a:r>
              <a:rPr dirty="0" sz="1850" spc="5">
                <a:solidFill>
                  <a:srgbClr val="808080"/>
                </a:solidFill>
                <a:latin typeface="Calibri"/>
                <a:cs typeface="Calibri"/>
              </a:rPr>
              <a:t> </a:t>
            </a:r>
            <a:r>
              <a:rPr dirty="0" sz="1850">
                <a:solidFill>
                  <a:srgbClr val="808080"/>
                </a:solidFill>
                <a:latin typeface="Calibri"/>
                <a:cs typeface="Calibri"/>
              </a:rPr>
              <a:t>of </a:t>
            </a:r>
            <a:r>
              <a:rPr dirty="0" sz="1850" spc="-10">
                <a:solidFill>
                  <a:srgbClr val="808080"/>
                </a:solidFill>
                <a:latin typeface="Calibri"/>
                <a:cs typeface="Calibri"/>
              </a:rPr>
              <a:t>interest</a:t>
            </a:r>
            <a:endParaRPr sz="1850">
              <a:latin typeface="Calibri"/>
              <a:cs typeface="Calibri"/>
            </a:endParaRPr>
          </a:p>
          <a:p>
            <a:pPr lvl="1" marL="698500" indent="-228600">
              <a:lnSpc>
                <a:spcPct val="100000"/>
              </a:lnSpc>
              <a:spcBef>
                <a:spcPts val="290"/>
              </a:spcBef>
              <a:buFont typeface="Arial"/>
              <a:buChar char="•"/>
              <a:tabLst>
                <a:tab pos="697865" algn="l"/>
                <a:tab pos="698500" algn="l"/>
              </a:tabLst>
            </a:pPr>
            <a:r>
              <a:rPr dirty="0" sz="1850">
                <a:solidFill>
                  <a:srgbClr val="808080"/>
                </a:solidFill>
                <a:latin typeface="Calibri"/>
                <a:cs typeface="Calibri"/>
              </a:rPr>
              <a:t>Primarily</a:t>
            </a:r>
            <a:r>
              <a:rPr dirty="0" sz="1850" spc="-25">
                <a:solidFill>
                  <a:srgbClr val="808080"/>
                </a:solidFill>
                <a:latin typeface="Calibri"/>
                <a:cs typeface="Calibri"/>
              </a:rPr>
              <a:t> </a:t>
            </a:r>
            <a:r>
              <a:rPr dirty="0" sz="1850">
                <a:solidFill>
                  <a:srgbClr val="808080"/>
                </a:solidFill>
                <a:latin typeface="Calibri"/>
                <a:cs typeface="Calibri"/>
              </a:rPr>
              <a:t>addressing</a:t>
            </a:r>
            <a:r>
              <a:rPr dirty="0" sz="1850" spc="-25">
                <a:solidFill>
                  <a:srgbClr val="808080"/>
                </a:solidFill>
                <a:latin typeface="Calibri"/>
                <a:cs typeface="Calibri"/>
              </a:rPr>
              <a:t> </a:t>
            </a:r>
            <a:r>
              <a:rPr dirty="0" sz="1850">
                <a:solidFill>
                  <a:srgbClr val="808080"/>
                </a:solidFill>
                <a:latin typeface="Calibri"/>
                <a:cs typeface="Calibri"/>
              </a:rPr>
              <a:t>Prophylactic vs.</a:t>
            </a:r>
            <a:r>
              <a:rPr dirty="0" sz="1850" spc="-25">
                <a:solidFill>
                  <a:srgbClr val="808080"/>
                </a:solidFill>
                <a:latin typeface="Calibri"/>
                <a:cs typeface="Calibri"/>
              </a:rPr>
              <a:t> </a:t>
            </a:r>
            <a:r>
              <a:rPr dirty="0" sz="1850">
                <a:solidFill>
                  <a:srgbClr val="808080"/>
                </a:solidFill>
                <a:latin typeface="Calibri"/>
                <a:cs typeface="Calibri"/>
              </a:rPr>
              <a:t>Intermediate/Therapeutic</a:t>
            </a:r>
            <a:r>
              <a:rPr dirty="0" sz="1850" spc="-25">
                <a:solidFill>
                  <a:srgbClr val="808080"/>
                </a:solidFill>
                <a:latin typeface="Calibri"/>
                <a:cs typeface="Calibri"/>
              </a:rPr>
              <a:t> </a:t>
            </a:r>
            <a:r>
              <a:rPr dirty="0" sz="1850" spc="-10">
                <a:solidFill>
                  <a:srgbClr val="808080"/>
                </a:solidFill>
                <a:latin typeface="Calibri"/>
                <a:cs typeface="Calibri"/>
              </a:rPr>
              <a:t>intensity</a:t>
            </a:r>
            <a:endParaRPr sz="1850">
              <a:latin typeface="Calibri"/>
              <a:cs typeface="Calibri"/>
            </a:endParaRPr>
          </a:p>
          <a:p>
            <a:pPr marL="241300" indent="-228600">
              <a:lnSpc>
                <a:spcPct val="100000"/>
              </a:lnSpc>
              <a:spcBef>
                <a:spcPts val="770"/>
              </a:spcBef>
              <a:buFont typeface="Arial"/>
              <a:buChar char="•"/>
              <a:tabLst>
                <a:tab pos="240665" algn="l"/>
                <a:tab pos="241300" algn="l"/>
              </a:tabLst>
            </a:pPr>
            <a:r>
              <a:rPr dirty="0" sz="2100" spc="-10">
                <a:solidFill>
                  <a:srgbClr val="808080"/>
                </a:solidFill>
                <a:latin typeface="Calibri"/>
                <a:cs typeface="Calibri"/>
              </a:rPr>
              <a:t>Required:</a:t>
            </a:r>
            <a:endParaRPr sz="2100">
              <a:latin typeface="Calibri"/>
              <a:cs typeface="Calibri"/>
            </a:endParaRPr>
          </a:p>
          <a:p>
            <a:pPr lvl="1" marL="698500" indent="-228600">
              <a:lnSpc>
                <a:spcPct val="100000"/>
              </a:lnSpc>
              <a:spcBef>
                <a:spcPts val="310"/>
              </a:spcBef>
              <a:buFont typeface="Arial"/>
              <a:buChar char="•"/>
              <a:tabLst>
                <a:tab pos="697865" algn="l"/>
                <a:tab pos="698500" algn="l"/>
              </a:tabLst>
            </a:pPr>
            <a:r>
              <a:rPr dirty="0" sz="1850">
                <a:solidFill>
                  <a:srgbClr val="808080"/>
                </a:solidFill>
                <a:latin typeface="Calibri"/>
                <a:cs typeface="Calibri"/>
              </a:rPr>
              <a:t>Pre-defined</a:t>
            </a:r>
            <a:r>
              <a:rPr dirty="0" sz="1850" spc="-20">
                <a:solidFill>
                  <a:srgbClr val="808080"/>
                </a:solidFill>
                <a:latin typeface="Calibri"/>
                <a:cs typeface="Calibri"/>
              </a:rPr>
              <a:t> </a:t>
            </a:r>
            <a:r>
              <a:rPr dirty="0" sz="1850">
                <a:solidFill>
                  <a:srgbClr val="808080"/>
                </a:solidFill>
                <a:latin typeface="Calibri"/>
                <a:cs typeface="Calibri"/>
              </a:rPr>
              <a:t>definitions</a:t>
            </a:r>
            <a:r>
              <a:rPr dirty="0" sz="1850" spc="-55">
                <a:solidFill>
                  <a:srgbClr val="808080"/>
                </a:solidFill>
                <a:latin typeface="Calibri"/>
                <a:cs typeface="Calibri"/>
              </a:rPr>
              <a:t> </a:t>
            </a:r>
            <a:r>
              <a:rPr dirty="0" sz="1850">
                <a:solidFill>
                  <a:srgbClr val="808080"/>
                </a:solidFill>
                <a:latin typeface="Calibri"/>
                <a:cs typeface="Calibri"/>
              </a:rPr>
              <a:t>for Prophylactic,</a:t>
            </a:r>
            <a:r>
              <a:rPr dirty="0" sz="1850" spc="-20">
                <a:solidFill>
                  <a:srgbClr val="808080"/>
                </a:solidFill>
                <a:latin typeface="Calibri"/>
                <a:cs typeface="Calibri"/>
              </a:rPr>
              <a:t> </a:t>
            </a:r>
            <a:r>
              <a:rPr dirty="0" sz="1850">
                <a:solidFill>
                  <a:srgbClr val="808080"/>
                </a:solidFill>
                <a:latin typeface="Calibri"/>
                <a:cs typeface="Calibri"/>
              </a:rPr>
              <a:t>Intermediate,</a:t>
            </a:r>
            <a:r>
              <a:rPr dirty="0" sz="1850" spc="-15">
                <a:solidFill>
                  <a:srgbClr val="808080"/>
                </a:solidFill>
                <a:latin typeface="Calibri"/>
                <a:cs typeface="Calibri"/>
              </a:rPr>
              <a:t> </a:t>
            </a:r>
            <a:r>
              <a:rPr dirty="0" sz="1850">
                <a:solidFill>
                  <a:srgbClr val="808080"/>
                </a:solidFill>
                <a:latin typeface="Calibri"/>
                <a:cs typeface="Calibri"/>
              </a:rPr>
              <a:t>Therapeutic</a:t>
            </a:r>
            <a:r>
              <a:rPr dirty="0" sz="1850" spc="-40">
                <a:solidFill>
                  <a:srgbClr val="808080"/>
                </a:solidFill>
                <a:latin typeface="Calibri"/>
                <a:cs typeface="Calibri"/>
              </a:rPr>
              <a:t> </a:t>
            </a:r>
            <a:r>
              <a:rPr dirty="0" sz="1850" spc="-10">
                <a:solidFill>
                  <a:srgbClr val="808080"/>
                </a:solidFill>
                <a:latin typeface="Calibri"/>
                <a:cs typeface="Calibri"/>
              </a:rPr>
              <a:t>intensity</a:t>
            </a:r>
            <a:endParaRPr sz="1850">
              <a:latin typeface="Calibri"/>
              <a:cs typeface="Calibri"/>
            </a:endParaRPr>
          </a:p>
          <a:p>
            <a:pPr lvl="1"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Risk</a:t>
            </a:r>
            <a:r>
              <a:rPr dirty="0" sz="1850" spc="5">
                <a:solidFill>
                  <a:srgbClr val="808080"/>
                </a:solidFill>
                <a:latin typeface="Calibri"/>
                <a:cs typeface="Calibri"/>
              </a:rPr>
              <a:t> </a:t>
            </a:r>
            <a:r>
              <a:rPr dirty="0" sz="1850">
                <a:solidFill>
                  <a:srgbClr val="808080"/>
                </a:solidFill>
                <a:latin typeface="Calibri"/>
                <a:cs typeface="Calibri"/>
              </a:rPr>
              <a:t>of</a:t>
            </a:r>
            <a:r>
              <a:rPr dirty="0" sz="1850" spc="55">
                <a:solidFill>
                  <a:srgbClr val="808080"/>
                </a:solidFill>
                <a:latin typeface="Calibri"/>
                <a:cs typeface="Calibri"/>
              </a:rPr>
              <a:t> </a:t>
            </a:r>
            <a:r>
              <a:rPr dirty="0" sz="1850">
                <a:solidFill>
                  <a:srgbClr val="808080"/>
                </a:solidFill>
                <a:latin typeface="Calibri"/>
                <a:cs typeface="Calibri"/>
              </a:rPr>
              <a:t>bias</a:t>
            </a:r>
            <a:r>
              <a:rPr dirty="0" sz="1850" spc="20">
                <a:solidFill>
                  <a:srgbClr val="808080"/>
                </a:solidFill>
                <a:latin typeface="Calibri"/>
                <a:cs typeface="Calibri"/>
              </a:rPr>
              <a:t> </a:t>
            </a:r>
            <a:r>
              <a:rPr dirty="0" sz="1850">
                <a:solidFill>
                  <a:srgbClr val="808080"/>
                </a:solidFill>
                <a:latin typeface="Calibri"/>
                <a:cs typeface="Calibri"/>
              </a:rPr>
              <a:t>assessed</a:t>
            </a:r>
            <a:r>
              <a:rPr dirty="0" sz="1850" spc="-5">
                <a:solidFill>
                  <a:srgbClr val="808080"/>
                </a:solidFill>
                <a:latin typeface="Calibri"/>
                <a:cs typeface="Calibri"/>
              </a:rPr>
              <a:t> </a:t>
            </a:r>
            <a:r>
              <a:rPr dirty="0" sz="1850">
                <a:solidFill>
                  <a:srgbClr val="808080"/>
                </a:solidFill>
                <a:latin typeface="Calibri"/>
                <a:cs typeface="Calibri"/>
              </a:rPr>
              <a:t>with</a:t>
            </a:r>
            <a:r>
              <a:rPr dirty="0" sz="1850" spc="25">
                <a:solidFill>
                  <a:srgbClr val="808080"/>
                </a:solidFill>
                <a:latin typeface="Calibri"/>
                <a:cs typeface="Calibri"/>
              </a:rPr>
              <a:t> </a:t>
            </a:r>
            <a:r>
              <a:rPr dirty="0" sz="1850">
                <a:solidFill>
                  <a:srgbClr val="808080"/>
                </a:solidFill>
                <a:latin typeface="Calibri"/>
                <a:cs typeface="Calibri"/>
              </a:rPr>
              <a:t>ROBINS-</a:t>
            </a:r>
            <a:r>
              <a:rPr dirty="0" sz="1850" spc="-50">
                <a:solidFill>
                  <a:srgbClr val="808080"/>
                </a:solidFill>
                <a:latin typeface="Calibri"/>
                <a:cs typeface="Calibri"/>
              </a:rPr>
              <a:t>I</a:t>
            </a:r>
            <a:endParaRPr sz="1850">
              <a:latin typeface="Calibri"/>
              <a:cs typeface="Calibri"/>
            </a:endParaRPr>
          </a:p>
        </p:txBody>
      </p:sp>
      <p:sp>
        <p:nvSpPr>
          <p:cNvPr id="4" name="object 4" descr=""/>
          <p:cNvSpPr txBox="1"/>
          <p:nvPr/>
        </p:nvSpPr>
        <p:spPr>
          <a:xfrm>
            <a:off x="3149691" y="3991838"/>
            <a:ext cx="1641475" cy="1285875"/>
          </a:xfrm>
          <a:prstGeom prst="rect">
            <a:avLst/>
          </a:prstGeom>
        </p:spPr>
        <p:txBody>
          <a:bodyPr wrap="square" lIns="0" tIns="112395" rIns="0" bIns="0" rtlCol="0" vert="horz">
            <a:spAutoFit/>
          </a:bodyPr>
          <a:lstStyle/>
          <a:p>
            <a:pPr marL="12700">
              <a:lnSpc>
                <a:spcPct val="100000"/>
              </a:lnSpc>
              <a:spcBef>
                <a:spcPts val="885"/>
              </a:spcBef>
            </a:pPr>
            <a:r>
              <a:rPr dirty="0" sz="2100">
                <a:solidFill>
                  <a:srgbClr val="808080"/>
                </a:solidFill>
                <a:latin typeface="Calibri"/>
                <a:cs typeface="Calibri"/>
              </a:rPr>
              <a:t>20-AUG-</a:t>
            </a:r>
            <a:r>
              <a:rPr dirty="0" sz="2100" spc="-20">
                <a:solidFill>
                  <a:srgbClr val="808080"/>
                </a:solidFill>
                <a:latin typeface="Calibri"/>
                <a:cs typeface="Calibri"/>
              </a:rPr>
              <a:t>2020</a:t>
            </a:r>
            <a:endParaRPr sz="2100">
              <a:latin typeface="Calibri"/>
              <a:cs typeface="Calibri"/>
            </a:endParaRPr>
          </a:p>
          <a:p>
            <a:pPr marL="12700">
              <a:lnSpc>
                <a:spcPct val="100000"/>
              </a:lnSpc>
              <a:spcBef>
                <a:spcPts val="790"/>
              </a:spcBef>
            </a:pPr>
            <a:r>
              <a:rPr dirty="0" sz="2100">
                <a:solidFill>
                  <a:srgbClr val="808080"/>
                </a:solidFill>
                <a:latin typeface="Calibri"/>
                <a:cs typeface="Calibri"/>
              </a:rPr>
              <a:t>3,118</a:t>
            </a:r>
            <a:r>
              <a:rPr dirty="0" sz="2100" spc="25">
                <a:solidFill>
                  <a:srgbClr val="808080"/>
                </a:solidFill>
                <a:latin typeface="Calibri"/>
                <a:cs typeface="Calibri"/>
              </a:rPr>
              <a:t> </a:t>
            </a:r>
            <a:r>
              <a:rPr dirty="0" sz="2100" spc="-10">
                <a:solidFill>
                  <a:srgbClr val="808080"/>
                </a:solidFill>
                <a:latin typeface="Calibri"/>
                <a:cs typeface="Calibri"/>
              </a:rPr>
              <a:t>citations</a:t>
            </a:r>
            <a:endParaRPr sz="2100">
              <a:latin typeface="Calibri"/>
              <a:cs typeface="Calibri"/>
            </a:endParaRPr>
          </a:p>
          <a:p>
            <a:pPr marL="12700">
              <a:lnSpc>
                <a:spcPct val="100000"/>
              </a:lnSpc>
              <a:spcBef>
                <a:spcPts val="780"/>
              </a:spcBef>
            </a:pPr>
            <a:r>
              <a:rPr dirty="0" sz="2100">
                <a:solidFill>
                  <a:srgbClr val="808080"/>
                </a:solidFill>
                <a:latin typeface="Calibri"/>
                <a:cs typeface="Calibri"/>
              </a:rPr>
              <a:t>12</a:t>
            </a:r>
            <a:r>
              <a:rPr dirty="0" sz="2100" spc="15">
                <a:solidFill>
                  <a:srgbClr val="808080"/>
                </a:solidFill>
                <a:latin typeface="Calibri"/>
                <a:cs typeface="Calibri"/>
              </a:rPr>
              <a:t> </a:t>
            </a:r>
            <a:r>
              <a:rPr dirty="0" sz="2100" spc="-10">
                <a:solidFill>
                  <a:srgbClr val="808080"/>
                </a:solidFill>
                <a:latin typeface="Calibri"/>
                <a:cs typeface="Calibri"/>
              </a:rPr>
              <a:t>Studies</a:t>
            </a:r>
            <a:endParaRPr sz="2100">
              <a:latin typeface="Calibri"/>
              <a:cs typeface="Calibri"/>
            </a:endParaRPr>
          </a:p>
        </p:txBody>
      </p:sp>
      <p:sp>
        <p:nvSpPr>
          <p:cNvPr id="5" name="object 5" descr=""/>
          <p:cNvSpPr txBox="1"/>
          <p:nvPr/>
        </p:nvSpPr>
        <p:spPr>
          <a:xfrm>
            <a:off x="406400" y="3991838"/>
            <a:ext cx="2281555" cy="1704975"/>
          </a:xfrm>
          <a:prstGeom prst="rect">
            <a:avLst/>
          </a:prstGeom>
        </p:spPr>
        <p:txBody>
          <a:bodyPr wrap="square" lIns="0" tIns="112395" rIns="0" bIns="0" rtlCol="0" vert="horz">
            <a:spAutoFit/>
          </a:bodyPr>
          <a:lstStyle/>
          <a:p>
            <a:pPr marL="241300" indent="-228600">
              <a:lnSpc>
                <a:spcPct val="100000"/>
              </a:lnSpc>
              <a:spcBef>
                <a:spcPts val="885"/>
              </a:spcBef>
              <a:buFont typeface="Arial"/>
              <a:buChar char="•"/>
              <a:tabLst>
                <a:tab pos="240665" algn="l"/>
                <a:tab pos="241300" algn="l"/>
              </a:tabLst>
            </a:pPr>
            <a:r>
              <a:rPr dirty="0" sz="2100">
                <a:solidFill>
                  <a:srgbClr val="808080"/>
                </a:solidFill>
                <a:latin typeface="Calibri"/>
                <a:cs typeface="Calibri"/>
              </a:rPr>
              <a:t>Initial</a:t>
            </a:r>
            <a:r>
              <a:rPr dirty="0" sz="2100" spc="15">
                <a:solidFill>
                  <a:srgbClr val="808080"/>
                </a:solidFill>
                <a:latin typeface="Calibri"/>
                <a:cs typeface="Calibri"/>
              </a:rPr>
              <a:t> </a:t>
            </a:r>
            <a:r>
              <a:rPr dirty="0" sz="2100">
                <a:solidFill>
                  <a:srgbClr val="808080"/>
                </a:solidFill>
                <a:latin typeface="Calibri"/>
                <a:cs typeface="Calibri"/>
              </a:rPr>
              <a:t>search</a:t>
            </a:r>
            <a:r>
              <a:rPr dirty="0" sz="2100" spc="35">
                <a:solidFill>
                  <a:srgbClr val="808080"/>
                </a:solidFill>
                <a:latin typeface="Calibri"/>
                <a:cs typeface="Calibri"/>
              </a:rPr>
              <a:t> </a:t>
            </a:r>
            <a:r>
              <a:rPr dirty="0" sz="2100" spc="-20">
                <a:solidFill>
                  <a:srgbClr val="808080"/>
                </a:solidFill>
                <a:latin typeface="Calibri"/>
                <a:cs typeface="Calibri"/>
              </a:rPr>
              <a:t>date:</a:t>
            </a:r>
            <a:endParaRPr sz="2100">
              <a:latin typeface="Calibri"/>
              <a:cs typeface="Calibri"/>
            </a:endParaRPr>
          </a:p>
          <a:p>
            <a:pPr marL="241300" indent="-228600">
              <a:lnSpc>
                <a:spcPct val="100000"/>
              </a:lnSpc>
              <a:spcBef>
                <a:spcPts val="790"/>
              </a:spcBef>
              <a:buFont typeface="Arial"/>
              <a:buChar char="•"/>
              <a:tabLst>
                <a:tab pos="240665" algn="l"/>
                <a:tab pos="241300" algn="l"/>
              </a:tabLst>
            </a:pPr>
            <a:r>
              <a:rPr dirty="0" sz="2100" spc="-10">
                <a:solidFill>
                  <a:srgbClr val="808080"/>
                </a:solidFill>
                <a:latin typeface="Calibri"/>
                <a:cs typeface="Calibri"/>
              </a:rPr>
              <a:t>Screened:</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spc="-10">
                <a:solidFill>
                  <a:srgbClr val="808080"/>
                </a:solidFill>
                <a:latin typeface="Calibri"/>
                <a:cs typeface="Calibri"/>
              </a:rPr>
              <a:t>Included:</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spc="-10">
                <a:solidFill>
                  <a:srgbClr val="808080"/>
                </a:solidFill>
                <a:latin typeface="Calibri"/>
                <a:cs typeface="Calibri"/>
              </a:rPr>
              <a:t>Analysis:</a:t>
            </a:r>
            <a:endParaRPr sz="2100">
              <a:latin typeface="Calibri"/>
              <a:cs typeface="Calibri"/>
            </a:endParaRPr>
          </a:p>
        </p:txBody>
      </p:sp>
      <p:sp>
        <p:nvSpPr>
          <p:cNvPr id="6" name="object 6" descr=""/>
          <p:cNvSpPr txBox="1"/>
          <p:nvPr/>
        </p:nvSpPr>
        <p:spPr>
          <a:xfrm>
            <a:off x="863600" y="5673727"/>
            <a:ext cx="6062345" cy="665480"/>
          </a:xfrm>
          <a:prstGeom prst="rect">
            <a:avLst/>
          </a:prstGeom>
        </p:spPr>
        <p:txBody>
          <a:bodyPr wrap="square" lIns="0" tIns="50165" rIns="0" bIns="0" rtlCol="0" vert="horz">
            <a:spAutoFit/>
          </a:bodyPr>
          <a:lstStyle/>
          <a:p>
            <a:pPr marL="241300" indent="-228600">
              <a:lnSpc>
                <a:spcPct val="100000"/>
              </a:lnSpc>
              <a:spcBef>
                <a:spcPts val="395"/>
              </a:spcBef>
              <a:buFont typeface="Arial"/>
              <a:buChar char="•"/>
              <a:tabLst>
                <a:tab pos="240665" algn="l"/>
                <a:tab pos="241300" algn="l"/>
              </a:tabLst>
            </a:pPr>
            <a:r>
              <a:rPr dirty="0" sz="1850">
                <a:solidFill>
                  <a:srgbClr val="808080"/>
                </a:solidFill>
                <a:latin typeface="Calibri"/>
                <a:cs typeface="Calibri"/>
              </a:rPr>
              <a:t>Descriptive</a:t>
            </a:r>
            <a:r>
              <a:rPr dirty="0" sz="1850" spc="-40">
                <a:solidFill>
                  <a:srgbClr val="808080"/>
                </a:solidFill>
                <a:latin typeface="Calibri"/>
                <a:cs typeface="Calibri"/>
              </a:rPr>
              <a:t> </a:t>
            </a:r>
            <a:r>
              <a:rPr dirty="0" sz="1850">
                <a:solidFill>
                  <a:srgbClr val="808080"/>
                </a:solidFill>
                <a:latin typeface="Calibri"/>
                <a:cs typeface="Calibri"/>
              </a:rPr>
              <a:t>analysis</a:t>
            </a:r>
            <a:r>
              <a:rPr dirty="0" sz="1850" spc="-30">
                <a:solidFill>
                  <a:srgbClr val="808080"/>
                </a:solidFill>
                <a:latin typeface="Calibri"/>
                <a:cs typeface="Calibri"/>
              </a:rPr>
              <a:t> </a:t>
            </a:r>
            <a:r>
              <a:rPr dirty="0" sz="1850">
                <a:solidFill>
                  <a:srgbClr val="808080"/>
                </a:solidFill>
                <a:latin typeface="Calibri"/>
                <a:cs typeface="Calibri"/>
              </a:rPr>
              <a:t>of</a:t>
            </a:r>
            <a:r>
              <a:rPr dirty="0" sz="1850" spc="20">
                <a:solidFill>
                  <a:srgbClr val="808080"/>
                </a:solidFill>
                <a:latin typeface="Calibri"/>
                <a:cs typeface="Calibri"/>
              </a:rPr>
              <a:t> </a:t>
            </a:r>
            <a:r>
              <a:rPr dirty="0" sz="1850">
                <a:solidFill>
                  <a:srgbClr val="808080"/>
                </a:solidFill>
                <a:latin typeface="Calibri"/>
                <a:cs typeface="Calibri"/>
              </a:rPr>
              <a:t>adjusted</a:t>
            </a:r>
            <a:r>
              <a:rPr dirty="0" sz="1850" spc="-15">
                <a:solidFill>
                  <a:srgbClr val="808080"/>
                </a:solidFill>
                <a:latin typeface="Calibri"/>
                <a:cs typeface="Calibri"/>
              </a:rPr>
              <a:t> </a:t>
            </a:r>
            <a:r>
              <a:rPr dirty="0" sz="1850">
                <a:solidFill>
                  <a:srgbClr val="808080"/>
                </a:solidFill>
                <a:latin typeface="Calibri"/>
                <a:cs typeface="Calibri"/>
              </a:rPr>
              <a:t>relative</a:t>
            </a:r>
            <a:r>
              <a:rPr dirty="0" sz="1850" spc="-40">
                <a:solidFill>
                  <a:srgbClr val="808080"/>
                </a:solidFill>
                <a:latin typeface="Calibri"/>
                <a:cs typeface="Calibri"/>
              </a:rPr>
              <a:t> </a:t>
            </a:r>
            <a:r>
              <a:rPr dirty="0" sz="1850">
                <a:solidFill>
                  <a:srgbClr val="808080"/>
                </a:solidFill>
                <a:latin typeface="Calibri"/>
                <a:cs typeface="Calibri"/>
              </a:rPr>
              <a:t>effect</a:t>
            </a:r>
            <a:r>
              <a:rPr dirty="0" sz="1850" spc="-35">
                <a:solidFill>
                  <a:srgbClr val="808080"/>
                </a:solidFill>
                <a:latin typeface="Calibri"/>
                <a:cs typeface="Calibri"/>
              </a:rPr>
              <a:t> </a:t>
            </a:r>
            <a:r>
              <a:rPr dirty="0" sz="1850" spc="-10">
                <a:solidFill>
                  <a:srgbClr val="808080"/>
                </a:solidFill>
                <a:latin typeface="Calibri"/>
                <a:cs typeface="Calibri"/>
              </a:rPr>
              <a:t>estimates</a:t>
            </a:r>
            <a:endParaRPr sz="1850">
              <a:latin typeface="Calibri"/>
              <a:cs typeface="Calibri"/>
            </a:endParaRPr>
          </a:p>
          <a:p>
            <a:pPr marL="241300" indent="-228600">
              <a:lnSpc>
                <a:spcPct val="100000"/>
              </a:lnSpc>
              <a:spcBef>
                <a:spcPts val="300"/>
              </a:spcBef>
              <a:buFont typeface="Arial"/>
              <a:buChar char="•"/>
              <a:tabLst>
                <a:tab pos="240665" algn="l"/>
                <a:tab pos="241300" algn="l"/>
              </a:tabLst>
            </a:pPr>
            <a:r>
              <a:rPr dirty="0" sz="1850">
                <a:solidFill>
                  <a:srgbClr val="808080"/>
                </a:solidFill>
                <a:latin typeface="Calibri"/>
                <a:cs typeface="Calibri"/>
              </a:rPr>
              <a:t>Pooling</a:t>
            </a:r>
            <a:r>
              <a:rPr dirty="0" sz="1850" spc="-30">
                <a:solidFill>
                  <a:srgbClr val="808080"/>
                </a:solidFill>
                <a:latin typeface="Calibri"/>
                <a:cs typeface="Calibri"/>
              </a:rPr>
              <a:t> </a:t>
            </a:r>
            <a:r>
              <a:rPr dirty="0" sz="1850">
                <a:solidFill>
                  <a:srgbClr val="808080"/>
                </a:solidFill>
                <a:latin typeface="Calibri"/>
                <a:cs typeface="Calibri"/>
              </a:rPr>
              <a:t>unadjusted</a:t>
            </a:r>
            <a:r>
              <a:rPr dirty="0" sz="1850" spc="-50">
                <a:solidFill>
                  <a:srgbClr val="808080"/>
                </a:solidFill>
                <a:latin typeface="Calibri"/>
                <a:cs typeface="Calibri"/>
              </a:rPr>
              <a:t> </a:t>
            </a:r>
            <a:r>
              <a:rPr dirty="0" sz="1850">
                <a:solidFill>
                  <a:srgbClr val="808080"/>
                </a:solidFill>
                <a:latin typeface="Calibri"/>
                <a:cs typeface="Calibri"/>
              </a:rPr>
              <a:t>relative</a:t>
            </a:r>
            <a:r>
              <a:rPr dirty="0" sz="1850" spc="-10">
                <a:solidFill>
                  <a:srgbClr val="808080"/>
                </a:solidFill>
                <a:latin typeface="Calibri"/>
                <a:cs typeface="Calibri"/>
              </a:rPr>
              <a:t> </a:t>
            </a:r>
            <a:r>
              <a:rPr dirty="0" sz="1850">
                <a:solidFill>
                  <a:srgbClr val="808080"/>
                </a:solidFill>
                <a:latin typeface="Calibri"/>
                <a:cs typeface="Calibri"/>
              </a:rPr>
              <a:t>effect</a:t>
            </a:r>
            <a:r>
              <a:rPr dirty="0" sz="1850" spc="-35">
                <a:solidFill>
                  <a:srgbClr val="808080"/>
                </a:solidFill>
                <a:latin typeface="Calibri"/>
                <a:cs typeface="Calibri"/>
              </a:rPr>
              <a:t> </a:t>
            </a:r>
            <a:r>
              <a:rPr dirty="0" sz="1850">
                <a:solidFill>
                  <a:srgbClr val="808080"/>
                </a:solidFill>
                <a:latin typeface="Calibri"/>
                <a:cs typeface="Calibri"/>
              </a:rPr>
              <a:t>estimates</a:t>
            </a:r>
            <a:r>
              <a:rPr dirty="0" sz="1850" spc="-50">
                <a:solidFill>
                  <a:srgbClr val="808080"/>
                </a:solidFill>
                <a:latin typeface="Calibri"/>
                <a:cs typeface="Calibri"/>
              </a:rPr>
              <a:t> </a:t>
            </a:r>
            <a:r>
              <a:rPr dirty="0" sz="1850">
                <a:solidFill>
                  <a:srgbClr val="808080"/>
                </a:solidFill>
                <a:latin typeface="Calibri"/>
                <a:cs typeface="Calibri"/>
              </a:rPr>
              <a:t>in</a:t>
            </a:r>
            <a:r>
              <a:rPr dirty="0" sz="1850" spc="-10">
                <a:solidFill>
                  <a:srgbClr val="808080"/>
                </a:solidFill>
                <a:latin typeface="Calibri"/>
                <a:cs typeface="Calibri"/>
              </a:rPr>
              <a:t> </a:t>
            </a:r>
            <a:r>
              <a:rPr dirty="0" sz="1850">
                <a:solidFill>
                  <a:srgbClr val="808080"/>
                </a:solidFill>
                <a:latin typeface="Calibri"/>
                <a:cs typeface="Calibri"/>
              </a:rPr>
              <a:t>meta-</a:t>
            </a:r>
            <a:r>
              <a:rPr dirty="0" sz="1850" spc="-10">
                <a:solidFill>
                  <a:srgbClr val="808080"/>
                </a:solidFill>
                <a:latin typeface="Calibri"/>
                <a:cs typeface="Calibri"/>
              </a:rPr>
              <a:t>analysis</a:t>
            </a:r>
            <a:endParaRPr sz="1850">
              <a:latin typeface="Calibri"/>
              <a:cs typeface="Calibri"/>
            </a:endParaRPr>
          </a:p>
        </p:txBody>
      </p:sp>
      <p:sp>
        <p:nvSpPr>
          <p:cNvPr id="7" name="object 7"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Evidence</a:t>
            </a:r>
            <a:r>
              <a:rPr dirty="0" spc="-80"/>
              <a:t> </a:t>
            </a:r>
            <a:r>
              <a:rPr dirty="0"/>
              <a:t>for</a:t>
            </a:r>
            <a:r>
              <a:rPr dirty="0" spc="-95"/>
              <a:t> </a:t>
            </a:r>
            <a:r>
              <a:rPr dirty="0"/>
              <a:t>Other</a:t>
            </a:r>
            <a:r>
              <a:rPr dirty="0" spc="-85"/>
              <a:t> </a:t>
            </a:r>
            <a:r>
              <a:rPr dirty="0" spc="-10"/>
              <a:t>Domains</a:t>
            </a:r>
          </a:p>
        </p:txBody>
      </p:sp>
      <p:sp>
        <p:nvSpPr>
          <p:cNvPr id="3" name="object 3" descr=""/>
          <p:cNvSpPr txBox="1"/>
          <p:nvPr/>
        </p:nvSpPr>
        <p:spPr>
          <a:xfrm>
            <a:off x="406400" y="1970101"/>
            <a:ext cx="10643870" cy="3885565"/>
          </a:xfrm>
          <a:prstGeom prst="rect">
            <a:avLst/>
          </a:prstGeom>
        </p:spPr>
        <p:txBody>
          <a:bodyPr wrap="square" lIns="0" tIns="50165" rIns="0" bIns="0" rtlCol="0" vert="horz">
            <a:spAutoFit/>
          </a:bodyPr>
          <a:lstStyle/>
          <a:p>
            <a:pPr marL="241300" marR="1730375" indent="-228600">
              <a:lnSpc>
                <a:spcPts val="2300"/>
              </a:lnSpc>
              <a:spcBef>
                <a:spcPts val="395"/>
              </a:spcBef>
              <a:buFont typeface="Arial"/>
              <a:buChar char="•"/>
              <a:tabLst>
                <a:tab pos="240665" algn="l"/>
                <a:tab pos="241300" algn="l"/>
              </a:tabLst>
            </a:pPr>
            <a:r>
              <a:rPr dirty="0" sz="2100">
                <a:solidFill>
                  <a:srgbClr val="808080"/>
                </a:solidFill>
                <a:latin typeface="Calibri"/>
                <a:cs typeface="Calibri"/>
              </a:rPr>
              <a:t>The</a:t>
            </a:r>
            <a:r>
              <a:rPr dirty="0" sz="2100" spc="45">
                <a:solidFill>
                  <a:srgbClr val="808080"/>
                </a:solidFill>
                <a:latin typeface="Calibri"/>
                <a:cs typeface="Calibri"/>
              </a:rPr>
              <a:t> </a:t>
            </a:r>
            <a:r>
              <a:rPr dirty="0" sz="2100">
                <a:solidFill>
                  <a:srgbClr val="808080"/>
                </a:solidFill>
                <a:latin typeface="Calibri"/>
                <a:cs typeface="Calibri"/>
              </a:rPr>
              <a:t>panel</a:t>
            </a:r>
            <a:r>
              <a:rPr dirty="0" sz="2100" spc="55">
                <a:solidFill>
                  <a:srgbClr val="808080"/>
                </a:solidFill>
                <a:latin typeface="Calibri"/>
                <a:cs typeface="Calibri"/>
              </a:rPr>
              <a:t> </a:t>
            </a:r>
            <a:r>
              <a:rPr dirty="0" sz="2100">
                <a:solidFill>
                  <a:srgbClr val="808080"/>
                </a:solidFill>
                <a:latin typeface="Calibri"/>
                <a:cs typeface="Calibri"/>
              </a:rPr>
              <a:t>considered</a:t>
            </a:r>
            <a:r>
              <a:rPr dirty="0" sz="2100" spc="45">
                <a:solidFill>
                  <a:srgbClr val="808080"/>
                </a:solidFill>
                <a:latin typeface="Calibri"/>
                <a:cs typeface="Calibri"/>
              </a:rPr>
              <a:t> </a:t>
            </a:r>
            <a:r>
              <a:rPr dirty="0" sz="2100">
                <a:solidFill>
                  <a:srgbClr val="808080"/>
                </a:solidFill>
                <a:latin typeface="Calibri"/>
                <a:cs typeface="Calibri"/>
              </a:rPr>
              <a:t>additional</a:t>
            </a:r>
            <a:r>
              <a:rPr dirty="0" sz="2100" spc="30">
                <a:solidFill>
                  <a:srgbClr val="808080"/>
                </a:solidFill>
                <a:latin typeface="Calibri"/>
                <a:cs typeface="Calibri"/>
              </a:rPr>
              <a:t> </a:t>
            </a:r>
            <a:r>
              <a:rPr dirty="0" sz="2100">
                <a:solidFill>
                  <a:srgbClr val="808080"/>
                </a:solidFill>
                <a:latin typeface="Calibri"/>
                <a:cs typeface="Calibri"/>
              </a:rPr>
              <a:t>Evidence-</a:t>
            </a:r>
            <a:r>
              <a:rPr dirty="0" sz="2100" spc="-10">
                <a:solidFill>
                  <a:srgbClr val="808080"/>
                </a:solidFill>
                <a:latin typeface="Calibri"/>
                <a:cs typeface="Calibri"/>
              </a:rPr>
              <a:t>to-</a:t>
            </a:r>
            <a:r>
              <a:rPr dirty="0" sz="2100">
                <a:solidFill>
                  <a:srgbClr val="808080"/>
                </a:solidFill>
                <a:latin typeface="Calibri"/>
                <a:cs typeface="Calibri"/>
              </a:rPr>
              <a:t>Decision</a:t>
            </a:r>
            <a:r>
              <a:rPr dirty="0" sz="2100" spc="45">
                <a:solidFill>
                  <a:srgbClr val="808080"/>
                </a:solidFill>
                <a:latin typeface="Calibri"/>
                <a:cs typeface="Calibri"/>
              </a:rPr>
              <a:t> </a:t>
            </a:r>
            <a:r>
              <a:rPr dirty="0" sz="2100">
                <a:solidFill>
                  <a:srgbClr val="808080"/>
                </a:solidFill>
                <a:latin typeface="Calibri"/>
                <a:cs typeface="Calibri"/>
              </a:rPr>
              <a:t>domains</a:t>
            </a:r>
            <a:r>
              <a:rPr dirty="0" sz="2100" spc="20">
                <a:solidFill>
                  <a:srgbClr val="808080"/>
                </a:solidFill>
                <a:latin typeface="Calibri"/>
                <a:cs typeface="Calibri"/>
              </a:rPr>
              <a:t> </a:t>
            </a:r>
            <a:r>
              <a:rPr dirty="0" sz="2100">
                <a:solidFill>
                  <a:srgbClr val="808080"/>
                </a:solidFill>
                <a:latin typeface="Calibri"/>
                <a:cs typeface="Calibri"/>
              </a:rPr>
              <a:t>to</a:t>
            </a:r>
            <a:r>
              <a:rPr dirty="0" sz="2100" spc="55">
                <a:solidFill>
                  <a:srgbClr val="808080"/>
                </a:solidFill>
                <a:latin typeface="Calibri"/>
                <a:cs typeface="Calibri"/>
              </a:rPr>
              <a:t> </a:t>
            </a:r>
            <a:r>
              <a:rPr dirty="0" sz="2100">
                <a:solidFill>
                  <a:srgbClr val="808080"/>
                </a:solidFill>
                <a:latin typeface="Calibri"/>
                <a:cs typeface="Calibri"/>
              </a:rPr>
              <a:t>generate</a:t>
            </a:r>
            <a:r>
              <a:rPr dirty="0" sz="2100" spc="35">
                <a:solidFill>
                  <a:srgbClr val="808080"/>
                </a:solidFill>
                <a:latin typeface="Calibri"/>
                <a:cs typeface="Calibri"/>
              </a:rPr>
              <a:t> </a:t>
            </a:r>
            <a:r>
              <a:rPr dirty="0" sz="2100" spc="-25">
                <a:solidFill>
                  <a:srgbClr val="808080"/>
                </a:solidFill>
                <a:latin typeface="Calibri"/>
                <a:cs typeface="Calibri"/>
              </a:rPr>
              <a:t>the </a:t>
            </a:r>
            <a:r>
              <a:rPr dirty="0" sz="2100" spc="-10">
                <a:solidFill>
                  <a:srgbClr val="808080"/>
                </a:solidFill>
                <a:latin typeface="Calibri"/>
                <a:cs typeface="Calibri"/>
              </a:rPr>
              <a:t>recommendations:</a:t>
            </a:r>
            <a:endParaRPr sz="2100">
              <a:latin typeface="Calibri"/>
              <a:cs typeface="Calibri"/>
            </a:endParaRPr>
          </a:p>
          <a:p>
            <a:pPr lvl="1" marL="698500" indent="-228600">
              <a:lnSpc>
                <a:spcPct val="100000"/>
              </a:lnSpc>
              <a:spcBef>
                <a:spcPts val="285"/>
              </a:spcBef>
              <a:buFont typeface="Arial"/>
              <a:buChar char="•"/>
              <a:tabLst>
                <a:tab pos="697865" algn="l"/>
                <a:tab pos="698500" algn="l"/>
              </a:tabLst>
            </a:pPr>
            <a:r>
              <a:rPr dirty="0" sz="1850">
                <a:solidFill>
                  <a:srgbClr val="808080"/>
                </a:solidFill>
                <a:latin typeface="Calibri"/>
                <a:cs typeface="Calibri"/>
              </a:rPr>
              <a:t>Resource</a:t>
            </a:r>
            <a:r>
              <a:rPr dirty="0" sz="1850" spc="-20">
                <a:solidFill>
                  <a:srgbClr val="808080"/>
                </a:solidFill>
                <a:latin typeface="Calibri"/>
                <a:cs typeface="Calibri"/>
              </a:rPr>
              <a:t> </a:t>
            </a:r>
            <a:r>
              <a:rPr dirty="0" sz="1850" spc="-25">
                <a:solidFill>
                  <a:srgbClr val="808080"/>
                </a:solidFill>
                <a:latin typeface="Calibri"/>
                <a:cs typeface="Calibri"/>
              </a:rPr>
              <a:t>use</a:t>
            </a:r>
            <a:endParaRPr sz="1850">
              <a:latin typeface="Calibri"/>
              <a:cs typeface="Calibri"/>
            </a:endParaRPr>
          </a:p>
          <a:p>
            <a:pPr lvl="1" marL="698500" indent="-228600">
              <a:lnSpc>
                <a:spcPct val="100000"/>
              </a:lnSpc>
              <a:spcBef>
                <a:spcPts val="290"/>
              </a:spcBef>
              <a:buFont typeface="Arial"/>
              <a:buChar char="•"/>
              <a:tabLst>
                <a:tab pos="697865" algn="l"/>
                <a:tab pos="698500" algn="l"/>
              </a:tabLst>
            </a:pPr>
            <a:r>
              <a:rPr dirty="0" sz="1850" spc="-10">
                <a:solidFill>
                  <a:srgbClr val="808080"/>
                </a:solidFill>
                <a:latin typeface="Calibri"/>
                <a:cs typeface="Calibri"/>
              </a:rPr>
              <a:t>Cost-effectiveness</a:t>
            </a:r>
            <a:endParaRPr sz="1850">
              <a:latin typeface="Calibri"/>
              <a:cs typeface="Calibri"/>
            </a:endParaRPr>
          </a:p>
          <a:p>
            <a:pPr lvl="1"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Health</a:t>
            </a:r>
            <a:r>
              <a:rPr dirty="0" sz="1850" spc="10">
                <a:solidFill>
                  <a:srgbClr val="808080"/>
                </a:solidFill>
                <a:latin typeface="Calibri"/>
                <a:cs typeface="Calibri"/>
              </a:rPr>
              <a:t> </a:t>
            </a:r>
            <a:r>
              <a:rPr dirty="0" sz="1850" spc="-10">
                <a:solidFill>
                  <a:srgbClr val="808080"/>
                </a:solidFill>
                <a:latin typeface="Calibri"/>
                <a:cs typeface="Calibri"/>
              </a:rPr>
              <a:t>equity</a:t>
            </a:r>
            <a:endParaRPr sz="1850">
              <a:latin typeface="Calibri"/>
              <a:cs typeface="Calibri"/>
            </a:endParaRPr>
          </a:p>
          <a:p>
            <a:pPr lvl="1" marL="698500" indent="-228600">
              <a:lnSpc>
                <a:spcPct val="100000"/>
              </a:lnSpc>
              <a:spcBef>
                <a:spcPts val="300"/>
              </a:spcBef>
              <a:buFont typeface="Arial"/>
              <a:buChar char="•"/>
              <a:tabLst>
                <a:tab pos="697865" algn="l"/>
                <a:tab pos="698500" algn="l"/>
              </a:tabLst>
            </a:pPr>
            <a:r>
              <a:rPr dirty="0" sz="1850" spc="-10">
                <a:solidFill>
                  <a:srgbClr val="808080"/>
                </a:solidFill>
                <a:latin typeface="Calibri"/>
                <a:cs typeface="Calibri"/>
              </a:rPr>
              <a:t>Acceptability</a:t>
            </a:r>
            <a:endParaRPr sz="1850">
              <a:latin typeface="Calibri"/>
              <a:cs typeface="Calibri"/>
            </a:endParaRPr>
          </a:p>
          <a:p>
            <a:pPr lvl="1" marL="698500" indent="-228600">
              <a:lnSpc>
                <a:spcPct val="100000"/>
              </a:lnSpc>
              <a:spcBef>
                <a:spcPts val="285"/>
              </a:spcBef>
              <a:buFont typeface="Arial"/>
              <a:buChar char="•"/>
              <a:tabLst>
                <a:tab pos="697865" algn="l"/>
                <a:tab pos="698500" algn="l"/>
              </a:tabLst>
            </a:pPr>
            <a:r>
              <a:rPr dirty="0" sz="1850" spc="-10">
                <a:solidFill>
                  <a:srgbClr val="808080"/>
                </a:solidFill>
                <a:latin typeface="Calibri"/>
                <a:cs typeface="Calibri"/>
              </a:rPr>
              <a:t>Feasibility</a:t>
            </a:r>
            <a:endParaRPr sz="1850">
              <a:latin typeface="Calibri"/>
              <a:cs typeface="Calibri"/>
            </a:endParaRPr>
          </a:p>
          <a:p>
            <a:pPr lvl="1">
              <a:lnSpc>
                <a:spcPct val="100000"/>
              </a:lnSpc>
              <a:spcBef>
                <a:spcPts val="55"/>
              </a:spcBef>
              <a:buClr>
                <a:srgbClr val="808080"/>
              </a:buClr>
              <a:buFont typeface="Arial"/>
              <a:buChar char="•"/>
            </a:pPr>
            <a:endParaRPr sz="2000">
              <a:latin typeface="Calibri"/>
              <a:cs typeface="Calibri"/>
            </a:endParaRPr>
          </a:p>
          <a:p>
            <a:pPr marL="467995" indent="-451484">
              <a:lnSpc>
                <a:spcPct val="100000"/>
              </a:lnSpc>
              <a:spcBef>
                <a:spcPts val="5"/>
              </a:spcBef>
              <a:buFont typeface="Arial"/>
              <a:buChar char="•"/>
              <a:tabLst>
                <a:tab pos="467995" algn="l"/>
                <a:tab pos="468630" algn="l"/>
              </a:tabLst>
            </a:pPr>
            <a:r>
              <a:rPr dirty="0" sz="2100">
                <a:solidFill>
                  <a:srgbClr val="808080"/>
                </a:solidFill>
                <a:latin typeface="Calibri"/>
                <a:cs typeface="Calibri"/>
              </a:rPr>
              <a:t>Evidence</a:t>
            </a:r>
            <a:r>
              <a:rPr dirty="0" sz="2100" spc="10">
                <a:solidFill>
                  <a:srgbClr val="808080"/>
                </a:solidFill>
                <a:latin typeface="Calibri"/>
                <a:cs typeface="Calibri"/>
              </a:rPr>
              <a:t> </a:t>
            </a:r>
            <a:r>
              <a:rPr dirty="0" sz="2100">
                <a:solidFill>
                  <a:srgbClr val="808080"/>
                </a:solidFill>
                <a:latin typeface="Calibri"/>
                <a:cs typeface="Calibri"/>
              </a:rPr>
              <a:t>for</a:t>
            </a:r>
            <a:r>
              <a:rPr dirty="0" sz="2100" spc="40">
                <a:solidFill>
                  <a:srgbClr val="808080"/>
                </a:solidFill>
                <a:latin typeface="Calibri"/>
                <a:cs typeface="Calibri"/>
              </a:rPr>
              <a:t> </a:t>
            </a:r>
            <a:r>
              <a:rPr dirty="0" sz="2100">
                <a:solidFill>
                  <a:srgbClr val="808080"/>
                </a:solidFill>
                <a:latin typeface="Calibri"/>
                <a:cs typeface="Calibri"/>
              </a:rPr>
              <a:t>these</a:t>
            </a:r>
            <a:r>
              <a:rPr dirty="0" sz="2100" spc="10">
                <a:solidFill>
                  <a:srgbClr val="808080"/>
                </a:solidFill>
                <a:latin typeface="Calibri"/>
                <a:cs typeface="Calibri"/>
              </a:rPr>
              <a:t> </a:t>
            </a:r>
            <a:r>
              <a:rPr dirty="0" sz="2100">
                <a:solidFill>
                  <a:srgbClr val="808080"/>
                </a:solidFill>
                <a:latin typeface="Calibri"/>
                <a:cs typeface="Calibri"/>
              </a:rPr>
              <a:t>domains</a:t>
            </a:r>
            <a:r>
              <a:rPr dirty="0" sz="2100" spc="30">
                <a:solidFill>
                  <a:srgbClr val="808080"/>
                </a:solidFill>
                <a:latin typeface="Calibri"/>
                <a:cs typeface="Calibri"/>
              </a:rPr>
              <a:t> </a:t>
            </a:r>
            <a:r>
              <a:rPr dirty="0" sz="2100">
                <a:solidFill>
                  <a:srgbClr val="808080"/>
                </a:solidFill>
                <a:latin typeface="Calibri"/>
                <a:cs typeface="Calibri"/>
              </a:rPr>
              <a:t>was</a:t>
            </a:r>
            <a:r>
              <a:rPr dirty="0" sz="2100" spc="45">
                <a:solidFill>
                  <a:srgbClr val="808080"/>
                </a:solidFill>
                <a:latin typeface="Calibri"/>
                <a:cs typeface="Calibri"/>
              </a:rPr>
              <a:t> </a:t>
            </a:r>
            <a:r>
              <a:rPr dirty="0" sz="2100">
                <a:solidFill>
                  <a:srgbClr val="808080"/>
                </a:solidFill>
                <a:latin typeface="Calibri"/>
                <a:cs typeface="Calibri"/>
              </a:rPr>
              <a:t>also</a:t>
            </a:r>
            <a:r>
              <a:rPr dirty="0" sz="2100" spc="35">
                <a:solidFill>
                  <a:srgbClr val="808080"/>
                </a:solidFill>
                <a:latin typeface="Calibri"/>
                <a:cs typeface="Calibri"/>
              </a:rPr>
              <a:t> </a:t>
            </a:r>
            <a:r>
              <a:rPr dirty="0" sz="2100">
                <a:solidFill>
                  <a:srgbClr val="808080"/>
                </a:solidFill>
                <a:latin typeface="Calibri"/>
                <a:cs typeface="Calibri"/>
              </a:rPr>
              <a:t>sought</a:t>
            </a:r>
            <a:r>
              <a:rPr dirty="0" sz="2100" spc="10">
                <a:solidFill>
                  <a:srgbClr val="808080"/>
                </a:solidFill>
                <a:latin typeface="Calibri"/>
                <a:cs typeface="Calibri"/>
              </a:rPr>
              <a:t> </a:t>
            </a:r>
            <a:r>
              <a:rPr dirty="0" sz="2100">
                <a:solidFill>
                  <a:srgbClr val="808080"/>
                </a:solidFill>
                <a:latin typeface="Calibri"/>
                <a:cs typeface="Calibri"/>
              </a:rPr>
              <a:t>in</a:t>
            </a:r>
            <a:r>
              <a:rPr dirty="0" sz="2100" spc="35">
                <a:solidFill>
                  <a:srgbClr val="808080"/>
                </a:solidFill>
                <a:latin typeface="Calibri"/>
                <a:cs typeface="Calibri"/>
              </a:rPr>
              <a:t> </a:t>
            </a:r>
            <a:r>
              <a:rPr dirty="0" sz="2100">
                <a:solidFill>
                  <a:srgbClr val="808080"/>
                </a:solidFill>
                <a:latin typeface="Calibri"/>
                <a:cs typeface="Calibri"/>
              </a:rPr>
              <a:t>the</a:t>
            </a:r>
            <a:r>
              <a:rPr dirty="0" sz="2100" spc="35">
                <a:solidFill>
                  <a:srgbClr val="808080"/>
                </a:solidFill>
                <a:latin typeface="Calibri"/>
                <a:cs typeface="Calibri"/>
              </a:rPr>
              <a:t> </a:t>
            </a:r>
            <a:r>
              <a:rPr dirty="0" sz="2100">
                <a:solidFill>
                  <a:srgbClr val="808080"/>
                </a:solidFill>
                <a:latin typeface="Calibri"/>
                <a:cs typeface="Calibri"/>
              </a:rPr>
              <a:t>two</a:t>
            </a:r>
            <a:r>
              <a:rPr dirty="0" sz="2100" spc="30">
                <a:solidFill>
                  <a:srgbClr val="808080"/>
                </a:solidFill>
                <a:latin typeface="Calibri"/>
                <a:cs typeface="Calibri"/>
              </a:rPr>
              <a:t> </a:t>
            </a:r>
            <a:r>
              <a:rPr dirty="0" sz="2100" spc="-10">
                <a:solidFill>
                  <a:srgbClr val="808080"/>
                </a:solidFill>
                <a:latin typeface="Calibri"/>
                <a:cs typeface="Calibri"/>
              </a:rPr>
              <a:t>reviews</a:t>
            </a:r>
            <a:endParaRPr sz="2100">
              <a:latin typeface="Calibri"/>
              <a:cs typeface="Calibri"/>
            </a:endParaRPr>
          </a:p>
          <a:p>
            <a:pPr>
              <a:lnSpc>
                <a:spcPct val="100000"/>
              </a:lnSpc>
              <a:spcBef>
                <a:spcPts val="45"/>
              </a:spcBef>
              <a:buClr>
                <a:srgbClr val="808080"/>
              </a:buClr>
              <a:buFont typeface="Arial"/>
              <a:buChar char="•"/>
            </a:pPr>
            <a:endParaRPr sz="2700">
              <a:latin typeface="Calibri"/>
              <a:cs typeface="Calibri"/>
            </a:endParaRPr>
          </a:p>
          <a:p>
            <a:pPr marL="467995" marR="5080" indent="-451484">
              <a:lnSpc>
                <a:spcPts val="2300"/>
              </a:lnSpc>
              <a:buFont typeface="Arial"/>
              <a:buChar char="•"/>
              <a:tabLst>
                <a:tab pos="467995" algn="l"/>
                <a:tab pos="468630" algn="l"/>
              </a:tabLst>
            </a:pPr>
            <a:r>
              <a:rPr dirty="0" sz="2100">
                <a:solidFill>
                  <a:srgbClr val="808080"/>
                </a:solidFill>
                <a:latin typeface="Calibri"/>
                <a:cs typeface="Calibri"/>
              </a:rPr>
              <a:t>COVID-19</a:t>
            </a:r>
            <a:r>
              <a:rPr dirty="0" sz="2100" spc="10">
                <a:solidFill>
                  <a:srgbClr val="808080"/>
                </a:solidFill>
                <a:latin typeface="Calibri"/>
                <a:cs typeface="Calibri"/>
              </a:rPr>
              <a:t> </a:t>
            </a:r>
            <a:r>
              <a:rPr dirty="0" sz="2100">
                <a:solidFill>
                  <a:srgbClr val="808080"/>
                </a:solidFill>
                <a:latin typeface="Calibri"/>
                <a:cs typeface="Calibri"/>
              </a:rPr>
              <a:t>specific</a:t>
            </a:r>
            <a:r>
              <a:rPr dirty="0" sz="2100" spc="25">
                <a:solidFill>
                  <a:srgbClr val="808080"/>
                </a:solidFill>
                <a:latin typeface="Calibri"/>
                <a:cs typeface="Calibri"/>
              </a:rPr>
              <a:t> </a:t>
            </a:r>
            <a:r>
              <a:rPr dirty="0" sz="2100">
                <a:solidFill>
                  <a:srgbClr val="808080"/>
                </a:solidFill>
                <a:latin typeface="Calibri"/>
                <a:cs typeface="Calibri"/>
              </a:rPr>
              <a:t>evidence</a:t>
            </a:r>
            <a:r>
              <a:rPr dirty="0" sz="2100" spc="35">
                <a:solidFill>
                  <a:srgbClr val="808080"/>
                </a:solidFill>
                <a:latin typeface="Calibri"/>
                <a:cs typeface="Calibri"/>
              </a:rPr>
              <a:t> </a:t>
            </a:r>
            <a:r>
              <a:rPr dirty="0" sz="2100">
                <a:solidFill>
                  <a:srgbClr val="808080"/>
                </a:solidFill>
                <a:latin typeface="Calibri"/>
                <a:cs typeface="Calibri"/>
              </a:rPr>
              <a:t>not</a:t>
            </a:r>
            <a:r>
              <a:rPr dirty="0" sz="2100" spc="35">
                <a:solidFill>
                  <a:srgbClr val="808080"/>
                </a:solidFill>
                <a:latin typeface="Calibri"/>
                <a:cs typeface="Calibri"/>
              </a:rPr>
              <a:t> </a:t>
            </a:r>
            <a:r>
              <a:rPr dirty="0" sz="2100">
                <a:solidFill>
                  <a:srgbClr val="808080"/>
                </a:solidFill>
                <a:latin typeface="Calibri"/>
                <a:cs typeface="Calibri"/>
              </a:rPr>
              <a:t>yet</a:t>
            </a:r>
            <a:r>
              <a:rPr dirty="0" sz="2100" spc="35">
                <a:solidFill>
                  <a:srgbClr val="808080"/>
                </a:solidFill>
                <a:latin typeface="Calibri"/>
                <a:cs typeface="Calibri"/>
              </a:rPr>
              <a:t> </a:t>
            </a:r>
            <a:r>
              <a:rPr dirty="0" sz="2100">
                <a:solidFill>
                  <a:srgbClr val="808080"/>
                </a:solidFill>
                <a:latin typeface="Calibri"/>
                <a:cs typeface="Calibri"/>
              </a:rPr>
              <a:t>identified</a:t>
            </a:r>
            <a:r>
              <a:rPr dirty="0" sz="2100" spc="15">
                <a:solidFill>
                  <a:srgbClr val="808080"/>
                </a:solidFill>
                <a:latin typeface="Calibri"/>
                <a:cs typeface="Calibri"/>
              </a:rPr>
              <a:t> </a:t>
            </a:r>
            <a:r>
              <a:rPr dirty="0" sz="2100">
                <a:solidFill>
                  <a:srgbClr val="808080"/>
                </a:solidFill>
                <a:latin typeface="Calibri"/>
                <a:cs typeface="Calibri"/>
              </a:rPr>
              <a:t>–</a:t>
            </a:r>
            <a:r>
              <a:rPr dirty="0" sz="2100" spc="55">
                <a:solidFill>
                  <a:srgbClr val="808080"/>
                </a:solidFill>
                <a:latin typeface="Calibri"/>
                <a:cs typeface="Calibri"/>
              </a:rPr>
              <a:t> </a:t>
            </a:r>
            <a:r>
              <a:rPr dirty="0" sz="2100">
                <a:solidFill>
                  <a:srgbClr val="808080"/>
                </a:solidFill>
                <a:latin typeface="Calibri"/>
                <a:cs typeface="Calibri"/>
              </a:rPr>
              <a:t>the</a:t>
            </a:r>
            <a:r>
              <a:rPr dirty="0" sz="2100" spc="30">
                <a:solidFill>
                  <a:srgbClr val="808080"/>
                </a:solidFill>
                <a:latin typeface="Calibri"/>
                <a:cs typeface="Calibri"/>
              </a:rPr>
              <a:t> </a:t>
            </a:r>
            <a:r>
              <a:rPr dirty="0" sz="2100">
                <a:solidFill>
                  <a:srgbClr val="808080"/>
                </a:solidFill>
                <a:latin typeface="Calibri"/>
                <a:cs typeface="Calibri"/>
              </a:rPr>
              <a:t>panel</a:t>
            </a:r>
            <a:r>
              <a:rPr dirty="0" sz="2100" spc="50">
                <a:solidFill>
                  <a:srgbClr val="808080"/>
                </a:solidFill>
                <a:latin typeface="Calibri"/>
                <a:cs typeface="Calibri"/>
              </a:rPr>
              <a:t> </a:t>
            </a:r>
            <a:r>
              <a:rPr dirty="0" sz="2100">
                <a:solidFill>
                  <a:srgbClr val="808080"/>
                </a:solidFill>
                <a:latin typeface="Calibri"/>
                <a:cs typeface="Calibri"/>
              </a:rPr>
              <a:t>mainly</a:t>
            </a:r>
            <a:r>
              <a:rPr dirty="0" sz="2100" spc="35">
                <a:solidFill>
                  <a:srgbClr val="808080"/>
                </a:solidFill>
                <a:latin typeface="Calibri"/>
                <a:cs typeface="Calibri"/>
              </a:rPr>
              <a:t> </a:t>
            </a:r>
            <a:r>
              <a:rPr dirty="0" sz="2100">
                <a:solidFill>
                  <a:srgbClr val="808080"/>
                </a:solidFill>
                <a:latin typeface="Calibri"/>
                <a:cs typeface="Calibri"/>
              </a:rPr>
              <a:t>relied</a:t>
            </a:r>
            <a:r>
              <a:rPr dirty="0" sz="2100" spc="20">
                <a:solidFill>
                  <a:srgbClr val="808080"/>
                </a:solidFill>
                <a:latin typeface="Calibri"/>
                <a:cs typeface="Calibri"/>
              </a:rPr>
              <a:t> </a:t>
            </a:r>
            <a:r>
              <a:rPr dirty="0" sz="2100">
                <a:solidFill>
                  <a:srgbClr val="808080"/>
                </a:solidFill>
                <a:latin typeface="Calibri"/>
                <a:cs typeface="Calibri"/>
              </a:rPr>
              <a:t>on</a:t>
            </a:r>
            <a:r>
              <a:rPr dirty="0" sz="2100" spc="50">
                <a:solidFill>
                  <a:srgbClr val="808080"/>
                </a:solidFill>
                <a:latin typeface="Calibri"/>
                <a:cs typeface="Calibri"/>
              </a:rPr>
              <a:t> </a:t>
            </a:r>
            <a:r>
              <a:rPr dirty="0" sz="2100">
                <a:solidFill>
                  <a:srgbClr val="808080"/>
                </a:solidFill>
                <a:latin typeface="Calibri"/>
                <a:cs typeface="Calibri"/>
              </a:rPr>
              <a:t>evidence</a:t>
            </a:r>
            <a:r>
              <a:rPr dirty="0" sz="2100" spc="25">
                <a:solidFill>
                  <a:srgbClr val="808080"/>
                </a:solidFill>
                <a:latin typeface="Calibri"/>
                <a:cs typeface="Calibri"/>
              </a:rPr>
              <a:t> </a:t>
            </a:r>
            <a:r>
              <a:rPr dirty="0" sz="2100">
                <a:solidFill>
                  <a:srgbClr val="808080"/>
                </a:solidFill>
                <a:latin typeface="Calibri"/>
                <a:cs typeface="Calibri"/>
              </a:rPr>
              <a:t>from</a:t>
            </a:r>
            <a:r>
              <a:rPr dirty="0" sz="2100" spc="40">
                <a:solidFill>
                  <a:srgbClr val="808080"/>
                </a:solidFill>
                <a:latin typeface="Calibri"/>
                <a:cs typeface="Calibri"/>
              </a:rPr>
              <a:t> </a:t>
            </a:r>
            <a:r>
              <a:rPr dirty="0" sz="2100" spc="-25">
                <a:solidFill>
                  <a:srgbClr val="808080"/>
                </a:solidFill>
                <a:latin typeface="Calibri"/>
                <a:cs typeface="Calibri"/>
              </a:rPr>
              <a:t>the </a:t>
            </a:r>
            <a:r>
              <a:rPr dirty="0" sz="2100">
                <a:solidFill>
                  <a:srgbClr val="808080"/>
                </a:solidFill>
                <a:latin typeface="Calibri"/>
                <a:cs typeface="Calibri"/>
              </a:rPr>
              <a:t>ASH</a:t>
            </a:r>
            <a:r>
              <a:rPr dirty="0" sz="2100" spc="35">
                <a:solidFill>
                  <a:srgbClr val="808080"/>
                </a:solidFill>
                <a:latin typeface="Calibri"/>
                <a:cs typeface="Calibri"/>
              </a:rPr>
              <a:t> </a:t>
            </a:r>
            <a:r>
              <a:rPr dirty="0" sz="2100">
                <a:solidFill>
                  <a:srgbClr val="808080"/>
                </a:solidFill>
                <a:latin typeface="Calibri"/>
                <a:cs typeface="Calibri"/>
              </a:rPr>
              <a:t>guidelines</a:t>
            </a:r>
            <a:r>
              <a:rPr dirty="0" sz="2100" spc="5">
                <a:solidFill>
                  <a:srgbClr val="808080"/>
                </a:solidFill>
                <a:latin typeface="Calibri"/>
                <a:cs typeface="Calibri"/>
              </a:rPr>
              <a:t> </a:t>
            </a:r>
            <a:r>
              <a:rPr dirty="0" sz="2100">
                <a:solidFill>
                  <a:srgbClr val="808080"/>
                </a:solidFill>
                <a:latin typeface="Calibri"/>
                <a:cs typeface="Calibri"/>
              </a:rPr>
              <a:t>for</a:t>
            </a:r>
            <a:r>
              <a:rPr dirty="0" sz="2100" spc="50">
                <a:solidFill>
                  <a:srgbClr val="808080"/>
                </a:solidFill>
                <a:latin typeface="Calibri"/>
                <a:cs typeface="Calibri"/>
              </a:rPr>
              <a:t> </a:t>
            </a:r>
            <a:r>
              <a:rPr dirty="0" sz="2100">
                <a:solidFill>
                  <a:srgbClr val="808080"/>
                </a:solidFill>
                <a:latin typeface="Calibri"/>
                <a:cs typeface="Calibri"/>
              </a:rPr>
              <a:t>the</a:t>
            </a:r>
            <a:r>
              <a:rPr dirty="0" sz="2100" spc="35">
                <a:solidFill>
                  <a:srgbClr val="808080"/>
                </a:solidFill>
                <a:latin typeface="Calibri"/>
                <a:cs typeface="Calibri"/>
              </a:rPr>
              <a:t> </a:t>
            </a:r>
            <a:r>
              <a:rPr dirty="0" sz="2100">
                <a:solidFill>
                  <a:srgbClr val="808080"/>
                </a:solidFill>
                <a:latin typeface="Calibri"/>
                <a:cs typeface="Calibri"/>
              </a:rPr>
              <a:t>management</a:t>
            </a:r>
            <a:r>
              <a:rPr dirty="0" sz="2100" spc="25">
                <a:solidFill>
                  <a:srgbClr val="808080"/>
                </a:solidFill>
                <a:latin typeface="Calibri"/>
                <a:cs typeface="Calibri"/>
              </a:rPr>
              <a:t> </a:t>
            </a:r>
            <a:r>
              <a:rPr dirty="0" sz="2100">
                <a:solidFill>
                  <a:srgbClr val="808080"/>
                </a:solidFill>
                <a:latin typeface="Calibri"/>
                <a:cs typeface="Calibri"/>
              </a:rPr>
              <a:t>of</a:t>
            </a:r>
            <a:r>
              <a:rPr dirty="0" sz="2100" spc="40">
                <a:solidFill>
                  <a:srgbClr val="808080"/>
                </a:solidFill>
                <a:latin typeface="Calibri"/>
                <a:cs typeface="Calibri"/>
              </a:rPr>
              <a:t> </a:t>
            </a:r>
            <a:r>
              <a:rPr dirty="0" sz="2100">
                <a:solidFill>
                  <a:srgbClr val="808080"/>
                </a:solidFill>
                <a:latin typeface="Calibri"/>
                <a:cs typeface="Calibri"/>
              </a:rPr>
              <a:t>hospitalized</a:t>
            </a:r>
            <a:r>
              <a:rPr dirty="0" sz="2100" spc="25">
                <a:solidFill>
                  <a:srgbClr val="808080"/>
                </a:solidFill>
                <a:latin typeface="Calibri"/>
                <a:cs typeface="Calibri"/>
              </a:rPr>
              <a:t> </a:t>
            </a:r>
            <a:r>
              <a:rPr dirty="0" sz="2100">
                <a:solidFill>
                  <a:srgbClr val="808080"/>
                </a:solidFill>
                <a:latin typeface="Calibri"/>
                <a:cs typeface="Calibri"/>
              </a:rPr>
              <a:t>medically</a:t>
            </a:r>
            <a:r>
              <a:rPr dirty="0" sz="2100" spc="10">
                <a:solidFill>
                  <a:srgbClr val="808080"/>
                </a:solidFill>
                <a:latin typeface="Calibri"/>
                <a:cs typeface="Calibri"/>
              </a:rPr>
              <a:t> </a:t>
            </a:r>
            <a:r>
              <a:rPr dirty="0" sz="2100">
                <a:solidFill>
                  <a:srgbClr val="808080"/>
                </a:solidFill>
                <a:latin typeface="Calibri"/>
                <a:cs typeface="Calibri"/>
              </a:rPr>
              <a:t>ill</a:t>
            </a:r>
            <a:r>
              <a:rPr dirty="0" sz="2100" spc="45">
                <a:solidFill>
                  <a:srgbClr val="808080"/>
                </a:solidFill>
                <a:latin typeface="Calibri"/>
                <a:cs typeface="Calibri"/>
              </a:rPr>
              <a:t> </a:t>
            </a:r>
            <a:r>
              <a:rPr dirty="0" sz="2100">
                <a:solidFill>
                  <a:srgbClr val="808080"/>
                </a:solidFill>
                <a:latin typeface="Calibri"/>
                <a:cs typeface="Calibri"/>
              </a:rPr>
              <a:t>patients,</a:t>
            </a:r>
            <a:r>
              <a:rPr dirty="0" sz="2100" spc="40">
                <a:solidFill>
                  <a:srgbClr val="808080"/>
                </a:solidFill>
                <a:latin typeface="Calibri"/>
                <a:cs typeface="Calibri"/>
              </a:rPr>
              <a:t> </a:t>
            </a:r>
            <a:r>
              <a:rPr dirty="0" sz="2100">
                <a:solidFill>
                  <a:srgbClr val="808080"/>
                </a:solidFill>
                <a:latin typeface="Calibri"/>
                <a:cs typeface="Calibri"/>
              </a:rPr>
              <a:t>and</a:t>
            </a:r>
            <a:r>
              <a:rPr dirty="0" sz="2100" spc="50">
                <a:solidFill>
                  <a:srgbClr val="808080"/>
                </a:solidFill>
                <a:latin typeface="Calibri"/>
                <a:cs typeface="Calibri"/>
              </a:rPr>
              <a:t> </a:t>
            </a:r>
            <a:r>
              <a:rPr dirty="0" sz="2100">
                <a:solidFill>
                  <a:srgbClr val="808080"/>
                </a:solidFill>
                <a:latin typeface="Calibri"/>
                <a:cs typeface="Calibri"/>
              </a:rPr>
              <a:t>their</a:t>
            </a:r>
            <a:r>
              <a:rPr dirty="0" sz="2100" spc="20">
                <a:solidFill>
                  <a:srgbClr val="808080"/>
                </a:solidFill>
                <a:latin typeface="Calibri"/>
                <a:cs typeface="Calibri"/>
              </a:rPr>
              <a:t> </a:t>
            </a:r>
            <a:r>
              <a:rPr dirty="0" sz="2100" spc="-10">
                <a:solidFill>
                  <a:srgbClr val="808080"/>
                </a:solidFill>
                <a:latin typeface="Calibri"/>
                <a:cs typeface="Calibri"/>
              </a:rPr>
              <a:t>expertise</a:t>
            </a:r>
            <a:endParaRPr sz="210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Living</a:t>
            </a:r>
            <a:r>
              <a:rPr dirty="0" spc="-60"/>
              <a:t> </a:t>
            </a:r>
            <a:r>
              <a:rPr dirty="0"/>
              <a:t>Phase</a:t>
            </a:r>
            <a:r>
              <a:rPr dirty="0" spc="-55"/>
              <a:t> </a:t>
            </a:r>
            <a:r>
              <a:rPr dirty="0"/>
              <a:t>–</a:t>
            </a:r>
            <a:r>
              <a:rPr dirty="0" spc="-55"/>
              <a:t> </a:t>
            </a:r>
            <a:r>
              <a:rPr dirty="0" spc="-20"/>
              <a:t>Systematic</a:t>
            </a:r>
            <a:r>
              <a:rPr dirty="0" spc="-50"/>
              <a:t> </a:t>
            </a:r>
            <a:r>
              <a:rPr dirty="0" spc="-10"/>
              <a:t>Reviews</a:t>
            </a:r>
          </a:p>
        </p:txBody>
      </p:sp>
      <p:sp>
        <p:nvSpPr>
          <p:cNvPr id="3" name="object 3" descr=""/>
          <p:cNvSpPr txBox="1"/>
          <p:nvPr/>
        </p:nvSpPr>
        <p:spPr>
          <a:xfrm>
            <a:off x="406400" y="1902505"/>
            <a:ext cx="8531225" cy="3114675"/>
          </a:xfrm>
          <a:prstGeom prst="rect">
            <a:avLst/>
          </a:prstGeom>
        </p:spPr>
        <p:txBody>
          <a:bodyPr wrap="square" lIns="0" tIns="84455" rIns="0" bIns="0" rtlCol="0" vert="horz">
            <a:spAutoFit/>
          </a:bodyPr>
          <a:lstStyle/>
          <a:p>
            <a:pPr marL="12700">
              <a:lnSpc>
                <a:spcPct val="100000"/>
              </a:lnSpc>
              <a:spcBef>
                <a:spcPts val="665"/>
              </a:spcBef>
            </a:pPr>
            <a:r>
              <a:rPr dirty="0" sz="2100" spc="-10" b="1">
                <a:solidFill>
                  <a:srgbClr val="E43E31"/>
                </a:solidFill>
                <a:latin typeface="Calibri"/>
                <a:cs typeface="Calibri"/>
              </a:rPr>
              <a:t>Overall</a:t>
            </a:r>
            <a:endParaRPr sz="2100">
              <a:latin typeface="Calibri"/>
              <a:cs typeface="Calibri"/>
            </a:endParaRPr>
          </a:p>
          <a:p>
            <a:pPr marL="698500" indent="-228600">
              <a:lnSpc>
                <a:spcPct val="100000"/>
              </a:lnSpc>
              <a:spcBef>
                <a:spcPts val="390"/>
              </a:spcBef>
              <a:buFont typeface="Arial"/>
              <a:buChar char="•"/>
              <a:tabLst>
                <a:tab pos="697865" algn="l"/>
                <a:tab pos="698500" algn="l"/>
              </a:tabLst>
            </a:pPr>
            <a:r>
              <a:rPr dirty="0" sz="1450">
                <a:solidFill>
                  <a:srgbClr val="808080"/>
                </a:solidFill>
                <a:latin typeface="Calibri"/>
                <a:cs typeface="Calibri"/>
              </a:rPr>
              <a:t>Monthly</a:t>
            </a:r>
            <a:r>
              <a:rPr dirty="0" sz="1450" spc="-5">
                <a:solidFill>
                  <a:srgbClr val="808080"/>
                </a:solidFill>
                <a:latin typeface="Calibri"/>
                <a:cs typeface="Calibri"/>
              </a:rPr>
              <a:t> </a:t>
            </a:r>
            <a:r>
              <a:rPr dirty="0" sz="1450">
                <a:solidFill>
                  <a:srgbClr val="808080"/>
                </a:solidFill>
                <a:latin typeface="Calibri"/>
                <a:cs typeface="Calibri"/>
              </a:rPr>
              <a:t>search</a:t>
            </a:r>
            <a:r>
              <a:rPr dirty="0" sz="1450" spc="-20">
                <a:solidFill>
                  <a:srgbClr val="808080"/>
                </a:solidFill>
                <a:latin typeface="Calibri"/>
                <a:cs typeface="Calibri"/>
              </a:rPr>
              <a:t> </a:t>
            </a:r>
            <a:r>
              <a:rPr dirty="0" sz="1450" spc="-10">
                <a:solidFill>
                  <a:srgbClr val="808080"/>
                </a:solidFill>
                <a:latin typeface="Calibri"/>
                <a:cs typeface="Calibri"/>
              </a:rPr>
              <a:t>updates</a:t>
            </a:r>
            <a:endParaRPr sz="1450">
              <a:latin typeface="Calibri"/>
              <a:cs typeface="Calibri"/>
            </a:endParaRPr>
          </a:p>
          <a:p>
            <a:pPr marL="698500" indent="-228600">
              <a:lnSpc>
                <a:spcPct val="100000"/>
              </a:lnSpc>
              <a:spcBef>
                <a:spcPts val="345"/>
              </a:spcBef>
              <a:buFont typeface="Arial"/>
              <a:buChar char="•"/>
              <a:tabLst>
                <a:tab pos="697865" algn="l"/>
                <a:tab pos="698500" algn="l"/>
              </a:tabLst>
            </a:pPr>
            <a:r>
              <a:rPr dirty="0" sz="1450">
                <a:solidFill>
                  <a:srgbClr val="808080"/>
                </a:solidFill>
                <a:latin typeface="Calibri"/>
                <a:cs typeface="Calibri"/>
              </a:rPr>
              <a:t>Using</a:t>
            </a:r>
            <a:r>
              <a:rPr dirty="0" sz="1450" spc="-25">
                <a:solidFill>
                  <a:srgbClr val="808080"/>
                </a:solidFill>
                <a:latin typeface="Calibri"/>
                <a:cs typeface="Calibri"/>
              </a:rPr>
              <a:t> </a:t>
            </a:r>
            <a:r>
              <a:rPr dirty="0" sz="1450">
                <a:solidFill>
                  <a:srgbClr val="808080"/>
                </a:solidFill>
                <a:latin typeface="Calibri"/>
                <a:cs typeface="Calibri"/>
              </a:rPr>
              <a:t>explicit</a:t>
            </a:r>
            <a:r>
              <a:rPr dirty="0" sz="1450" spc="-10">
                <a:solidFill>
                  <a:srgbClr val="808080"/>
                </a:solidFill>
                <a:latin typeface="Calibri"/>
                <a:cs typeface="Calibri"/>
              </a:rPr>
              <a:t> </a:t>
            </a:r>
            <a:r>
              <a:rPr dirty="0" sz="1450">
                <a:solidFill>
                  <a:srgbClr val="808080"/>
                </a:solidFill>
                <a:latin typeface="Calibri"/>
                <a:cs typeface="Calibri"/>
              </a:rPr>
              <a:t>criteria</a:t>
            </a:r>
            <a:r>
              <a:rPr dirty="0" sz="1450" spc="-35">
                <a:solidFill>
                  <a:srgbClr val="808080"/>
                </a:solidFill>
                <a:latin typeface="Calibri"/>
                <a:cs typeface="Calibri"/>
              </a:rPr>
              <a:t> </a:t>
            </a:r>
            <a:r>
              <a:rPr dirty="0" sz="1450">
                <a:solidFill>
                  <a:srgbClr val="808080"/>
                </a:solidFill>
                <a:latin typeface="Calibri"/>
                <a:cs typeface="Calibri"/>
              </a:rPr>
              <a:t>for updating</a:t>
            </a:r>
            <a:r>
              <a:rPr dirty="0" sz="1450" spc="5">
                <a:solidFill>
                  <a:srgbClr val="808080"/>
                </a:solidFill>
                <a:latin typeface="Calibri"/>
                <a:cs typeface="Calibri"/>
              </a:rPr>
              <a:t> </a:t>
            </a:r>
            <a:r>
              <a:rPr dirty="0" sz="1450">
                <a:solidFill>
                  <a:srgbClr val="808080"/>
                </a:solidFill>
                <a:latin typeface="Calibri"/>
                <a:cs typeface="Calibri"/>
              </a:rPr>
              <a:t>analyses</a:t>
            </a:r>
            <a:r>
              <a:rPr dirty="0" sz="1450" spc="-10">
                <a:solidFill>
                  <a:srgbClr val="808080"/>
                </a:solidFill>
                <a:latin typeface="Calibri"/>
                <a:cs typeface="Calibri"/>
              </a:rPr>
              <a:t> </a:t>
            </a:r>
            <a:r>
              <a:rPr dirty="0" sz="1450">
                <a:solidFill>
                  <a:srgbClr val="808080"/>
                </a:solidFill>
                <a:latin typeface="Calibri"/>
                <a:cs typeface="Calibri"/>
              </a:rPr>
              <a:t>and</a:t>
            </a:r>
            <a:r>
              <a:rPr dirty="0" sz="1450" spc="-10">
                <a:solidFill>
                  <a:srgbClr val="808080"/>
                </a:solidFill>
                <a:latin typeface="Calibri"/>
                <a:cs typeface="Calibri"/>
              </a:rPr>
              <a:t> </a:t>
            </a:r>
            <a:r>
              <a:rPr dirty="0" sz="1450">
                <a:solidFill>
                  <a:srgbClr val="808080"/>
                </a:solidFill>
                <a:latin typeface="Calibri"/>
                <a:cs typeface="Calibri"/>
              </a:rPr>
              <a:t>publication</a:t>
            </a:r>
            <a:r>
              <a:rPr dirty="0" sz="1450" spc="10">
                <a:solidFill>
                  <a:srgbClr val="808080"/>
                </a:solidFill>
                <a:latin typeface="Calibri"/>
                <a:cs typeface="Calibri"/>
              </a:rPr>
              <a:t> </a:t>
            </a:r>
            <a:r>
              <a:rPr dirty="0" sz="1450">
                <a:solidFill>
                  <a:srgbClr val="808080"/>
                </a:solidFill>
                <a:latin typeface="Calibri"/>
                <a:cs typeface="Calibri"/>
              </a:rPr>
              <a:t>with</a:t>
            </a:r>
            <a:r>
              <a:rPr dirty="0" sz="1450" spc="-10">
                <a:solidFill>
                  <a:srgbClr val="808080"/>
                </a:solidFill>
                <a:latin typeface="Calibri"/>
                <a:cs typeface="Calibri"/>
              </a:rPr>
              <a:t> </a:t>
            </a:r>
            <a:r>
              <a:rPr dirty="0" sz="1450">
                <a:solidFill>
                  <a:srgbClr val="808080"/>
                </a:solidFill>
                <a:latin typeface="Calibri"/>
                <a:cs typeface="Calibri"/>
              </a:rPr>
              <a:t>new</a:t>
            </a:r>
            <a:r>
              <a:rPr dirty="0" sz="1450" spc="-15">
                <a:solidFill>
                  <a:srgbClr val="808080"/>
                </a:solidFill>
                <a:latin typeface="Calibri"/>
                <a:cs typeface="Calibri"/>
              </a:rPr>
              <a:t> </a:t>
            </a:r>
            <a:r>
              <a:rPr dirty="0" sz="1450">
                <a:solidFill>
                  <a:srgbClr val="808080"/>
                </a:solidFill>
                <a:latin typeface="Calibri"/>
                <a:cs typeface="Calibri"/>
              </a:rPr>
              <a:t>important</a:t>
            </a:r>
            <a:r>
              <a:rPr dirty="0" sz="1450" spc="5">
                <a:solidFill>
                  <a:srgbClr val="808080"/>
                </a:solidFill>
                <a:latin typeface="Calibri"/>
                <a:cs typeface="Calibri"/>
              </a:rPr>
              <a:t> </a:t>
            </a:r>
            <a:r>
              <a:rPr dirty="0" sz="1450" spc="-10">
                <a:solidFill>
                  <a:srgbClr val="808080"/>
                </a:solidFill>
                <a:latin typeface="Calibri"/>
                <a:cs typeface="Calibri"/>
              </a:rPr>
              <a:t>information</a:t>
            </a:r>
            <a:endParaRPr sz="1450">
              <a:latin typeface="Calibri"/>
              <a:cs typeface="Calibri"/>
            </a:endParaRPr>
          </a:p>
          <a:p>
            <a:pPr marL="12700">
              <a:lnSpc>
                <a:spcPct val="100000"/>
              </a:lnSpc>
              <a:spcBef>
                <a:spcPts val="745"/>
              </a:spcBef>
            </a:pPr>
            <a:r>
              <a:rPr dirty="0" sz="2100" b="1">
                <a:solidFill>
                  <a:srgbClr val="E43E31"/>
                </a:solidFill>
                <a:latin typeface="Calibri"/>
                <a:cs typeface="Calibri"/>
              </a:rPr>
              <a:t>Baseline</a:t>
            </a:r>
            <a:r>
              <a:rPr dirty="0" sz="2100" spc="55" b="1">
                <a:solidFill>
                  <a:srgbClr val="E43E31"/>
                </a:solidFill>
                <a:latin typeface="Calibri"/>
                <a:cs typeface="Calibri"/>
              </a:rPr>
              <a:t> </a:t>
            </a:r>
            <a:r>
              <a:rPr dirty="0" sz="2100" spc="-20" b="1">
                <a:solidFill>
                  <a:srgbClr val="E43E31"/>
                </a:solidFill>
                <a:latin typeface="Calibri"/>
                <a:cs typeface="Calibri"/>
              </a:rPr>
              <a:t>risk</a:t>
            </a:r>
            <a:endParaRPr sz="2100">
              <a:latin typeface="Calibri"/>
              <a:cs typeface="Calibri"/>
            </a:endParaRPr>
          </a:p>
          <a:p>
            <a:pPr marL="698500" indent="-228600">
              <a:lnSpc>
                <a:spcPct val="100000"/>
              </a:lnSpc>
              <a:spcBef>
                <a:spcPts val="385"/>
              </a:spcBef>
              <a:buFont typeface="Arial"/>
              <a:buChar char="•"/>
              <a:tabLst>
                <a:tab pos="697865" algn="l"/>
                <a:tab pos="698500" algn="l"/>
              </a:tabLst>
            </a:pPr>
            <a:r>
              <a:rPr dirty="0" sz="1450">
                <a:solidFill>
                  <a:srgbClr val="808080"/>
                </a:solidFill>
                <a:latin typeface="Calibri"/>
                <a:cs typeface="Calibri"/>
              </a:rPr>
              <a:t>Add</a:t>
            </a:r>
            <a:r>
              <a:rPr dirty="0" sz="1450" spc="-10">
                <a:solidFill>
                  <a:srgbClr val="808080"/>
                </a:solidFill>
                <a:latin typeface="Calibri"/>
                <a:cs typeface="Calibri"/>
              </a:rPr>
              <a:t> </a:t>
            </a:r>
            <a:r>
              <a:rPr dirty="0" sz="1450">
                <a:solidFill>
                  <a:srgbClr val="808080"/>
                </a:solidFill>
                <a:latin typeface="Calibri"/>
                <a:cs typeface="Calibri"/>
              </a:rPr>
              <a:t>evidence</a:t>
            </a:r>
            <a:r>
              <a:rPr dirty="0" sz="1450" spc="-10">
                <a:solidFill>
                  <a:srgbClr val="808080"/>
                </a:solidFill>
                <a:latin typeface="Calibri"/>
                <a:cs typeface="Calibri"/>
              </a:rPr>
              <a:t> </a:t>
            </a:r>
            <a:r>
              <a:rPr dirty="0" sz="1450">
                <a:solidFill>
                  <a:srgbClr val="808080"/>
                </a:solidFill>
                <a:latin typeface="Calibri"/>
                <a:cs typeface="Calibri"/>
              </a:rPr>
              <a:t>on</a:t>
            </a:r>
            <a:r>
              <a:rPr dirty="0" sz="1450" spc="10">
                <a:solidFill>
                  <a:srgbClr val="808080"/>
                </a:solidFill>
                <a:latin typeface="Calibri"/>
                <a:cs typeface="Calibri"/>
              </a:rPr>
              <a:t> </a:t>
            </a:r>
            <a:r>
              <a:rPr dirty="0" sz="1450">
                <a:solidFill>
                  <a:srgbClr val="808080"/>
                </a:solidFill>
                <a:latin typeface="Calibri"/>
                <a:cs typeface="Calibri"/>
              </a:rPr>
              <a:t>prognostic</a:t>
            </a:r>
            <a:r>
              <a:rPr dirty="0" sz="1450" spc="15">
                <a:solidFill>
                  <a:srgbClr val="808080"/>
                </a:solidFill>
                <a:latin typeface="Calibri"/>
                <a:cs typeface="Calibri"/>
              </a:rPr>
              <a:t> </a:t>
            </a:r>
            <a:r>
              <a:rPr dirty="0" sz="1450" spc="-10">
                <a:solidFill>
                  <a:srgbClr val="808080"/>
                </a:solidFill>
                <a:latin typeface="Calibri"/>
                <a:cs typeface="Calibri"/>
              </a:rPr>
              <a:t>factors</a:t>
            </a:r>
            <a:endParaRPr sz="1450">
              <a:latin typeface="Calibri"/>
              <a:cs typeface="Calibri"/>
            </a:endParaRPr>
          </a:p>
          <a:p>
            <a:pPr marL="698500" indent="-228600">
              <a:lnSpc>
                <a:spcPct val="100000"/>
              </a:lnSpc>
              <a:spcBef>
                <a:spcPts val="335"/>
              </a:spcBef>
              <a:buFont typeface="Arial"/>
              <a:buChar char="•"/>
              <a:tabLst>
                <a:tab pos="697865" algn="l"/>
                <a:tab pos="698500" algn="l"/>
              </a:tabLst>
            </a:pPr>
            <a:r>
              <a:rPr dirty="0" sz="1450">
                <a:solidFill>
                  <a:srgbClr val="808080"/>
                </a:solidFill>
                <a:latin typeface="Calibri"/>
                <a:cs typeface="Calibri"/>
              </a:rPr>
              <a:t>Search</a:t>
            </a:r>
            <a:r>
              <a:rPr dirty="0" sz="1450" spc="-15">
                <a:solidFill>
                  <a:srgbClr val="808080"/>
                </a:solidFill>
                <a:latin typeface="Calibri"/>
                <a:cs typeface="Calibri"/>
              </a:rPr>
              <a:t> </a:t>
            </a:r>
            <a:r>
              <a:rPr dirty="0" sz="1450" spc="-10">
                <a:solidFill>
                  <a:srgbClr val="808080"/>
                </a:solidFill>
                <a:latin typeface="Calibri"/>
                <a:cs typeface="Calibri"/>
              </a:rPr>
              <a:t>strategy</a:t>
            </a:r>
            <a:r>
              <a:rPr dirty="0" sz="1450" spc="-40">
                <a:solidFill>
                  <a:srgbClr val="808080"/>
                </a:solidFill>
                <a:latin typeface="Calibri"/>
                <a:cs typeface="Calibri"/>
              </a:rPr>
              <a:t> </a:t>
            </a:r>
            <a:r>
              <a:rPr dirty="0" sz="1450">
                <a:solidFill>
                  <a:srgbClr val="808080"/>
                </a:solidFill>
                <a:latin typeface="Calibri"/>
                <a:cs typeface="Calibri"/>
              </a:rPr>
              <a:t>&amp;</a:t>
            </a:r>
            <a:r>
              <a:rPr dirty="0" sz="1450" spc="-15">
                <a:solidFill>
                  <a:srgbClr val="808080"/>
                </a:solidFill>
                <a:latin typeface="Calibri"/>
                <a:cs typeface="Calibri"/>
              </a:rPr>
              <a:t> </a:t>
            </a:r>
            <a:r>
              <a:rPr dirty="0" sz="1450">
                <a:solidFill>
                  <a:srgbClr val="808080"/>
                </a:solidFill>
                <a:latin typeface="Calibri"/>
                <a:cs typeface="Calibri"/>
              </a:rPr>
              <a:t>eligibility</a:t>
            </a:r>
            <a:r>
              <a:rPr dirty="0" sz="1450" spc="-5">
                <a:solidFill>
                  <a:srgbClr val="808080"/>
                </a:solidFill>
                <a:latin typeface="Calibri"/>
                <a:cs typeface="Calibri"/>
              </a:rPr>
              <a:t> </a:t>
            </a:r>
            <a:r>
              <a:rPr dirty="0" sz="1450">
                <a:solidFill>
                  <a:srgbClr val="808080"/>
                </a:solidFill>
                <a:latin typeface="Calibri"/>
                <a:cs typeface="Calibri"/>
              </a:rPr>
              <a:t>criteria</a:t>
            </a:r>
            <a:r>
              <a:rPr dirty="0" sz="1450" spc="-25">
                <a:solidFill>
                  <a:srgbClr val="808080"/>
                </a:solidFill>
                <a:latin typeface="Calibri"/>
                <a:cs typeface="Calibri"/>
              </a:rPr>
              <a:t> </a:t>
            </a:r>
            <a:r>
              <a:rPr dirty="0" sz="1450">
                <a:solidFill>
                  <a:srgbClr val="808080"/>
                </a:solidFill>
                <a:latin typeface="Calibri"/>
                <a:cs typeface="Calibri"/>
              </a:rPr>
              <a:t>may</a:t>
            </a:r>
            <a:r>
              <a:rPr dirty="0" sz="1450" spc="-5">
                <a:solidFill>
                  <a:srgbClr val="808080"/>
                </a:solidFill>
                <a:latin typeface="Calibri"/>
                <a:cs typeface="Calibri"/>
              </a:rPr>
              <a:t> </a:t>
            </a:r>
            <a:r>
              <a:rPr dirty="0" sz="1450">
                <a:solidFill>
                  <a:srgbClr val="808080"/>
                </a:solidFill>
                <a:latin typeface="Calibri"/>
                <a:cs typeface="Calibri"/>
              </a:rPr>
              <a:t>become</a:t>
            </a:r>
            <a:r>
              <a:rPr dirty="0" sz="1450" spc="10">
                <a:solidFill>
                  <a:srgbClr val="808080"/>
                </a:solidFill>
                <a:latin typeface="Calibri"/>
                <a:cs typeface="Calibri"/>
              </a:rPr>
              <a:t> </a:t>
            </a:r>
            <a:r>
              <a:rPr dirty="0" sz="1450">
                <a:solidFill>
                  <a:srgbClr val="808080"/>
                </a:solidFill>
                <a:latin typeface="Calibri"/>
                <a:cs typeface="Calibri"/>
              </a:rPr>
              <a:t>narrower</a:t>
            </a:r>
            <a:r>
              <a:rPr dirty="0" sz="1450" spc="-10">
                <a:solidFill>
                  <a:srgbClr val="808080"/>
                </a:solidFill>
                <a:latin typeface="Calibri"/>
                <a:cs typeface="Calibri"/>
              </a:rPr>
              <a:t> </a:t>
            </a:r>
            <a:r>
              <a:rPr dirty="0" sz="1450">
                <a:solidFill>
                  <a:srgbClr val="808080"/>
                </a:solidFill>
                <a:latin typeface="Calibri"/>
                <a:cs typeface="Calibri"/>
              </a:rPr>
              <a:t>as</a:t>
            </a:r>
            <a:r>
              <a:rPr dirty="0" sz="1450" spc="-5">
                <a:solidFill>
                  <a:srgbClr val="808080"/>
                </a:solidFill>
                <a:latin typeface="Calibri"/>
                <a:cs typeface="Calibri"/>
              </a:rPr>
              <a:t> </a:t>
            </a:r>
            <a:r>
              <a:rPr dirty="0" sz="1450">
                <a:solidFill>
                  <a:srgbClr val="808080"/>
                </a:solidFill>
                <a:latin typeface="Calibri"/>
                <a:cs typeface="Calibri"/>
              </a:rPr>
              <a:t>quantity</a:t>
            </a:r>
            <a:r>
              <a:rPr dirty="0" sz="1450" spc="5">
                <a:solidFill>
                  <a:srgbClr val="808080"/>
                </a:solidFill>
                <a:latin typeface="Calibri"/>
                <a:cs typeface="Calibri"/>
              </a:rPr>
              <a:t> </a:t>
            </a:r>
            <a:r>
              <a:rPr dirty="0" sz="1450">
                <a:solidFill>
                  <a:srgbClr val="808080"/>
                </a:solidFill>
                <a:latin typeface="Calibri"/>
                <a:cs typeface="Calibri"/>
              </a:rPr>
              <a:t>and</a:t>
            </a:r>
            <a:r>
              <a:rPr dirty="0" sz="1450" spc="-5">
                <a:solidFill>
                  <a:srgbClr val="808080"/>
                </a:solidFill>
                <a:latin typeface="Calibri"/>
                <a:cs typeface="Calibri"/>
              </a:rPr>
              <a:t> </a:t>
            </a:r>
            <a:r>
              <a:rPr dirty="0" sz="1450">
                <a:solidFill>
                  <a:srgbClr val="808080"/>
                </a:solidFill>
                <a:latin typeface="Calibri"/>
                <a:cs typeface="Calibri"/>
              </a:rPr>
              <a:t>quality of evidence </a:t>
            </a:r>
            <a:r>
              <a:rPr dirty="0" sz="1450" spc="-10">
                <a:solidFill>
                  <a:srgbClr val="808080"/>
                </a:solidFill>
                <a:latin typeface="Calibri"/>
                <a:cs typeface="Calibri"/>
              </a:rPr>
              <a:t>increases</a:t>
            </a:r>
            <a:endParaRPr sz="1450">
              <a:latin typeface="Calibri"/>
              <a:cs typeface="Calibri"/>
            </a:endParaRPr>
          </a:p>
          <a:p>
            <a:pPr marL="698500" indent="-228600">
              <a:lnSpc>
                <a:spcPct val="100000"/>
              </a:lnSpc>
              <a:spcBef>
                <a:spcPts val="350"/>
              </a:spcBef>
              <a:buFont typeface="Arial"/>
              <a:buChar char="•"/>
              <a:tabLst>
                <a:tab pos="697865" algn="l"/>
                <a:tab pos="698500" algn="l"/>
              </a:tabLst>
            </a:pPr>
            <a:r>
              <a:rPr dirty="0" sz="1450">
                <a:solidFill>
                  <a:srgbClr val="808080"/>
                </a:solidFill>
                <a:latin typeface="Calibri"/>
                <a:cs typeface="Calibri"/>
              </a:rPr>
              <a:t>Use</a:t>
            </a:r>
            <a:r>
              <a:rPr dirty="0" sz="1450" spc="-30">
                <a:solidFill>
                  <a:srgbClr val="808080"/>
                </a:solidFill>
                <a:latin typeface="Calibri"/>
                <a:cs typeface="Calibri"/>
              </a:rPr>
              <a:t> </a:t>
            </a:r>
            <a:r>
              <a:rPr dirty="0" sz="1450">
                <a:solidFill>
                  <a:srgbClr val="808080"/>
                </a:solidFill>
                <a:latin typeface="Calibri"/>
                <a:cs typeface="Calibri"/>
              </a:rPr>
              <a:t>of</a:t>
            </a:r>
            <a:r>
              <a:rPr dirty="0" sz="1450" spc="-10">
                <a:solidFill>
                  <a:srgbClr val="808080"/>
                </a:solidFill>
                <a:latin typeface="Calibri"/>
                <a:cs typeface="Calibri"/>
              </a:rPr>
              <a:t> </a:t>
            </a:r>
            <a:r>
              <a:rPr dirty="0" sz="1450">
                <a:solidFill>
                  <a:srgbClr val="808080"/>
                </a:solidFill>
                <a:latin typeface="Calibri"/>
                <a:cs typeface="Calibri"/>
              </a:rPr>
              <a:t>machine</a:t>
            </a:r>
            <a:r>
              <a:rPr dirty="0" sz="1450" spc="5">
                <a:solidFill>
                  <a:srgbClr val="808080"/>
                </a:solidFill>
                <a:latin typeface="Calibri"/>
                <a:cs typeface="Calibri"/>
              </a:rPr>
              <a:t> </a:t>
            </a:r>
            <a:r>
              <a:rPr dirty="0" sz="1450">
                <a:solidFill>
                  <a:srgbClr val="808080"/>
                </a:solidFill>
                <a:latin typeface="Calibri"/>
                <a:cs typeface="Calibri"/>
              </a:rPr>
              <a:t>learning</a:t>
            </a:r>
            <a:r>
              <a:rPr dirty="0" sz="1450" spc="-10">
                <a:solidFill>
                  <a:srgbClr val="808080"/>
                </a:solidFill>
                <a:latin typeface="Calibri"/>
                <a:cs typeface="Calibri"/>
              </a:rPr>
              <a:t> </a:t>
            </a:r>
            <a:r>
              <a:rPr dirty="0" sz="1450">
                <a:solidFill>
                  <a:srgbClr val="808080"/>
                </a:solidFill>
                <a:latin typeface="Calibri"/>
                <a:cs typeface="Calibri"/>
              </a:rPr>
              <a:t>to</a:t>
            </a:r>
            <a:r>
              <a:rPr dirty="0" sz="1450" spc="-25">
                <a:solidFill>
                  <a:srgbClr val="808080"/>
                </a:solidFill>
                <a:latin typeface="Calibri"/>
                <a:cs typeface="Calibri"/>
              </a:rPr>
              <a:t> </a:t>
            </a:r>
            <a:r>
              <a:rPr dirty="0" sz="1450">
                <a:solidFill>
                  <a:srgbClr val="808080"/>
                </a:solidFill>
                <a:latin typeface="Calibri"/>
                <a:cs typeface="Calibri"/>
              </a:rPr>
              <a:t>make</a:t>
            </a:r>
            <a:r>
              <a:rPr dirty="0" sz="1450" spc="-10">
                <a:solidFill>
                  <a:srgbClr val="808080"/>
                </a:solidFill>
                <a:latin typeface="Calibri"/>
                <a:cs typeface="Calibri"/>
              </a:rPr>
              <a:t> </a:t>
            </a:r>
            <a:r>
              <a:rPr dirty="0" sz="1450">
                <a:solidFill>
                  <a:srgbClr val="808080"/>
                </a:solidFill>
                <a:latin typeface="Calibri"/>
                <a:cs typeface="Calibri"/>
              </a:rPr>
              <a:t>regular screening</a:t>
            </a:r>
            <a:r>
              <a:rPr dirty="0" sz="1450" spc="-10">
                <a:solidFill>
                  <a:srgbClr val="808080"/>
                </a:solidFill>
                <a:latin typeface="Calibri"/>
                <a:cs typeface="Calibri"/>
              </a:rPr>
              <a:t> manageable</a:t>
            </a:r>
            <a:endParaRPr sz="1450">
              <a:latin typeface="Calibri"/>
              <a:cs typeface="Calibri"/>
            </a:endParaRPr>
          </a:p>
          <a:p>
            <a:pPr marL="12700">
              <a:lnSpc>
                <a:spcPct val="100000"/>
              </a:lnSpc>
              <a:spcBef>
                <a:spcPts val="740"/>
              </a:spcBef>
            </a:pPr>
            <a:r>
              <a:rPr dirty="0" sz="2100" b="1">
                <a:solidFill>
                  <a:srgbClr val="E43E31"/>
                </a:solidFill>
                <a:latin typeface="Calibri"/>
                <a:cs typeface="Calibri"/>
              </a:rPr>
              <a:t>Effect</a:t>
            </a:r>
            <a:r>
              <a:rPr dirty="0" sz="2100" spc="10" b="1">
                <a:solidFill>
                  <a:srgbClr val="E43E31"/>
                </a:solidFill>
                <a:latin typeface="Calibri"/>
                <a:cs typeface="Calibri"/>
              </a:rPr>
              <a:t> </a:t>
            </a:r>
            <a:r>
              <a:rPr dirty="0" sz="2100" b="1">
                <a:solidFill>
                  <a:srgbClr val="E43E31"/>
                </a:solidFill>
                <a:latin typeface="Calibri"/>
                <a:cs typeface="Calibri"/>
              </a:rPr>
              <a:t>of</a:t>
            </a:r>
            <a:r>
              <a:rPr dirty="0" sz="2100" spc="10" b="1">
                <a:solidFill>
                  <a:srgbClr val="E43E31"/>
                </a:solidFill>
                <a:latin typeface="Calibri"/>
                <a:cs typeface="Calibri"/>
              </a:rPr>
              <a:t> </a:t>
            </a:r>
            <a:r>
              <a:rPr dirty="0" sz="2100" b="1">
                <a:solidFill>
                  <a:srgbClr val="E43E31"/>
                </a:solidFill>
                <a:latin typeface="Calibri"/>
                <a:cs typeface="Calibri"/>
              </a:rPr>
              <a:t>anticoagulation</a:t>
            </a:r>
            <a:r>
              <a:rPr dirty="0" sz="2100" spc="-10" b="1">
                <a:solidFill>
                  <a:srgbClr val="E43E31"/>
                </a:solidFill>
                <a:latin typeface="Calibri"/>
                <a:cs typeface="Calibri"/>
              </a:rPr>
              <a:t> intensity</a:t>
            </a:r>
            <a:endParaRPr sz="2100">
              <a:latin typeface="Calibri"/>
              <a:cs typeface="Calibri"/>
            </a:endParaRPr>
          </a:p>
          <a:p>
            <a:pPr marL="698500" indent="-228600">
              <a:lnSpc>
                <a:spcPct val="100000"/>
              </a:lnSpc>
              <a:spcBef>
                <a:spcPts val="385"/>
              </a:spcBef>
              <a:buFont typeface="Arial"/>
              <a:buChar char="•"/>
              <a:tabLst>
                <a:tab pos="697865" algn="l"/>
                <a:tab pos="698500" algn="l"/>
              </a:tabLst>
            </a:pPr>
            <a:r>
              <a:rPr dirty="0" sz="1450">
                <a:solidFill>
                  <a:srgbClr val="808080"/>
                </a:solidFill>
                <a:latin typeface="Calibri"/>
                <a:cs typeface="Calibri"/>
              </a:rPr>
              <a:t>Search</a:t>
            </a:r>
            <a:r>
              <a:rPr dirty="0" sz="1450" spc="-25">
                <a:solidFill>
                  <a:srgbClr val="808080"/>
                </a:solidFill>
                <a:latin typeface="Calibri"/>
                <a:cs typeface="Calibri"/>
              </a:rPr>
              <a:t> </a:t>
            </a:r>
            <a:r>
              <a:rPr dirty="0" sz="1450" spc="-10">
                <a:solidFill>
                  <a:srgbClr val="808080"/>
                </a:solidFill>
                <a:latin typeface="Calibri"/>
                <a:cs typeface="Calibri"/>
              </a:rPr>
              <a:t>strategy</a:t>
            </a:r>
            <a:r>
              <a:rPr dirty="0" sz="1450" spc="-45">
                <a:solidFill>
                  <a:srgbClr val="808080"/>
                </a:solidFill>
                <a:latin typeface="Calibri"/>
                <a:cs typeface="Calibri"/>
              </a:rPr>
              <a:t> </a:t>
            </a:r>
            <a:r>
              <a:rPr dirty="0" sz="1450">
                <a:solidFill>
                  <a:srgbClr val="808080"/>
                </a:solidFill>
                <a:latin typeface="Calibri"/>
                <a:cs typeface="Calibri"/>
              </a:rPr>
              <a:t>&amp;</a:t>
            </a:r>
            <a:r>
              <a:rPr dirty="0" sz="1450" spc="-20">
                <a:solidFill>
                  <a:srgbClr val="808080"/>
                </a:solidFill>
                <a:latin typeface="Calibri"/>
                <a:cs typeface="Calibri"/>
              </a:rPr>
              <a:t> </a:t>
            </a:r>
            <a:r>
              <a:rPr dirty="0" sz="1450">
                <a:solidFill>
                  <a:srgbClr val="808080"/>
                </a:solidFill>
                <a:latin typeface="Calibri"/>
                <a:cs typeface="Calibri"/>
              </a:rPr>
              <a:t>eligibility</a:t>
            </a:r>
            <a:r>
              <a:rPr dirty="0" sz="1450" spc="-10">
                <a:solidFill>
                  <a:srgbClr val="808080"/>
                </a:solidFill>
                <a:latin typeface="Calibri"/>
                <a:cs typeface="Calibri"/>
              </a:rPr>
              <a:t> </a:t>
            </a:r>
            <a:r>
              <a:rPr dirty="0" sz="1450">
                <a:solidFill>
                  <a:srgbClr val="808080"/>
                </a:solidFill>
                <a:latin typeface="Calibri"/>
                <a:cs typeface="Calibri"/>
              </a:rPr>
              <a:t>criteria</a:t>
            </a:r>
            <a:r>
              <a:rPr dirty="0" sz="1450" spc="-35">
                <a:solidFill>
                  <a:srgbClr val="808080"/>
                </a:solidFill>
                <a:latin typeface="Calibri"/>
                <a:cs typeface="Calibri"/>
              </a:rPr>
              <a:t> </a:t>
            </a:r>
            <a:r>
              <a:rPr dirty="0" sz="1450">
                <a:solidFill>
                  <a:srgbClr val="808080"/>
                </a:solidFill>
                <a:latin typeface="Calibri"/>
                <a:cs typeface="Calibri"/>
              </a:rPr>
              <a:t>may</a:t>
            </a:r>
            <a:r>
              <a:rPr dirty="0" sz="1450" spc="-10">
                <a:solidFill>
                  <a:srgbClr val="808080"/>
                </a:solidFill>
                <a:latin typeface="Calibri"/>
                <a:cs typeface="Calibri"/>
              </a:rPr>
              <a:t> </a:t>
            </a:r>
            <a:r>
              <a:rPr dirty="0" sz="1450">
                <a:solidFill>
                  <a:srgbClr val="808080"/>
                </a:solidFill>
                <a:latin typeface="Calibri"/>
                <a:cs typeface="Calibri"/>
              </a:rPr>
              <a:t>focus</a:t>
            </a:r>
            <a:r>
              <a:rPr dirty="0" sz="1450" spc="15">
                <a:solidFill>
                  <a:srgbClr val="808080"/>
                </a:solidFill>
                <a:latin typeface="Calibri"/>
                <a:cs typeface="Calibri"/>
              </a:rPr>
              <a:t> </a:t>
            </a:r>
            <a:r>
              <a:rPr dirty="0" sz="1450">
                <a:solidFill>
                  <a:srgbClr val="808080"/>
                </a:solidFill>
                <a:latin typeface="Calibri"/>
                <a:cs typeface="Calibri"/>
              </a:rPr>
              <a:t>on</a:t>
            </a:r>
            <a:r>
              <a:rPr dirty="0" sz="1450" spc="-10">
                <a:solidFill>
                  <a:srgbClr val="808080"/>
                </a:solidFill>
                <a:latin typeface="Calibri"/>
                <a:cs typeface="Calibri"/>
              </a:rPr>
              <a:t> RCTs </a:t>
            </a:r>
            <a:r>
              <a:rPr dirty="0" sz="1450">
                <a:solidFill>
                  <a:srgbClr val="808080"/>
                </a:solidFill>
                <a:latin typeface="Calibri"/>
                <a:cs typeface="Calibri"/>
              </a:rPr>
              <a:t>as</a:t>
            </a:r>
            <a:r>
              <a:rPr dirty="0" sz="1450" spc="-15">
                <a:solidFill>
                  <a:srgbClr val="808080"/>
                </a:solidFill>
                <a:latin typeface="Calibri"/>
                <a:cs typeface="Calibri"/>
              </a:rPr>
              <a:t> </a:t>
            </a:r>
            <a:r>
              <a:rPr dirty="0" sz="1450">
                <a:solidFill>
                  <a:srgbClr val="808080"/>
                </a:solidFill>
                <a:latin typeface="Calibri"/>
                <a:cs typeface="Calibri"/>
              </a:rPr>
              <a:t>they</a:t>
            </a:r>
            <a:r>
              <a:rPr dirty="0" sz="1450" spc="-10">
                <a:solidFill>
                  <a:srgbClr val="808080"/>
                </a:solidFill>
                <a:latin typeface="Calibri"/>
                <a:cs typeface="Calibri"/>
              </a:rPr>
              <a:t> </a:t>
            </a:r>
            <a:r>
              <a:rPr dirty="0" sz="1450">
                <a:solidFill>
                  <a:srgbClr val="808080"/>
                </a:solidFill>
                <a:latin typeface="Calibri"/>
                <a:cs typeface="Calibri"/>
              </a:rPr>
              <a:t>become</a:t>
            </a:r>
            <a:r>
              <a:rPr dirty="0" sz="1450" spc="-5">
                <a:solidFill>
                  <a:srgbClr val="808080"/>
                </a:solidFill>
                <a:latin typeface="Calibri"/>
                <a:cs typeface="Calibri"/>
              </a:rPr>
              <a:t> </a:t>
            </a:r>
            <a:r>
              <a:rPr dirty="0" sz="1450" spc="-10">
                <a:solidFill>
                  <a:srgbClr val="808080"/>
                </a:solidFill>
                <a:latin typeface="Calibri"/>
                <a:cs typeface="Calibri"/>
              </a:rPr>
              <a:t>available</a:t>
            </a:r>
            <a:endParaRPr sz="1450">
              <a:latin typeface="Calibri"/>
              <a:cs typeface="Calibri"/>
            </a:endParaRPr>
          </a:p>
          <a:p>
            <a:pPr marL="698500" indent="-228600">
              <a:lnSpc>
                <a:spcPct val="100000"/>
              </a:lnSpc>
              <a:spcBef>
                <a:spcPts val="335"/>
              </a:spcBef>
              <a:buFont typeface="Arial"/>
              <a:buChar char="•"/>
              <a:tabLst>
                <a:tab pos="697865" algn="l"/>
                <a:tab pos="698500" algn="l"/>
              </a:tabLst>
            </a:pPr>
            <a:r>
              <a:rPr dirty="0" sz="1450">
                <a:solidFill>
                  <a:srgbClr val="808080"/>
                </a:solidFill>
                <a:latin typeface="Calibri"/>
                <a:cs typeface="Calibri"/>
              </a:rPr>
              <a:t>Update</a:t>
            </a:r>
            <a:r>
              <a:rPr dirty="0" sz="1450" spc="-40">
                <a:solidFill>
                  <a:srgbClr val="808080"/>
                </a:solidFill>
                <a:latin typeface="Calibri"/>
                <a:cs typeface="Calibri"/>
              </a:rPr>
              <a:t> </a:t>
            </a:r>
            <a:r>
              <a:rPr dirty="0" sz="1450">
                <a:solidFill>
                  <a:srgbClr val="808080"/>
                </a:solidFill>
                <a:latin typeface="Calibri"/>
                <a:cs typeface="Calibri"/>
              </a:rPr>
              <a:t>analyses</a:t>
            </a:r>
            <a:r>
              <a:rPr dirty="0" sz="1450" spc="-20">
                <a:solidFill>
                  <a:srgbClr val="808080"/>
                </a:solidFill>
                <a:latin typeface="Calibri"/>
                <a:cs typeface="Calibri"/>
              </a:rPr>
              <a:t> </a:t>
            </a:r>
            <a:r>
              <a:rPr dirty="0" sz="1450">
                <a:solidFill>
                  <a:srgbClr val="808080"/>
                </a:solidFill>
                <a:latin typeface="Calibri"/>
                <a:cs typeface="Calibri"/>
              </a:rPr>
              <a:t>with</a:t>
            </a:r>
            <a:r>
              <a:rPr dirty="0" sz="1450" spc="-25">
                <a:solidFill>
                  <a:srgbClr val="808080"/>
                </a:solidFill>
                <a:latin typeface="Calibri"/>
                <a:cs typeface="Calibri"/>
              </a:rPr>
              <a:t> </a:t>
            </a:r>
            <a:r>
              <a:rPr dirty="0" sz="1450">
                <a:solidFill>
                  <a:srgbClr val="808080"/>
                </a:solidFill>
                <a:latin typeface="Calibri"/>
                <a:cs typeface="Calibri"/>
              </a:rPr>
              <a:t>new</a:t>
            </a:r>
            <a:r>
              <a:rPr dirty="0" sz="1450" spc="-20">
                <a:solidFill>
                  <a:srgbClr val="808080"/>
                </a:solidFill>
                <a:latin typeface="Calibri"/>
                <a:cs typeface="Calibri"/>
              </a:rPr>
              <a:t> </a:t>
            </a:r>
            <a:r>
              <a:rPr dirty="0" sz="1450">
                <a:solidFill>
                  <a:srgbClr val="808080"/>
                </a:solidFill>
                <a:latin typeface="Calibri"/>
                <a:cs typeface="Calibri"/>
              </a:rPr>
              <a:t>important</a:t>
            </a:r>
            <a:r>
              <a:rPr dirty="0" sz="1450" spc="-10">
                <a:solidFill>
                  <a:srgbClr val="808080"/>
                </a:solidFill>
                <a:latin typeface="Calibri"/>
                <a:cs typeface="Calibri"/>
              </a:rPr>
              <a:t> </a:t>
            </a:r>
            <a:r>
              <a:rPr dirty="0" sz="1450">
                <a:solidFill>
                  <a:srgbClr val="808080"/>
                </a:solidFill>
                <a:latin typeface="Calibri"/>
                <a:cs typeface="Calibri"/>
              </a:rPr>
              <a:t>data</a:t>
            </a:r>
            <a:r>
              <a:rPr dirty="0" sz="1450" spc="-40">
                <a:solidFill>
                  <a:srgbClr val="808080"/>
                </a:solidFill>
                <a:latin typeface="Calibri"/>
                <a:cs typeface="Calibri"/>
              </a:rPr>
              <a:t> </a:t>
            </a:r>
            <a:r>
              <a:rPr dirty="0" sz="1450">
                <a:solidFill>
                  <a:srgbClr val="808080"/>
                </a:solidFill>
                <a:latin typeface="Calibri"/>
                <a:cs typeface="Calibri"/>
              </a:rPr>
              <a:t>(explicit</a:t>
            </a:r>
            <a:r>
              <a:rPr dirty="0" sz="1450" spc="-15">
                <a:solidFill>
                  <a:srgbClr val="808080"/>
                </a:solidFill>
                <a:latin typeface="Calibri"/>
                <a:cs typeface="Calibri"/>
              </a:rPr>
              <a:t> </a:t>
            </a:r>
            <a:r>
              <a:rPr dirty="0" sz="1450" spc="-10">
                <a:solidFill>
                  <a:srgbClr val="808080"/>
                </a:solidFill>
                <a:latin typeface="Calibri"/>
                <a:cs typeface="Calibri"/>
              </a:rPr>
              <a:t>criteria)</a:t>
            </a:r>
            <a:endParaRPr sz="145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Living</a:t>
            </a:r>
            <a:r>
              <a:rPr dirty="0" spc="-50"/>
              <a:t> </a:t>
            </a:r>
            <a:r>
              <a:rPr dirty="0"/>
              <a:t>Phase</a:t>
            </a:r>
            <a:r>
              <a:rPr dirty="0" spc="-50"/>
              <a:t> </a:t>
            </a:r>
            <a:r>
              <a:rPr dirty="0"/>
              <a:t>–</a:t>
            </a:r>
            <a:r>
              <a:rPr dirty="0" spc="-50"/>
              <a:t> </a:t>
            </a:r>
            <a:r>
              <a:rPr dirty="0" spc="-10"/>
              <a:t>Recommendations</a:t>
            </a:r>
          </a:p>
        </p:txBody>
      </p:sp>
      <p:sp>
        <p:nvSpPr>
          <p:cNvPr id="3" name="object 3" descr=""/>
          <p:cNvSpPr txBox="1"/>
          <p:nvPr/>
        </p:nvSpPr>
        <p:spPr>
          <a:xfrm>
            <a:off x="406400" y="2147799"/>
            <a:ext cx="10246360" cy="3512185"/>
          </a:xfrm>
          <a:prstGeom prst="rect">
            <a:avLst/>
          </a:prstGeom>
        </p:spPr>
        <p:txBody>
          <a:bodyPr wrap="square" lIns="0" tIns="112395" rIns="0" bIns="0" rtlCol="0" vert="horz">
            <a:spAutoFit/>
          </a:bodyPr>
          <a:lstStyle/>
          <a:p>
            <a:pPr marL="241300" indent="-228600">
              <a:lnSpc>
                <a:spcPct val="100000"/>
              </a:lnSpc>
              <a:spcBef>
                <a:spcPts val="885"/>
              </a:spcBef>
              <a:buFont typeface="Arial"/>
              <a:buChar char="•"/>
              <a:tabLst>
                <a:tab pos="240665" algn="l"/>
                <a:tab pos="241300" algn="l"/>
              </a:tabLst>
            </a:pPr>
            <a:r>
              <a:rPr dirty="0" sz="2100">
                <a:solidFill>
                  <a:srgbClr val="808080"/>
                </a:solidFill>
                <a:latin typeface="Calibri"/>
                <a:cs typeface="Calibri"/>
              </a:rPr>
              <a:t>Continue</a:t>
            </a:r>
            <a:r>
              <a:rPr dirty="0" sz="2100" spc="5">
                <a:solidFill>
                  <a:srgbClr val="808080"/>
                </a:solidFill>
                <a:latin typeface="Calibri"/>
                <a:cs typeface="Calibri"/>
              </a:rPr>
              <a:t> </a:t>
            </a:r>
            <a:r>
              <a:rPr dirty="0" sz="2100">
                <a:solidFill>
                  <a:srgbClr val="808080"/>
                </a:solidFill>
                <a:latin typeface="Calibri"/>
                <a:cs typeface="Calibri"/>
              </a:rPr>
              <a:t>to</a:t>
            </a:r>
            <a:r>
              <a:rPr dirty="0" sz="2100" spc="35">
                <a:solidFill>
                  <a:srgbClr val="808080"/>
                </a:solidFill>
                <a:latin typeface="Calibri"/>
                <a:cs typeface="Calibri"/>
              </a:rPr>
              <a:t> </a:t>
            </a:r>
            <a:r>
              <a:rPr dirty="0" sz="2100">
                <a:solidFill>
                  <a:srgbClr val="808080"/>
                </a:solidFill>
                <a:latin typeface="Calibri"/>
                <a:cs typeface="Calibri"/>
              </a:rPr>
              <a:t>work</a:t>
            </a:r>
            <a:r>
              <a:rPr dirty="0" sz="2100" spc="40">
                <a:solidFill>
                  <a:srgbClr val="808080"/>
                </a:solidFill>
                <a:latin typeface="Calibri"/>
                <a:cs typeface="Calibri"/>
              </a:rPr>
              <a:t> </a:t>
            </a:r>
            <a:r>
              <a:rPr dirty="0" sz="2100">
                <a:solidFill>
                  <a:srgbClr val="808080"/>
                </a:solidFill>
                <a:latin typeface="Calibri"/>
                <a:cs typeface="Calibri"/>
              </a:rPr>
              <a:t>closely</a:t>
            </a:r>
            <a:r>
              <a:rPr dirty="0" sz="2100" spc="10">
                <a:solidFill>
                  <a:srgbClr val="808080"/>
                </a:solidFill>
                <a:latin typeface="Calibri"/>
                <a:cs typeface="Calibri"/>
              </a:rPr>
              <a:t> </a:t>
            </a:r>
            <a:r>
              <a:rPr dirty="0" sz="2100">
                <a:solidFill>
                  <a:srgbClr val="808080"/>
                </a:solidFill>
                <a:latin typeface="Calibri"/>
                <a:cs typeface="Calibri"/>
              </a:rPr>
              <a:t>with</a:t>
            </a:r>
            <a:r>
              <a:rPr dirty="0" sz="2100" spc="20">
                <a:solidFill>
                  <a:srgbClr val="808080"/>
                </a:solidFill>
                <a:latin typeface="Calibri"/>
                <a:cs typeface="Calibri"/>
              </a:rPr>
              <a:t> </a:t>
            </a:r>
            <a:r>
              <a:rPr dirty="0" sz="2100">
                <a:solidFill>
                  <a:srgbClr val="808080"/>
                </a:solidFill>
                <a:latin typeface="Calibri"/>
                <a:cs typeface="Calibri"/>
              </a:rPr>
              <a:t>panel</a:t>
            </a:r>
            <a:r>
              <a:rPr dirty="0" sz="2100" spc="30">
                <a:solidFill>
                  <a:srgbClr val="808080"/>
                </a:solidFill>
                <a:latin typeface="Calibri"/>
                <a:cs typeface="Calibri"/>
              </a:rPr>
              <a:t> </a:t>
            </a:r>
            <a:r>
              <a:rPr dirty="0" sz="2100">
                <a:solidFill>
                  <a:srgbClr val="808080"/>
                </a:solidFill>
                <a:latin typeface="Calibri"/>
                <a:cs typeface="Calibri"/>
              </a:rPr>
              <a:t>and</a:t>
            </a:r>
            <a:r>
              <a:rPr dirty="0" sz="2100" spc="45">
                <a:solidFill>
                  <a:srgbClr val="808080"/>
                </a:solidFill>
                <a:latin typeface="Calibri"/>
                <a:cs typeface="Calibri"/>
              </a:rPr>
              <a:t> </a:t>
            </a:r>
            <a:r>
              <a:rPr dirty="0" sz="2100">
                <a:solidFill>
                  <a:srgbClr val="808080"/>
                </a:solidFill>
                <a:latin typeface="Calibri"/>
                <a:cs typeface="Calibri"/>
              </a:rPr>
              <a:t>systematic review</a:t>
            </a:r>
            <a:r>
              <a:rPr dirty="0" sz="2100" spc="15">
                <a:solidFill>
                  <a:srgbClr val="808080"/>
                </a:solidFill>
                <a:latin typeface="Calibri"/>
                <a:cs typeface="Calibri"/>
              </a:rPr>
              <a:t> </a:t>
            </a:r>
            <a:r>
              <a:rPr dirty="0" sz="2100" spc="-20">
                <a:solidFill>
                  <a:srgbClr val="808080"/>
                </a:solidFill>
                <a:latin typeface="Calibri"/>
                <a:cs typeface="Calibri"/>
              </a:rPr>
              <a:t>team</a:t>
            </a:r>
            <a:endParaRPr sz="2100">
              <a:latin typeface="Calibri"/>
              <a:cs typeface="Calibri"/>
            </a:endParaRPr>
          </a:p>
          <a:p>
            <a:pPr marL="241300" indent="-228600">
              <a:lnSpc>
                <a:spcPct val="100000"/>
              </a:lnSpc>
              <a:spcBef>
                <a:spcPts val="790"/>
              </a:spcBef>
              <a:buFont typeface="Arial"/>
              <a:buChar char="•"/>
              <a:tabLst>
                <a:tab pos="240665" algn="l"/>
                <a:tab pos="241300" algn="l"/>
              </a:tabLst>
            </a:pPr>
            <a:r>
              <a:rPr dirty="0" sz="2100">
                <a:solidFill>
                  <a:srgbClr val="808080"/>
                </a:solidFill>
                <a:latin typeface="Calibri"/>
                <a:cs typeface="Calibri"/>
              </a:rPr>
              <a:t>Reconsider</a:t>
            </a:r>
            <a:r>
              <a:rPr dirty="0" sz="2100" spc="35">
                <a:solidFill>
                  <a:srgbClr val="808080"/>
                </a:solidFill>
                <a:latin typeface="Calibri"/>
                <a:cs typeface="Calibri"/>
              </a:rPr>
              <a:t> </a:t>
            </a:r>
            <a:r>
              <a:rPr dirty="0" sz="2100">
                <a:solidFill>
                  <a:srgbClr val="808080"/>
                </a:solidFill>
                <a:latin typeface="Calibri"/>
                <a:cs typeface="Calibri"/>
              </a:rPr>
              <a:t>recommendations</a:t>
            </a:r>
            <a:r>
              <a:rPr dirty="0" sz="2100" spc="15">
                <a:solidFill>
                  <a:srgbClr val="808080"/>
                </a:solidFill>
                <a:latin typeface="Calibri"/>
                <a:cs typeface="Calibri"/>
              </a:rPr>
              <a:t> </a:t>
            </a:r>
            <a:r>
              <a:rPr dirty="0" sz="2100">
                <a:solidFill>
                  <a:srgbClr val="808080"/>
                </a:solidFill>
                <a:latin typeface="Calibri"/>
                <a:cs typeface="Calibri"/>
              </a:rPr>
              <a:t>when</a:t>
            </a:r>
            <a:r>
              <a:rPr dirty="0" sz="2100" spc="60">
                <a:solidFill>
                  <a:srgbClr val="808080"/>
                </a:solidFill>
                <a:latin typeface="Calibri"/>
                <a:cs typeface="Calibri"/>
              </a:rPr>
              <a:t> </a:t>
            </a:r>
            <a:r>
              <a:rPr dirty="0" sz="2100">
                <a:solidFill>
                  <a:srgbClr val="808080"/>
                </a:solidFill>
                <a:latin typeface="Calibri"/>
                <a:cs typeface="Calibri"/>
              </a:rPr>
              <a:t>important</a:t>
            </a:r>
            <a:r>
              <a:rPr dirty="0" sz="2100" spc="30">
                <a:solidFill>
                  <a:srgbClr val="808080"/>
                </a:solidFill>
                <a:latin typeface="Calibri"/>
                <a:cs typeface="Calibri"/>
              </a:rPr>
              <a:t> </a:t>
            </a:r>
            <a:r>
              <a:rPr dirty="0" sz="2100">
                <a:solidFill>
                  <a:srgbClr val="808080"/>
                </a:solidFill>
                <a:latin typeface="Calibri"/>
                <a:cs typeface="Calibri"/>
              </a:rPr>
              <a:t>new</a:t>
            </a:r>
            <a:r>
              <a:rPr dirty="0" sz="2100" spc="45">
                <a:solidFill>
                  <a:srgbClr val="808080"/>
                </a:solidFill>
                <a:latin typeface="Calibri"/>
                <a:cs typeface="Calibri"/>
              </a:rPr>
              <a:t> </a:t>
            </a:r>
            <a:r>
              <a:rPr dirty="0" sz="2100">
                <a:solidFill>
                  <a:srgbClr val="808080"/>
                </a:solidFill>
                <a:latin typeface="Calibri"/>
                <a:cs typeface="Calibri"/>
              </a:rPr>
              <a:t>evidence</a:t>
            </a:r>
            <a:r>
              <a:rPr dirty="0" sz="2100" spc="45">
                <a:solidFill>
                  <a:srgbClr val="808080"/>
                </a:solidFill>
                <a:latin typeface="Calibri"/>
                <a:cs typeface="Calibri"/>
              </a:rPr>
              <a:t> </a:t>
            </a:r>
            <a:r>
              <a:rPr dirty="0" sz="2100">
                <a:solidFill>
                  <a:srgbClr val="808080"/>
                </a:solidFill>
                <a:latin typeface="Calibri"/>
                <a:cs typeface="Calibri"/>
              </a:rPr>
              <a:t>is</a:t>
            </a:r>
            <a:r>
              <a:rPr dirty="0" sz="2100" spc="55">
                <a:solidFill>
                  <a:srgbClr val="808080"/>
                </a:solidFill>
                <a:latin typeface="Calibri"/>
                <a:cs typeface="Calibri"/>
              </a:rPr>
              <a:t> </a:t>
            </a:r>
            <a:r>
              <a:rPr dirty="0" sz="2100" spc="-10">
                <a:solidFill>
                  <a:srgbClr val="808080"/>
                </a:solidFill>
                <a:latin typeface="Calibri"/>
                <a:cs typeface="Calibri"/>
              </a:rPr>
              <a:t>identified</a:t>
            </a:r>
            <a:endParaRPr sz="2100">
              <a:latin typeface="Calibri"/>
              <a:cs typeface="Calibri"/>
            </a:endParaRPr>
          </a:p>
          <a:p>
            <a:pPr marL="241300" indent="-228600">
              <a:lnSpc>
                <a:spcPct val="100000"/>
              </a:lnSpc>
              <a:spcBef>
                <a:spcPts val="780"/>
              </a:spcBef>
              <a:buFont typeface="Arial"/>
              <a:buChar char="•"/>
              <a:tabLst>
                <a:tab pos="240665" algn="l"/>
                <a:tab pos="241300" algn="l"/>
              </a:tabLst>
            </a:pPr>
            <a:r>
              <a:rPr dirty="0" sz="2100">
                <a:solidFill>
                  <a:srgbClr val="808080"/>
                </a:solidFill>
                <a:latin typeface="Calibri"/>
                <a:cs typeface="Calibri"/>
              </a:rPr>
              <a:t>Using</a:t>
            </a:r>
            <a:r>
              <a:rPr dirty="0" sz="2100" spc="20">
                <a:solidFill>
                  <a:srgbClr val="808080"/>
                </a:solidFill>
                <a:latin typeface="Calibri"/>
                <a:cs typeface="Calibri"/>
              </a:rPr>
              <a:t> </a:t>
            </a:r>
            <a:r>
              <a:rPr dirty="0" sz="2100">
                <a:solidFill>
                  <a:srgbClr val="808080"/>
                </a:solidFill>
                <a:latin typeface="Calibri"/>
                <a:cs typeface="Calibri"/>
              </a:rPr>
              <a:t>explicit</a:t>
            </a:r>
            <a:r>
              <a:rPr dirty="0" sz="2100" spc="5">
                <a:solidFill>
                  <a:srgbClr val="808080"/>
                </a:solidFill>
                <a:latin typeface="Calibri"/>
                <a:cs typeface="Calibri"/>
              </a:rPr>
              <a:t> </a:t>
            </a:r>
            <a:r>
              <a:rPr dirty="0" sz="2100">
                <a:solidFill>
                  <a:srgbClr val="808080"/>
                </a:solidFill>
                <a:latin typeface="Calibri"/>
                <a:cs typeface="Calibri"/>
              </a:rPr>
              <a:t>criteria for</a:t>
            </a:r>
            <a:r>
              <a:rPr dirty="0" sz="2100" spc="40">
                <a:solidFill>
                  <a:srgbClr val="808080"/>
                </a:solidFill>
                <a:latin typeface="Calibri"/>
                <a:cs typeface="Calibri"/>
              </a:rPr>
              <a:t> </a:t>
            </a:r>
            <a:r>
              <a:rPr dirty="0" sz="2100">
                <a:solidFill>
                  <a:srgbClr val="808080"/>
                </a:solidFill>
                <a:latin typeface="Calibri"/>
                <a:cs typeface="Calibri"/>
              </a:rPr>
              <a:t>reconsidering</a:t>
            </a:r>
            <a:r>
              <a:rPr dirty="0" sz="2100" spc="25">
                <a:solidFill>
                  <a:srgbClr val="808080"/>
                </a:solidFill>
                <a:latin typeface="Calibri"/>
                <a:cs typeface="Calibri"/>
              </a:rPr>
              <a:t> </a:t>
            </a:r>
            <a:r>
              <a:rPr dirty="0" sz="2100" spc="-10">
                <a:solidFill>
                  <a:srgbClr val="808080"/>
                </a:solidFill>
                <a:latin typeface="Calibri"/>
                <a:cs typeface="Calibri"/>
              </a:rPr>
              <a:t>recommendations</a:t>
            </a:r>
            <a:endParaRPr sz="2100">
              <a:latin typeface="Calibri"/>
              <a:cs typeface="Calibri"/>
            </a:endParaRPr>
          </a:p>
          <a:p>
            <a:pPr lvl="1" marL="698500" indent="-228600">
              <a:lnSpc>
                <a:spcPct val="100000"/>
              </a:lnSpc>
              <a:spcBef>
                <a:spcPts val="320"/>
              </a:spcBef>
              <a:buFont typeface="Arial"/>
              <a:buChar char="•"/>
              <a:tabLst>
                <a:tab pos="697865" algn="l"/>
                <a:tab pos="698500" algn="l"/>
              </a:tabLst>
            </a:pPr>
            <a:r>
              <a:rPr dirty="0" sz="1850">
                <a:solidFill>
                  <a:srgbClr val="808080"/>
                </a:solidFill>
                <a:latin typeface="Calibri"/>
                <a:cs typeface="Calibri"/>
              </a:rPr>
              <a:t>Changes</a:t>
            </a:r>
            <a:r>
              <a:rPr dirty="0" sz="1850" spc="-25">
                <a:solidFill>
                  <a:srgbClr val="808080"/>
                </a:solidFill>
                <a:latin typeface="Calibri"/>
                <a:cs typeface="Calibri"/>
              </a:rPr>
              <a:t> </a:t>
            </a:r>
            <a:r>
              <a:rPr dirty="0" sz="1850">
                <a:solidFill>
                  <a:srgbClr val="808080"/>
                </a:solidFill>
                <a:latin typeface="Calibri"/>
                <a:cs typeface="Calibri"/>
              </a:rPr>
              <a:t>in the evidence of</a:t>
            </a:r>
            <a:r>
              <a:rPr dirty="0" sz="1850" spc="-10">
                <a:solidFill>
                  <a:srgbClr val="808080"/>
                </a:solidFill>
                <a:latin typeface="Calibri"/>
                <a:cs typeface="Calibri"/>
              </a:rPr>
              <a:t> </a:t>
            </a:r>
            <a:r>
              <a:rPr dirty="0" sz="1850">
                <a:solidFill>
                  <a:srgbClr val="808080"/>
                </a:solidFill>
                <a:latin typeface="Calibri"/>
                <a:cs typeface="Calibri"/>
              </a:rPr>
              <a:t>effects</a:t>
            </a:r>
            <a:r>
              <a:rPr dirty="0" sz="1850" spc="-25">
                <a:solidFill>
                  <a:srgbClr val="808080"/>
                </a:solidFill>
                <a:latin typeface="Calibri"/>
                <a:cs typeface="Calibri"/>
              </a:rPr>
              <a:t> </a:t>
            </a:r>
            <a:r>
              <a:rPr dirty="0" sz="1850" spc="-10">
                <a:solidFill>
                  <a:srgbClr val="808080"/>
                </a:solidFill>
                <a:latin typeface="Calibri"/>
                <a:cs typeface="Calibri"/>
              </a:rPr>
              <a:t>(certainty,</a:t>
            </a:r>
            <a:r>
              <a:rPr dirty="0" sz="1850" spc="5">
                <a:solidFill>
                  <a:srgbClr val="808080"/>
                </a:solidFill>
                <a:latin typeface="Calibri"/>
                <a:cs typeface="Calibri"/>
              </a:rPr>
              <a:t> </a:t>
            </a:r>
            <a:r>
              <a:rPr dirty="0" sz="1850">
                <a:solidFill>
                  <a:srgbClr val="808080"/>
                </a:solidFill>
                <a:latin typeface="Calibri"/>
                <a:cs typeface="Calibri"/>
              </a:rPr>
              <a:t>direction,</a:t>
            </a:r>
            <a:r>
              <a:rPr dirty="0" sz="1850" spc="-25">
                <a:solidFill>
                  <a:srgbClr val="808080"/>
                </a:solidFill>
                <a:latin typeface="Calibri"/>
                <a:cs typeface="Calibri"/>
              </a:rPr>
              <a:t> </a:t>
            </a:r>
            <a:r>
              <a:rPr dirty="0" sz="1850" spc="-10">
                <a:solidFill>
                  <a:srgbClr val="808080"/>
                </a:solidFill>
                <a:latin typeface="Calibri"/>
                <a:cs typeface="Calibri"/>
              </a:rPr>
              <a:t>magnitude)</a:t>
            </a:r>
            <a:endParaRPr sz="1850">
              <a:latin typeface="Calibri"/>
              <a:cs typeface="Calibri"/>
            </a:endParaRPr>
          </a:p>
          <a:p>
            <a:pPr lvl="1" marL="698500" indent="-228600">
              <a:lnSpc>
                <a:spcPct val="100000"/>
              </a:lnSpc>
              <a:spcBef>
                <a:spcPts val="290"/>
              </a:spcBef>
              <a:buFont typeface="Arial"/>
              <a:buChar char="•"/>
              <a:tabLst>
                <a:tab pos="697865" algn="l"/>
                <a:tab pos="698500" algn="l"/>
              </a:tabLst>
            </a:pPr>
            <a:r>
              <a:rPr dirty="0" sz="1850">
                <a:solidFill>
                  <a:srgbClr val="808080"/>
                </a:solidFill>
                <a:latin typeface="Calibri"/>
                <a:cs typeface="Calibri"/>
              </a:rPr>
              <a:t>Changes</a:t>
            </a:r>
            <a:r>
              <a:rPr dirty="0" sz="1850" spc="-30">
                <a:solidFill>
                  <a:srgbClr val="808080"/>
                </a:solidFill>
                <a:latin typeface="Calibri"/>
                <a:cs typeface="Calibri"/>
              </a:rPr>
              <a:t> </a:t>
            </a:r>
            <a:r>
              <a:rPr dirty="0" sz="1850">
                <a:solidFill>
                  <a:srgbClr val="808080"/>
                </a:solidFill>
                <a:latin typeface="Calibri"/>
                <a:cs typeface="Calibri"/>
              </a:rPr>
              <a:t>in</a:t>
            </a:r>
            <a:r>
              <a:rPr dirty="0" sz="1850" spc="5">
                <a:solidFill>
                  <a:srgbClr val="808080"/>
                </a:solidFill>
                <a:latin typeface="Calibri"/>
                <a:cs typeface="Calibri"/>
              </a:rPr>
              <a:t> </a:t>
            </a:r>
            <a:r>
              <a:rPr dirty="0" sz="1850">
                <a:solidFill>
                  <a:srgbClr val="808080"/>
                </a:solidFill>
                <a:latin typeface="Calibri"/>
                <a:cs typeface="Calibri"/>
              </a:rPr>
              <a:t>the evidence for</a:t>
            </a:r>
            <a:r>
              <a:rPr dirty="0" sz="1850" spc="-20">
                <a:solidFill>
                  <a:srgbClr val="808080"/>
                </a:solidFill>
                <a:latin typeface="Calibri"/>
                <a:cs typeface="Calibri"/>
              </a:rPr>
              <a:t> </a:t>
            </a:r>
            <a:r>
              <a:rPr dirty="0" sz="1850">
                <a:solidFill>
                  <a:srgbClr val="808080"/>
                </a:solidFill>
                <a:latin typeface="Calibri"/>
                <a:cs typeface="Calibri"/>
              </a:rPr>
              <a:t>other</a:t>
            </a:r>
            <a:r>
              <a:rPr dirty="0" sz="1850" spc="-5">
                <a:solidFill>
                  <a:srgbClr val="808080"/>
                </a:solidFill>
                <a:latin typeface="Calibri"/>
                <a:cs typeface="Calibri"/>
              </a:rPr>
              <a:t> </a:t>
            </a:r>
            <a:r>
              <a:rPr dirty="0" sz="1850">
                <a:solidFill>
                  <a:srgbClr val="808080"/>
                </a:solidFill>
                <a:latin typeface="Calibri"/>
                <a:cs typeface="Calibri"/>
              </a:rPr>
              <a:t>Evidence-to-Decision</a:t>
            </a:r>
            <a:r>
              <a:rPr dirty="0" sz="1850" spc="-5">
                <a:solidFill>
                  <a:srgbClr val="808080"/>
                </a:solidFill>
                <a:latin typeface="Calibri"/>
                <a:cs typeface="Calibri"/>
              </a:rPr>
              <a:t> </a:t>
            </a:r>
            <a:r>
              <a:rPr dirty="0" sz="1850">
                <a:solidFill>
                  <a:srgbClr val="808080"/>
                </a:solidFill>
                <a:latin typeface="Calibri"/>
                <a:cs typeface="Calibri"/>
              </a:rPr>
              <a:t>domains</a:t>
            </a:r>
            <a:r>
              <a:rPr dirty="0" sz="1850" spc="-5">
                <a:solidFill>
                  <a:srgbClr val="808080"/>
                </a:solidFill>
                <a:latin typeface="Calibri"/>
                <a:cs typeface="Calibri"/>
              </a:rPr>
              <a:t> </a:t>
            </a:r>
            <a:r>
              <a:rPr dirty="0" sz="1850" spc="-10">
                <a:solidFill>
                  <a:srgbClr val="808080"/>
                </a:solidFill>
                <a:latin typeface="Calibri"/>
                <a:cs typeface="Calibri"/>
              </a:rPr>
              <a:t>(cost-</a:t>
            </a:r>
            <a:r>
              <a:rPr dirty="0" sz="1850">
                <a:solidFill>
                  <a:srgbClr val="808080"/>
                </a:solidFill>
                <a:latin typeface="Calibri"/>
                <a:cs typeface="Calibri"/>
              </a:rPr>
              <a:t>effectiveness, </a:t>
            </a:r>
            <a:r>
              <a:rPr dirty="0" sz="1850" spc="-10">
                <a:solidFill>
                  <a:srgbClr val="808080"/>
                </a:solidFill>
                <a:latin typeface="Calibri"/>
                <a:cs typeface="Calibri"/>
              </a:rPr>
              <a:t>equity,</a:t>
            </a:r>
            <a:r>
              <a:rPr dirty="0" sz="1850">
                <a:solidFill>
                  <a:srgbClr val="808080"/>
                </a:solidFill>
                <a:latin typeface="Calibri"/>
                <a:cs typeface="Calibri"/>
              </a:rPr>
              <a:t> </a:t>
            </a:r>
            <a:r>
              <a:rPr dirty="0" sz="1850" spc="-10">
                <a:solidFill>
                  <a:srgbClr val="808080"/>
                </a:solidFill>
                <a:latin typeface="Calibri"/>
                <a:cs typeface="Calibri"/>
              </a:rPr>
              <a:t>others)</a:t>
            </a:r>
            <a:endParaRPr sz="1850">
              <a:latin typeface="Calibri"/>
              <a:cs typeface="Calibri"/>
            </a:endParaRPr>
          </a:p>
          <a:p>
            <a:pPr marL="241300" indent="-228600">
              <a:lnSpc>
                <a:spcPct val="100000"/>
              </a:lnSpc>
              <a:spcBef>
                <a:spcPts val="770"/>
              </a:spcBef>
              <a:buFont typeface="Arial"/>
              <a:buChar char="•"/>
              <a:tabLst>
                <a:tab pos="240665" algn="l"/>
                <a:tab pos="241300" algn="l"/>
              </a:tabLst>
            </a:pPr>
            <a:r>
              <a:rPr dirty="0" sz="2100">
                <a:solidFill>
                  <a:srgbClr val="808080"/>
                </a:solidFill>
                <a:latin typeface="Calibri"/>
                <a:cs typeface="Calibri"/>
              </a:rPr>
              <a:t>Publish</a:t>
            </a:r>
            <a:r>
              <a:rPr dirty="0" sz="2100" spc="60">
                <a:solidFill>
                  <a:srgbClr val="808080"/>
                </a:solidFill>
                <a:latin typeface="Calibri"/>
                <a:cs typeface="Calibri"/>
              </a:rPr>
              <a:t> </a:t>
            </a:r>
            <a:r>
              <a:rPr dirty="0" sz="2100">
                <a:solidFill>
                  <a:srgbClr val="808080"/>
                </a:solidFill>
                <a:latin typeface="Calibri"/>
                <a:cs typeface="Calibri"/>
              </a:rPr>
              <a:t>updated</a:t>
            </a:r>
            <a:r>
              <a:rPr dirty="0" sz="2100" spc="60">
                <a:solidFill>
                  <a:srgbClr val="808080"/>
                </a:solidFill>
                <a:latin typeface="Calibri"/>
                <a:cs typeface="Calibri"/>
              </a:rPr>
              <a:t> </a:t>
            </a:r>
            <a:r>
              <a:rPr dirty="0" sz="2100">
                <a:solidFill>
                  <a:srgbClr val="808080"/>
                </a:solidFill>
                <a:latin typeface="Calibri"/>
                <a:cs typeface="Calibri"/>
              </a:rPr>
              <a:t>recommendations</a:t>
            </a:r>
            <a:r>
              <a:rPr dirty="0" sz="2100" spc="65">
                <a:solidFill>
                  <a:srgbClr val="808080"/>
                </a:solidFill>
                <a:latin typeface="Calibri"/>
                <a:cs typeface="Calibri"/>
              </a:rPr>
              <a:t> </a:t>
            </a:r>
            <a:r>
              <a:rPr dirty="0" sz="2100">
                <a:solidFill>
                  <a:srgbClr val="808080"/>
                </a:solidFill>
                <a:latin typeface="Calibri"/>
                <a:cs typeface="Calibri"/>
              </a:rPr>
              <a:t>and</a:t>
            </a:r>
            <a:r>
              <a:rPr dirty="0" sz="2100" spc="60">
                <a:solidFill>
                  <a:srgbClr val="808080"/>
                </a:solidFill>
                <a:latin typeface="Calibri"/>
                <a:cs typeface="Calibri"/>
              </a:rPr>
              <a:t> </a:t>
            </a:r>
            <a:r>
              <a:rPr dirty="0" sz="2100">
                <a:solidFill>
                  <a:srgbClr val="808080"/>
                </a:solidFill>
                <a:latin typeface="Calibri"/>
                <a:cs typeface="Calibri"/>
              </a:rPr>
              <a:t>supporting</a:t>
            </a:r>
            <a:r>
              <a:rPr dirty="0" sz="2100" spc="15">
                <a:solidFill>
                  <a:srgbClr val="808080"/>
                </a:solidFill>
                <a:latin typeface="Calibri"/>
                <a:cs typeface="Calibri"/>
              </a:rPr>
              <a:t> </a:t>
            </a:r>
            <a:r>
              <a:rPr dirty="0" sz="2100" spc="-10">
                <a:solidFill>
                  <a:srgbClr val="808080"/>
                </a:solidFill>
                <a:latin typeface="Calibri"/>
                <a:cs typeface="Calibri"/>
              </a:rPr>
              <a:t>documents</a:t>
            </a:r>
            <a:endParaRPr sz="2100">
              <a:latin typeface="Calibri"/>
              <a:cs typeface="Calibri"/>
            </a:endParaRPr>
          </a:p>
          <a:p>
            <a:pPr>
              <a:lnSpc>
                <a:spcPct val="100000"/>
              </a:lnSpc>
            </a:pPr>
            <a:endParaRPr sz="2400">
              <a:latin typeface="Calibri"/>
              <a:cs typeface="Calibri"/>
            </a:endParaRPr>
          </a:p>
          <a:p>
            <a:pPr>
              <a:lnSpc>
                <a:spcPct val="100000"/>
              </a:lnSpc>
              <a:spcBef>
                <a:spcPts val="35"/>
              </a:spcBef>
            </a:pPr>
            <a:endParaRPr sz="2350">
              <a:latin typeface="Calibri"/>
              <a:cs typeface="Calibri"/>
            </a:endParaRPr>
          </a:p>
          <a:p>
            <a:pPr marL="2839085">
              <a:lnSpc>
                <a:spcPct val="100000"/>
              </a:lnSpc>
            </a:pPr>
            <a:r>
              <a:rPr dirty="0" sz="2800" b="1">
                <a:solidFill>
                  <a:srgbClr val="E43E31"/>
                </a:solidFill>
                <a:latin typeface="Arial"/>
                <a:cs typeface="Arial"/>
              </a:rPr>
              <a:t>Timely</a:t>
            </a:r>
            <a:r>
              <a:rPr dirty="0" sz="2800" spc="-65" b="1">
                <a:solidFill>
                  <a:srgbClr val="E43E31"/>
                </a:solidFill>
                <a:latin typeface="Arial"/>
                <a:cs typeface="Arial"/>
              </a:rPr>
              <a:t> </a:t>
            </a:r>
            <a:r>
              <a:rPr dirty="0" sz="2800" b="1">
                <a:solidFill>
                  <a:srgbClr val="E43E31"/>
                </a:solidFill>
                <a:latin typeface="Arial"/>
                <a:cs typeface="Arial"/>
              </a:rPr>
              <a:t>advice</a:t>
            </a:r>
            <a:r>
              <a:rPr dirty="0" sz="2800" spc="-50" b="1">
                <a:solidFill>
                  <a:srgbClr val="E43E31"/>
                </a:solidFill>
                <a:latin typeface="Arial"/>
                <a:cs typeface="Arial"/>
              </a:rPr>
              <a:t> </a:t>
            </a:r>
            <a:r>
              <a:rPr dirty="0" sz="2800" b="1">
                <a:solidFill>
                  <a:srgbClr val="E43E31"/>
                </a:solidFill>
                <a:latin typeface="Arial"/>
                <a:cs typeface="Arial"/>
              </a:rPr>
              <a:t>for</a:t>
            </a:r>
            <a:r>
              <a:rPr dirty="0" sz="2800" spc="-65" b="1">
                <a:solidFill>
                  <a:srgbClr val="E43E31"/>
                </a:solidFill>
                <a:latin typeface="Arial"/>
                <a:cs typeface="Arial"/>
              </a:rPr>
              <a:t> </a:t>
            </a:r>
            <a:r>
              <a:rPr dirty="0" sz="2800" spc="-20" b="1">
                <a:solidFill>
                  <a:srgbClr val="E43E31"/>
                </a:solidFill>
                <a:latin typeface="Arial"/>
                <a:cs typeface="Arial"/>
              </a:rPr>
              <a:t>decision-</a:t>
            </a:r>
            <a:r>
              <a:rPr dirty="0" sz="2800" spc="-10" b="1">
                <a:solidFill>
                  <a:srgbClr val="E43E31"/>
                </a:solidFill>
                <a:latin typeface="Arial"/>
                <a:cs typeface="Arial"/>
              </a:rPr>
              <a:t>makers</a:t>
            </a:r>
            <a:endParaRPr sz="2800">
              <a:latin typeface="Arial"/>
              <a:cs typeface="Arial"/>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Clinical</a:t>
            </a:r>
            <a:r>
              <a:rPr dirty="0" spc="-140"/>
              <a:t> </a:t>
            </a:r>
            <a:r>
              <a:rPr dirty="0" spc="-10"/>
              <a:t>Guidelines</a:t>
            </a:r>
          </a:p>
        </p:txBody>
      </p:sp>
      <p:sp>
        <p:nvSpPr>
          <p:cNvPr id="3" name="object 3" descr=""/>
          <p:cNvSpPr txBox="1"/>
          <p:nvPr/>
        </p:nvSpPr>
        <p:spPr>
          <a:xfrm>
            <a:off x="406400" y="1959433"/>
            <a:ext cx="6797675" cy="1163320"/>
          </a:xfrm>
          <a:prstGeom prst="rect">
            <a:avLst/>
          </a:prstGeom>
        </p:spPr>
        <p:txBody>
          <a:bodyPr wrap="square" lIns="0" tIns="58419" rIns="0" bIns="0" rtlCol="0" vert="horz">
            <a:spAutoFit/>
          </a:bodyPr>
          <a:lstStyle/>
          <a:p>
            <a:pPr marL="12700" marR="5080">
              <a:lnSpc>
                <a:spcPts val="2880"/>
              </a:lnSpc>
              <a:spcBef>
                <a:spcPts val="459"/>
              </a:spcBef>
            </a:pPr>
            <a:r>
              <a:rPr dirty="0" sz="2650">
                <a:solidFill>
                  <a:srgbClr val="808080"/>
                </a:solidFill>
                <a:latin typeface="Calibri"/>
                <a:cs typeface="Calibri"/>
              </a:rPr>
              <a:t>American</a:t>
            </a:r>
            <a:r>
              <a:rPr dirty="0" sz="2650" spc="-5">
                <a:solidFill>
                  <a:srgbClr val="808080"/>
                </a:solidFill>
                <a:latin typeface="Calibri"/>
                <a:cs typeface="Calibri"/>
              </a:rPr>
              <a:t> </a:t>
            </a:r>
            <a:r>
              <a:rPr dirty="0" sz="2650">
                <a:solidFill>
                  <a:srgbClr val="808080"/>
                </a:solidFill>
                <a:latin typeface="Calibri"/>
                <a:cs typeface="Calibri"/>
              </a:rPr>
              <a:t>Society</a:t>
            </a:r>
            <a:r>
              <a:rPr dirty="0" sz="2650" spc="-5">
                <a:solidFill>
                  <a:srgbClr val="808080"/>
                </a:solidFill>
                <a:latin typeface="Calibri"/>
                <a:cs typeface="Calibri"/>
              </a:rPr>
              <a:t> </a:t>
            </a:r>
            <a:r>
              <a:rPr dirty="0" sz="2650">
                <a:solidFill>
                  <a:srgbClr val="808080"/>
                </a:solidFill>
                <a:latin typeface="Calibri"/>
                <a:cs typeface="Calibri"/>
              </a:rPr>
              <a:t>of</a:t>
            </a:r>
            <a:r>
              <a:rPr dirty="0" sz="2650" spc="-30">
                <a:solidFill>
                  <a:srgbClr val="808080"/>
                </a:solidFill>
                <a:latin typeface="Calibri"/>
                <a:cs typeface="Calibri"/>
              </a:rPr>
              <a:t> </a:t>
            </a:r>
            <a:r>
              <a:rPr dirty="0" sz="2650">
                <a:solidFill>
                  <a:srgbClr val="808080"/>
                </a:solidFill>
                <a:latin typeface="Calibri"/>
                <a:cs typeface="Calibri"/>
              </a:rPr>
              <a:t>Hematology</a:t>
            </a:r>
            <a:r>
              <a:rPr dirty="0" sz="2650" spc="25">
                <a:solidFill>
                  <a:srgbClr val="808080"/>
                </a:solidFill>
                <a:latin typeface="Calibri"/>
                <a:cs typeface="Calibri"/>
              </a:rPr>
              <a:t> </a:t>
            </a:r>
            <a:r>
              <a:rPr dirty="0" sz="2650">
                <a:solidFill>
                  <a:srgbClr val="808080"/>
                </a:solidFill>
                <a:latin typeface="Calibri"/>
                <a:cs typeface="Calibri"/>
              </a:rPr>
              <a:t>2021</a:t>
            </a:r>
            <a:r>
              <a:rPr dirty="0" sz="2650" spc="-50">
                <a:solidFill>
                  <a:srgbClr val="808080"/>
                </a:solidFill>
                <a:latin typeface="Calibri"/>
                <a:cs typeface="Calibri"/>
              </a:rPr>
              <a:t> </a:t>
            </a:r>
            <a:r>
              <a:rPr dirty="0" sz="2650" spc="-10">
                <a:solidFill>
                  <a:srgbClr val="808080"/>
                </a:solidFill>
                <a:latin typeface="Calibri"/>
                <a:cs typeface="Calibri"/>
              </a:rPr>
              <a:t>Guidelines </a:t>
            </a:r>
            <a:r>
              <a:rPr dirty="0" sz="2650">
                <a:solidFill>
                  <a:srgbClr val="808080"/>
                </a:solidFill>
                <a:latin typeface="Calibri"/>
                <a:cs typeface="Calibri"/>
              </a:rPr>
              <a:t>on</a:t>
            </a:r>
            <a:r>
              <a:rPr dirty="0" sz="2650" spc="-25">
                <a:solidFill>
                  <a:srgbClr val="808080"/>
                </a:solidFill>
                <a:latin typeface="Calibri"/>
                <a:cs typeface="Calibri"/>
              </a:rPr>
              <a:t> </a:t>
            </a:r>
            <a:r>
              <a:rPr dirty="0" sz="2650">
                <a:solidFill>
                  <a:srgbClr val="808080"/>
                </a:solidFill>
                <a:latin typeface="Calibri"/>
                <a:cs typeface="Calibri"/>
              </a:rPr>
              <a:t>the</a:t>
            </a:r>
            <a:r>
              <a:rPr dirty="0" sz="2650" spc="-20">
                <a:solidFill>
                  <a:srgbClr val="808080"/>
                </a:solidFill>
                <a:latin typeface="Calibri"/>
                <a:cs typeface="Calibri"/>
              </a:rPr>
              <a:t> </a:t>
            </a:r>
            <a:r>
              <a:rPr dirty="0" sz="2650">
                <a:solidFill>
                  <a:srgbClr val="808080"/>
                </a:solidFill>
                <a:latin typeface="Calibri"/>
                <a:cs typeface="Calibri"/>
              </a:rPr>
              <a:t>Use</a:t>
            </a:r>
            <a:r>
              <a:rPr dirty="0" sz="2650" spc="-15">
                <a:solidFill>
                  <a:srgbClr val="808080"/>
                </a:solidFill>
                <a:latin typeface="Calibri"/>
                <a:cs typeface="Calibri"/>
              </a:rPr>
              <a:t> </a:t>
            </a:r>
            <a:r>
              <a:rPr dirty="0" sz="2650">
                <a:solidFill>
                  <a:srgbClr val="808080"/>
                </a:solidFill>
                <a:latin typeface="Calibri"/>
                <a:cs typeface="Calibri"/>
              </a:rPr>
              <a:t>of</a:t>
            </a:r>
            <a:r>
              <a:rPr dirty="0" sz="2650" spc="-15">
                <a:solidFill>
                  <a:srgbClr val="808080"/>
                </a:solidFill>
                <a:latin typeface="Calibri"/>
                <a:cs typeface="Calibri"/>
              </a:rPr>
              <a:t> </a:t>
            </a:r>
            <a:r>
              <a:rPr dirty="0" sz="2650">
                <a:solidFill>
                  <a:srgbClr val="808080"/>
                </a:solidFill>
                <a:latin typeface="Calibri"/>
                <a:cs typeface="Calibri"/>
              </a:rPr>
              <a:t>Anticoagulation</a:t>
            </a:r>
            <a:r>
              <a:rPr dirty="0" sz="2650" spc="25">
                <a:solidFill>
                  <a:srgbClr val="808080"/>
                </a:solidFill>
                <a:latin typeface="Calibri"/>
                <a:cs typeface="Calibri"/>
              </a:rPr>
              <a:t> </a:t>
            </a:r>
            <a:r>
              <a:rPr dirty="0" sz="2650" spc="-25">
                <a:solidFill>
                  <a:srgbClr val="808080"/>
                </a:solidFill>
                <a:latin typeface="Calibri"/>
                <a:cs typeface="Calibri"/>
              </a:rPr>
              <a:t>for </a:t>
            </a:r>
            <a:r>
              <a:rPr dirty="0" sz="2650" spc="-10">
                <a:solidFill>
                  <a:srgbClr val="808080"/>
                </a:solidFill>
                <a:latin typeface="Calibri"/>
                <a:cs typeface="Calibri"/>
              </a:rPr>
              <a:t>Thromboprophylaxis</a:t>
            </a:r>
            <a:r>
              <a:rPr dirty="0" sz="2650" spc="15">
                <a:solidFill>
                  <a:srgbClr val="808080"/>
                </a:solidFill>
                <a:latin typeface="Calibri"/>
                <a:cs typeface="Calibri"/>
              </a:rPr>
              <a:t> </a:t>
            </a:r>
            <a:r>
              <a:rPr dirty="0" sz="2650">
                <a:solidFill>
                  <a:srgbClr val="808080"/>
                </a:solidFill>
                <a:latin typeface="Calibri"/>
                <a:cs typeface="Calibri"/>
              </a:rPr>
              <a:t>in</a:t>
            </a:r>
            <a:r>
              <a:rPr dirty="0" sz="2650" spc="-35">
                <a:solidFill>
                  <a:srgbClr val="808080"/>
                </a:solidFill>
                <a:latin typeface="Calibri"/>
                <a:cs typeface="Calibri"/>
              </a:rPr>
              <a:t> </a:t>
            </a:r>
            <a:r>
              <a:rPr dirty="0" sz="2650">
                <a:solidFill>
                  <a:srgbClr val="808080"/>
                </a:solidFill>
                <a:latin typeface="Calibri"/>
                <a:cs typeface="Calibri"/>
              </a:rPr>
              <a:t>Patients</a:t>
            </a:r>
            <a:r>
              <a:rPr dirty="0" sz="2650" spc="5">
                <a:solidFill>
                  <a:srgbClr val="808080"/>
                </a:solidFill>
                <a:latin typeface="Calibri"/>
                <a:cs typeface="Calibri"/>
              </a:rPr>
              <a:t> </a:t>
            </a:r>
            <a:r>
              <a:rPr dirty="0" sz="2650">
                <a:solidFill>
                  <a:srgbClr val="808080"/>
                </a:solidFill>
                <a:latin typeface="Calibri"/>
                <a:cs typeface="Calibri"/>
              </a:rPr>
              <a:t>with</a:t>
            </a:r>
            <a:r>
              <a:rPr dirty="0" sz="2650" spc="-20">
                <a:solidFill>
                  <a:srgbClr val="808080"/>
                </a:solidFill>
                <a:latin typeface="Calibri"/>
                <a:cs typeface="Calibri"/>
              </a:rPr>
              <a:t> COVID-</a:t>
            </a:r>
            <a:r>
              <a:rPr dirty="0" sz="2650" spc="-25">
                <a:solidFill>
                  <a:srgbClr val="808080"/>
                </a:solidFill>
                <a:latin typeface="Calibri"/>
                <a:cs typeface="Calibri"/>
              </a:rPr>
              <a:t>19</a:t>
            </a:r>
            <a:endParaRPr sz="2650">
              <a:latin typeface="Calibri"/>
              <a:cs typeface="Calibri"/>
            </a:endParaRPr>
          </a:p>
        </p:txBody>
      </p:sp>
      <p:sp>
        <p:nvSpPr>
          <p:cNvPr id="4" name="object 4" descr=""/>
          <p:cNvSpPr txBox="1"/>
          <p:nvPr/>
        </p:nvSpPr>
        <p:spPr>
          <a:xfrm>
            <a:off x="406400" y="3555060"/>
            <a:ext cx="6771005" cy="2244725"/>
          </a:xfrm>
          <a:prstGeom prst="rect">
            <a:avLst/>
          </a:prstGeom>
        </p:spPr>
        <p:txBody>
          <a:bodyPr wrap="square" lIns="0" tIns="39370" rIns="0" bIns="0" rtlCol="0" vert="horz">
            <a:spAutoFit/>
          </a:bodyPr>
          <a:lstStyle/>
          <a:p>
            <a:pPr marL="12700" marR="5080">
              <a:lnSpc>
                <a:spcPts val="1730"/>
              </a:lnSpc>
              <a:spcBef>
                <a:spcPts val="310"/>
              </a:spcBef>
            </a:pPr>
            <a:r>
              <a:rPr dirty="0" sz="1600">
                <a:solidFill>
                  <a:srgbClr val="808080"/>
                </a:solidFill>
                <a:latin typeface="Calibri"/>
                <a:cs typeface="Calibri"/>
              </a:rPr>
              <a:t>Adam</a:t>
            </a:r>
            <a:r>
              <a:rPr dirty="0" sz="1600" spc="-40">
                <a:solidFill>
                  <a:srgbClr val="808080"/>
                </a:solidFill>
                <a:latin typeface="Calibri"/>
                <a:cs typeface="Calibri"/>
              </a:rPr>
              <a:t> </a:t>
            </a:r>
            <a:r>
              <a:rPr dirty="0" sz="1600" spc="-30">
                <a:solidFill>
                  <a:srgbClr val="808080"/>
                </a:solidFill>
                <a:latin typeface="Calibri"/>
                <a:cs typeface="Calibri"/>
              </a:rPr>
              <a:t>Cuker, </a:t>
            </a:r>
            <a:r>
              <a:rPr dirty="0" sz="1600">
                <a:solidFill>
                  <a:srgbClr val="808080"/>
                </a:solidFill>
                <a:latin typeface="Calibri"/>
                <a:cs typeface="Calibri"/>
              </a:rPr>
              <a:t>Eric</a:t>
            </a:r>
            <a:r>
              <a:rPr dirty="0" sz="1600" spc="-30">
                <a:solidFill>
                  <a:srgbClr val="808080"/>
                </a:solidFill>
                <a:latin typeface="Calibri"/>
                <a:cs typeface="Calibri"/>
              </a:rPr>
              <a:t> </a:t>
            </a:r>
            <a:r>
              <a:rPr dirty="0" sz="1600">
                <a:solidFill>
                  <a:srgbClr val="808080"/>
                </a:solidFill>
                <a:latin typeface="Calibri"/>
                <a:cs typeface="Calibri"/>
              </a:rPr>
              <a:t>K.</a:t>
            </a:r>
            <a:r>
              <a:rPr dirty="0" sz="1600" spc="-20">
                <a:solidFill>
                  <a:srgbClr val="808080"/>
                </a:solidFill>
                <a:latin typeface="Calibri"/>
                <a:cs typeface="Calibri"/>
              </a:rPr>
              <a:t> Tseng,</a:t>
            </a:r>
            <a:r>
              <a:rPr dirty="0" sz="1600" spc="-40">
                <a:solidFill>
                  <a:srgbClr val="808080"/>
                </a:solidFill>
                <a:latin typeface="Calibri"/>
                <a:cs typeface="Calibri"/>
              </a:rPr>
              <a:t> </a:t>
            </a:r>
            <a:r>
              <a:rPr dirty="0" sz="1600">
                <a:solidFill>
                  <a:srgbClr val="808080"/>
                </a:solidFill>
                <a:latin typeface="Calibri"/>
                <a:cs typeface="Calibri"/>
              </a:rPr>
              <a:t>Robby</a:t>
            </a:r>
            <a:r>
              <a:rPr dirty="0" sz="1600" spc="-10">
                <a:solidFill>
                  <a:srgbClr val="808080"/>
                </a:solidFill>
                <a:latin typeface="Calibri"/>
                <a:cs typeface="Calibri"/>
              </a:rPr>
              <a:t> Nieuwlaat,</a:t>
            </a:r>
            <a:r>
              <a:rPr dirty="0" sz="1600" spc="-50">
                <a:solidFill>
                  <a:srgbClr val="808080"/>
                </a:solidFill>
                <a:latin typeface="Calibri"/>
                <a:cs typeface="Calibri"/>
              </a:rPr>
              <a:t> </a:t>
            </a:r>
            <a:r>
              <a:rPr dirty="0" sz="1600" spc="-10">
                <a:solidFill>
                  <a:srgbClr val="808080"/>
                </a:solidFill>
                <a:latin typeface="Calibri"/>
                <a:cs typeface="Calibri"/>
              </a:rPr>
              <a:t>Pantep</a:t>
            </a:r>
            <a:r>
              <a:rPr dirty="0" sz="1600" spc="-50">
                <a:solidFill>
                  <a:srgbClr val="808080"/>
                </a:solidFill>
                <a:latin typeface="Calibri"/>
                <a:cs typeface="Calibri"/>
              </a:rPr>
              <a:t> </a:t>
            </a:r>
            <a:r>
              <a:rPr dirty="0" sz="1600" spc="-10">
                <a:solidFill>
                  <a:srgbClr val="808080"/>
                </a:solidFill>
                <a:latin typeface="Calibri"/>
                <a:cs typeface="Calibri"/>
              </a:rPr>
              <a:t>Angchaisuksiri,</a:t>
            </a:r>
            <a:r>
              <a:rPr dirty="0" sz="1600" spc="-50">
                <a:solidFill>
                  <a:srgbClr val="808080"/>
                </a:solidFill>
                <a:latin typeface="Calibri"/>
                <a:cs typeface="Calibri"/>
              </a:rPr>
              <a:t> </a:t>
            </a:r>
            <a:r>
              <a:rPr dirty="0" sz="1600">
                <a:solidFill>
                  <a:srgbClr val="808080"/>
                </a:solidFill>
                <a:latin typeface="Calibri"/>
                <a:cs typeface="Calibri"/>
              </a:rPr>
              <a:t>Clifton</a:t>
            </a:r>
            <a:r>
              <a:rPr dirty="0" sz="1600" spc="-60">
                <a:solidFill>
                  <a:srgbClr val="808080"/>
                </a:solidFill>
                <a:latin typeface="Calibri"/>
                <a:cs typeface="Calibri"/>
              </a:rPr>
              <a:t> </a:t>
            </a:r>
            <a:r>
              <a:rPr dirty="0" sz="1600" spc="-10">
                <a:solidFill>
                  <a:srgbClr val="808080"/>
                </a:solidFill>
                <a:latin typeface="Calibri"/>
                <a:cs typeface="Calibri"/>
              </a:rPr>
              <a:t>Blair, Kathryn</a:t>
            </a:r>
            <a:r>
              <a:rPr dirty="0" sz="1600" spc="-85">
                <a:solidFill>
                  <a:srgbClr val="808080"/>
                </a:solidFill>
                <a:latin typeface="Calibri"/>
                <a:cs typeface="Calibri"/>
              </a:rPr>
              <a:t> </a:t>
            </a:r>
            <a:r>
              <a:rPr dirty="0" sz="1600">
                <a:solidFill>
                  <a:srgbClr val="808080"/>
                </a:solidFill>
                <a:latin typeface="Calibri"/>
                <a:cs typeface="Calibri"/>
              </a:rPr>
              <a:t>Dane,</a:t>
            </a:r>
            <a:r>
              <a:rPr dirty="0" sz="1600" spc="-45">
                <a:solidFill>
                  <a:srgbClr val="808080"/>
                </a:solidFill>
                <a:latin typeface="Calibri"/>
                <a:cs typeface="Calibri"/>
              </a:rPr>
              <a:t> </a:t>
            </a:r>
            <a:r>
              <a:rPr dirty="0" sz="1600" spc="-10">
                <a:solidFill>
                  <a:srgbClr val="808080"/>
                </a:solidFill>
                <a:latin typeface="Calibri"/>
                <a:cs typeface="Calibri"/>
              </a:rPr>
              <a:t>Jennifer</a:t>
            </a:r>
            <a:r>
              <a:rPr dirty="0" sz="1600" spc="-35">
                <a:solidFill>
                  <a:srgbClr val="808080"/>
                </a:solidFill>
                <a:latin typeface="Calibri"/>
                <a:cs typeface="Calibri"/>
              </a:rPr>
              <a:t> </a:t>
            </a:r>
            <a:r>
              <a:rPr dirty="0" sz="1600">
                <a:solidFill>
                  <a:srgbClr val="808080"/>
                </a:solidFill>
                <a:latin typeface="Calibri"/>
                <a:cs typeface="Calibri"/>
              </a:rPr>
              <a:t>Davila,</a:t>
            </a:r>
            <a:r>
              <a:rPr dirty="0" sz="1600" spc="-60">
                <a:solidFill>
                  <a:srgbClr val="808080"/>
                </a:solidFill>
                <a:latin typeface="Calibri"/>
                <a:cs typeface="Calibri"/>
              </a:rPr>
              <a:t> </a:t>
            </a:r>
            <a:r>
              <a:rPr dirty="0" sz="1600">
                <a:solidFill>
                  <a:srgbClr val="808080"/>
                </a:solidFill>
                <a:latin typeface="Calibri"/>
                <a:cs typeface="Calibri"/>
              </a:rPr>
              <a:t>Maria</a:t>
            </a:r>
            <a:r>
              <a:rPr dirty="0" sz="1600" spc="-55">
                <a:solidFill>
                  <a:srgbClr val="808080"/>
                </a:solidFill>
                <a:latin typeface="Calibri"/>
                <a:cs typeface="Calibri"/>
              </a:rPr>
              <a:t> </a:t>
            </a:r>
            <a:r>
              <a:rPr dirty="0" sz="1600" spc="-90">
                <a:solidFill>
                  <a:srgbClr val="808080"/>
                </a:solidFill>
                <a:latin typeface="Calibri"/>
                <a:cs typeface="Calibri"/>
              </a:rPr>
              <a:t>T.</a:t>
            </a:r>
            <a:r>
              <a:rPr dirty="0" sz="1600" spc="-10">
                <a:solidFill>
                  <a:srgbClr val="808080"/>
                </a:solidFill>
                <a:latin typeface="Calibri"/>
                <a:cs typeface="Calibri"/>
              </a:rPr>
              <a:t> </a:t>
            </a:r>
            <a:r>
              <a:rPr dirty="0" sz="1600">
                <a:solidFill>
                  <a:srgbClr val="808080"/>
                </a:solidFill>
                <a:latin typeface="Calibri"/>
                <a:cs typeface="Calibri"/>
              </a:rPr>
              <a:t>DeSancho,</a:t>
            </a:r>
            <a:r>
              <a:rPr dirty="0" sz="1600" spc="-25">
                <a:solidFill>
                  <a:srgbClr val="808080"/>
                </a:solidFill>
                <a:latin typeface="Calibri"/>
                <a:cs typeface="Calibri"/>
              </a:rPr>
              <a:t> </a:t>
            </a:r>
            <a:r>
              <a:rPr dirty="0" sz="1600">
                <a:solidFill>
                  <a:srgbClr val="808080"/>
                </a:solidFill>
                <a:latin typeface="Calibri"/>
                <a:cs typeface="Calibri"/>
              </a:rPr>
              <a:t>David</a:t>
            </a:r>
            <a:r>
              <a:rPr dirty="0" sz="1600" spc="-55">
                <a:solidFill>
                  <a:srgbClr val="808080"/>
                </a:solidFill>
                <a:latin typeface="Calibri"/>
                <a:cs typeface="Calibri"/>
              </a:rPr>
              <a:t> </a:t>
            </a:r>
            <a:r>
              <a:rPr dirty="0" sz="1600">
                <a:solidFill>
                  <a:srgbClr val="808080"/>
                </a:solidFill>
                <a:latin typeface="Calibri"/>
                <a:cs typeface="Calibri"/>
              </a:rPr>
              <a:t>Diuguid,</a:t>
            </a:r>
            <a:r>
              <a:rPr dirty="0" sz="1600" spc="-70">
                <a:solidFill>
                  <a:srgbClr val="808080"/>
                </a:solidFill>
                <a:latin typeface="Calibri"/>
                <a:cs typeface="Calibri"/>
              </a:rPr>
              <a:t> </a:t>
            </a:r>
            <a:r>
              <a:rPr dirty="0" sz="1600">
                <a:solidFill>
                  <a:srgbClr val="808080"/>
                </a:solidFill>
                <a:latin typeface="Calibri"/>
                <a:cs typeface="Calibri"/>
              </a:rPr>
              <a:t>Daniel</a:t>
            </a:r>
            <a:r>
              <a:rPr dirty="0" sz="1600" spc="-50">
                <a:solidFill>
                  <a:srgbClr val="808080"/>
                </a:solidFill>
                <a:latin typeface="Calibri"/>
                <a:cs typeface="Calibri"/>
              </a:rPr>
              <a:t> </a:t>
            </a:r>
            <a:r>
              <a:rPr dirty="0" sz="1600">
                <a:solidFill>
                  <a:srgbClr val="808080"/>
                </a:solidFill>
                <a:latin typeface="Calibri"/>
                <a:cs typeface="Calibri"/>
              </a:rPr>
              <a:t>O.</a:t>
            </a:r>
            <a:r>
              <a:rPr dirty="0" sz="1600" spc="-45">
                <a:solidFill>
                  <a:srgbClr val="808080"/>
                </a:solidFill>
                <a:latin typeface="Calibri"/>
                <a:cs typeface="Calibri"/>
              </a:rPr>
              <a:t> </a:t>
            </a:r>
            <a:r>
              <a:rPr dirty="0" sz="1600" spc="-10">
                <a:solidFill>
                  <a:srgbClr val="808080"/>
                </a:solidFill>
                <a:latin typeface="Calibri"/>
                <a:cs typeface="Calibri"/>
              </a:rPr>
              <a:t>Griffin, </a:t>
            </a:r>
            <a:r>
              <a:rPr dirty="0" sz="1600">
                <a:solidFill>
                  <a:srgbClr val="808080"/>
                </a:solidFill>
                <a:latin typeface="Calibri"/>
                <a:cs typeface="Calibri"/>
              </a:rPr>
              <a:t>Susan</a:t>
            </a:r>
            <a:r>
              <a:rPr dirty="0" sz="1600" spc="-50">
                <a:solidFill>
                  <a:srgbClr val="808080"/>
                </a:solidFill>
                <a:latin typeface="Calibri"/>
                <a:cs typeface="Calibri"/>
              </a:rPr>
              <a:t> </a:t>
            </a:r>
            <a:r>
              <a:rPr dirty="0" sz="1600">
                <a:solidFill>
                  <a:srgbClr val="808080"/>
                </a:solidFill>
                <a:latin typeface="Calibri"/>
                <a:cs typeface="Calibri"/>
              </a:rPr>
              <a:t>R.</a:t>
            </a:r>
            <a:r>
              <a:rPr dirty="0" sz="1600" spc="-40">
                <a:solidFill>
                  <a:srgbClr val="808080"/>
                </a:solidFill>
                <a:latin typeface="Calibri"/>
                <a:cs typeface="Calibri"/>
              </a:rPr>
              <a:t> </a:t>
            </a:r>
            <a:r>
              <a:rPr dirty="0" sz="1600">
                <a:solidFill>
                  <a:srgbClr val="808080"/>
                </a:solidFill>
                <a:latin typeface="Calibri"/>
                <a:cs typeface="Calibri"/>
              </a:rPr>
              <a:t>Kahn,</a:t>
            </a:r>
            <a:r>
              <a:rPr dirty="0" sz="1600" spc="-45">
                <a:solidFill>
                  <a:srgbClr val="808080"/>
                </a:solidFill>
                <a:latin typeface="Calibri"/>
                <a:cs typeface="Calibri"/>
              </a:rPr>
              <a:t> </a:t>
            </a:r>
            <a:r>
              <a:rPr dirty="0" sz="1600" spc="-10">
                <a:solidFill>
                  <a:srgbClr val="808080"/>
                </a:solidFill>
                <a:latin typeface="Calibri"/>
                <a:cs typeface="Calibri"/>
              </a:rPr>
              <a:t>Frederikus</a:t>
            </a:r>
            <a:r>
              <a:rPr dirty="0" sz="1600">
                <a:solidFill>
                  <a:srgbClr val="808080"/>
                </a:solidFill>
                <a:latin typeface="Calibri"/>
                <a:cs typeface="Calibri"/>
              </a:rPr>
              <a:t> A.</a:t>
            </a:r>
            <a:r>
              <a:rPr dirty="0" sz="1600" spc="-50">
                <a:solidFill>
                  <a:srgbClr val="808080"/>
                </a:solidFill>
                <a:latin typeface="Calibri"/>
                <a:cs typeface="Calibri"/>
              </a:rPr>
              <a:t> </a:t>
            </a:r>
            <a:r>
              <a:rPr dirty="0" sz="1600">
                <a:solidFill>
                  <a:srgbClr val="808080"/>
                </a:solidFill>
                <a:latin typeface="Calibri"/>
                <a:cs typeface="Calibri"/>
              </a:rPr>
              <a:t>Klok,</a:t>
            </a:r>
            <a:r>
              <a:rPr dirty="0" sz="1600" spc="-25">
                <a:solidFill>
                  <a:srgbClr val="808080"/>
                </a:solidFill>
                <a:latin typeface="Calibri"/>
                <a:cs typeface="Calibri"/>
              </a:rPr>
              <a:t> </a:t>
            </a:r>
            <a:r>
              <a:rPr dirty="0" sz="1600">
                <a:solidFill>
                  <a:srgbClr val="808080"/>
                </a:solidFill>
                <a:latin typeface="Calibri"/>
                <a:cs typeface="Calibri"/>
              </a:rPr>
              <a:t>Alfred</a:t>
            </a:r>
            <a:r>
              <a:rPr dirty="0" sz="1600" spc="-35">
                <a:solidFill>
                  <a:srgbClr val="808080"/>
                </a:solidFill>
                <a:latin typeface="Calibri"/>
                <a:cs typeface="Calibri"/>
              </a:rPr>
              <a:t> </a:t>
            </a:r>
            <a:r>
              <a:rPr dirty="0" sz="1600">
                <a:solidFill>
                  <a:srgbClr val="808080"/>
                </a:solidFill>
                <a:latin typeface="Calibri"/>
                <a:cs typeface="Calibri"/>
              </a:rPr>
              <a:t>Ian</a:t>
            </a:r>
            <a:r>
              <a:rPr dirty="0" sz="1600" spc="-55">
                <a:solidFill>
                  <a:srgbClr val="808080"/>
                </a:solidFill>
                <a:latin typeface="Calibri"/>
                <a:cs typeface="Calibri"/>
              </a:rPr>
              <a:t> </a:t>
            </a:r>
            <a:r>
              <a:rPr dirty="0" sz="1600">
                <a:solidFill>
                  <a:srgbClr val="808080"/>
                </a:solidFill>
                <a:latin typeface="Calibri"/>
                <a:cs typeface="Calibri"/>
              </a:rPr>
              <a:t>Lee,</a:t>
            </a:r>
            <a:r>
              <a:rPr dirty="0" sz="1600" spc="-20">
                <a:solidFill>
                  <a:srgbClr val="808080"/>
                </a:solidFill>
                <a:latin typeface="Calibri"/>
                <a:cs typeface="Calibri"/>
              </a:rPr>
              <a:t> </a:t>
            </a:r>
            <a:r>
              <a:rPr dirty="0" sz="1600">
                <a:solidFill>
                  <a:srgbClr val="808080"/>
                </a:solidFill>
                <a:latin typeface="Calibri"/>
                <a:cs typeface="Calibri"/>
              </a:rPr>
              <a:t>Ignacio</a:t>
            </a:r>
            <a:r>
              <a:rPr dirty="0" sz="1600" spc="-70">
                <a:solidFill>
                  <a:srgbClr val="808080"/>
                </a:solidFill>
                <a:latin typeface="Calibri"/>
                <a:cs typeface="Calibri"/>
              </a:rPr>
              <a:t> </a:t>
            </a:r>
            <a:r>
              <a:rPr dirty="0" sz="1600">
                <a:solidFill>
                  <a:srgbClr val="808080"/>
                </a:solidFill>
                <a:latin typeface="Calibri"/>
                <a:cs typeface="Calibri"/>
              </a:rPr>
              <a:t>Neumann,</a:t>
            </a:r>
            <a:r>
              <a:rPr dirty="0" sz="1600" spc="-35">
                <a:solidFill>
                  <a:srgbClr val="808080"/>
                </a:solidFill>
                <a:latin typeface="Calibri"/>
                <a:cs typeface="Calibri"/>
              </a:rPr>
              <a:t> </a:t>
            </a:r>
            <a:r>
              <a:rPr dirty="0" sz="1600">
                <a:solidFill>
                  <a:srgbClr val="808080"/>
                </a:solidFill>
                <a:latin typeface="Calibri"/>
                <a:cs typeface="Calibri"/>
              </a:rPr>
              <a:t>Ashok</a:t>
            </a:r>
            <a:r>
              <a:rPr dirty="0" sz="1600" spc="-30">
                <a:solidFill>
                  <a:srgbClr val="808080"/>
                </a:solidFill>
                <a:latin typeface="Calibri"/>
                <a:cs typeface="Calibri"/>
              </a:rPr>
              <a:t> </a:t>
            </a:r>
            <a:r>
              <a:rPr dirty="0" sz="1600" spc="-20">
                <a:solidFill>
                  <a:srgbClr val="808080"/>
                </a:solidFill>
                <a:latin typeface="Calibri"/>
                <a:cs typeface="Calibri"/>
              </a:rPr>
              <a:t>Pai, </a:t>
            </a:r>
            <a:r>
              <a:rPr dirty="0" sz="1600" spc="-10">
                <a:solidFill>
                  <a:srgbClr val="808080"/>
                </a:solidFill>
                <a:latin typeface="Calibri"/>
                <a:cs typeface="Calibri"/>
              </a:rPr>
              <a:t>Menaka</a:t>
            </a:r>
            <a:r>
              <a:rPr dirty="0" sz="1600" spc="-50">
                <a:solidFill>
                  <a:srgbClr val="808080"/>
                </a:solidFill>
                <a:latin typeface="Calibri"/>
                <a:cs typeface="Calibri"/>
              </a:rPr>
              <a:t> </a:t>
            </a:r>
            <a:r>
              <a:rPr dirty="0" sz="1600">
                <a:solidFill>
                  <a:srgbClr val="808080"/>
                </a:solidFill>
                <a:latin typeface="Calibri"/>
                <a:cs typeface="Calibri"/>
              </a:rPr>
              <a:t>Pai,</a:t>
            </a:r>
            <a:r>
              <a:rPr dirty="0" sz="1600" spc="-40">
                <a:solidFill>
                  <a:srgbClr val="808080"/>
                </a:solidFill>
                <a:latin typeface="Calibri"/>
                <a:cs typeface="Calibri"/>
              </a:rPr>
              <a:t> </a:t>
            </a:r>
            <a:r>
              <a:rPr dirty="0" sz="1600">
                <a:solidFill>
                  <a:srgbClr val="808080"/>
                </a:solidFill>
                <a:latin typeface="Calibri"/>
                <a:cs typeface="Calibri"/>
              </a:rPr>
              <a:t>Marc</a:t>
            </a:r>
            <a:r>
              <a:rPr dirty="0" sz="1600" spc="-40">
                <a:solidFill>
                  <a:srgbClr val="808080"/>
                </a:solidFill>
                <a:latin typeface="Calibri"/>
                <a:cs typeface="Calibri"/>
              </a:rPr>
              <a:t> </a:t>
            </a:r>
            <a:r>
              <a:rPr dirty="0" sz="1600">
                <a:solidFill>
                  <a:srgbClr val="808080"/>
                </a:solidFill>
                <a:latin typeface="Calibri"/>
                <a:cs typeface="Calibri"/>
              </a:rPr>
              <a:t>Righini,</a:t>
            </a:r>
            <a:r>
              <a:rPr dirty="0" sz="1600" spc="-65">
                <a:solidFill>
                  <a:srgbClr val="808080"/>
                </a:solidFill>
                <a:latin typeface="Calibri"/>
                <a:cs typeface="Calibri"/>
              </a:rPr>
              <a:t> </a:t>
            </a:r>
            <a:r>
              <a:rPr dirty="0" sz="1600" spc="-10">
                <a:solidFill>
                  <a:srgbClr val="808080"/>
                </a:solidFill>
                <a:latin typeface="Calibri"/>
                <a:cs typeface="Calibri"/>
              </a:rPr>
              <a:t>Kristen</a:t>
            </a:r>
            <a:r>
              <a:rPr dirty="0" sz="1600" spc="-25">
                <a:solidFill>
                  <a:srgbClr val="808080"/>
                </a:solidFill>
                <a:latin typeface="Calibri"/>
                <a:cs typeface="Calibri"/>
              </a:rPr>
              <a:t> </a:t>
            </a:r>
            <a:r>
              <a:rPr dirty="0" sz="1600">
                <a:solidFill>
                  <a:srgbClr val="808080"/>
                </a:solidFill>
                <a:latin typeface="Calibri"/>
                <a:cs typeface="Calibri"/>
              </a:rPr>
              <a:t>M.</a:t>
            </a:r>
            <a:r>
              <a:rPr dirty="0" sz="1600" spc="-45">
                <a:solidFill>
                  <a:srgbClr val="808080"/>
                </a:solidFill>
                <a:latin typeface="Calibri"/>
                <a:cs typeface="Calibri"/>
              </a:rPr>
              <a:t> </a:t>
            </a:r>
            <a:r>
              <a:rPr dirty="0" sz="1600" spc="-10">
                <a:solidFill>
                  <a:srgbClr val="808080"/>
                </a:solidFill>
                <a:latin typeface="Calibri"/>
                <a:cs typeface="Calibri"/>
              </a:rPr>
              <a:t>Sanfilippo,</a:t>
            </a:r>
            <a:r>
              <a:rPr dirty="0" sz="1600" spc="-65">
                <a:solidFill>
                  <a:srgbClr val="808080"/>
                </a:solidFill>
                <a:latin typeface="Calibri"/>
                <a:cs typeface="Calibri"/>
              </a:rPr>
              <a:t> </a:t>
            </a:r>
            <a:r>
              <a:rPr dirty="0" sz="1600" spc="-10">
                <a:solidFill>
                  <a:srgbClr val="808080"/>
                </a:solidFill>
                <a:latin typeface="Calibri"/>
                <a:cs typeface="Calibri"/>
              </a:rPr>
              <a:t>Deborah</a:t>
            </a:r>
            <a:r>
              <a:rPr dirty="0" sz="1600" spc="-15">
                <a:solidFill>
                  <a:srgbClr val="808080"/>
                </a:solidFill>
                <a:latin typeface="Calibri"/>
                <a:cs typeface="Calibri"/>
              </a:rPr>
              <a:t> </a:t>
            </a:r>
            <a:r>
              <a:rPr dirty="0" sz="1600" spc="-10">
                <a:solidFill>
                  <a:srgbClr val="808080"/>
                </a:solidFill>
                <a:latin typeface="Calibri"/>
                <a:cs typeface="Calibri"/>
              </a:rPr>
              <a:t>Siegal,</a:t>
            </a:r>
            <a:r>
              <a:rPr dirty="0" sz="1600" spc="-65">
                <a:solidFill>
                  <a:srgbClr val="808080"/>
                </a:solidFill>
                <a:latin typeface="Calibri"/>
                <a:cs typeface="Calibri"/>
              </a:rPr>
              <a:t> </a:t>
            </a:r>
            <a:r>
              <a:rPr dirty="0" sz="1600">
                <a:solidFill>
                  <a:srgbClr val="808080"/>
                </a:solidFill>
                <a:latin typeface="Calibri"/>
                <a:cs typeface="Calibri"/>
              </a:rPr>
              <a:t>Mike</a:t>
            </a:r>
            <a:r>
              <a:rPr dirty="0" sz="1600" spc="-40">
                <a:solidFill>
                  <a:srgbClr val="808080"/>
                </a:solidFill>
                <a:latin typeface="Calibri"/>
                <a:cs typeface="Calibri"/>
              </a:rPr>
              <a:t> </a:t>
            </a:r>
            <a:r>
              <a:rPr dirty="0" sz="1600" spc="-10">
                <a:solidFill>
                  <a:srgbClr val="808080"/>
                </a:solidFill>
                <a:latin typeface="Calibri"/>
                <a:cs typeface="Calibri"/>
              </a:rPr>
              <a:t>Skara, Kamshad</a:t>
            </a:r>
            <a:r>
              <a:rPr dirty="0" sz="1600" spc="-40">
                <a:solidFill>
                  <a:srgbClr val="808080"/>
                </a:solidFill>
                <a:latin typeface="Calibri"/>
                <a:cs typeface="Calibri"/>
              </a:rPr>
              <a:t> </a:t>
            </a:r>
            <a:r>
              <a:rPr dirty="0" sz="1600" spc="-25">
                <a:solidFill>
                  <a:srgbClr val="808080"/>
                </a:solidFill>
                <a:latin typeface="Calibri"/>
                <a:cs typeface="Calibri"/>
              </a:rPr>
              <a:t>Touri,</a:t>
            </a:r>
            <a:r>
              <a:rPr dirty="0" sz="1600" spc="-30">
                <a:solidFill>
                  <a:srgbClr val="808080"/>
                </a:solidFill>
                <a:latin typeface="Calibri"/>
                <a:cs typeface="Calibri"/>
              </a:rPr>
              <a:t> </a:t>
            </a:r>
            <a:r>
              <a:rPr dirty="0" sz="1600">
                <a:solidFill>
                  <a:srgbClr val="808080"/>
                </a:solidFill>
                <a:latin typeface="Calibri"/>
                <a:cs typeface="Calibri"/>
              </a:rPr>
              <a:t>Elie</a:t>
            </a:r>
            <a:r>
              <a:rPr dirty="0" sz="1600" spc="-40">
                <a:solidFill>
                  <a:srgbClr val="808080"/>
                </a:solidFill>
                <a:latin typeface="Calibri"/>
                <a:cs typeface="Calibri"/>
              </a:rPr>
              <a:t> </a:t>
            </a:r>
            <a:r>
              <a:rPr dirty="0" sz="1600">
                <a:solidFill>
                  <a:srgbClr val="808080"/>
                </a:solidFill>
                <a:latin typeface="Calibri"/>
                <a:cs typeface="Calibri"/>
              </a:rPr>
              <a:t>A.</a:t>
            </a:r>
            <a:r>
              <a:rPr dirty="0" sz="1600" spc="-45">
                <a:solidFill>
                  <a:srgbClr val="808080"/>
                </a:solidFill>
                <a:latin typeface="Calibri"/>
                <a:cs typeface="Calibri"/>
              </a:rPr>
              <a:t> </a:t>
            </a:r>
            <a:r>
              <a:rPr dirty="0" sz="1600">
                <a:solidFill>
                  <a:srgbClr val="808080"/>
                </a:solidFill>
                <a:latin typeface="Calibri"/>
                <a:cs typeface="Calibri"/>
              </a:rPr>
              <a:t>Akl,</a:t>
            </a:r>
            <a:r>
              <a:rPr dirty="0" sz="1600" spc="-40">
                <a:solidFill>
                  <a:srgbClr val="808080"/>
                </a:solidFill>
                <a:latin typeface="Calibri"/>
                <a:cs typeface="Calibri"/>
              </a:rPr>
              <a:t> </a:t>
            </a:r>
            <a:r>
              <a:rPr dirty="0" sz="1600">
                <a:solidFill>
                  <a:srgbClr val="808080"/>
                </a:solidFill>
                <a:latin typeface="Calibri"/>
                <a:cs typeface="Calibri"/>
              </a:rPr>
              <a:t>Imad</a:t>
            </a:r>
            <a:r>
              <a:rPr dirty="0" sz="1600" spc="-35">
                <a:solidFill>
                  <a:srgbClr val="808080"/>
                </a:solidFill>
                <a:latin typeface="Calibri"/>
                <a:cs typeface="Calibri"/>
              </a:rPr>
              <a:t> </a:t>
            </a:r>
            <a:r>
              <a:rPr dirty="0" sz="1600">
                <a:solidFill>
                  <a:srgbClr val="808080"/>
                </a:solidFill>
                <a:latin typeface="Calibri"/>
                <a:cs typeface="Calibri"/>
              </a:rPr>
              <a:t>Bou</a:t>
            </a:r>
            <a:r>
              <a:rPr dirty="0" sz="1600" spc="-35">
                <a:solidFill>
                  <a:srgbClr val="808080"/>
                </a:solidFill>
                <a:latin typeface="Calibri"/>
                <a:cs typeface="Calibri"/>
              </a:rPr>
              <a:t> </a:t>
            </a:r>
            <a:r>
              <a:rPr dirty="0" sz="1600">
                <a:solidFill>
                  <a:srgbClr val="808080"/>
                </a:solidFill>
                <a:latin typeface="Calibri"/>
                <a:cs typeface="Calibri"/>
              </a:rPr>
              <a:t>Akl,</a:t>
            </a:r>
            <a:r>
              <a:rPr dirty="0" sz="1600" spc="-30">
                <a:solidFill>
                  <a:srgbClr val="808080"/>
                </a:solidFill>
                <a:latin typeface="Calibri"/>
                <a:cs typeface="Calibri"/>
              </a:rPr>
              <a:t> </a:t>
            </a:r>
            <a:r>
              <a:rPr dirty="0" sz="1600">
                <a:solidFill>
                  <a:srgbClr val="808080"/>
                </a:solidFill>
                <a:latin typeface="Calibri"/>
                <a:cs typeface="Calibri"/>
              </a:rPr>
              <a:t>Mary</a:t>
            </a:r>
            <a:r>
              <a:rPr dirty="0" sz="1600" spc="-40">
                <a:solidFill>
                  <a:srgbClr val="808080"/>
                </a:solidFill>
                <a:latin typeface="Calibri"/>
                <a:cs typeface="Calibri"/>
              </a:rPr>
              <a:t> </a:t>
            </a:r>
            <a:r>
              <a:rPr dirty="0" sz="1600">
                <a:solidFill>
                  <a:srgbClr val="808080"/>
                </a:solidFill>
                <a:latin typeface="Calibri"/>
                <a:cs typeface="Calibri"/>
              </a:rPr>
              <a:t>Boulos,</a:t>
            </a:r>
            <a:r>
              <a:rPr dirty="0" sz="1600" spc="-15">
                <a:solidFill>
                  <a:srgbClr val="808080"/>
                </a:solidFill>
                <a:latin typeface="Calibri"/>
                <a:cs typeface="Calibri"/>
              </a:rPr>
              <a:t> </a:t>
            </a:r>
            <a:r>
              <a:rPr dirty="0" sz="1600">
                <a:solidFill>
                  <a:srgbClr val="808080"/>
                </a:solidFill>
                <a:latin typeface="Calibri"/>
                <a:cs typeface="Calibri"/>
              </a:rPr>
              <a:t>Romina</a:t>
            </a:r>
            <a:r>
              <a:rPr dirty="0" sz="1600" spc="-25">
                <a:solidFill>
                  <a:srgbClr val="808080"/>
                </a:solidFill>
                <a:latin typeface="Calibri"/>
                <a:cs typeface="Calibri"/>
              </a:rPr>
              <a:t> </a:t>
            </a:r>
            <a:r>
              <a:rPr dirty="0" sz="1600" spc="-10">
                <a:solidFill>
                  <a:srgbClr val="808080"/>
                </a:solidFill>
                <a:latin typeface="Calibri"/>
                <a:cs typeface="Calibri"/>
              </a:rPr>
              <a:t>Brignardello- Petersen,</a:t>
            </a:r>
            <a:r>
              <a:rPr dirty="0" sz="1600" spc="-30">
                <a:solidFill>
                  <a:srgbClr val="808080"/>
                </a:solidFill>
                <a:latin typeface="Calibri"/>
                <a:cs typeface="Calibri"/>
              </a:rPr>
              <a:t> </a:t>
            </a:r>
            <a:r>
              <a:rPr dirty="0" sz="1600">
                <a:solidFill>
                  <a:srgbClr val="808080"/>
                </a:solidFill>
                <a:latin typeface="Calibri"/>
                <a:cs typeface="Calibri"/>
              </a:rPr>
              <a:t>Rana</a:t>
            </a:r>
            <a:r>
              <a:rPr dirty="0" sz="1600" spc="-55">
                <a:solidFill>
                  <a:srgbClr val="808080"/>
                </a:solidFill>
                <a:latin typeface="Calibri"/>
                <a:cs typeface="Calibri"/>
              </a:rPr>
              <a:t> </a:t>
            </a:r>
            <a:r>
              <a:rPr dirty="0" sz="1600">
                <a:solidFill>
                  <a:srgbClr val="808080"/>
                </a:solidFill>
                <a:latin typeface="Calibri"/>
                <a:cs typeface="Calibri"/>
              </a:rPr>
              <a:t>Charide,</a:t>
            </a:r>
            <a:r>
              <a:rPr dirty="0" sz="1600" spc="-55">
                <a:solidFill>
                  <a:srgbClr val="808080"/>
                </a:solidFill>
                <a:latin typeface="Calibri"/>
                <a:cs typeface="Calibri"/>
              </a:rPr>
              <a:t> </a:t>
            </a:r>
            <a:r>
              <a:rPr dirty="0" sz="1600" spc="-10">
                <a:solidFill>
                  <a:srgbClr val="808080"/>
                </a:solidFill>
                <a:latin typeface="Calibri"/>
                <a:cs typeface="Calibri"/>
              </a:rPr>
              <a:t>Matthew</a:t>
            </a:r>
            <a:r>
              <a:rPr dirty="0" sz="1600" spc="-60">
                <a:solidFill>
                  <a:srgbClr val="808080"/>
                </a:solidFill>
                <a:latin typeface="Calibri"/>
                <a:cs typeface="Calibri"/>
              </a:rPr>
              <a:t> </a:t>
            </a:r>
            <a:r>
              <a:rPr dirty="0" sz="1600">
                <a:solidFill>
                  <a:srgbClr val="808080"/>
                </a:solidFill>
                <a:latin typeface="Calibri"/>
                <a:cs typeface="Calibri"/>
              </a:rPr>
              <a:t>Chan,</a:t>
            </a:r>
            <a:r>
              <a:rPr dirty="0" sz="1600" spc="-55">
                <a:solidFill>
                  <a:srgbClr val="808080"/>
                </a:solidFill>
                <a:latin typeface="Calibri"/>
                <a:cs typeface="Calibri"/>
              </a:rPr>
              <a:t> </a:t>
            </a:r>
            <a:r>
              <a:rPr dirty="0" sz="1600">
                <a:solidFill>
                  <a:srgbClr val="808080"/>
                </a:solidFill>
                <a:latin typeface="Calibri"/>
                <a:cs typeface="Calibri"/>
              </a:rPr>
              <a:t>Karin</a:t>
            </a:r>
            <a:r>
              <a:rPr dirty="0" sz="1600" spc="-60">
                <a:solidFill>
                  <a:srgbClr val="808080"/>
                </a:solidFill>
                <a:latin typeface="Calibri"/>
                <a:cs typeface="Calibri"/>
              </a:rPr>
              <a:t> </a:t>
            </a:r>
            <a:r>
              <a:rPr dirty="0" sz="1600">
                <a:solidFill>
                  <a:srgbClr val="808080"/>
                </a:solidFill>
                <a:latin typeface="Calibri"/>
                <a:cs typeface="Calibri"/>
              </a:rPr>
              <a:t>Dearness,</a:t>
            </a:r>
            <a:r>
              <a:rPr dirty="0" sz="1600" spc="-25">
                <a:solidFill>
                  <a:srgbClr val="808080"/>
                </a:solidFill>
                <a:latin typeface="Calibri"/>
                <a:cs typeface="Calibri"/>
              </a:rPr>
              <a:t> </a:t>
            </a:r>
            <a:r>
              <a:rPr dirty="0" sz="1600">
                <a:solidFill>
                  <a:srgbClr val="808080"/>
                </a:solidFill>
                <a:latin typeface="Calibri"/>
                <a:cs typeface="Calibri"/>
              </a:rPr>
              <a:t>Andrea</a:t>
            </a:r>
            <a:r>
              <a:rPr dirty="0" sz="1600" spc="-45">
                <a:solidFill>
                  <a:srgbClr val="808080"/>
                </a:solidFill>
                <a:latin typeface="Calibri"/>
                <a:cs typeface="Calibri"/>
              </a:rPr>
              <a:t> </a:t>
            </a:r>
            <a:r>
              <a:rPr dirty="0" sz="1600">
                <a:solidFill>
                  <a:srgbClr val="808080"/>
                </a:solidFill>
                <a:latin typeface="Calibri"/>
                <a:cs typeface="Calibri"/>
              </a:rPr>
              <a:t>J.</a:t>
            </a:r>
            <a:r>
              <a:rPr dirty="0" sz="1600" spc="-55">
                <a:solidFill>
                  <a:srgbClr val="808080"/>
                </a:solidFill>
                <a:latin typeface="Calibri"/>
                <a:cs typeface="Calibri"/>
              </a:rPr>
              <a:t> </a:t>
            </a:r>
            <a:r>
              <a:rPr dirty="0" sz="1600">
                <a:solidFill>
                  <a:srgbClr val="808080"/>
                </a:solidFill>
                <a:latin typeface="Calibri"/>
                <a:cs typeface="Calibri"/>
              </a:rPr>
              <a:t>Darzi,</a:t>
            </a:r>
            <a:r>
              <a:rPr dirty="0" sz="1600" spc="-50">
                <a:solidFill>
                  <a:srgbClr val="808080"/>
                </a:solidFill>
                <a:latin typeface="Calibri"/>
                <a:cs typeface="Calibri"/>
              </a:rPr>
              <a:t> </a:t>
            </a:r>
            <a:r>
              <a:rPr dirty="0" sz="1600" spc="-10">
                <a:solidFill>
                  <a:srgbClr val="808080"/>
                </a:solidFill>
                <a:latin typeface="Calibri"/>
                <a:cs typeface="Calibri"/>
              </a:rPr>
              <a:t>Philipp </a:t>
            </a:r>
            <a:r>
              <a:rPr dirty="0" sz="1600">
                <a:solidFill>
                  <a:srgbClr val="808080"/>
                </a:solidFill>
                <a:latin typeface="Calibri"/>
                <a:cs typeface="Calibri"/>
              </a:rPr>
              <a:t>Kolb,</a:t>
            </a:r>
            <a:r>
              <a:rPr dirty="0" sz="1600" spc="-40">
                <a:solidFill>
                  <a:srgbClr val="808080"/>
                </a:solidFill>
                <a:latin typeface="Calibri"/>
                <a:cs typeface="Calibri"/>
              </a:rPr>
              <a:t> </a:t>
            </a:r>
            <a:r>
              <a:rPr dirty="0" sz="1600">
                <a:solidFill>
                  <a:srgbClr val="808080"/>
                </a:solidFill>
                <a:latin typeface="Calibri"/>
                <a:cs typeface="Calibri"/>
              </a:rPr>
              <a:t>Luis</a:t>
            </a:r>
            <a:r>
              <a:rPr dirty="0" sz="1600" spc="-55">
                <a:solidFill>
                  <a:srgbClr val="808080"/>
                </a:solidFill>
                <a:latin typeface="Calibri"/>
                <a:cs typeface="Calibri"/>
              </a:rPr>
              <a:t> </a:t>
            </a:r>
            <a:r>
              <a:rPr dirty="0" sz="1600">
                <a:solidFill>
                  <a:srgbClr val="808080"/>
                </a:solidFill>
                <a:latin typeface="Calibri"/>
                <a:cs typeface="Calibri"/>
              </a:rPr>
              <a:t>E.</a:t>
            </a:r>
            <a:r>
              <a:rPr dirty="0" sz="1600" spc="-35">
                <a:solidFill>
                  <a:srgbClr val="808080"/>
                </a:solidFill>
                <a:latin typeface="Calibri"/>
                <a:cs typeface="Calibri"/>
              </a:rPr>
              <a:t> </a:t>
            </a:r>
            <a:r>
              <a:rPr dirty="0" sz="1600" spc="-10">
                <a:solidFill>
                  <a:srgbClr val="808080"/>
                </a:solidFill>
                <a:latin typeface="Calibri"/>
                <a:cs typeface="Calibri"/>
              </a:rPr>
              <a:t>Colunga-Lozano,</a:t>
            </a:r>
            <a:r>
              <a:rPr dirty="0" sz="1600" spc="-45">
                <a:solidFill>
                  <a:srgbClr val="808080"/>
                </a:solidFill>
                <a:latin typeface="Calibri"/>
                <a:cs typeface="Calibri"/>
              </a:rPr>
              <a:t> </a:t>
            </a:r>
            <a:r>
              <a:rPr dirty="0" sz="1600">
                <a:solidFill>
                  <a:srgbClr val="808080"/>
                </a:solidFill>
                <a:latin typeface="Calibri"/>
                <a:cs typeface="Calibri"/>
              </a:rPr>
              <a:t>Razan</a:t>
            </a:r>
            <a:r>
              <a:rPr dirty="0" sz="1600" spc="-45">
                <a:solidFill>
                  <a:srgbClr val="808080"/>
                </a:solidFill>
                <a:latin typeface="Calibri"/>
                <a:cs typeface="Calibri"/>
              </a:rPr>
              <a:t> </a:t>
            </a:r>
            <a:r>
              <a:rPr dirty="0" sz="1600" spc="-25">
                <a:solidFill>
                  <a:srgbClr val="808080"/>
                </a:solidFill>
                <a:latin typeface="Calibri"/>
                <a:cs typeface="Calibri"/>
              </a:rPr>
              <a:t>Mansour,</a:t>
            </a:r>
            <a:r>
              <a:rPr dirty="0" sz="1600" spc="-45">
                <a:solidFill>
                  <a:srgbClr val="808080"/>
                </a:solidFill>
                <a:latin typeface="Calibri"/>
                <a:cs typeface="Calibri"/>
              </a:rPr>
              <a:t> </a:t>
            </a:r>
            <a:r>
              <a:rPr dirty="0" sz="1600">
                <a:solidFill>
                  <a:srgbClr val="808080"/>
                </a:solidFill>
                <a:latin typeface="Calibri"/>
                <a:cs typeface="Calibri"/>
              </a:rPr>
              <a:t>Gian</a:t>
            </a:r>
            <a:r>
              <a:rPr dirty="0" sz="1600" spc="-55">
                <a:solidFill>
                  <a:srgbClr val="808080"/>
                </a:solidFill>
                <a:latin typeface="Calibri"/>
                <a:cs typeface="Calibri"/>
              </a:rPr>
              <a:t> </a:t>
            </a:r>
            <a:r>
              <a:rPr dirty="0" sz="1600">
                <a:solidFill>
                  <a:srgbClr val="808080"/>
                </a:solidFill>
                <a:latin typeface="Calibri"/>
                <a:cs typeface="Calibri"/>
              </a:rPr>
              <a:t>Paolo</a:t>
            </a:r>
            <a:r>
              <a:rPr dirty="0" sz="1600" spc="-35">
                <a:solidFill>
                  <a:srgbClr val="808080"/>
                </a:solidFill>
                <a:latin typeface="Calibri"/>
                <a:cs typeface="Calibri"/>
              </a:rPr>
              <a:t> </a:t>
            </a:r>
            <a:r>
              <a:rPr dirty="0" sz="1600" spc="-10">
                <a:solidFill>
                  <a:srgbClr val="808080"/>
                </a:solidFill>
                <a:latin typeface="Calibri"/>
                <a:cs typeface="Calibri"/>
              </a:rPr>
              <a:t>Morgano,</a:t>
            </a:r>
            <a:r>
              <a:rPr dirty="0" sz="1600" spc="-40">
                <a:solidFill>
                  <a:srgbClr val="808080"/>
                </a:solidFill>
                <a:latin typeface="Calibri"/>
                <a:cs typeface="Calibri"/>
              </a:rPr>
              <a:t> </a:t>
            </a:r>
            <a:r>
              <a:rPr dirty="0" sz="1600">
                <a:solidFill>
                  <a:srgbClr val="808080"/>
                </a:solidFill>
                <a:latin typeface="Calibri"/>
                <a:cs typeface="Calibri"/>
              </a:rPr>
              <a:t>Rami</a:t>
            </a:r>
            <a:r>
              <a:rPr dirty="0" sz="1600" spc="-40">
                <a:solidFill>
                  <a:srgbClr val="808080"/>
                </a:solidFill>
                <a:latin typeface="Calibri"/>
                <a:cs typeface="Calibri"/>
              </a:rPr>
              <a:t> </a:t>
            </a:r>
            <a:r>
              <a:rPr dirty="0" sz="1600">
                <a:solidFill>
                  <a:srgbClr val="808080"/>
                </a:solidFill>
                <a:latin typeface="Calibri"/>
                <a:cs typeface="Calibri"/>
              </a:rPr>
              <a:t>Z.</a:t>
            </a:r>
            <a:r>
              <a:rPr dirty="0" sz="1600" spc="-40">
                <a:solidFill>
                  <a:srgbClr val="808080"/>
                </a:solidFill>
                <a:latin typeface="Calibri"/>
                <a:cs typeface="Calibri"/>
              </a:rPr>
              <a:t> </a:t>
            </a:r>
            <a:r>
              <a:rPr dirty="0" sz="1600" spc="-10">
                <a:solidFill>
                  <a:srgbClr val="808080"/>
                </a:solidFill>
                <a:latin typeface="Calibri"/>
                <a:cs typeface="Calibri"/>
              </a:rPr>
              <a:t>Morsi, </a:t>
            </a:r>
            <a:r>
              <a:rPr dirty="0" sz="1600" spc="-20">
                <a:solidFill>
                  <a:srgbClr val="808080"/>
                </a:solidFill>
                <a:latin typeface="Calibri"/>
                <a:cs typeface="Calibri"/>
              </a:rPr>
              <a:t>Atefeh</a:t>
            </a:r>
            <a:r>
              <a:rPr dirty="0" sz="1600" spc="-50">
                <a:solidFill>
                  <a:srgbClr val="808080"/>
                </a:solidFill>
                <a:latin typeface="Calibri"/>
                <a:cs typeface="Calibri"/>
              </a:rPr>
              <a:t> </a:t>
            </a:r>
            <a:r>
              <a:rPr dirty="0" sz="1600">
                <a:solidFill>
                  <a:srgbClr val="808080"/>
                </a:solidFill>
                <a:latin typeface="Calibri"/>
                <a:cs typeface="Calibri"/>
              </a:rPr>
              <a:t>Noori,</a:t>
            </a:r>
            <a:r>
              <a:rPr dirty="0" sz="1600" spc="-25">
                <a:solidFill>
                  <a:srgbClr val="808080"/>
                </a:solidFill>
                <a:latin typeface="Calibri"/>
                <a:cs typeface="Calibri"/>
              </a:rPr>
              <a:t> </a:t>
            </a:r>
            <a:r>
              <a:rPr dirty="0" sz="1600">
                <a:solidFill>
                  <a:srgbClr val="808080"/>
                </a:solidFill>
                <a:latin typeface="Calibri"/>
                <a:cs typeface="Calibri"/>
              </a:rPr>
              <a:t>Thomas</a:t>
            </a:r>
            <a:r>
              <a:rPr dirty="0" sz="1600" spc="-30">
                <a:solidFill>
                  <a:srgbClr val="808080"/>
                </a:solidFill>
                <a:latin typeface="Calibri"/>
                <a:cs typeface="Calibri"/>
              </a:rPr>
              <a:t> </a:t>
            </a:r>
            <a:r>
              <a:rPr dirty="0" sz="1600">
                <a:solidFill>
                  <a:srgbClr val="808080"/>
                </a:solidFill>
                <a:latin typeface="Calibri"/>
                <a:cs typeface="Calibri"/>
              </a:rPr>
              <a:t>Piggott,</a:t>
            </a:r>
            <a:r>
              <a:rPr dirty="0" sz="1600" spc="-60">
                <a:solidFill>
                  <a:srgbClr val="808080"/>
                </a:solidFill>
                <a:latin typeface="Calibri"/>
                <a:cs typeface="Calibri"/>
              </a:rPr>
              <a:t> </a:t>
            </a:r>
            <a:r>
              <a:rPr dirty="0" sz="1600" spc="-10">
                <a:solidFill>
                  <a:srgbClr val="808080"/>
                </a:solidFill>
                <a:latin typeface="Calibri"/>
                <a:cs typeface="Calibri"/>
              </a:rPr>
              <a:t>Yuan</a:t>
            </a:r>
            <a:r>
              <a:rPr dirty="0" sz="1600" spc="-60">
                <a:solidFill>
                  <a:srgbClr val="808080"/>
                </a:solidFill>
                <a:latin typeface="Calibri"/>
                <a:cs typeface="Calibri"/>
              </a:rPr>
              <a:t> </a:t>
            </a:r>
            <a:r>
              <a:rPr dirty="0" sz="1600">
                <a:solidFill>
                  <a:srgbClr val="808080"/>
                </a:solidFill>
                <a:latin typeface="Calibri"/>
                <a:cs typeface="Calibri"/>
              </a:rPr>
              <a:t>Qiu,</a:t>
            </a:r>
            <a:r>
              <a:rPr dirty="0" sz="1600" spc="-45">
                <a:solidFill>
                  <a:srgbClr val="808080"/>
                </a:solidFill>
                <a:latin typeface="Calibri"/>
                <a:cs typeface="Calibri"/>
              </a:rPr>
              <a:t> </a:t>
            </a:r>
            <a:r>
              <a:rPr dirty="0" sz="1600" spc="-20">
                <a:solidFill>
                  <a:srgbClr val="808080"/>
                </a:solidFill>
                <a:latin typeface="Calibri"/>
                <a:cs typeface="Calibri"/>
              </a:rPr>
              <a:t>Yetiani</a:t>
            </a:r>
            <a:r>
              <a:rPr dirty="0" sz="1600" spc="-50">
                <a:solidFill>
                  <a:srgbClr val="808080"/>
                </a:solidFill>
                <a:latin typeface="Calibri"/>
                <a:cs typeface="Calibri"/>
              </a:rPr>
              <a:t> </a:t>
            </a:r>
            <a:r>
              <a:rPr dirty="0" sz="1600" spc="-10">
                <a:solidFill>
                  <a:srgbClr val="808080"/>
                </a:solidFill>
                <a:latin typeface="Calibri"/>
                <a:cs typeface="Calibri"/>
              </a:rPr>
              <a:t>Roldan,</a:t>
            </a:r>
            <a:r>
              <a:rPr dirty="0" sz="1600" spc="-45">
                <a:solidFill>
                  <a:srgbClr val="808080"/>
                </a:solidFill>
                <a:latin typeface="Calibri"/>
                <a:cs typeface="Calibri"/>
              </a:rPr>
              <a:t> </a:t>
            </a:r>
            <a:r>
              <a:rPr dirty="0" sz="1600">
                <a:solidFill>
                  <a:srgbClr val="808080"/>
                </a:solidFill>
                <a:latin typeface="Calibri"/>
                <a:cs typeface="Calibri"/>
              </a:rPr>
              <a:t>Finn</a:t>
            </a:r>
            <a:r>
              <a:rPr dirty="0" sz="1600" spc="-50">
                <a:solidFill>
                  <a:srgbClr val="808080"/>
                </a:solidFill>
                <a:latin typeface="Calibri"/>
                <a:cs typeface="Calibri"/>
              </a:rPr>
              <a:t> </a:t>
            </a:r>
            <a:r>
              <a:rPr dirty="0" sz="1600" spc="-10">
                <a:solidFill>
                  <a:srgbClr val="808080"/>
                </a:solidFill>
                <a:latin typeface="Calibri"/>
                <a:cs typeface="Calibri"/>
              </a:rPr>
              <a:t>Schunemann, </a:t>
            </a:r>
            <a:r>
              <a:rPr dirty="0" sz="1600">
                <a:solidFill>
                  <a:srgbClr val="808080"/>
                </a:solidFill>
                <a:latin typeface="Calibri"/>
                <a:cs typeface="Calibri"/>
              </a:rPr>
              <a:t>Adrienne</a:t>
            </a:r>
            <a:r>
              <a:rPr dirty="0" sz="1600" spc="-65">
                <a:solidFill>
                  <a:srgbClr val="808080"/>
                </a:solidFill>
                <a:latin typeface="Calibri"/>
                <a:cs typeface="Calibri"/>
              </a:rPr>
              <a:t> </a:t>
            </a:r>
            <a:r>
              <a:rPr dirty="0" sz="1600">
                <a:solidFill>
                  <a:srgbClr val="808080"/>
                </a:solidFill>
                <a:latin typeface="Calibri"/>
                <a:cs typeface="Calibri"/>
              </a:rPr>
              <a:t>Stevens,</a:t>
            </a:r>
            <a:r>
              <a:rPr dirty="0" sz="1600" spc="-55">
                <a:solidFill>
                  <a:srgbClr val="808080"/>
                </a:solidFill>
                <a:latin typeface="Calibri"/>
                <a:cs typeface="Calibri"/>
              </a:rPr>
              <a:t> </a:t>
            </a:r>
            <a:r>
              <a:rPr dirty="0" sz="1600">
                <a:solidFill>
                  <a:srgbClr val="808080"/>
                </a:solidFill>
                <a:latin typeface="Calibri"/>
                <a:cs typeface="Calibri"/>
              </a:rPr>
              <a:t>Karla</a:t>
            </a:r>
            <a:r>
              <a:rPr dirty="0" sz="1600" spc="-65">
                <a:solidFill>
                  <a:srgbClr val="808080"/>
                </a:solidFill>
                <a:latin typeface="Calibri"/>
                <a:cs typeface="Calibri"/>
              </a:rPr>
              <a:t> </a:t>
            </a:r>
            <a:r>
              <a:rPr dirty="0" sz="1600">
                <a:solidFill>
                  <a:srgbClr val="808080"/>
                </a:solidFill>
                <a:latin typeface="Calibri"/>
                <a:cs typeface="Calibri"/>
              </a:rPr>
              <a:t>Solo,</a:t>
            </a:r>
            <a:r>
              <a:rPr dirty="0" sz="1600" spc="-55">
                <a:solidFill>
                  <a:srgbClr val="808080"/>
                </a:solidFill>
                <a:latin typeface="Calibri"/>
                <a:cs typeface="Calibri"/>
              </a:rPr>
              <a:t> </a:t>
            </a:r>
            <a:r>
              <a:rPr dirty="0" sz="1600" spc="-10">
                <a:solidFill>
                  <a:srgbClr val="808080"/>
                </a:solidFill>
                <a:latin typeface="Calibri"/>
                <a:cs typeface="Calibri"/>
              </a:rPr>
              <a:t>Matthew</a:t>
            </a:r>
            <a:r>
              <a:rPr dirty="0" sz="1600" spc="-70">
                <a:solidFill>
                  <a:srgbClr val="808080"/>
                </a:solidFill>
                <a:latin typeface="Calibri"/>
                <a:cs typeface="Calibri"/>
              </a:rPr>
              <a:t> </a:t>
            </a:r>
            <a:r>
              <a:rPr dirty="0" sz="1600" spc="-20">
                <a:solidFill>
                  <a:srgbClr val="808080"/>
                </a:solidFill>
                <a:latin typeface="Calibri"/>
                <a:cs typeface="Calibri"/>
              </a:rPr>
              <a:t>Ventresca,</a:t>
            </a:r>
            <a:r>
              <a:rPr dirty="0" sz="1600" spc="-45">
                <a:solidFill>
                  <a:srgbClr val="808080"/>
                </a:solidFill>
                <a:latin typeface="Calibri"/>
                <a:cs typeface="Calibri"/>
              </a:rPr>
              <a:t> </a:t>
            </a:r>
            <a:r>
              <a:rPr dirty="0" sz="1600" spc="-10">
                <a:solidFill>
                  <a:srgbClr val="808080"/>
                </a:solidFill>
                <a:latin typeface="Calibri"/>
                <a:cs typeface="Calibri"/>
              </a:rPr>
              <a:t>Wojtek</a:t>
            </a:r>
            <a:r>
              <a:rPr dirty="0" sz="1600" spc="-50">
                <a:solidFill>
                  <a:srgbClr val="808080"/>
                </a:solidFill>
                <a:latin typeface="Calibri"/>
                <a:cs typeface="Calibri"/>
              </a:rPr>
              <a:t> </a:t>
            </a:r>
            <a:r>
              <a:rPr dirty="0" sz="1600">
                <a:solidFill>
                  <a:srgbClr val="808080"/>
                </a:solidFill>
                <a:latin typeface="Calibri"/>
                <a:cs typeface="Calibri"/>
              </a:rPr>
              <a:t>Wiercioch,</a:t>
            </a:r>
            <a:r>
              <a:rPr dirty="0" sz="1600" spc="-40">
                <a:solidFill>
                  <a:srgbClr val="808080"/>
                </a:solidFill>
                <a:latin typeface="Calibri"/>
                <a:cs typeface="Calibri"/>
              </a:rPr>
              <a:t> </a:t>
            </a:r>
            <a:r>
              <a:rPr dirty="0" sz="1600">
                <a:solidFill>
                  <a:srgbClr val="808080"/>
                </a:solidFill>
                <a:latin typeface="Calibri"/>
                <a:cs typeface="Calibri"/>
              </a:rPr>
              <a:t>Reem</a:t>
            </a:r>
            <a:r>
              <a:rPr dirty="0" sz="1600" spc="-55">
                <a:solidFill>
                  <a:srgbClr val="808080"/>
                </a:solidFill>
                <a:latin typeface="Calibri"/>
                <a:cs typeface="Calibri"/>
              </a:rPr>
              <a:t> </a:t>
            </a:r>
            <a:r>
              <a:rPr dirty="0" sz="1600" spc="-25">
                <a:solidFill>
                  <a:srgbClr val="808080"/>
                </a:solidFill>
                <a:latin typeface="Calibri"/>
                <a:cs typeface="Calibri"/>
              </a:rPr>
              <a:t>A. </a:t>
            </a:r>
            <a:r>
              <a:rPr dirty="0" sz="1600" spc="-10">
                <a:solidFill>
                  <a:srgbClr val="808080"/>
                </a:solidFill>
                <a:latin typeface="Calibri"/>
                <a:cs typeface="Calibri"/>
              </a:rPr>
              <a:t>Mustafa,</a:t>
            </a:r>
            <a:r>
              <a:rPr dirty="0" sz="1600" spc="-70">
                <a:solidFill>
                  <a:srgbClr val="808080"/>
                </a:solidFill>
                <a:latin typeface="Calibri"/>
                <a:cs typeface="Calibri"/>
              </a:rPr>
              <a:t> </a:t>
            </a:r>
            <a:r>
              <a:rPr dirty="0" sz="1600">
                <a:solidFill>
                  <a:srgbClr val="808080"/>
                </a:solidFill>
                <a:latin typeface="Calibri"/>
                <a:cs typeface="Calibri"/>
              </a:rPr>
              <a:t>Holger</a:t>
            </a:r>
            <a:r>
              <a:rPr dirty="0" sz="1600" spc="-45">
                <a:solidFill>
                  <a:srgbClr val="808080"/>
                </a:solidFill>
                <a:latin typeface="Calibri"/>
                <a:cs typeface="Calibri"/>
              </a:rPr>
              <a:t> </a:t>
            </a:r>
            <a:r>
              <a:rPr dirty="0" sz="1600">
                <a:solidFill>
                  <a:srgbClr val="808080"/>
                </a:solidFill>
                <a:latin typeface="Calibri"/>
                <a:cs typeface="Calibri"/>
              </a:rPr>
              <a:t>J.</a:t>
            </a:r>
            <a:r>
              <a:rPr dirty="0" sz="1600" spc="-50">
                <a:solidFill>
                  <a:srgbClr val="808080"/>
                </a:solidFill>
                <a:latin typeface="Calibri"/>
                <a:cs typeface="Calibri"/>
              </a:rPr>
              <a:t> </a:t>
            </a:r>
            <a:r>
              <a:rPr dirty="0" sz="1600" spc="-10">
                <a:solidFill>
                  <a:srgbClr val="808080"/>
                </a:solidFill>
                <a:latin typeface="Calibri"/>
                <a:cs typeface="Calibri"/>
              </a:rPr>
              <a:t>Schunemann</a:t>
            </a:r>
            <a:endParaRPr sz="1600">
              <a:latin typeface="Calibri"/>
              <a:cs typeface="Calibri"/>
            </a:endParaRPr>
          </a:p>
        </p:txBody>
      </p:sp>
      <p:grpSp>
        <p:nvGrpSpPr>
          <p:cNvPr id="5" name="object 5" descr=""/>
          <p:cNvGrpSpPr/>
          <p:nvPr/>
        </p:nvGrpSpPr>
        <p:grpSpPr>
          <a:xfrm>
            <a:off x="8177784" y="1818131"/>
            <a:ext cx="3816350" cy="4834255"/>
            <a:chOff x="8177784" y="1818131"/>
            <a:chExt cx="3816350" cy="4834255"/>
          </a:xfrm>
        </p:grpSpPr>
        <p:pic>
          <p:nvPicPr>
            <p:cNvPr id="6" name="object 6" descr=""/>
            <p:cNvPicPr/>
            <p:nvPr/>
          </p:nvPicPr>
          <p:blipFill>
            <a:blip r:embed="rId2" cstate="print"/>
            <a:stretch>
              <a:fillRect/>
            </a:stretch>
          </p:blipFill>
          <p:spPr>
            <a:xfrm>
              <a:off x="8177784" y="1818131"/>
              <a:ext cx="3816095" cy="4834115"/>
            </a:xfrm>
            <a:prstGeom prst="rect">
              <a:avLst/>
            </a:prstGeom>
          </p:spPr>
        </p:pic>
        <p:pic>
          <p:nvPicPr>
            <p:cNvPr id="7" name="object 7" descr=""/>
            <p:cNvPicPr/>
            <p:nvPr/>
          </p:nvPicPr>
          <p:blipFill>
            <a:blip r:embed="rId3" cstate="print"/>
            <a:stretch>
              <a:fillRect/>
            </a:stretch>
          </p:blipFill>
          <p:spPr>
            <a:xfrm>
              <a:off x="8382000" y="2022347"/>
              <a:ext cx="3209543" cy="4227575"/>
            </a:xfrm>
            <a:prstGeom prst="rect">
              <a:avLst/>
            </a:prstGeom>
          </p:spPr>
        </p:pic>
        <p:pic>
          <p:nvPicPr>
            <p:cNvPr id="8" name="object 8" descr=""/>
            <p:cNvPicPr/>
            <p:nvPr/>
          </p:nvPicPr>
          <p:blipFill>
            <a:blip r:embed="rId4" cstate="print"/>
            <a:stretch>
              <a:fillRect/>
            </a:stretch>
          </p:blipFill>
          <p:spPr>
            <a:xfrm>
              <a:off x="8372475" y="2012822"/>
              <a:ext cx="3228594" cy="4252341"/>
            </a:xfrm>
            <a:prstGeom prst="rect">
              <a:avLst/>
            </a:prstGeom>
          </p:spPr>
        </p:pic>
      </p:grpSp>
      <p:sp>
        <p:nvSpPr>
          <p:cNvPr id="9" name="object 9" descr=""/>
          <p:cNvSpPr txBox="1"/>
          <p:nvPr/>
        </p:nvSpPr>
        <p:spPr>
          <a:xfrm>
            <a:off x="5057108" y="601522"/>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3626485"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Living</a:t>
            </a:r>
            <a:r>
              <a:rPr dirty="0" sz="2800" spc="-85">
                <a:solidFill>
                  <a:srgbClr val="E53E31"/>
                </a:solidFill>
                <a:latin typeface="Calibri"/>
                <a:cs typeface="Calibri"/>
              </a:rPr>
              <a:t> </a:t>
            </a:r>
            <a:r>
              <a:rPr dirty="0" sz="2800" spc="-10">
                <a:solidFill>
                  <a:srgbClr val="E53E31"/>
                </a:solidFill>
                <a:latin typeface="Calibri"/>
                <a:cs typeface="Calibri"/>
              </a:rPr>
              <a:t>Recommendations</a:t>
            </a:r>
            <a:endParaRPr sz="2800">
              <a:latin typeface="Calibri"/>
              <a:cs typeface="Calibri"/>
            </a:endParaRPr>
          </a:p>
        </p:txBody>
      </p:sp>
      <p:sp>
        <p:nvSpPr>
          <p:cNvPr id="3" name="object 3" descr=""/>
          <p:cNvSpPr txBox="1"/>
          <p:nvPr/>
        </p:nvSpPr>
        <p:spPr>
          <a:xfrm>
            <a:off x="4105328" y="1363812"/>
            <a:ext cx="1093470" cy="355600"/>
          </a:xfrm>
          <a:prstGeom prst="rect">
            <a:avLst/>
          </a:prstGeom>
        </p:spPr>
        <p:txBody>
          <a:bodyPr wrap="square" lIns="0" tIns="0" rIns="0" bIns="0" rtlCol="0" vert="horz">
            <a:spAutoFit/>
          </a:bodyPr>
          <a:lstStyle/>
          <a:p>
            <a:pPr>
              <a:lnSpc>
                <a:spcPts val="2655"/>
              </a:lnSpc>
            </a:pPr>
            <a:r>
              <a:rPr dirty="0" sz="2800" spc="-25">
                <a:solidFill>
                  <a:srgbClr val="E53E31"/>
                </a:solidFill>
                <a:latin typeface="Calibri"/>
                <a:cs typeface="Calibri"/>
              </a:rPr>
              <a:t>Process</a:t>
            </a:r>
            <a:endParaRPr sz="2800">
              <a:latin typeface="Calibri"/>
              <a:cs typeface="Calibri"/>
            </a:endParaRPr>
          </a:p>
        </p:txBody>
      </p:sp>
      <p:sp>
        <p:nvSpPr>
          <p:cNvPr id="4" name="object 4" descr=""/>
          <p:cNvSpPr txBox="1"/>
          <p:nvPr/>
        </p:nvSpPr>
        <p:spPr>
          <a:xfrm>
            <a:off x="497840" y="5611671"/>
            <a:ext cx="1871980" cy="756920"/>
          </a:xfrm>
          <a:prstGeom prst="rect">
            <a:avLst/>
          </a:prstGeom>
        </p:spPr>
        <p:txBody>
          <a:bodyPr wrap="square" lIns="0" tIns="12700" rIns="0" bIns="0" rtlCol="0" vert="horz">
            <a:spAutoFit/>
          </a:bodyPr>
          <a:lstStyle/>
          <a:p>
            <a:pPr marL="12700" marR="5080">
              <a:lnSpc>
                <a:spcPct val="100000"/>
              </a:lnSpc>
              <a:spcBef>
                <a:spcPts val="100"/>
              </a:spcBef>
            </a:pPr>
            <a:r>
              <a:rPr dirty="0" sz="1200">
                <a:solidFill>
                  <a:srgbClr val="808080"/>
                </a:solidFill>
                <a:latin typeface="Calibri"/>
                <a:cs typeface="Calibri"/>
              </a:rPr>
              <a:t>Akl</a:t>
            </a:r>
            <a:r>
              <a:rPr dirty="0" sz="1200" spc="5">
                <a:solidFill>
                  <a:srgbClr val="808080"/>
                </a:solidFill>
                <a:latin typeface="Calibri"/>
                <a:cs typeface="Calibri"/>
              </a:rPr>
              <a:t> </a:t>
            </a:r>
            <a:r>
              <a:rPr dirty="0" sz="1200">
                <a:solidFill>
                  <a:srgbClr val="808080"/>
                </a:solidFill>
                <a:latin typeface="Calibri"/>
                <a:cs typeface="Calibri"/>
              </a:rPr>
              <a:t>EA, et</a:t>
            </a:r>
            <a:r>
              <a:rPr dirty="0" sz="1200" spc="5">
                <a:solidFill>
                  <a:srgbClr val="808080"/>
                </a:solidFill>
                <a:latin typeface="Calibri"/>
                <a:cs typeface="Calibri"/>
              </a:rPr>
              <a:t> </a:t>
            </a:r>
            <a:r>
              <a:rPr dirty="0" sz="1200">
                <a:solidFill>
                  <a:srgbClr val="808080"/>
                </a:solidFill>
                <a:latin typeface="Calibri"/>
                <a:cs typeface="Calibri"/>
              </a:rPr>
              <a:t>al.</a:t>
            </a:r>
            <a:r>
              <a:rPr dirty="0" sz="1200" spc="-15">
                <a:solidFill>
                  <a:srgbClr val="808080"/>
                </a:solidFill>
                <a:latin typeface="Calibri"/>
                <a:cs typeface="Calibri"/>
              </a:rPr>
              <a:t> </a:t>
            </a:r>
            <a:r>
              <a:rPr dirty="0" sz="1200">
                <a:solidFill>
                  <a:srgbClr val="808080"/>
                </a:solidFill>
                <a:latin typeface="Calibri"/>
                <a:cs typeface="Calibri"/>
              </a:rPr>
              <a:t>Living</a:t>
            </a:r>
            <a:r>
              <a:rPr dirty="0" sz="1200" spc="-25">
                <a:solidFill>
                  <a:srgbClr val="808080"/>
                </a:solidFill>
                <a:latin typeface="Calibri"/>
                <a:cs typeface="Calibri"/>
              </a:rPr>
              <a:t> </a:t>
            </a:r>
            <a:r>
              <a:rPr dirty="0" sz="1200" spc="-10">
                <a:solidFill>
                  <a:srgbClr val="808080"/>
                </a:solidFill>
                <a:latin typeface="Calibri"/>
                <a:cs typeface="Calibri"/>
              </a:rPr>
              <a:t>systematic </a:t>
            </a:r>
            <a:r>
              <a:rPr dirty="0" sz="1200">
                <a:solidFill>
                  <a:srgbClr val="808080"/>
                </a:solidFill>
                <a:latin typeface="Calibri"/>
                <a:cs typeface="Calibri"/>
              </a:rPr>
              <a:t>reviews:</a:t>
            </a:r>
            <a:r>
              <a:rPr dirty="0" sz="1200" spc="-25">
                <a:solidFill>
                  <a:srgbClr val="808080"/>
                </a:solidFill>
                <a:latin typeface="Calibri"/>
                <a:cs typeface="Calibri"/>
              </a:rPr>
              <a:t> </a:t>
            </a:r>
            <a:r>
              <a:rPr dirty="0" sz="1200">
                <a:solidFill>
                  <a:srgbClr val="808080"/>
                </a:solidFill>
                <a:latin typeface="Calibri"/>
                <a:cs typeface="Calibri"/>
              </a:rPr>
              <a:t>4.</a:t>
            </a:r>
            <a:r>
              <a:rPr dirty="0" sz="1200" spc="-15">
                <a:solidFill>
                  <a:srgbClr val="808080"/>
                </a:solidFill>
                <a:latin typeface="Calibri"/>
                <a:cs typeface="Calibri"/>
              </a:rPr>
              <a:t> </a:t>
            </a:r>
            <a:r>
              <a:rPr dirty="0" sz="1200">
                <a:solidFill>
                  <a:srgbClr val="808080"/>
                </a:solidFill>
                <a:latin typeface="Calibri"/>
                <a:cs typeface="Calibri"/>
              </a:rPr>
              <a:t>Living</a:t>
            </a:r>
            <a:r>
              <a:rPr dirty="0" sz="1200" spc="-40">
                <a:solidFill>
                  <a:srgbClr val="808080"/>
                </a:solidFill>
                <a:latin typeface="Calibri"/>
                <a:cs typeface="Calibri"/>
              </a:rPr>
              <a:t> </a:t>
            </a:r>
            <a:r>
              <a:rPr dirty="0" sz="1200" spc="-10">
                <a:solidFill>
                  <a:srgbClr val="808080"/>
                </a:solidFill>
                <a:latin typeface="Calibri"/>
                <a:cs typeface="Calibri"/>
              </a:rPr>
              <a:t>guideline </a:t>
            </a:r>
            <a:r>
              <a:rPr dirty="0" sz="1200">
                <a:solidFill>
                  <a:srgbClr val="808080"/>
                </a:solidFill>
                <a:latin typeface="Calibri"/>
                <a:cs typeface="Calibri"/>
              </a:rPr>
              <a:t>recommendations.</a:t>
            </a:r>
            <a:r>
              <a:rPr dirty="0" sz="1200" spc="-55">
                <a:solidFill>
                  <a:srgbClr val="808080"/>
                </a:solidFill>
                <a:latin typeface="Calibri"/>
                <a:cs typeface="Calibri"/>
              </a:rPr>
              <a:t> </a:t>
            </a:r>
            <a:r>
              <a:rPr dirty="0" sz="1200">
                <a:solidFill>
                  <a:srgbClr val="808080"/>
                </a:solidFill>
                <a:latin typeface="Calibri"/>
                <a:cs typeface="Calibri"/>
              </a:rPr>
              <a:t>J</a:t>
            </a:r>
            <a:r>
              <a:rPr dirty="0" sz="1200" spc="-10">
                <a:solidFill>
                  <a:srgbClr val="808080"/>
                </a:solidFill>
                <a:latin typeface="Calibri"/>
                <a:cs typeface="Calibri"/>
              </a:rPr>
              <a:t> </a:t>
            </a:r>
            <a:r>
              <a:rPr dirty="0" sz="1200" spc="-20">
                <a:solidFill>
                  <a:srgbClr val="808080"/>
                </a:solidFill>
                <a:latin typeface="Calibri"/>
                <a:cs typeface="Calibri"/>
              </a:rPr>
              <a:t>Clin </a:t>
            </a:r>
            <a:r>
              <a:rPr dirty="0" sz="1200">
                <a:solidFill>
                  <a:srgbClr val="808080"/>
                </a:solidFill>
                <a:latin typeface="Calibri"/>
                <a:cs typeface="Calibri"/>
              </a:rPr>
              <a:t>Epidemiol.</a:t>
            </a:r>
            <a:r>
              <a:rPr dirty="0" sz="1200" spc="-15">
                <a:solidFill>
                  <a:srgbClr val="808080"/>
                </a:solidFill>
                <a:latin typeface="Calibri"/>
                <a:cs typeface="Calibri"/>
              </a:rPr>
              <a:t> </a:t>
            </a:r>
            <a:r>
              <a:rPr dirty="0" sz="1200">
                <a:solidFill>
                  <a:srgbClr val="808080"/>
                </a:solidFill>
                <a:latin typeface="Calibri"/>
                <a:cs typeface="Calibri"/>
              </a:rPr>
              <a:t>2017;91:47-</a:t>
            </a:r>
            <a:r>
              <a:rPr dirty="0" sz="1200" spc="-25">
                <a:solidFill>
                  <a:srgbClr val="808080"/>
                </a:solidFill>
                <a:latin typeface="Calibri"/>
                <a:cs typeface="Calibri"/>
              </a:rPr>
              <a:t>53.</a:t>
            </a:r>
            <a:endParaRPr sz="1200">
              <a:latin typeface="Calibri"/>
              <a:cs typeface="Calibri"/>
            </a:endParaRPr>
          </a:p>
        </p:txBody>
      </p:sp>
      <p:pic>
        <p:nvPicPr>
          <p:cNvPr id="5" name="object 5" descr=""/>
          <p:cNvPicPr/>
          <p:nvPr/>
        </p:nvPicPr>
        <p:blipFill>
          <a:blip r:embed="rId2" cstate="print"/>
          <a:stretch>
            <a:fillRect/>
          </a:stretch>
        </p:blipFill>
        <p:spPr>
          <a:xfrm>
            <a:off x="4014215" y="1341120"/>
            <a:ext cx="7417307" cy="5180075"/>
          </a:xfrm>
          <a:prstGeom prst="rect">
            <a:avLst/>
          </a:prstGeom>
        </p:spPr>
      </p:pic>
      <p:sp>
        <p:nvSpPr>
          <p:cNvPr id="6" name="object 6"/>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Main</a:t>
            </a:r>
            <a:r>
              <a:rPr dirty="0" spc="-55"/>
              <a:t> </a:t>
            </a:r>
            <a:r>
              <a:rPr dirty="0" spc="-10"/>
              <a:t>Challenges</a:t>
            </a:r>
          </a:p>
        </p:txBody>
      </p:sp>
      <p:sp>
        <p:nvSpPr>
          <p:cNvPr id="3" name="object 3" descr=""/>
          <p:cNvSpPr txBox="1"/>
          <p:nvPr/>
        </p:nvSpPr>
        <p:spPr>
          <a:xfrm>
            <a:off x="406400" y="1913205"/>
            <a:ext cx="8891905" cy="3742054"/>
          </a:xfrm>
          <a:prstGeom prst="rect">
            <a:avLst/>
          </a:prstGeom>
        </p:spPr>
        <p:txBody>
          <a:bodyPr wrap="square" lIns="0" tIns="63500" rIns="0" bIns="0" rtlCol="0" vert="horz">
            <a:spAutoFit/>
          </a:bodyPr>
          <a:lstStyle/>
          <a:p>
            <a:pPr marL="12700">
              <a:lnSpc>
                <a:spcPct val="100000"/>
              </a:lnSpc>
              <a:spcBef>
                <a:spcPts val="500"/>
              </a:spcBef>
            </a:pPr>
            <a:r>
              <a:rPr dirty="0" sz="2400" spc="-10" b="1">
                <a:solidFill>
                  <a:srgbClr val="E43E31"/>
                </a:solidFill>
                <a:latin typeface="Calibri"/>
                <a:cs typeface="Calibri"/>
              </a:rPr>
              <a:t>Evidence</a:t>
            </a:r>
            <a:endParaRPr sz="2400">
              <a:latin typeface="Calibri"/>
              <a:cs typeface="Calibri"/>
            </a:endParaRPr>
          </a:p>
          <a:p>
            <a:pPr marL="698500" indent="-228600">
              <a:lnSpc>
                <a:spcPct val="100000"/>
              </a:lnSpc>
              <a:spcBef>
                <a:spcPts val="334"/>
              </a:spcBef>
              <a:buFont typeface="Arial"/>
              <a:buChar char="•"/>
              <a:tabLst>
                <a:tab pos="697865" algn="l"/>
                <a:tab pos="698500" algn="l"/>
              </a:tabLst>
            </a:pPr>
            <a:r>
              <a:rPr dirty="0" sz="1850">
                <a:solidFill>
                  <a:srgbClr val="808080"/>
                </a:solidFill>
                <a:latin typeface="Calibri"/>
                <a:cs typeface="Calibri"/>
              </a:rPr>
              <a:t>Large</a:t>
            </a:r>
            <a:r>
              <a:rPr dirty="0" sz="1850" spc="5">
                <a:solidFill>
                  <a:srgbClr val="808080"/>
                </a:solidFill>
                <a:latin typeface="Calibri"/>
                <a:cs typeface="Calibri"/>
              </a:rPr>
              <a:t> </a:t>
            </a:r>
            <a:r>
              <a:rPr dirty="0" sz="1850">
                <a:solidFill>
                  <a:srgbClr val="808080"/>
                </a:solidFill>
                <a:latin typeface="Calibri"/>
                <a:cs typeface="Calibri"/>
              </a:rPr>
              <a:t>number</a:t>
            </a:r>
            <a:r>
              <a:rPr dirty="0" sz="1850" spc="-25">
                <a:solidFill>
                  <a:srgbClr val="808080"/>
                </a:solidFill>
                <a:latin typeface="Calibri"/>
                <a:cs typeface="Calibri"/>
              </a:rPr>
              <a:t> </a:t>
            </a:r>
            <a:r>
              <a:rPr dirty="0" sz="1850">
                <a:solidFill>
                  <a:srgbClr val="808080"/>
                </a:solidFill>
                <a:latin typeface="Calibri"/>
                <a:cs typeface="Calibri"/>
              </a:rPr>
              <a:t>of</a:t>
            </a:r>
            <a:r>
              <a:rPr dirty="0" sz="1850" spc="35">
                <a:solidFill>
                  <a:srgbClr val="808080"/>
                </a:solidFill>
                <a:latin typeface="Calibri"/>
                <a:cs typeface="Calibri"/>
              </a:rPr>
              <a:t> </a:t>
            </a:r>
            <a:r>
              <a:rPr dirty="0" sz="1850" spc="-10">
                <a:solidFill>
                  <a:srgbClr val="808080"/>
                </a:solidFill>
                <a:latin typeface="Calibri"/>
                <a:cs typeface="Calibri"/>
              </a:rPr>
              <a:t>citations</a:t>
            </a:r>
            <a:endParaRPr sz="1850">
              <a:latin typeface="Calibri"/>
              <a:cs typeface="Calibri"/>
            </a:endParaRPr>
          </a:p>
          <a:p>
            <a:pPr marL="698500" indent="-228600">
              <a:lnSpc>
                <a:spcPct val="100000"/>
              </a:lnSpc>
              <a:spcBef>
                <a:spcPts val="285"/>
              </a:spcBef>
              <a:buFont typeface="Arial"/>
              <a:buChar char="•"/>
              <a:tabLst>
                <a:tab pos="697865" algn="l"/>
                <a:tab pos="698500" algn="l"/>
              </a:tabLst>
            </a:pPr>
            <a:r>
              <a:rPr dirty="0" sz="1850">
                <a:solidFill>
                  <a:srgbClr val="808080"/>
                </a:solidFill>
                <a:latin typeface="Calibri"/>
                <a:cs typeface="Calibri"/>
              </a:rPr>
              <a:t>Incomplete</a:t>
            </a:r>
            <a:r>
              <a:rPr dirty="0" sz="1850" spc="-20">
                <a:solidFill>
                  <a:srgbClr val="808080"/>
                </a:solidFill>
                <a:latin typeface="Calibri"/>
                <a:cs typeface="Calibri"/>
              </a:rPr>
              <a:t> </a:t>
            </a:r>
            <a:r>
              <a:rPr dirty="0" sz="1850" spc="-10">
                <a:solidFill>
                  <a:srgbClr val="808080"/>
                </a:solidFill>
                <a:latin typeface="Calibri"/>
                <a:cs typeface="Calibri"/>
              </a:rPr>
              <a:t>reporting</a:t>
            </a:r>
            <a:endParaRPr sz="1850">
              <a:latin typeface="Calibri"/>
              <a:cs typeface="Calibri"/>
            </a:endParaRPr>
          </a:p>
          <a:p>
            <a:pPr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Risk</a:t>
            </a:r>
            <a:r>
              <a:rPr dirty="0" sz="1850" spc="-10">
                <a:solidFill>
                  <a:srgbClr val="808080"/>
                </a:solidFill>
                <a:latin typeface="Calibri"/>
                <a:cs typeface="Calibri"/>
              </a:rPr>
              <a:t> </a:t>
            </a:r>
            <a:r>
              <a:rPr dirty="0" sz="1850">
                <a:solidFill>
                  <a:srgbClr val="808080"/>
                </a:solidFill>
                <a:latin typeface="Calibri"/>
                <a:cs typeface="Calibri"/>
              </a:rPr>
              <a:t>of</a:t>
            </a:r>
            <a:r>
              <a:rPr dirty="0" sz="1850" spc="35">
                <a:solidFill>
                  <a:srgbClr val="808080"/>
                </a:solidFill>
                <a:latin typeface="Calibri"/>
                <a:cs typeface="Calibri"/>
              </a:rPr>
              <a:t> </a:t>
            </a:r>
            <a:r>
              <a:rPr dirty="0" sz="1850" spc="-20">
                <a:solidFill>
                  <a:srgbClr val="808080"/>
                </a:solidFill>
                <a:latin typeface="Calibri"/>
                <a:cs typeface="Calibri"/>
              </a:rPr>
              <a:t>bias</a:t>
            </a:r>
            <a:endParaRPr sz="1850">
              <a:latin typeface="Calibri"/>
              <a:cs typeface="Calibri"/>
            </a:endParaRPr>
          </a:p>
          <a:p>
            <a:pPr marL="698500" indent="-228600">
              <a:lnSpc>
                <a:spcPct val="100000"/>
              </a:lnSpc>
              <a:spcBef>
                <a:spcPts val="290"/>
              </a:spcBef>
              <a:buFont typeface="Arial"/>
              <a:buChar char="•"/>
              <a:tabLst>
                <a:tab pos="697865" algn="l"/>
                <a:tab pos="698500" algn="l"/>
              </a:tabLst>
            </a:pPr>
            <a:r>
              <a:rPr dirty="0" sz="1850" spc="-10">
                <a:solidFill>
                  <a:srgbClr val="808080"/>
                </a:solidFill>
                <a:latin typeface="Calibri"/>
                <a:cs typeface="Calibri"/>
              </a:rPr>
              <a:t>Imprecision</a:t>
            </a:r>
            <a:endParaRPr sz="1850">
              <a:latin typeface="Calibri"/>
              <a:cs typeface="Calibri"/>
            </a:endParaRPr>
          </a:p>
          <a:p>
            <a:pPr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Evolving</a:t>
            </a:r>
            <a:r>
              <a:rPr dirty="0" sz="1850" spc="-20">
                <a:solidFill>
                  <a:srgbClr val="808080"/>
                </a:solidFill>
                <a:latin typeface="Calibri"/>
                <a:cs typeface="Calibri"/>
              </a:rPr>
              <a:t> </a:t>
            </a:r>
            <a:r>
              <a:rPr dirty="0" sz="1850">
                <a:solidFill>
                  <a:srgbClr val="808080"/>
                </a:solidFill>
                <a:latin typeface="Calibri"/>
                <a:cs typeface="Calibri"/>
              </a:rPr>
              <a:t>field</a:t>
            </a:r>
            <a:r>
              <a:rPr dirty="0" sz="1850" spc="-10">
                <a:solidFill>
                  <a:srgbClr val="808080"/>
                </a:solidFill>
                <a:latin typeface="Calibri"/>
                <a:cs typeface="Calibri"/>
              </a:rPr>
              <a:t> </a:t>
            </a:r>
            <a:r>
              <a:rPr dirty="0" sz="1850">
                <a:solidFill>
                  <a:srgbClr val="808080"/>
                </a:solidFill>
                <a:latin typeface="Calibri"/>
                <a:cs typeface="Calibri"/>
              </a:rPr>
              <a:t>in Living</a:t>
            </a:r>
            <a:r>
              <a:rPr dirty="0" sz="1850" spc="-15">
                <a:solidFill>
                  <a:srgbClr val="808080"/>
                </a:solidFill>
                <a:latin typeface="Calibri"/>
                <a:cs typeface="Calibri"/>
              </a:rPr>
              <a:t> </a:t>
            </a:r>
            <a:r>
              <a:rPr dirty="0" sz="1850" spc="-20">
                <a:solidFill>
                  <a:srgbClr val="808080"/>
                </a:solidFill>
                <a:latin typeface="Calibri"/>
                <a:cs typeface="Calibri"/>
              </a:rPr>
              <a:t>phase</a:t>
            </a:r>
            <a:endParaRPr sz="1850">
              <a:latin typeface="Calibri"/>
              <a:cs typeface="Calibri"/>
            </a:endParaRPr>
          </a:p>
          <a:p>
            <a:pPr marL="12700">
              <a:lnSpc>
                <a:spcPct val="100000"/>
              </a:lnSpc>
              <a:spcBef>
                <a:spcPts val="755"/>
              </a:spcBef>
            </a:pPr>
            <a:r>
              <a:rPr dirty="0" sz="2100" b="1">
                <a:solidFill>
                  <a:srgbClr val="E43E31"/>
                </a:solidFill>
                <a:latin typeface="Calibri"/>
                <a:cs typeface="Calibri"/>
              </a:rPr>
              <a:t>Recommendation</a:t>
            </a:r>
            <a:r>
              <a:rPr dirty="0" sz="2100" spc="40" b="1">
                <a:solidFill>
                  <a:srgbClr val="E43E31"/>
                </a:solidFill>
                <a:latin typeface="Calibri"/>
                <a:cs typeface="Calibri"/>
              </a:rPr>
              <a:t> </a:t>
            </a:r>
            <a:r>
              <a:rPr dirty="0" sz="2100" b="1">
                <a:solidFill>
                  <a:srgbClr val="E43E31"/>
                </a:solidFill>
                <a:latin typeface="Calibri"/>
                <a:cs typeface="Calibri"/>
              </a:rPr>
              <a:t>formulation</a:t>
            </a:r>
            <a:r>
              <a:rPr dirty="0" sz="2100" spc="70" b="1">
                <a:solidFill>
                  <a:srgbClr val="E43E31"/>
                </a:solidFill>
                <a:latin typeface="Calibri"/>
                <a:cs typeface="Calibri"/>
              </a:rPr>
              <a:t> </a:t>
            </a:r>
            <a:r>
              <a:rPr dirty="0" sz="2100" spc="-10" b="1">
                <a:solidFill>
                  <a:srgbClr val="E43E31"/>
                </a:solidFill>
                <a:latin typeface="Calibri"/>
                <a:cs typeface="Calibri"/>
              </a:rPr>
              <a:t>process</a:t>
            </a:r>
            <a:endParaRPr sz="2100">
              <a:latin typeface="Calibri"/>
              <a:cs typeface="Calibri"/>
            </a:endParaRPr>
          </a:p>
          <a:p>
            <a:pPr marL="698500" indent="-228600">
              <a:lnSpc>
                <a:spcPct val="100000"/>
              </a:lnSpc>
              <a:spcBef>
                <a:spcPts val="325"/>
              </a:spcBef>
              <a:buFont typeface="Arial"/>
              <a:buChar char="•"/>
              <a:tabLst>
                <a:tab pos="697865" algn="l"/>
                <a:tab pos="698500" algn="l"/>
              </a:tabLst>
            </a:pPr>
            <a:r>
              <a:rPr dirty="0" sz="1850">
                <a:solidFill>
                  <a:srgbClr val="808080"/>
                </a:solidFill>
                <a:latin typeface="Calibri"/>
                <a:cs typeface="Calibri"/>
              </a:rPr>
              <a:t>Very</a:t>
            </a:r>
            <a:r>
              <a:rPr dirty="0" sz="1850" spc="-25">
                <a:solidFill>
                  <a:srgbClr val="808080"/>
                </a:solidFill>
                <a:latin typeface="Calibri"/>
                <a:cs typeface="Calibri"/>
              </a:rPr>
              <a:t> </a:t>
            </a:r>
            <a:r>
              <a:rPr dirty="0" sz="1850">
                <a:solidFill>
                  <a:srgbClr val="808080"/>
                </a:solidFill>
                <a:latin typeface="Calibri"/>
                <a:cs typeface="Calibri"/>
              </a:rPr>
              <a:t>low</a:t>
            </a:r>
            <a:r>
              <a:rPr dirty="0" sz="1850" spc="-5">
                <a:solidFill>
                  <a:srgbClr val="808080"/>
                </a:solidFill>
                <a:latin typeface="Calibri"/>
                <a:cs typeface="Calibri"/>
              </a:rPr>
              <a:t> </a:t>
            </a:r>
            <a:r>
              <a:rPr dirty="0" sz="1850">
                <a:solidFill>
                  <a:srgbClr val="808080"/>
                </a:solidFill>
                <a:latin typeface="Calibri"/>
                <a:cs typeface="Calibri"/>
              </a:rPr>
              <a:t>certainty</a:t>
            </a:r>
            <a:r>
              <a:rPr dirty="0" sz="1850" spc="-35">
                <a:solidFill>
                  <a:srgbClr val="808080"/>
                </a:solidFill>
                <a:latin typeface="Calibri"/>
                <a:cs typeface="Calibri"/>
              </a:rPr>
              <a:t> </a:t>
            </a:r>
            <a:r>
              <a:rPr dirty="0" sz="1850" spc="-10">
                <a:solidFill>
                  <a:srgbClr val="808080"/>
                </a:solidFill>
                <a:latin typeface="Calibri"/>
                <a:cs typeface="Calibri"/>
              </a:rPr>
              <a:t>evidence</a:t>
            </a:r>
            <a:endParaRPr sz="1850">
              <a:latin typeface="Calibri"/>
              <a:cs typeface="Calibri"/>
            </a:endParaRPr>
          </a:p>
          <a:p>
            <a:pPr marL="698500" indent="-228600">
              <a:lnSpc>
                <a:spcPct val="100000"/>
              </a:lnSpc>
              <a:spcBef>
                <a:spcPts val="285"/>
              </a:spcBef>
              <a:buFont typeface="Arial"/>
              <a:buChar char="•"/>
              <a:tabLst>
                <a:tab pos="697865" algn="l"/>
                <a:tab pos="698500" algn="l"/>
              </a:tabLst>
            </a:pPr>
            <a:r>
              <a:rPr dirty="0" sz="1850">
                <a:solidFill>
                  <a:srgbClr val="808080"/>
                </a:solidFill>
                <a:latin typeface="Calibri"/>
                <a:cs typeface="Calibri"/>
              </a:rPr>
              <a:t>Not</a:t>
            </a:r>
            <a:r>
              <a:rPr dirty="0" sz="1850" spc="20">
                <a:solidFill>
                  <a:srgbClr val="808080"/>
                </a:solidFill>
                <a:latin typeface="Calibri"/>
                <a:cs typeface="Calibri"/>
              </a:rPr>
              <a:t> </a:t>
            </a:r>
            <a:r>
              <a:rPr dirty="0" sz="1850">
                <a:solidFill>
                  <a:srgbClr val="808080"/>
                </a:solidFill>
                <a:latin typeface="Calibri"/>
                <a:cs typeface="Calibri"/>
              </a:rPr>
              <a:t>relying</a:t>
            </a:r>
            <a:r>
              <a:rPr dirty="0" sz="1850" spc="-15">
                <a:solidFill>
                  <a:srgbClr val="808080"/>
                </a:solidFill>
                <a:latin typeface="Calibri"/>
                <a:cs typeface="Calibri"/>
              </a:rPr>
              <a:t> </a:t>
            </a:r>
            <a:r>
              <a:rPr dirty="0" sz="1850">
                <a:solidFill>
                  <a:srgbClr val="808080"/>
                </a:solidFill>
                <a:latin typeface="Calibri"/>
                <a:cs typeface="Calibri"/>
              </a:rPr>
              <a:t>on</a:t>
            </a:r>
            <a:r>
              <a:rPr dirty="0" sz="1850" spc="30">
                <a:solidFill>
                  <a:srgbClr val="808080"/>
                </a:solidFill>
                <a:latin typeface="Calibri"/>
                <a:cs typeface="Calibri"/>
              </a:rPr>
              <a:t> </a:t>
            </a:r>
            <a:r>
              <a:rPr dirty="0" sz="1850">
                <a:solidFill>
                  <a:srgbClr val="808080"/>
                </a:solidFill>
                <a:latin typeface="Calibri"/>
                <a:cs typeface="Calibri"/>
              </a:rPr>
              <a:t>non-COVID-19</a:t>
            </a:r>
            <a:r>
              <a:rPr dirty="0" sz="1850" spc="30">
                <a:solidFill>
                  <a:srgbClr val="808080"/>
                </a:solidFill>
                <a:latin typeface="Calibri"/>
                <a:cs typeface="Calibri"/>
              </a:rPr>
              <a:t> </a:t>
            </a:r>
            <a:r>
              <a:rPr dirty="0" sz="1850" spc="-10">
                <a:solidFill>
                  <a:srgbClr val="808080"/>
                </a:solidFill>
                <a:latin typeface="Calibri"/>
                <a:cs typeface="Calibri"/>
              </a:rPr>
              <a:t>evidence</a:t>
            </a:r>
            <a:endParaRPr sz="1850">
              <a:latin typeface="Calibri"/>
              <a:cs typeface="Calibri"/>
            </a:endParaRPr>
          </a:p>
          <a:p>
            <a:pPr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Criteria</a:t>
            </a:r>
            <a:r>
              <a:rPr dirty="0" sz="1850" spc="5">
                <a:solidFill>
                  <a:srgbClr val="808080"/>
                </a:solidFill>
                <a:latin typeface="Calibri"/>
                <a:cs typeface="Calibri"/>
              </a:rPr>
              <a:t> </a:t>
            </a:r>
            <a:r>
              <a:rPr dirty="0" sz="1850">
                <a:solidFill>
                  <a:srgbClr val="808080"/>
                </a:solidFill>
                <a:latin typeface="Calibri"/>
                <a:cs typeface="Calibri"/>
              </a:rPr>
              <a:t>to</a:t>
            </a:r>
            <a:r>
              <a:rPr dirty="0" sz="1850" spc="30">
                <a:solidFill>
                  <a:srgbClr val="808080"/>
                </a:solidFill>
                <a:latin typeface="Calibri"/>
                <a:cs typeface="Calibri"/>
              </a:rPr>
              <a:t> </a:t>
            </a:r>
            <a:r>
              <a:rPr dirty="0" sz="1850">
                <a:solidFill>
                  <a:srgbClr val="808080"/>
                </a:solidFill>
                <a:latin typeface="Calibri"/>
                <a:cs typeface="Calibri"/>
              </a:rPr>
              <a:t>reconsider</a:t>
            </a:r>
            <a:r>
              <a:rPr dirty="0" sz="1850" spc="-15">
                <a:solidFill>
                  <a:srgbClr val="808080"/>
                </a:solidFill>
                <a:latin typeface="Calibri"/>
                <a:cs typeface="Calibri"/>
              </a:rPr>
              <a:t> </a:t>
            </a:r>
            <a:r>
              <a:rPr dirty="0" sz="1850">
                <a:solidFill>
                  <a:srgbClr val="808080"/>
                </a:solidFill>
                <a:latin typeface="Calibri"/>
                <a:cs typeface="Calibri"/>
              </a:rPr>
              <a:t>recommendations</a:t>
            </a:r>
            <a:r>
              <a:rPr dirty="0" sz="1850" spc="-15">
                <a:solidFill>
                  <a:srgbClr val="808080"/>
                </a:solidFill>
                <a:latin typeface="Calibri"/>
                <a:cs typeface="Calibri"/>
              </a:rPr>
              <a:t> </a:t>
            </a:r>
            <a:r>
              <a:rPr dirty="0" sz="1850">
                <a:solidFill>
                  <a:srgbClr val="808080"/>
                </a:solidFill>
                <a:latin typeface="Calibri"/>
                <a:cs typeface="Calibri"/>
              </a:rPr>
              <a:t>with</a:t>
            </a:r>
            <a:r>
              <a:rPr dirty="0" sz="1850" spc="5">
                <a:solidFill>
                  <a:srgbClr val="808080"/>
                </a:solidFill>
                <a:latin typeface="Calibri"/>
                <a:cs typeface="Calibri"/>
              </a:rPr>
              <a:t> </a:t>
            </a:r>
            <a:r>
              <a:rPr dirty="0" sz="1850">
                <a:solidFill>
                  <a:srgbClr val="808080"/>
                </a:solidFill>
                <a:latin typeface="Calibri"/>
                <a:cs typeface="Calibri"/>
              </a:rPr>
              <a:t>important</a:t>
            </a:r>
            <a:r>
              <a:rPr dirty="0" sz="1850" spc="-20">
                <a:solidFill>
                  <a:srgbClr val="808080"/>
                </a:solidFill>
                <a:latin typeface="Calibri"/>
                <a:cs typeface="Calibri"/>
              </a:rPr>
              <a:t> </a:t>
            </a:r>
            <a:r>
              <a:rPr dirty="0" sz="1850">
                <a:solidFill>
                  <a:srgbClr val="808080"/>
                </a:solidFill>
                <a:latin typeface="Calibri"/>
                <a:cs typeface="Calibri"/>
              </a:rPr>
              <a:t>new</a:t>
            </a:r>
            <a:r>
              <a:rPr dirty="0" sz="1850" spc="10">
                <a:solidFill>
                  <a:srgbClr val="808080"/>
                </a:solidFill>
                <a:latin typeface="Calibri"/>
                <a:cs typeface="Calibri"/>
              </a:rPr>
              <a:t> </a:t>
            </a:r>
            <a:r>
              <a:rPr dirty="0" sz="1850">
                <a:solidFill>
                  <a:srgbClr val="808080"/>
                </a:solidFill>
                <a:latin typeface="Calibri"/>
                <a:cs typeface="Calibri"/>
              </a:rPr>
              <a:t>evidence</a:t>
            </a:r>
            <a:r>
              <a:rPr dirty="0" sz="1850" spc="-30">
                <a:solidFill>
                  <a:srgbClr val="808080"/>
                </a:solidFill>
                <a:latin typeface="Calibri"/>
                <a:cs typeface="Calibri"/>
              </a:rPr>
              <a:t> </a:t>
            </a:r>
            <a:r>
              <a:rPr dirty="0" sz="1850">
                <a:solidFill>
                  <a:srgbClr val="808080"/>
                </a:solidFill>
                <a:latin typeface="Calibri"/>
                <a:cs typeface="Calibri"/>
              </a:rPr>
              <a:t>in</a:t>
            </a:r>
            <a:r>
              <a:rPr dirty="0" sz="1850" spc="10">
                <a:solidFill>
                  <a:srgbClr val="808080"/>
                </a:solidFill>
                <a:latin typeface="Calibri"/>
                <a:cs typeface="Calibri"/>
              </a:rPr>
              <a:t> </a:t>
            </a:r>
            <a:r>
              <a:rPr dirty="0" sz="1850">
                <a:solidFill>
                  <a:srgbClr val="808080"/>
                </a:solidFill>
                <a:latin typeface="Calibri"/>
                <a:cs typeface="Calibri"/>
              </a:rPr>
              <a:t>Living</a:t>
            </a:r>
            <a:r>
              <a:rPr dirty="0" sz="1850" spc="-15">
                <a:solidFill>
                  <a:srgbClr val="808080"/>
                </a:solidFill>
                <a:latin typeface="Calibri"/>
                <a:cs typeface="Calibri"/>
              </a:rPr>
              <a:t> </a:t>
            </a:r>
            <a:r>
              <a:rPr dirty="0" sz="1850" spc="-10">
                <a:solidFill>
                  <a:srgbClr val="808080"/>
                </a:solidFill>
                <a:latin typeface="Calibri"/>
                <a:cs typeface="Calibri"/>
              </a:rPr>
              <a:t>phase</a:t>
            </a:r>
            <a:endParaRPr sz="1850">
              <a:latin typeface="Calibri"/>
              <a:cs typeface="Calibri"/>
            </a:endParaRPr>
          </a:p>
          <a:p>
            <a:pPr marL="698500" indent="-228600">
              <a:lnSpc>
                <a:spcPct val="100000"/>
              </a:lnSpc>
              <a:spcBef>
                <a:spcPts val="300"/>
              </a:spcBef>
              <a:buFont typeface="Arial"/>
              <a:buChar char="•"/>
              <a:tabLst>
                <a:tab pos="697865" algn="l"/>
                <a:tab pos="698500" algn="l"/>
              </a:tabLst>
            </a:pPr>
            <a:r>
              <a:rPr dirty="0" sz="1850">
                <a:solidFill>
                  <a:srgbClr val="808080"/>
                </a:solidFill>
                <a:latin typeface="Calibri"/>
                <a:cs typeface="Calibri"/>
              </a:rPr>
              <a:t>Provide</a:t>
            </a:r>
            <a:r>
              <a:rPr dirty="0" sz="1850" spc="-20">
                <a:solidFill>
                  <a:srgbClr val="808080"/>
                </a:solidFill>
                <a:latin typeface="Calibri"/>
                <a:cs typeface="Calibri"/>
              </a:rPr>
              <a:t> </a:t>
            </a:r>
            <a:r>
              <a:rPr dirty="0" sz="1850">
                <a:solidFill>
                  <a:srgbClr val="808080"/>
                </a:solidFill>
                <a:latin typeface="Calibri"/>
                <a:cs typeface="Calibri"/>
              </a:rPr>
              <a:t>timely</a:t>
            </a:r>
            <a:r>
              <a:rPr dirty="0" sz="1850" spc="-5">
                <a:solidFill>
                  <a:srgbClr val="808080"/>
                </a:solidFill>
                <a:latin typeface="Calibri"/>
                <a:cs typeface="Calibri"/>
              </a:rPr>
              <a:t> </a:t>
            </a:r>
            <a:r>
              <a:rPr dirty="0" sz="1850">
                <a:solidFill>
                  <a:srgbClr val="808080"/>
                </a:solidFill>
                <a:latin typeface="Calibri"/>
                <a:cs typeface="Calibri"/>
              </a:rPr>
              <a:t>and</a:t>
            </a:r>
            <a:r>
              <a:rPr dirty="0" sz="1850" spc="5">
                <a:solidFill>
                  <a:srgbClr val="808080"/>
                </a:solidFill>
                <a:latin typeface="Calibri"/>
                <a:cs typeface="Calibri"/>
              </a:rPr>
              <a:t> </a:t>
            </a:r>
            <a:r>
              <a:rPr dirty="0" sz="1850">
                <a:solidFill>
                  <a:srgbClr val="808080"/>
                </a:solidFill>
                <a:latin typeface="Calibri"/>
                <a:cs typeface="Calibri"/>
              </a:rPr>
              <a:t>stable</a:t>
            </a:r>
            <a:r>
              <a:rPr dirty="0" sz="1850" spc="-5">
                <a:solidFill>
                  <a:srgbClr val="808080"/>
                </a:solidFill>
                <a:latin typeface="Calibri"/>
                <a:cs typeface="Calibri"/>
              </a:rPr>
              <a:t> </a:t>
            </a:r>
            <a:r>
              <a:rPr dirty="0" sz="1850" spc="-10">
                <a:solidFill>
                  <a:srgbClr val="808080"/>
                </a:solidFill>
                <a:latin typeface="Calibri"/>
                <a:cs typeface="Calibri"/>
              </a:rPr>
              <a:t>guidance</a:t>
            </a:r>
            <a:endParaRPr sz="185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2752090"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Case</a:t>
            </a:r>
            <a:r>
              <a:rPr dirty="0" sz="2800" spc="-65">
                <a:solidFill>
                  <a:srgbClr val="E53E31"/>
                </a:solidFill>
                <a:latin typeface="Calibri"/>
                <a:cs typeface="Calibri"/>
              </a:rPr>
              <a:t> </a:t>
            </a:r>
            <a:r>
              <a:rPr dirty="0" sz="2800" spc="-10">
                <a:solidFill>
                  <a:srgbClr val="E53E31"/>
                </a:solidFill>
                <a:latin typeface="Calibri"/>
                <a:cs typeface="Calibri"/>
              </a:rPr>
              <a:t>Presentations</a:t>
            </a:r>
            <a:endParaRPr sz="2800">
              <a:latin typeface="Calibri"/>
              <a:cs typeface="Calibri"/>
            </a:endParaRPr>
          </a:p>
        </p:txBody>
      </p:sp>
      <p:pic>
        <p:nvPicPr>
          <p:cNvPr id="3" name="object 3" descr=""/>
          <p:cNvPicPr/>
          <p:nvPr/>
        </p:nvPicPr>
        <p:blipFill>
          <a:blip r:embed="rId2" cstate="print"/>
          <a:stretch>
            <a:fillRect/>
          </a:stretch>
        </p:blipFill>
        <p:spPr>
          <a:xfrm>
            <a:off x="2356104" y="4177284"/>
            <a:ext cx="3019356" cy="2060359"/>
          </a:xfrm>
          <a:prstGeom prst="rect">
            <a:avLst/>
          </a:prstGeom>
        </p:spPr>
      </p:pic>
      <p:pic>
        <p:nvPicPr>
          <p:cNvPr id="4" name="object 4" descr=""/>
          <p:cNvPicPr/>
          <p:nvPr/>
        </p:nvPicPr>
        <p:blipFill>
          <a:blip r:embed="rId3" cstate="print"/>
          <a:stretch>
            <a:fillRect/>
          </a:stretch>
        </p:blipFill>
        <p:spPr>
          <a:xfrm>
            <a:off x="6627888" y="4183379"/>
            <a:ext cx="3208007" cy="2048255"/>
          </a:xfrm>
          <a:prstGeom prst="rect">
            <a:avLst/>
          </a:prstGeom>
        </p:spPr>
      </p:pic>
      <p:graphicFrame>
        <p:nvGraphicFramePr>
          <p:cNvPr id="5" name="object 5" descr=""/>
          <p:cNvGraphicFramePr>
            <a:graphicFrameLocks noGrp="1"/>
          </p:cNvGraphicFramePr>
          <p:nvPr/>
        </p:nvGraphicFramePr>
        <p:xfrm>
          <a:off x="1605610" y="1758695"/>
          <a:ext cx="8728710" cy="2546985"/>
        </p:xfrm>
        <a:graphic>
          <a:graphicData uri="http://schemas.openxmlformats.org/drawingml/2006/table">
            <a:tbl>
              <a:tblPr firstRow="1" bandRow="1">
                <a:tableStyleId>{2D5ABB26-0587-4C30-8999-92F81FD0307C}</a:tableStyleId>
              </a:tblPr>
              <a:tblGrid>
                <a:gridCol w="4164329"/>
                <a:gridCol w="326389"/>
                <a:gridCol w="4237990"/>
              </a:tblGrid>
              <a:tr h="202565">
                <a:tc>
                  <a:txBody>
                    <a:bodyPr/>
                    <a:lstStyle/>
                    <a:p>
                      <a:pPr>
                        <a:lnSpc>
                          <a:spcPct val="100000"/>
                        </a:lnSpc>
                      </a:pPr>
                      <a:endParaRPr sz="1200">
                        <a:latin typeface="Times New Roman"/>
                        <a:cs typeface="Times New Roman"/>
                      </a:endParaRPr>
                    </a:p>
                  </a:txBody>
                  <a:tcPr marL="0" marR="0" marB="0" marT="0"/>
                </a:tc>
                <a:tc rowSpan="8">
                  <a:txBody>
                    <a:bodyPr/>
                    <a:lstStyle/>
                    <a:p>
                      <a:pPr>
                        <a:lnSpc>
                          <a:spcPct val="100000"/>
                        </a:lnSpc>
                      </a:pPr>
                      <a:endParaRPr sz="1600">
                        <a:latin typeface="Times New Roman"/>
                        <a:cs typeface="Times New Roman"/>
                      </a:endParaRPr>
                    </a:p>
                  </a:txBody>
                  <a:tcPr marL="0" marR="0" marB="0" marT="0">
                    <a:solidFill>
                      <a:srgbClr val="FFFFFF"/>
                    </a:solidFill>
                  </a:tcPr>
                </a:tc>
                <a:tc>
                  <a:txBody>
                    <a:bodyPr/>
                    <a:lstStyle/>
                    <a:p>
                      <a:pPr>
                        <a:lnSpc>
                          <a:spcPct val="100000"/>
                        </a:lnSpc>
                      </a:pPr>
                      <a:endParaRPr sz="1200">
                        <a:latin typeface="Times New Roman"/>
                        <a:cs typeface="Times New Roman"/>
                      </a:endParaRPr>
                    </a:p>
                  </a:txBody>
                  <a:tcPr marL="0" marR="0" marB="0" marT="0"/>
                </a:tc>
              </a:tr>
              <a:tr h="336550">
                <a:tc>
                  <a:txBody>
                    <a:bodyPr/>
                    <a:lstStyle/>
                    <a:p>
                      <a:pPr algn="ctr" marL="198120">
                        <a:lnSpc>
                          <a:spcPct val="100000"/>
                        </a:lnSpc>
                        <a:spcBef>
                          <a:spcPts val="265"/>
                        </a:spcBef>
                      </a:pPr>
                      <a:r>
                        <a:rPr dirty="0" sz="1600" spc="-10" b="1">
                          <a:solidFill>
                            <a:srgbClr val="FFFFFF"/>
                          </a:solidFill>
                          <a:latin typeface="Calibri"/>
                          <a:cs typeface="Calibri"/>
                        </a:rPr>
                        <a:t>Patient</a:t>
                      </a:r>
                      <a:r>
                        <a:rPr dirty="0" sz="1600" spc="-65" b="1">
                          <a:solidFill>
                            <a:srgbClr val="FFFFFF"/>
                          </a:solidFill>
                          <a:latin typeface="Calibri"/>
                          <a:cs typeface="Calibri"/>
                        </a:rPr>
                        <a:t> </a:t>
                      </a:r>
                      <a:r>
                        <a:rPr dirty="0" sz="1600" spc="-50" b="1">
                          <a:solidFill>
                            <a:srgbClr val="FFFFFF"/>
                          </a:solidFill>
                          <a:latin typeface="Calibri"/>
                          <a:cs typeface="Calibri"/>
                        </a:rPr>
                        <a:t>T</a:t>
                      </a:r>
                      <a:endParaRPr sz="1600">
                        <a:latin typeface="Calibri"/>
                        <a:cs typeface="Calibri"/>
                      </a:endParaRPr>
                    </a:p>
                  </a:txBody>
                  <a:tcPr marL="0" marR="0" marB="0" marT="33655">
                    <a:solidFill>
                      <a:srgbClr val="E43E31"/>
                    </a:solidFill>
                  </a:tcPr>
                </a:tc>
                <a:tc vMerge="1">
                  <a:txBody>
                    <a:bodyPr/>
                    <a:lstStyle/>
                    <a:p>
                      <a:pPr/>
                    </a:p>
                  </a:txBody>
                  <a:tcPr marL="0" marR="0" marB="0" marT="0">
                    <a:solidFill>
                      <a:srgbClr val="FFFFFF"/>
                    </a:solidFill>
                  </a:tcPr>
                </a:tc>
                <a:tc>
                  <a:txBody>
                    <a:bodyPr/>
                    <a:lstStyle/>
                    <a:p>
                      <a:pPr algn="ctr" marR="118110">
                        <a:lnSpc>
                          <a:spcPct val="100000"/>
                        </a:lnSpc>
                        <a:spcBef>
                          <a:spcPts val="265"/>
                        </a:spcBef>
                      </a:pPr>
                      <a:r>
                        <a:rPr dirty="0" sz="1600" spc="-10" b="1">
                          <a:solidFill>
                            <a:srgbClr val="FFFFFF"/>
                          </a:solidFill>
                          <a:latin typeface="Calibri"/>
                          <a:cs typeface="Calibri"/>
                        </a:rPr>
                        <a:t>Patient</a:t>
                      </a:r>
                      <a:r>
                        <a:rPr dirty="0" sz="1600" spc="-65" b="1">
                          <a:solidFill>
                            <a:srgbClr val="FFFFFF"/>
                          </a:solidFill>
                          <a:latin typeface="Calibri"/>
                          <a:cs typeface="Calibri"/>
                        </a:rPr>
                        <a:t> </a:t>
                      </a:r>
                      <a:r>
                        <a:rPr dirty="0" sz="1600" spc="-50" b="1">
                          <a:solidFill>
                            <a:srgbClr val="FFFFFF"/>
                          </a:solidFill>
                          <a:latin typeface="Calibri"/>
                          <a:cs typeface="Calibri"/>
                        </a:rPr>
                        <a:t>K</a:t>
                      </a:r>
                      <a:endParaRPr sz="1600">
                        <a:latin typeface="Calibri"/>
                        <a:cs typeface="Calibri"/>
                      </a:endParaRPr>
                    </a:p>
                  </a:txBody>
                  <a:tcPr marL="0" marR="0" marB="0" marT="33655">
                    <a:solidFill>
                      <a:srgbClr val="E43E31"/>
                    </a:solidFill>
                  </a:tcPr>
                </a:tc>
              </a:tr>
              <a:tr h="335280">
                <a:tc>
                  <a:txBody>
                    <a:bodyPr/>
                    <a:lstStyle/>
                    <a:p>
                      <a:pPr algn="ctr" marL="196850">
                        <a:lnSpc>
                          <a:spcPct val="100000"/>
                        </a:lnSpc>
                        <a:spcBef>
                          <a:spcPts val="270"/>
                        </a:spcBef>
                      </a:pPr>
                      <a:r>
                        <a:rPr dirty="0" sz="1600">
                          <a:solidFill>
                            <a:srgbClr val="808080"/>
                          </a:solidFill>
                          <a:latin typeface="Microsoft YaHei"/>
                          <a:cs typeface="Microsoft YaHei"/>
                        </a:rPr>
                        <a:t>♂</a:t>
                      </a:r>
                      <a:r>
                        <a:rPr dirty="0" sz="1600">
                          <a:solidFill>
                            <a:srgbClr val="808080"/>
                          </a:solidFill>
                          <a:latin typeface="Calibri"/>
                          <a:cs typeface="Calibri"/>
                        </a:rPr>
                        <a:t>,</a:t>
                      </a:r>
                      <a:r>
                        <a:rPr dirty="0" sz="1600" spc="-30">
                          <a:solidFill>
                            <a:srgbClr val="808080"/>
                          </a:solidFill>
                          <a:latin typeface="Calibri"/>
                          <a:cs typeface="Calibri"/>
                        </a:rPr>
                        <a:t> </a:t>
                      </a:r>
                      <a:r>
                        <a:rPr dirty="0" sz="1600">
                          <a:solidFill>
                            <a:srgbClr val="808080"/>
                          </a:solidFill>
                          <a:latin typeface="Calibri"/>
                          <a:cs typeface="Calibri"/>
                        </a:rPr>
                        <a:t>Chinese,</a:t>
                      </a:r>
                      <a:r>
                        <a:rPr dirty="0" sz="1600" spc="-40">
                          <a:solidFill>
                            <a:srgbClr val="808080"/>
                          </a:solidFill>
                          <a:latin typeface="Calibri"/>
                          <a:cs typeface="Calibri"/>
                        </a:rPr>
                        <a:t> </a:t>
                      </a:r>
                      <a:r>
                        <a:rPr dirty="0" sz="1600">
                          <a:solidFill>
                            <a:srgbClr val="808080"/>
                          </a:solidFill>
                          <a:latin typeface="Calibri"/>
                          <a:cs typeface="Calibri"/>
                        </a:rPr>
                        <a:t>73</a:t>
                      </a:r>
                      <a:r>
                        <a:rPr dirty="0" sz="1600" spc="-20">
                          <a:solidFill>
                            <a:srgbClr val="808080"/>
                          </a:solidFill>
                          <a:latin typeface="Calibri"/>
                          <a:cs typeface="Calibri"/>
                        </a:rPr>
                        <a:t> years</a:t>
                      </a:r>
                      <a:endParaRPr sz="1600">
                        <a:latin typeface="Calibri"/>
                        <a:cs typeface="Calibri"/>
                      </a:endParaRPr>
                    </a:p>
                  </a:txBody>
                  <a:tcPr marL="0" marR="0" marB="0" marT="34290">
                    <a:lnB w="12700">
                      <a:solidFill>
                        <a:srgbClr val="C0C0C0"/>
                      </a:solidFill>
                      <a:prstDash val="solid"/>
                    </a:lnB>
                    <a:solidFill>
                      <a:srgbClr val="F2F2F2"/>
                    </a:solidFill>
                  </a:tcPr>
                </a:tc>
                <a:tc vMerge="1">
                  <a:txBody>
                    <a:bodyPr/>
                    <a:lstStyle/>
                    <a:p>
                      <a:pPr/>
                    </a:p>
                  </a:txBody>
                  <a:tcPr marL="0" marR="0" marB="0" marT="0">
                    <a:solidFill>
                      <a:srgbClr val="FFFFFF"/>
                    </a:solidFill>
                  </a:tcPr>
                </a:tc>
                <a:tc>
                  <a:txBody>
                    <a:bodyPr/>
                    <a:lstStyle/>
                    <a:p>
                      <a:pPr algn="ctr" marR="117475">
                        <a:lnSpc>
                          <a:spcPct val="100000"/>
                        </a:lnSpc>
                        <a:spcBef>
                          <a:spcPts val="270"/>
                        </a:spcBef>
                      </a:pPr>
                      <a:r>
                        <a:rPr dirty="0" sz="1600">
                          <a:solidFill>
                            <a:srgbClr val="808080"/>
                          </a:solidFill>
                          <a:latin typeface="Microsoft YaHei"/>
                          <a:cs typeface="Microsoft YaHei"/>
                        </a:rPr>
                        <a:t>♂</a:t>
                      </a:r>
                      <a:r>
                        <a:rPr dirty="0" sz="1600">
                          <a:solidFill>
                            <a:srgbClr val="808080"/>
                          </a:solidFill>
                          <a:latin typeface="Calibri"/>
                          <a:cs typeface="Calibri"/>
                        </a:rPr>
                        <a:t>,</a:t>
                      </a:r>
                      <a:r>
                        <a:rPr dirty="0" sz="1600" spc="-5">
                          <a:solidFill>
                            <a:srgbClr val="808080"/>
                          </a:solidFill>
                          <a:latin typeface="Calibri"/>
                          <a:cs typeface="Calibri"/>
                        </a:rPr>
                        <a:t> </a:t>
                      </a:r>
                      <a:r>
                        <a:rPr dirty="0" sz="1600" spc="-10">
                          <a:solidFill>
                            <a:srgbClr val="808080"/>
                          </a:solidFill>
                          <a:latin typeface="Calibri"/>
                          <a:cs typeface="Calibri"/>
                        </a:rPr>
                        <a:t>Caucasian,</a:t>
                      </a:r>
                      <a:r>
                        <a:rPr dirty="0" sz="1600" spc="-40">
                          <a:solidFill>
                            <a:srgbClr val="808080"/>
                          </a:solidFill>
                          <a:latin typeface="Calibri"/>
                          <a:cs typeface="Calibri"/>
                        </a:rPr>
                        <a:t> </a:t>
                      </a:r>
                      <a:r>
                        <a:rPr dirty="0" sz="1600">
                          <a:solidFill>
                            <a:srgbClr val="808080"/>
                          </a:solidFill>
                          <a:latin typeface="Calibri"/>
                          <a:cs typeface="Calibri"/>
                        </a:rPr>
                        <a:t>52</a:t>
                      </a:r>
                      <a:r>
                        <a:rPr dirty="0" sz="1600" spc="-5">
                          <a:solidFill>
                            <a:srgbClr val="808080"/>
                          </a:solidFill>
                          <a:latin typeface="Calibri"/>
                          <a:cs typeface="Calibri"/>
                        </a:rPr>
                        <a:t> </a:t>
                      </a:r>
                      <a:r>
                        <a:rPr dirty="0" sz="1600" spc="-20">
                          <a:solidFill>
                            <a:srgbClr val="808080"/>
                          </a:solidFill>
                          <a:latin typeface="Calibri"/>
                          <a:cs typeface="Calibri"/>
                        </a:rPr>
                        <a:t>years</a:t>
                      </a:r>
                      <a:endParaRPr sz="1600">
                        <a:latin typeface="Calibri"/>
                        <a:cs typeface="Calibri"/>
                      </a:endParaRPr>
                    </a:p>
                  </a:txBody>
                  <a:tcPr marL="0" marR="0" marB="0" marT="34290">
                    <a:lnB w="12700">
                      <a:solidFill>
                        <a:srgbClr val="C0C0C0"/>
                      </a:solidFill>
                      <a:prstDash val="solid"/>
                    </a:lnB>
                    <a:solidFill>
                      <a:srgbClr val="F2F2F2"/>
                    </a:solidFill>
                  </a:tcPr>
                </a:tc>
              </a:tr>
              <a:tr h="334645">
                <a:tc>
                  <a:txBody>
                    <a:bodyPr/>
                    <a:lstStyle/>
                    <a:p>
                      <a:pPr algn="ctr" marL="200025">
                        <a:lnSpc>
                          <a:spcPct val="100000"/>
                        </a:lnSpc>
                        <a:spcBef>
                          <a:spcPts val="260"/>
                        </a:spcBef>
                      </a:pPr>
                      <a:r>
                        <a:rPr dirty="0" sz="1600">
                          <a:solidFill>
                            <a:srgbClr val="808080"/>
                          </a:solidFill>
                          <a:latin typeface="Calibri"/>
                          <a:cs typeface="Calibri"/>
                        </a:rPr>
                        <a:t>BMI</a:t>
                      </a:r>
                      <a:r>
                        <a:rPr dirty="0" sz="1600" spc="-25">
                          <a:solidFill>
                            <a:srgbClr val="808080"/>
                          </a:solidFill>
                          <a:latin typeface="Calibri"/>
                          <a:cs typeface="Calibri"/>
                        </a:rPr>
                        <a:t> </a:t>
                      </a:r>
                      <a:r>
                        <a:rPr dirty="0" sz="1600">
                          <a:solidFill>
                            <a:srgbClr val="808080"/>
                          </a:solidFill>
                          <a:latin typeface="Calibri"/>
                          <a:cs typeface="Calibri"/>
                        </a:rPr>
                        <a:t>34</a:t>
                      </a:r>
                      <a:r>
                        <a:rPr dirty="0" sz="1600" spc="-5">
                          <a:solidFill>
                            <a:srgbClr val="808080"/>
                          </a:solidFill>
                          <a:latin typeface="Calibri"/>
                          <a:cs typeface="Calibri"/>
                        </a:rPr>
                        <a:t> </a:t>
                      </a:r>
                      <a:r>
                        <a:rPr dirty="0" sz="1600">
                          <a:solidFill>
                            <a:srgbClr val="808080"/>
                          </a:solidFill>
                          <a:latin typeface="Calibri"/>
                          <a:cs typeface="Calibri"/>
                        </a:rPr>
                        <a:t>kg/m</a:t>
                      </a:r>
                      <a:r>
                        <a:rPr dirty="0" baseline="26455" sz="1575">
                          <a:solidFill>
                            <a:srgbClr val="808080"/>
                          </a:solidFill>
                          <a:latin typeface="Calibri"/>
                          <a:cs typeface="Calibri"/>
                        </a:rPr>
                        <a:t>2</a:t>
                      </a:r>
                      <a:r>
                        <a:rPr dirty="0" sz="1600">
                          <a:solidFill>
                            <a:srgbClr val="808080"/>
                          </a:solidFill>
                          <a:latin typeface="Calibri"/>
                          <a:cs typeface="Calibri"/>
                        </a:rPr>
                        <a:t>,</a:t>
                      </a:r>
                      <a:r>
                        <a:rPr dirty="0" sz="1600" spc="-25">
                          <a:solidFill>
                            <a:srgbClr val="808080"/>
                          </a:solidFill>
                          <a:latin typeface="Calibri"/>
                          <a:cs typeface="Calibri"/>
                        </a:rPr>
                        <a:t> </a:t>
                      </a:r>
                      <a:r>
                        <a:rPr dirty="0" sz="1600">
                          <a:solidFill>
                            <a:srgbClr val="808080"/>
                          </a:solidFill>
                          <a:latin typeface="Calibri"/>
                          <a:cs typeface="Calibri"/>
                        </a:rPr>
                        <a:t>DM,</a:t>
                      </a:r>
                      <a:r>
                        <a:rPr dirty="0" sz="1600" spc="-25">
                          <a:solidFill>
                            <a:srgbClr val="808080"/>
                          </a:solidFill>
                          <a:latin typeface="Calibri"/>
                          <a:cs typeface="Calibri"/>
                        </a:rPr>
                        <a:t> </a:t>
                      </a:r>
                      <a:r>
                        <a:rPr dirty="0" sz="1600" spc="-10">
                          <a:solidFill>
                            <a:srgbClr val="808080"/>
                          </a:solidFill>
                          <a:latin typeface="Calibri"/>
                          <a:cs typeface="Calibri"/>
                        </a:rPr>
                        <a:t>hypertension</a:t>
                      </a:r>
                      <a:endParaRPr sz="1600">
                        <a:latin typeface="Calibri"/>
                        <a:cs typeface="Calibri"/>
                      </a:endParaRPr>
                    </a:p>
                  </a:txBody>
                  <a:tcPr marL="0" marR="0" marB="0" marT="33020">
                    <a:lnT w="12700">
                      <a:solidFill>
                        <a:srgbClr val="C0C0C0"/>
                      </a:solidFill>
                      <a:prstDash val="solid"/>
                    </a:lnT>
                    <a:lnB w="12700">
                      <a:solidFill>
                        <a:srgbClr val="C0C0C0"/>
                      </a:solidFill>
                      <a:prstDash val="solid"/>
                    </a:lnB>
                    <a:solidFill>
                      <a:srgbClr val="F2F2F2"/>
                    </a:solidFill>
                  </a:tcPr>
                </a:tc>
                <a:tc vMerge="1">
                  <a:txBody>
                    <a:bodyPr/>
                    <a:lstStyle/>
                    <a:p>
                      <a:pPr/>
                    </a:p>
                  </a:txBody>
                  <a:tcPr marL="0" marR="0" marB="0" marT="0">
                    <a:solidFill>
                      <a:srgbClr val="FFFFFF"/>
                    </a:solidFill>
                  </a:tcPr>
                </a:tc>
                <a:tc>
                  <a:txBody>
                    <a:bodyPr/>
                    <a:lstStyle/>
                    <a:p>
                      <a:pPr algn="ctr" marR="120014">
                        <a:lnSpc>
                          <a:spcPct val="100000"/>
                        </a:lnSpc>
                        <a:spcBef>
                          <a:spcPts val="259"/>
                        </a:spcBef>
                      </a:pPr>
                      <a:r>
                        <a:rPr dirty="0" sz="1600">
                          <a:solidFill>
                            <a:srgbClr val="808080"/>
                          </a:solidFill>
                          <a:latin typeface="Calibri"/>
                          <a:cs typeface="Calibri"/>
                        </a:rPr>
                        <a:t>BMI</a:t>
                      </a:r>
                      <a:r>
                        <a:rPr dirty="0" sz="1600" spc="-20">
                          <a:solidFill>
                            <a:srgbClr val="808080"/>
                          </a:solidFill>
                          <a:latin typeface="Calibri"/>
                          <a:cs typeface="Calibri"/>
                        </a:rPr>
                        <a:t> </a:t>
                      </a:r>
                      <a:r>
                        <a:rPr dirty="0" sz="1600">
                          <a:solidFill>
                            <a:srgbClr val="808080"/>
                          </a:solidFill>
                          <a:latin typeface="Calibri"/>
                          <a:cs typeface="Calibri"/>
                        </a:rPr>
                        <a:t>23</a:t>
                      </a:r>
                      <a:r>
                        <a:rPr dirty="0" sz="1600" spc="-5">
                          <a:solidFill>
                            <a:srgbClr val="808080"/>
                          </a:solidFill>
                          <a:latin typeface="Calibri"/>
                          <a:cs typeface="Calibri"/>
                        </a:rPr>
                        <a:t> </a:t>
                      </a:r>
                      <a:r>
                        <a:rPr dirty="0" sz="1600">
                          <a:solidFill>
                            <a:srgbClr val="808080"/>
                          </a:solidFill>
                          <a:latin typeface="Calibri"/>
                          <a:cs typeface="Calibri"/>
                        </a:rPr>
                        <a:t>kg/m</a:t>
                      </a:r>
                      <a:r>
                        <a:rPr dirty="0" baseline="26455" sz="1575">
                          <a:solidFill>
                            <a:srgbClr val="808080"/>
                          </a:solidFill>
                          <a:latin typeface="Calibri"/>
                          <a:cs typeface="Calibri"/>
                        </a:rPr>
                        <a:t>2</a:t>
                      </a:r>
                      <a:r>
                        <a:rPr dirty="0" sz="1600">
                          <a:solidFill>
                            <a:srgbClr val="808080"/>
                          </a:solidFill>
                          <a:latin typeface="Calibri"/>
                          <a:cs typeface="Calibri"/>
                        </a:rPr>
                        <a:t>,</a:t>
                      </a:r>
                      <a:r>
                        <a:rPr dirty="0" sz="1600" spc="-25">
                          <a:solidFill>
                            <a:srgbClr val="808080"/>
                          </a:solidFill>
                          <a:latin typeface="Calibri"/>
                          <a:cs typeface="Calibri"/>
                        </a:rPr>
                        <a:t> </a:t>
                      </a:r>
                      <a:r>
                        <a:rPr dirty="0" sz="1600" spc="-10">
                          <a:solidFill>
                            <a:srgbClr val="808080"/>
                          </a:solidFill>
                          <a:latin typeface="Calibri"/>
                          <a:cs typeface="Calibri"/>
                        </a:rPr>
                        <a:t>Asthma</a:t>
                      </a:r>
                      <a:endParaRPr sz="1600">
                        <a:latin typeface="Calibri"/>
                        <a:cs typeface="Calibri"/>
                      </a:endParaRPr>
                    </a:p>
                  </a:txBody>
                  <a:tcPr marL="0" marR="0" marB="0" marT="33019">
                    <a:lnT w="12700">
                      <a:solidFill>
                        <a:srgbClr val="C0C0C0"/>
                      </a:solidFill>
                      <a:prstDash val="solid"/>
                    </a:lnT>
                    <a:lnB w="12700">
                      <a:solidFill>
                        <a:srgbClr val="C0C0C0"/>
                      </a:solidFill>
                      <a:prstDash val="solid"/>
                    </a:lnB>
                    <a:solidFill>
                      <a:srgbClr val="F2F2F2"/>
                    </a:solidFill>
                  </a:tcPr>
                </a:tc>
              </a:tr>
              <a:tr h="335280">
                <a:tc>
                  <a:txBody>
                    <a:bodyPr/>
                    <a:lstStyle/>
                    <a:p>
                      <a:pPr algn="ctr" marL="198755">
                        <a:lnSpc>
                          <a:spcPct val="100000"/>
                        </a:lnSpc>
                        <a:spcBef>
                          <a:spcPts val="259"/>
                        </a:spcBef>
                      </a:pPr>
                      <a:r>
                        <a:rPr dirty="0" sz="1600" spc="-25">
                          <a:solidFill>
                            <a:srgbClr val="808080"/>
                          </a:solidFill>
                          <a:latin typeface="Calibri"/>
                          <a:cs typeface="Calibri"/>
                        </a:rPr>
                        <a:t>COVID-</a:t>
                      </a:r>
                      <a:r>
                        <a:rPr dirty="0" sz="1600">
                          <a:solidFill>
                            <a:srgbClr val="808080"/>
                          </a:solidFill>
                          <a:latin typeface="Calibri"/>
                          <a:cs typeface="Calibri"/>
                        </a:rPr>
                        <a:t>19</a:t>
                      </a:r>
                      <a:r>
                        <a:rPr dirty="0" sz="1600" spc="5">
                          <a:solidFill>
                            <a:srgbClr val="808080"/>
                          </a:solidFill>
                          <a:latin typeface="Calibri"/>
                          <a:cs typeface="Calibri"/>
                        </a:rPr>
                        <a:t> </a:t>
                      </a:r>
                      <a:r>
                        <a:rPr dirty="0" sz="1600">
                          <a:solidFill>
                            <a:srgbClr val="808080"/>
                          </a:solidFill>
                          <a:latin typeface="Calibri"/>
                          <a:cs typeface="Calibri"/>
                        </a:rPr>
                        <a:t>day</a:t>
                      </a:r>
                      <a:r>
                        <a:rPr dirty="0" sz="1600" spc="-10">
                          <a:solidFill>
                            <a:srgbClr val="808080"/>
                          </a:solidFill>
                          <a:latin typeface="Calibri"/>
                          <a:cs typeface="Calibri"/>
                        </a:rPr>
                        <a:t> </a:t>
                      </a:r>
                      <a:r>
                        <a:rPr dirty="0" sz="1600" spc="-25">
                          <a:solidFill>
                            <a:srgbClr val="808080"/>
                          </a:solidFill>
                          <a:latin typeface="Calibri"/>
                          <a:cs typeface="Calibri"/>
                        </a:rPr>
                        <a:t>10</a:t>
                      </a:r>
                      <a:endParaRPr sz="1600">
                        <a:latin typeface="Calibri"/>
                        <a:cs typeface="Calibri"/>
                      </a:endParaRPr>
                    </a:p>
                  </a:txBody>
                  <a:tcPr marL="0" marR="0" marB="0" marT="33019">
                    <a:lnT w="12700">
                      <a:solidFill>
                        <a:srgbClr val="C0C0C0"/>
                      </a:solidFill>
                      <a:prstDash val="solid"/>
                    </a:lnT>
                    <a:lnB w="12700">
                      <a:solidFill>
                        <a:srgbClr val="C0C0C0"/>
                      </a:solidFill>
                      <a:prstDash val="solid"/>
                    </a:lnB>
                    <a:solidFill>
                      <a:srgbClr val="F2F2F2"/>
                    </a:solidFill>
                  </a:tcPr>
                </a:tc>
                <a:tc vMerge="1">
                  <a:txBody>
                    <a:bodyPr/>
                    <a:lstStyle/>
                    <a:p>
                      <a:pPr/>
                    </a:p>
                  </a:txBody>
                  <a:tcPr marL="0" marR="0" marB="0" marT="0">
                    <a:solidFill>
                      <a:srgbClr val="FFFFFF"/>
                    </a:solidFill>
                  </a:tcPr>
                </a:tc>
                <a:tc>
                  <a:txBody>
                    <a:bodyPr/>
                    <a:lstStyle/>
                    <a:p>
                      <a:pPr algn="ctr" marR="116839">
                        <a:lnSpc>
                          <a:spcPct val="100000"/>
                        </a:lnSpc>
                        <a:spcBef>
                          <a:spcPts val="259"/>
                        </a:spcBef>
                      </a:pPr>
                      <a:r>
                        <a:rPr dirty="0" sz="1600" spc="-25">
                          <a:solidFill>
                            <a:srgbClr val="808080"/>
                          </a:solidFill>
                          <a:latin typeface="Calibri"/>
                          <a:cs typeface="Calibri"/>
                        </a:rPr>
                        <a:t>COVID-</a:t>
                      </a:r>
                      <a:r>
                        <a:rPr dirty="0" sz="1600">
                          <a:solidFill>
                            <a:srgbClr val="808080"/>
                          </a:solidFill>
                          <a:latin typeface="Calibri"/>
                          <a:cs typeface="Calibri"/>
                        </a:rPr>
                        <a:t>19</a:t>
                      </a:r>
                      <a:r>
                        <a:rPr dirty="0" sz="1600" spc="5">
                          <a:solidFill>
                            <a:srgbClr val="808080"/>
                          </a:solidFill>
                          <a:latin typeface="Calibri"/>
                          <a:cs typeface="Calibri"/>
                        </a:rPr>
                        <a:t> </a:t>
                      </a:r>
                      <a:r>
                        <a:rPr dirty="0" sz="1600">
                          <a:solidFill>
                            <a:srgbClr val="808080"/>
                          </a:solidFill>
                          <a:latin typeface="Calibri"/>
                          <a:cs typeface="Calibri"/>
                        </a:rPr>
                        <a:t>day</a:t>
                      </a:r>
                      <a:r>
                        <a:rPr dirty="0" sz="1600" spc="-10">
                          <a:solidFill>
                            <a:srgbClr val="808080"/>
                          </a:solidFill>
                          <a:latin typeface="Calibri"/>
                          <a:cs typeface="Calibri"/>
                        </a:rPr>
                        <a:t> </a:t>
                      </a:r>
                      <a:r>
                        <a:rPr dirty="0" sz="1600" spc="-50">
                          <a:solidFill>
                            <a:srgbClr val="808080"/>
                          </a:solidFill>
                          <a:latin typeface="Calibri"/>
                          <a:cs typeface="Calibri"/>
                        </a:rPr>
                        <a:t>6</a:t>
                      </a:r>
                      <a:endParaRPr sz="1600">
                        <a:latin typeface="Calibri"/>
                        <a:cs typeface="Calibri"/>
                      </a:endParaRPr>
                    </a:p>
                  </a:txBody>
                  <a:tcPr marL="0" marR="0" marB="0" marT="33019">
                    <a:lnT w="12700">
                      <a:solidFill>
                        <a:srgbClr val="C0C0C0"/>
                      </a:solidFill>
                      <a:prstDash val="solid"/>
                    </a:lnT>
                    <a:lnB w="12700">
                      <a:solidFill>
                        <a:srgbClr val="C0C0C0"/>
                      </a:solidFill>
                      <a:prstDash val="solid"/>
                    </a:lnB>
                    <a:solidFill>
                      <a:srgbClr val="F2F2F2"/>
                    </a:solidFill>
                  </a:tcPr>
                </a:tc>
              </a:tr>
              <a:tr h="335280">
                <a:tc>
                  <a:txBody>
                    <a:bodyPr/>
                    <a:lstStyle/>
                    <a:p>
                      <a:pPr algn="ctr" marL="198755">
                        <a:lnSpc>
                          <a:spcPct val="100000"/>
                        </a:lnSpc>
                        <a:spcBef>
                          <a:spcPts val="259"/>
                        </a:spcBef>
                      </a:pPr>
                      <a:r>
                        <a:rPr dirty="0" sz="1600">
                          <a:solidFill>
                            <a:srgbClr val="808080"/>
                          </a:solidFill>
                          <a:latin typeface="Calibri"/>
                          <a:cs typeface="Calibri"/>
                        </a:rPr>
                        <a:t>High</a:t>
                      </a:r>
                      <a:r>
                        <a:rPr dirty="0" sz="1600" spc="-65">
                          <a:solidFill>
                            <a:srgbClr val="808080"/>
                          </a:solidFill>
                          <a:latin typeface="Calibri"/>
                          <a:cs typeface="Calibri"/>
                        </a:rPr>
                        <a:t> </a:t>
                      </a:r>
                      <a:r>
                        <a:rPr dirty="0" sz="1600" spc="-30">
                          <a:solidFill>
                            <a:srgbClr val="808080"/>
                          </a:solidFill>
                          <a:latin typeface="Calibri"/>
                          <a:cs typeface="Calibri"/>
                        </a:rPr>
                        <a:t>fever, </a:t>
                      </a:r>
                      <a:r>
                        <a:rPr dirty="0" sz="1600">
                          <a:solidFill>
                            <a:srgbClr val="808080"/>
                          </a:solidFill>
                          <a:latin typeface="Calibri"/>
                          <a:cs typeface="Calibri"/>
                        </a:rPr>
                        <a:t>dyspneic</a:t>
                      </a:r>
                      <a:r>
                        <a:rPr dirty="0" sz="1600" spc="-55">
                          <a:solidFill>
                            <a:srgbClr val="808080"/>
                          </a:solidFill>
                          <a:latin typeface="Calibri"/>
                          <a:cs typeface="Calibri"/>
                        </a:rPr>
                        <a:t> </a:t>
                      </a:r>
                      <a:r>
                        <a:rPr dirty="0" sz="1600">
                          <a:solidFill>
                            <a:srgbClr val="808080"/>
                          </a:solidFill>
                          <a:latin typeface="Calibri"/>
                          <a:cs typeface="Calibri"/>
                        </a:rPr>
                        <a:t>at</a:t>
                      </a:r>
                      <a:r>
                        <a:rPr dirty="0" sz="1600" spc="-60">
                          <a:solidFill>
                            <a:srgbClr val="808080"/>
                          </a:solidFill>
                          <a:latin typeface="Calibri"/>
                          <a:cs typeface="Calibri"/>
                        </a:rPr>
                        <a:t> </a:t>
                      </a:r>
                      <a:r>
                        <a:rPr dirty="0" sz="1600" spc="-20">
                          <a:solidFill>
                            <a:srgbClr val="808080"/>
                          </a:solidFill>
                          <a:latin typeface="Calibri"/>
                          <a:cs typeface="Calibri"/>
                        </a:rPr>
                        <a:t>rest</a:t>
                      </a:r>
                      <a:endParaRPr sz="1600">
                        <a:latin typeface="Calibri"/>
                        <a:cs typeface="Calibri"/>
                      </a:endParaRPr>
                    </a:p>
                  </a:txBody>
                  <a:tcPr marL="0" marR="0" marB="0" marT="33019">
                    <a:lnT w="12700">
                      <a:solidFill>
                        <a:srgbClr val="C0C0C0"/>
                      </a:solidFill>
                      <a:prstDash val="solid"/>
                    </a:lnT>
                    <a:lnB w="12700">
                      <a:solidFill>
                        <a:srgbClr val="C0C0C0"/>
                      </a:solidFill>
                      <a:prstDash val="solid"/>
                    </a:lnB>
                    <a:solidFill>
                      <a:srgbClr val="F2F2F2"/>
                    </a:solidFill>
                  </a:tcPr>
                </a:tc>
                <a:tc vMerge="1">
                  <a:txBody>
                    <a:bodyPr/>
                    <a:lstStyle/>
                    <a:p>
                      <a:pPr/>
                    </a:p>
                  </a:txBody>
                  <a:tcPr marL="0" marR="0" marB="0" marT="0">
                    <a:solidFill>
                      <a:srgbClr val="FFFFFF"/>
                    </a:solidFill>
                  </a:tcPr>
                </a:tc>
                <a:tc>
                  <a:txBody>
                    <a:bodyPr/>
                    <a:lstStyle/>
                    <a:p>
                      <a:pPr algn="ctr" marR="119380">
                        <a:lnSpc>
                          <a:spcPct val="100000"/>
                        </a:lnSpc>
                        <a:spcBef>
                          <a:spcPts val="259"/>
                        </a:spcBef>
                      </a:pPr>
                      <a:r>
                        <a:rPr dirty="0" sz="1600">
                          <a:solidFill>
                            <a:srgbClr val="808080"/>
                          </a:solidFill>
                          <a:latin typeface="Calibri"/>
                          <a:cs typeface="Calibri"/>
                        </a:rPr>
                        <a:t>Anosmia,</a:t>
                      </a:r>
                      <a:r>
                        <a:rPr dirty="0" sz="1600" spc="-65">
                          <a:solidFill>
                            <a:srgbClr val="808080"/>
                          </a:solidFill>
                          <a:latin typeface="Calibri"/>
                          <a:cs typeface="Calibri"/>
                        </a:rPr>
                        <a:t> </a:t>
                      </a:r>
                      <a:r>
                        <a:rPr dirty="0" sz="1600">
                          <a:solidFill>
                            <a:srgbClr val="808080"/>
                          </a:solidFill>
                          <a:latin typeface="Calibri"/>
                          <a:cs typeface="Calibri"/>
                        </a:rPr>
                        <a:t>shortness</a:t>
                      </a:r>
                      <a:r>
                        <a:rPr dirty="0" sz="1600" spc="-30">
                          <a:solidFill>
                            <a:srgbClr val="808080"/>
                          </a:solidFill>
                          <a:latin typeface="Calibri"/>
                          <a:cs typeface="Calibri"/>
                        </a:rPr>
                        <a:t> </a:t>
                      </a:r>
                      <a:r>
                        <a:rPr dirty="0" sz="1600">
                          <a:solidFill>
                            <a:srgbClr val="808080"/>
                          </a:solidFill>
                          <a:latin typeface="Calibri"/>
                          <a:cs typeface="Calibri"/>
                        </a:rPr>
                        <a:t>of</a:t>
                      </a:r>
                      <a:r>
                        <a:rPr dirty="0" sz="1600" spc="-55">
                          <a:solidFill>
                            <a:srgbClr val="808080"/>
                          </a:solidFill>
                          <a:latin typeface="Calibri"/>
                          <a:cs typeface="Calibri"/>
                        </a:rPr>
                        <a:t> </a:t>
                      </a:r>
                      <a:r>
                        <a:rPr dirty="0" sz="1600">
                          <a:solidFill>
                            <a:srgbClr val="808080"/>
                          </a:solidFill>
                          <a:latin typeface="Calibri"/>
                          <a:cs typeface="Calibri"/>
                        </a:rPr>
                        <a:t>breath</a:t>
                      </a:r>
                      <a:r>
                        <a:rPr dirty="0" sz="1600" spc="-45">
                          <a:solidFill>
                            <a:srgbClr val="808080"/>
                          </a:solidFill>
                          <a:latin typeface="Calibri"/>
                          <a:cs typeface="Calibri"/>
                        </a:rPr>
                        <a:t> </a:t>
                      </a:r>
                      <a:r>
                        <a:rPr dirty="0" sz="1600">
                          <a:solidFill>
                            <a:srgbClr val="808080"/>
                          </a:solidFill>
                          <a:latin typeface="Calibri"/>
                          <a:cs typeface="Calibri"/>
                        </a:rPr>
                        <a:t>with</a:t>
                      </a:r>
                      <a:r>
                        <a:rPr dirty="0" sz="1600" spc="-60">
                          <a:solidFill>
                            <a:srgbClr val="808080"/>
                          </a:solidFill>
                          <a:latin typeface="Calibri"/>
                          <a:cs typeface="Calibri"/>
                        </a:rPr>
                        <a:t> </a:t>
                      </a:r>
                      <a:r>
                        <a:rPr dirty="0" sz="1600" spc="-10">
                          <a:solidFill>
                            <a:srgbClr val="808080"/>
                          </a:solidFill>
                          <a:latin typeface="Calibri"/>
                          <a:cs typeface="Calibri"/>
                        </a:rPr>
                        <a:t>exercise</a:t>
                      </a:r>
                      <a:endParaRPr sz="1600">
                        <a:latin typeface="Calibri"/>
                        <a:cs typeface="Calibri"/>
                      </a:endParaRPr>
                    </a:p>
                  </a:txBody>
                  <a:tcPr marL="0" marR="0" marB="0" marT="33019">
                    <a:lnT w="12700">
                      <a:solidFill>
                        <a:srgbClr val="C0C0C0"/>
                      </a:solidFill>
                      <a:prstDash val="solid"/>
                    </a:lnT>
                    <a:lnB w="12700">
                      <a:solidFill>
                        <a:srgbClr val="C0C0C0"/>
                      </a:solidFill>
                      <a:prstDash val="solid"/>
                    </a:lnB>
                    <a:solidFill>
                      <a:srgbClr val="F2F2F2"/>
                    </a:solidFill>
                  </a:tcPr>
                </a:tc>
              </a:tr>
              <a:tr h="335280">
                <a:tc>
                  <a:txBody>
                    <a:bodyPr/>
                    <a:lstStyle/>
                    <a:p>
                      <a:pPr algn="ctr" marL="201930">
                        <a:lnSpc>
                          <a:spcPct val="100000"/>
                        </a:lnSpc>
                        <a:spcBef>
                          <a:spcPts val="259"/>
                        </a:spcBef>
                      </a:pPr>
                      <a:r>
                        <a:rPr dirty="0" sz="1600">
                          <a:solidFill>
                            <a:srgbClr val="808080"/>
                          </a:solidFill>
                          <a:latin typeface="Calibri"/>
                          <a:cs typeface="Calibri"/>
                        </a:rPr>
                        <a:t>HR</a:t>
                      </a:r>
                      <a:r>
                        <a:rPr dirty="0" sz="1600" spc="-35">
                          <a:solidFill>
                            <a:srgbClr val="808080"/>
                          </a:solidFill>
                          <a:latin typeface="Calibri"/>
                          <a:cs typeface="Calibri"/>
                        </a:rPr>
                        <a:t> </a:t>
                      </a:r>
                      <a:r>
                        <a:rPr dirty="0" sz="1600">
                          <a:solidFill>
                            <a:srgbClr val="808080"/>
                          </a:solidFill>
                          <a:latin typeface="Calibri"/>
                          <a:cs typeface="Calibri"/>
                        </a:rPr>
                        <a:t>123/min,</a:t>
                      </a:r>
                      <a:r>
                        <a:rPr dirty="0" sz="1600" spc="-20">
                          <a:solidFill>
                            <a:srgbClr val="808080"/>
                          </a:solidFill>
                          <a:latin typeface="Calibri"/>
                          <a:cs typeface="Calibri"/>
                        </a:rPr>
                        <a:t> </a:t>
                      </a:r>
                      <a:r>
                        <a:rPr dirty="0" sz="1600">
                          <a:solidFill>
                            <a:srgbClr val="808080"/>
                          </a:solidFill>
                          <a:latin typeface="Calibri"/>
                          <a:cs typeface="Calibri"/>
                        </a:rPr>
                        <a:t>RR</a:t>
                      </a:r>
                      <a:r>
                        <a:rPr dirty="0" sz="1600" spc="-20">
                          <a:solidFill>
                            <a:srgbClr val="808080"/>
                          </a:solidFill>
                          <a:latin typeface="Calibri"/>
                          <a:cs typeface="Calibri"/>
                        </a:rPr>
                        <a:t> </a:t>
                      </a:r>
                      <a:r>
                        <a:rPr dirty="0" sz="1600">
                          <a:solidFill>
                            <a:srgbClr val="808080"/>
                          </a:solidFill>
                          <a:latin typeface="Calibri"/>
                          <a:cs typeface="Calibri"/>
                        </a:rPr>
                        <a:t>42/min,</a:t>
                      </a:r>
                      <a:r>
                        <a:rPr dirty="0" sz="1600" spc="-20">
                          <a:solidFill>
                            <a:srgbClr val="808080"/>
                          </a:solidFill>
                          <a:latin typeface="Calibri"/>
                          <a:cs typeface="Calibri"/>
                        </a:rPr>
                        <a:t> </a:t>
                      </a:r>
                      <a:r>
                        <a:rPr dirty="0" sz="1600">
                          <a:solidFill>
                            <a:srgbClr val="808080"/>
                          </a:solidFill>
                          <a:latin typeface="Calibri"/>
                          <a:cs typeface="Calibri"/>
                        </a:rPr>
                        <a:t>Sat</a:t>
                      </a:r>
                      <a:r>
                        <a:rPr dirty="0" sz="1600" spc="-50">
                          <a:solidFill>
                            <a:srgbClr val="808080"/>
                          </a:solidFill>
                          <a:latin typeface="Calibri"/>
                          <a:cs typeface="Calibri"/>
                        </a:rPr>
                        <a:t> </a:t>
                      </a:r>
                      <a:r>
                        <a:rPr dirty="0" sz="1600">
                          <a:solidFill>
                            <a:srgbClr val="808080"/>
                          </a:solidFill>
                          <a:latin typeface="Calibri"/>
                          <a:cs typeface="Calibri"/>
                        </a:rPr>
                        <a:t>83%</a:t>
                      </a:r>
                      <a:r>
                        <a:rPr dirty="0" sz="1600" spc="-10">
                          <a:solidFill>
                            <a:srgbClr val="808080"/>
                          </a:solidFill>
                          <a:latin typeface="Calibri"/>
                          <a:cs typeface="Calibri"/>
                        </a:rPr>
                        <a:t> </a:t>
                      </a:r>
                      <a:r>
                        <a:rPr dirty="0" sz="1600">
                          <a:solidFill>
                            <a:srgbClr val="808080"/>
                          </a:solidFill>
                          <a:latin typeface="Calibri"/>
                          <a:cs typeface="Calibri"/>
                        </a:rPr>
                        <a:t>at</a:t>
                      </a:r>
                      <a:r>
                        <a:rPr dirty="0" sz="1600" spc="-50">
                          <a:solidFill>
                            <a:srgbClr val="808080"/>
                          </a:solidFill>
                          <a:latin typeface="Calibri"/>
                          <a:cs typeface="Calibri"/>
                        </a:rPr>
                        <a:t> </a:t>
                      </a:r>
                      <a:r>
                        <a:rPr dirty="0" sz="1600">
                          <a:solidFill>
                            <a:srgbClr val="808080"/>
                          </a:solidFill>
                          <a:latin typeface="Calibri"/>
                          <a:cs typeface="Calibri"/>
                        </a:rPr>
                        <a:t>15L</a:t>
                      </a:r>
                      <a:r>
                        <a:rPr dirty="0" sz="1600" spc="-20">
                          <a:solidFill>
                            <a:srgbClr val="808080"/>
                          </a:solidFill>
                          <a:latin typeface="Calibri"/>
                          <a:cs typeface="Calibri"/>
                        </a:rPr>
                        <a:t> </a:t>
                      </a:r>
                      <a:r>
                        <a:rPr dirty="0" sz="1600" spc="-25">
                          <a:solidFill>
                            <a:srgbClr val="808080"/>
                          </a:solidFill>
                          <a:latin typeface="Calibri"/>
                          <a:cs typeface="Calibri"/>
                        </a:rPr>
                        <a:t>O2</a:t>
                      </a:r>
                      <a:endParaRPr sz="1600">
                        <a:latin typeface="Calibri"/>
                        <a:cs typeface="Calibri"/>
                      </a:endParaRPr>
                    </a:p>
                  </a:txBody>
                  <a:tcPr marL="0" marR="0" marB="0" marT="33019">
                    <a:lnT w="12700">
                      <a:solidFill>
                        <a:srgbClr val="C0C0C0"/>
                      </a:solidFill>
                      <a:prstDash val="solid"/>
                    </a:lnT>
                    <a:solidFill>
                      <a:srgbClr val="F2F2F2"/>
                    </a:solidFill>
                  </a:tcPr>
                </a:tc>
                <a:tc vMerge="1">
                  <a:txBody>
                    <a:bodyPr/>
                    <a:lstStyle/>
                    <a:p>
                      <a:pPr/>
                    </a:p>
                  </a:txBody>
                  <a:tcPr marL="0" marR="0" marB="0" marT="0">
                    <a:solidFill>
                      <a:srgbClr val="FFFFFF"/>
                    </a:solidFill>
                  </a:tcPr>
                </a:tc>
                <a:tc>
                  <a:txBody>
                    <a:bodyPr/>
                    <a:lstStyle/>
                    <a:p>
                      <a:pPr algn="ctr" marR="116839">
                        <a:lnSpc>
                          <a:spcPct val="100000"/>
                        </a:lnSpc>
                        <a:spcBef>
                          <a:spcPts val="259"/>
                        </a:spcBef>
                      </a:pPr>
                      <a:r>
                        <a:rPr dirty="0" sz="1600">
                          <a:solidFill>
                            <a:srgbClr val="808080"/>
                          </a:solidFill>
                          <a:latin typeface="Calibri"/>
                          <a:cs typeface="Calibri"/>
                        </a:rPr>
                        <a:t>HR</a:t>
                      </a:r>
                      <a:r>
                        <a:rPr dirty="0" sz="1600" spc="-40">
                          <a:solidFill>
                            <a:srgbClr val="808080"/>
                          </a:solidFill>
                          <a:latin typeface="Calibri"/>
                          <a:cs typeface="Calibri"/>
                        </a:rPr>
                        <a:t> </a:t>
                      </a:r>
                      <a:r>
                        <a:rPr dirty="0" sz="1600">
                          <a:solidFill>
                            <a:srgbClr val="808080"/>
                          </a:solidFill>
                          <a:latin typeface="Calibri"/>
                          <a:cs typeface="Calibri"/>
                        </a:rPr>
                        <a:t>95/min,</a:t>
                      </a:r>
                      <a:r>
                        <a:rPr dirty="0" sz="1600" spc="-25">
                          <a:solidFill>
                            <a:srgbClr val="808080"/>
                          </a:solidFill>
                          <a:latin typeface="Calibri"/>
                          <a:cs typeface="Calibri"/>
                        </a:rPr>
                        <a:t> </a:t>
                      </a:r>
                      <a:r>
                        <a:rPr dirty="0" sz="1600">
                          <a:solidFill>
                            <a:srgbClr val="808080"/>
                          </a:solidFill>
                          <a:latin typeface="Calibri"/>
                          <a:cs typeface="Calibri"/>
                        </a:rPr>
                        <a:t>RR</a:t>
                      </a:r>
                      <a:r>
                        <a:rPr dirty="0" sz="1600" spc="-25">
                          <a:solidFill>
                            <a:srgbClr val="808080"/>
                          </a:solidFill>
                          <a:latin typeface="Calibri"/>
                          <a:cs typeface="Calibri"/>
                        </a:rPr>
                        <a:t> </a:t>
                      </a:r>
                      <a:r>
                        <a:rPr dirty="0" sz="1600">
                          <a:solidFill>
                            <a:srgbClr val="808080"/>
                          </a:solidFill>
                          <a:latin typeface="Calibri"/>
                          <a:cs typeface="Calibri"/>
                        </a:rPr>
                        <a:t>20/min,</a:t>
                      </a:r>
                      <a:r>
                        <a:rPr dirty="0" sz="1600" spc="-40">
                          <a:solidFill>
                            <a:srgbClr val="808080"/>
                          </a:solidFill>
                          <a:latin typeface="Calibri"/>
                          <a:cs typeface="Calibri"/>
                        </a:rPr>
                        <a:t> </a:t>
                      </a:r>
                      <a:r>
                        <a:rPr dirty="0" sz="1600">
                          <a:solidFill>
                            <a:srgbClr val="808080"/>
                          </a:solidFill>
                          <a:latin typeface="Calibri"/>
                          <a:cs typeface="Calibri"/>
                        </a:rPr>
                        <a:t>sat</a:t>
                      </a:r>
                      <a:r>
                        <a:rPr dirty="0" sz="1600" spc="-50">
                          <a:solidFill>
                            <a:srgbClr val="808080"/>
                          </a:solidFill>
                          <a:latin typeface="Calibri"/>
                          <a:cs typeface="Calibri"/>
                        </a:rPr>
                        <a:t> </a:t>
                      </a:r>
                      <a:r>
                        <a:rPr dirty="0" sz="1600">
                          <a:solidFill>
                            <a:srgbClr val="808080"/>
                          </a:solidFill>
                          <a:latin typeface="Calibri"/>
                          <a:cs typeface="Calibri"/>
                        </a:rPr>
                        <a:t>90%</a:t>
                      </a:r>
                      <a:r>
                        <a:rPr dirty="0" sz="1600" spc="-15">
                          <a:solidFill>
                            <a:srgbClr val="808080"/>
                          </a:solidFill>
                          <a:latin typeface="Calibri"/>
                          <a:cs typeface="Calibri"/>
                        </a:rPr>
                        <a:t> </a:t>
                      </a:r>
                      <a:r>
                        <a:rPr dirty="0" sz="1600">
                          <a:solidFill>
                            <a:srgbClr val="808080"/>
                          </a:solidFill>
                          <a:latin typeface="Calibri"/>
                          <a:cs typeface="Calibri"/>
                        </a:rPr>
                        <a:t>at</a:t>
                      </a:r>
                      <a:r>
                        <a:rPr dirty="0" sz="1600" spc="-50">
                          <a:solidFill>
                            <a:srgbClr val="808080"/>
                          </a:solidFill>
                          <a:latin typeface="Calibri"/>
                          <a:cs typeface="Calibri"/>
                        </a:rPr>
                        <a:t> </a:t>
                      </a:r>
                      <a:r>
                        <a:rPr dirty="0" sz="1600">
                          <a:solidFill>
                            <a:srgbClr val="808080"/>
                          </a:solidFill>
                          <a:latin typeface="Calibri"/>
                          <a:cs typeface="Calibri"/>
                        </a:rPr>
                        <a:t>room</a:t>
                      </a:r>
                      <a:r>
                        <a:rPr dirty="0" sz="1600" spc="-15">
                          <a:solidFill>
                            <a:srgbClr val="808080"/>
                          </a:solidFill>
                          <a:latin typeface="Calibri"/>
                          <a:cs typeface="Calibri"/>
                        </a:rPr>
                        <a:t> </a:t>
                      </a:r>
                      <a:r>
                        <a:rPr dirty="0" sz="1600" spc="-25">
                          <a:solidFill>
                            <a:srgbClr val="808080"/>
                          </a:solidFill>
                          <a:latin typeface="Calibri"/>
                          <a:cs typeface="Calibri"/>
                        </a:rPr>
                        <a:t>air</a:t>
                      </a:r>
                      <a:endParaRPr sz="1600">
                        <a:latin typeface="Calibri"/>
                        <a:cs typeface="Calibri"/>
                      </a:endParaRPr>
                    </a:p>
                  </a:txBody>
                  <a:tcPr marL="0" marR="0" marB="0" marT="33019">
                    <a:lnT w="12700">
                      <a:solidFill>
                        <a:srgbClr val="C0C0C0"/>
                      </a:solidFill>
                      <a:prstDash val="solid"/>
                    </a:lnT>
                    <a:solidFill>
                      <a:srgbClr val="F2F2F2"/>
                    </a:solidFill>
                  </a:tcPr>
                </a:tc>
              </a:tr>
              <a:tr h="332105">
                <a:tc>
                  <a:txBody>
                    <a:bodyPr/>
                    <a:lstStyle/>
                    <a:p>
                      <a:pPr>
                        <a:lnSpc>
                          <a:spcPct val="100000"/>
                        </a:lnSpc>
                      </a:pPr>
                      <a:endParaRPr sz="1600">
                        <a:latin typeface="Times New Roman"/>
                        <a:cs typeface="Times New Roman"/>
                      </a:endParaRPr>
                    </a:p>
                  </a:txBody>
                  <a:tcPr marL="0" marR="0" marB="0" marT="0"/>
                </a:tc>
                <a:tc vMerge="1">
                  <a:txBody>
                    <a:bodyPr/>
                    <a:lstStyle/>
                    <a:p>
                      <a:pPr/>
                    </a:p>
                  </a:txBody>
                  <a:tcPr marL="0" marR="0" marB="0" marT="0">
                    <a:solidFill>
                      <a:srgbClr val="FFFFFF"/>
                    </a:solidFill>
                  </a:tcPr>
                </a:tc>
                <a:tc>
                  <a:txBody>
                    <a:bodyPr/>
                    <a:lstStyle/>
                    <a:p>
                      <a:pPr>
                        <a:lnSpc>
                          <a:spcPct val="100000"/>
                        </a:lnSpc>
                      </a:pPr>
                      <a:endParaRPr sz="1600">
                        <a:latin typeface="Times New Roman"/>
                        <a:cs typeface="Times New Roman"/>
                      </a:endParaRPr>
                    </a:p>
                  </a:txBody>
                  <a:tcPr marL="0" marR="0" marB="0" marT="0"/>
                </a:tc>
              </a:tr>
            </a:tbl>
          </a:graphicData>
        </a:graphic>
      </p:graphicFrame>
      <p:sp>
        <p:nvSpPr>
          <p:cNvPr id="6" name="object 6"/>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Million</a:t>
            </a:r>
            <a:r>
              <a:rPr dirty="0" spc="-90"/>
              <a:t> </a:t>
            </a:r>
            <a:r>
              <a:rPr dirty="0"/>
              <a:t>Dollar</a:t>
            </a:r>
            <a:r>
              <a:rPr dirty="0" spc="-100"/>
              <a:t> </a:t>
            </a:r>
            <a:r>
              <a:rPr dirty="0" spc="-10"/>
              <a:t>Question</a:t>
            </a:r>
          </a:p>
        </p:txBody>
      </p:sp>
      <p:sp>
        <p:nvSpPr>
          <p:cNvPr id="3" name="object 3" descr=""/>
          <p:cNvSpPr txBox="1"/>
          <p:nvPr/>
        </p:nvSpPr>
        <p:spPr>
          <a:xfrm>
            <a:off x="3392423" y="2674620"/>
            <a:ext cx="5142230" cy="1961514"/>
          </a:xfrm>
          <a:prstGeom prst="rect">
            <a:avLst/>
          </a:prstGeom>
          <a:solidFill>
            <a:srgbClr val="FFD9B0"/>
          </a:solidFill>
        </p:spPr>
        <p:txBody>
          <a:bodyPr wrap="square" lIns="0" tIns="203200" rIns="0" bIns="0" rtlCol="0" vert="horz">
            <a:spAutoFit/>
          </a:bodyPr>
          <a:lstStyle/>
          <a:p>
            <a:pPr algn="ctr" marL="387350" marR="215265">
              <a:lnSpc>
                <a:spcPct val="100000"/>
              </a:lnSpc>
              <a:spcBef>
                <a:spcPts val="1600"/>
              </a:spcBef>
            </a:pPr>
            <a:r>
              <a:rPr dirty="0" sz="3200">
                <a:solidFill>
                  <a:srgbClr val="808080"/>
                </a:solidFill>
                <a:latin typeface="Calibri"/>
                <a:cs typeface="Calibri"/>
              </a:rPr>
              <a:t>What</a:t>
            </a:r>
            <a:r>
              <a:rPr dirty="0" sz="3200" spc="-30">
                <a:solidFill>
                  <a:srgbClr val="808080"/>
                </a:solidFill>
                <a:latin typeface="Calibri"/>
                <a:cs typeface="Calibri"/>
              </a:rPr>
              <a:t> </a:t>
            </a:r>
            <a:r>
              <a:rPr dirty="0" sz="3200">
                <a:solidFill>
                  <a:srgbClr val="808080"/>
                </a:solidFill>
                <a:latin typeface="Calibri"/>
                <a:cs typeface="Calibri"/>
              </a:rPr>
              <a:t>would</a:t>
            </a:r>
            <a:r>
              <a:rPr dirty="0" sz="3200" spc="-20">
                <a:solidFill>
                  <a:srgbClr val="808080"/>
                </a:solidFill>
                <a:latin typeface="Calibri"/>
                <a:cs typeface="Calibri"/>
              </a:rPr>
              <a:t> </a:t>
            </a:r>
            <a:r>
              <a:rPr dirty="0" sz="3200">
                <a:solidFill>
                  <a:srgbClr val="808080"/>
                </a:solidFill>
                <a:latin typeface="Calibri"/>
                <a:cs typeface="Calibri"/>
              </a:rPr>
              <a:t>be</a:t>
            </a:r>
            <a:r>
              <a:rPr dirty="0" sz="3200" spc="-25">
                <a:solidFill>
                  <a:srgbClr val="808080"/>
                </a:solidFill>
                <a:latin typeface="Calibri"/>
                <a:cs typeface="Calibri"/>
              </a:rPr>
              <a:t> </a:t>
            </a:r>
            <a:r>
              <a:rPr dirty="0" sz="3200">
                <a:solidFill>
                  <a:srgbClr val="808080"/>
                </a:solidFill>
                <a:latin typeface="Calibri"/>
                <a:cs typeface="Calibri"/>
              </a:rPr>
              <a:t>the</a:t>
            </a:r>
            <a:r>
              <a:rPr dirty="0" sz="3200" spc="-15">
                <a:solidFill>
                  <a:srgbClr val="808080"/>
                </a:solidFill>
                <a:latin typeface="Calibri"/>
                <a:cs typeface="Calibri"/>
              </a:rPr>
              <a:t> </a:t>
            </a:r>
            <a:r>
              <a:rPr dirty="0" sz="3200" spc="-10">
                <a:solidFill>
                  <a:srgbClr val="808080"/>
                </a:solidFill>
                <a:latin typeface="Calibri"/>
                <a:cs typeface="Calibri"/>
              </a:rPr>
              <a:t>optimal </a:t>
            </a:r>
            <a:r>
              <a:rPr dirty="0" sz="3200">
                <a:solidFill>
                  <a:srgbClr val="808080"/>
                </a:solidFill>
                <a:latin typeface="Calibri"/>
                <a:cs typeface="Calibri"/>
              </a:rPr>
              <a:t>anticoagulant</a:t>
            </a:r>
            <a:r>
              <a:rPr dirty="0" sz="3200" spc="-85">
                <a:solidFill>
                  <a:srgbClr val="808080"/>
                </a:solidFill>
                <a:latin typeface="Calibri"/>
                <a:cs typeface="Calibri"/>
              </a:rPr>
              <a:t> </a:t>
            </a:r>
            <a:r>
              <a:rPr dirty="0" sz="3200" spc="-10">
                <a:solidFill>
                  <a:srgbClr val="808080"/>
                </a:solidFill>
                <a:latin typeface="Calibri"/>
                <a:cs typeface="Calibri"/>
              </a:rPr>
              <a:t>strategy</a:t>
            </a:r>
            <a:r>
              <a:rPr dirty="0" sz="3200" spc="-110">
                <a:solidFill>
                  <a:srgbClr val="808080"/>
                </a:solidFill>
                <a:latin typeface="Calibri"/>
                <a:cs typeface="Calibri"/>
              </a:rPr>
              <a:t> </a:t>
            </a:r>
            <a:r>
              <a:rPr dirty="0" sz="3200" spc="-25">
                <a:solidFill>
                  <a:srgbClr val="808080"/>
                </a:solidFill>
                <a:latin typeface="Calibri"/>
                <a:cs typeface="Calibri"/>
              </a:rPr>
              <a:t>in </a:t>
            </a:r>
            <a:r>
              <a:rPr dirty="0" sz="3200">
                <a:solidFill>
                  <a:srgbClr val="808080"/>
                </a:solidFill>
                <a:latin typeface="Calibri"/>
                <a:cs typeface="Calibri"/>
              </a:rPr>
              <a:t>these</a:t>
            </a:r>
            <a:r>
              <a:rPr dirty="0" sz="3200" spc="-20">
                <a:solidFill>
                  <a:srgbClr val="808080"/>
                </a:solidFill>
                <a:latin typeface="Calibri"/>
                <a:cs typeface="Calibri"/>
              </a:rPr>
              <a:t> </a:t>
            </a:r>
            <a:r>
              <a:rPr dirty="0" sz="3200">
                <a:solidFill>
                  <a:srgbClr val="808080"/>
                </a:solidFill>
                <a:latin typeface="Calibri"/>
                <a:cs typeface="Calibri"/>
              </a:rPr>
              <a:t>2</a:t>
            </a:r>
            <a:r>
              <a:rPr dirty="0" sz="3200" spc="-10">
                <a:solidFill>
                  <a:srgbClr val="808080"/>
                </a:solidFill>
                <a:latin typeface="Calibri"/>
                <a:cs typeface="Calibri"/>
              </a:rPr>
              <a:t> patients?</a:t>
            </a:r>
            <a:endParaRPr sz="320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71484"/>
            <a:ext cx="10033000" cy="720725"/>
          </a:xfrm>
          <a:prstGeom prst="rect">
            <a:avLst/>
          </a:prstGeom>
        </p:spPr>
        <p:txBody>
          <a:bodyPr wrap="square" lIns="0" tIns="53975" rIns="0" bIns="0" rtlCol="0" vert="horz">
            <a:spAutoFit/>
          </a:bodyPr>
          <a:lstStyle/>
          <a:p>
            <a:pPr marL="12700" marR="5080">
              <a:lnSpc>
                <a:spcPts val="2590"/>
              </a:lnSpc>
              <a:spcBef>
                <a:spcPts val="425"/>
              </a:spcBef>
            </a:pPr>
            <a:r>
              <a:rPr dirty="0" sz="2400" b="1">
                <a:solidFill>
                  <a:srgbClr val="808080"/>
                </a:solidFill>
                <a:latin typeface="Calibri"/>
                <a:cs typeface="Calibri"/>
              </a:rPr>
              <a:t>Which</a:t>
            </a:r>
            <a:r>
              <a:rPr dirty="0" sz="2400" spc="-45" b="1">
                <a:solidFill>
                  <a:srgbClr val="808080"/>
                </a:solidFill>
                <a:latin typeface="Calibri"/>
                <a:cs typeface="Calibri"/>
              </a:rPr>
              <a:t> </a:t>
            </a:r>
            <a:r>
              <a:rPr dirty="0" sz="2400" b="1">
                <a:solidFill>
                  <a:srgbClr val="808080"/>
                </a:solidFill>
                <a:latin typeface="Calibri"/>
                <a:cs typeface="Calibri"/>
              </a:rPr>
              <a:t>ONE</a:t>
            </a:r>
            <a:r>
              <a:rPr dirty="0" sz="2400" spc="-30" b="1">
                <a:solidFill>
                  <a:srgbClr val="808080"/>
                </a:solidFill>
                <a:latin typeface="Calibri"/>
                <a:cs typeface="Calibri"/>
              </a:rPr>
              <a:t> </a:t>
            </a:r>
            <a:r>
              <a:rPr dirty="0" sz="2400" b="1">
                <a:solidFill>
                  <a:srgbClr val="808080"/>
                </a:solidFill>
                <a:latin typeface="Calibri"/>
                <a:cs typeface="Calibri"/>
              </a:rPr>
              <a:t>of</a:t>
            </a:r>
            <a:r>
              <a:rPr dirty="0" sz="2400" spc="-30" b="1">
                <a:solidFill>
                  <a:srgbClr val="808080"/>
                </a:solidFill>
                <a:latin typeface="Calibri"/>
                <a:cs typeface="Calibri"/>
              </a:rPr>
              <a:t> </a:t>
            </a:r>
            <a:r>
              <a:rPr dirty="0" sz="2400" b="1">
                <a:solidFill>
                  <a:srgbClr val="808080"/>
                </a:solidFill>
                <a:latin typeface="Calibri"/>
                <a:cs typeface="Calibri"/>
              </a:rPr>
              <a:t>the</a:t>
            </a:r>
            <a:r>
              <a:rPr dirty="0" sz="2400" spc="-15" b="1">
                <a:solidFill>
                  <a:srgbClr val="808080"/>
                </a:solidFill>
                <a:latin typeface="Calibri"/>
                <a:cs typeface="Calibri"/>
              </a:rPr>
              <a:t> </a:t>
            </a:r>
            <a:r>
              <a:rPr dirty="0" sz="2400" b="1">
                <a:solidFill>
                  <a:srgbClr val="808080"/>
                </a:solidFill>
                <a:latin typeface="Calibri"/>
                <a:cs typeface="Calibri"/>
              </a:rPr>
              <a:t>following</a:t>
            </a:r>
            <a:r>
              <a:rPr dirty="0" sz="2400" spc="-45" b="1">
                <a:solidFill>
                  <a:srgbClr val="808080"/>
                </a:solidFill>
                <a:latin typeface="Calibri"/>
                <a:cs typeface="Calibri"/>
              </a:rPr>
              <a:t> </a:t>
            </a:r>
            <a:r>
              <a:rPr dirty="0" sz="2400" b="1">
                <a:solidFill>
                  <a:srgbClr val="808080"/>
                </a:solidFill>
                <a:latin typeface="Calibri"/>
                <a:cs typeface="Calibri"/>
              </a:rPr>
              <a:t>options</a:t>
            </a:r>
            <a:r>
              <a:rPr dirty="0" sz="2400" spc="-20" b="1">
                <a:solidFill>
                  <a:srgbClr val="808080"/>
                </a:solidFill>
                <a:latin typeface="Calibri"/>
                <a:cs typeface="Calibri"/>
              </a:rPr>
              <a:t> </a:t>
            </a:r>
            <a:r>
              <a:rPr dirty="0" sz="2400" b="1">
                <a:solidFill>
                  <a:srgbClr val="808080"/>
                </a:solidFill>
                <a:latin typeface="Calibri"/>
                <a:cs typeface="Calibri"/>
              </a:rPr>
              <a:t>would</a:t>
            </a:r>
            <a:r>
              <a:rPr dirty="0" sz="2400" spc="-35" b="1">
                <a:solidFill>
                  <a:srgbClr val="808080"/>
                </a:solidFill>
                <a:latin typeface="Calibri"/>
                <a:cs typeface="Calibri"/>
              </a:rPr>
              <a:t> </a:t>
            </a:r>
            <a:r>
              <a:rPr dirty="0" sz="2400" b="1">
                <a:solidFill>
                  <a:srgbClr val="808080"/>
                </a:solidFill>
                <a:latin typeface="Calibri"/>
                <a:cs typeface="Calibri"/>
              </a:rPr>
              <a:t>you</a:t>
            </a:r>
            <a:r>
              <a:rPr dirty="0" sz="2400" spc="-40" b="1">
                <a:solidFill>
                  <a:srgbClr val="808080"/>
                </a:solidFill>
                <a:latin typeface="Calibri"/>
                <a:cs typeface="Calibri"/>
              </a:rPr>
              <a:t> </a:t>
            </a:r>
            <a:r>
              <a:rPr dirty="0" sz="2400" b="1">
                <a:solidFill>
                  <a:srgbClr val="808080"/>
                </a:solidFill>
                <a:latin typeface="Calibri"/>
                <a:cs typeface="Calibri"/>
              </a:rPr>
              <a:t>suggest</a:t>
            </a:r>
            <a:r>
              <a:rPr dirty="0" sz="2400" spc="-30" b="1">
                <a:solidFill>
                  <a:srgbClr val="808080"/>
                </a:solidFill>
                <a:latin typeface="Calibri"/>
                <a:cs typeface="Calibri"/>
              </a:rPr>
              <a:t> </a:t>
            </a:r>
            <a:r>
              <a:rPr dirty="0" sz="2400" b="1">
                <a:solidFill>
                  <a:srgbClr val="808080"/>
                </a:solidFill>
                <a:latin typeface="Calibri"/>
                <a:cs typeface="Calibri"/>
              </a:rPr>
              <a:t>for</a:t>
            </a:r>
            <a:r>
              <a:rPr dirty="0" sz="2400" spc="-25" b="1">
                <a:solidFill>
                  <a:srgbClr val="808080"/>
                </a:solidFill>
                <a:latin typeface="Calibri"/>
                <a:cs typeface="Calibri"/>
              </a:rPr>
              <a:t> </a:t>
            </a:r>
            <a:r>
              <a:rPr dirty="0" sz="2400" spc="-10" b="1">
                <a:solidFill>
                  <a:srgbClr val="808080"/>
                </a:solidFill>
                <a:latin typeface="Calibri"/>
                <a:cs typeface="Calibri"/>
              </a:rPr>
              <a:t>thromboprophylaxis </a:t>
            </a:r>
            <a:r>
              <a:rPr dirty="0" sz="2400" b="1">
                <a:solidFill>
                  <a:srgbClr val="808080"/>
                </a:solidFill>
                <a:latin typeface="Calibri"/>
                <a:cs typeface="Calibri"/>
              </a:rPr>
              <a:t>during</a:t>
            </a:r>
            <a:r>
              <a:rPr dirty="0" sz="2400" spc="-65" b="1">
                <a:solidFill>
                  <a:srgbClr val="808080"/>
                </a:solidFill>
                <a:latin typeface="Calibri"/>
                <a:cs typeface="Calibri"/>
              </a:rPr>
              <a:t> </a:t>
            </a:r>
            <a:r>
              <a:rPr dirty="0" sz="2400" b="1">
                <a:solidFill>
                  <a:srgbClr val="808080"/>
                </a:solidFill>
                <a:latin typeface="Calibri"/>
                <a:cs typeface="Calibri"/>
              </a:rPr>
              <a:t>this</a:t>
            </a:r>
            <a:r>
              <a:rPr dirty="0" sz="2400" spc="-40" b="1">
                <a:solidFill>
                  <a:srgbClr val="808080"/>
                </a:solidFill>
                <a:latin typeface="Calibri"/>
                <a:cs typeface="Calibri"/>
              </a:rPr>
              <a:t> </a:t>
            </a:r>
            <a:r>
              <a:rPr dirty="0" sz="2400" b="1">
                <a:solidFill>
                  <a:srgbClr val="808080"/>
                </a:solidFill>
                <a:latin typeface="Calibri"/>
                <a:cs typeface="Calibri"/>
              </a:rPr>
              <a:t>medical</a:t>
            </a:r>
            <a:r>
              <a:rPr dirty="0" sz="2400" spc="-70" b="1">
                <a:solidFill>
                  <a:srgbClr val="808080"/>
                </a:solidFill>
                <a:latin typeface="Calibri"/>
                <a:cs typeface="Calibri"/>
              </a:rPr>
              <a:t> </a:t>
            </a:r>
            <a:r>
              <a:rPr dirty="0" sz="2400" b="1">
                <a:solidFill>
                  <a:srgbClr val="808080"/>
                </a:solidFill>
                <a:latin typeface="Calibri"/>
                <a:cs typeface="Calibri"/>
              </a:rPr>
              <a:t>inpatient’s</a:t>
            </a:r>
            <a:r>
              <a:rPr dirty="0" sz="2400" spc="-15" b="1">
                <a:solidFill>
                  <a:srgbClr val="808080"/>
                </a:solidFill>
                <a:latin typeface="Calibri"/>
                <a:cs typeface="Calibri"/>
              </a:rPr>
              <a:t> </a:t>
            </a:r>
            <a:r>
              <a:rPr dirty="0" sz="2400" b="1">
                <a:solidFill>
                  <a:srgbClr val="808080"/>
                </a:solidFill>
                <a:latin typeface="Calibri"/>
                <a:cs typeface="Calibri"/>
              </a:rPr>
              <a:t>hospital</a:t>
            </a:r>
            <a:r>
              <a:rPr dirty="0" sz="2400" spc="-55" b="1">
                <a:solidFill>
                  <a:srgbClr val="808080"/>
                </a:solidFill>
                <a:latin typeface="Calibri"/>
                <a:cs typeface="Calibri"/>
              </a:rPr>
              <a:t> </a:t>
            </a:r>
            <a:r>
              <a:rPr dirty="0" sz="2400" spc="-10" b="1">
                <a:solidFill>
                  <a:srgbClr val="808080"/>
                </a:solidFill>
                <a:latin typeface="Calibri"/>
                <a:cs typeface="Calibri"/>
              </a:rPr>
              <a:t>admission?</a:t>
            </a:r>
            <a:endParaRPr sz="2400">
              <a:latin typeface="Calibri"/>
              <a:cs typeface="Calibri"/>
            </a:endParaRPr>
          </a:p>
        </p:txBody>
      </p:sp>
      <p:sp>
        <p:nvSpPr>
          <p:cNvPr id="3" name="object 3" descr=""/>
          <p:cNvSpPr txBox="1"/>
          <p:nvPr/>
        </p:nvSpPr>
        <p:spPr>
          <a:xfrm>
            <a:off x="337565" y="2966466"/>
            <a:ext cx="8784590" cy="463550"/>
          </a:xfrm>
          <a:prstGeom prst="rect">
            <a:avLst/>
          </a:prstGeom>
          <a:ln w="28575">
            <a:solidFill>
              <a:srgbClr val="E43E31"/>
            </a:solidFill>
          </a:ln>
        </p:spPr>
        <p:txBody>
          <a:bodyPr wrap="square" lIns="0" tIns="15240" rIns="0" bIns="0" rtlCol="0" vert="horz">
            <a:spAutoFit/>
          </a:bodyPr>
          <a:lstStyle/>
          <a:p>
            <a:pPr marL="81280">
              <a:lnSpc>
                <a:spcPct val="100000"/>
              </a:lnSpc>
              <a:spcBef>
                <a:spcPts val="120"/>
              </a:spcBef>
              <a:tabLst>
                <a:tab pos="596265" algn="l"/>
              </a:tabLst>
            </a:pPr>
            <a:r>
              <a:rPr dirty="0" sz="2400" spc="-25">
                <a:solidFill>
                  <a:srgbClr val="808080"/>
                </a:solidFill>
                <a:latin typeface="Calibri"/>
                <a:cs typeface="Calibri"/>
              </a:rPr>
              <a:t>A.</a:t>
            </a:r>
            <a:r>
              <a:rPr dirty="0" sz="2400">
                <a:solidFill>
                  <a:srgbClr val="808080"/>
                </a:solidFill>
                <a:latin typeface="Calibri"/>
                <a:cs typeface="Calibri"/>
              </a:rPr>
              <a:t>	Subcutaneous</a:t>
            </a:r>
            <a:r>
              <a:rPr dirty="0" sz="2400" spc="-50">
                <a:solidFill>
                  <a:srgbClr val="808080"/>
                </a:solidFill>
                <a:latin typeface="Calibri"/>
                <a:cs typeface="Calibri"/>
              </a:rPr>
              <a:t> </a:t>
            </a:r>
            <a:r>
              <a:rPr dirty="0" sz="2400">
                <a:solidFill>
                  <a:srgbClr val="808080"/>
                </a:solidFill>
                <a:latin typeface="Calibri"/>
                <a:cs typeface="Calibri"/>
              </a:rPr>
              <a:t>low</a:t>
            </a:r>
            <a:r>
              <a:rPr dirty="0" sz="2400" spc="-30">
                <a:solidFill>
                  <a:srgbClr val="808080"/>
                </a:solidFill>
                <a:latin typeface="Calibri"/>
                <a:cs typeface="Calibri"/>
              </a:rPr>
              <a:t> </a:t>
            </a:r>
            <a:r>
              <a:rPr dirty="0" sz="2400">
                <a:solidFill>
                  <a:srgbClr val="808080"/>
                </a:solidFill>
                <a:latin typeface="Calibri"/>
                <a:cs typeface="Calibri"/>
              </a:rPr>
              <a:t>molecular</a:t>
            </a:r>
            <a:r>
              <a:rPr dirty="0" sz="2400" spc="-55">
                <a:solidFill>
                  <a:srgbClr val="808080"/>
                </a:solidFill>
                <a:latin typeface="Calibri"/>
                <a:cs typeface="Calibri"/>
              </a:rPr>
              <a:t> </a:t>
            </a:r>
            <a:r>
              <a:rPr dirty="0" sz="2400">
                <a:solidFill>
                  <a:srgbClr val="808080"/>
                </a:solidFill>
                <a:latin typeface="Calibri"/>
                <a:cs typeface="Calibri"/>
              </a:rPr>
              <a:t>weight</a:t>
            </a:r>
            <a:r>
              <a:rPr dirty="0" sz="2400" spc="-30">
                <a:solidFill>
                  <a:srgbClr val="808080"/>
                </a:solidFill>
                <a:latin typeface="Calibri"/>
                <a:cs typeface="Calibri"/>
              </a:rPr>
              <a:t> </a:t>
            </a:r>
            <a:r>
              <a:rPr dirty="0" sz="2400">
                <a:solidFill>
                  <a:srgbClr val="808080"/>
                </a:solidFill>
                <a:latin typeface="Calibri"/>
                <a:cs typeface="Calibri"/>
              </a:rPr>
              <a:t>heparin</a:t>
            </a:r>
            <a:r>
              <a:rPr dirty="0" sz="2400" spc="-45">
                <a:solidFill>
                  <a:srgbClr val="808080"/>
                </a:solidFill>
                <a:latin typeface="Calibri"/>
                <a:cs typeface="Calibri"/>
              </a:rPr>
              <a:t> </a:t>
            </a:r>
            <a:r>
              <a:rPr dirty="0" sz="2400" spc="-10">
                <a:solidFill>
                  <a:srgbClr val="808080"/>
                </a:solidFill>
                <a:latin typeface="Calibri"/>
                <a:cs typeface="Calibri"/>
              </a:rPr>
              <a:t>(LMWH)</a:t>
            </a:r>
            <a:endParaRPr sz="2400">
              <a:latin typeface="Calibri"/>
              <a:cs typeface="Calibri"/>
            </a:endParaRPr>
          </a:p>
        </p:txBody>
      </p:sp>
      <p:sp>
        <p:nvSpPr>
          <p:cNvPr id="4" name="object 4" descr=""/>
          <p:cNvSpPr txBox="1"/>
          <p:nvPr/>
        </p:nvSpPr>
        <p:spPr>
          <a:xfrm>
            <a:off x="406400" y="3336503"/>
            <a:ext cx="7153275" cy="1392555"/>
          </a:xfrm>
          <a:prstGeom prst="rect">
            <a:avLst/>
          </a:prstGeom>
        </p:spPr>
        <p:txBody>
          <a:bodyPr wrap="square" lIns="0" tIns="102235" rIns="0" bIns="0" rtlCol="0" vert="horz">
            <a:spAutoFit/>
          </a:bodyPr>
          <a:lstStyle/>
          <a:p>
            <a:pPr marL="527685" indent="-515620">
              <a:lnSpc>
                <a:spcPct val="100000"/>
              </a:lnSpc>
              <a:spcBef>
                <a:spcPts val="805"/>
              </a:spcBef>
              <a:buAutoNum type="alphaUcPeriod" startAt="2"/>
              <a:tabLst>
                <a:tab pos="527685" algn="l"/>
                <a:tab pos="528320" algn="l"/>
              </a:tabLst>
            </a:pPr>
            <a:r>
              <a:rPr dirty="0" sz="2400">
                <a:solidFill>
                  <a:srgbClr val="808080"/>
                </a:solidFill>
                <a:latin typeface="Calibri"/>
                <a:cs typeface="Calibri"/>
              </a:rPr>
              <a:t>Direct</a:t>
            </a:r>
            <a:r>
              <a:rPr dirty="0" sz="2400" spc="-65">
                <a:solidFill>
                  <a:srgbClr val="808080"/>
                </a:solidFill>
                <a:latin typeface="Calibri"/>
                <a:cs typeface="Calibri"/>
              </a:rPr>
              <a:t> </a:t>
            </a:r>
            <a:r>
              <a:rPr dirty="0" sz="2400">
                <a:solidFill>
                  <a:srgbClr val="808080"/>
                </a:solidFill>
                <a:latin typeface="Calibri"/>
                <a:cs typeface="Calibri"/>
              </a:rPr>
              <a:t>oral</a:t>
            </a:r>
            <a:r>
              <a:rPr dirty="0" sz="2400" spc="-60">
                <a:solidFill>
                  <a:srgbClr val="808080"/>
                </a:solidFill>
                <a:latin typeface="Calibri"/>
                <a:cs typeface="Calibri"/>
              </a:rPr>
              <a:t> </a:t>
            </a:r>
            <a:r>
              <a:rPr dirty="0" sz="2400">
                <a:solidFill>
                  <a:srgbClr val="808080"/>
                </a:solidFill>
                <a:latin typeface="Calibri"/>
                <a:cs typeface="Calibri"/>
              </a:rPr>
              <a:t>anticoagulant</a:t>
            </a:r>
            <a:r>
              <a:rPr dirty="0" sz="2400" spc="-65">
                <a:solidFill>
                  <a:srgbClr val="808080"/>
                </a:solidFill>
                <a:latin typeface="Calibri"/>
                <a:cs typeface="Calibri"/>
              </a:rPr>
              <a:t> </a:t>
            </a:r>
            <a:r>
              <a:rPr dirty="0" sz="2400" spc="-10">
                <a:solidFill>
                  <a:srgbClr val="808080"/>
                </a:solidFill>
                <a:latin typeface="Calibri"/>
                <a:cs typeface="Calibri"/>
              </a:rPr>
              <a:t>(Rivaroxaban,</a:t>
            </a:r>
            <a:r>
              <a:rPr dirty="0" sz="2400" spc="-60">
                <a:solidFill>
                  <a:srgbClr val="808080"/>
                </a:solidFill>
                <a:latin typeface="Calibri"/>
                <a:cs typeface="Calibri"/>
              </a:rPr>
              <a:t> </a:t>
            </a:r>
            <a:r>
              <a:rPr dirty="0" sz="2400">
                <a:solidFill>
                  <a:srgbClr val="808080"/>
                </a:solidFill>
                <a:latin typeface="Calibri"/>
                <a:cs typeface="Calibri"/>
              </a:rPr>
              <a:t>or</a:t>
            </a:r>
            <a:r>
              <a:rPr dirty="0" sz="2400" spc="-60">
                <a:solidFill>
                  <a:srgbClr val="808080"/>
                </a:solidFill>
                <a:latin typeface="Calibri"/>
                <a:cs typeface="Calibri"/>
              </a:rPr>
              <a:t> </a:t>
            </a:r>
            <a:r>
              <a:rPr dirty="0" sz="2400" spc="-10">
                <a:solidFill>
                  <a:srgbClr val="808080"/>
                </a:solidFill>
                <a:latin typeface="Calibri"/>
                <a:cs typeface="Calibri"/>
              </a:rPr>
              <a:t>Apixaban)</a:t>
            </a:r>
            <a:endParaRPr sz="2400">
              <a:latin typeface="Calibri"/>
              <a:cs typeface="Calibri"/>
            </a:endParaRPr>
          </a:p>
          <a:p>
            <a:pPr marL="527685" indent="-515620">
              <a:lnSpc>
                <a:spcPct val="100000"/>
              </a:lnSpc>
              <a:spcBef>
                <a:spcPts val="710"/>
              </a:spcBef>
              <a:buAutoNum type="alphaUcPeriod" startAt="2"/>
              <a:tabLst>
                <a:tab pos="527685" algn="l"/>
                <a:tab pos="528320" algn="l"/>
              </a:tabLst>
            </a:pPr>
            <a:r>
              <a:rPr dirty="0" sz="2400">
                <a:solidFill>
                  <a:srgbClr val="808080"/>
                </a:solidFill>
                <a:latin typeface="Calibri"/>
                <a:cs typeface="Calibri"/>
              </a:rPr>
              <a:t>Graduated</a:t>
            </a:r>
            <a:r>
              <a:rPr dirty="0" sz="2400" spc="-125">
                <a:solidFill>
                  <a:srgbClr val="808080"/>
                </a:solidFill>
                <a:latin typeface="Calibri"/>
                <a:cs typeface="Calibri"/>
              </a:rPr>
              <a:t> </a:t>
            </a:r>
            <a:r>
              <a:rPr dirty="0" sz="2400">
                <a:solidFill>
                  <a:srgbClr val="808080"/>
                </a:solidFill>
                <a:latin typeface="Calibri"/>
                <a:cs typeface="Calibri"/>
              </a:rPr>
              <a:t>compression</a:t>
            </a:r>
            <a:r>
              <a:rPr dirty="0" sz="2400" spc="-100">
                <a:solidFill>
                  <a:srgbClr val="808080"/>
                </a:solidFill>
                <a:latin typeface="Calibri"/>
                <a:cs typeface="Calibri"/>
              </a:rPr>
              <a:t> </a:t>
            </a:r>
            <a:r>
              <a:rPr dirty="0" sz="2400" spc="-10">
                <a:solidFill>
                  <a:srgbClr val="808080"/>
                </a:solidFill>
                <a:latin typeface="Calibri"/>
                <a:cs typeface="Calibri"/>
              </a:rPr>
              <a:t>stockings</a:t>
            </a:r>
            <a:endParaRPr sz="2400">
              <a:latin typeface="Calibri"/>
              <a:cs typeface="Calibri"/>
            </a:endParaRPr>
          </a:p>
          <a:p>
            <a:pPr marL="527685" indent="-515620">
              <a:lnSpc>
                <a:spcPct val="100000"/>
              </a:lnSpc>
              <a:spcBef>
                <a:spcPts val="705"/>
              </a:spcBef>
              <a:buAutoNum type="alphaUcPeriod" startAt="2"/>
              <a:tabLst>
                <a:tab pos="527685" algn="l"/>
                <a:tab pos="528320" algn="l"/>
              </a:tabLst>
            </a:pPr>
            <a:r>
              <a:rPr dirty="0" sz="2400">
                <a:solidFill>
                  <a:srgbClr val="808080"/>
                </a:solidFill>
                <a:latin typeface="Calibri"/>
                <a:cs typeface="Calibri"/>
              </a:rPr>
              <a:t>No</a:t>
            </a:r>
            <a:r>
              <a:rPr dirty="0" sz="2400" spc="-55">
                <a:solidFill>
                  <a:srgbClr val="808080"/>
                </a:solidFill>
                <a:latin typeface="Calibri"/>
                <a:cs typeface="Calibri"/>
              </a:rPr>
              <a:t> </a:t>
            </a:r>
            <a:r>
              <a:rPr dirty="0" sz="2400">
                <a:solidFill>
                  <a:srgbClr val="808080"/>
                </a:solidFill>
                <a:latin typeface="Calibri"/>
                <a:cs typeface="Calibri"/>
              </a:rPr>
              <a:t>prophylaxis</a:t>
            </a:r>
            <a:r>
              <a:rPr dirty="0" sz="2400" spc="-50">
                <a:solidFill>
                  <a:srgbClr val="808080"/>
                </a:solidFill>
                <a:latin typeface="Calibri"/>
                <a:cs typeface="Calibri"/>
              </a:rPr>
              <a:t> </a:t>
            </a:r>
            <a:r>
              <a:rPr dirty="0" sz="2400">
                <a:solidFill>
                  <a:srgbClr val="808080"/>
                </a:solidFill>
                <a:latin typeface="Calibri"/>
                <a:cs typeface="Calibri"/>
              </a:rPr>
              <a:t>because</a:t>
            </a:r>
            <a:r>
              <a:rPr dirty="0" sz="2400" spc="-55">
                <a:solidFill>
                  <a:srgbClr val="808080"/>
                </a:solidFill>
                <a:latin typeface="Calibri"/>
                <a:cs typeface="Calibri"/>
              </a:rPr>
              <a:t> </a:t>
            </a:r>
            <a:r>
              <a:rPr dirty="0" sz="2400">
                <a:solidFill>
                  <a:srgbClr val="808080"/>
                </a:solidFill>
                <a:latin typeface="Calibri"/>
                <a:cs typeface="Calibri"/>
              </a:rPr>
              <a:t>patient</a:t>
            </a:r>
            <a:r>
              <a:rPr dirty="0" sz="2400" spc="-45">
                <a:solidFill>
                  <a:srgbClr val="808080"/>
                </a:solidFill>
                <a:latin typeface="Calibri"/>
                <a:cs typeface="Calibri"/>
              </a:rPr>
              <a:t> </a:t>
            </a:r>
            <a:r>
              <a:rPr dirty="0" sz="2400">
                <a:solidFill>
                  <a:srgbClr val="808080"/>
                </a:solidFill>
                <a:latin typeface="Calibri"/>
                <a:cs typeface="Calibri"/>
              </a:rPr>
              <a:t>is</a:t>
            </a:r>
            <a:r>
              <a:rPr dirty="0" sz="2400" spc="-55">
                <a:solidFill>
                  <a:srgbClr val="808080"/>
                </a:solidFill>
                <a:latin typeface="Calibri"/>
                <a:cs typeface="Calibri"/>
              </a:rPr>
              <a:t> </a:t>
            </a:r>
            <a:r>
              <a:rPr dirty="0" sz="2400">
                <a:solidFill>
                  <a:srgbClr val="808080"/>
                </a:solidFill>
                <a:latin typeface="Calibri"/>
                <a:cs typeface="Calibri"/>
              </a:rPr>
              <a:t>low</a:t>
            </a:r>
            <a:r>
              <a:rPr dirty="0" sz="2400" spc="-55">
                <a:solidFill>
                  <a:srgbClr val="808080"/>
                </a:solidFill>
                <a:latin typeface="Calibri"/>
                <a:cs typeface="Calibri"/>
              </a:rPr>
              <a:t> </a:t>
            </a:r>
            <a:r>
              <a:rPr dirty="0" sz="2400">
                <a:solidFill>
                  <a:srgbClr val="808080"/>
                </a:solidFill>
                <a:latin typeface="Calibri"/>
                <a:cs typeface="Calibri"/>
              </a:rPr>
              <a:t>thrombosis</a:t>
            </a:r>
            <a:r>
              <a:rPr dirty="0" sz="2400" spc="-50">
                <a:solidFill>
                  <a:srgbClr val="808080"/>
                </a:solidFill>
                <a:latin typeface="Calibri"/>
                <a:cs typeface="Calibri"/>
              </a:rPr>
              <a:t> </a:t>
            </a:r>
            <a:r>
              <a:rPr dirty="0" sz="2400" spc="-20">
                <a:solidFill>
                  <a:srgbClr val="808080"/>
                </a:solidFill>
                <a:latin typeface="Calibri"/>
                <a:cs typeface="Calibri"/>
              </a:rPr>
              <a:t>risk</a:t>
            </a:r>
            <a:endParaRPr sz="2400">
              <a:latin typeface="Calibri"/>
              <a:cs typeface="Calibri"/>
            </a:endParaRPr>
          </a:p>
        </p:txBody>
      </p:sp>
      <p:sp>
        <p:nvSpPr>
          <p:cNvPr id="5" name="object 5"/>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6664325" cy="452120"/>
          </a:xfrm>
          <a:prstGeom prst="rect">
            <a:avLst/>
          </a:prstGeom>
        </p:spPr>
        <p:txBody>
          <a:bodyPr wrap="square" lIns="0" tIns="12065" rIns="0" bIns="0" rtlCol="0" vert="horz">
            <a:spAutoFit/>
          </a:bodyPr>
          <a:lstStyle/>
          <a:p>
            <a:pPr marL="12700">
              <a:lnSpc>
                <a:spcPct val="100000"/>
              </a:lnSpc>
              <a:spcBef>
                <a:spcPts val="95"/>
              </a:spcBef>
            </a:pPr>
            <a:r>
              <a:rPr dirty="0" sz="2800" spc="-35">
                <a:solidFill>
                  <a:srgbClr val="E53E31"/>
                </a:solidFill>
                <a:latin typeface="Calibri"/>
                <a:cs typeface="Calibri"/>
              </a:rPr>
              <a:t>COVID-</a:t>
            </a:r>
            <a:r>
              <a:rPr dirty="0" sz="2800">
                <a:solidFill>
                  <a:srgbClr val="E53E31"/>
                </a:solidFill>
                <a:latin typeface="Calibri"/>
                <a:cs typeface="Calibri"/>
              </a:rPr>
              <a:t>19</a:t>
            </a:r>
            <a:r>
              <a:rPr dirty="0" sz="2800" spc="-70">
                <a:solidFill>
                  <a:srgbClr val="E53E31"/>
                </a:solidFill>
                <a:latin typeface="Calibri"/>
                <a:cs typeface="Calibri"/>
              </a:rPr>
              <a:t> </a:t>
            </a:r>
            <a:r>
              <a:rPr dirty="0" sz="2800" spc="-10">
                <a:solidFill>
                  <a:srgbClr val="E53E31"/>
                </a:solidFill>
                <a:latin typeface="Calibri"/>
                <a:cs typeface="Calibri"/>
              </a:rPr>
              <a:t>coagulopathy:</a:t>
            </a:r>
            <a:r>
              <a:rPr dirty="0" sz="2800" spc="-75">
                <a:solidFill>
                  <a:srgbClr val="E53E31"/>
                </a:solidFill>
                <a:latin typeface="Calibri"/>
                <a:cs typeface="Calibri"/>
              </a:rPr>
              <a:t> </a:t>
            </a:r>
            <a:r>
              <a:rPr dirty="0" sz="2800">
                <a:solidFill>
                  <a:srgbClr val="E53E31"/>
                </a:solidFill>
                <a:latin typeface="Calibri"/>
                <a:cs typeface="Calibri"/>
              </a:rPr>
              <a:t>initial</a:t>
            </a:r>
            <a:r>
              <a:rPr dirty="0" sz="2800" spc="-90">
                <a:solidFill>
                  <a:srgbClr val="E53E31"/>
                </a:solidFill>
                <a:latin typeface="Calibri"/>
                <a:cs typeface="Calibri"/>
              </a:rPr>
              <a:t> </a:t>
            </a:r>
            <a:r>
              <a:rPr dirty="0" sz="2800">
                <a:solidFill>
                  <a:srgbClr val="E53E31"/>
                </a:solidFill>
                <a:latin typeface="Calibri"/>
                <a:cs typeface="Calibri"/>
              </a:rPr>
              <a:t>reports</a:t>
            </a:r>
            <a:r>
              <a:rPr dirty="0" sz="2800" spc="-75">
                <a:solidFill>
                  <a:srgbClr val="E53E31"/>
                </a:solidFill>
                <a:latin typeface="Calibri"/>
                <a:cs typeface="Calibri"/>
              </a:rPr>
              <a:t> </a:t>
            </a:r>
            <a:r>
              <a:rPr dirty="0" sz="2800" spc="-10">
                <a:solidFill>
                  <a:srgbClr val="E53E31"/>
                </a:solidFill>
                <a:latin typeface="Calibri"/>
                <a:cs typeface="Calibri"/>
              </a:rPr>
              <a:t>(China)</a:t>
            </a:r>
            <a:endParaRPr sz="2800">
              <a:latin typeface="Calibri"/>
              <a:cs typeface="Calibri"/>
            </a:endParaRPr>
          </a:p>
        </p:txBody>
      </p:sp>
      <p:sp>
        <p:nvSpPr>
          <p:cNvPr id="3" name="object 3" descr=""/>
          <p:cNvSpPr txBox="1"/>
          <p:nvPr/>
        </p:nvSpPr>
        <p:spPr>
          <a:xfrm>
            <a:off x="2207926" y="6025329"/>
            <a:ext cx="236537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808080"/>
                </a:solidFill>
                <a:latin typeface="Calibri"/>
                <a:cs typeface="Calibri"/>
              </a:rPr>
              <a:t>Wang</a:t>
            </a:r>
            <a:r>
              <a:rPr dirty="0" sz="1800" spc="-25">
                <a:solidFill>
                  <a:srgbClr val="808080"/>
                </a:solidFill>
                <a:latin typeface="Calibri"/>
                <a:cs typeface="Calibri"/>
              </a:rPr>
              <a:t> </a:t>
            </a:r>
            <a:r>
              <a:rPr dirty="0" sz="1800">
                <a:solidFill>
                  <a:srgbClr val="808080"/>
                </a:solidFill>
                <a:latin typeface="Calibri"/>
                <a:cs typeface="Calibri"/>
              </a:rPr>
              <a:t>D</a:t>
            </a:r>
            <a:r>
              <a:rPr dirty="0" sz="1800" spc="-20">
                <a:solidFill>
                  <a:srgbClr val="808080"/>
                </a:solidFill>
                <a:latin typeface="Calibri"/>
                <a:cs typeface="Calibri"/>
              </a:rPr>
              <a:t> </a:t>
            </a:r>
            <a:r>
              <a:rPr dirty="0" sz="1800" i="1">
                <a:solidFill>
                  <a:srgbClr val="808080"/>
                </a:solidFill>
                <a:latin typeface="Calibri"/>
                <a:cs typeface="Calibri"/>
              </a:rPr>
              <a:t>et</a:t>
            </a:r>
            <a:r>
              <a:rPr dirty="0" sz="1800" spc="-20" i="1">
                <a:solidFill>
                  <a:srgbClr val="808080"/>
                </a:solidFill>
                <a:latin typeface="Calibri"/>
                <a:cs typeface="Calibri"/>
              </a:rPr>
              <a:t> </a:t>
            </a:r>
            <a:r>
              <a:rPr dirty="0" sz="1800" i="1">
                <a:solidFill>
                  <a:srgbClr val="808080"/>
                </a:solidFill>
                <a:latin typeface="Calibri"/>
                <a:cs typeface="Calibri"/>
              </a:rPr>
              <a:t>al</a:t>
            </a:r>
            <a:r>
              <a:rPr dirty="0" sz="1800">
                <a:solidFill>
                  <a:srgbClr val="808080"/>
                </a:solidFill>
                <a:latin typeface="Calibri"/>
                <a:cs typeface="Calibri"/>
              </a:rPr>
              <a:t>,</a:t>
            </a:r>
            <a:r>
              <a:rPr dirty="0" sz="1800" spc="-20">
                <a:solidFill>
                  <a:srgbClr val="808080"/>
                </a:solidFill>
                <a:latin typeface="Calibri"/>
                <a:cs typeface="Calibri"/>
              </a:rPr>
              <a:t> </a:t>
            </a:r>
            <a:r>
              <a:rPr dirty="0" sz="1800">
                <a:solidFill>
                  <a:srgbClr val="808080"/>
                </a:solidFill>
                <a:latin typeface="Calibri"/>
                <a:cs typeface="Calibri"/>
              </a:rPr>
              <a:t>JAMA</a:t>
            </a:r>
            <a:r>
              <a:rPr dirty="0" sz="1800" spc="-25">
                <a:solidFill>
                  <a:srgbClr val="808080"/>
                </a:solidFill>
                <a:latin typeface="Calibri"/>
                <a:cs typeface="Calibri"/>
              </a:rPr>
              <a:t> </a:t>
            </a:r>
            <a:r>
              <a:rPr dirty="0" sz="1800" spc="-20">
                <a:solidFill>
                  <a:srgbClr val="808080"/>
                </a:solidFill>
                <a:latin typeface="Calibri"/>
                <a:cs typeface="Calibri"/>
              </a:rPr>
              <a:t>2020</a:t>
            </a:r>
            <a:endParaRPr sz="1800">
              <a:latin typeface="Calibri"/>
              <a:cs typeface="Calibri"/>
            </a:endParaRPr>
          </a:p>
        </p:txBody>
      </p:sp>
      <p:pic>
        <p:nvPicPr>
          <p:cNvPr id="4" name="object 4" descr=""/>
          <p:cNvPicPr/>
          <p:nvPr/>
        </p:nvPicPr>
        <p:blipFill>
          <a:blip r:embed="rId2" cstate="print"/>
          <a:stretch>
            <a:fillRect/>
          </a:stretch>
        </p:blipFill>
        <p:spPr>
          <a:xfrm>
            <a:off x="574548" y="2321052"/>
            <a:ext cx="5521439" cy="3378695"/>
          </a:xfrm>
          <a:prstGeom prst="rect">
            <a:avLst/>
          </a:prstGeom>
        </p:spPr>
      </p:pic>
      <p:pic>
        <p:nvPicPr>
          <p:cNvPr id="5" name="object 5" descr=""/>
          <p:cNvPicPr/>
          <p:nvPr/>
        </p:nvPicPr>
        <p:blipFill>
          <a:blip r:embed="rId3" cstate="print"/>
          <a:stretch>
            <a:fillRect/>
          </a:stretch>
        </p:blipFill>
        <p:spPr>
          <a:xfrm>
            <a:off x="6717792" y="2266188"/>
            <a:ext cx="4716767" cy="3433571"/>
          </a:xfrm>
          <a:prstGeom prst="rect">
            <a:avLst/>
          </a:prstGeom>
        </p:spPr>
      </p:pic>
      <p:sp>
        <p:nvSpPr>
          <p:cNvPr id="6" name="object 6" descr=""/>
          <p:cNvSpPr txBox="1"/>
          <p:nvPr/>
        </p:nvSpPr>
        <p:spPr>
          <a:xfrm>
            <a:off x="8203569" y="6025329"/>
            <a:ext cx="2348230"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808080"/>
                </a:solidFill>
                <a:latin typeface="Calibri"/>
                <a:cs typeface="Calibri"/>
              </a:rPr>
              <a:t>Zhou F</a:t>
            </a:r>
            <a:r>
              <a:rPr dirty="0" sz="1800" spc="-10">
                <a:solidFill>
                  <a:srgbClr val="808080"/>
                </a:solidFill>
                <a:latin typeface="Calibri"/>
                <a:cs typeface="Calibri"/>
              </a:rPr>
              <a:t> </a:t>
            </a:r>
            <a:r>
              <a:rPr dirty="0" sz="1800" i="1">
                <a:solidFill>
                  <a:srgbClr val="808080"/>
                </a:solidFill>
                <a:latin typeface="Calibri"/>
                <a:cs typeface="Calibri"/>
              </a:rPr>
              <a:t>et</a:t>
            </a:r>
            <a:r>
              <a:rPr dirty="0" sz="1800" spc="-20" i="1">
                <a:solidFill>
                  <a:srgbClr val="808080"/>
                </a:solidFill>
                <a:latin typeface="Calibri"/>
                <a:cs typeface="Calibri"/>
              </a:rPr>
              <a:t> </a:t>
            </a:r>
            <a:r>
              <a:rPr dirty="0" sz="1800" i="1">
                <a:solidFill>
                  <a:srgbClr val="808080"/>
                </a:solidFill>
                <a:latin typeface="Calibri"/>
                <a:cs typeface="Calibri"/>
              </a:rPr>
              <a:t>al</a:t>
            </a:r>
            <a:r>
              <a:rPr dirty="0" sz="1800">
                <a:solidFill>
                  <a:srgbClr val="808080"/>
                </a:solidFill>
                <a:latin typeface="Calibri"/>
                <a:cs typeface="Calibri"/>
              </a:rPr>
              <a:t>,</a:t>
            </a:r>
            <a:r>
              <a:rPr dirty="0" sz="1800" spc="10">
                <a:solidFill>
                  <a:srgbClr val="808080"/>
                </a:solidFill>
                <a:latin typeface="Calibri"/>
                <a:cs typeface="Calibri"/>
              </a:rPr>
              <a:t> </a:t>
            </a:r>
            <a:r>
              <a:rPr dirty="0" sz="1800">
                <a:solidFill>
                  <a:srgbClr val="808080"/>
                </a:solidFill>
                <a:latin typeface="Calibri"/>
                <a:cs typeface="Calibri"/>
              </a:rPr>
              <a:t>Lancet</a:t>
            </a:r>
            <a:r>
              <a:rPr dirty="0" sz="1800" spc="-5">
                <a:solidFill>
                  <a:srgbClr val="808080"/>
                </a:solidFill>
                <a:latin typeface="Calibri"/>
                <a:cs typeface="Calibri"/>
              </a:rPr>
              <a:t> </a:t>
            </a:r>
            <a:r>
              <a:rPr dirty="0" sz="1800" spc="-20">
                <a:solidFill>
                  <a:srgbClr val="808080"/>
                </a:solidFill>
                <a:latin typeface="Calibri"/>
                <a:cs typeface="Calibri"/>
              </a:rPr>
              <a:t>2020</a:t>
            </a:r>
            <a:endParaRPr sz="1800">
              <a:latin typeface="Calibri"/>
              <a:cs typeface="Calibri"/>
            </a:endParaRPr>
          </a:p>
        </p:txBody>
      </p:sp>
      <p:sp>
        <p:nvSpPr>
          <p:cNvPr id="7" name="object 7"/>
          <p:cNvSpPr txBox="1">
            <a:spLocks noGrp="1"/>
          </p:cNvSpPr>
          <p:nvPr>
            <p:ph type="ctrTitle"/>
          </p:nvPr>
        </p:nvSpPr>
        <p:spPr>
          <a:prstGeom prst="rect"/>
        </p:spPr>
        <p:txBody>
          <a:bodyPr wrap="square" lIns="0" tIns="12700" rIns="0" bIns="0" rtlCol="0" vert="horz">
            <a:spAutoFit/>
          </a:bodyPr>
          <a:lstStyle/>
          <a:p>
            <a:pPr marL="12700">
              <a:lnSpc>
                <a:spcPct val="100000"/>
              </a:lnSpc>
              <a:spcBef>
                <a:spcPts val="100"/>
              </a:spcBef>
            </a:pPr>
            <a:r>
              <a:rPr dirty="0"/>
              <a:t>Published</a:t>
            </a:r>
            <a:r>
              <a:rPr dirty="0" spc="-30"/>
              <a:t> </a:t>
            </a:r>
            <a:r>
              <a:rPr dirty="0"/>
              <a:t>October</a:t>
            </a:r>
            <a:r>
              <a:rPr dirty="0" spc="-20"/>
              <a:t> </a:t>
            </a:r>
            <a:r>
              <a:rPr dirty="0"/>
              <a:t>8,</a:t>
            </a:r>
            <a:r>
              <a:rPr dirty="0" spc="-15"/>
              <a:t> </a:t>
            </a:r>
            <a:r>
              <a:rPr dirty="0"/>
              <a:t>2020</a:t>
            </a:r>
            <a:r>
              <a:rPr dirty="0" spc="-20"/>
              <a:t> </a:t>
            </a:r>
            <a:r>
              <a:rPr dirty="0"/>
              <a:t>–</a:t>
            </a:r>
            <a:r>
              <a:rPr dirty="0" spc="-20"/>
              <a:t> </a:t>
            </a:r>
            <a:r>
              <a:rPr dirty="0"/>
              <a:t>New</a:t>
            </a:r>
            <a:r>
              <a:rPr dirty="0" spc="-20"/>
              <a:t> </a:t>
            </a:r>
            <a:r>
              <a:rPr dirty="0"/>
              <a:t>Evidence</a:t>
            </a:r>
            <a:r>
              <a:rPr dirty="0" spc="-20"/>
              <a:t> </a:t>
            </a:r>
            <a:r>
              <a:rPr dirty="0"/>
              <a:t>Available</a:t>
            </a:r>
            <a:r>
              <a:rPr dirty="0" spc="-15"/>
              <a:t> </a:t>
            </a:r>
            <a:r>
              <a:rPr dirty="0"/>
              <a:t>in</a:t>
            </a:r>
            <a:r>
              <a:rPr dirty="0" spc="-15"/>
              <a:t> </a:t>
            </a:r>
            <a:r>
              <a:rPr dirty="0"/>
              <a:t>Blood</a:t>
            </a:r>
            <a:r>
              <a:rPr dirty="0" spc="-20"/>
              <a:t> </a:t>
            </a:r>
            <a:r>
              <a:rPr dirty="0" spc="-10"/>
              <a:t>Advances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35"/>
              <a:t>COVID-</a:t>
            </a:r>
            <a:r>
              <a:rPr dirty="0"/>
              <a:t>19</a:t>
            </a:r>
            <a:r>
              <a:rPr dirty="0" spc="-70"/>
              <a:t> </a:t>
            </a:r>
            <a:r>
              <a:rPr dirty="0" spc="-10"/>
              <a:t>coagulopathy:</a:t>
            </a:r>
            <a:r>
              <a:rPr dirty="0" spc="-75"/>
              <a:t> </a:t>
            </a:r>
            <a:r>
              <a:rPr dirty="0"/>
              <a:t>initial</a:t>
            </a:r>
            <a:r>
              <a:rPr dirty="0" spc="-90"/>
              <a:t> </a:t>
            </a:r>
            <a:r>
              <a:rPr dirty="0"/>
              <a:t>reports</a:t>
            </a:r>
            <a:r>
              <a:rPr dirty="0" spc="-75"/>
              <a:t> </a:t>
            </a:r>
            <a:r>
              <a:rPr dirty="0" spc="-10"/>
              <a:t>(China)</a:t>
            </a:r>
          </a:p>
        </p:txBody>
      </p:sp>
      <p:sp>
        <p:nvSpPr>
          <p:cNvPr id="3" name="object 3" descr=""/>
          <p:cNvSpPr txBox="1"/>
          <p:nvPr/>
        </p:nvSpPr>
        <p:spPr>
          <a:xfrm>
            <a:off x="1649220" y="6025329"/>
            <a:ext cx="236537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808080"/>
                </a:solidFill>
                <a:latin typeface="Calibri"/>
                <a:cs typeface="Calibri"/>
              </a:rPr>
              <a:t>Wang</a:t>
            </a:r>
            <a:r>
              <a:rPr dirty="0" sz="1800" spc="-25">
                <a:solidFill>
                  <a:srgbClr val="808080"/>
                </a:solidFill>
                <a:latin typeface="Calibri"/>
                <a:cs typeface="Calibri"/>
              </a:rPr>
              <a:t> </a:t>
            </a:r>
            <a:r>
              <a:rPr dirty="0" sz="1800">
                <a:solidFill>
                  <a:srgbClr val="808080"/>
                </a:solidFill>
                <a:latin typeface="Calibri"/>
                <a:cs typeface="Calibri"/>
              </a:rPr>
              <a:t>D</a:t>
            </a:r>
            <a:r>
              <a:rPr dirty="0" sz="1800" spc="-20">
                <a:solidFill>
                  <a:srgbClr val="808080"/>
                </a:solidFill>
                <a:latin typeface="Calibri"/>
                <a:cs typeface="Calibri"/>
              </a:rPr>
              <a:t> </a:t>
            </a:r>
            <a:r>
              <a:rPr dirty="0" sz="1800" i="1">
                <a:solidFill>
                  <a:srgbClr val="808080"/>
                </a:solidFill>
                <a:latin typeface="Calibri"/>
                <a:cs typeface="Calibri"/>
              </a:rPr>
              <a:t>et</a:t>
            </a:r>
            <a:r>
              <a:rPr dirty="0" sz="1800" spc="-20" i="1">
                <a:solidFill>
                  <a:srgbClr val="808080"/>
                </a:solidFill>
                <a:latin typeface="Calibri"/>
                <a:cs typeface="Calibri"/>
              </a:rPr>
              <a:t> </a:t>
            </a:r>
            <a:r>
              <a:rPr dirty="0" sz="1800" i="1">
                <a:solidFill>
                  <a:srgbClr val="808080"/>
                </a:solidFill>
                <a:latin typeface="Calibri"/>
                <a:cs typeface="Calibri"/>
              </a:rPr>
              <a:t>al</a:t>
            </a:r>
            <a:r>
              <a:rPr dirty="0" sz="1800">
                <a:solidFill>
                  <a:srgbClr val="808080"/>
                </a:solidFill>
                <a:latin typeface="Calibri"/>
                <a:cs typeface="Calibri"/>
              </a:rPr>
              <a:t>,</a:t>
            </a:r>
            <a:r>
              <a:rPr dirty="0" sz="1800" spc="-20">
                <a:solidFill>
                  <a:srgbClr val="808080"/>
                </a:solidFill>
                <a:latin typeface="Calibri"/>
                <a:cs typeface="Calibri"/>
              </a:rPr>
              <a:t> </a:t>
            </a:r>
            <a:r>
              <a:rPr dirty="0" sz="1800">
                <a:solidFill>
                  <a:srgbClr val="808080"/>
                </a:solidFill>
                <a:latin typeface="Calibri"/>
                <a:cs typeface="Calibri"/>
              </a:rPr>
              <a:t>JAMA</a:t>
            </a:r>
            <a:r>
              <a:rPr dirty="0" sz="1800" spc="-25">
                <a:solidFill>
                  <a:srgbClr val="808080"/>
                </a:solidFill>
                <a:latin typeface="Calibri"/>
                <a:cs typeface="Calibri"/>
              </a:rPr>
              <a:t> </a:t>
            </a:r>
            <a:r>
              <a:rPr dirty="0" sz="1800" spc="-20">
                <a:solidFill>
                  <a:srgbClr val="808080"/>
                </a:solidFill>
                <a:latin typeface="Calibri"/>
                <a:cs typeface="Calibri"/>
              </a:rPr>
              <a:t>2020</a:t>
            </a:r>
            <a:endParaRPr sz="1800">
              <a:latin typeface="Calibri"/>
              <a:cs typeface="Calibri"/>
            </a:endParaRPr>
          </a:p>
        </p:txBody>
      </p:sp>
      <p:grpSp>
        <p:nvGrpSpPr>
          <p:cNvPr id="4" name="object 4" descr=""/>
          <p:cNvGrpSpPr/>
          <p:nvPr/>
        </p:nvGrpSpPr>
        <p:grpSpPr>
          <a:xfrm>
            <a:off x="140207" y="1944624"/>
            <a:ext cx="11338560" cy="3435350"/>
            <a:chOff x="140207" y="1944624"/>
            <a:chExt cx="11338560" cy="3435350"/>
          </a:xfrm>
        </p:grpSpPr>
        <p:pic>
          <p:nvPicPr>
            <p:cNvPr id="5" name="object 5" descr=""/>
            <p:cNvPicPr/>
            <p:nvPr/>
          </p:nvPicPr>
          <p:blipFill>
            <a:blip r:embed="rId2" cstate="print"/>
            <a:stretch>
              <a:fillRect/>
            </a:stretch>
          </p:blipFill>
          <p:spPr>
            <a:xfrm>
              <a:off x="140207" y="1972056"/>
              <a:ext cx="5521439" cy="3380231"/>
            </a:xfrm>
            <a:prstGeom prst="rect">
              <a:avLst/>
            </a:prstGeom>
          </p:spPr>
        </p:pic>
        <p:pic>
          <p:nvPicPr>
            <p:cNvPr id="6" name="object 6" descr=""/>
            <p:cNvPicPr/>
            <p:nvPr/>
          </p:nvPicPr>
          <p:blipFill>
            <a:blip r:embed="rId3" cstate="print"/>
            <a:stretch>
              <a:fillRect/>
            </a:stretch>
          </p:blipFill>
          <p:spPr>
            <a:xfrm>
              <a:off x="6761988" y="1944624"/>
              <a:ext cx="4716779" cy="3435095"/>
            </a:xfrm>
            <a:prstGeom prst="rect">
              <a:avLst/>
            </a:prstGeom>
          </p:spPr>
        </p:pic>
        <p:pic>
          <p:nvPicPr>
            <p:cNvPr id="7" name="object 7" descr=""/>
            <p:cNvPicPr/>
            <p:nvPr/>
          </p:nvPicPr>
          <p:blipFill>
            <a:blip r:embed="rId4" cstate="print"/>
            <a:stretch>
              <a:fillRect/>
            </a:stretch>
          </p:blipFill>
          <p:spPr>
            <a:xfrm>
              <a:off x="2444496" y="3192780"/>
              <a:ext cx="7100315" cy="1021079"/>
            </a:xfrm>
            <a:prstGeom prst="rect">
              <a:avLst/>
            </a:prstGeom>
          </p:spPr>
        </p:pic>
      </p:grpSp>
      <p:sp>
        <p:nvSpPr>
          <p:cNvPr id="8" name="object 8" descr=""/>
          <p:cNvSpPr txBox="1"/>
          <p:nvPr/>
        </p:nvSpPr>
        <p:spPr>
          <a:xfrm>
            <a:off x="8203569" y="6025329"/>
            <a:ext cx="2348230"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808080"/>
                </a:solidFill>
                <a:latin typeface="Calibri"/>
                <a:cs typeface="Calibri"/>
              </a:rPr>
              <a:t>Zhou F</a:t>
            </a:r>
            <a:r>
              <a:rPr dirty="0" sz="1800" spc="-10">
                <a:solidFill>
                  <a:srgbClr val="808080"/>
                </a:solidFill>
                <a:latin typeface="Calibri"/>
                <a:cs typeface="Calibri"/>
              </a:rPr>
              <a:t> </a:t>
            </a:r>
            <a:r>
              <a:rPr dirty="0" sz="1800" i="1">
                <a:solidFill>
                  <a:srgbClr val="808080"/>
                </a:solidFill>
                <a:latin typeface="Calibri"/>
                <a:cs typeface="Calibri"/>
              </a:rPr>
              <a:t>et</a:t>
            </a:r>
            <a:r>
              <a:rPr dirty="0" sz="1800" spc="-20" i="1">
                <a:solidFill>
                  <a:srgbClr val="808080"/>
                </a:solidFill>
                <a:latin typeface="Calibri"/>
                <a:cs typeface="Calibri"/>
              </a:rPr>
              <a:t> </a:t>
            </a:r>
            <a:r>
              <a:rPr dirty="0" sz="1800" i="1">
                <a:solidFill>
                  <a:srgbClr val="808080"/>
                </a:solidFill>
                <a:latin typeface="Calibri"/>
                <a:cs typeface="Calibri"/>
              </a:rPr>
              <a:t>al</a:t>
            </a:r>
            <a:r>
              <a:rPr dirty="0" sz="1800">
                <a:solidFill>
                  <a:srgbClr val="808080"/>
                </a:solidFill>
                <a:latin typeface="Calibri"/>
                <a:cs typeface="Calibri"/>
              </a:rPr>
              <a:t>,</a:t>
            </a:r>
            <a:r>
              <a:rPr dirty="0" sz="1800" spc="10">
                <a:solidFill>
                  <a:srgbClr val="808080"/>
                </a:solidFill>
                <a:latin typeface="Calibri"/>
                <a:cs typeface="Calibri"/>
              </a:rPr>
              <a:t> </a:t>
            </a:r>
            <a:r>
              <a:rPr dirty="0" sz="1800">
                <a:solidFill>
                  <a:srgbClr val="808080"/>
                </a:solidFill>
                <a:latin typeface="Calibri"/>
                <a:cs typeface="Calibri"/>
              </a:rPr>
              <a:t>Lancet</a:t>
            </a:r>
            <a:r>
              <a:rPr dirty="0" sz="1800" spc="-5">
                <a:solidFill>
                  <a:srgbClr val="808080"/>
                </a:solidFill>
                <a:latin typeface="Calibri"/>
                <a:cs typeface="Calibri"/>
              </a:rPr>
              <a:t> </a:t>
            </a:r>
            <a:r>
              <a:rPr dirty="0" sz="1800" spc="-20">
                <a:solidFill>
                  <a:srgbClr val="808080"/>
                </a:solidFill>
                <a:latin typeface="Calibri"/>
                <a:cs typeface="Calibri"/>
              </a:rPr>
              <a:t>2020</a:t>
            </a:r>
            <a:endParaRPr sz="1800">
              <a:latin typeface="Calibri"/>
              <a:cs typeface="Calibri"/>
            </a:endParaRPr>
          </a:p>
        </p:txBody>
      </p:sp>
      <p:sp>
        <p:nvSpPr>
          <p:cNvPr id="9" name="object 9" descr=""/>
          <p:cNvSpPr txBox="1"/>
          <p:nvPr/>
        </p:nvSpPr>
        <p:spPr>
          <a:xfrm>
            <a:off x="2470404" y="3218688"/>
            <a:ext cx="6993890" cy="914400"/>
          </a:xfrm>
          <a:prstGeom prst="rect">
            <a:avLst/>
          </a:prstGeom>
          <a:solidFill>
            <a:srgbClr val="E43E31"/>
          </a:solidFill>
        </p:spPr>
        <p:txBody>
          <a:bodyPr wrap="square" lIns="0" tIns="148590" rIns="0" bIns="0" rtlCol="0" vert="horz">
            <a:spAutoFit/>
          </a:bodyPr>
          <a:lstStyle/>
          <a:p>
            <a:pPr marL="887094" indent="-457834">
              <a:lnSpc>
                <a:spcPct val="100000"/>
              </a:lnSpc>
              <a:spcBef>
                <a:spcPts val="1170"/>
              </a:spcBef>
              <a:buFont typeface="Wingdings"/>
              <a:buChar char=""/>
              <a:tabLst>
                <a:tab pos="887730" algn="l"/>
              </a:tabLst>
            </a:pPr>
            <a:r>
              <a:rPr dirty="0" sz="3200" b="1">
                <a:solidFill>
                  <a:srgbClr val="FFFFFF"/>
                </a:solidFill>
                <a:latin typeface="Calibri"/>
                <a:cs typeface="Calibri"/>
              </a:rPr>
              <a:t>Occurrence</a:t>
            </a:r>
            <a:r>
              <a:rPr dirty="0" sz="3200" spc="-50" b="1">
                <a:solidFill>
                  <a:srgbClr val="FFFFFF"/>
                </a:solidFill>
                <a:latin typeface="Calibri"/>
                <a:cs typeface="Calibri"/>
              </a:rPr>
              <a:t> </a:t>
            </a:r>
            <a:r>
              <a:rPr dirty="0" sz="3200" b="1">
                <a:solidFill>
                  <a:srgbClr val="FFFFFF"/>
                </a:solidFill>
                <a:latin typeface="Calibri"/>
                <a:cs typeface="Calibri"/>
              </a:rPr>
              <a:t>of</a:t>
            </a:r>
            <a:r>
              <a:rPr dirty="0" sz="3200" spc="-10" b="1">
                <a:solidFill>
                  <a:srgbClr val="FFFFFF"/>
                </a:solidFill>
                <a:latin typeface="Calibri"/>
                <a:cs typeface="Calibri"/>
              </a:rPr>
              <a:t> </a:t>
            </a:r>
            <a:r>
              <a:rPr dirty="0" sz="3200" b="1">
                <a:solidFill>
                  <a:srgbClr val="FFFFFF"/>
                </a:solidFill>
                <a:latin typeface="Calibri"/>
                <a:cs typeface="Calibri"/>
              </a:rPr>
              <a:t>VTE</a:t>
            </a:r>
            <a:r>
              <a:rPr dirty="0" sz="3200" spc="-5" b="1">
                <a:solidFill>
                  <a:srgbClr val="FFFFFF"/>
                </a:solidFill>
                <a:latin typeface="Calibri"/>
                <a:cs typeface="Calibri"/>
              </a:rPr>
              <a:t> </a:t>
            </a:r>
            <a:r>
              <a:rPr dirty="0" sz="3200" b="1">
                <a:solidFill>
                  <a:srgbClr val="FFFFFF"/>
                </a:solidFill>
                <a:latin typeface="Calibri"/>
                <a:cs typeface="Calibri"/>
              </a:rPr>
              <a:t>not</a:t>
            </a:r>
            <a:r>
              <a:rPr dirty="0" sz="3200" spc="-15" b="1">
                <a:solidFill>
                  <a:srgbClr val="FFFFFF"/>
                </a:solidFill>
                <a:latin typeface="Calibri"/>
                <a:cs typeface="Calibri"/>
              </a:rPr>
              <a:t> </a:t>
            </a:r>
            <a:r>
              <a:rPr dirty="0" sz="3200" spc="-10" b="1">
                <a:solidFill>
                  <a:srgbClr val="FFFFFF"/>
                </a:solidFill>
                <a:latin typeface="Calibri"/>
                <a:cs typeface="Calibri"/>
              </a:rPr>
              <a:t>mentioned</a:t>
            </a:r>
            <a:endParaRPr sz="3200">
              <a:latin typeface="Calibri"/>
              <a:cs typeface="Calibri"/>
            </a:endParaRPr>
          </a:p>
        </p:txBody>
      </p:sp>
      <p:sp>
        <p:nvSpPr>
          <p:cNvPr id="10" name="object 10"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6879590" cy="452120"/>
          </a:xfrm>
          <a:prstGeom prst="rect">
            <a:avLst/>
          </a:prstGeom>
        </p:spPr>
        <p:txBody>
          <a:bodyPr wrap="square" lIns="0" tIns="12065" rIns="0" bIns="0" rtlCol="0" vert="horz">
            <a:spAutoFit/>
          </a:bodyPr>
          <a:lstStyle/>
          <a:p>
            <a:pPr marL="12700">
              <a:lnSpc>
                <a:spcPct val="100000"/>
              </a:lnSpc>
              <a:spcBef>
                <a:spcPts val="95"/>
              </a:spcBef>
            </a:pPr>
            <a:r>
              <a:rPr dirty="0" sz="2800" spc="-35">
                <a:solidFill>
                  <a:srgbClr val="E53E31"/>
                </a:solidFill>
                <a:latin typeface="Calibri"/>
                <a:cs typeface="Calibri"/>
              </a:rPr>
              <a:t>COVID-</a:t>
            </a:r>
            <a:r>
              <a:rPr dirty="0" sz="2800">
                <a:solidFill>
                  <a:srgbClr val="E53E31"/>
                </a:solidFill>
                <a:latin typeface="Calibri"/>
                <a:cs typeface="Calibri"/>
              </a:rPr>
              <a:t>19</a:t>
            </a:r>
            <a:r>
              <a:rPr dirty="0" sz="2800" spc="-70">
                <a:solidFill>
                  <a:srgbClr val="E53E31"/>
                </a:solidFill>
                <a:latin typeface="Calibri"/>
                <a:cs typeface="Calibri"/>
              </a:rPr>
              <a:t> </a:t>
            </a:r>
            <a:r>
              <a:rPr dirty="0" sz="2800" spc="-10">
                <a:solidFill>
                  <a:srgbClr val="E53E31"/>
                </a:solidFill>
                <a:latin typeface="Calibri"/>
                <a:cs typeface="Calibri"/>
              </a:rPr>
              <a:t>coagulopathy:</a:t>
            </a:r>
            <a:r>
              <a:rPr dirty="0" sz="2800" spc="-75">
                <a:solidFill>
                  <a:srgbClr val="E53E31"/>
                </a:solidFill>
                <a:latin typeface="Calibri"/>
                <a:cs typeface="Calibri"/>
              </a:rPr>
              <a:t> </a:t>
            </a:r>
            <a:r>
              <a:rPr dirty="0" sz="2800">
                <a:solidFill>
                  <a:srgbClr val="E53E31"/>
                </a:solidFill>
                <a:latin typeface="Calibri"/>
                <a:cs typeface="Calibri"/>
              </a:rPr>
              <a:t>initial</a:t>
            </a:r>
            <a:r>
              <a:rPr dirty="0" sz="2800" spc="-90">
                <a:solidFill>
                  <a:srgbClr val="E53E31"/>
                </a:solidFill>
                <a:latin typeface="Calibri"/>
                <a:cs typeface="Calibri"/>
              </a:rPr>
              <a:t> </a:t>
            </a:r>
            <a:r>
              <a:rPr dirty="0" sz="2800">
                <a:solidFill>
                  <a:srgbClr val="E53E31"/>
                </a:solidFill>
                <a:latin typeface="Calibri"/>
                <a:cs typeface="Calibri"/>
              </a:rPr>
              <a:t>reports</a:t>
            </a:r>
            <a:r>
              <a:rPr dirty="0" sz="2800" spc="-75">
                <a:solidFill>
                  <a:srgbClr val="E53E31"/>
                </a:solidFill>
                <a:latin typeface="Calibri"/>
                <a:cs typeface="Calibri"/>
              </a:rPr>
              <a:t> </a:t>
            </a:r>
            <a:r>
              <a:rPr dirty="0" sz="2800" spc="-10">
                <a:solidFill>
                  <a:srgbClr val="E53E31"/>
                </a:solidFill>
                <a:latin typeface="Calibri"/>
                <a:cs typeface="Calibri"/>
              </a:rPr>
              <a:t>(Europe)</a:t>
            </a:r>
            <a:endParaRPr sz="2800">
              <a:latin typeface="Calibri"/>
              <a:cs typeface="Calibri"/>
            </a:endParaRPr>
          </a:p>
        </p:txBody>
      </p:sp>
      <p:grpSp>
        <p:nvGrpSpPr>
          <p:cNvPr id="3" name="object 3" descr=""/>
          <p:cNvGrpSpPr/>
          <p:nvPr/>
        </p:nvGrpSpPr>
        <p:grpSpPr>
          <a:xfrm>
            <a:off x="6521195" y="2078735"/>
            <a:ext cx="4806950" cy="2403475"/>
            <a:chOff x="6521195" y="2078735"/>
            <a:chExt cx="4806950" cy="2403475"/>
          </a:xfrm>
        </p:grpSpPr>
        <p:pic>
          <p:nvPicPr>
            <p:cNvPr id="4" name="object 4" descr=""/>
            <p:cNvPicPr/>
            <p:nvPr/>
          </p:nvPicPr>
          <p:blipFill>
            <a:blip r:embed="rId2" cstate="print"/>
            <a:stretch>
              <a:fillRect/>
            </a:stretch>
          </p:blipFill>
          <p:spPr>
            <a:xfrm>
              <a:off x="6521195" y="2078735"/>
              <a:ext cx="4806695" cy="2403347"/>
            </a:xfrm>
            <a:prstGeom prst="rect">
              <a:avLst/>
            </a:prstGeom>
          </p:spPr>
        </p:pic>
        <p:pic>
          <p:nvPicPr>
            <p:cNvPr id="5" name="object 5" descr=""/>
            <p:cNvPicPr/>
            <p:nvPr/>
          </p:nvPicPr>
          <p:blipFill>
            <a:blip r:embed="rId3" cstate="print"/>
            <a:stretch>
              <a:fillRect/>
            </a:stretch>
          </p:blipFill>
          <p:spPr>
            <a:xfrm>
              <a:off x="6557772" y="2115311"/>
              <a:ext cx="4680203" cy="2276855"/>
            </a:xfrm>
            <a:prstGeom prst="rect">
              <a:avLst/>
            </a:prstGeom>
          </p:spPr>
        </p:pic>
        <p:sp>
          <p:nvSpPr>
            <p:cNvPr id="6" name="object 6" descr=""/>
            <p:cNvSpPr/>
            <p:nvPr/>
          </p:nvSpPr>
          <p:spPr>
            <a:xfrm>
              <a:off x="6553009" y="2110549"/>
              <a:ext cx="4690110" cy="2286635"/>
            </a:xfrm>
            <a:custGeom>
              <a:avLst/>
              <a:gdLst/>
              <a:ahLst/>
              <a:cxnLst/>
              <a:rect l="l" t="t" r="r" b="b"/>
              <a:pathLst>
                <a:path w="4690109" h="2286635">
                  <a:moveTo>
                    <a:pt x="0" y="0"/>
                  </a:moveTo>
                  <a:lnTo>
                    <a:pt x="4689729" y="0"/>
                  </a:lnTo>
                  <a:lnTo>
                    <a:pt x="4689729" y="2286381"/>
                  </a:lnTo>
                  <a:lnTo>
                    <a:pt x="0" y="2286381"/>
                  </a:lnTo>
                  <a:lnTo>
                    <a:pt x="0" y="0"/>
                  </a:lnTo>
                  <a:close/>
                </a:path>
              </a:pathLst>
            </a:custGeom>
            <a:ln w="9525">
              <a:solidFill>
                <a:srgbClr val="808080"/>
              </a:solidFill>
            </a:ln>
          </p:spPr>
          <p:txBody>
            <a:bodyPr wrap="square" lIns="0" tIns="0" rIns="0" bIns="0" rtlCol="0"/>
            <a:lstStyle/>
            <a:p/>
          </p:txBody>
        </p:sp>
      </p:grpSp>
      <p:grpSp>
        <p:nvGrpSpPr>
          <p:cNvPr id="7" name="object 7" descr=""/>
          <p:cNvGrpSpPr/>
          <p:nvPr/>
        </p:nvGrpSpPr>
        <p:grpSpPr>
          <a:xfrm>
            <a:off x="784859" y="2078736"/>
            <a:ext cx="5672455" cy="2207260"/>
            <a:chOff x="784859" y="2078736"/>
            <a:chExt cx="5672455" cy="2207260"/>
          </a:xfrm>
        </p:grpSpPr>
        <p:pic>
          <p:nvPicPr>
            <p:cNvPr id="8" name="object 8" descr=""/>
            <p:cNvPicPr/>
            <p:nvPr/>
          </p:nvPicPr>
          <p:blipFill>
            <a:blip r:embed="rId4" cstate="print"/>
            <a:stretch>
              <a:fillRect/>
            </a:stretch>
          </p:blipFill>
          <p:spPr>
            <a:xfrm>
              <a:off x="784859" y="2078736"/>
              <a:ext cx="5672327" cy="2206751"/>
            </a:xfrm>
            <a:prstGeom prst="rect">
              <a:avLst/>
            </a:prstGeom>
          </p:spPr>
        </p:pic>
        <p:pic>
          <p:nvPicPr>
            <p:cNvPr id="9" name="object 9" descr=""/>
            <p:cNvPicPr/>
            <p:nvPr/>
          </p:nvPicPr>
          <p:blipFill>
            <a:blip r:embed="rId5" cstate="print"/>
            <a:stretch>
              <a:fillRect/>
            </a:stretch>
          </p:blipFill>
          <p:spPr>
            <a:xfrm>
              <a:off x="821435" y="2115312"/>
              <a:ext cx="5545823" cy="2080259"/>
            </a:xfrm>
            <a:prstGeom prst="rect">
              <a:avLst/>
            </a:prstGeom>
          </p:spPr>
        </p:pic>
        <p:sp>
          <p:nvSpPr>
            <p:cNvPr id="10" name="object 10" descr=""/>
            <p:cNvSpPr/>
            <p:nvPr/>
          </p:nvSpPr>
          <p:spPr>
            <a:xfrm>
              <a:off x="816673" y="2110549"/>
              <a:ext cx="5555615" cy="2089785"/>
            </a:xfrm>
            <a:custGeom>
              <a:avLst/>
              <a:gdLst/>
              <a:ahLst/>
              <a:cxnLst/>
              <a:rect l="l" t="t" r="r" b="b"/>
              <a:pathLst>
                <a:path w="5555615" h="2089785">
                  <a:moveTo>
                    <a:pt x="0" y="0"/>
                  </a:moveTo>
                  <a:lnTo>
                    <a:pt x="5555361" y="0"/>
                  </a:lnTo>
                  <a:lnTo>
                    <a:pt x="5555361" y="2089785"/>
                  </a:lnTo>
                  <a:lnTo>
                    <a:pt x="0" y="2089785"/>
                  </a:lnTo>
                  <a:lnTo>
                    <a:pt x="0" y="0"/>
                  </a:lnTo>
                  <a:close/>
                </a:path>
              </a:pathLst>
            </a:custGeom>
            <a:ln w="9524">
              <a:solidFill>
                <a:srgbClr val="808080"/>
              </a:solidFill>
            </a:ln>
          </p:spPr>
          <p:txBody>
            <a:bodyPr wrap="square" lIns="0" tIns="0" rIns="0" bIns="0" rtlCol="0"/>
            <a:lstStyle/>
            <a:p/>
          </p:txBody>
        </p:sp>
      </p:grpSp>
      <p:grpSp>
        <p:nvGrpSpPr>
          <p:cNvPr id="11" name="object 11" descr=""/>
          <p:cNvGrpSpPr/>
          <p:nvPr/>
        </p:nvGrpSpPr>
        <p:grpSpPr>
          <a:xfrm>
            <a:off x="6550152" y="4568952"/>
            <a:ext cx="4777740" cy="2039620"/>
            <a:chOff x="6550152" y="4568952"/>
            <a:chExt cx="4777740" cy="2039620"/>
          </a:xfrm>
        </p:grpSpPr>
        <p:pic>
          <p:nvPicPr>
            <p:cNvPr id="12" name="object 12" descr=""/>
            <p:cNvPicPr/>
            <p:nvPr/>
          </p:nvPicPr>
          <p:blipFill>
            <a:blip r:embed="rId6" cstate="print"/>
            <a:stretch>
              <a:fillRect/>
            </a:stretch>
          </p:blipFill>
          <p:spPr>
            <a:xfrm>
              <a:off x="6550152" y="4568952"/>
              <a:ext cx="4777739" cy="2039111"/>
            </a:xfrm>
            <a:prstGeom prst="rect">
              <a:avLst/>
            </a:prstGeom>
          </p:spPr>
        </p:pic>
        <p:pic>
          <p:nvPicPr>
            <p:cNvPr id="13" name="object 13" descr=""/>
            <p:cNvPicPr/>
            <p:nvPr/>
          </p:nvPicPr>
          <p:blipFill>
            <a:blip r:embed="rId7" cstate="print"/>
            <a:stretch>
              <a:fillRect/>
            </a:stretch>
          </p:blipFill>
          <p:spPr>
            <a:xfrm>
              <a:off x="6586728" y="4605528"/>
              <a:ext cx="4651247" cy="1912619"/>
            </a:xfrm>
            <a:prstGeom prst="rect">
              <a:avLst/>
            </a:prstGeom>
          </p:spPr>
        </p:pic>
        <p:sp>
          <p:nvSpPr>
            <p:cNvPr id="14" name="object 14" descr=""/>
            <p:cNvSpPr/>
            <p:nvPr/>
          </p:nvSpPr>
          <p:spPr>
            <a:xfrm>
              <a:off x="6581965" y="4600765"/>
              <a:ext cx="4660900" cy="1922145"/>
            </a:xfrm>
            <a:custGeom>
              <a:avLst/>
              <a:gdLst/>
              <a:ahLst/>
              <a:cxnLst/>
              <a:rect l="l" t="t" r="r" b="b"/>
              <a:pathLst>
                <a:path w="4660900" h="1922145">
                  <a:moveTo>
                    <a:pt x="0" y="0"/>
                  </a:moveTo>
                  <a:lnTo>
                    <a:pt x="4660773" y="0"/>
                  </a:lnTo>
                  <a:lnTo>
                    <a:pt x="4660773" y="1922145"/>
                  </a:lnTo>
                  <a:lnTo>
                    <a:pt x="0" y="1922145"/>
                  </a:lnTo>
                  <a:lnTo>
                    <a:pt x="0" y="0"/>
                  </a:lnTo>
                  <a:close/>
                </a:path>
              </a:pathLst>
            </a:custGeom>
            <a:ln w="9525">
              <a:solidFill>
                <a:srgbClr val="808080"/>
              </a:solidFill>
            </a:ln>
          </p:spPr>
          <p:txBody>
            <a:bodyPr wrap="square" lIns="0" tIns="0" rIns="0" bIns="0" rtlCol="0"/>
            <a:lstStyle/>
            <a:p/>
          </p:txBody>
        </p:sp>
      </p:grpSp>
      <p:grpSp>
        <p:nvGrpSpPr>
          <p:cNvPr id="15" name="object 15" descr=""/>
          <p:cNvGrpSpPr/>
          <p:nvPr/>
        </p:nvGrpSpPr>
        <p:grpSpPr>
          <a:xfrm>
            <a:off x="784859" y="4355591"/>
            <a:ext cx="5672455" cy="1798320"/>
            <a:chOff x="784859" y="4355591"/>
            <a:chExt cx="5672455" cy="1798320"/>
          </a:xfrm>
        </p:grpSpPr>
        <p:pic>
          <p:nvPicPr>
            <p:cNvPr id="16" name="object 16" descr=""/>
            <p:cNvPicPr/>
            <p:nvPr/>
          </p:nvPicPr>
          <p:blipFill>
            <a:blip r:embed="rId8" cstate="print"/>
            <a:stretch>
              <a:fillRect/>
            </a:stretch>
          </p:blipFill>
          <p:spPr>
            <a:xfrm>
              <a:off x="784859" y="4355591"/>
              <a:ext cx="5672327" cy="1798319"/>
            </a:xfrm>
            <a:prstGeom prst="rect">
              <a:avLst/>
            </a:prstGeom>
          </p:spPr>
        </p:pic>
        <p:pic>
          <p:nvPicPr>
            <p:cNvPr id="17" name="object 17" descr=""/>
            <p:cNvPicPr/>
            <p:nvPr/>
          </p:nvPicPr>
          <p:blipFill>
            <a:blip r:embed="rId9" cstate="print"/>
            <a:stretch>
              <a:fillRect/>
            </a:stretch>
          </p:blipFill>
          <p:spPr>
            <a:xfrm>
              <a:off x="821436" y="4392167"/>
              <a:ext cx="5545823" cy="1671815"/>
            </a:xfrm>
            <a:prstGeom prst="rect">
              <a:avLst/>
            </a:prstGeom>
          </p:spPr>
        </p:pic>
        <p:sp>
          <p:nvSpPr>
            <p:cNvPr id="18" name="object 18" descr=""/>
            <p:cNvSpPr/>
            <p:nvPr/>
          </p:nvSpPr>
          <p:spPr>
            <a:xfrm>
              <a:off x="816673" y="4387405"/>
              <a:ext cx="5555615" cy="1681480"/>
            </a:xfrm>
            <a:custGeom>
              <a:avLst/>
              <a:gdLst/>
              <a:ahLst/>
              <a:cxnLst/>
              <a:rect l="l" t="t" r="r" b="b"/>
              <a:pathLst>
                <a:path w="5555615" h="1681479">
                  <a:moveTo>
                    <a:pt x="0" y="0"/>
                  </a:moveTo>
                  <a:lnTo>
                    <a:pt x="5555361" y="0"/>
                  </a:lnTo>
                  <a:lnTo>
                    <a:pt x="5555361" y="1681352"/>
                  </a:lnTo>
                  <a:lnTo>
                    <a:pt x="0" y="1681352"/>
                  </a:lnTo>
                  <a:lnTo>
                    <a:pt x="0" y="0"/>
                  </a:lnTo>
                  <a:close/>
                </a:path>
              </a:pathLst>
            </a:custGeom>
            <a:ln w="9525">
              <a:solidFill>
                <a:srgbClr val="808080"/>
              </a:solidFill>
            </a:ln>
          </p:spPr>
          <p:txBody>
            <a:bodyPr wrap="square" lIns="0" tIns="0" rIns="0" bIns="0" rtlCol="0"/>
            <a:lstStyle/>
            <a:p/>
          </p:txBody>
        </p:sp>
      </p:grpSp>
      <p:sp>
        <p:nvSpPr>
          <p:cNvPr id="19" name="object 19"/>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35"/>
              <a:t>COVID-</a:t>
            </a:r>
            <a:r>
              <a:rPr dirty="0"/>
              <a:t>19</a:t>
            </a:r>
            <a:r>
              <a:rPr dirty="0" spc="-70"/>
              <a:t> </a:t>
            </a:r>
            <a:r>
              <a:rPr dirty="0" spc="-10"/>
              <a:t>coagulopathy:</a:t>
            </a:r>
            <a:r>
              <a:rPr dirty="0" spc="-75"/>
              <a:t> </a:t>
            </a:r>
            <a:r>
              <a:rPr dirty="0"/>
              <a:t>initial</a:t>
            </a:r>
            <a:r>
              <a:rPr dirty="0" spc="-90"/>
              <a:t> </a:t>
            </a:r>
            <a:r>
              <a:rPr dirty="0"/>
              <a:t>reports</a:t>
            </a:r>
            <a:r>
              <a:rPr dirty="0" spc="-75"/>
              <a:t> </a:t>
            </a:r>
            <a:r>
              <a:rPr dirty="0" spc="-10"/>
              <a:t>(Europe)</a:t>
            </a:r>
          </a:p>
        </p:txBody>
      </p:sp>
      <p:pic>
        <p:nvPicPr>
          <p:cNvPr id="3" name="object 3" descr=""/>
          <p:cNvPicPr/>
          <p:nvPr/>
        </p:nvPicPr>
        <p:blipFill>
          <a:blip r:embed="rId2" cstate="print"/>
          <a:stretch>
            <a:fillRect/>
          </a:stretch>
        </p:blipFill>
        <p:spPr>
          <a:xfrm>
            <a:off x="6586728" y="4587240"/>
            <a:ext cx="4698479" cy="1930907"/>
          </a:xfrm>
          <a:prstGeom prst="rect">
            <a:avLst/>
          </a:prstGeom>
        </p:spPr>
      </p:pic>
      <p:pic>
        <p:nvPicPr>
          <p:cNvPr id="4" name="object 4" descr=""/>
          <p:cNvPicPr/>
          <p:nvPr/>
        </p:nvPicPr>
        <p:blipFill>
          <a:blip r:embed="rId3" cstate="print"/>
          <a:stretch>
            <a:fillRect/>
          </a:stretch>
        </p:blipFill>
        <p:spPr>
          <a:xfrm>
            <a:off x="850391" y="4422647"/>
            <a:ext cx="5442203" cy="1641347"/>
          </a:xfrm>
          <a:prstGeom prst="rect">
            <a:avLst/>
          </a:prstGeom>
        </p:spPr>
      </p:pic>
      <p:grpSp>
        <p:nvGrpSpPr>
          <p:cNvPr id="5" name="object 5" descr=""/>
          <p:cNvGrpSpPr/>
          <p:nvPr/>
        </p:nvGrpSpPr>
        <p:grpSpPr>
          <a:xfrm>
            <a:off x="850391" y="2115311"/>
            <a:ext cx="10381615" cy="2275840"/>
            <a:chOff x="850391" y="2115311"/>
            <a:chExt cx="10381615" cy="2275840"/>
          </a:xfrm>
        </p:grpSpPr>
        <p:pic>
          <p:nvPicPr>
            <p:cNvPr id="6" name="object 6" descr=""/>
            <p:cNvPicPr/>
            <p:nvPr/>
          </p:nvPicPr>
          <p:blipFill>
            <a:blip r:embed="rId4" cstate="print"/>
            <a:stretch>
              <a:fillRect/>
            </a:stretch>
          </p:blipFill>
          <p:spPr>
            <a:xfrm>
              <a:off x="6553200" y="2115311"/>
              <a:ext cx="4678679" cy="2275319"/>
            </a:xfrm>
            <a:prstGeom prst="rect">
              <a:avLst/>
            </a:prstGeom>
          </p:spPr>
        </p:pic>
        <p:pic>
          <p:nvPicPr>
            <p:cNvPr id="7" name="object 7" descr=""/>
            <p:cNvPicPr/>
            <p:nvPr/>
          </p:nvPicPr>
          <p:blipFill>
            <a:blip r:embed="rId5" cstate="print"/>
            <a:stretch>
              <a:fillRect/>
            </a:stretch>
          </p:blipFill>
          <p:spPr>
            <a:xfrm>
              <a:off x="850391" y="2127503"/>
              <a:ext cx="5513831" cy="2068067"/>
            </a:xfrm>
            <a:prstGeom prst="rect">
              <a:avLst/>
            </a:prstGeom>
          </p:spPr>
        </p:pic>
        <p:pic>
          <p:nvPicPr>
            <p:cNvPr id="8" name="object 8" descr=""/>
            <p:cNvPicPr/>
            <p:nvPr/>
          </p:nvPicPr>
          <p:blipFill>
            <a:blip r:embed="rId6" cstate="print"/>
            <a:stretch>
              <a:fillRect/>
            </a:stretch>
          </p:blipFill>
          <p:spPr>
            <a:xfrm>
              <a:off x="2444495" y="3192779"/>
              <a:ext cx="7100315" cy="1021079"/>
            </a:xfrm>
            <a:prstGeom prst="rect">
              <a:avLst/>
            </a:prstGeom>
          </p:spPr>
        </p:pic>
      </p:grpSp>
      <p:sp>
        <p:nvSpPr>
          <p:cNvPr id="9" name="object 9" descr=""/>
          <p:cNvSpPr txBox="1"/>
          <p:nvPr/>
        </p:nvSpPr>
        <p:spPr>
          <a:xfrm>
            <a:off x="2470404" y="3218688"/>
            <a:ext cx="6993890" cy="914400"/>
          </a:xfrm>
          <a:prstGeom prst="rect">
            <a:avLst/>
          </a:prstGeom>
          <a:solidFill>
            <a:srgbClr val="E43E31"/>
          </a:solidFill>
        </p:spPr>
        <p:txBody>
          <a:bodyPr wrap="square" lIns="0" tIns="148590" rIns="0" bIns="0" rtlCol="0" vert="horz">
            <a:spAutoFit/>
          </a:bodyPr>
          <a:lstStyle/>
          <a:p>
            <a:pPr marL="887094" indent="-457834">
              <a:lnSpc>
                <a:spcPct val="100000"/>
              </a:lnSpc>
              <a:spcBef>
                <a:spcPts val="1170"/>
              </a:spcBef>
              <a:buFont typeface="Wingdings"/>
              <a:buChar char=""/>
              <a:tabLst>
                <a:tab pos="887730" algn="l"/>
              </a:tabLst>
            </a:pPr>
            <a:r>
              <a:rPr dirty="0" sz="3200" b="1">
                <a:solidFill>
                  <a:srgbClr val="FFFFFF"/>
                </a:solidFill>
                <a:latin typeface="Calibri"/>
                <a:cs typeface="Calibri"/>
              </a:rPr>
              <a:t>Incidence</a:t>
            </a:r>
            <a:r>
              <a:rPr dirty="0" sz="3200" spc="-25" b="1">
                <a:solidFill>
                  <a:srgbClr val="FFFFFF"/>
                </a:solidFill>
                <a:latin typeface="Calibri"/>
                <a:cs typeface="Calibri"/>
              </a:rPr>
              <a:t> </a:t>
            </a:r>
            <a:r>
              <a:rPr dirty="0" sz="3200" b="1">
                <a:solidFill>
                  <a:srgbClr val="FFFFFF"/>
                </a:solidFill>
                <a:latin typeface="Calibri"/>
                <a:cs typeface="Calibri"/>
              </a:rPr>
              <a:t>of</a:t>
            </a:r>
            <a:r>
              <a:rPr dirty="0" sz="3200" spc="-15" b="1">
                <a:solidFill>
                  <a:srgbClr val="FFFFFF"/>
                </a:solidFill>
                <a:latin typeface="Calibri"/>
                <a:cs typeface="Calibri"/>
              </a:rPr>
              <a:t> </a:t>
            </a:r>
            <a:r>
              <a:rPr dirty="0" sz="3200" b="1">
                <a:solidFill>
                  <a:srgbClr val="FFFFFF"/>
                </a:solidFill>
                <a:latin typeface="Calibri"/>
                <a:cs typeface="Calibri"/>
              </a:rPr>
              <a:t>VTE</a:t>
            </a:r>
            <a:r>
              <a:rPr dirty="0" sz="3200" spc="-15" b="1">
                <a:solidFill>
                  <a:srgbClr val="FFFFFF"/>
                </a:solidFill>
                <a:latin typeface="Calibri"/>
                <a:cs typeface="Calibri"/>
              </a:rPr>
              <a:t> </a:t>
            </a:r>
            <a:r>
              <a:rPr dirty="0" sz="3200" b="1">
                <a:solidFill>
                  <a:srgbClr val="FFFFFF"/>
                </a:solidFill>
                <a:latin typeface="Calibri"/>
                <a:cs typeface="Calibri"/>
              </a:rPr>
              <a:t>in</a:t>
            </a:r>
            <a:r>
              <a:rPr dirty="0" sz="3200" spc="-5" b="1">
                <a:solidFill>
                  <a:srgbClr val="FFFFFF"/>
                </a:solidFill>
                <a:latin typeface="Calibri"/>
                <a:cs typeface="Calibri"/>
              </a:rPr>
              <a:t> </a:t>
            </a:r>
            <a:r>
              <a:rPr dirty="0" sz="3200" b="1">
                <a:solidFill>
                  <a:srgbClr val="FFFFFF"/>
                </a:solidFill>
                <a:latin typeface="Calibri"/>
                <a:cs typeface="Calibri"/>
              </a:rPr>
              <a:t>ICU </a:t>
            </a:r>
            <a:r>
              <a:rPr dirty="0" sz="3200" spc="-10" b="1">
                <a:solidFill>
                  <a:srgbClr val="FFFFFF"/>
                </a:solidFill>
                <a:latin typeface="Calibri"/>
                <a:cs typeface="Calibri"/>
              </a:rPr>
              <a:t>17-</a:t>
            </a:r>
            <a:r>
              <a:rPr dirty="0" sz="3200" spc="-25" b="1">
                <a:solidFill>
                  <a:srgbClr val="FFFFFF"/>
                </a:solidFill>
                <a:latin typeface="Calibri"/>
                <a:cs typeface="Calibri"/>
              </a:rPr>
              <a:t>70%</a:t>
            </a:r>
            <a:endParaRPr sz="3200">
              <a:latin typeface="Calibri"/>
              <a:cs typeface="Calibri"/>
            </a:endParaRPr>
          </a:p>
        </p:txBody>
      </p:sp>
      <p:sp>
        <p:nvSpPr>
          <p:cNvPr id="10" name="object 10"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
          <p:cNvPicPr/>
          <p:nvPr/>
        </p:nvPicPr>
        <p:blipFill>
          <a:blip r:embed="rId2" cstate="print"/>
          <a:stretch>
            <a:fillRect/>
          </a:stretch>
        </p:blipFill>
        <p:spPr>
          <a:xfrm>
            <a:off x="4424184" y="1376172"/>
            <a:ext cx="6774166" cy="5015483"/>
          </a:xfrm>
          <a:prstGeom prst="rect">
            <a:avLst/>
          </a:prstGeom>
        </p:spPr>
      </p:pic>
      <p:sp>
        <p:nvSpPr>
          <p:cNvPr id="3" name="object 3" descr=""/>
          <p:cNvSpPr txBox="1"/>
          <p:nvPr/>
        </p:nvSpPr>
        <p:spPr>
          <a:xfrm>
            <a:off x="440888" y="6289709"/>
            <a:ext cx="2568575" cy="228600"/>
          </a:xfrm>
          <a:prstGeom prst="rect">
            <a:avLst/>
          </a:prstGeom>
        </p:spPr>
        <p:txBody>
          <a:bodyPr wrap="square" lIns="0" tIns="16510" rIns="0" bIns="0" rtlCol="0" vert="horz">
            <a:spAutoFit/>
          </a:bodyPr>
          <a:lstStyle/>
          <a:p>
            <a:pPr marL="12700">
              <a:lnSpc>
                <a:spcPct val="100000"/>
              </a:lnSpc>
              <a:spcBef>
                <a:spcPts val="130"/>
              </a:spcBef>
            </a:pPr>
            <a:r>
              <a:rPr dirty="0" sz="1300">
                <a:solidFill>
                  <a:srgbClr val="808080"/>
                </a:solidFill>
                <a:latin typeface="Calibri"/>
                <a:cs typeface="Calibri"/>
              </a:rPr>
              <a:t>Wichmann</a:t>
            </a:r>
            <a:r>
              <a:rPr dirty="0" sz="1300" spc="25">
                <a:solidFill>
                  <a:srgbClr val="808080"/>
                </a:solidFill>
                <a:latin typeface="Calibri"/>
                <a:cs typeface="Calibri"/>
              </a:rPr>
              <a:t> </a:t>
            </a:r>
            <a:r>
              <a:rPr dirty="0" sz="1300">
                <a:solidFill>
                  <a:srgbClr val="808080"/>
                </a:solidFill>
                <a:latin typeface="Calibri"/>
                <a:cs typeface="Calibri"/>
              </a:rPr>
              <a:t>D</a:t>
            </a:r>
            <a:r>
              <a:rPr dirty="0" sz="1300" spc="40">
                <a:solidFill>
                  <a:srgbClr val="808080"/>
                </a:solidFill>
                <a:latin typeface="Calibri"/>
                <a:cs typeface="Calibri"/>
              </a:rPr>
              <a:t> </a:t>
            </a:r>
            <a:r>
              <a:rPr dirty="0" sz="1300" i="1">
                <a:solidFill>
                  <a:srgbClr val="808080"/>
                </a:solidFill>
                <a:latin typeface="Calibri"/>
                <a:cs typeface="Calibri"/>
              </a:rPr>
              <a:t>et</a:t>
            </a:r>
            <a:r>
              <a:rPr dirty="0" sz="1300" spc="45" i="1">
                <a:solidFill>
                  <a:srgbClr val="808080"/>
                </a:solidFill>
                <a:latin typeface="Calibri"/>
                <a:cs typeface="Calibri"/>
              </a:rPr>
              <a:t> </a:t>
            </a:r>
            <a:r>
              <a:rPr dirty="0" sz="1300" i="1">
                <a:solidFill>
                  <a:srgbClr val="808080"/>
                </a:solidFill>
                <a:latin typeface="Calibri"/>
                <a:cs typeface="Calibri"/>
              </a:rPr>
              <a:t>al</a:t>
            </a:r>
            <a:r>
              <a:rPr dirty="0" sz="1300">
                <a:solidFill>
                  <a:srgbClr val="808080"/>
                </a:solidFill>
                <a:latin typeface="Calibri"/>
                <a:cs typeface="Calibri"/>
              </a:rPr>
              <a:t>,</a:t>
            </a:r>
            <a:r>
              <a:rPr dirty="0" sz="1300" spc="50">
                <a:solidFill>
                  <a:srgbClr val="808080"/>
                </a:solidFill>
                <a:latin typeface="Calibri"/>
                <a:cs typeface="Calibri"/>
              </a:rPr>
              <a:t> </a:t>
            </a:r>
            <a:r>
              <a:rPr dirty="0" sz="1300">
                <a:solidFill>
                  <a:srgbClr val="808080"/>
                </a:solidFill>
                <a:latin typeface="Calibri"/>
                <a:cs typeface="Calibri"/>
              </a:rPr>
              <a:t>Ann</a:t>
            </a:r>
            <a:r>
              <a:rPr dirty="0" sz="1300" spc="40">
                <a:solidFill>
                  <a:srgbClr val="808080"/>
                </a:solidFill>
                <a:latin typeface="Calibri"/>
                <a:cs typeface="Calibri"/>
              </a:rPr>
              <a:t> </a:t>
            </a:r>
            <a:r>
              <a:rPr dirty="0" sz="1300">
                <a:solidFill>
                  <a:srgbClr val="808080"/>
                </a:solidFill>
                <a:latin typeface="Calibri"/>
                <a:cs typeface="Calibri"/>
              </a:rPr>
              <a:t>Int</a:t>
            </a:r>
            <a:r>
              <a:rPr dirty="0" sz="1300" spc="45">
                <a:solidFill>
                  <a:srgbClr val="808080"/>
                </a:solidFill>
                <a:latin typeface="Calibri"/>
                <a:cs typeface="Calibri"/>
              </a:rPr>
              <a:t> </a:t>
            </a:r>
            <a:r>
              <a:rPr dirty="0" sz="1300">
                <a:solidFill>
                  <a:srgbClr val="808080"/>
                </a:solidFill>
                <a:latin typeface="Calibri"/>
                <a:cs typeface="Calibri"/>
              </a:rPr>
              <a:t>Med</a:t>
            </a:r>
            <a:r>
              <a:rPr dirty="0" sz="1300" spc="35">
                <a:solidFill>
                  <a:srgbClr val="808080"/>
                </a:solidFill>
                <a:latin typeface="Calibri"/>
                <a:cs typeface="Calibri"/>
              </a:rPr>
              <a:t> </a:t>
            </a:r>
            <a:r>
              <a:rPr dirty="0" sz="1300" spc="-20">
                <a:solidFill>
                  <a:srgbClr val="808080"/>
                </a:solidFill>
                <a:latin typeface="Calibri"/>
                <a:cs typeface="Calibri"/>
              </a:rPr>
              <a:t>2020</a:t>
            </a:r>
            <a:endParaRPr sz="1300">
              <a:latin typeface="Calibri"/>
              <a:cs typeface="Calibri"/>
            </a:endParaRPr>
          </a:p>
        </p:txBody>
      </p:sp>
      <p:sp>
        <p:nvSpPr>
          <p:cNvPr id="4" name="object 4" descr=""/>
          <p:cNvSpPr txBox="1"/>
          <p:nvPr/>
        </p:nvSpPr>
        <p:spPr>
          <a:xfrm>
            <a:off x="406398" y="1262339"/>
            <a:ext cx="2691130" cy="1732280"/>
          </a:xfrm>
          <a:prstGeom prst="rect">
            <a:avLst/>
          </a:prstGeom>
        </p:spPr>
        <p:txBody>
          <a:bodyPr wrap="square" lIns="0" tIns="12065" rIns="0" bIns="0" rtlCol="0" vert="horz">
            <a:spAutoFit/>
          </a:bodyPr>
          <a:lstStyle/>
          <a:p>
            <a:pPr marL="12700">
              <a:lnSpc>
                <a:spcPts val="3195"/>
              </a:lnSpc>
              <a:spcBef>
                <a:spcPts val="95"/>
              </a:spcBef>
            </a:pPr>
            <a:r>
              <a:rPr dirty="0" sz="2800" spc="-35">
                <a:solidFill>
                  <a:srgbClr val="E53E31"/>
                </a:solidFill>
                <a:latin typeface="Calibri"/>
                <a:cs typeface="Calibri"/>
              </a:rPr>
              <a:t>COVID-</a:t>
            </a:r>
            <a:r>
              <a:rPr dirty="0" sz="2800" spc="-25">
                <a:solidFill>
                  <a:srgbClr val="E53E31"/>
                </a:solidFill>
                <a:latin typeface="Calibri"/>
                <a:cs typeface="Calibri"/>
              </a:rPr>
              <a:t>19</a:t>
            </a:r>
            <a:endParaRPr sz="2800">
              <a:latin typeface="Calibri"/>
              <a:cs typeface="Calibri"/>
            </a:endParaRPr>
          </a:p>
          <a:p>
            <a:pPr marL="12700" marR="427990">
              <a:lnSpc>
                <a:spcPts val="3030"/>
              </a:lnSpc>
              <a:spcBef>
                <a:spcPts val="209"/>
              </a:spcBef>
            </a:pPr>
            <a:r>
              <a:rPr dirty="0" sz="2800" spc="-10">
                <a:solidFill>
                  <a:srgbClr val="E53E31"/>
                </a:solidFill>
                <a:latin typeface="Calibri"/>
                <a:cs typeface="Calibri"/>
              </a:rPr>
              <a:t>coagulopathy: autopsy</a:t>
            </a:r>
            <a:r>
              <a:rPr dirty="0" sz="2800" spc="-105">
                <a:solidFill>
                  <a:srgbClr val="E53E31"/>
                </a:solidFill>
                <a:latin typeface="Calibri"/>
                <a:cs typeface="Calibri"/>
              </a:rPr>
              <a:t> </a:t>
            </a:r>
            <a:r>
              <a:rPr dirty="0" sz="2800" spc="-10">
                <a:solidFill>
                  <a:srgbClr val="E53E31"/>
                </a:solidFill>
                <a:latin typeface="Calibri"/>
                <a:cs typeface="Calibri"/>
              </a:rPr>
              <a:t>studies</a:t>
            </a:r>
            <a:endParaRPr sz="2800">
              <a:latin typeface="Calibri"/>
              <a:cs typeface="Calibri"/>
            </a:endParaRPr>
          </a:p>
          <a:p>
            <a:pPr marL="12700">
              <a:lnSpc>
                <a:spcPct val="100000"/>
              </a:lnSpc>
              <a:spcBef>
                <a:spcPts val="2060"/>
              </a:spcBef>
            </a:pPr>
            <a:r>
              <a:rPr dirty="0" sz="1600">
                <a:solidFill>
                  <a:srgbClr val="808080"/>
                </a:solidFill>
                <a:latin typeface="Arial"/>
                <a:cs typeface="Arial"/>
              </a:rPr>
              <a:t>Macroscopic</a:t>
            </a:r>
            <a:r>
              <a:rPr dirty="0" sz="1600" spc="-95">
                <a:solidFill>
                  <a:srgbClr val="808080"/>
                </a:solidFill>
                <a:latin typeface="Arial"/>
                <a:cs typeface="Arial"/>
              </a:rPr>
              <a:t> </a:t>
            </a:r>
            <a:r>
              <a:rPr dirty="0" sz="1600">
                <a:solidFill>
                  <a:srgbClr val="808080"/>
                </a:solidFill>
                <a:latin typeface="Arial"/>
                <a:cs typeface="Arial"/>
              </a:rPr>
              <a:t>autopsy</a:t>
            </a:r>
            <a:r>
              <a:rPr dirty="0" sz="1600" spc="-75">
                <a:solidFill>
                  <a:srgbClr val="808080"/>
                </a:solidFill>
                <a:latin typeface="Arial"/>
                <a:cs typeface="Arial"/>
              </a:rPr>
              <a:t> </a:t>
            </a:r>
            <a:r>
              <a:rPr dirty="0" sz="1600" spc="-10">
                <a:solidFill>
                  <a:srgbClr val="808080"/>
                </a:solidFill>
                <a:latin typeface="Arial"/>
                <a:cs typeface="Arial"/>
              </a:rPr>
              <a:t>findings</a:t>
            </a:r>
            <a:endParaRPr sz="1600">
              <a:latin typeface="Arial"/>
              <a:cs typeface="Arial"/>
            </a:endParaRPr>
          </a:p>
        </p:txBody>
      </p:sp>
      <p:sp>
        <p:nvSpPr>
          <p:cNvPr id="5" name="object 5" descr=""/>
          <p:cNvSpPr txBox="1"/>
          <p:nvPr/>
        </p:nvSpPr>
        <p:spPr>
          <a:xfrm>
            <a:off x="406398" y="2968244"/>
            <a:ext cx="3683635" cy="879475"/>
          </a:xfrm>
          <a:prstGeom prst="rect">
            <a:avLst/>
          </a:prstGeom>
        </p:spPr>
        <p:txBody>
          <a:bodyPr wrap="square" lIns="0" tIns="13335" rIns="0" bIns="0" rtlCol="0" vert="horz">
            <a:spAutoFit/>
          </a:bodyPr>
          <a:lstStyle/>
          <a:p>
            <a:pPr marL="355600" indent="-342900">
              <a:lnSpc>
                <a:spcPct val="100000"/>
              </a:lnSpc>
              <a:spcBef>
                <a:spcPts val="105"/>
              </a:spcBef>
              <a:buAutoNum type="alphaUcPeriod"/>
              <a:tabLst>
                <a:tab pos="354965" algn="l"/>
                <a:tab pos="355600" algn="l"/>
              </a:tabLst>
            </a:pPr>
            <a:r>
              <a:rPr dirty="0" sz="1400">
                <a:solidFill>
                  <a:srgbClr val="808080"/>
                </a:solidFill>
                <a:latin typeface="Arial"/>
                <a:cs typeface="Arial"/>
              </a:rPr>
              <a:t>Patchy</a:t>
            </a:r>
            <a:r>
              <a:rPr dirty="0" sz="1400" spc="-35">
                <a:solidFill>
                  <a:srgbClr val="808080"/>
                </a:solidFill>
                <a:latin typeface="Arial"/>
                <a:cs typeface="Arial"/>
              </a:rPr>
              <a:t> </a:t>
            </a:r>
            <a:r>
              <a:rPr dirty="0" sz="1400">
                <a:solidFill>
                  <a:srgbClr val="808080"/>
                </a:solidFill>
                <a:latin typeface="Arial"/>
                <a:cs typeface="Arial"/>
              </a:rPr>
              <a:t>aspect</a:t>
            </a:r>
            <a:r>
              <a:rPr dirty="0" sz="1400" spc="-45">
                <a:solidFill>
                  <a:srgbClr val="808080"/>
                </a:solidFill>
                <a:latin typeface="Arial"/>
                <a:cs typeface="Arial"/>
              </a:rPr>
              <a:t> </a:t>
            </a:r>
            <a:r>
              <a:rPr dirty="0" sz="1400">
                <a:solidFill>
                  <a:srgbClr val="808080"/>
                </a:solidFill>
                <a:latin typeface="Arial"/>
                <a:cs typeface="Arial"/>
              </a:rPr>
              <a:t>of</a:t>
            </a:r>
            <a:r>
              <a:rPr dirty="0" sz="1400" spc="-20">
                <a:solidFill>
                  <a:srgbClr val="808080"/>
                </a:solidFill>
                <a:latin typeface="Arial"/>
                <a:cs typeface="Arial"/>
              </a:rPr>
              <a:t> </a:t>
            </a:r>
            <a:r>
              <a:rPr dirty="0" sz="1400">
                <a:solidFill>
                  <a:srgbClr val="808080"/>
                </a:solidFill>
                <a:latin typeface="Arial"/>
                <a:cs typeface="Arial"/>
              </a:rPr>
              <a:t>the</a:t>
            </a:r>
            <a:r>
              <a:rPr dirty="0" sz="1400" spc="-35">
                <a:solidFill>
                  <a:srgbClr val="808080"/>
                </a:solidFill>
                <a:latin typeface="Arial"/>
                <a:cs typeface="Arial"/>
              </a:rPr>
              <a:t> </a:t>
            </a:r>
            <a:r>
              <a:rPr dirty="0" sz="1400">
                <a:solidFill>
                  <a:srgbClr val="808080"/>
                </a:solidFill>
                <a:latin typeface="Arial"/>
                <a:cs typeface="Arial"/>
              </a:rPr>
              <a:t>lung</a:t>
            </a:r>
            <a:r>
              <a:rPr dirty="0" sz="1400" spc="-15">
                <a:solidFill>
                  <a:srgbClr val="808080"/>
                </a:solidFill>
                <a:latin typeface="Arial"/>
                <a:cs typeface="Arial"/>
              </a:rPr>
              <a:t> </a:t>
            </a:r>
            <a:r>
              <a:rPr dirty="0" sz="1400">
                <a:solidFill>
                  <a:srgbClr val="808080"/>
                </a:solidFill>
                <a:latin typeface="Arial"/>
                <a:cs typeface="Arial"/>
              </a:rPr>
              <a:t>surface</a:t>
            </a:r>
            <a:r>
              <a:rPr dirty="0" sz="1400" spc="-50">
                <a:solidFill>
                  <a:srgbClr val="808080"/>
                </a:solidFill>
                <a:latin typeface="Arial"/>
                <a:cs typeface="Arial"/>
              </a:rPr>
              <a:t> </a:t>
            </a:r>
            <a:r>
              <a:rPr dirty="0" sz="1400" spc="-10">
                <a:solidFill>
                  <a:srgbClr val="808080"/>
                </a:solidFill>
                <a:latin typeface="Arial"/>
                <a:cs typeface="Arial"/>
              </a:rPr>
              <a:t>(case1).</a:t>
            </a:r>
            <a:endParaRPr sz="1400">
              <a:latin typeface="Arial"/>
              <a:cs typeface="Arial"/>
            </a:endParaRPr>
          </a:p>
          <a:p>
            <a:pPr marL="355600" indent="-342900">
              <a:lnSpc>
                <a:spcPct val="100000"/>
              </a:lnSpc>
              <a:buAutoNum type="alphaUcPeriod"/>
              <a:tabLst>
                <a:tab pos="354965" algn="l"/>
                <a:tab pos="355600" algn="l"/>
              </a:tabLst>
            </a:pPr>
            <a:r>
              <a:rPr dirty="0" sz="1400">
                <a:solidFill>
                  <a:srgbClr val="808080"/>
                </a:solidFill>
                <a:latin typeface="Arial"/>
                <a:cs typeface="Arial"/>
              </a:rPr>
              <a:t>Cutting</a:t>
            </a:r>
            <a:r>
              <a:rPr dirty="0" sz="1400" spc="-30">
                <a:solidFill>
                  <a:srgbClr val="808080"/>
                </a:solidFill>
                <a:latin typeface="Arial"/>
                <a:cs typeface="Arial"/>
              </a:rPr>
              <a:t> </a:t>
            </a:r>
            <a:r>
              <a:rPr dirty="0" sz="1400">
                <a:solidFill>
                  <a:srgbClr val="808080"/>
                </a:solidFill>
                <a:latin typeface="Arial"/>
                <a:cs typeface="Arial"/>
              </a:rPr>
              <a:t>surface</a:t>
            </a:r>
            <a:r>
              <a:rPr dirty="0" sz="1400" spc="-45">
                <a:solidFill>
                  <a:srgbClr val="808080"/>
                </a:solidFill>
                <a:latin typeface="Arial"/>
                <a:cs typeface="Arial"/>
              </a:rPr>
              <a:t> </a:t>
            </a:r>
            <a:r>
              <a:rPr dirty="0" sz="1400">
                <a:solidFill>
                  <a:srgbClr val="808080"/>
                </a:solidFill>
                <a:latin typeface="Arial"/>
                <a:cs typeface="Arial"/>
              </a:rPr>
              <a:t>in</a:t>
            </a:r>
            <a:r>
              <a:rPr dirty="0" sz="1400" spc="-20">
                <a:solidFill>
                  <a:srgbClr val="808080"/>
                </a:solidFill>
                <a:latin typeface="Arial"/>
                <a:cs typeface="Arial"/>
              </a:rPr>
              <a:t> </a:t>
            </a:r>
            <a:r>
              <a:rPr dirty="0" sz="1400">
                <a:solidFill>
                  <a:srgbClr val="808080"/>
                </a:solidFill>
                <a:latin typeface="Arial"/>
                <a:cs typeface="Arial"/>
              </a:rPr>
              <a:t>(case</a:t>
            </a:r>
            <a:r>
              <a:rPr dirty="0" sz="1400" spc="-35">
                <a:solidFill>
                  <a:srgbClr val="808080"/>
                </a:solidFill>
                <a:latin typeface="Arial"/>
                <a:cs typeface="Arial"/>
              </a:rPr>
              <a:t> </a:t>
            </a:r>
            <a:r>
              <a:rPr dirty="0" sz="1400" spc="-25">
                <a:solidFill>
                  <a:srgbClr val="808080"/>
                </a:solidFill>
                <a:latin typeface="Arial"/>
                <a:cs typeface="Arial"/>
              </a:rPr>
              <a:t>4).</a:t>
            </a:r>
            <a:endParaRPr sz="1400">
              <a:latin typeface="Arial"/>
              <a:cs typeface="Arial"/>
            </a:endParaRPr>
          </a:p>
          <a:p>
            <a:pPr marL="355600" indent="-342900">
              <a:lnSpc>
                <a:spcPct val="100000"/>
              </a:lnSpc>
              <a:buAutoNum type="alphaUcPeriod"/>
              <a:tabLst>
                <a:tab pos="354965" algn="l"/>
                <a:tab pos="355600" algn="l"/>
              </a:tabLst>
            </a:pPr>
            <a:r>
              <a:rPr dirty="0" sz="1400">
                <a:solidFill>
                  <a:srgbClr val="808080"/>
                </a:solidFill>
                <a:latin typeface="Arial"/>
                <a:cs typeface="Arial"/>
              </a:rPr>
              <a:t>Pulmonary</a:t>
            </a:r>
            <a:r>
              <a:rPr dirty="0" sz="1400" spc="-45">
                <a:solidFill>
                  <a:srgbClr val="808080"/>
                </a:solidFill>
                <a:latin typeface="Arial"/>
                <a:cs typeface="Arial"/>
              </a:rPr>
              <a:t> </a:t>
            </a:r>
            <a:r>
              <a:rPr dirty="0" sz="1400">
                <a:solidFill>
                  <a:srgbClr val="808080"/>
                </a:solidFill>
                <a:latin typeface="Arial"/>
                <a:cs typeface="Arial"/>
              </a:rPr>
              <a:t>embolism</a:t>
            </a:r>
            <a:r>
              <a:rPr dirty="0" sz="1400" spc="-50">
                <a:solidFill>
                  <a:srgbClr val="808080"/>
                </a:solidFill>
                <a:latin typeface="Arial"/>
                <a:cs typeface="Arial"/>
              </a:rPr>
              <a:t> </a:t>
            </a:r>
            <a:r>
              <a:rPr dirty="0" sz="1400">
                <a:solidFill>
                  <a:srgbClr val="808080"/>
                </a:solidFill>
                <a:latin typeface="Arial"/>
                <a:cs typeface="Arial"/>
              </a:rPr>
              <a:t>(case</a:t>
            </a:r>
            <a:r>
              <a:rPr dirty="0" sz="1400" spc="-60">
                <a:solidFill>
                  <a:srgbClr val="808080"/>
                </a:solidFill>
                <a:latin typeface="Arial"/>
                <a:cs typeface="Arial"/>
              </a:rPr>
              <a:t> </a:t>
            </a:r>
            <a:r>
              <a:rPr dirty="0" sz="1400" spc="-25">
                <a:solidFill>
                  <a:srgbClr val="808080"/>
                </a:solidFill>
                <a:latin typeface="Arial"/>
                <a:cs typeface="Arial"/>
              </a:rPr>
              <a:t>3).</a:t>
            </a:r>
            <a:endParaRPr sz="1400">
              <a:latin typeface="Arial"/>
              <a:cs typeface="Arial"/>
            </a:endParaRPr>
          </a:p>
          <a:p>
            <a:pPr marL="355600" indent="-342900">
              <a:lnSpc>
                <a:spcPct val="100000"/>
              </a:lnSpc>
              <a:buAutoNum type="alphaUcPeriod"/>
              <a:tabLst>
                <a:tab pos="354965" algn="l"/>
                <a:tab pos="355600" algn="l"/>
              </a:tabLst>
            </a:pPr>
            <a:r>
              <a:rPr dirty="0" sz="1400">
                <a:solidFill>
                  <a:srgbClr val="808080"/>
                </a:solidFill>
                <a:latin typeface="Arial"/>
                <a:cs typeface="Arial"/>
              </a:rPr>
              <a:t>Deep</a:t>
            </a:r>
            <a:r>
              <a:rPr dirty="0" sz="1400" spc="-45">
                <a:solidFill>
                  <a:srgbClr val="808080"/>
                </a:solidFill>
                <a:latin typeface="Arial"/>
                <a:cs typeface="Arial"/>
              </a:rPr>
              <a:t> </a:t>
            </a:r>
            <a:r>
              <a:rPr dirty="0" sz="1400">
                <a:solidFill>
                  <a:srgbClr val="808080"/>
                </a:solidFill>
                <a:latin typeface="Arial"/>
                <a:cs typeface="Arial"/>
              </a:rPr>
              <a:t>venous</a:t>
            </a:r>
            <a:r>
              <a:rPr dirty="0" sz="1400" spc="-25">
                <a:solidFill>
                  <a:srgbClr val="808080"/>
                </a:solidFill>
                <a:latin typeface="Arial"/>
                <a:cs typeface="Arial"/>
              </a:rPr>
              <a:t> </a:t>
            </a:r>
            <a:r>
              <a:rPr dirty="0" sz="1400">
                <a:solidFill>
                  <a:srgbClr val="808080"/>
                </a:solidFill>
                <a:latin typeface="Arial"/>
                <a:cs typeface="Arial"/>
              </a:rPr>
              <a:t>thrombosis</a:t>
            </a:r>
            <a:r>
              <a:rPr dirty="0" sz="1400" spc="-55">
                <a:solidFill>
                  <a:srgbClr val="808080"/>
                </a:solidFill>
                <a:latin typeface="Arial"/>
                <a:cs typeface="Arial"/>
              </a:rPr>
              <a:t> </a:t>
            </a:r>
            <a:r>
              <a:rPr dirty="0" sz="1400">
                <a:solidFill>
                  <a:srgbClr val="808080"/>
                </a:solidFill>
                <a:latin typeface="Arial"/>
                <a:cs typeface="Arial"/>
              </a:rPr>
              <a:t>(case</a:t>
            </a:r>
            <a:r>
              <a:rPr dirty="0" sz="1400" spc="-65">
                <a:solidFill>
                  <a:srgbClr val="808080"/>
                </a:solidFill>
                <a:latin typeface="Arial"/>
                <a:cs typeface="Arial"/>
              </a:rPr>
              <a:t> </a:t>
            </a:r>
            <a:r>
              <a:rPr dirty="0" sz="1400" spc="-25">
                <a:solidFill>
                  <a:srgbClr val="808080"/>
                </a:solidFill>
                <a:latin typeface="Arial"/>
                <a:cs typeface="Arial"/>
              </a:rPr>
              <a:t>5).</a:t>
            </a:r>
            <a:endParaRPr sz="1400">
              <a:latin typeface="Arial"/>
              <a:cs typeface="Arial"/>
            </a:endParaRPr>
          </a:p>
        </p:txBody>
      </p:sp>
      <p:sp>
        <p:nvSpPr>
          <p:cNvPr id="6" name="object 6"/>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ASH</a:t>
            </a:r>
            <a:r>
              <a:rPr dirty="0" spc="-75"/>
              <a:t> </a:t>
            </a:r>
            <a:r>
              <a:rPr dirty="0"/>
              <a:t>Clinical</a:t>
            </a:r>
            <a:r>
              <a:rPr dirty="0" spc="-85"/>
              <a:t> </a:t>
            </a:r>
            <a:r>
              <a:rPr dirty="0" spc="-10"/>
              <a:t>Practice</a:t>
            </a:r>
            <a:r>
              <a:rPr dirty="0" spc="-95"/>
              <a:t> </a:t>
            </a:r>
            <a:r>
              <a:rPr dirty="0"/>
              <a:t>Guidelines</a:t>
            </a:r>
            <a:r>
              <a:rPr dirty="0" spc="-60"/>
              <a:t> </a:t>
            </a:r>
            <a:r>
              <a:rPr dirty="0"/>
              <a:t>on</a:t>
            </a:r>
            <a:r>
              <a:rPr dirty="0" spc="-85"/>
              <a:t> </a:t>
            </a:r>
            <a:r>
              <a:rPr dirty="0" spc="-25"/>
              <a:t>VTE</a:t>
            </a:r>
          </a:p>
        </p:txBody>
      </p:sp>
      <p:sp>
        <p:nvSpPr>
          <p:cNvPr id="3" name="object 3" descr=""/>
          <p:cNvSpPr txBox="1"/>
          <p:nvPr/>
        </p:nvSpPr>
        <p:spPr>
          <a:xfrm>
            <a:off x="406400" y="1877747"/>
            <a:ext cx="7320915" cy="4439285"/>
          </a:xfrm>
          <a:prstGeom prst="rect">
            <a:avLst/>
          </a:prstGeom>
        </p:spPr>
        <p:txBody>
          <a:bodyPr wrap="square" lIns="0" tIns="108585" rIns="0" bIns="0" rtlCol="0" vert="horz">
            <a:spAutoFit/>
          </a:bodyPr>
          <a:lstStyle/>
          <a:p>
            <a:pPr marL="527685" indent="-515620">
              <a:lnSpc>
                <a:spcPct val="100000"/>
              </a:lnSpc>
              <a:spcBef>
                <a:spcPts val="855"/>
              </a:spcBef>
              <a:buAutoNum type="arabicPeriod"/>
              <a:tabLst>
                <a:tab pos="527685" algn="l"/>
                <a:tab pos="528320" algn="l"/>
              </a:tabLst>
            </a:pPr>
            <a:r>
              <a:rPr dirty="0" sz="2000">
                <a:solidFill>
                  <a:srgbClr val="808080"/>
                </a:solidFill>
                <a:latin typeface="Calibri"/>
                <a:cs typeface="Calibri"/>
              </a:rPr>
              <a:t>Prevention</a:t>
            </a:r>
            <a:r>
              <a:rPr dirty="0" sz="2000" spc="-45">
                <a:solidFill>
                  <a:srgbClr val="808080"/>
                </a:solidFill>
                <a:latin typeface="Calibri"/>
                <a:cs typeface="Calibri"/>
              </a:rPr>
              <a:t> </a:t>
            </a:r>
            <a:r>
              <a:rPr dirty="0" sz="2000">
                <a:solidFill>
                  <a:srgbClr val="808080"/>
                </a:solidFill>
                <a:latin typeface="Calibri"/>
                <a:cs typeface="Calibri"/>
              </a:rPr>
              <a:t>of</a:t>
            </a:r>
            <a:r>
              <a:rPr dirty="0" sz="2000" spc="-60">
                <a:solidFill>
                  <a:srgbClr val="808080"/>
                </a:solidFill>
                <a:latin typeface="Calibri"/>
                <a:cs typeface="Calibri"/>
              </a:rPr>
              <a:t> </a:t>
            </a:r>
            <a:r>
              <a:rPr dirty="0" sz="2000">
                <a:solidFill>
                  <a:srgbClr val="808080"/>
                </a:solidFill>
                <a:latin typeface="Calibri"/>
                <a:cs typeface="Calibri"/>
              </a:rPr>
              <a:t>VTE</a:t>
            </a:r>
            <a:r>
              <a:rPr dirty="0" sz="2000" spc="-55">
                <a:solidFill>
                  <a:srgbClr val="808080"/>
                </a:solidFill>
                <a:latin typeface="Calibri"/>
                <a:cs typeface="Calibri"/>
              </a:rPr>
              <a:t> </a:t>
            </a:r>
            <a:r>
              <a:rPr dirty="0" sz="2000">
                <a:solidFill>
                  <a:srgbClr val="808080"/>
                </a:solidFill>
                <a:latin typeface="Calibri"/>
                <a:cs typeface="Calibri"/>
              </a:rPr>
              <a:t>in</a:t>
            </a:r>
            <a:r>
              <a:rPr dirty="0" sz="2000" spc="-50">
                <a:solidFill>
                  <a:srgbClr val="808080"/>
                </a:solidFill>
                <a:latin typeface="Calibri"/>
                <a:cs typeface="Calibri"/>
              </a:rPr>
              <a:t> </a:t>
            </a:r>
            <a:r>
              <a:rPr dirty="0" sz="2000">
                <a:solidFill>
                  <a:srgbClr val="808080"/>
                </a:solidFill>
                <a:latin typeface="Calibri"/>
                <a:cs typeface="Calibri"/>
              </a:rPr>
              <a:t>Surgical</a:t>
            </a:r>
            <a:r>
              <a:rPr dirty="0" sz="2000" spc="-60">
                <a:solidFill>
                  <a:srgbClr val="808080"/>
                </a:solidFill>
                <a:latin typeface="Calibri"/>
                <a:cs typeface="Calibri"/>
              </a:rPr>
              <a:t> </a:t>
            </a:r>
            <a:r>
              <a:rPr dirty="0" sz="2000">
                <a:solidFill>
                  <a:srgbClr val="808080"/>
                </a:solidFill>
                <a:latin typeface="Calibri"/>
                <a:cs typeface="Calibri"/>
              </a:rPr>
              <a:t>Hospitalized</a:t>
            </a:r>
            <a:r>
              <a:rPr dirty="0" sz="2000" spc="-35">
                <a:solidFill>
                  <a:srgbClr val="808080"/>
                </a:solidFill>
                <a:latin typeface="Calibri"/>
                <a:cs typeface="Calibri"/>
              </a:rPr>
              <a:t> </a:t>
            </a:r>
            <a:r>
              <a:rPr dirty="0" sz="2000" spc="-10">
                <a:solidFill>
                  <a:srgbClr val="808080"/>
                </a:solidFill>
                <a:latin typeface="Calibri"/>
                <a:cs typeface="Calibri"/>
              </a:rPr>
              <a:t>Patients</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spc="-10">
                <a:solidFill>
                  <a:srgbClr val="767171"/>
                </a:solidFill>
                <a:latin typeface="Calibri"/>
                <a:cs typeface="Calibri"/>
              </a:rPr>
              <a:t>Prophylaxis</a:t>
            </a:r>
            <a:r>
              <a:rPr dirty="0" sz="2000" spc="-35">
                <a:solidFill>
                  <a:srgbClr val="767171"/>
                </a:solidFill>
                <a:latin typeface="Calibri"/>
                <a:cs typeface="Calibri"/>
              </a:rPr>
              <a:t> </a:t>
            </a:r>
            <a:r>
              <a:rPr dirty="0" sz="2000">
                <a:solidFill>
                  <a:srgbClr val="767171"/>
                </a:solidFill>
                <a:latin typeface="Calibri"/>
                <a:cs typeface="Calibri"/>
              </a:rPr>
              <a:t>in</a:t>
            </a:r>
            <a:r>
              <a:rPr dirty="0" sz="2000" spc="-10">
                <a:solidFill>
                  <a:srgbClr val="767171"/>
                </a:solidFill>
                <a:latin typeface="Calibri"/>
                <a:cs typeface="Calibri"/>
              </a:rPr>
              <a:t> </a:t>
            </a:r>
            <a:r>
              <a:rPr dirty="0" sz="2000">
                <a:solidFill>
                  <a:srgbClr val="767171"/>
                </a:solidFill>
                <a:latin typeface="Calibri"/>
                <a:cs typeface="Calibri"/>
              </a:rPr>
              <a:t>Hospitalized</a:t>
            </a:r>
            <a:r>
              <a:rPr dirty="0" sz="2000" spc="-5">
                <a:solidFill>
                  <a:srgbClr val="767171"/>
                </a:solidFill>
                <a:latin typeface="Calibri"/>
                <a:cs typeface="Calibri"/>
              </a:rPr>
              <a:t> </a:t>
            </a:r>
            <a:r>
              <a:rPr dirty="0" sz="2000">
                <a:solidFill>
                  <a:srgbClr val="767171"/>
                </a:solidFill>
                <a:latin typeface="Calibri"/>
                <a:cs typeface="Calibri"/>
              </a:rPr>
              <a:t>and</a:t>
            </a:r>
            <a:r>
              <a:rPr dirty="0" sz="2000" spc="-25">
                <a:solidFill>
                  <a:srgbClr val="767171"/>
                </a:solidFill>
                <a:latin typeface="Calibri"/>
                <a:cs typeface="Calibri"/>
              </a:rPr>
              <a:t> </a:t>
            </a:r>
            <a:r>
              <a:rPr dirty="0" sz="2000" spc="-10">
                <a:solidFill>
                  <a:srgbClr val="767171"/>
                </a:solidFill>
                <a:latin typeface="Calibri"/>
                <a:cs typeface="Calibri"/>
              </a:rPr>
              <a:t>Non-Hospitalized</a:t>
            </a:r>
            <a:r>
              <a:rPr dirty="0" sz="2000" spc="-20">
                <a:solidFill>
                  <a:srgbClr val="767171"/>
                </a:solidFill>
                <a:latin typeface="Calibri"/>
                <a:cs typeface="Calibri"/>
              </a:rPr>
              <a:t> </a:t>
            </a:r>
            <a:r>
              <a:rPr dirty="0" sz="2000">
                <a:solidFill>
                  <a:srgbClr val="767171"/>
                </a:solidFill>
                <a:latin typeface="Calibri"/>
                <a:cs typeface="Calibri"/>
              </a:rPr>
              <a:t>Medical</a:t>
            </a:r>
            <a:r>
              <a:rPr dirty="0" sz="2000" spc="-15">
                <a:solidFill>
                  <a:srgbClr val="767171"/>
                </a:solidFill>
                <a:latin typeface="Calibri"/>
                <a:cs typeface="Calibri"/>
              </a:rPr>
              <a:t> </a:t>
            </a:r>
            <a:r>
              <a:rPr dirty="0" sz="2000" spc="-10">
                <a:solidFill>
                  <a:srgbClr val="767171"/>
                </a:solidFill>
                <a:latin typeface="Calibri"/>
                <a:cs typeface="Calibri"/>
              </a:rPr>
              <a:t>Patients</a:t>
            </a:r>
            <a:endParaRPr sz="2000">
              <a:latin typeface="Calibri"/>
              <a:cs typeface="Calibri"/>
            </a:endParaRPr>
          </a:p>
          <a:p>
            <a:pPr marL="527685" indent="-515620">
              <a:lnSpc>
                <a:spcPct val="100000"/>
              </a:lnSpc>
              <a:spcBef>
                <a:spcPts val="770"/>
              </a:spcBef>
              <a:buAutoNum type="arabicPeriod"/>
              <a:tabLst>
                <a:tab pos="527685" algn="l"/>
                <a:tab pos="528320" algn="l"/>
              </a:tabLst>
            </a:pPr>
            <a:r>
              <a:rPr dirty="0" sz="2000" spc="-20">
                <a:solidFill>
                  <a:srgbClr val="808080"/>
                </a:solidFill>
                <a:latin typeface="Calibri"/>
                <a:cs typeface="Calibri"/>
              </a:rPr>
              <a:t>Treatment</a:t>
            </a:r>
            <a:r>
              <a:rPr dirty="0" sz="2000" spc="5">
                <a:solidFill>
                  <a:srgbClr val="808080"/>
                </a:solidFill>
                <a:latin typeface="Calibri"/>
                <a:cs typeface="Calibri"/>
              </a:rPr>
              <a:t> </a:t>
            </a:r>
            <a:r>
              <a:rPr dirty="0" sz="2000">
                <a:solidFill>
                  <a:srgbClr val="808080"/>
                </a:solidFill>
                <a:latin typeface="Calibri"/>
                <a:cs typeface="Calibri"/>
              </a:rPr>
              <a:t>of</a:t>
            </a:r>
            <a:r>
              <a:rPr dirty="0" sz="2000" spc="-25">
                <a:solidFill>
                  <a:srgbClr val="808080"/>
                </a:solidFill>
                <a:latin typeface="Calibri"/>
                <a:cs typeface="Calibri"/>
              </a:rPr>
              <a:t> </a:t>
            </a:r>
            <a:r>
              <a:rPr dirty="0" sz="2000">
                <a:solidFill>
                  <a:srgbClr val="808080"/>
                </a:solidFill>
                <a:latin typeface="Calibri"/>
                <a:cs typeface="Calibri"/>
              </a:rPr>
              <a:t>Acute</a:t>
            </a:r>
            <a:r>
              <a:rPr dirty="0" sz="2000" spc="-30">
                <a:solidFill>
                  <a:srgbClr val="808080"/>
                </a:solidFill>
                <a:latin typeface="Calibri"/>
                <a:cs typeface="Calibri"/>
              </a:rPr>
              <a:t> </a:t>
            </a:r>
            <a:r>
              <a:rPr dirty="0" sz="2000">
                <a:solidFill>
                  <a:srgbClr val="808080"/>
                </a:solidFill>
                <a:latin typeface="Calibri"/>
                <a:cs typeface="Calibri"/>
              </a:rPr>
              <a:t>VTE</a:t>
            </a:r>
            <a:r>
              <a:rPr dirty="0" sz="2000" spc="-20">
                <a:solidFill>
                  <a:srgbClr val="808080"/>
                </a:solidFill>
                <a:latin typeface="Calibri"/>
                <a:cs typeface="Calibri"/>
              </a:rPr>
              <a:t> </a:t>
            </a:r>
            <a:r>
              <a:rPr dirty="0" sz="2000">
                <a:solidFill>
                  <a:srgbClr val="808080"/>
                </a:solidFill>
                <a:latin typeface="Calibri"/>
                <a:cs typeface="Calibri"/>
              </a:rPr>
              <a:t>(DVT</a:t>
            </a:r>
            <a:r>
              <a:rPr dirty="0" sz="2000" spc="-30">
                <a:solidFill>
                  <a:srgbClr val="808080"/>
                </a:solidFill>
                <a:latin typeface="Calibri"/>
                <a:cs typeface="Calibri"/>
              </a:rPr>
              <a:t> </a:t>
            </a:r>
            <a:r>
              <a:rPr dirty="0" sz="2000">
                <a:solidFill>
                  <a:srgbClr val="808080"/>
                </a:solidFill>
                <a:latin typeface="Calibri"/>
                <a:cs typeface="Calibri"/>
              </a:rPr>
              <a:t>and</a:t>
            </a:r>
            <a:r>
              <a:rPr dirty="0" sz="2000" spc="-35">
                <a:solidFill>
                  <a:srgbClr val="808080"/>
                </a:solidFill>
                <a:latin typeface="Calibri"/>
                <a:cs typeface="Calibri"/>
              </a:rPr>
              <a:t> </a:t>
            </a:r>
            <a:r>
              <a:rPr dirty="0" sz="2000" spc="-25">
                <a:solidFill>
                  <a:srgbClr val="808080"/>
                </a:solidFill>
                <a:latin typeface="Calibri"/>
                <a:cs typeface="Calibri"/>
              </a:rPr>
              <a:t>PE)</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a:solidFill>
                  <a:srgbClr val="808080"/>
                </a:solidFill>
                <a:latin typeface="Calibri"/>
                <a:cs typeface="Calibri"/>
              </a:rPr>
              <a:t>Optimal</a:t>
            </a:r>
            <a:r>
              <a:rPr dirty="0" sz="2000" spc="-45">
                <a:solidFill>
                  <a:srgbClr val="808080"/>
                </a:solidFill>
                <a:latin typeface="Calibri"/>
                <a:cs typeface="Calibri"/>
              </a:rPr>
              <a:t> </a:t>
            </a:r>
            <a:r>
              <a:rPr dirty="0" sz="2000">
                <a:solidFill>
                  <a:srgbClr val="808080"/>
                </a:solidFill>
                <a:latin typeface="Calibri"/>
                <a:cs typeface="Calibri"/>
              </a:rPr>
              <a:t>Management</a:t>
            </a:r>
            <a:r>
              <a:rPr dirty="0" sz="2000" spc="-50">
                <a:solidFill>
                  <a:srgbClr val="808080"/>
                </a:solidFill>
                <a:latin typeface="Calibri"/>
                <a:cs typeface="Calibri"/>
              </a:rPr>
              <a:t> </a:t>
            </a:r>
            <a:r>
              <a:rPr dirty="0" sz="2000">
                <a:solidFill>
                  <a:srgbClr val="808080"/>
                </a:solidFill>
                <a:latin typeface="Calibri"/>
                <a:cs typeface="Calibri"/>
              </a:rPr>
              <a:t>of</a:t>
            </a:r>
            <a:r>
              <a:rPr dirty="0" sz="2000" spc="-50">
                <a:solidFill>
                  <a:srgbClr val="808080"/>
                </a:solidFill>
                <a:latin typeface="Calibri"/>
                <a:cs typeface="Calibri"/>
              </a:rPr>
              <a:t> </a:t>
            </a:r>
            <a:r>
              <a:rPr dirty="0" sz="2000">
                <a:solidFill>
                  <a:srgbClr val="808080"/>
                </a:solidFill>
                <a:latin typeface="Calibri"/>
                <a:cs typeface="Calibri"/>
              </a:rPr>
              <a:t>Anticoagulation</a:t>
            </a:r>
            <a:r>
              <a:rPr dirty="0" sz="2000" spc="-40">
                <a:solidFill>
                  <a:srgbClr val="808080"/>
                </a:solidFill>
                <a:latin typeface="Calibri"/>
                <a:cs typeface="Calibri"/>
              </a:rPr>
              <a:t> </a:t>
            </a:r>
            <a:r>
              <a:rPr dirty="0" sz="2000" spc="-10">
                <a:solidFill>
                  <a:srgbClr val="808080"/>
                </a:solidFill>
                <a:latin typeface="Calibri"/>
                <a:cs typeface="Calibri"/>
              </a:rPr>
              <a:t>Therapy</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a:solidFill>
                  <a:srgbClr val="808080"/>
                </a:solidFill>
                <a:latin typeface="Calibri"/>
                <a:cs typeface="Calibri"/>
              </a:rPr>
              <a:t>Prevention</a:t>
            </a:r>
            <a:r>
              <a:rPr dirty="0" sz="2000" spc="-35">
                <a:solidFill>
                  <a:srgbClr val="808080"/>
                </a:solidFill>
                <a:latin typeface="Calibri"/>
                <a:cs typeface="Calibri"/>
              </a:rPr>
              <a:t> </a:t>
            </a:r>
            <a:r>
              <a:rPr dirty="0" sz="2000">
                <a:solidFill>
                  <a:srgbClr val="808080"/>
                </a:solidFill>
                <a:latin typeface="Calibri"/>
                <a:cs typeface="Calibri"/>
              </a:rPr>
              <a:t>and</a:t>
            </a:r>
            <a:r>
              <a:rPr dirty="0" sz="2000" spc="-45">
                <a:solidFill>
                  <a:srgbClr val="808080"/>
                </a:solidFill>
                <a:latin typeface="Calibri"/>
                <a:cs typeface="Calibri"/>
              </a:rPr>
              <a:t> </a:t>
            </a:r>
            <a:r>
              <a:rPr dirty="0" sz="2000" spc="-20">
                <a:solidFill>
                  <a:srgbClr val="808080"/>
                </a:solidFill>
                <a:latin typeface="Calibri"/>
                <a:cs typeface="Calibri"/>
              </a:rPr>
              <a:t>Treatment</a:t>
            </a:r>
            <a:r>
              <a:rPr dirty="0" sz="2000" spc="-25">
                <a:solidFill>
                  <a:srgbClr val="808080"/>
                </a:solidFill>
                <a:latin typeface="Calibri"/>
                <a:cs typeface="Calibri"/>
              </a:rPr>
              <a:t> </a:t>
            </a:r>
            <a:r>
              <a:rPr dirty="0" sz="2000">
                <a:solidFill>
                  <a:srgbClr val="808080"/>
                </a:solidFill>
                <a:latin typeface="Calibri"/>
                <a:cs typeface="Calibri"/>
              </a:rPr>
              <a:t>of</a:t>
            </a:r>
            <a:r>
              <a:rPr dirty="0" sz="2000" spc="-45">
                <a:solidFill>
                  <a:srgbClr val="808080"/>
                </a:solidFill>
                <a:latin typeface="Calibri"/>
                <a:cs typeface="Calibri"/>
              </a:rPr>
              <a:t> </a:t>
            </a:r>
            <a:r>
              <a:rPr dirty="0" sz="2000">
                <a:solidFill>
                  <a:srgbClr val="808080"/>
                </a:solidFill>
                <a:latin typeface="Calibri"/>
                <a:cs typeface="Calibri"/>
              </a:rPr>
              <a:t>VTE</a:t>
            </a:r>
            <a:r>
              <a:rPr dirty="0" sz="2000" spc="-40">
                <a:solidFill>
                  <a:srgbClr val="808080"/>
                </a:solidFill>
                <a:latin typeface="Calibri"/>
                <a:cs typeface="Calibri"/>
              </a:rPr>
              <a:t> </a:t>
            </a:r>
            <a:r>
              <a:rPr dirty="0" sz="2000">
                <a:solidFill>
                  <a:srgbClr val="808080"/>
                </a:solidFill>
                <a:latin typeface="Calibri"/>
                <a:cs typeface="Calibri"/>
              </a:rPr>
              <a:t>in</a:t>
            </a:r>
            <a:r>
              <a:rPr dirty="0" sz="2000" spc="-35">
                <a:solidFill>
                  <a:srgbClr val="808080"/>
                </a:solidFill>
                <a:latin typeface="Calibri"/>
                <a:cs typeface="Calibri"/>
              </a:rPr>
              <a:t> </a:t>
            </a:r>
            <a:r>
              <a:rPr dirty="0" sz="2000">
                <a:solidFill>
                  <a:srgbClr val="808080"/>
                </a:solidFill>
                <a:latin typeface="Calibri"/>
                <a:cs typeface="Calibri"/>
              </a:rPr>
              <a:t>Patients</a:t>
            </a:r>
            <a:r>
              <a:rPr dirty="0" sz="2000" spc="-5">
                <a:solidFill>
                  <a:srgbClr val="808080"/>
                </a:solidFill>
                <a:latin typeface="Calibri"/>
                <a:cs typeface="Calibri"/>
              </a:rPr>
              <a:t> </a:t>
            </a:r>
            <a:r>
              <a:rPr dirty="0" sz="2000">
                <a:solidFill>
                  <a:srgbClr val="808080"/>
                </a:solidFill>
                <a:latin typeface="Calibri"/>
                <a:cs typeface="Calibri"/>
              </a:rPr>
              <a:t>with</a:t>
            </a:r>
            <a:r>
              <a:rPr dirty="0" sz="2000" spc="-40">
                <a:solidFill>
                  <a:srgbClr val="808080"/>
                </a:solidFill>
                <a:latin typeface="Calibri"/>
                <a:cs typeface="Calibri"/>
              </a:rPr>
              <a:t> </a:t>
            </a:r>
            <a:r>
              <a:rPr dirty="0" sz="2000" spc="-10">
                <a:solidFill>
                  <a:srgbClr val="808080"/>
                </a:solidFill>
                <a:latin typeface="Calibri"/>
                <a:cs typeface="Calibri"/>
              </a:rPr>
              <a:t>Cancer</a:t>
            </a:r>
            <a:endParaRPr sz="2000">
              <a:latin typeface="Calibri"/>
              <a:cs typeface="Calibri"/>
            </a:endParaRPr>
          </a:p>
          <a:p>
            <a:pPr marL="527685" indent="-515620">
              <a:lnSpc>
                <a:spcPct val="100000"/>
              </a:lnSpc>
              <a:spcBef>
                <a:spcPts val="770"/>
              </a:spcBef>
              <a:buAutoNum type="arabicPeriod"/>
              <a:tabLst>
                <a:tab pos="527685" algn="l"/>
                <a:tab pos="528320" algn="l"/>
              </a:tabLst>
            </a:pPr>
            <a:r>
              <a:rPr dirty="0" sz="2000" spc="-10">
                <a:solidFill>
                  <a:srgbClr val="808080"/>
                </a:solidFill>
                <a:latin typeface="Calibri"/>
                <a:cs typeface="Calibri"/>
              </a:rPr>
              <a:t>Heparin-</a:t>
            </a:r>
            <a:r>
              <a:rPr dirty="0" sz="2000">
                <a:solidFill>
                  <a:srgbClr val="808080"/>
                </a:solidFill>
                <a:latin typeface="Calibri"/>
                <a:cs typeface="Calibri"/>
              </a:rPr>
              <a:t>Induced</a:t>
            </a:r>
            <a:r>
              <a:rPr dirty="0" sz="2000" spc="-55">
                <a:solidFill>
                  <a:srgbClr val="808080"/>
                </a:solidFill>
                <a:latin typeface="Calibri"/>
                <a:cs typeface="Calibri"/>
              </a:rPr>
              <a:t> </a:t>
            </a:r>
            <a:r>
              <a:rPr dirty="0" sz="2000">
                <a:solidFill>
                  <a:srgbClr val="808080"/>
                </a:solidFill>
                <a:latin typeface="Calibri"/>
                <a:cs typeface="Calibri"/>
              </a:rPr>
              <a:t>Thrombocytopenia</a:t>
            </a:r>
            <a:r>
              <a:rPr dirty="0" sz="2000" spc="-40">
                <a:solidFill>
                  <a:srgbClr val="808080"/>
                </a:solidFill>
                <a:latin typeface="Calibri"/>
                <a:cs typeface="Calibri"/>
              </a:rPr>
              <a:t> </a:t>
            </a:r>
            <a:r>
              <a:rPr dirty="0" sz="2000" spc="-10">
                <a:solidFill>
                  <a:srgbClr val="808080"/>
                </a:solidFill>
                <a:latin typeface="Calibri"/>
                <a:cs typeface="Calibri"/>
              </a:rPr>
              <a:t>(HIT)</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spc="-10">
                <a:solidFill>
                  <a:srgbClr val="808080"/>
                </a:solidFill>
                <a:latin typeface="Calibri"/>
                <a:cs typeface="Calibri"/>
              </a:rPr>
              <a:t>Thrombophilia</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a:solidFill>
                  <a:srgbClr val="808080"/>
                </a:solidFill>
                <a:latin typeface="Calibri"/>
                <a:cs typeface="Calibri"/>
              </a:rPr>
              <a:t>Pediatric</a:t>
            </a:r>
            <a:r>
              <a:rPr dirty="0" sz="2000" spc="-55">
                <a:solidFill>
                  <a:srgbClr val="808080"/>
                </a:solidFill>
                <a:latin typeface="Calibri"/>
                <a:cs typeface="Calibri"/>
              </a:rPr>
              <a:t> </a:t>
            </a:r>
            <a:r>
              <a:rPr dirty="0" sz="2000" spc="-25">
                <a:solidFill>
                  <a:srgbClr val="808080"/>
                </a:solidFill>
                <a:latin typeface="Calibri"/>
                <a:cs typeface="Calibri"/>
              </a:rPr>
              <a:t>VTE</a:t>
            </a:r>
            <a:endParaRPr sz="2000">
              <a:latin typeface="Calibri"/>
              <a:cs typeface="Calibri"/>
            </a:endParaRPr>
          </a:p>
          <a:p>
            <a:pPr marL="527685" indent="-515620">
              <a:lnSpc>
                <a:spcPct val="100000"/>
              </a:lnSpc>
              <a:spcBef>
                <a:spcPts val="770"/>
              </a:spcBef>
              <a:buAutoNum type="arabicPeriod"/>
              <a:tabLst>
                <a:tab pos="527685" algn="l"/>
                <a:tab pos="528320" algn="l"/>
              </a:tabLst>
            </a:pPr>
            <a:r>
              <a:rPr dirty="0" sz="2000">
                <a:solidFill>
                  <a:srgbClr val="808080"/>
                </a:solidFill>
                <a:latin typeface="Calibri"/>
                <a:cs typeface="Calibri"/>
              </a:rPr>
              <a:t>VTE</a:t>
            </a:r>
            <a:r>
              <a:rPr dirty="0" sz="2000" spc="-30">
                <a:solidFill>
                  <a:srgbClr val="808080"/>
                </a:solidFill>
                <a:latin typeface="Calibri"/>
                <a:cs typeface="Calibri"/>
              </a:rPr>
              <a:t> </a:t>
            </a:r>
            <a:r>
              <a:rPr dirty="0" sz="2000">
                <a:solidFill>
                  <a:srgbClr val="808080"/>
                </a:solidFill>
                <a:latin typeface="Calibri"/>
                <a:cs typeface="Calibri"/>
              </a:rPr>
              <a:t>in</a:t>
            </a:r>
            <a:r>
              <a:rPr dirty="0" sz="2000" spc="-30">
                <a:solidFill>
                  <a:srgbClr val="808080"/>
                </a:solidFill>
                <a:latin typeface="Calibri"/>
                <a:cs typeface="Calibri"/>
              </a:rPr>
              <a:t> </a:t>
            </a:r>
            <a:r>
              <a:rPr dirty="0" sz="2000">
                <a:solidFill>
                  <a:srgbClr val="808080"/>
                </a:solidFill>
                <a:latin typeface="Calibri"/>
                <a:cs typeface="Calibri"/>
              </a:rPr>
              <a:t>the</a:t>
            </a:r>
            <a:r>
              <a:rPr dirty="0" sz="2000" spc="-25">
                <a:solidFill>
                  <a:srgbClr val="808080"/>
                </a:solidFill>
                <a:latin typeface="Calibri"/>
                <a:cs typeface="Calibri"/>
              </a:rPr>
              <a:t> </a:t>
            </a:r>
            <a:r>
              <a:rPr dirty="0" sz="2000">
                <a:solidFill>
                  <a:srgbClr val="808080"/>
                </a:solidFill>
                <a:latin typeface="Calibri"/>
                <a:cs typeface="Calibri"/>
              </a:rPr>
              <a:t>Context</a:t>
            </a:r>
            <a:r>
              <a:rPr dirty="0" sz="2000" spc="-25">
                <a:solidFill>
                  <a:srgbClr val="808080"/>
                </a:solidFill>
                <a:latin typeface="Calibri"/>
                <a:cs typeface="Calibri"/>
              </a:rPr>
              <a:t> </a:t>
            </a:r>
            <a:r>
              <a:rPr dirty="0" sz="2000">
                <a:solidFill>
                  <a:srgbClr val="808080"/>
                </a:solidFill>
                <a:latin typeface="Calibri"/>
                <a:cs typeface="Calibri"/>
              </a:rPr>
              <a:t>of</a:t>
            </a:r>
            <a:r>
              <a:rPr dirty="0" sz="2000" spc="-30">
                <a:solidFill>
                  <a:srgbClr val="808080"/>
                </a:solidFill>
                <a:latin typeface="Calibri"/>
                <a:cs typeface="Calibri"/>
              </a:rPr>
              <a:t> </a:t>
            </a:r>
            <a:r>
              <a:rPr dirty="0" sz="2000" spc="-10">
                <a:solidFill>
                  <a:srgbClr val="808080"/>
                </a:solidFill>
                <a:latin typeface="Calibri"/>
                <a:cs typeface="Calibri"/>
              </a:rPr>
              <a:t>Pregnancy</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a:solidFill>
                  <a:srgbClr val="808080"/>
                </a:solidFill>
                <a:latin typeface="Calibri"/>
                <a:cs typeface="Calibri"/>
              </a:rPr>
              <a:t>Diagnosis</a:t>
            </a:r>
            <a:r>
              <a:rPr dirty="0" sz="2000" spc="-30">
                <a:solidFill>
                  <a:srgbClr val="808080"/>
                </a:solidFill>
                <a:latin typeface="Calibri"/>
                <a:cs typeface="Calibri"/>
              </a:rPr>
              <a:t> </a:t>
            </a:r>
            <a:r>
              <a:rPr dirty="0" sz="2000">
                <a:solidFill>
                  <a:srgbClr val="808080"/>
                </a:solidFill>
                <a:latin typeface="Calibri"/>
                <a:cs typeface="Calibri"/>
              </a:rPr>
              <a:t>of</a:t>
            </a:r>
            <a:r>
              <a:rPr dirty="0" sz="2000" spc="-25">
                <a:solidFill>
                  <a:srgbClr val="808080"/>
                </a:solidFill>
                <a:latin typeface="Calibri"/>
                <a:cs typeface="Calibri"/>
              </a:rPr>
              <a:t> VTE</a:t>
            </a:r>
            <a:endParaRPr sz="2000">
              <a:latin typeface="Calibri"/>
              <a:cs typeface="Calibri"/>
            </a:endParaRPr>
          </a:p>
          <a:p>
            <a:pPr marL="527685" indent="-515620">
              <a:lnSpc>
                <a:spcPct val="100000"/>
              </a:lnSpc>
              <a:spcBef>
                <a:spcPts val="755"/>
              </a:spcBef>
              <a:buAutoNum type="arabicPeriod"/>
              <a:tabLst>
                <a:tab pos="527685" algn="l"/>
                <a:tab pos="528320" algn="l"/>
              </a:tabLst>
            </a:pPr>
            <a:r>
              <a:rPr dirty="0" sz="2000" b="1">
                <a:latin typeface="Calibri"/>
                <a:cs typeface="Calibri"/>
              </a:rPr>
              <a:t>Use of </a:t>
            </a:r>
            <a:r>
              <a:rPr dirty="0" sz="2000" spc="-10" b="1">
                <a:latin typeface="Calibri"/>
                <a:cs typeface="Calibri"/>
              </a:rPr>
              <a:t>Anticoagulation</a:t>
            </a:r>
            <a:r>
              <a:rPr dirty="0" sz="2000" spc="-15" b="1">
                <a:latin typeface="Calibri"/>
                <a:cs typeface="Calibri"/>
              </a:rPr>
              <a:t> </a:t>
            </a:r>
            <a:r>
              <a:rPr dirty="0" sz="2000" b="1">
                <a:latin typeface="Calibri"/>
                <a:cs typeface="Calibri"/>
              </a:rPr>
              <a:t>in</a:t>
            </a:r>
            <a:r>
              <a:rPr dirty="0" sz="2000" spc="-5" b="1">
                <a:latin typeface="Calibri"/>
                <a:cs typeface="Calibri"/>
              </a:rPr>
              <a:t> </a:t>
            </a:r>
            <a:r>
              <a:rPr dirty="0" sz="2000" spc="-10" b="1">
                <a:latin typeface="Calibri"/>
                <a:cs typeface="Calibri"/>
              </a:rPr>
              <a:t>Patients </a:t>
            </a:r>
            <a:r>
              <a:rPr dirty="0" sz="2000" b="1">
                <a:latin typeface="Calibri"/>
                <a:cs typeface="Calibri"/>
              </a:rPr>
              <a:t>with</a:t>
            </a:r>
            <a:r>
              <a:rPr dirty="0" sz="2000" spc="-5" b="1">
                <a:latin typeface="Calibri"/>
                <a:cs typeface="Calibri"/>
              </a:rPr>
              <a:t> </a:t>
            </a:r>
            <a:r>
              <a:rPr dirty="0" sz="2000" spc="-20" b="1">
                <a:latin typeface="Calibri"/>
                <a:cs typeface="Calibri"/>
              </a:rPr>
              <a:t>COVID-</a:t>
            </a:r>
            <a:r>
              <a:rPr dirty="0" sz="2000" spc="-25" b="1">
                <a:latin typeface="Calibri"/>
                <a:cs typeface="Calibri"/>
              </a:rPr>
              <a:t>19</a:t>
            </a:r>
            <a:endParaRPr sz="2000">
              <a:latin typeface="Calibri"/>
              <a:cs typeface="Calibri"/>
            </a:endParaRPr>
          </a:p>
        </p:txBody>
      </p:sp>
      <p:sp>
        <p:nvSpPr>
          <p:cNvPr id="4" name="object 4" descr=""/>
          <p:cNvSpPr txBox="1"/>
          <p:nvPr/>
        </p:nvSpPr>
        <p:spPr>
          <a:xfrm>
            <a:off x="5021539" y="663916"/>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35"/>
              <a:t>COVID-</a:t>
            </a:r>
            <a:r>
              <a:rPr dirty="0"/>
              <a:t>19:</a:t>
            </a:r>
            <a:r>
              <a:rPr dirty="0" spc="-15"/>
              <a:t> </a:t>
            </a:r>
            <a:r>
              <a:rPr dirty="0"/>
              <a:t>incidence</a:t>
            </a:r>
            <a:r>
              <a:rPr dirty="0" spc="-30"/>
              <a:t> </a:t>
            </a:r>
            <a:r>
              <a:rPr dirty="0"/>
              <a:t>of</a:t>
            </a:r>
            <a:r>
              <a:rPr dirty="0" spc="-50"/>
              <a:t> </a:t>
            </a:r>
            <a:r>
              <a:rPr dirty="0" spc="-25"/>
              <a:t>VTE</a:t>
            </a:r>
          </a:p>
        </p:txBody>
      </p:sp>
      <p:pic>
        <p:nvPicPr>
          <p:cNvPr id="3" name="object 3" descr=""/>
          <p:cNvPicPr/>
          <p:nvPr/>
        </p:nvPicPr>
        <p:blipFill>
          <a:blip r:embed="rId2" cstate="print"/>
          <a:stretch>
            <a:fillRect/>
          </a:stretch>
        </p:blipFill>
        <p:spPr>
          <a:xfrm>
            <a:off x="5631179" y="688848"/>
            <a:ext cx="5469634" cy="5838443"/>
          </a:xfrm>
          <a:prstGeom prst="rect">
            <a:avLst/>
          </a:prstGeom>
        </p:spPr>
      </p:pic>
      <p:sp>
        <p:nvSpPr>
          <p:cNvPr id="4" name="object 4" descr=""/>
          <p:cNvSpPr txBox="1"/>
          <p:nvPr/>
        </p:nvSpPr>
        <p:spPr>
          <a:xfrm>
            <a:off x="1078680" y="3081642"/>
            <a:ext cx="3828415" cy="513715"/>
          </a:xfrm>
          <a:prstGeom prst="rect">
            <a:avLst/>
          </a:prstGeom>
        </p:spPr>
        <p:txBody>
          <a:bodyPr wrap="square" lIns="0" tIns="13335" rIns="0" bIns="0" rtlCol="0" vert="horz">
            <a:spAutoFit/>
          </a:bodyPr>
          <a:lstStyle/>
          <a:p>
            <a:pPr marL="469900" indent="-457200">
              <a:lnSpc>
                <a:spcPct val="100000"/>
              </a:lnSpc>
              <a:spcBef>
                <a:spcPts val="105"/>
              </a:spcBef>
              <a:buFont typeface="Wingdings"/>
              <a:buChar char=""/>
              <a:tabLst>
                <a:tab pos="469900" algn="l"/>
              </a:tabLst>
            </a:pPr>
            <a:r>
              <a:rPr dirty="0" sz="3200" b="1">
                <a:solidFill>
                  <a:srgbClr val="735173"/>
                </a:solidFill>
                <a:latin typeface="Calibri"/>
                <a:cs typeface="Calibri"/>
              </a:rPr>
              <a:t>9.5% (95%CI</a:t>
            </a:r>
            <a:r>
              <a:rPr dirty="0" sz="3200" spc="5" b="1">
                <a:solidFill>
                  <a:srgbClr val="735173"/>
                </a:solidFill>
                <a:latin typeface="Calibri"/>
                <a:cs typeface="Calibri"/>
              </a:rPr>
              <a:t> </a:t>
            </a:r>
            <a:r>
              <a:rPr dirty="0" sz="3200" spc="-10" b="1">
                <a:solidFill>
                  <a:srgbClr val="735173"/>
                </a:solidFill>
                <a:latin typeface="Calibri"/>
                <a:cs typeface="Calibri"/>
              </a:rPr>
              <a:t>7.5-</a:t>
            </a:r>
            <a:r>
              <a:rPr dirty="0" sz="3200" spc="-25" b="1">
                <a:solidFill>
                  <a:srgbClr val="735173"/>
                </a:solidFill>
                <a:latin typeface="Calibri"/>
                <a:cs typeface="Calibri"/>
              </a:rPr>
              <a:t>12)</a:t>
            </a:r>
            <a:endParaRPr sz="3200">
              <a:latin typeface="Calibri"/>
              <a:cs typeface="Calibri"/>
            </a:endParaRPr>
          </a:p>
        </p:txBody>
      </p:sp>
      <p:sp>
        <p:nvSpPr>
          <p:cNvPr id="5" name="object 5" descr=""/>
          <p:cNvSpPr txBox="1"/>
          <p:nvPr/>
        </p:nvSpPr>
        <p:spPr>
          <a:xfrm>
            <a:off x="1078680" y="4947141"/>
            <a:ext cx="3612515" cy="513715"/>
          </a:xfrm>
          <a:prstGeom prst="rect">
            <a:avLst/>
          </a:prstGeom>
        </p:spPr>
        <p:txBody>
          <a:bodyPr wrap="square" lIns="0" tIns="12700" rIns="0" bIns="0" rtlCol="0" vert="horz">
            <a:spAutoFit/>
          </a:bodyPr>
          <a:lstStyle/>
          <a:p>
            <a:pPr marL="469900" indent="-457200">
              <a:lnSpc>
                <a:spcPct val="100000"/>
              </a:lnSpc>
              <a:spcBef>
                <a:spcPts val="100"/>
              </a:spcBef>
              <a:buFont typeface="Wingdings"/>
              <a:buChar char=""/>
              <a:tabLst>
                <a:tab pos="469900" algn="l"/>
              </a:tabLst>
            </a:pPr>
            <a:r>
              <a:rPr dirty="0" sz="3200" b="1">
                <a:solidFill>
                  <a:srgbClr val="735173"/>
                </a:solidFill>
                <a:latin typeface="Calibri"/>
                <a:cs typeface="Calibri"/>
              </a:rPr>
              <a:t>40% (95%CI</a:t>
            </a:r>
            <a:r>
              <a:rPr dirty="0" sz="3200" spc="10" b="1">
                <a:solidFill>
                  <a:srgbClr val="735173"/>
                </a:solidFill>
                <a:latin typeface="Calibri"/>
                <a:cs typeface="Calibri"/>
              </a:rPr>
              <a:t> </a:t>
            </a:r>
            <a:r>
              <a:rPr dirty="0" sz="3200" spc="-10" b="1">
                <a:solidFill>
                  <a:srgbClr val="735173"/>
                </a:solidFill>
                <a:latin typeface="Calibri"/>
                <a:cs typeface="Calibri"/>
              </a:rPr>
              <a:t>27-</a:t>
            </a:r>
            <a:r>
              <a:rPr dirty="0" sz="3200" spc="-25" b="1">
                <a:solidFill>
                  <a:srgbClr val="735173"/>
                </a:solidFill>
                <a:latin typeface="Calibri"/>
                <a:cs typeface="Calibri"/>
              </a:rPr>
              <a:t>54)</a:t>
            </a:r>
            <a:endParaRPr sz="3200">
              <a:latin typeface="Calibri"/>
              <a:cs typeface="Calibri"/>
            </a:endParaRPr>
          </a:p>
        </p:txBody>
      </p:sp>
      <p:sp>
        <p:nvSpPr>
          <p:cNvPr id="6" name="object 6" descr=""/>
          <p:cNvSpPr txBox="1"/>
          <p:nvPr/>
        </p:nvSpPr>
        <p:spPr>
          <a:xfrm>
            <a:off x="271495" y="6176462"/>
            <a:ext cx="2270760"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808080"/>
                </a:solidFill>
                <a:latin typeface="Calibri"/>
                <a:cs typeface="Calibri"/>
              </a:rPr>
              <a:t>Nopp</a:t>
            </a:r>
            <a:r>
              <a:rPr dirty="0" sz="1800" spc="-5">
                <a:solidFill>
                  <a:srgbClr val="808080"/>
                </a:solidFill>
                <a:latin typeface="Calibri"/>
                <a:cs typeface="Calibri"/>
              </a:rPr>
              <a:t> </a:t>
            </a:r>
            <a:r>
              <a:rPr dirty="0" sz="1800">
                <a:solidFill>
                  <a:srgbClr val="808080"/>
                </a:solidFill>
                <a:latin typeface="Calibri"/>
                <a:cs typeface="Calibri"/>
              </a:rPr>
              <a:t>S</a:t>
            </a:r>
            <a:r>
              <a:rPr dirty="0" sz="1800" spc="-10">
                <a:solidFill>
                  <a:srgbClr val="808080"/>
                </a:solidFill>
                <a:latin typeface="Calibri"/>
                <a:cs typeface="Calibri"/>
              </a:rPr>
              <a:t> </a:t>
            </a:r>
            <a:r>
              <a:rPr dirty="0" sz="1800" i="1">
                <a:solidFill>
                  <a:srgbClr val="808080"/>
                </a:solidFill>
                <a:latin typeface="Calibri"/>
                <a:cs typeface="Calibri"/>
              </a:rPr>
              <a:t>et</a:t>
            </a:r>
            <a:r>
              <a:rPr dirty="0" sz="1800" spc="-20" i="1">
                <a:solidFill>
                  <a:srgbClr val="808080"/>
                </a:solidFill>
                <a:latin typeface="Calibri"/>
                <a:cs typeface="Calibri"/>
              </a:rPr>
              <a:t> </a:t>
            </a:r>
            <a:r>
              <a:rPr dirty="0" sz="1800" i="1">
                <a:solidFill>
                  <a:srgbClr val="808080"/>
                </a:solidFill>
                <a:latin typeface="Calibri"/>
                <a:cs typeface="Calibri"/>
              </a:rPr>
              <a:t>al</a:t>
            </a:r>
            <a:r>
              <a:rPr dirty="0" sz="1800">
                <a:solidFill>
                  <a:srgbClr val="808080"/>
                </a:solidFill>
                <a:latin typeface="Calibri"/>
                <a:cs typeface="Calibri"/>
              </a:rPr>
              <a:t>,</a:t>
            </a:r>
            <a:r>
              <a:rPr dirty="0" sz="1800" spc="10">
                <a:solidFill>
                  <a:srgbClr val="808080"/>
                </a:solidFill>
                <a:latin typeface="Calibri"/>
                <a:cs typeface="Calibri"/>
              </a:rPr>
              <a:t> </a:t>
            </a:r>
            <a:r>
              <a:rPr dirty="0" sz="1800">
                <a:solidFill>
                  <a:srgbClr val="808080"/>
                </a:solidFill>
                <a:latin typeface="Calibri"/>
                <a:cs typeface="Calibri"/>
              </a:rPr>
              <a:t>RPTH</a:t>
            </a:r>
            <a:r>
              <a:rPr dirty="0" sz="1800" spc="-5">
                <a:solidFill>
                  <a:srgbClr val="808080"/>
                </a:solidFill>
                <a:latin typeface="Calibri"/>
                <a:cs typeface="Calibri"/>
              </a:rPr>
              <a:t> </a:t>
            </a:r>
            <a:r>
              <a:rPr dirty="0" sz="1800" spc="-20">
                <a:solidFill>
                  <a:srgbClr val="808080"/>
                </a:solidFill>
                <a:latin typeface="Calibri"/>
                <a:cs typeface="Calibri"/>
              </a:rPr>
              <a:t>2020</a:t>
            </a:r>
            <a:endParaRPr sz="1800">
              <a:latin typeface="Calibri"/>
              <a:cs typeface="Calibri"/>
            </a:endParaRPr>
          </a:p>
        </p:txBody>
      </p:sp>
      <p:sp>
        <p:nvSpPr>
          <p:cNvPr id="7" name="object 7" descr=""/>
          <p:cNvSpPr txBox="1"/>
          <p:nvPr/>
        </p:nvSpPr>
        <p:spPr>
          <a:xfrm>
            <a:off x="4589977" y="353791"/>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2767330" cy="836294"/>
          </a:xfrm>
          <a:prstGeom prst="rect">
            <a:avLst/>
          </a:prstGeom>
        </p:spPr>
        <p:txBody>
          <a:bodyPr wrap="square" lIns="0" tIns="59690" rIns="0" bIns="0" rtlCol="0" vert="horz">
            <a:spAutoFit/>
          </a:bodyPr>
          <a:lstStyle/>
          <a:p>
            <a:pPr marL="12700" marR="5080">
              <a:lnSpc>
                <a:spcPts val="3030"/>
              </a:lnSpc>
              <a:spcBef>
                <a:spcPts val="470"/>
              </a:spcBef>
            </a:pPr>
            <a:r>
              <a:rPr dirty="0" sz="2800" spc="-20">
                <a:solidFill>
                  <a:srgbClr val="E53E31"/>
                </a:solidFill>
                <a:latin typeface="Calibri"/>
                <a:cs typeface="Calibri"/>
              </a:rPr>
              <a:t>Pathophysiology</a:t>
            </a:r>
            <a:r>
              <a:rPr dirty="0" sz="2800" spc="-70">
                <a:solidFill>
                  <a:srgbClr val="E53E31"/>
                </a:solidFill>
                <a:latin typeface="Calibri"/>
                <a:cs typeface="Calibri"/>
              </a:rPr>
              <a:t> </a:t>
            </a:r>
            <a:r>
              <a:rPr dirty="0" sz="2800" spc="-25">
                <a:solidFill>
                  <a:srgbClr val="E53E31"/>
                </a:solidFill>
                <a:latin typeface="Calibri"/>
                <a:cs typeface="Calibri"/>
              </a:rPr>
              <a:t>of </a:t>
            </a:r>
            <a:r>
              <a:rPr dirty="0" sz="2800">
                <a:solidFill>
                  <a:srgbClr val="E53E31"/>
                </a:solidFill>
                <a:latin typeface="Calibri"/>
                <a:cs typeface="Calibri"/>
              </a:rPr>
              <a:t>increased</a:t>
            </a:r>
            <a:r>
              <a:rPr dirty="0" sz="2800" spc="-90">
                <a:solidFill>
                  <a:srgbClr val="E53E31"/>
                </a:solidFill>
                <a:latin typeface="Calibri"/>
                <a:cs typeface="Calibri"/>
              </a:rPr>
              <a:t> </a:t>
            </a:r>
            <a:r>
              <a:rPr dirty="0" sz="2800">
                <a:solidFill>
                  <a:srgbClr val="E53E31"/>
                </a:solidFill>
                <a:latin typeface="Calibri"/>
                <a:cs typeface="Calibri"/>
              </a:rPr>
              <a:t>VTE</a:t>
            </a:r>
            <a:r>
              <a:rPr dirty="0" sz="2800" spc="-110">
                <a:solidFill>
                  <a:srgbClr val="E53E31"/>
                </a:solidFill>
                <a:latin typeface="Calibri"/>
                <a:cs typeface="Calibri"/>
              </a:rPr>
              <a:t> </a:t>
            </a:r>
            <a:r>
              <a:rPr dirty="0" sz="2800" spc="-20">
                <a:solidFill>
                  <a:srgbClr val="E53E31"/>
                </a:solidFill>
                <a:latin typeface="Calibri"/>
                <a:cs typeface="Calibri"/>
              </a:rPr>
              <a:t>risk</a:t>
            </a:r>
            <a:endParaRPr sz="2800">
              <a:latin typeface="Calibri"/>
              <a:cs typeface="Calibri"/>
            </a:endParaRPr>
          </a:p>
        </p:txBody>
      </p:sp>
      <p:pic>
        <p:nvPicPr>
          <p:cNvPr id="3" name="object 3" descr=""/>
          <p:cNvPicPr/>
          <p:nvPr/>
        </p:nvPicPr>
        <p:blipFill>
          <a:blip r:embed="rId2" cstate="print"/>
          <a:stretch>
            <a:fillRect/>
          </a:stretch>
        </p:blipFill>
        <p:spPr>
          <a:xfrm>
            <a:off x="4745735" y="1188720"/>
            <a:ext cx="6010655" cy="5411723"/>
          </a:xfrm>
          <a:prstGeom prst="rect">
            <a:avLst/>
          </a:prstGeom>
        </p:spPr>
      </p:pic>
      <p:sp>
        <p:nvSpPr>
          <p:cNvPr id="4" name="object 4" descr=""/>
          <p:cNvSpPr txBox="1"/>
          <p:nvPr/>
        </p:nvSpPr>
        <p:spPr>
          <a:xfrm>
            <a:off x="427581" y="6184908"/>
            <a:ext cx="2578735" cy="269240"/>
          </a:xfrm>
          <a:prstGeom prst="rect">
            <a:avLst/>
          </a:prstGeom>
        </p:spPr>
        <p:txBody>
          <a:bodyPr wrap="square" lIns="0" tIns="12065" rIns="0" bIns="0" rtlCol="0" vert="horz">
            <a:spAutoFit/>
          </a:bodyPr>
          <a:lstStyle/>
          <a:p>
            <a:pPr marL="12700">
              <a:lnSpc>
                <a:spcPct val="100000"/>
              </a:lnSpc>
              <a:spcBef>
                <a:spcPts val="95"/>
              </a:spcBef>
            </a:pPr>
            <a:r>
              <a:rPr dirty="0" sz="1600">
                <a:solidFill>
                  <a:srgbClr val="808080"/>
                </a:solidFill>
                <a:latin typeface="Calibri"/>
                <a:cs typeface="Calibri"/>
              </a:rPr>
              <a:t>Price</a:t>
            </a:r>
            <a:r>
              <a:rPr dirty="0" sz="1600" spc="-30">
                <a:solidFill>
                  <a:srgbClr val="808080"/>
                </a:solidFill>
                <a:latin typeface="Calibri"/>
                <a:cs typeface="Calibri"/>
              </a:rPr>
              <a:t> </a:t>
            </a:r>
            <a:r>
              <a:rPr dirty="0" sz="1600">
                <a:solidFill>
                  <a:srgbClr val="808080"/>
                </a:solidFill>
                <a:latin typeface="Calibri"/>
                <a:cs typeface="Calibri"/>
              </a:rPr>
              <a:t>LC</a:t>
            </a:r>
            <a:r>
              <a:rPr dirty="0" sz="1600" spc="-35">
                <a:solidFill>
                  <a:srgbClr val="808080"/>
                </a:solidFill>
                <a:latin typeface="Calibri"/>
                <a:cs typeface="Calibri"/>
              </a:rPr>
              <a:t> </a:t>
            </a:r>
            <a:r>
              <a:rPr dirty="0" sz="1600" i="1">
                <a:solidFill>
                  <a:srgbClr val="808080"/>
                </a:solidFill>
                <a:latin typeface="Calibri"/>
                <a:cs typeface="Calibri"/>
              </a:rPr>
              <a:t>et</a:t>
            </a:r>
            <a:r>
              <a:rPr dirty="0" sz="1600" spc="-25" i="1">
                <a:solidFill>
                  <a:srgbClr val="808080"/>
                </a:solidFill>
                <a:latin typeface="Calibri"/>
                <a:cs typeface="Calibri"/>
              </a:rPr>
              <a:t> </a:t>
            </a:r>
            <a:r>
              <a:rPr dirty="0" sz="1600" i="1">
                <a:solidFill>
                  <a:srgbClr val="808080"/>
                </a:solidFill>
                <a:latin typeface="Calibri"/>
                <a:cs typeface="Calibri"/>
              </a:rPr>
              <a:t>al</a:t>
            </a:r>
            <a:r>
              <a:rPr dirty="0" sz="1600">
                <a:solidFill>
                  <a:srgbClr val="808080"/>
                </a:solidFill>
                <a:latin typeface="Calibri"/>
                <a:cs typeface="Calibri"/>
              </a:rPr>
              <a:t>,</a:t>
            </a:r>
            <a:r>
              <a:rPr dirty="0" sz="1600" spc="-35">
                <a:solidFill>
                  <a:srgbClr val="808080"/>
                </a:solidFill>
                <a:latin typeface="Calibri"/>
                <a:cs typeface="Calibri"/>
              </a:rPr>
              <a:t> </a:t>
            </a:r>
            <a:r>
              <a:rPr dirty="0" sz="1600">
                <a:solidFill>
                  <a:srgbClr val="808080"/>
                </a:solidFill>
                <a:latin typeface="Calibri"/>
                <a:cs typeface="Calibri"/>
              </a:rPr>
              <a:t>Eur</a:t>
            </a:r>
            <a:r>
              <a:rPr dirty="0" sz="1600" spc="-15">
                <a:solidFill>
                  <a:srgbClr val="808080"/>
                </a:solidFill>
                <a:latin typeface="Calibri"/>
                <a:cs typeface="Calibri"/>
              </a:rPr>
              <a:t> </a:t>
            </a:r>
            <a:r>
              <a:rPr dirty="0" sz="1600">
                <a:solidFill>
                  <a:srgbClr val="808080"/>
                </a:solidFill>
                <a:latin typeface="Calibri"/>
                <a:cs typeface="Calibri"/>
              </a:rPr>
              <a:t>Respir</a:t>
            </a:r>
            <a:r>
              <a:rPr dirty="0" sz="1600" spc="-25">
                <a:solidFill>
                  <a:srgbClr val="808080"/>
                </a:solidFill>
                <a:latin typeface="Calibri"/>
                <a:cs typeface="Calibri"/>
              </a:rPr>
              <a:t> </a:t>
            </a:r>
            <a:r>
              <a:rPr dirty="0" sz="1600">
                <a:solidFill>
                  <a:srgbClr val="808080"/>
                </a:solidFill>
                <a:latin typeface="Calibri"/>
                <a:cs typeface="Calibri"/>
              </a:rPr>
              <a:t>J</a:t>
            </a:r>
            <a:r>
              <a:rPr dirty="0" sz="1600" spc="-25">
                <a:solidFill>
                  <a:srgbClr val="808080"/>
                </a:solidFill>
                <a:latin typeface="Calibri"/>
                <a:cs typeface="Calibri"/>
              </a:rPr>
              <a:t> </a:t>
            </a:r>
            <a:r>
              <a:rPr dirty="0" sz="1600" spc="-20">
                <a:solidFill>
                  <a:srgbClr val="808080"/>
                </a:solidFill>
                <a:latin typeface="Calibri"/>
                <a:cs typeface="Calibri"/>
              </a:rPr>
              <a:t>2020</a:t>
            </a:r>
            <a:endParaRPr sz="1600">
              <a:latin typeface="Calibri"/>
              <a:cs typeface="Calibri"/>
            </a:endParaRPr>
          </a:p>
        </p:txBody>
      </p:sp>
      <p:sp>
        <p:nvSpPr>
          <p:cNvPr id="5" name="object 5"/>
          <p:cNvSpPr txBox="1">
            <a:spLocks noGrp="1"/>
          </p:cNvSpPr>
          <p:nvPr>
            <p:ph type="ctrTitle"/>
          </p:nvPr>
        </p:nvSpPr>
        <p:spPr>
          <a:prstGeom prst="rect"/>
        </p:spPr>
        <p:txBody>
          <a:bodyPr wrap="square" lIns="0" tIns="12700" rIns="0" bIns="0" rtlCol="0" vert="horz">
            <a:spAutoFit/>
          </a:bodyPr>
          <a:lstStyle/>
          <a:p>
            <a:pPr marL="12700">
              <a:lnSpc>
                <a:spcPct val="100000"/>
              </a:lnSpc>
              <a:spcBef>
                <a:spcPts val="100"/>
              </a:spcBef>
            </a:pPr>
            <a:r>
              <a:rPr dirty="0"/>
              <a:t>Published</a:t>
            </a:r>
            <a:r>
              <a:rPr dirty="0" spc="-30"/>
              <a:t> </a:t>
            </a:r>
            <a:r>
              <a:rPr dirty="0"/>
              <a:t>October</a:t>
            </a:r>
            <a:r>
              <a:rPr dirty="0" spc="-20"/>
              <a:t> </a:t>
            </a:r>
            <a:r>
              <a:rPr dirty="0"/>
              <a:t>8,</a:t>
            </a:r>
            <a:r>
              <a:rPr dirty="0" spc="-15"/>
              <a:t> </a:t>
            </a:r>
            <a:r>
              <a:rPr dirty="0"/>
              <a:t>2020</a:t>
            </a:r>
            <a:r>
              <a:rPr dirty="0" spc="-20"/>
              <a:t> </a:t>
            </a:r>
            <a:r>
              <a:rPr dirty="0"/>
              <a:t>–</a:t>
            </a:r>
            <a:r>
              <a:rPr dirty="0" spc="-20"/>
              <a:t> </a:t>
            </a:r>
            <a:r>
              <a:rPr dirty="0"/>
              <a:t>New</a:t>
            </a:r>
            <a:r>
              <a:rPr dirty="0" spc="-20"/>
              <a:t> </a:t>
            </a:r>
            <a:r>
              <a:rPr dirty="0"/>
              <a:t>Evidence</a:t>
            </a:r>
            <a:r>
              <a:rPr dirty="0" spc="-20"/>
              <a:t> </a:t>
            </a:r>
            <a:r>
              <a:rPr dirty="0"/>
              <a:t>Available</a:t>
            </a:r>
            <a:r>
              <a:rPr dirty="0" spc="-15"/>
              <a:t> </a:t>
            </a:r>
            <a:r>
              <a:rPr dirty="0"/>
              <a:t>in</a:t>
            </a:r>
            <a:r>
              <a:rPr dirty="0" spc="-15"/>
              <a:t> </a:t>
            </a:r>
            <a:r>
              <a:rPr dirty="0"/>
              <a:t>Blood</a:t>
            </a:r>
            <a:r>
              <a:rPr dirty="0" spc="-20"/>
              <a:t> </a:t>
            </a:r>
            <a:r>
              <a:rPr dirty="0" spc="-10"/>
              <a:t>Advances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1262339"/>
            <a:ext cx="6186805" cy="452120"/>
          </a:xfrm>
          <a:prstGeom prst="rect"/>
        </p:spPr>
        <p:txBody>
          <a:bodyPr wrap="square" lIns="0" tIns="12065" rIns="0" bIns="0" rtlCol="0" vert="horz">
            <a:spAutoFit/>
          </a:bodyPr>
          <a:lstStyle/>
          <a:p>
            <a:pPr marL="12700">
              <a:lnSpc>
                <a:spcPct val="100000"/>
              </a:lnSpc>
              <a:spcBef>
                <a:spcPts val="95"/>
              </a:spcBef>
            </a:pPr>
            <a:r>
              <a:rPr dirty="0" spc="-10"/>
              <a:t>Beneficial</a:t>
            </a:r>
            <a:r>
              <a:rPr dirty="0" spc="-90"/>
              <a:t> </a:t>
            </a:r>
            <a:r>
              <a:rPr dirty="0" spc="-25"/>
              <a:t>non-</a:t>
            </a:r>
            <a:r>
              <a:rPr dirty="0" spc="-10"/>
              <a:t>anticoagulant</a:t>
            </a:r>
            <a:r>
              <a:rPr dirty="0" spc="-50"/>
              <a:t> </a:t>
            </a:r>
            <a:r>
              <a:rPr dirty="0" spc="-10"/>
              <a:t>mechanisms?</a:t>
            </a:r>
          </a:p>
        </p:txBody>
      </p:sp>
      <p:pic>
        <p:nvPicPr>
          <p:cNvPr id="3" name="object 3"/>
          <p:cNvPicPr/>
          <p:nvPr/>
        </p:nvPicPr>
        <p:blipFill>
          <a:blip r:embed="rId2" cstate="print"/>
          <a:stretch>
            <a:fillRect/>
          </a:stretch>
        </p:blipFill>
        <p:spPr>
          <a:xfrm>
            <a:off x="1802892" y="2641092"/>
            <a:ext cx="1757171" cy="1758695"/>
          </a:xfrm>
          <a:prstGeom prst="rect">
            <a:avLst/>
          </a:prstGeom>
        </p:spPr>
      </p:pic>
      <p:pic>
        <p:nvPicPr>
          <p:cNvPr id="4" name="object 4"/>
          <p:cNvPicPr/>
          <p:nvPr/>
        </p:nvPicPr>
        <p:blipFill>
          <a:blip r:embed="rId3" cstate="print"/>
          <a:stretch>
            <a:fillRect/>
          </a:stretch>
        </p:blipFill>
        <p:spPr>
          <a:xfrm>
            <a:off x="4969763" y="2331719"/>
            <a:ext cx="1964435" cy="1964435"/>
          </a:xfrm>
          <a:prstGeom prst="rect">
            <a:avLst/>
          </a:prstGeom>
        </p:spPr>
      </p:pic>
      <p:pic>
        <p:nvPicPr>
          <p:cNvPr id="5" name="object 5" descr=""/>
          <p:cNvPicPr/>
          <p:nvPr/>
        </p:nvPicPr>
        <p:blipFill>
          <a:blip r:embed="rId4" cstate="print"/>
          <a:stretch>
            <a:fillRect/>
          </a:stretch>
        </p:blipFill>
        <p:spPr>
          <a:xfrm>
            <a:off x="8641080" y="2197607"/>
            <a:ext cx="1866900" cy="2360676"/>
          </a:xfrm>
          <a:prstGeom prst="rect">
            <a:avLst/>
          </a:prstGeom>
        </p:spPr>
      </p:pic>
      <p:sp>
        <p:nvSpPr>
          <p:cNvPr id="6" name="object 6" descr=""/>
          <p:cNvSpPr txBox="1"/>
          <p:nvPr/>
        </p:nvSpPr>
        <p:spPr>
          <a:xfrm>
            <a:off x="1603427" y="1098084"/>
            <a:ext cx="2445385" cy="4516755"/>
          </a:xfrm>
          <a:prstGeom prst="rect">
            <a:avLst/>
          </a:prstGeom>
        </p:spPr>
        <p:txBody>
          <a:bodyPr wrap="square" lIns="0" tIns="1087120" rIns="0" bIns="0" rtlCol="0" vert="horz">
            <a:spAutoFit/>
          </a:bodyPr>
          <a:lstStyle/>
          <a:p>
            <a:pPr marL="754380">
              <a:lnSpc>
                <a:spcPct val="100000"/>
              </a:lnSpc>
              <a:spcBef>
                <a:spcPts val="8560"/>
              </a:spcBef>
            </a:pPr>
            <a:r>
              <a:rPr dirty="0" sz="16600" spc="-5">
                <a:solidFill>
                  <a:srgbClr val="E43E31"/>
                </a:solidFill>
                <a:latin typeface="Arial"/>
                <a:cs typeface="Arial"/>
              </a:rPr>
              <a:t>X</a:t>
            </a:r>
            <a:endParaRPr sz="16600">
              <a:latin typeface="Arial"/>
              <a:cs typeface="Arial"/>
            </a:endParaRPr>
          </a:p>
          <a:p>
            <a:pPr marL="464820" marR="5080" indent="-452755">
              <a:lnSpc>
                <a:spcPct val="100000"/>
              </a:lnSpc>
              <a:spcBef>
                <a:spcPts val="1220"/>
              </a:spcBef>
            </a:pPr>
            <a:r>
              <a:rPr dirty="0" sz="2400" b="1">
                <a:solidFill>
                  <a:srgbClr val="E43E31"/>
                </a:solidFill>
                <a:latin typeface="Calibri"/>
                <a:cs typeface="Calibri"/>
              </a:rPr>
              <a:t>Reduces</a:t>
            </a:r>
            <a:r>
              <a:rPr dirty="0" sz="2400" spc="-25" b="1">
                <a:solidFill>
                  <a:srgbClr val="E43E31"/>
                </a:solidFill>
                <a:latin typeface="Calibri"/>
                <a:cs typeface="Calibri"/>
              </a:rPr>
              <a:t> </a:t>
            </a:r>
            <a:r>
              <a:rPr dirty="0" sz="2400" b="1">
                <a:solidFill>
                  <a:srgbClr val="E43E31"/>
                </a:solidFill>
                <a:latin typeface="Calibri"/>
                <a:cs typeface="Calibri"/>
              </a:rPr>
              <a:t>viral</a:t>
            </a:r>
            <a:r>
              <a:rPr dirty="0" sz="2400" spc="-15" b="1">
                <a:solidFill>
                  <a:srgbClr val="E43E31"/>
                </a:solidFill>
                <a:latin typeface="Calibri"/>
                <a:cs typeface="Calibri"/>
              </a:rPr>
              <a:t> </a:t>
            </a:r>
            <a:r>
              <a:rPr dirty="0" sz="2400" spc="-20" b="1">
                <a:solidFill>
                  <a:srgbClr val="E43E31"/>
                </a:solidFill>
                <a:latin typeface="Calibri"/>
                <a:cs typeface="Calibri"/>
              </a:rPr>
              <a:t>entry </a:t>
            </a:r>
            <a:r>
              <a:rPr dirty="0" sz="2400" b="1">
                <a:solidFill>
                  <a:srgbClr val="E43E31"/>
                </a:solidFill>
                <a:latin typeface="Calibri"/>
                <a:cs typeface="Calibri"/>
              </a:rPr>
              <a:t>to</a:t>
            </a:r>
            <a:r>
              <a:rPr dirty="0" sz="2400" spc="-15" b="1">
                <a:solidFill>
                  <a:srgbClr val="E43E31"/>
                </a:solidFill>
                <a:latin typeface="Calibri"/>
                <a:cs typeface="Calibri"/>
              </a:rPr>
              <a:t> </a:t>
            </a:r>
            <a:r>
              <a:rPr dirty="0" sz="2400" b="1">
                <a:solidFill>
                  <a:srgbClr val="E43E31"/>
                </a:solidFill>
                <a:latin typeface="Calibri"/>
                <a:cs typeface="Calibri"/>
              </a:rPr>
              <a:t>host</a:t>
            </a:r>
            <a:r>
              <a:rPr dirty="0" sz="2400" spc="-10" b="1">
                <a:solidFill>
                  <a:srgbClr val="E43E31"/>
                </a:solidFill>
                <a:latin typeface="Calibri"/>
                <a:cs typeface="Calibri"/>
              </a:rPr>
              <a:t> </a:t>
            </a:r>
            <a:r>
              <a:rPr dirty="0" sz="2400" spc="-20" b="1">
                <a:solidFill>
                  <a:srgbClr val="E43E31"/>
                </a:solidFill>
                <a:latin typeface="Calibri"/>
                <a:cs typeface="Calibri"/>
              </a:rPr>
              <a:t>cells</a:t>
            </a:r>
            <a:endParaRPr sz="2400">
              <a:latin typeface="Calibri"/>
              <a:cs typeface="Calibri"/>
            </a:endParaRPr>
          </a:p>
        </p:txBody>
      </p:sp>
      <p:sp>
        <p:nvSpPr>
          <p:cNvPr id="7" name="object 7" descr=""/>
          <p:cNvSpPr txBox="1"/>
          <p:nvPr/>
        </p:nvSpPr>
        <p:spPr>
          <a:xfrm>
            <a:off x="5080280" y="4857776"/>
            <a:ext cx="1651000" cy="756920"/>
          </a:xfrm>
          <a:prstGeom prst="rect">
            <a:avLst/>
          </a:prstGeom>
        </p:spPr>
        <p:txBody>
          <a:bodyPr wrap="square" lIns="0" tIns="12700" rIns="0" bIns="0" rtlCol="0" vert="horz">
            <a:spAutoFit/>
          </a:bodyPr>
          <a:lstStyle/>
          <a:p>
            <a:pPr marL="186055" marR="5080" indent="-173990">
              <a:lnSpc>
                <a:spcPct val="100000"/>
              </a:lnSpc>
              <a:spcBef>
                <a:spcPts val="100"/>
              </a:spcBef>
            </a:pPr>
            <a:r>
              <a:rPr dirty="0" sz="2400" b="1">
                <a:solidFill>
                  <a:srgbClr val="E43E31"/>
                </a:solidFill>
                <a:latin typeface="Calibri"/>
                <a:cs typeface="Calibri"/>
              </a:rPr>
              <a:t>Reduces</a:t>
            </a:r>
            <a:r>
              <a:rPr dirty="0" sz="2400" spc="-25" b="1">
                <a:solidFill>
                  <a:srgbClr val="E43E31"/>
                </a:solidFill>
                <a:latin typeface="Calibri"/>
                <a:cs typeface="Calibri"/>
              </a:rPr>
              <a:t> NET </a:t>
            </a:r>
            <a:r>
              <a:rPr dirty="0" sz="2400" spc="-10" b="1">
                <a:solidFill>
                  <a:srgbClr val="E43E31"/>
                </a:solidFill>
                <a:latin typeface="Calibri"/>
                <a:cs typeface="Calibri"/>
              </a:rPr>
              <a:t>formation</a:t>
            </a:r>
            <a:endParaRPr sz="2400">
              <a:latin typeface="Calibri"/>
              <a:cs typeface="Calibri"/>
            </a:endParaRPr>
          </a:p>
        </p:txBody>
      </p:sp>
      <p:sp>
        <p:nvSpPr>
          <p:cNvPr id="8" name="object 8" descr=""/>
          <p:cNvSpPr txBox="1"/>
          <p:nvPr/>
        </p:nvSpPr>
        <p:spPr>
          <a:xfrm>
            <a:off x="8822005" y="4857776"/>
            <a:ext cx="1504950" cy="756920"/>
          </a:xfrm>
          <a:prstGeom prst="rect">
            <a:avLst/>
          </a:prstGeom>
        </p:spPr>
        <p:txBody>
          <a:bodyPr wrap="square" lIns="0" tIns="12700" rIns="0" bIns="0" rtlCol="0" vert="horz">
            <a:spAutoFit/>
          </a:bodyPr>
          <a:lstStyle/>
          <a:p>
            <a:pPr marL="12700" marR="5080" indent="266700">
              <a:lnSpc>
                <a:spcPct val="100000"/>
              </a:lnSpc>
              <a:spcBef>
                <a:spcPts val="100"/>
              </a:spcBef>
            </a:pPr>
            <a:r>
              <a:rPr dirty="0" sz="2400" spc="-10" b="1">
                <a:solidFill>
                  <a:srgbClr val="E43E31"/>
                </a:solidFill>
                <a:latin typeface="Calibri"/>
                <a:cs typeface="Calibri"/>
              </a:rPr>
              <a:t>Inhibits heparanase</a:t>
            </a:r>
            <a:endParaRPr sz="2400">
              <a:latin typeface="Calibri"/>
              <a:cs typeface="Calibri"/>
            </a:endParaRPr>
          </a:p>
        </p:txBody>
      </p:sp>
      <p:sp>
        <p:nvSpPr>
          <p:cNvPr id="9" name="object 9"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6212840" cy="452120"/>
          </a:xfrm>
          <a:prstGeom prst="rect">
            <a:avLst/>
          </a:prstGeom>
        </p:spPr>
        <p:txBody>
          <a:bodyPr wrap="square" lIns="0" tIns="12065" rIns="0" bIns="0" rtlCol="0" vert="horz">
            <a:spAutoFit/>
          </a:bodyPr>
          <a:lstStyle/>
          <a:p>
            <a:pPr marL="12700">
              <a:lnSpc>
                <a:spcPct val="100000"/>
              </a:lnSpc>
              <a:spcBef>
                <a:spcPts val="95"/>
              </a:spcBef>
            </a:pPr>
            <a:r>
              <a:rPr dirty="0" sz="2800" spc="-10">
                <a:solidFill>
                  <a:srgbClr val="E53E31"/>
                </a:solidFill>
                <a:latin typeface="Calibri"/>
                <a:cs typeface="Calibri"/>
              </a:rPr>
              <a:t>Intensive</a:t>
            </a:r>
            <a:r>
              <a:rPr dirty="0" sz="2800" spc="-110">
                <a:solidFill>
                  <a:srgbClr val="E53E31"/>
                </a:solidFill>
                <a:latin typeface="Calibri"/>
                <a:cs typeface="Calibri"/>
              </a:rPr>
              <a:t> </a:t>
            </a:r>
            <a:r>
              <a:rPr dirty="0" sz="2800" spc="-10">
                <a:solidFill>
                  <a:srgbClr val="E53E31"/>
                </a:solidFill>
                <a:latin typeface="Calibri"/>
                <a:cs typeface="Calibri"/>
              </a:rPr>
              <a:t>anticoagulant</a:t>
            </a:r>
            <a:r>
              <a:rPr dirty="0" sz="2800" spc="-120">
                <a:solidFill>
                  <a:srgbClr val="E53E31"/>
                </a:solidFill>
                <a:latin typeface="Calibri"/>
                <a:cs typeface="Calibri"/>
              </a:rPr>
              <a:t> </a:t>
            </a:r>
            <a:r>
              <a:rPr dirty="0" sz="2800" spc="-10">
                <a:solidFill>
                  <a:srgbClr val="E53E31"/>
                </a:solidFill>
                <a:latin typeface="Calibri"/>
                <a:cs typeface="Calibri"/>
              </a:rPr>
              <a:t>therapy</a:t>
            </a:r>
            <a:r>
              <a:rPr dirty="0" sz="2800" spc="-105">
                <a:solidFill>
                  <a:srgbClr val="E53E31"/>
                </a:solidFill>
                <a:latin typeface="Calibri"/>
                <a:cs typeface="Calibri"/>
              </a:rPr>
              <a:t> </a:t>
            </a:r>
            <a:r>
              <a:rPr dirty="0" sz="2800" spc="-10">
                <a:solidFill>
                  <a:srgbClr val="E53E31"/>
                </a:solidFill>
                <a:latin typeface="Calibri"/>
                <a:cs typeface="Calibri"/>
              </a:rPr>
              <a:t>beneficial?</a:t>
            </a:r>
            <a:endParaRPr sz="2800">
              <a:latin typeface="Calibri"/>
              <a:cs typeface="Calibri"/>
            </a:endParaRPr>
          </a:p>
        </p:txBody>
      </p:sp>
      <p:pic>
        <p:nvPicPr>
          <p:cNvPr id="3" name="object 3" descr=""/>
          <p:cNvPicPr/>
          <p:nvPr/>
        </p:nvPicPr>
        <p:blipFill>
          <a:blip r:embed="rId2" cstate="print"/>
          <a:stretch>
            <a:fillRect/>
          </a:stretch>
        </p:blipFill>
        <p:spPr>
          <a:xfrm>
            <a:off x="2958083" y="2304288"/>
            <a:ext cx="1705355" cy="1729739"/>
          </a:xfrm>
          <a:prstGeom prst="rect">
            <a:avLst/>
          </a:prstGeom>
        </p:spPr>
      </p:pic>
      <p:pic>
        <p:nvPicPr>
          <p:cNvPr id="4" name="object 4" descr=""/>
          <p:cNvPicPr/>
          <p:nvPr/>
        </p:nvPicPr>
        <p:blipFill>
          <a:blip r:embed="rId3" cstate="print"/>
          <a:stretch>
            <a:fillRect/>
          </a:stretch>
        </p:blipFill>
        <p:spPr>
          <a:xfrm>
            <a:off x="7979664" y="2343911"/>
            <a:ext cx="1705355" cy="1595615"/>
          </a:xfrm>
          <a:prstGeom prst="rect">
            <a:avLst/>
          </a:prstGeom>
        </p:spPr>
      </p:pic>
      <p:sp>
        <p:nvSpPr>
          <p:cNvPr id="5" name="object 5" descr=""/>
          <p:cNvSpPr txBox="1"/>
          <p:nvPr/>
        </p:nvSpPr>
        <p:spPr>
          <a:xfrm>
            <a:off x="1125745" y="4031356"/>
            <a:ext cx="4611370" cy="1458595"/>
          </a:xfrm>
          <a:prstGeom prst="rect">
            <a:avLst/>
          </a:prstGeom>
        </p:spPr>
        <p:txBody>
          <a:bodyPr wrap="square" lIns="0" tIns="88900" rIns="0" bIns="0" rtlCol="0" vert="horz">
            <a:spAutoFit/>
          </a:bodyPr>
          <a:lstStyle/>
          <a:p>
            <a:pPr marL="469900" indent="-457200">
              <a:lnSpc>
                <a:spcPct val="100000"/>
              </a:lnSpc>
              <a:spcBef>
                <a:spcPts val="700"/>
              </a:spcBef>
              <a:buFont typeface="Arial"/>
              <a:buChar char="•"/>
              <a:tabLst>
                <a:tab pos="469265" algn="l"/>
                <a:tab pos="469900" algn="l"/>
              </a:tabLst>
            </a:pPr>
            <a:r>
              <a:rPr dirty="0" sz="2800">
                <a:solidFill>
                  <a:srgbClr val="808080"/>
                </a:solidFill>
                <a:latin typeface="Calibri"/>
                <a:cs typeface="Calibri"/>
              </a:rPr>
              <a:t>High</a:t>
            </a:r>
            <a:r>
              <a:rPr dirty="0" sz="2800" spc="-70">
                <a:solidFill>
                  <a:srgbClr val="808080"/>
                </a:solidFill>
                <a:latin typeface="Calibri"/>
                <a:cs typeface="Calibri"/>
              </a:rPr>
              <a:t> </a:t>
            </a:r>
            <a:r>
              <a:rPr dirty="0" sz="2800">
                <a:solidFill>
                  <a:srgbClr val="808080"/>
                </a:solidFill>
                <a:latin typeface="Calibri"/>
                <a:cs typeface="Calibri"/>
              </a:rPr>
              <a:t>incidence</a:t>
            </a:r>
            <a:r>
              <a:rPr dirty="0" sz="2800" spc="-45">
                <a:solidFill>
                  <a:srgbClr val="808080"/>
                </a:solidFill>
                <a:latin typeface="Calibri"/>
                <a:cs typeface="Calibri"/>
              </a:rPr>
              <a:t> </a:t>
            </a:r>
            <a:r>
              <a:rPr dirty="0" sz="2800">
                <a:solidFill>
                  <a:srgbClr val="808080"/>
                </a:solidFill>
                <a:latin typeface="Calibri"/>
                <a:cs typeface="Calibri"/>
              </a:rPr>
              <a:t>of</a:t>
            </a:r>
            <a:r>
              <a:rPr dirty="0" sz="2800" spc="-70">
                <a:solidFill>
                  <a:srgbClr val="808080"/>
                </a:solidFill>
                <a:latin typeface="Calibri"/>
                <a:cs typeface="Calibri"/>
              </a:rPr>
              <a:t> </a:t>
            </a:r>
            <a:r>
              <a:rPr dirty="0" sz="2800" spc="-25">
                <a:solidFill>
                  <a:srgbClr val="808080"/>
                </a:solidFill>
                <a:latin typeface="Calibri"/>
                <a:cs typeface="Calibri"/>
              </a:rPr>
              <a:t>VTE</a:t>
            </a:r>
            <a:endParaRPr sz="2800">
              <a:latin typeface="Calibri"/>
              <a:cs typeface="Calibri"/>
            </a:endParaRPr>
          </a:p>
          <a:p>
            <a:pPr marL="469900" marR="5080" indent="-457834">
              <a:lnSpc>
                <a:spcPct val="100000"/>
              </a:lnSpc>
              <a:spcBef>
                <a:spcPts val="600"/>
              </a:spcBef>
              <a:buFont typeface="Arial"/>
              <a:buChar char="•"/>
              <a:tabLst>
                <a:tab pos="469265" algn="l"/>
                <a:tab pos="469900" algn="l"/>
              </a:tabLst>
            </a:pPr>
            <a:r>
              <a:rPr dirty="0" sz="2800">
                <a:solidFill>
                  <a:srgbClr val="808080"/>
                </a:solidFill>
                <a:latin typeface="Calibri"/>
                <a:cs typeface="Calibri"/>
              </a:rPr>
              <a:t>Beneficial</a:t>
            </a:r>
            <a:r>
              <a:rPr dirty="0" sz="2800" spc="-110">
                <a:solidFill>
                  <a:srgbClr val="808080"/>
                </a:solidFill>
                <a:latin typeface="Calibri"/>
                <a:cs typeface="Calibri"/>
              </a:rPr>
              <a:t> </a:t>
            </a:r>
            <a:r>
              <a:rPr dirty="0" sz="2800" spc="-25">
                <a:solidFill>
                  <a:srgbClr val="808080"/>
                </a:solidFill>
                <a:latin typeface="Calibri"/>
                <a:cs typeface="Calibri"/>
              </a:rPr>
              <a:t>non-</a:t>
            </a:r>
            <a:r>
              <a:rPr dirty="0" sz="2800" spc="-10">
                <a:solidFill>
                  <a:srgbClr val="808080"/>
                </a:solidFill>
                <a:latin typeface="Calibri"/>
                <a:cs typeface="Calibri"/>
              </a:rPr>
              <a:t>anticoagulant </a:t>
            </a:r>
            <a:r>
              <a:rPr dirty="0" sz="2800">
                <a:solidFill>
                  <a:srgbClr val="808080"/>
                </a:solidFill>
                <a:latin typeface="Calibri"/>
                <a:cs typeface="Calibri"/>
              </a:rPr>
              <a:t>mechanisms</a:t>
            </a:r>
            <a:r>
              <a:rPr dirty="0" sz="2800" spc="-140">
                <a:solidFill>
                  <a:srgbClr val="808080"/>
                </a:solidFill>
                <a:latin typeface="Calibri"/>
                <a:cs typeface="Calibri"/>
              </a:rPr>
              <a:t> </a:t>
            </a:r>
            <a:r>
              <a:rPr dirty="0" sz="2800" spc="-25">
                <a:solidFill>
                  <a:srgbClr val="808080"/>
                </a:solidFill>
                <a:latin typeface="Calibri"/>
                <a:cs typeface="Calibri"/>
              </a:rPr>
              <a:t>(?)</a:t>
            </a:r>
            <a:endParaRPr sz="2800">
              <a:latin typeface="Calibri"/>
              <a:cs typeface="Calibri"/>
            </a:endParaRPr>
          </a:p>
        </p:txBody>
      </p:sp>
      <p:sp>
        <p:nvSpPr>
          <p:cNvPr id="6" name="object 6" descr=""/>
          <p:cNvSpPr txBox="1"/>
          <p:nvPr/>
        </p:nvSpPr>
        <p:spPr>
          <a:xfrm>
            <a:off x="6528210" y="4031356"/>
            <a:ext cx="3984625" cy="1031240"/>
          </a:xfrm>
          <a:prstGeom prst="rect">
            <a:avLst/>
          </a:prstGeom>
        </p:spPr>
        <p:txBody>
          <a:bodyPr wrap="square" lIns="0" tIns="88900" rIns="0" bIns="0" rtlCol="0" vert="horz">
            <a:spAutoFit/>
          </a:bodyPr>
          <a:lstStyle/>
          <a:p>
            <a:pPr marL="469900" indent="-457200">
              <a:lnSpc>
                <a:spcPct val="100000"/>
              </a:lnSpc>
              <a:spcBef>
                <a:spcPts val="700"/>
              </a:spcBef>
              <a:buFont typeface="Arial"/>
              <a:buChar char="•"/>
              <a:tabLst>
                <a:tab pos="469265" algn="l"/>
                <a:tab pos="469900" algn="l"/>
              </a:tabLst>
            </a:pPr>
            <a:r>
              <a:rPr dirty="0" sz="2800" spc="-10">
                <a:solidFill>
                  <a:srgbClr val="808080"/>
                </a:solidFill>
                <a:latin typeface="Calibri"/>
                <a:cs typeface="Calibri"/>
              </a:rPr>
              <a:t>Immunothrombosis</a:t>
            </a:r>
            <a:endParaRPr sz="2800">
              <a:latin typeface="Calibri"/>
              <a:cs typeface="Calibri"/>
            </a:endParaRPr>
          </a:p>
          <a:p>
            <a:pPr marL="469900" indent="-457200">
              <a:lnSpc>
                <a:spcPct val="100000"/>
              </a:lnSpc>
              <a:spcBef>
                <a:spcPts val="600"/>
              </a:spcBef>
              <a:buFont typeface="Arial"/>
              <a:buChar char="•"/>
              <a:tabLst>
                <a:tab pos="469265" algn="l"/>
                <a:tab pos="469900" algn="l"/>
              </a:tabLst>
            </a:pPr>
            <a:r>
              <a:rPr dirty="0" sz="2800" spc="-10">
                <a:solidFill>
                  <a:srgbClr val="808080"/>
                </a:solidFill>
                <a:latin typeface="Calibri"/>
                <a:cs typeface="Calibri"/>
              </a:rPr>
              <a:t>Overdiagnosis</a:t>
            </a:r>
            <a:r>
              <a:rPr dirty="0" sz="2800" spc="-20">
                <a:solidFill>
                  <a:srgbClr val="808080"/>
                </a:solidFill>
                <a:latin typeface="Calibri"/>
                <a:cs typeface="Calibri"/>
              </a:rPr>
              <a:t> </a:t>
            </a:r>
            <a:r>
              <a:rPr dirty="0" sz="2800">
                <a:solidFill>
                  <a:srgbClr val="808080"/>
                </a:solidFill>
                <a:latin typeface="Calibri"/>
                <a:cs typeface="Calibri"/>
              </a:rPr>
              <a:t>of</a:t>
            </a:r>
            <a:r>
              <a:rPr dirty="0" sz="2800" spc="-60">
                <a:solidFill>
                  <a:srgbClr val="808080"/>
                </a:solidFill>
                <a:latin typeface="Calibri"/>
                <a:cs typeface="Calibri"/>
              </a:rPr>
              <a:t> </a:t>
            </a:r>
            <a:r>
              <a:rPr dirty="0" sz="2800">
                <a:solidFill>
                  <a:srgbClr val="808080"/>
                </a:solidFill>
                <a:latin typeface="Calibri"/>
                <a:cs typeface="Calibri"/>
              </a:rPr>
              <a:t>VTE</a:t>
            </a:r>
            <a:r>
              <a:rPr dirty="0" sz="2800" spc="-45">
                <a:solidFill>
                  <a:srgbClr val="808080"/>
                </a:solidFill>
                <a:latin typeface="Calibri"/>
                <a:cs typeface="Calibri"/>
              </a:rPr>
              <a:t> </a:t>
            </a:r>
            <a:r>
              <a:rPr dirty="0" sz="2800" spc="-25">
                <a:solidFill>
                  <a:srgbClr val="808080"/>
                </a:solidFill>
                <a:latin typeface="Calibri"/>
                <a:cs typeface="Calibri"/>
              </a:rPr>
              <a:t>(?)</a:t>
            </a:r>
            <a:endParaRPr sz="2800">
              <a:latin typeface="Calibri"/>
              <a:cs typeface="Calibri"/>
            </a:endParaRPr>
          </a:p>
        </p:txBody>
      </p:sp>
      <p:sp>
        <p:nvSpPr>
          <p:cNvPr id="7" name="object 7"/>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5751830"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Case</a:t>
            </a:r>
            <a:r>
              <a:rPr dirty="0" sz="2800" spc="-70">
                <a:solidFill>
                  <a:srgbClr val="E53E31"/>
                </a:solidFill>
                <a:latin typeface="Calibri"/>
                <a:cs typeface="Calibri"/>
              </a:rPr>
              <a:t> </a:t>
            </a:r>
            <a:r>
              <a:rPr dirty="0" sz="2800">
                <a:solidFill>
                  <a:srgbClr val="E53E31"/>
                </a:solidFill>
                <a:latin typeface="Calibri"/>
                <a:cs typeface="Calibri"/>
              </a:rPr>
              <a:t>1:</a:t>
            </a:r>
            <a:r>
              <a:rPr dirty="0" sz="2800" spc="-55">
                <a:solidFill>
                  <a:srgbClr val="E53E31"/>
                </a:solidFill>
                <a:latin typeface="Calibri"/>
                <a:cs typeface="Calibri"/>
              </a:rPr>
              <a:t> </a:t>
            </a:r>
            <a:r>
              <a:rPr dirty="0" sz="2800" spc="-35">
                <a:solidFill>
                  <a:srgbClr val="E53E31"/>
                </a:solidFill>
                <a:latin typeface="Calibri"/>
                <a:cs typeface="Calibri"/>
              </a:rPr>
              <a:t>COVID-</a:t>
            </a:r>
            <a:r>
              <a:rPr dirty="0" sz="2800">
                <a:solidFill>
                  <a:srgbClr val="E53E31"/>
                </a:solidFill>
                <a:latin typeface="Calibri"/>
                <a:cs typeface="Calibri"/>
              </a:rPr>
              <a:t>19</a:t>
            </a:r>
            <a:r>
              <a:rPr dirty="0" sz="2800" spc="-35">
                <a:solidFill>
                  <a:srgbClr val="E53E31"/>
                </a:solidFill>
                <a:latin typeface="Calibri"/>
                <a:cs typeface="Calibri"/>
              </a:rPr>
              <a:t> </a:t>
            </a:r>
            <a:r>
              <a:rPr dirty="0" sz="2800" spc="-10">
                <a:solidFill>
                  <a:srgbClr val="E53E31"/>
                </a:solidFill>
                <a:latin typeface="Calibri"/>
                <a:cs typeface="Calibri"/>
              </a:rPr>
              <a:t>Related</a:t>
            </a:r>
            <a:r>
              <a:rPr dirty="0" sz="2800" spc="-70">
                <a:solidFill>
                  <a:srgbClr val="E53E31"/>
                </a:solidFill>
                <a:latin typeface="Calibri"/>
                <a:cs typeface="Calibri"/>
              </a:rPr>
              <a:t> </a:t>
            </a:r>
            <a:r>
              <a:rPr dirty="0" sz="2800">
                <a:solidFill>
                  <a:srgbClr val="E53E31"/>
                </a:solidFill>
                <a:latin typeface="Calibri"/>
                <a:cs typeface="Calibri"/>
              </a:rPr>
              <a:t>Critical</a:t>
            </a:r>
            <a:r>
              <a:rPr dirty="0" sz="2800" spc="-75">
                <a:solidFill>
                  <a:srgbClr val="E53E31"/>
                </a:solidFill>
                <a:latin typeface="Calibri"/>
                <a:cs typeface="Calibri"/>
              </a:rPr>
              <a:t> </a:t>
            </a:r>
            <a:r>
              <a:rPr dirty="0" sz="2800" spc="-10">
                <a:solidFill>
                  <a:srgbClr val="E53E31"/>
                </a:solidFill>
                <a:latin typeface="Calibri"/>
                <a:cs typeface="Calibri"/>
              </a:rPr>
              <a:t>Illness</a:t>
            </a:r>
            <a:endParaRPr sz="2800">
              <a:latin typeface="Calibri"/>
              <a:cs typeface="Calibri"/>
            </a:endParaRPr>
          </a:p>
        </p:txBody>
      </p:sp>
      <p:graphicFrame>
        <p:nvGraphicFramePr>
          <p:cNvPr id="3" name="object 3" descr=""/>
          <p:cNvGraphicFramePr>
            <a:graphicFrameLocks noGrp="1"/>
          </p:cNvGraphicFramePr>
          <p:nvPr/>
        </p:nvGraphicFramePr>
        <p:xfrm>
          <a:off x="933958" y="2836387"/>
          <a:ext cx="4805680" cy="2145030"/>
        </p:xfrm>
        <a:graphic>
          <a:graphicData uri="http://schemas.openxmlformats.org/drawingml/2006/table">
            <a:tbl>
              <a:tblPr firstRow="1" bandRow="1">
                <a:tableStyleId>{2D5ABB26-0587-4C30-8999-92F81FD0307C}</a:tableStyleId>
              </a:tblPr>
              <a:tblGrid>
                <a:gridCol w="4792980"/>
              </a:tblGrid>
              <a:tr h="347345">
                <a:tc>
                  <a:txBody>
                    <a:bodyPr/>
                    <a:lstStyle/>
                    <a:p>
                      <a:pPr algn="ctr">
                        <a:lnSpc>
                          <a:spcPct val="100000"/>
                        </a:lnSpc>
                        <a:spcBef>
                          <a:spcPts val="365"/>
                        </a:spcBef>
                      </a:pPr>
                      <a:r>
                        <a:rPr dirty="0" sz="1600" b="1">
                          <a:solidFill>
                            <a:srgbClr val="FFFFFF"/>
                          </a:solidFill>
                          <a:latin typeface="Segoe UI"/>
                          <a:cs typeface="Segoe UI"/>
                        </a:rPr>
                        <a:t>Patient</a:t>
                      </a:r>
                      <a:r>
                        <a:rPr dirty="0" sz="1600" spc="-105" b="1">
                          <a:solidFill>
                            <a:srgbClr val="FFFFFF"/>
                          </a:solidFill>
                          <a:latin typeface="Segoe UI"/>
                          <a:cs typeface="Segoe UI"/>
                        </a:rPr>
                        <a:t> </a:t>
                      </a:r>
                      <a:r>
                        <a:rPr dirty="0" sz="1600" spc="-50" b="1">
                          <a:solidFill>
                            <a:srgbClr val="FFFFFF"/>
                          </a:solidFill>
                          <a:latin typeface="Segoe UI"/>
                          <a:cs typeface="Segoe UI"/>
                        </a:rPr>
                        <a:t>T</a:t>
                      </a:r>
                      <a:endParaRPr sz="1600">
                        <a:latin typeface="Segoe UI"/>
                        <a:cs typeface="Segoe UI"/>
                      </a:endParaRPr>
                    </a:p>
                  </a:txBody>
                  <a:tcPr marL="0" marR="0" marB="0" marT="46355">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r>
              <a:tr h="335280">
                <a:tc>
                  <a:txBody>
                    <a:bodyPr/>
                    <a:lstStyle/>
                    <a:p>
                      <a:pPr algn="ctr">
                        <a:lnSpc>
                          <a:spcPct val="100000"/>
                        </a:lnSpc>
                        <a:spcBef>
                          <a:spcPts val="305"/>
                        </a:spcBef>
                      </a:pPr>
                      <a:r>
                        <a:rPr dirty="0" sz="1600">
                          <a:solidFill>
                            <a:srgbClr val="808080"/>
                          </a:solidFill>
                          <a:latin typeface="Microsoft YaHei"/>
                          <a:cs typeface="Microsoft YaHei"/>
                        </a:rPr>
                        <a:t>♂</a:t>
                      </a:r>
                      <a:r>
                        <a:rPr dirty="0" sz="1600">
                          <a:solidFill>
                            <a:srgbClr val="808080"/>
                          </a:solidFill>
                          <a:latin typeface="Segoe UI"/>
                          <a:cs typeface="Segoe UI"/>
                        </a:rPr>
                        <a:t>,</a:t>
                      </a:r>
                      <a:r>
                        <a:rPr dirty="0" sz="1600" spc="-35">
                          <a:solidFill>
                            <a:srgbClr val="808080"/>
                          </a:solidFill>
                          <a:latin typeface="Segoe UI"/>
                          <a:cs typeface="Segoe UI"/>
                        </a:rPr>
                        <a:t> </a:t>
                      </a:r>
                      <a:r>
                        <a:rPr dirty="0" sz="1600">
                          <a:solidFill>
                            <a:srgbClr val="808080"/>
                          </a:solidFill>
                          <a:latin typeface="Segoe UI"/>
                          <a:cs typeface="Segoe UI"/>
                        </a:rPr>
                        <a:t>Chinese,</a:t>
                      </a:r>
                      <a:r>
                        <a:rPr dirty="0" sz="1600" spc="-30">
                          <a:solidFill>
                            <a:srgbClr val="808080"/>
                          </a:solidFill>
                          <a:latin typeface="Segoe UI"/>
                          <a:cs typeface="Segoe UI"/>
                        </a:rPr>
                        <a:t> </a:t>
                      </a:r>
                      <a:r>
                        <a:rPr dirty="0" sz="1600">
                          <a:solidFill>
                            <a:srgbClr val="808080"/>
                          </a:solidFill>
                          <a:latin typeface="Segoe UI"/>
                          <a:cs typeface="Segoe UI"/>
                        </a:rPr>
                        <a:t>73</a:t>
                      </a:r>
                      <a:r>
                        <a:rPr dirty="0" sz="1600" spc="-45">
                          <a:solidFill>
                            <a:srgbClr val="808080"/>
                          </a:solidFill>
                          <a:latin typeface="Segoe UI"/>
                          <a:cs typeface="Segoe UI"/>
                        </a:rPr>
                        <a:t> </a:t>
                      </a:r>
                      <a:r>
                        <a:rPr dirty="0" sz="1600" spc="-10">
                          <a:solidFill>
                            <a:srgbClr val="808080"/>
                          </a:solidFill>
                          <a:latin typeface="Segoe UI"/>
                          <a:cs typeface="Segoe UI"/>
                        </a:rPr>
                        <a:t>years</a:t>
                      </a:r>
                      <a:endParaRPr sz="1600">
                        <a:latin typeface="Segoe UI"/>
                        <a:cs typeface="Segoe UI"/>
                      </a:endParaRPr>
                    </a:p>
                  </a:txBody>
                  <a:tcPr marL="0" marR="0" marB="0" marT="38735">
                    <a:lnB w="12700">
                      <a:solidFill>
                        <a:srgbClr val="C0C0C0"/>
                      </a:solidFill>
                      <a:prstDash val="solid"/>
                    </a:lnB>
                    <a:solidFill>
                      <a:srgbClr val="F2F2F2"/>
                    </a:solidFill>
                  </a:tcPr>
                </a:tc>
              </a:tr>
              <a:tr h="335280">
                <a:tc>
                  <a:txBody>
                    <a:bodyPr/>
                    <a:lstStyle/>
                    <a:p>
                      <a:pPr algn="ctr">
                        <a:lnSpc>
                          <a:spcPct val="100000"/>
                        </a:lnSpc>
                        <a:spcBef>
                          <a:spcPts val="320"/>
                        </a:spcBef>
                      </a:pPr>
                      <a:r>
                        <a:rPr dirty="0" sz="1600">
                          <a:solidFill>
                            <a:srgbClr val="808080"/>
                          </a:solidFill>
                          <a:latin typeface="Segoe UI"/>
                          <a:cs typeface="Segoe UI"/>
                        </a:rPr>
                        <a:t>BMI</a:t>
                      </a:r>
                      <a:r>
                        <a:rPr dirty="0" sz="1600" spc="-40">
                          <a:solidFill>
                            <a:srgbClr val="808080"/>
                          </a:solidFill>
                          <a:latin typeface="Segoe UI"/>
                          <a:cs typeface="Segoe UI"/>
                        </a:rPr>
                        <a:t> </a:t>
                      </a:r>
                      <a:r>
                        <a:rPr dirty="0" sz="1600">
                          <a:solidFill>
                            <a:srgbClr val="808080"/>
                          </a:solidFill>
                          <a:latin typeface="Segoe UI"/>
                          <a:cs typeface="Segoe UI"/>
                        </a:rPr>
                        <a:t>34</a:t>
                      </a:r>
                      <a:r>
                        <a:rPr dirty="0" sz="1600" spc="-45">
                          <a:solidFill>
                            <a:srgbClr val="808080"/>
                          </a:solidFill>
                          <a:latin typeface="Segoe UI"/>
                          <a:cs typeface="Segoe UI"/>
                        </a:rPr>
                        <a:t> </a:t>
                      </a:r>
                      <a:r>
                        <a:rPr dirty="0" sz="1600">
                          <a:solidFill>
                            <a:srgbClr val="808080"/>
                          </a:solidFill>
                          <a:latin typeface="Segoe UI"/>
                          <a:cs typeface="Segoe UI"/>
                        </a:rPr>
                        <a:t>kg/m</a:t>
                      </a:r>
                      <a:r>
                        <a:rPr dirty="0" baseline="26455" sz="1575">
                          <a:solidFill>
                            <a:srgbClr val="808080"/>
                          </a:solidFill>
                          <a:latin typeface="Segoe UI"/>
                          <a:cs typeface="Segoe UI"/>
                        </a:rPr>
                        <a:t>2</a:t>
                      </a:r>
                      <a:r>
                        <a:rPr dirty="0" sz="1600">
                          <a:solidFill>
                            <a:srgbClr val="808080"/>
                          </a:solidFill>
                          <a:latin typeface="Segoe UI"/>
                          <a:cs typeface="Segoe UI"/>
                        </a:rPr>
                        <a:t>,</a:t>
                      </a:r>
                      <a:r>
                        <a:rPr dirty="0" sz="1600" spc="-40">
                          <a:solidFill>
                            <a:srgbClr val="808080"/>
                          </a:solidFill>
                          <a:latin typeface="Segoe UI"/>
                          <a:cs typeface="Segoe UI"/>
                        </a:rPr>
                        <a:t> </a:t>
                      </a:r>
                      <a:r>
                        <a:rPr dirty="0" sz="1600">
                          <a:solidFill>
                            <a:srgbClr val="808080"/>
                          </a:solidFill>
                          <a:latin typeface="Segoe UI"/>
                          <a:cs typeface="Segoe UI"/>
                        </a:rPr>
                        <a:t>DM,</a:t>
                      </a:r>
                      <a:r>
                        <a:rPr dirty="0" sz="1600" spc="-30">
                          <a:solidFill>
                            <a:srgbClr val="808080"/>
                          </a:solidFill>
                          <a:latin typeface="Segoe UI"/>
                          <a:cs typeface="Segoe UI"/>
                        </a:rPr>
                        <a:t> </a:t>
                      </a:r>
                      <a:r>
                        <a:rPr dirty="0" sz="1600" spc="-10">
                          <a:solidFill>
                            <a:srgbClr val="808080"/>
                          </a:solidFill>
                          <a:latin typeface="Segoe UI"/>
                          <a:cs typeface="Segoe UI"/>
                        </a:rPr>
                        <a:t>hypertension</a:t>
                      </a:r>
                      <a:endParaRPr sz="1600">
                        <a:latin typeface="Segoe UI"/>
                        <a:cs typeface="Segoe UI"/>
                      </a:endParaRPr>
                    </a:p>
                  </a:txBody>
                  <a:tcPr marL="0" marR="0" marB="0" marT="40640">
                    <a:lnT w="12700">
                      <a:solidFill>
                        <a:srgbClr val="C0C0C0"/>
                      </a:solidFill>
                      <a:prstDash val="solid"/>
                    </a:lnT>
                    <a:lnB w="12700">
                      <a:solidFill>
                        <a:srgbClr val="C0C0C0"/>
                      </a:solidFill>
                      <a:prstDash val="solid"/>
                    </a:lnB>
                    <a:solidFill>
                      <a:srgbClr val="F2F2F2"/>
                    </a:solidFill>
                  </a:tcPr>
                </a:tc>
              </a:tr>
              <a:tr h="335280">
                <a:tc>
                  <a:txBody>
                    <a:bodyPr/>
                    <a:lstStyle/>
                    <a:p>
                      <a:pPr algn="ctr">
                        <a:lnSpc>
                          <a:spcPct val="100000"/>
                        </a:lnSpc>
                        <a:spcBef>
                          <a:spcPts val="320"/>
                        </a:spcBef>
                      </a:pPr>
                      <a:r>
                        <a:rPr dirty="0" sz="1600" spc="-25">
                          <a:solidFill>
                            <a:srgbClr val="808080"/>
                          </a:solidFill>
                          <a:latin typeface="Segoe UI"/>
                          <a:cs typeface="Segoe UI"/>
                        </a:rPr>
                        <a:t>COVID-</a:t>
                      </a:r>
                      <a:r>
                        <a:rPr dirty="0" sz="1600">
                          <a:solidFill>
                            <a:srgbClr val="808080"/>
                          </a:solidFill>
                          <a:latin typeface="Segoe UI"/>
                          <a:cs typeface="Segoe UI"/>
                        </a:rPr>
                        <a:t>19</a:t>
                      </a:r>
                      <a:r>
                        <a:rPr dirty="0" sz="1600" spc="25">
                          <a:solidFill>
                            <a:srgbClr val="808080"/>
                          </a:solidFill>
                          <a:latin typeface="Segoe UI"/>
                          <a:cs typeface="Segoe UI"/>
                        </a:rPr>
                        <a:t> </a:t>
                      </a:r>
                      <a:r>
                        <a:rPr dirty="0" sz="1600">
                          <a:solidFill>
                            <a:srgbClr val="808080"/>
                          </a:solidFill>
                          <a:latin typeface="Segoe UI"/>
                          <a:cs typeface="Segoe UI"/>
                        </a:rPr>
                        <a:t>day </a:t>
                      </a:r>
                      <a:r>
                        <a:rPr dirty="0" sz="1600" spc="-25">
                          <a:solidFill>
                            <a:srgbClr val="808080"/>
                          </a:solidFill>
                          <a:latin typeface="Segoe UI"/>
                          <a:cs typeface="Segoe UI"/>
                        </a:rPr>
                        <a:t>10</a:t>
                      </a:r>
                      <a:endParaRPr sz="1600">
                        <a:latin typeface="Segoe UI"/>
                        <a:cs typeface="Segoe UI"/>
                      </a:endParaRPr>
                    </a:p>
                  </a:txBody>
                  <a:tcPr marL="0" marR="0" marB="0" marT="40640">
                    <a:lnT w="12700">
                      <a:solidFill>
                        <a:srgbClr val="C0C0C0"/>
                      </a:solidFill>
                      <a:prstDash val="solid"/>
                    </a:lnT>
                    <a:lnB w="12700">
                      <a:solidFill>
                        <a:srgbClr val="C0C0C0"/>
                      </a:solidFill>
                      <a:prstDash val="solid"/>
                    </a:lnB>
                    <a:solidFill>
                      <a:srgbClr val="F2F2F2"/>
                    </a:solidFill>
                  </a:tcPr>
                </a:tc>
              </a:tr>
              <a:tr h="334645">
                <a:tc>
                  <a:txBody>
                    <a:bodyPr/>
                    <a:lstStyle/>
                    <a:p>
                      <a:pPr algn="ctr">
                        <a:lnSpc>
                          <a:spcPct val="100000"/>
                        </a:lnSpc>
                        <a:spcBef>
                          <a:spcPts val="320"/>
                        </a:spcBef>
                      </a:pPr>
                      <a:r>
                        <a:rPr dirty="0" sz="1600">
                          <a:solidFill>
                            <a:srgbClr val="808080"/>
                          </a:solidFill>
                          <a:latin typeface="Segoe UI"/>
                          <a:cs typeface="Segoe UI"/>
                        </a:rPr>
                        <a:t>High</a:t>
                      </a:r>
                      <a:r>
                        <a:rPr dirty="0" sz="1600" spc="-45">
                          <a:solidFill>
                            <a:srgbClr val="808080"/>
                          </a:solidFill>
                          <a:latin typeface="Segoe UI"/>
                          <a:cs typeface="Segoe UI"/>
                        </a:rPr>
                        <a:t> </a:t>
                      </a:r>
                      <a:r>
                        <a:rPr dirty="0" sz="1600" spc="-20">
                          <a:solidFill>
                            <a:srgbClr val="808080"/>
                          </a:solidFill>
                          <a:latin typeface="Segoe UI"/>
                          <a:cs typeface="Segoe UI"/>
                        </a:rPr>
                        <a:t>fever,</a:t>
                      </a:r>
                      <a:r>
                        <a:rPr dirty="0" sz="1600" spc="-50">
                          <a:solidFill>
                            <a:srgbClr val="808080"/>
                          </a:solidFill>
                          <a:latin typeface="Segoe UI"/>
                          <a:cs typeface="Segoe UI"/>
                        </a:rPr>
                        <a:t> </a:t>
                      </a:r>
                      <a:r>
                        <a:rPr dirty="0" sz="1600">
                          <a:solidFill>
                            <a:srgbClr val="808080"/>
                          </a:solidFill>
                          <a:latin typeface="Segoe UI"/>
                          <a:cs typeface="Segoe UI"/>
                        </a:rPr>
                        <a:t>dyspneic</a:t>
                      </a:r>
                      <a:r>
                        <a:rPr dirty="0" sz="1600" spc="-40">
                          <a:solidFill>
                            <a:srgbClr val="808080"/>
                          </a:solidFill>
                          <a:latin typeface="Segoe UI"/>
                          <a:cs typeface="Segoe UI"/>
                        </a:rPr>
                        <a:t> </a:t>
                      </a:r>
                      <a:r>
                        <a:rPr dirty="0" sz="1600">
                          <a:solidFill>
                            <a:srgbClr val="808080"/>
                          </a:solidFill>
                          <a:latin typeface="Segoe UI"/>
                          <a:cs typeface="Segoe UI"/>
                        </a:rPr>
                        <a:t>at</a:t>
                      </a:r>
                      <a:r>
                        <a:rPr dirty="0" sz="1600" spc="-60">
                          <a:solidFill>
                            <a:srgbClr val="808080"/>
                          </a:solidFill>
                          <a:latin typeface="Segoe UI"/>
                          <a:cs typeface="Segoe UI"/>
                        </a:rPr>
                        <a:t> </a:t>
                      </a:r>
                      <a:r>
                        <a:rPr dirty="0" sz="1600" spc="-20">
                          <a:solidFill>
                            <a:srgbClr val="808080"/>
                          </a:solidFill>
                          <a:latin typeface="Segoe UI"/>
                          <a:cs typeface="Segoe UI"/>
                        </a:rPr>
                        <a:t>rest</a:t>
                      </a:r>
                      <a:endParaRPr sz="1600">
                        <a:latin typeface="Segoe UI"/>
                        <a:cs typeface="Segoe UI"/>
                      </a:endParaRPr>
                    </a:p>
                  </a:txBody>
                  <a:tcPr marL="0" marR="0" marB="0" marT="40640">
                    <a:lnT w="12700">
                      <a:solidFill>
                        <a:srgbClr val="C0C0C0"/>
                      </a:solidFill>
                      <a:prstDash val="solid"/>
                    </a:lnT>
                    <a:lnB w="12700">
                      <a:solidFill>
                        <a:srgbClr val="C0C0C0"/>
                      </a:solidFill>
                      <a:prstDash val="solid"/>
                    </a:lnB>
                    <a:solidFill>
                      <a:srgbClr val="F2F2F2"/>
                    </a:solidFill>
                  </a:tcPr>
                </a:tc>
              </a:tr>
              <a:tr h="457200">
                <a:tc>
                  <a:txBody>
                    <a:bodyPr/>
                    <a:lstStyle/>
                    <a:p>
                      <a:pPr algn="ctr">
                        <a:lnSpc>
                          <a:spcPct val="100000"/>
                        </a:lnSpc>
                        <a:spcBef>
                          <a:spcPts val="800"/>
                        </a:spcBef>
                      </a:pPr>
                      <a:r>
                        <a:rPr dirty="0" sz="1600">
                          <a:solidFill>
                            <a:srgbClr val="808080"/>
                          </a:solidFill>
                          <a:latin typeface="Segoe UI"/>
                          <a:cs typeface="Segoe UI"/>
                        </a:rPr>
                        <a:t>HR</a:t>
                      </a:r>
                      <a:r>
                        <a:rPr dirty="0" sz="1600" spc="-25">
                          <a:solidFill>
                            <a:srgbClr val="808080"/>
                          </a:solidFill>
                          <a:latin typeface="Segoe UI"/>
                          <a:cs typeface="Segoe UI"/>
                        </a:rPr>
                        <a:t> </a:t>
                      </a:r>
                      <a:r>
                        <a:rPr dirty="0" sz="1600">
                          <a:solidFill>
                            <a:srgbClr val="808080"/>
                          </a:solidFill>
                          <a:latin typeface="Segoe UI"/>
                          <a:cs typeface="Segoe UI"/>
                        </a:rPr>
                        <a:t>123/min,</a:t>
                      </a:r>
                      <a:r>
                        <a:rPr dirty="0" sz="1600" spc="-30">
                          <a:solidFill>
                            <a:srgbClr val="808080"/>
                          </a:solidFill>
                          <a:latin typeface="Segoe UI"/>
                          <a:cs typeface="Segoe UI"/>
                        </a:rPr>
                        <a:t> </a:t>
                      </a:r>
                      <a:r>
                        <a:rPr dirty="0" sz="1600">
                          <a:solidFill>
                            <a:srgbClr val="808080"/>
                          </a:solidFill>
                          <a:latin typeface="Segoe UI"/>
                          <a:cs typeface="Segoe UI"/>
                        </a:rPr>
                        <a:t>RR</a:t>
                      </a:r>
                      <a:r>
                        <a:rPr dirty="0" sz="1600" spc="-20">
                          <a:solidFill>
                            <a:srgbClr val="808080"/>
                          </a:solidFill>
                          <a:latin typeface="Segoe UI"/>
                          <a:cs typeface="Segoe UI"/>
                        </a:rPr>
                        <a:t> </a:t>
                      </a:r>
                      <a:r>
                        <a:rPr dirty="0" sz="1600">
                          <a:solidFill>
                            <a:srgbClr val="808080"/>
                          </a:solidFill>
                          <a:latin typeface="Segoe UI"/>
                          <a:cs typeface="Segoe UI"/>
                        </a:rPr>
                        <a:t>42/min,</a:t>
                      </a:r>
                      <a:r>
                        <a:rPr dirty="0" sz="1600" spc="-40">
                          <a:solidFill>
                            <a:srgbClr val="808080"/>
                          </a:solidFill>
                          <a:latin typeface="Segoe UI"/>
                          <a:cs typeface="Segoe UI"/>
                        </a:rPr>
                        <a:t> </a:t>
                      </a:r>
                      <a:r>
                        <a:rPr dirty="0" sz="1600">
                          <a:solidFill>
                            <a:srgbClr val="808080"/>
                          </a:solidFill>
                          <a:latin typeface="Segoe UI"/>
                          <a:cs typeface="Segoe UI"/>
                        </a:rPr>
                        <a:t>Sat</a:t>
                      </a:r>
                      <a:r>
                        <a:rPr dirty="0" sz="1600" spc="-40">
                          <a:solidFill>
                            <a:srgbClr val="808080"/>
                          </a:solidFill>
                          <a:latin typeface="Segoe UI"/>
                          <a:cs typeface="Segoe UI"/>
                        </a:rPr>
                        <a:t> </a:t>
                      </a:r>
                      <a:r>
                        <a:rPr dirty="0" sz="1600">
                          <a:solidFill>
                            <a:srgbClr val="808080"/>
                          </a:solidFill>
                          <a:latin typeface="Segoe UI"/>
                          <a:cs typeface="Segoe UI"/>
                        </a:rPr>
                        <a:t>83%</a:t>
                      </a:r>
                      <a:r>
                        <a:rPr dirty="0" sz="1600" spc="-35">
                          <a:solidFill>
                            <a:srgbClr val="808080"/>
                          </a:solidFill>
                          <a:latin typeface="Segoe UI"/>
                          <a:cs typeface="Segoe UI"/>
                        </a:rPr>
                        <a:t> </a:t>
                      </a:r>
                      <a:r>
                        <a:rPr dirty="0" sz="1600">
                          <a:solidFill>
                            <a:srgbClr val="808080"/>
                          </a:solidFill>
                          <a:latin typeface="Segoe UI"/>
                          <a:cs typeface="Segoe UI"/>
                        </a:rPr>
                        <a:t>at</a:t>
                      </a:r>
                      <a:r>
                        <a:rPr dirty="0" sz="1600" spc="-40">
                          <a:solidFill>
                            <a:srgbClr val="808080"/>
                          </a:solidFill>
                          <a:latin typeface="Segoe UI"/>
                          <a:cs typeface="Segoe UI"/>
                        </a:rPr>
                        <a:t> </a:t>
                      </a:r>
                      <a:r>
                        <a:rPr dirty="0" sz="1600">
                          <a:solidFill>
                            <a:srgbClr val="808080"/>
                          </a:solidFill>
                          <a:latin typeface="Segoe UI"/>
                          <a:cs typeface="Segoe UI"/>
                        </a:rPr>
                        <a:t>15L</a:t>
                      </a:r>
                      <a:r>
                        <a:rPr dirty="0" sz="1600" spc="-40">
                          <a:solidFill>
                            <a:srgbClr val="808080"/>
                          </a:solidFill>
                          <a:latin typeface="Segoe UI"/>
                          <a:cs typeface="Segoe UI"/>
                        </a:rPr>
                        <a:t> </a:t>
                      </a:r>
                      <a:r>
                        <a:rPr dirty="0" sz="1600" spc="-25">
                          <a:solidFill>
                            <a:srgbClr val="808080"/>
                          </a:solidFill>
                          <a:latin typeface="Segoe UI"/>
                          <a:cs typeface="Segoe UI"/>
                        </a:rPr>
                        <a:t>O2</a:t>
                      </a:r>
                      <a:endParaRPr sz="1600">
                        <a:latin typeface="Segoe UI"/>
                        <a:cs typeface="Segoe UI"/>
                      </a:endParaRPr>
                    </a:p>
                  </a:txBody>
                  <a:tcPr marL="0" marR="0" marB="0" marT="101600">
                    <a:lnT w="12700">
                      <a:solidFill>
                        <a:srgbClr val="C0C0C0"/>
                      </a:solidFill>
                      <a:prstDash val="solid"/>
                    </a:lnT>
                    <a:solidFill>
                      <a:srgbClr val="F2F2F2"/>
                    </a:solidFill>
                  </a:tcPr>
                </a:tc>
              </a:tr>
            </a:tbl>
          </a:graphicData>
        </a:graphic>
      </p:graphicFrame>
      <p:pic>
        <p:nvPicPr>
          <p:cNvPr id="4" name="object 4" descr=""/>
          <p:cNvPicPr/>
          <p:nvPr/>
        </p:nvPicPr>
        <p:blipFill>
          <a:blip r:embed="rId2" cstate="print"/>
          <a:stretch>
            <a:fillRect/>
          </a:stretch>
        </p:blipFill>
        <p:spPr>
          <a:xfrm>
            <a:off x="6172200" y="2161032"/>
            <a:ext cx="5356085" cy="3654399"/>
          </a:xfrm>
          <a:prstGeom prst="rect">
            <a:avLst/>
          </a:prstGeom>
        </p:spPr>
      </p:pic>
      <p:sp>
        <p:nvSpPr>
          <p:cNvPr id="5" name="object 5"/>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Question</a:t>
            </a:r>
            <a:r>
              <a:rPr dirty="0" spc="-135"/>
              <a:t> </a:t>
            </a:r>
            <a:r>
              <a:rPr dirty="0" spc="-25"/>
              <a:t>#1</a:t>
            </a:r>
          </a:p>
        </p:txBody>
      </p:sp>
      <p:sp>
        <p:nvSpPr>
          <p:cNvPr id="3" name="object 3" descr=""/>
          <p:cNvSpPr txBox="1"/>
          <p:nvPr/>
        </p:nvSpPr>
        <p:spPr>
          <a:xfrm>
            <a:off x="406400" y="1958403"/>
            <a:ext cx="9881870" cy="1530350"/>
          </a:xfrm>
          <a:prstGeom prst="rect">
            <a:avLst/>
          </a:prstGeom>
        </p:spPr>
        <p:txBody>
          <a:bodyPr wrap="square" lIns="0" tIns="52069" rIns="0" bIns="0" rtlCol="0" vert="horz">
            <a:spAutoFit/>
          </a:bodyPr>
          <a:lstStyle/>
          <a:p>
            <a:pPr marL="12700" marR="5080">
              <a:lnSpc>
                <a:spcPct val="90700"/>
              </a:lnSpc>
              <a:spcBef>
                <a:spcPts val="409"/>
              </a:spcBef>
            </a:pPr>
            <a:r>
              <a:rPr dirty="0" sz="2650">
                <a:solidFill>
                  <a:srgbClr val="808080"/>
                </a:solidFill>
                <a:latin typeface="Calibri"/>
                <a:cs typeface="Calibri"/>
              </a:rPr>
              <a:t>Should</a:t>
            </a:r>
            <a:r>
              <a:rPr dirty="0" sz="2650" spc="-40">
                <a:solidFill>
                  <a:srgbClr val="808080"/>
                </a:solidFill>
                <a:latin typeface="Calibri"/>
                <a:cs typeface="Calibri"/>
              </a:rPr>
              <a:t> </a:t>
            </a:r>
            <a:r>
              <a:rPr dirty="0" sz="2650">
                <a:solidFill>
                  <a:srgbClr val="808080"/>
                </a:solidFill>
                <a:latin typeface="Calibri"/>
                <a:cs typeface="Calibri"/>
              </a:rPr>
              <a:t>DOACs,</a:t>
            </a:r>
            <a:r>
              <a:rPr dirty="0" sz="2650" spc="-40">
                <a:solidFill>
                  <a:srgbClr val="808080"/>
                </a:solidFill>
                <a:latin typeface="Calibri"/>
                <a:cs typeface="Calibri"/>
              </a:rPr>
              <a:t> </a:t>
            </a:r>
            <a:r>
              <a:rPr dirty="0" sz="2650">
                <a:solidFill>
                  <a:srgbClr val="808080"/>
                </a:solidFill>
                <a:latin typeface="Calibri"/>
                <a:cs typeface="Calibri"/>
              </a:rPr>
              <a:t>LMWH,</a:t>
            </a:r>
            <a:r>
              <a:rPr dirty="0" sz="2650" spc="-35">
                <a:solidFill>
                  <a:srgbClr val="808080"/>
                </a:solidFill>
                <a:latin typeface="Calibri"/>
                <a:cs typeface="Calibri"/>
              </a:rPr>
              <a:t> </a:t>
            </a:r>
            <a:r>
              <a:rPr dirty="0" sz="2650">
                <a:solidFill>
                  <a:srgbClr val="808080"/>
                </a:solidFill>
                <a:latin typeface="Calibri"/>
                <a:cs typeface="Calibri"/>
              </a:rPr>
              <a:t>UFH,</a:t>
            </a:r>
            <a:r>
              <a:rPr dirty="0" sz="2650" spc="-30">
                <a:solidFill>
                  <a:srgbClr val="808080"/>
                </a:solidFill>
                <a:latin typeface="Calibri"/>
                <a:cs typeface="Calibri"/>
              </a:rPr>
              <a:t> </a:t>
            </a:r>
            <a:r>
              <a:rPr dirty="0" sz="2650">
                <a:solidFill>
                  <a:srgbClr val="808080"/>
                </a:solidFill>
                <a:latin typeface="Calibri"/>
                <a:cs typeface="Calibri"/>
              </a:rPr>
              <a:t>fondaparinux,</a:t>
            </a:r>
            <a:r>
              <a:rPr dirty="0" sz="2650" spc="-40">
                <a:solidFill>
                  <a:srgbClr val="808080"/>
                </a:solidFill>
                <a:latin typeface="Calibri"/>
                <a:cs typeface="Calibri"/>
              </a:rPr>
              <a:t> </a:t>
            </a:r>
            <a:r>
              <a:rPr dirty="0" sz="2650" spc="-10">
                <a:solidFill>
                  <a:srgbClr val="808080"/>
                </a:solidFill>
                <a:latin typeface="Calibri"/>
                <a:cs typeface="Calibri"/>
              </a:rPr>
              <a:t>argatroban,</a:t>
            </a:r>
            <a:r>
              <a:rPr dirty="0" sz="2650" spc="-45">
                <a:solidFill>
                  <a:srgbClr val="808080"/>
                </a:solidFill>
                <a:latin typeface="Calibri"/>
                <a:cs typeface="Calibri"/>
              </a:rPr>
              <a:t> </a:t>
            </a:r>
            <a:r>
              <a:rPr dirty="0" sz="2650">
                <a:solidFill>
                  <a:srgbClr val="808080"/>
                </a:solidFill>
                <a:latin typeface="Calibri"/>
                <a:cs typeface="Calibri"/>
              </a:rPr>
              <a:t>or</a:t>
            </a:r>
            <a:r>
              <a:rPr dirty="0" sz="2650" spc="-30">
                <a:solidFill>
                  <a:srgbClr val="808080"/>
                </a:solidFill>
                <a:latin typeface="Calibri"/>
                <a:cs typeface="Calibri"/>
              </a:rPr>
              <a:t> </a:t>
            </a:r>
            <a:r>
              <a:rPr dirty="0" sz="2650">
                <a:solidFill>
                  <a:srgbClr val="808080"/>
                </a:solidFill>
                <a:latin typeface="Calibri"/>
                <a:cs typeface="Calibri"/>
              </a:rPr>
              <a:t>bivalirudin</a:t>
            </a:r>
            <a:r>
              <a:rPr dirty="0" sz="2650" spc="-45">
                <a:solidFill>
                  <a:srgbClr val="808080"/>
                </a:solidFill>
                <a:latin typeface="Calibri"/>
                <a:cs typeface="Calibri"/>
              </a:rPr>
              <a:t> </a:t>
            </a:r>
            <a:r>
              <a:rPr dirty="0" sz="2650" spc="-25">
                <a:solidFill>
                  <a:srgbClr val="808080"/>
                </a:solidFill>
                <a:latin typeface="Calibri"/>
                <a:cs typeface="Calibri"/>
              </a:rPr>
              <a:t>at </a:t>
            </a:r>
            <a:r>
              <a:rPr dirty="0" sz="2650" spc="-10">
                <a:solidFill>
                  <a:srgbClr val="808080"/>
                </a:solidFill>
                <a:latin typeface="Calibri"/>
                <a:cs typeface="Calibri"/>
              </a:rPr>
              <a:t>intermediate-</a:t>
            </a:r>
            <a:r>
              <a:rPr dirty="0" sz="2650" spc="-45">
                <a:solidFill>
                  <a:srgbClr val="808080"/>
                </a:solidFill>
                <a:latin typeface="Calibri"/>
                <a:cs typeface="Calibri"/>
              </a:rPr>
              <a:t> </a:t>
            </a:r>
            <a:r>
              <a:rPr dirty="0" sz="2650">
                <a:solidFill>
                  <a:srgbClr val="808080"/>
                </a:solidFill>
                <a:latin typeface="Calibri"/>
                <a:cs typeface="Calibri"/>
              </a:rPr>
              <a:t>or</a:t>
            </a:r>
            <a:r>
              <a:rPr dirty="0" sz="2650" spc="-20">
                <a:solidFill>
                  <a:srgbClr val="808080"/>
                </a:solidFill>
                <a:latin typeface="Calibri"/>
                <a:cs typeface="Calibri"/>
              </a:rPr>
              <a:t> </a:t>
            </a:r>
            <a:r>
              <a:rPr dirty="0" sz="2650" spc="-10">
                <a:solidFill>
                  <a:srgbClr val="808080"/>
                </a:solidFill>
                <a:latin typeface="Calibri"/>
                <a:cs typeface="Calibri"/>
              </a:rPr>
              <a:t>therapeutic-</a:t>
            </a:r>
            <a:r>
              <a:rPr dirty="0" sz="2650">
                <a:solidFill>
                  <a:srgbClr val="808080"/>
                </a:solidFill>
                <a:latin typeface="Calibri"/>
                <a:cs typeface="Calibri"/>
              </a:rPr>
              <a:t>intensity</a:t>
            </a:r>
            <a:r>
              <a:rPr dirty="0" sz="2650" spc="-40">
                <a:solidFill>
                  <a:srgbClr val="808080"/>
                </a:solidFill>
                <a:latin typeface="Calibri"/>
                <a:cs typeface="Calibri"/>
              </a:rPr>
              <a:t> </a:t>
            </a:r>
            <a:r>
              <a:rPr dirty="0" sz="2650">
                <a:solidFill>
                  <a:srgbClr val="808080"/>
                </a:solidFill>
                <a:latin typeface="Calibri"/>
                <a:cs typeface="Calibri"/>
              </a:rPr>
              <a:t>vs.</a:t>
            </a:r>
            <a:r>
              <a:rPr dirty="0" sz="2650" spc="-40">
                <a:solidFill>
                  <a:srgbClr val="808080"/>
                </a:solidFill>
                <a:latin typeface="Calibri"/>
                <a:cs typeface="Calibri"/>
              </a:rPr>
              <a:t> </a:t>
            </a:r>
            <a:r>
              <a:rPr dirty="0" sz="2650" spc="-10">
                <a:solidFill>
                  <a:srgbClr val="808080"/>
                </a:solidFill>
                <a:latin typeface="Calibri"/>
                <a:cs typeface="Calibri"/>
              </a:rPr>
              <a:t>prophylactic-</a:t>
            </a:r>
            <a:r>
              <a:rPr dirty="0" sz="2650">
                <a:solidFill>
                  <a:srgbClr val="808080"/>
                </a:solidFill>
                <a:latin typeface="Calibri"/>
                <a:cs typeface="Calibri"/>
              </a:rPr>
              <a:t>intensity</a:t>
            </a:r>
            <a:r>
              <a:rPr dirty="0" sz="2650" spc="-30">
                <a:solidFill>
                  <a:srgbClr val="808080"/>
                </a:solidFill>
                <a:latin typeface="Calibri"/>
                <a:cs typeface="Calibri"/>
              </a:rPr>
              <a:t> </a:t>
            </a:r>
            <a:r>
              <a:rPr dirty="0" sz="2650">
                <a:solidFill>
                  <a:srgbClr val="808080"/>
                </a:solidFill>
                <a:latin typeface="Calibri"/>
                <a:cs typeface="Calibri"/>
              </a:rPr>
              <a:t>be</a:t>
            </a:r>
            <a:r>
              <a:rPr dirty="0" sz="2650" spc="-35">
                <a:solidFill>
                  <a:srgbClr val="808080"/>
                </a:solidFill>
                <a:latin typeface="Calibri"/>
                <a:cs typeface="Calibri"/>
              </a:rPr>
              <a:t> </a:t>
            </a:r>
            <a:r>
              <a:rPr dirty="0" sz="2650" spc="-20">
                <a:solidFill>
                  <a:srgbClr val="808080"/>
                </a:solidFill>
                <a:latin typeface="Calibri"/>
                <a:cs typeface="Calibri"/>
              </a:rPr>
              <a:t>used </a:t>
            </a:r>
            <a:r>
              <a:rPr dirty="0" sz="2650">
                <a:solidFill>
                  <a:srgbClr val="808080"/>
                </a:solidFill>
                <a:latin typeface="Calibri"/>
                <a:cs typeface="Calibri"/>
              </a:rPr>
              <a:t>for</a:t>
            </a:r>
            <a:r>
              <a:rPr dirty="0" sz="2650" spc="-25">
                <a:solidFill>
                  <a:srgbClr val="808080"/>
                </a:solidFill>
                <a:latin typeface="Calibri"/>
                <a:cs typeface="Calibri"/>
              </a:rPr>
              <a:t> </a:t>
            </a:r>
            <a:r>
              <a:rPr dirty="0" sz="2650">
                <a:solidFill>
                  <a:srgbClr val="808080"/>
                </a:solidFill>
                <a:latin typeface="Calibri"/>
                <a:cs typeface="Calibri"/>
              </a:rPr>
              <a:t>patients</a:t>
            </a:r>
            <a:r>
              <a:rPr dirty="0" sz="2650" spc="-40">
                <a:solidFill>
                  <a:srgbClr val="808080"/>
                </a:solidFill>
                <a:latin typeface="Calibri"/>
                <a:cs typeface="Calibri"/>
              </a:rPr>
              <a:t> </a:t>
            </a:r>
            <a:r>
              <a:rPr dirty="0" sz="2650">
                <a:solidFill>
                  <a:srgbClr val="808080"/>
                </a:solidFill>
                <a:latin typeface="Calibri"/>
                <a:cs typeface="Calibri"/>
              </a:rPr>
              <a:t>with</a:t>
            </a:r>
            <a:r>
              <a:rPr dirty="0" sz="2650" spc="-25">
                <a:solidFill>
                  <a:srgbClr val="808080"/>
                </a:solidFill>
                <a:latin typeface="Calibri"/>
                <a:cs typeface="Calibri"/>
              </a:rPr>
              <a:t> </a:t>
            </a:r>
            <a:r>
              <a:rPr dirty="0" sz="2650" spc="-20">
                <a:solidFill>
                  <a:srgbClr val="808080"/>
                </a:solidFill>
                <a:latin typeface="Calibri"/>
                <a:cs typeface="Calibri"/>
              </a:rPr>
              <a:t>COVID-</a:t>
            </a:r>
            <a:r>
              <a:rPr dirty="0" sz="2650">
                <a:solidFill>
                  <a:srgbClr val="808080"/>
                </a:solidFill>
                <a:latin typeface="Calibri"/>
                <a:cs typeface="Calibri"/>
              </a:rPr>
              <a:t>19</a:t>
            </a:r>
            <a:r>
              <a:rPr dirty="0" sz="2650" spc="-20">
                <a:solidFill>
                  <a:srgbClr val="808080"/>
                </a:solidFill>
                <a:latin typeface="Calibri"/>
                <a:cs typeface="Calibri"/>
              </a:rPr>
              <a:t> </a:t>
            </a:r>
            <a:r>
              <a:rPr dirty="0" sz="2650">
                <a:solidFill>
                  <a:srgbClr val="808080"/>
                </a:solidFill>
                <a:latin typeface="Calibri"/>
                <a:cs typeface="Calibri"/>
              </a:rPr>
              <a:t>related</a:t>
            </a:r>
            <a:r>
              <a:rPr dirty="0" sz="2650" spc="-30">
                <a:solidFill>
                  <a:srgbClr val="808080"/>
                </a:solidFill>
                <a:latin typeface="Calibri"/>
                <a:cs typeface="Calibri"/>
              </a:rPr>
              <a:t> </a:t>
            </a:r>
            <a:r>
              <a:rPr dirty="0" sz="2650">
                <a:solidFill>
                  <a:srgbClr val="808080"/>
                </a:solidFill>
                <a:latin typeface="Calibri"/>
                <a:cs typeface="Calibri"/>
              </a:rPr>
              <a:t>critical</a:t>
            </a:r>
            <a:r>
              <a:rPr dirty="0" sz="2650" spc="-30">
                <a:solidFill>
                  <a:srgbClr val="808080"/>
                </a:solidFill>
                <a:latin typeface="Calibri"/>
                <a:cs typeface="Calibri"/>
              </a:rPr>
              <a:t> </a:t>
            </a:r>
            <a:r>
              <a:rPr dirty="0" sz="2650">
                <a:solidFill>
                  <a:srgbClr val="808080"/>
                </a:solidFill>
                <a:latin typeface="Calibri"/>
                <a:cs typeface="Calibri"/>
              </a:rPr>
              <a:t>illness</a:t>
            </a:r>
            <a:r>
              <a:rPr dirty="0" sz="2650" spc="-35">
                <a:solidFill>
                  <a:srgbClr val="808080"/>
                </a:solidFill>
                <a:latin typeface="Calibri"/>
                <a:cs typeface="Calibri"/>
              </a:rPr>
              <a:t> </a:t>
            </a:r>
            <a:r>
              <a:rPr dirty="0" sz="2650">
                <a:solidFill>
                  <a:srgbClr val="808080"/>
                </a:solidFill>
                <a:latin typeface="Calibri"/>
                <a:cs typeface="Calibri"/>
              </a:rPr>
              <a:t>who</a:t>
            </a:r>
            <a:r>
              <a:rPr dirty="0" sz="2650" spc="-20">
                <a:solidFill>
                  <a:srgbClr val="808080"/>
                </a:solidFill>
                <a:latin typeface="Calibri"/>
                <a:cs typeface="Calibri"/>
              </a:rPr>
              <a:t> </a:t>
            </a:r>
            <a:r>
              <a:rPr dirty="0" sz="2650">
                <a:solidFill>
                  <a:srgbClr val="808080"/>
                </a:solidFill>
                <a:latin typeface="Calibri"/>
                <a:cs typeface="Calibri"/>
              </a:rPr>
              <a:t>do</a:t>
            </a:r>
            <a:r>
              <a:rPr dirty="0" sz="2650" spc="-35">
                <a:solidFill>
                  <a:srgbClr val="808080"/>
                </a:solidFill>
                <a:latin typeface="Calibri"/>
                <a:cs typeface="Calibri"/>
              </a:rPr>
              <a:t> </a:t>
            </a:r>
            <a:r>
              <a:rPr dirty="0" sz="2650">
                <a:solidFill>
                  <a:srgbClr val="808080"/>
                </a:solidFill>
                <a:latin typeface="Calibri"/>
                <a:cs typeface="Calibri"/>
              </a:rPr>
              <a:t>not</a:t>
            </a:r>
            <a:r>
              <a:rPr dirty="0" sz="2650" spc="-20">
                <a:solidFill>
                  <a:srgbClr val="808080"/>
                </a:solidFill>
                <a:latin typeface="Calibri"/>
                <a:cs typeface="Calibri"/>
              </a:rPr>
              <a:t> have </a:t>
            </a:r>
            <a:r>
              <a:rPr dirty="0" sz="2650">
                <a:solidFill>
                  <a:srgbClr val="808080"/>
                </a:solidFill>
                <a:latin typeface="Calibri"/>
                <a:cs typeface="Calibri"/>
              </a:rPr>
              <a:t>suspected</a:t>
            </a:r>
            <a:r>
              <a:rPr dirty="0" sz="2650" spc="-60">
                <a:solidFill>
                  <a:srgbClr val="808080"/>
                </a:solidFill>
                <a:latin typeface="Calibri"/>
                <a:cs typeface="Calibri"/>
              </a:rPr>
              <a:t> </a:t>
            </a:r>
            <a:r>
              <a:rPr dirty="0" sz="2650">
                <a:solidFill>
                  <a:srgbClr val="808080"/>
                </a:solidFill>
                <a:latin typeface="Calibri"/>
                <a:cs typeface="Calibri"/>
              </a:rPr>
              <a:t>or</a:t>
            </a:r>
            <a:r>
              <a:rPr dirty="0" sz="2650" spc="-35">
                <a:solidFill>
                  <a:srgbClr val="808080"/>
                </a:solidFill>
                <a:latin typeface="Calibri"/>
                <a:cs typeface="Calibri"/>
              </a:rPr>
              <a:t> </a:t>
            </a:r>
            <a:r>
              <a:rPr dirty="0" sz="2650">
                <a:solidFill>
                  <a:srgbClr val="808080"/>
                </a:solidFill>
                <a:latin typeface="Calibri"/>
                <a:cs typeface="Calibri"/>
              </a:rPr>
              <a:t>confirmed</a:t>
            </a:r>
            <a:r>
              <a:rPr dirty="0" sz="2650" spc="-30">
                <a:solidFill>
                  <a:srgbClr val="808080"/>
                </a:solidFill>
                <a:latin typeface="Calibri"/>
                <a:cs typeface="Calibri"/>
              </a:rPr>
              <a:t> </a:t>
            </a:r>
            <a:r>
              <a:rPr dirty="0" sz="2650" spc="-20">
                <a:solidFill>
                  <a:srgbClr val="808080"/>
                </a:solidFill>
                <a:latin typeface="Calibri"/>
                <a:cs typeface="Calibri"/>
              </a:rPr>
              <a:t>VTE?</a:t>
            </a:r>
            <a:endParaRPr sz="265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71484"/>
            <a:ext cx="10922635" cy="1962785"/>
          </a:xfrm>
          <a:prstGeom prst="rect">
            <a:avLst/>
          </a:prstGeom>
        </p:spPr>
        <p:txBody>
          <a:bodyPr wrap="square" lIns="0" tIns="53975" rIns="0" bIns="0" rtlCol="0" vert="horz">
            <a:spAutoFit/>
          </a:bodyPr>
          <a:lstStyle/>
          <a:p>
            <a:pPr marL="12700" marR="5080">
              <a:lnSpc>
                <a:spcPts val="2590"/>
              </a:lnSpc>
              <a:spcBef>
                <a:spcPts val="425"/>
              </a:spcBef>
            </a:pPr>
            <a:r>
              <a:rPr dirty="0" sz="2400" b="1">
                <a:solidFill>
                  <a:srgbClr val="808080"/>
                </a:solidFill>
                <a:latin typeface="Calibri"/>
                <a:cs typeface="Calibri"/>
              </a:rPr>
              <a:t>Which</a:t>
            </a:r>
            <a:r>
              <a:rPr dirty="0" sz="2400" spc="-30" b="1">
                <a:solidFill>
                  <a:srgbClr val="808080"/>
                </a:solidFill>
                <a:latin typeface="Calibri"/>
                <a:cs typeface="Calibri"/>
              </a:rPr>
              <a:t> </a:t>
            </a:r>
            <a:r>
              <a:rPr dirty="0" sz="2400" b="1">
                <a:solidFill>
                  <a:srgbClr val="808080"/>
                </a:solidFill>
                <a:latin typeface="Calibri"/>
                <a:cs typeface="Calibri"/>
              </a:rPr>
              <a:t>ONE</a:t>
            </a:r>
            <a:r>
              <a:rPr dirty="0" sz="2400" spc="-25" b="1">
                <a:solidFill>
                  <a:srgbClr val="808080"/>
                </a:solidFill>
                <a:latin typeface="Calibri"/>
                <a:cs typeface="Calibri"/>
              </a:rPr>
              <a:t> </a:t>
            </a:r>
            <a:r>
              <a:rPr dirty="0" sz="2400" b="1">
                <a:solidFill>
                  <a:srgbClr val="808080"/>
                </a:solidFill>
                <a:latin typeface="Calibri"/>
                <a:cs typeface="Calibri"/>
              </a:rPr>
              <a:t>of</a:t>
            </a:r>
            <a:r>
              <a:rPr dirty="0" sz="2400" spc="-25" b="1">
                <a:solidFill>
                  <a:srgbClr val="808080"/>
                </a:solidFill>
                <a:latin typeface="Calibri"/>
                <a:cs typeface="Calibri"/>
              </a:rPr>
              <a:t> </a:t>
            </a:r>
            <a:r>
              <a:rPr dirty="0" sz="2400" b="1">
                <a:solidFill>
                  <a:srgbClr val="808080"/>
                </a:solidFill>
                <a:latin typeface="Calibri"/>
                <a:cs typeface="Calibri"/>
              </a:rPr>
              <a:t>the</a:t>
            </a:r>
            <a:r>
              <a:rPr dirty="0" sz="2400" spc="-10" b="1">
                <a:solidFill>
                  <a:srgbClr val="808080"/>
                </a:solidFill>
                <a:latin typeface="Calibri"/>
                <a:cs typeface="Calibri"/>
              </a:rPr>
              <a:t> </a:t>
            </a:r>
            <a:r>
              <a:rPr dirty="0" sz="2400" b="1">
                <a:solidFill>
                  <a:srgbClr val="808080"/>
                </a:solidFill>
                <a:latin typeface="Calibri"/>
                <a:cs typeface="Calibri"/>
              </a:rPr>
              <a:t>following</a:t>
            </a:r>
            <a:r>
              <a:rPr dirty="0" sz="2400" spc="-40" b="1">
                <a:solidFill>
                  <a:srgbClr val="808080"/>
                </a:solidFill>
                <a:latin typeface="Calibri"/>
                <a:cs typeface="Calibri"/>
              </a:rPr>
              <a:t> </a:t>
            </a:r>
            <a:r>
              <a:rPr dirty="0" sz="2400" b="1">
                <a:solidFill>
                  <a:srgbClr val="808080"/>
                </a:solidFill>
                <a:latin typeface="Calibri"/>
                <a:cs typeface="Calibri"/>
              </a:rPr>
              <a:t>options</a:t>
            </a:r>
            <a:r>
              <a:rPr dirty="0" sz="2400" spc="-20" b="1">
                <a:solidFill>
                  <a:srgbClr val="808080"/>
                </a:solidFill>
                <a:latin typeface="Calibri"/>
                <a:cs typeface="Calibri"/>
              </a:rPr>
              <a:t> </a:t>
            </a:r>
            <a:r>
              <a:rPr dirty="0" sz="2400" b="1">
                <a:solidFill>
                  <a:srgbClr val="808080"/>
                </a:solidFill>
                <a:latin typeface="Calibri"/>
                <a:cs typeface="Calibri"/>
              </a:rPr>
              <a:t>would</a:t>
            </a:r>
            <a:r>
              <a:rPr dirty="0" sz="2400" spc="-25" b="1">
                <a:solidFill>
                  <a:srgbClr val="808080"/>
                </a:solidFill>
                <a:latin typeface="Calibri"/>
                <a:cs typeface="Calibri"/>
              </a:rPr>
              <a:t> </a:t>
            </a:r>
            <a:r>
              <a:rPr dirty="0" sz="2400" b="1">
                <a:solidFill>
                  <a:srgbClr val="808080"/>
                </a:solidFill>
                <a:latin typeface="Calibri"/>
                <a:cs typeface="Calibri"/>
              </a:rPr>
              <a:t>you</a:t>
            </a:r>
            <a:r>
              <a:rPr dirty="0" sz="2400" spc="-35" b="1">
                <a:solidFill>
                  <a:srgbClr val="808080"/>
                </a:solidFill>
                <a:latin typeface="Calibri"/>
                <a:cs typeface="Calibri"/>
              </a:rPr>
              <a:t> </a:t>
            </a:r>
            <a:r>
              <a:rPr dirty="0" sz="2400" b="1">
                <a:solidFill>
                  <a:srgbClr val="808080"/>
                </a:solidFill>
                <a:latin typeface="Calibri"/>
                <a:cs typeface="Calibri"/>
              </a:rPr>
              <a:t>suggest</a:t>
            </a:r>
            <a:r>
              <a:rPr dirty="0" sz="2400" spc="-30" b="1">
                <a:solidFill>
                  <a:srgbClr val="808080"/>
                </a:solidFill>
                <a:latin typeface="Calibri"/>
                <a:cs typeface="Calibri"/>
              </a:rPr>
              <a:t> </a:t>
            </a:r>
            <a:r>
              <a:rPr dirty="0" sz="2400" b="1">
                <a:solidFill>
                  <a:srgbClr val="808080"/>
                </a:solidFill>
                <a:latin typeface="Calibri"/>
                <a:cs typeface="Calibri"/>
              </a:rPr>
              <a:t>for</a:t>
            </a:r>
            <a:r>
              <a:rPr dirty="0" sz="2400" spc="-20" b="1">
                <a:solidFill>
                  <a:srgbClr val="808080"/>
                </a:solidFill>
                <a:latin typeface="Calibri"/>
                <a:cs typeface="Calibri"/>
              </a:rPr>
              <a:t> </a:t>
            </a:r>
            <a:r>
              <a:rPr dirty="0" sz="2400" spc="-10" b="1">
                <a:solidFill>
                  <a:srgbClr val="808080"/>
                </a:solidFill>
                <a:latin typeface="Calibri"/>
                <a:cs typeface="Calibri"/>
              </a:rPr>
              <a:t>thromboprophylaxis</a:t>
            </a:r>
            <a:r>
              <a:rPr dirty="0" sz="2400" spc="-40" b="1">
                <a:solidFill>
                  <a:srgbClr val="808080"/>
                </a:solidFill>
                <a:latin typeface="Calibri"/>
                <a:cs typeface="Calibri"/>
              </a:rPr>
              <a:t> </a:t>
            </a:r>
            <a:r>
              <a:rPr dirty="0" sz="2400" b="1">
                <a:solidFill>
                  <a:srgbClr val="808080"/>
                </a:solidFill>
                <a:latin typeface="Calibri"/>
                <a:cs typeface="Calibri"/>
              </a:rPr>
              <a:t>in</a:t>
            </a:r>
            <a:r>
              <a:rPr dirty="0" sz="2400" spc="-25" b="1">
                <a:solidFill>
                  <a:srgbClr val="808080"/>
                </a:solidFill>
                <a:latin typeface="Calibri"/>
                <a:cs typeface="Calibri"/>
              </a:rPr>
              <a:t> </a:t>
            </a:r>
            <a:r>
              <a:rPr dirty="0" sz="2400" spc="-50" b="1">
                <a:solidFill>
                  <a:srgbClr val="808080"/>
                </a:solidFill>
                <a:latin typeface="Calibri"/>
                <a:cs typeface="Calibri"/>
              </a:rPr>
              <a:t>a </a:t>
            </a:r>
            <a:r>
              <a:rPr dirty="0" sz="2400" b="1">
                <a:solidFill>
                  <a:srgbClr val="808080"/>
                </a:solidFill>
                <a:latin typeface="Calibri"/>
                <a:cs typeface="Calibri"/>
              </a:rPr>
              <a:t>hospitalized</a:t>
            </a:r>
            <a:r>
              <a:rPr dirty="0" sz="2400" spc="-55" b="1">
                <a:solidFill>
                  <a:srgbClr val="808080"/>
                </a:solidFill>
                <a:latin typeface="Calibri"/>
                <a:cs typeface="Calibri"/>
              </a:rPr>
              <a:t> </a:t>
            </a:r>
            <a:r>
              <a:rPr dirty="0" sz="2400" b="1">
                <a:solidFill>
                  <a:srgbClr val="808080"/>
                </a:solidFill>
                <a:latin typeface="Calibri"/>
                <a:cs typeface="Calibri"/>
              </a:rPr>
              <a:t>patient</a:t>
            </a:r>
            <a:r>
              <a:rPr dirty="0" sz="2400" spc="-5" b="1">
                <a:solidFill>
                  <a:srgbClr val="808080"/>
                </a:solidFill>
                <a:latin typeface="Calibri"/>
                <a:cs typeface="Calibri"/>
              </a:rPr>
              <a:t> </a:t>
            </a:r>
            <a:r>
              <a:rPr dirty="0" sz="2400" b="1">
                <a:solidFill>
                  <a:srgbClr val="808080"/>
                </a:solidFill>
                <a:latin typeface="Calibri"/>
                <a:cs typeface="Calibri"/>
              </a:rPr>
              <a:t>with</a:t>
            </a:r>
            <a:r>
              <a:rPr dirty="0" sz="2400" spc="-45" b="1">
                <a:solidFill>
                  <a:srgbClr val="808080"/>
                </a:solidFill>
                <a:latin typeface="Calibri"/>
                <a:cs typeface="Calibri"/>
              </a:rPr>
              <a:t> </a:t>
            </a:r>
            <a:r>
              <a:rPr dirty="0" sz="2400" spc="-20" b="1">
                <a:solidFill>
                  <a:srgbClr val="808080"/>
                </a:solidFill>
                <a:latin typeface="Calibri"/>
                <a:cs typeface="Calibri"/>
              </a:rPr>
              <a:t>COVID-</a:t>
            </a:r>
            <a:r>
              <a:rPr dirty="0" sz="2400" b="1">
                <a:solidFill>
                  <a:srgbClr val="808080"/>
                </a:solidFill>
                <a:latin typeface="Calibri"/>
                <a:cs typeface="Calibri"/>
              </a:rPr>
              <a:t>19</a:t>
            </a:r>
            <a:r>
              <a:rPr dirty="0" sz="2400" spc="-30" b="1">
                <a:solidFill>
                  <a:srgbClr val="808080"/>
                </a:solidFill>
                <a:latin typeface="Calibri"/>
                <a:cs typeface="Calibri"/>
              </a:rPr>
              <a:t> </a:t>
            </a:r>
            <a:r>
              <a:rPr dirty="0" sz="2400" b="1">
                <a:solidFill>
                  <a:srgbClr val="808080"/>
                </a:solidFill>
                <a:latin typeface="Calibri"/>
                <a:cs typeface="Calibri"/>
              </a:rPr>
              <a:t>related</a:t>
            </a:r>
            <a:r>
              <a:rPr dirty="0" sz="2400" spc="-45" b="1">
                <a:solidFill>
                  <a:srgbClr val="808080"/>
                </a:solidFill>
                <a:latin typeface="Calibri"/>
                <a:cs typeface="Calibri"/>
              </a:rPr>
              <a:t> </a:t>
            </a:r>
            <a:r>
              <a:rPr dirty="0" sz="2400" b="1">
                <a:solidFill>
                  <a:srgbClr val="808080"/>
                </a:solidFill>
                <a:latin typeface="Calibri"/>
                <a:cs typeface="Calibri"/>
              </a:rPr>
              <a:t>critical</a:t>
            </a:r>
            <a:r>
              <a:rPr dirty="0" sz="2400" spc="-50" b="1">
                <a:solidFill>
                  <a:srgbClr val="808080"/>
                </a:solidFill>
                <a:latin typeface="Calibri"/>
                <a:cs typeface="Calibri"/>
              </a:rPr>
              <a:t> </a:t>
            </a:r>
            <a:r>
              <a:rPr dirty="0" sz="2400" b="1">
                <a:solidFill>
                  <a:srgbClr val="808080"/>
                </a:solidFill>
                <a:latin typeface="Calibri"/>
                <a:cs typeface="Calibri"/>
              </a:rPr>
              <a:t>illness</a:t>
            </a:r>
            <a:r>
              <a:rPr dirty="0" sz="2400" spc="-25" b="1">
                <a:solidFill>
                  <a:srgbClr val="808080"/>
                </a:solidFill>
                <a:latin typeface="Calibri"/>
                <a:cs typeface="Calibri"/>
              </a:rPr>
              <a:t> </a:t>
            </a:r>
            <a:r>
              <a:rPr dirty="0" sz="2400">
                <a:solidFill>
                  <a:srgbClr val="808080"/>
                </a:solidFill>
                <a:latin typeface="Calibri"/>
                <a:cs typeface="Calibri"/>
              </a:rPr>
              <a:t>who</a:t>
            </a:r>
            <a:r>
              <a:rPr dirty="0" sz="2400" spc="-45">
                <a:solidFill>
                  <a:srgbClr val="808080"/>
                </a:solidFill>
                <a:latin typeface="Calibri"/>
                <a:cs typeface="Calibri"/>
              </a:rPr>
              <a:t> </a:t>
            </a:r>
            <a:r>
              <a:rPr dirty="0" sz="2400">
                <a:solidFill>
                  <a:srgbClr val="808080"/>
                </a:solidFill>
                <a:latin typeface="Calibri"/>
                <a:cs typeface="Calibri"/>
              </a:rPr>
              <a:t>does</a:t>
            </a:r>
            <a:r>
              <a:rPr dirty="0" sz="2400" spc="-45">
                <a:solidFill>
                  <a:srgbClr val="808080"/>
                </a:solidFill>
                <a:latin typeface="Calibri"/>
                <a:cs typeface="Calibri"/>
              </a:rPr>
              <a:t> </a:t>
            </a:r>
            <a:r>
              <a:rPr dirty="0" sz="2400">
                <a:solidFill>
                  <a:srgbClr val="808080"/>
                </a:solidFill>
                <a:latin typeface="Calibri"/>
                <a:cs typeface="Calibri"/>
              </a:rPr>
              <a:t>not</a:t>
            </a:r>
            <a:r>
              <a:rPr dirty="0" sz="2400" spc="-40">
                <a:solidFill>
                  <a:srgbClr val="808080"/>
                </a:solidFill>
                <a:latin typeface="Calibri"/>
                <a:cs typeface="Calibri"/>
              </a:rPr>
              <a:t> </a:t>
            </a:r>
            <a:r>
              <a:rPr dirty="0" sz="2400">
                <a:solidFill>
                  <a:srgbClr val="808080"/>
                </a:solidFill>
                <a:latin typeface="Calibri"/>
                <a:cs typeface="Calibri"/>
              </a:rPr>
              <a:t>have</a:t>
            </a:r>
            <a:r>
              <a:rPr dirty="0" sz="2400" spc="-30">
                <a:solidFill>
                  <a:srgbClr val="808080"/>
                </a:solidFill>
                <a:latin typeface="Calibri"/>
                <a:cs typeface="Calibri"/>
              </a:rPr>
              <a:t> </a:t>
            </a:r>
            <a:r>
              <a:rPr dirty="0" sz="2400" spc="-10">
                <a:solidFill>
                  <a:srgbClr val="808080"/>
                </a:solidFill>
                <a:latin typeface="Calibri"/>
                <a:cs typeface="Calibri"/>
              </a:rPr>
              <a:t>suspected </a:t>
            </a:r>
            <a:r>
              <a:rPr dirty="0" sz="2400">
                <a:solidFill>
                  <a:srgbClr val="808080"/>
                </a:solidFill>
                <a:latin typeface="Calibri"/>
                <a:cs typeface="Calibri"/>
              </a:rPr>
              <a:t>or</a:t>
            </a:r>
            <a:r>
              <a:rPr dirty="0" sz="2400" spc="-45">
                <a:solidFill>
                  <a:srgbClr val="808080"/>
                </a:solidFill>
                <a:latin typeface="Calibri"/>
                <a:cs typeface="Calibri"/>
              </a:rPr>
              <a:t> </a:t>
            </a:r>
            <a:r>
              <a:rPr dirty="0" sz="2400">
                <a:solidFill>
                  <a:srgbClr val="808080"/>
                </a:solidFill>
                <a:latin typeface="Calibri"/>
                <a:cs typeface="Calibri"/>
              </a:rPr>
              <a:t>confirmed</a:t>
            </a:r>
            <a:r>
              <a:rPr dirty="0" sz="2400" spc="-45">
                <a:solidFill>
                  <a:srgbClr val="808080"/>
                </a:solidFill>
                <a:latin typeface="Calibri"/>
                <a:cs typeface="Calibri"/>
              </a:rPr>
              <a:t> </a:t>
            </a:r>
            <a:r>
              <a:rPr dirty="0" sz="2400" spc="-20">
                <a:solidFill>
                  <a:srgbClr val="808080"/>
                </a:solidFill>
                <a:latin typeface="Calibri"/>
                <a:cs typeface="Calibri"/>
              </a:rPr>
              <a:t>VTE</a:t>
            </a:r>
            <a:r>
              <a:rPr dirty="0" sz="2400" spc="-20" b="1">
                <a:solidFill>
                  <a:srgbClr val="808080"/>
                </a:solidFill>
                <a:latin typeface="Calibri"/>
                <a:cs typeface="Calibri"/>
              </a:rPr>
              <a:t>?</a:t>
            </a:r>
            <a:endParaRPr sz="2400">
              <a:latin typeface="Calibri"/>
              <a:cs typeface="Calibri"/>
            </a:endParaRPr>
          </a:p>
          <a:p>
            <a:pPr>
              <a:lnSpc>
                <a:spcPct val="100000"/>
              </a:lnSpc>
            </a:pPr>
            <a:endParaRPr sz="3500">
              <a:latin typeface="Calibri"/>
              <a:cs typeface="Calibri"/>
            </a:endParaRPr>
          </a:p>
          <a:p>
            <a:pPr marL="12700">
              <a:lnSpc>
                <a:spcPct val="100000"/>
              </a:lnSpc>
              <a:spcBef>
                <a:spcPts val="5"/>
              </a:spcBef>
              <a:tabLst>
                <a:tab pos="527685" algn="l"/>
              </a:tabLst>
            </a:pPr>
            <a:r>
              <a:rPr dirty="0" sz="2400" spc="-25">
                <a:solidFill>
                  <a:srgbClr val="808080"/>
                </a:solidFill>
                <a:latin typeface="Calibri"/>
                <a:cs typeface="Calibri"/>
              </a:rPr>
              <a:t>A.</a:t>
            </a:r>
            <a:r>
              <a:rPr dirty="0" sz="2400">
                <a:solidFill>
                  <a:srgbClr val="808080"/>
                </a:solidFill>
                <a:latin typeface="Calibri"/>
                <a:cs typeface="Calibri"/>
              </a:rPr>
              <a:t>	Intermediate-</a:t>
            </a:r>
            <a:r>
              <a:rPr dirty="0" sz="2400" spc="-65">
                <a:solidFill>
                  <a:srgbClr val="808080"/>
                </a:solidFill>
                <a:latin typeface="Calibri"/>
                <a:cs typeface="Calibri"/>
              </a:rPr>
              <a:t> </a:t>
            </a:r>
            <a:r>
              <a:rPr dirty="0" sz="2400">
                <a:solidFill>
                  <a:srgbClr val="808080"/>
                </a:solidFill>
                <a:latin typeface="Calibri"/>
                <a:cs typeface="Calibri"/>
              </a:rPr>
              <a:t>or</a:t>
            </a:r>
            <a:r>
              <a:rPr dirty="0" sz="2400" spc="-30">
                <a:solidFill>
                  <a:srgbClr val="808080"/>
                </a:solidFill>
                <a:latin typeface="Calibri"/>
                <a:cs typeface="Calibri"/>
              </a:rPr>
              <a:t> </a:t>
            </a:r>
            <a:r>
              <a:rPr dirty="0" sz="2400" spc="-10">
                <a:solidFill>
                  <a:srgbClr val="808080"/>
                </a:solidFill>
                <a:latin typeface="Calibri"/>
                <a:cs typeface="Calibri"/>
              </a:rPr>
              <a:t>therapeutic-</a:t>
            </a:r>
            <a:r>
              <a:rPr dirty="0" sz="2400">
                <a:solidFill>
                  <a:srgbClr val="808080"/>
                </a:solidFill>
                <a:latin typeface="Calibri"/>
                <a:cs typeface="Calibri"/>
              </a:rPr>
              <a:t>intensity</a:t>
            </a:r>
            <a:r>
              <a:rPr dirty="0" sz="2400" spc="-55">
                <a:solidFill>
                  <a:srgbClr val="808080"/>
                </a:solidFill>
                <a:latin typeface="Calibri"/>
                <a:cs typeface="Calibri"/>
              </a:rPr>
              <a:t> </a:t>
            </a:r>
            <a:r>
              <a:rPr dirty="0" sz="2400" spc="-10">
                <a:solidFill>
                  <a:srgbClr val="808080"/>
                </a:solidFill>
                <a:latin typeface="Calibri"/>
                <a:cs typeface="Calibri"/>
              </a:rPr>
              <a:t>anticoagulation</a:t>
            </a:r>
            <a:endParaRPr sz="2400">
              <a:latin typeface="Calibri"/>
              <a:cs typeface="Calibri"/>
            </a:endParaRPr>
          </a:p>
        </p:txBody>
      </p:sp>
      <p:sp>
        <p:nvSpPr>
          <p:cNvPr id="3" name="object 3" descr=""/>
          <p:cNvSpPr txBox="1"/>
          <p:nvPr/>
        </p:nvSpPr>
        <p:spPr>
          <a:xfrm>
            <a:off x="291845" y="3318509"/>
            <a:ext cx="8784590" cy="463550"/>
          </a:xfrm>
          <a:prstGeom prst="rect">
            <a:avLst/>
          </a:prstGeom>
          <a:ln w="28575">
            <a:solidFill>
              <a:srgbClr val="FF0000"/>
            </a:solidFill>
          </a:ln>
        </p:spPr>
        <p:txBody>
          <a:bodyPr wrap="square" lIns="0" tIns="0" rIns="0" bIns="0" rtlCol="0" vert="horz">
            <a:spAutoFit/>
          </a:bodyPr>
          <a:lstStyle/>
          <a:p>
            <a:pPr marL="127000">
              <a:lnSpc>
                <a:spcPts val="2820"/>
              </a:lnSpc>
              <a:tabLst>
                <a:tab pos="641985" algn="l"/>
              </a:tabLst>
            </a:pPr>
            <a:r>
              <a:rPr dirty="0" sz="2400" spc="-25">
                <a:solidFill>
                  <a:srgbClr val="808080"/>
                </a:solidFill>
                <a:latin typeface="Calibri"/>
                <a:cs typeface="Calibri"/>
              </a:rPr>
              <a:t>B.</a:t>
            </a:r>
            <a:r>
              <a:rPr dirty="0" sz="2400">
                <a:solidFill>
                  <a:srgbClr val="808080"/>
                </a:solidFill>
                <a:latin typeface="Calibri"/>
                <a:cs typeface="Calibri"/>
              </a:rPr>
              <a:t>	</a:t>
            </a:r>
            <a:r>
              <a:rPr dirty="0" sz="2400" spc="-10">
                <a:solidFill>
                  <a:srgbClr val="808080"/>
                </a:solidFill>
                <a:latin typeface="Calibri"/>
                <a:cs typeface="Calibri"/>
              </a:rPr>
              <a:t>Prophylactic-</a:t>
            </a:r>
            <a:r>
              <a:rPr dirty="0" sz="2400">
                <a:solidFill>
                  <a:srgbClr val="808080"/>
                </a:solidFill>
                <a:latin typeface="Calibri"/>
                <a:cs typeface="Calibri"/>
              </a:rPr>
              <a:t>intensity</a:t>
            </a:r>
            <a:r>
              <a:rPr dirty="0" sz="2400" spc="-60">
                <a:solidFill>
                  <a:srgbClr val="808080"/>
                </a:solidFill>
                <a:latin typeface="Calibri"/>
                <a:cs typeface="Calibri"/>
              </a:rPr>
              <a:t> </a:t>
            </a:r>
            <a:r>
              <a:rPr dirty="0" sz="2400" spc="-10">
                <a:solidFill>
                  <a:srgbClr val="808080"/>
                </a:solidFill>
                <a:latin typeface="Calibri"/>
                <a:cs typeface="Calibri"/>
              </a:rPr>
              <a:t>anticoagulation</a:t>
            </a:r>
            <a:endParaRPr sz="2400">
              <a:latin typeface="Calibri"/>
              <a:cs typeface="Calibri"/>
            </a:endParaRPr>
          </a:p>
        </p:txBody>
      </p:sp>
      <p:sp>
        <p:nvSpPr>
          <p:cNvPr id="4" name="object 4" descr=""/>
          <p:cNvSpPr txBox="1"/>
          <p:nvPr/>
        </p:nvSpPr>
        <p:spPr>
          <a:xfrm>
            <a:off x="406400" y="3665687"/>
            <a:ext cx="7465695" cy="937260"/>
          </a:xfrm>
          <a:prstGeom prst="rect">
            <a:avLst/>
          </a:prstGeom>
        </p:spPr>
        <p:txBody>
          <a:bodyPr wrap="square" lIns="0" tIns="102235" rIns="0" bIns="0" rtlCol="0" vert="horz">
            <a:spAutoFit/>
          </a:bodyPr>
          <a:lstStyle/>
          <a:p>
            <a:pPr marL="527685" indent="-515620">
              <a:lnSpc>
                <a:spcPct val="100000"/>
              </a:lnSpc>
              <a:spcBef>
                <a:spcPts val="805"/>
              </a:spcBef>
              <a:buAutoNum type="alphaUcPeriod" startAt="3"/>
              <a:tabLst>
                <a:tab pos="527685" algn="l"/>
                <a:tab pos="528320" algn="l"/>
              </a:tabLst>
            </a:pPr>
            <a:r>
              <a:rPr dirty="0" sz="2400">
                <a:solidFill>
                  <a:srgbClr val="808080"/>
                </a:solidFill>
                <a:latin typeface="Calibri"/>
                <a:cs typeface="Calibri"/>
              </a:rPr>
              <a:t>Graduated</a:t>
            </a:r>
            <a:r>
              <a:rPr dirty="0" sz="2400" spc="-125">
                <a:solidFill>
                  <a:srgbClr val="808080"/>
                </a:solidFill>
                <a:latin typeface="Calibri"/>
                <a:cs typeface="Calibri"/>
              </a:rPr>
              <a:t> </a:t>
            </a:r>
            <a:r>
              <a:rPr dirty="0" sz="2400">
                <a:solidFill>
                  <a:srgbClr val="808080"/>
                </a:solidFill>
                <a:latin typeface="Calibri"/>
                <a:cs typeface="Calibri"/>
              </a:rPr>
              <a:t>compression</a:t>
            </a:r>
            <a:r>
              <a:rPr dirty="0" sz="2400" spc="-100">
                <a:solidFill>
                  <a:srgbClr val="808080"/>
                </a:solidFill>
                <a:latin typeface="Calibri"/>
                <a:cs typeface="Calibri"/>
              </a:rPr>
              <a:t> </a:t>
            </a:r>
            <a:r>
              <a:rPr dirty="0" sz="2400" spc="-10">
                <a:solidFill>
                  <a:srgbClr val="808080"/>
                </a:solidFill>
                <a:latin typeface="Calibri"/>
                <a:cs typeface="Calibri"/>
              </a:rPr>
              <a:t>stockings</a:t>
            </a:r>
            <a:endParaRPr sz="2400">
              <a:latin typeface="Calibri"/>
              <a:cs typeface="Calibri"/>
            </a:endParaRPr>
          </a:p>
          <a:p>
            <a:pPr marL="527685" indent="-515620">
              <a:lnSpc>
                <a:spcPct val="100000"/>
              </a:lnSpc>
              <a:spcBef>
                <a:spcPts val="710"/>
              </a:spcBef>
              <a:buAutoNum type="alphaUcPeriod" startAt="3"/>
              <a:tabLst>
                <a:tab pos="527685" algn="l"/>
                <a:tab pos="528320" algn="l"/>
              </a:tabLst>
            </a:pPr>
            <a:r>
              <a:rPr dirty="0" sz="2400">
                <a:solidFill>
                  <a:srgbClr val="808080"/>
                </a:solidFill>
                <a:latin typeface="Calibri"/>
                <a:cs typeface="Calibri"/>
              </a:rPr>
              <a:t>No</a:t>
            </a:r>
            <a:r>
              <a:rPr dirty="0" sz="2400" spc="-60">
                <a:solidFill>
                  <a:srgbClr val="808080"/>
                </a:solidFill>
                <a:latin typeface="Calibri"/>
                <a:cs typeface="Calibri"/>
              </a:rPr>
              <a:t> </a:t>
            </a:r>
            <a:r>
              <a:rPr dirty="0" sz="2400">
                <a:solidFill>
                  <a:srgbClr val="808080"/>
                </a:solidFill>
                <a:latin typeface="Calibri"/>
                <a:cs typeface="Calibri"/>
              </a:rPr>
              <a:t>prophylaxis</a:t>
            </a:r>
            <a:r>
              <a:rPr dirty="0" sz="2400" spc="-55">
                <a:solidFill>
                  <a:srgbClr val="808080"/>
                </a:solidFill>
                <a:latin typeface="Calibri"/>
                <a:cs typeface="Calibri"/>
              </a:rPr>
              <a:t> </a:t>
            </a:r>
            <a:r>
              <a:rPr dirty="0" sz="2400">
                <a:solidFill>
                  <a:srgbClr val="808080"/>
                </a:solidFill>
                <a:latin typeface="Calibri"/>
                <a:cs typeface="Calibri"/>
              </a:rPr>
              <a:t>because</a:t>
            </a:r>
            <a:r>
              <a:rPr dirty="0" sz="2400" spc="-50">
                <a:solidFill>
                  <a:srgbClr val="808080"/>
                </a:solidFill>
                <a:latin typeface="Calibri"/>
                <a:cs typeface="Calibri"/>
              </a:rPr>
              <a:t> </a:t>
            </a:r>
            <a:r>
              <a:rPr dirty="0" sz="2400">
                <a:solidFill>
                  <a:srgbClr val="808080"/>
                </a:solidFill>
                <a:latin typeface="Calibri"/>
                <a:cs typeface="Calibri"/>
              </a:rPr>
              <a:t>patient</a:t>
            </a:r>
            <a:r>
              <a:rPr dirty="0" sz="2400" spc="-45">
                <a:solidFill>
                  <a:srgbClr val="808080"/>
                </a:solidFill>
                <a:latin typeface="Calibri"/>
                <a:cs typeface="Calibri"/>
              </a:rPr>
              <a:t> </a:t>
            </a:r>
            <a:r>
              <a:rPr dirty="0" sz="2400">
                <a:solidFill>
                  <a:srgbClr val="808080"/>
                </a:solidFill>
                <a:latin typeface="Calibri"/>
                <a:cs typeface="Calibri"/>
              </a:rPr>
              <a:t>is</a:t>
            </a:r>
            <a:r>
              <a:rPr dirty="0" sz="2400" spc="-50">
                <a:solidFill>
                  <a:srgbClr val="808080"/>
                </a:solidFill>
                <a:latin typeface="Calibri"/>
                <a:cs typeface="Calibri"/>
              </a:rPr>
              <a:t> </a:t>
            </a:r>
            <a:r>
              <a:rPr dirty="0" sz="2400">
                <a:solidFill>
                  <a:srgbClr val="808080"/>
                </a:solidFill>
                <a:latin typeface="Calibri"/>
                <a:cs typeface="Calibri"/>
              </a:rPr>
              <a:t>at</a:t>
            </a:r>
            <a:r>
              <a:rPr dirty="0" sz="2400" spc="-55">
                <a:solidFill>
                  <a:srgbClr val="808080"/>
                </a:solidFill>
                <a:latin typeface="Calibri"/>
                <a:cs typeface="Calibri"/>
              </a:rPr>
              <a:t> </a:t>
            </a:r>
            <a:r>
              <a:rPr dirty="0" sz="2400">
                <a:solidFill>
                  <a:srgbClr val="808080"/>
                </a:solidFill>
                <a:latin typeface="Calibri"/>
                <a:cs typeface="Calibri"/>
              </a:rPr>
              <a:t>low</a:t>
            </a:r>
            <a:r>
              <a:rPr dirty="0" sz="2400" spc="-45">
                <a:solidFill>
                  <a:srgbClr val="808080"/>
                </a:solidFill>
                <a:latin typeface="Calibri"/>
                <a:cs typeface="Calibri"/>
              </a:rPr>
              <a:t> </a:t>
            </a:r>
            <a:r>
              <a:rPr dirty="0" sz="2400">
                <a:solidFill>
                  <a:srgbClr val="808080"/>
                </a:solidFill>
                <a:latin typeface="Calibri"/>
                <a:cs typeface="Calibri"/>
              </a:rPr>
              <a:t>thrombosis</a:t>
            </a:r>
            <a:r>
              <a:rPr dirty="0" sz="2400" spc="-55">
                <a:solidFill>
                  <a:srgbClr val="808080"/>
                </a:solidFill>
                <a:latin typeface="Calibri"/>
                <a:cs typeface="Calibri"/>
              </a:rPr>
              <a:t> </a:t>
            </a:r>
            <a:r>
              <a:rPr dirty="0" sz="2400" spc="-20">
                <a:solidFill>
                  <a:srgbClr val="808080"/>
                </a:solidFill>
                <a:latin typeface="Calibri"/>
                <a:cs typeface="Calibri"/>
              </a:rPr>
              <a:t>risk</a:t>
            </a:r>
            <a:endParaRPr sz="2400">
              <a:latin typeface="Calibri"/>
              <a:cs typeface="Calibri"/>
            </a:endParaRPr>
          </a:p>
        </p:txBody>
      </p:sp>
      <p:sp>
        <p:nvSpPr>
          <p:cNvPr id="5" name="object 5"/>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71484"/>
            <a:ext cx="10614660" cy="1049655"/>
          </a:xfrm>
          <a:prstGeom prst="rect">
            <a:avLst/>
          </a:prstGeom>
        </p:spPr>
        <p:txBody>
          <a:bodyPr wrap="square" lIns="0" tIns="53975" rIns="0" bIns="0" rtlCol="0" vert="horz">
            <a:spAutoFit/>
          </a:bodyPr>
          <a:lstStyle/>
          <a:p>
            <a:pPr marL="12700" marR="5080">
              <a:lnSpc>
                <a:spcPts val="2590"/>
              </a:lnSpc>
              <a:spcBef>
                <a:spcPts val="425"/>
              </a:spcBef>
            </a:pPr>
            <a:r>
              <a:rPr dirty="0" sz="2400">
                <a:solidFill>
                  <a:srgbClr val="808080"/>
                </a:solidFill>
                <a:latin typeface="Calibri"/>
                <a:cs typeface="Calibri"/>
              </a:rPr>
              <a:t>Should</a:t>
            </a:r>
            <a:r>
              <a:rPr dirty="0" sz="2400" spc="-55">
                <a:solidFill>
                  <a:srgbClr val="808080"/>
                </a:solidFill>
                <a:latin typeface="Calibri"/>
                <a:cs typeface="Calibri"/>
              </a:rPr>
              <a:t> </a:t>
            </a:r>
            <a:r>
              <a:rPr dirty="0" sz="2400">
                <a:solidFill>
                  <a:srgbClr val="808080"/>
                </a:solidFill>
                <a:latin typeface="Calibri"/>
                <a:cs typeface="Calibri"/>
              </a:rPr>
              <a:t>DOACs,</a:t>
            </a:r>
            <a:r>
              <a:rPr dirty="0" sz="2400" spc="-60">
                <a:solidFill>
                  <a:srgbClr val="808080"/>
                </a:solidFill>
                <a:latin typeface="Calibri"/>
                <a:cs typeface="Calibri"/>
              </a:rPr>
              <a:t> </a:t>
            </a:r>
            <a:r>
              <a:rPr dirty="0" sz="2400">
                <a:solidFill>
                  <a:srgbClr val="808080"/>
                </a:solidFill>
                <a:latin typeface="Calibri"/>
                <a:cs typeface="Calibri"/>
              </a:rPr>
              <a:t>LMWH,</a:t>
            </a:r>
            <a:r>
              <a:rPr dirty="0" sz="2400" spc="-25">
                <a:solidFill>
                  <a:srgbClr val="808080"/>
                </a:solidFill>
                <a:latin typeface="Calibri"/>
                <a:cs typeface="Calibri"/>
              </a:rPr>
              <a:t> </a:t>
            </a:r>
            <a:r>
              <a:rPr dirty="0" sz="2400">
                <a:solidFill>
                  <a:srgbClr val="808080"/>
                </a:solidFill>
                <a:latin typeface="Calibri"/>
                <a:cs typeface="Calibri"/>
              </a:rPr>
              <a:t>UFH,</a:t>
            </a:r>
            <a:r>
              <a:rPr dirty="0" sz="2400" spc="-50">
                <a:solidFill>
                  <a:srgbClr val="808080"/>
                </a:solidFill>
                <a:latin typeface="Calibri"/>
                <a:cs typeface="Calibri"/>
              </a:rPr>
              <a:t> </a:t>
            </a:r>
            <a:r>
              <a:rPr dirty="0" sz="2400">
                <a:solidFill>
                  <a:srgbClr val="808080"/>
                </a:solidFill>
                <a:latin typeface="Calibri"/>
                <a:cs typeface="Calibri"/>
              </a:rPr>
              <a:t>fondaparinux,</a:t>
            </a:r>
            <a:r>
              <a:rPr dirty="0" sz="2400" spc="-35">
                <a:solidFill>
                  <a:srgbClr val="808080"/>
                </a:solidFill>
                <a:latin typeface="Calibri"/>
                <a:cs typeface="Calibri"/>
              </a:rPr>
              <a:t> </a:t>
            </a:r>
            <a:r>
              <a:rPr dirty="0" sz="2400" spc="-10">
                <a:solidFill>
                  <a:srgbClr val="808080"/>
                </a:solidFill>
                <a:latin typeface="Calibri"/>
                <a:cs typeface="Calibri"/>
              </a:rPr>
              <a:t>argatroban,</a:t>
            </a:r>
            <a:r>
              <a:rPr dirty="0" sz="2400" spc="-40">
                <a:solidFill>
                  <a:srgbClr val="808080"/>
                </a:solidFill>
                <a:latin typeface="Calibri"/>
                <a:cs typeface="Calibri"/>
              </a:rPr>
              <a:t> </a:t>
            </a:r>
            <a:r>
              <a:rPr dirty="0" sz="2400">
                <a:solidFill>
                  <a:srgbClr val="808080"/>
                </a:solidFill>
                <a:latin typeface="Calibri"/>
                <a:cs typeface="Calibri"/>
              </a:rPr>
              <a:t>or</a:t>
            </a:r>
            <a:r>
              <a:rPr dirty="0" sz="2400" spc="-45">
                <a:solidFill>
                  <a:srgbClr val="808080"/>
                </a:solidFill>
                <a:latin typeface="Calibri"/>
                <a:cs typeface="Calibri"/>
              </a:rPr>
              <a:t> </a:t>
            </a:r>
            <a:r>
              <a:rPr dirty="0" sz="2400">
                <a:solidFill>
                  <a:srgbClr val="808080"/>
                </a:solidFill>
                <a:latin typeface="Calibri"/>
                <a:cs typeface="Calibri"/>
              </a:rPr>
              <a:t>bivalirudin</a:t>
            </a:r>
            <a:r>
              <a:rPr dirty="0" sz="2400" spc="-35">
                <a:solidFill>
                  <a:srgbClr val="808080"/>
                </a:solidFill>
                <a:latin typeface="Calibri"/>
                <a:cs typeface="Calibri"/>
              </a:rPr>
              <a:t> </a:t>
            </a:r>
            <a:r>
              <a:rPr dirty="0" sz="2400">
                <a:solidFill>
                  <a:srgbClr val="808080"/>
                </a:solidFill>
                <a:latin typeface="Calibri"/>
                <a:cs typeface="Calibri"/>
              </a:rPr>
              <a:t>at</a:t>
            </a:r>
            <a:r>
              <a:rPr dirty="0" sz="2400" spc="-45">
                <a:solidFill>
                  <a:srgbClr val="808080"/>
                </a:solidFill>
                <a:latin typeface="Calibri"/>
                <a:cs typeface="Calibri"/>
              </a:rPr>
              <a:t> </a:t>
            </a:r>
            <a:r>
              <a:rPr dirty="0" sz="2400" spc="-10">
                <a:solidFill>
                  <a:srgbClr val="808080"/>
                </a:solidFill>
                <a:latin typeface="Calibri"/>
                <a:cs typeface="Calibri"/>
              </a:rPr>
              <a:t>intermediate- </a:t>
            </a:r>
            <a:r>
              <a:rPr dirty="0" sz="2400">
                <a:solidFill>
                  <a:srgbClr val="808080"/>
                </a:solidFill>
                <a:latin typeface="Calibri"/>
                <a:cs typeface="Calibri"/>
              </a:rPr>
              <a:t>intensity</a:t>
            </a:r>
            <a:r>
              <a:rPr dirty="0" sz="2400" spc="-55">
                <a:solidFill>
                  <a:srgbClr val="808080"/>
                </a:solidFill>
                <a:latin typeface="Calibri"/>
                <a:cs typeface="Calibri"/>
              </a:rPr>
              <a:t> </a:t>
            </a:r>
            <a:r>
              <a:rPr dirty="0" sz="2400">
                <a:solidFill>
                  <a:srgbClr val="808080"/>
                </a:solidFill>
                <a:latin typeface="Calibri"/>
                <a:cs typeface="Calibri"/>
              </a:rPr>
              <a:t>or</a:t>
            </a:r>
            <a:r>
              <a:rPr dirty="0" sz="2400" spc="-35">
                <a:solidFill>
                  <a:srgbClr val="808080"/>
                </a:solidFill>
                <a:latin typeface="Calibri"/>
                <a:cs typeface="Calibri"/>
              </a:rPr>
              <a:t> </a:t>
            </a:r>
            <a:r>
              <a:rPr dirty="0" sz="2400" spc="-10">
                <a:solidFill>
                  <a:srgbClr val="808080"/>
                </a:solidFill>
                <a:latin typeface="Calibri"/>
                <a:cs typeface="Calibri"/>
              </a:rPr>
              <a:t>therapeutic-</a:t>
            </a:r>
            <a:r>
              <a:rPr dirty="0" sz="2400">
                <a:solidFill>
                  <a:srgbClr val="808080"/>
                </a:solidFill>
                <a:latin typeface="Calibri"/>
                <a:cs typeface="Calibri"/>
              </a:rPr>
              <a:t>intensity</a:t>
            </a:r>
            <a:r>
              <a:rPr dirty="0" sz="2400" spc="-60">
                <a:solidFill>
                  <a:srgbClr val="808080"/>
                </a:solidFill>
                <a:latin typeface="Calibri"/>
                <a:cs typeface="Calibri"/>
              </a:rPr>
              <a:t> </a:t>
            </a:r>
            <a:r>
              <a:rPr dirty="0" sz="2400">
                <a:solidFill>
                  <a:srgbClr val="808080"/>
                </a:solidFill>
                <a:latin typeface="Calibri"/>
                <a:cs typeface="Calibri"/>
              </a:rPr>
              <a:t>vs.</a:t>
            </a:r>
            <a:r>
              <a:rPr dirty="0" sz="2400" spc="-45">
                <a:solidFill>
                  <a:srgbClr val="808080"/>
                </a:solidFill>
                <a:latin typeface="Calibri"/>
                <a:cs typeface="Calibri"/>
              </a:rPr>
              <a:t> </a:t>
            </a:r>
            <a:r>
              <a:rPr dirty="0" sz="2400">
                <a:solidFill>
                  <a:srgbClr val="808080"/>
                </a:solidFill>
                <a:latin typeface="Calibri"/>
                <a:cs typeface="Calibri"/>
              </a:rPr>
              <a:t>prophylactic</a:t>
            </a:r>
            <a:r>
              <a:rPr dirty="0" sz="2400" spc="-45">
                <a:solidFill>
                  <a:srgbClr val="808080"/>
                </a:solidFill>
                <a:latin typeface="Calibri"/>
                <a:cs typeface="Calibri"/>
              </a:rPr>
              <a:t> </a:t>
            </a:r>
            <a:r>
              <a:rPr dirty="0" sz="2400">
                <a:solidFill>
                  <a:srgbClr val="808080"/>
                </a:solidFill>
                <a:latin typeface="Calibri"/>
                <a:cs typeface="Calibri"/>
              </a:rPr>
              <a:t>intensity</a:t>
            </a:r>
            <a:r>
              <a:rPr dirty="0" sz="2400" spc="-60">
                <a:solidFill>
                  <a:srgbClr val="808080"/>
                </a:solidFill>
                <a:latin typeface="Calibri"/>
                <a:cs typeface="Calibri"/>
              </a:rPr>
              <a:t> </a:t>
            </a:r>
            <a:r>
              <a:rPr dirty="0" sz="2400">
                <a:solidFill>
                  <a:srgbClr val="808080"/>
                </a:solidFill>
                <a:latin typeface="Calibri"/>
                <a:cs typeface="Calibri"/>
              </a:rPr>
              <a:t>be</a:t>
            </a:r>
            <a:r>
              <a:rPr dirty="0" sz="2400" spc="-35">
                <a:solidFill>
                  <a:srgbClr val="808080"/>
                </a:solidFill>
                <a:latin typeface="Calibri"/>
                <a:cs typeface="Calibri"/>
              </a:rPr>
              <a:t> </a:t>
            </a:r>
            <a:r>
              <a:rPr dirty="0" sz="2400">
                <a:solidFill>
                  <a:srgbClr val="808080"/>
                </a:solidFill>
                <a:latin typeface="Calibri"/>
                <a:cs typeface="Calibri"/>
              </a:rPr>
              <a:t>used</a:t>
            </a:r>
            <a:r>
              <a:rPr dirty="0" sz="2400" spc="-30">
                <a:solidFill>
                  <a:srgbClr val="808080"/>
                </a:solidFill>
                <a:latin typeface="Calibri"/>
                <a:cs typeface="Calibri"/>
              </a:rPr>
              <a:t> </a:t>
            </a:r>
            <a:r>
              <a:rPr dirty="0" sz="2400">
                <a:solidFill>
                  <a:srgbClr val="808080"/>
                </a:solidFill>
                <a:latin typeface="Calibri"/>
                <a:cs typeface="Calibri"/>
              </a:rPr>
              <a:t>for</a:t>
            </a:r>
            <a:r>
              <a:rPr dirty="0" sz="2400" spc="-35">
                <a:solidFill>
                  <a:srgbClr val="808080"/>
                </a:solidFill>
                <a:latin typeface="Calibri"/>
                <a:cs typeface="Calibri"/>
              </a:rPr>
              <a:t> </a:t>
            </a:r>
            <a:r>
              <a:rPr dirty="0" sz="2400">
                <a:solidFill>
                  <a:srgbClr val="808080"/>
                </a:solidFill>
                <a:latin typeface="Calibri"/>
                <a:cs typeface="Calibri"/>
              </a:rPr>
              <a:t>patients</a:t>
            </a:r>
            <a:r>
              <a:rPr dirty="0" sz="2400" spc="-50">
                <a:solidFill>
                  <a:srgbClr val="808080"/>
                </a:solidFill>
                <a:latin typeface="Calibri"/>
                <a:cs typeface="Calibri"/>
              </a:rPr>
              <a:t> </a:t>
            </a:r>
            <a:r>
              <a:rPr dirty="0" sz="2400" spc="-20">
                <a:solidFill>
                  <a:srgbClr val="808080"/>
                </a:solidFill>
                <a:latin typeface="Calibri"/>
                <a:cs typeface="Calibri"/>
              </a:rPr>
              <a:t>with COVID-</a:t>
            </a:r>
            <a:r>
              <a:rPr dirty="0" sz="2400">
                <a:solidFill>
                  <a:srgbClr val="808080"/>
                </a:solidFill>
                <a:latin typeface="Calibri"/>
                <a:cs typeface="Calibri"/>
              </a:rPr>
              <a:t>19</a:t>
            </a:r>
            <a:r>
              <a:rPr dirty="0" sz="2400" spc="-45">
                <a:solidFill>
                  <a:srgbClr val="808080"/>
                </a:solidFill>
                <a:latin typeface="Calibri"/>
                <a:cs typeface="Calibri"/>
              </a:rPr>
              <a:t> </a:t>
            </a:r>
            <a:r>
              <a:rPr dirty="0" sz="2400">
                <a:solidFill>
                  <a:srgbClr val="808080"/>
                </a:solidFill>
                <a:latin typeface="Calibri"/>
                <a:cs typeface="Calibri"/>
              </a:rPr>
              <a:t>related</a:t>
            </a:r>
            <a:r>
              <a:rPr dirty="0" sz="2400" spc="-25">
                <a:solidFill>
                  <a:srgbClr val="808080"/>
                </a:solidFill>
                <a:latin typeface="Calibri"/>
                <a:cs typeface="Calibri"/>
              </a:rPr>
              <a:t> </a:t>
            </a:r>
            <a:r>
              <a:rPr dirty="0" sz="2400">
                <a:solidFill>
                  <a:srgbClr val="808080"/>
                </a:solidFill>
                <a:latin typeface="Calibri"/>
                <a:cs typeface="Calibri"/>
              </a:rPr>
              <a:t>critical</a:t>
            </a:r>
            <a:r>
              <a:rPr dirty="0" sz="2400" spc="-60">
                <a:solidFill>
                  <a:srgbClr val="808080"/>
                </a:solidFill>
                <a:latin typeface="Calibri"/>
                <a:cs typeface="Calibri"/>
              </a:rPr>
              <a:t> </a:t>
            </a:r>
            <a:r>
              <a:rPr dirty="0" sz="2400">
                <a:solidFill>
                  <a:srgbClr val="808080"/>
                </a:solidFill>
                <a:latin typeface="Calibri"/>
                <a:cs typeface="Calibri"/>
              </a:rPr>
              <a:t>illness</a:t>
            </a:r>
            <a:r>
              <a:rPr dirty="0" sz="2400" spc="-30">
                <a:solidFill>
                  <a:srgbClr val="808080"/>
                </a:solidFill>
                <a:latin typeface="Calibri"/>
                <a:cs typeface="Calibri"/>
              </a:rPr>
              <a:t> </a:t>
            </a:r>
            <a:r>
              <a:rPr dirty="0" sz="2400">
                <a:solidFill>
                  <a:srgbClr val="808080"/>
                </a:solidFill>
                <a:latin typeface="Calibri"/>
                <a:cs typeface="Calibri"/>
              </a:rPr>
              <a:t>who</a:t>
            </a:r>
            <a:r>
              <a:rPr dirty="0" sz="2400" spc="-30">
                <a:solidFill>
                  <a:srgbClr val="808080"/>
                </a:solidFill>
                <a:latin typeface="Calibri"/>
                <a:cs typeface="Calibri"/>
              </a:rPr>
              <a:t> </a:t>
            </a:r>
            <a:r>
              <a:rPr dirty="0" sz="2400">
                <a:solidFill>
                  <a:srgbClr val="808080"/>
                </a:solidFill>
                <a:latin typeface="Calibri"/>
                <a:cs typeface="Calibri"/>
              </a:rPr>
              <a:t>do</a:t>
            </a:r>
            <a:r>
              <a:rPr dirty="0" sz="2400" spc="-30">
                <a:solidFill>
                  <a:srgbClr val="808080"/>
                </a:solidFill>
                <a:latin typeface="Calibri"/>
                <a:cs typeface="Calibri"/>
              </a:rPr>
              <a:t> </a:t>
            </a:r>
            <a:r>
              <a:rPr dirty="0" sz="2400">
                <a:solidFill>
                  <a:srgbClr val="808080"/>
                </a:solidFill>
                <a:latin typeface="Calibri"/>
                <a:cs typeface="Calibri"/>
              </a:rPr>
              <a:t>not</a:t>
            </a:r>
            <a:r>
              <a:rPr dirty="0" sz="2400" spc="-30">
                <a:solidFill>
                  <a:srgbClr val="808080"/>
                </a:solidFill>
                <a:latin typeface="Calibri"/>
                <a:cs typeface="Calibri"/>
              </a:rPr>
              <a:t> </a:t>
            </a:r>
            <a:r>
              <a:rPr dirty="0" sz="2400">
                <a:solidFill>
                  <a:srgbClr val="808080"/>
                </a:solidFill>
                <a:latin typeface="Calibri"/>
                <a:cs typeface="Calibri"/>
              </a:rPr>
              <a:t>have</a:t>
            </a:r>
            <a:r>
              <a:rPr dirty="0" sz="2400" spc="-20">
                <a:solidFill>
                  <a:srgbClr val="808080"/>
                </a:solidFill>
                <a:latin typeface="Calibri"/>
                <a:cs typeface="Calibri"/>
              </a:rPr>
              <a:t> </a:t>
            </a:r>
            <a:r>
              <a:rPr dirty="0" sz="2400">
                <a:solidFill>
                  <a:srgbClr val="808080"/>
                </a:solidFill>
                <a:latin typeface="Calibri"/>
                <a:cs typeface="Calibri"/>
              </a:rPr>
              <a:t>suspected</a:t>
            </a:r>
            <a:r>
              <a:rPr dirty="0" sz="2400" spc="-25">
                <a:solidFill>
                  <a:srgbClr val="808080"/>
                </a:solidFill>
                <a:latin typeface="Calibri"/>
                <a:cs typeface="Calibri"/>
              </a:rPr>
              <a:t> </a:t>
            </a:r>
            <a:r>
              <a:rPr dirty="0" sz="2400">
                <a:solidFill>
                  <a:srgbClr val="808080"/>
                </a:solidFill>
                <a:latin typeface="Calibri"/>
                <a:cs typeface="Calibri"/>
              </a:rPr>
              <a:t>or</a:t>
            </a:r>
            <a:r>
              <a:rPr dirty="0" sz="2400" spc="-20">
                <a:solidFill>
                  <a:srgbClr val="808080"/>
                </a:solidFill>
                <a:latin typeface="Calibri"/>
                <a:cs typeface="Calibri"/>
              </a:rPr>
              <a:t> </a:t>
            </a:r>
            <a:r>
              <a:rPr dirty="0" sz="2400">
                <a:solidFill>
                  <a:srgbClr val="808080"/>
                </a:solidFill>
                <a:latin typeface="Calibri"/>
                <a:cs typeface="Calibri"/>
              </a:rPr>
              <a:t>confirmed</a:t>
            </a:r>
            <a:r>
              <a:rPr dirty="0" sz="2400" spc="-40">
                <a:solidFill>
                  <a:srgbClr val="808080"/>
                </a:solidFill>
                <a:latin typeface="Calibri"/>
                <a:cs typeface="Calibri"/>
              </a:rPr>
              <a:t> </a:t>
            </a:r>
            <a:r>
              <a:rPr dirty="0" sz="2400" spc="-20">
                <a:solidFill>
                  <a:srgbClr val="808080"/>
                </a:solidFill>
                <a:latin typeface="Calibri"/>
                <a:cs typeface="Calibri"/>
              </a:rPr>
              <a:t>VTE?</a:t>
            </a:r>
            <a:endParaRPr sz="2400">
              <a:latin typeface="Calibri"/>
              <a:cs typeface="Calibri"/>
            </a:endParaRPr>
          </a:p>
        </p:txBody>
      </p:sp>
      <p:graphicFrame>
        <p:nvGraphicFramePr>
          <p:cNvPr id="3" name="object 3" descr=""/>
          <p:cNvGraphicFramePr>
            <a:graphicFrameLocks noGrp="1"/>
          </p:cNvGraphicFramePr>
          <p:nvPr/>
        </p:nvGraphicFramePr>
        <p:xfrm>
          <a:off x="2647499" y="2926316"/>
          <a:ext cx="7112634" cy="2690495"/>
        </p:xfrm>
        <a:graphic>
          <a:graphicData uri="http://schemas.openxmlformats.org/drawingml/2006/table">
            <a:tbl>
              <a:tblPr firstRow="1" bandRow="1">
                <a:tableStyleId>{2D5ABB26-0587-4C30-8999-92F81FD0307C}</a:tableStyleId>
              </a:tblPr>
              <a:tblGrid>
                <a:gridCol w="1619885"/>
                <a:gridCol w="5479415"/>
              </a:tblGrid>
              <a:tr h="545465">
                <a:tc>
                  <a:txBody>
                    <a:bodyPr/>
                    <a:lstStyle/>
                    <a:p>
                      <a:pPr marL="91440">
                        <a:lnSpc>
                          <a:spcPct val="100000"/>
                        </a:lnSpc>
                        <a:spcBef>
                          <a:spcPts val="1275"/>
                        </a:spcBef>
                      </a:pPr>
                      <a:r>
                        <a:rPr dirty="0" sz="1400" spc="-10" b="1">
                          <a:solidFill>
                            <a:srgbClr val="FFFFFF"/>
                          </a:solidFill>
                          <a:latin typeface="Segoe UI"/>
                          <a:cs typeface="Segoe UI"/>
                        </a:rPr>
                        <a:t>POPULATION:</a:t>
                      </a:r>
                      <a:endParaRPr sz="1400">
                        <a:latin typeface="Segoe UI"/>
                        <a:cs typeface="Segoe UI"/>
                      </a:endParaRPr>
                    </a:p>
                  </a:txBody>
                  <a:tcPr marL="0" marR="0" marB="0" marT="161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75285" indent="-635">
                        <a:lnSpc>
                          <a:spcPct val="100000"/>
                        </a:lnSpc>
                        <a:spcBef>
                          <a:spcPts val="434"/>
                        </a:spcBef>
                      </a:pPr>
                      <a:r>
                        <a:rPr dirty="0" sz="1400">
                          <a:solidFill>
                            <a:srgbClr val="808080"/>
                          </a:solidFill>
                          <a:latin typeface="Segoe UI"/>
                          <a:cs typeface="Segoe UI"/>
                        </a:rPr>
                        <a:t>Patients</a:t>
                      </a:r>
                      <a:r>
                        <a:rPr dirty="0" sz="1400" spc="-30">
                          <a:solidFill>
                            <a:srgbClr val="808080"/>
                          </a:solidFill>
                          <a:latin typeface="Segoe UI"/>
                          <a:cs typeface="Segoe UI"/>
                        </a:rPr>
                        <a:t> </a:t>
                      </a:r>
                      <a:r>
                        <a:rPr dirty="0" sz="1400">
                          <a:solidFill>
                            <a:srgbClr val="808080"/>
                          </a:solidFill>
                          <a:latin typeface="Segoe UI"/>
                          <a:cs typeface="Segoe UI"/>
                        </a:rPr>
                        <a:t>with</a:t>
                      </a:r>
                      <a:r>
                        <a:rPr dirty="0" sz="1400" spc="-30">
                          <a:solidFill>
                            <a:srgbClr val="808080"/>
                          </a:solidFill>
                          <a:latin typeface="Segoe UI"/>
                          <a:cs typeface="Segoe UI"/>
                        </a:rPr>
                        <a:t> </a:t>
                      </a:r>
                      <a:r>
                        <a:rPr dirty="0" sz="1400" spc="-10">
                          <a:solidFill>
                            <a:srgbClr val="808080"/>
                          </a:solidFill>
                          <a:latin typeface="Segoe UI"/>
                          <a:cs typeface="Segoe UI"/>
                        </a:rPr>
                        <a:t>COVID-</a:t>
                      </a:r>
                      <a:r>
                        <a:rPr dirty="0" sz="1400">
                          <a:solidFill>
                            <a:srgbClr val="808080"/>
                          </a:solidFill>
                          <a:latin typeface="Segoe UI"/>
                          <a:cs typeface="Segoe UI"/>
                        </a:rPr>
                        <a:t>19</a:t>
                      </a:r>
                      <a:r>
                        <a:rPr dirty="0" sz="1400" spc="-30">
                          <a:solidFill>
                            <a:srgbClr val="808080"/>
                          </a:solidFill>
                          <a:latin typeface="Segoe UI"/>
                          <a:cs typeface="Segoe UI"/>
                        </a:rPr>
                        <a:t> </a:t>
                      </a:r>
                      <a:r>
                        <a:rPr dirty="0" sz="1400">
                          <a:solidFill>
                            <a:srgbClr val="808080"/>
                          </a:solidFill>
                          <a:latin typeface="Segoe UI"/>
                          <a:cs typeface="Segoe UI"/>
                        </a:rPr>
                        <a:t>related</a:t>
                      </a:r>
                      <a:r>
                        <a:rPr dirty="0" sz="1400" spc="-5">
                          <a:solidFill>
                            <a:srgbClr val="808080"/>
                          </a:solidFill>
                          <a:latin typeface="Segoe UI"/>
                          <a:cs typeface="Segoe UI"/>
                        </a:rPr>
                        <a:t> </a:t>
                      </a:r>
                      <a:r>
                        <a:rPr dirty="0" sz="1400" b="1" i="1">
                          <a:solidFill>
                            <a:srgbClr val="808080"/>
                          </a:solidFill>
                          <a:latin typeface="Segoe UI"/>
                          <a:cs typeface="Segoe UI"/>
                        </a:rPr>
                        <a:t>critical</a:t>
                      </a:r>
                      <a:r>
                        <a:rPr dirty="0" sz="1400" spc="-15" b="1" i="1">
                          <a:solidFill>
                            <a:srgbClr val="808080"/>
                          </a:solidFill>
                          <a:latin typeface="Segoe UI"/>
                          <a:cs typeface="Segoe UI"/>
                        </a:rPr>
                        <a:t> </a:t>
                      </a:r>
                      <a:r>
                        <a:rPr dirty="0" sz="1400" b="1" i="1">
                          <a:solidFill>
                            <a:srgbClr val="808080"/>
                          </a:solidFill>
                          <a:latin typeface="Segoe UI"/>
                          <a:cs typeface="Segoe UI"/>
                        </a:rPr>
                        <a:t>illness</a:t>
                      </a:r>
                      <a:r>
                        <a:rPr dirty="0" sz="1400" spc="-10" b="1" i="1">
                          <a:solidFill>
                            <a:srgbClr val="808080"/>
                          </a:solidFill>
                          <a:latin typeface="Segoe UI"/>
                          <a:cs typeface="Segoe UI"/>
                        </a:rPr>
                        <a:t> </a:t>
                      </a:r>
                      <a:r>
                        <a:rPr dirty="0" sz="1400">
                          <a:solidFill>
                            <a:srgbClr val="808080"/>
                          </a:solidFill>
                          <a:latin typeface="Segoe UI"/>
                          <a:cs typeface="Segoe UI"/>
                        </a:rPr>
                        <a:t>who</a:t>
                      </a:r>
                      <a:r>
                        <a:rPr dirty="0" sz="1400" spc="-25">
                          <a:solidFill>
                            <a:srgbClr val="808080"/>
                          </a:solidFill>
                          <a:latin typeface="Segoe UI"/>
                          <a:cs typeface="Segoe UI"/>
                        </a:rPr>
                        <a:t> </a:t>
                      </a:r>
                      <a:r>
                        <a:rPr dirty="0" sz="1400">
                          <a:solidFill>
                            <a:srgbClr val="808080"/>
                          </a:solidFill>
                          <a:latin typeface="Segoe UI"/>
                          <a:cs typeface="Segoe UI"/>
                        </a:rPr>
                        <a:t>do</a:t>
                      </a:r>
                      <a:r>
                        <a:rPr dirty="0" sz="1400" spc="-10">
                          <a:solidFill>
                            <a:srgbClr val="808080"/>
                          </a:solidFill>
                          <a:latin typeface="Segoe UI"/>
                          <a:cs typeface="Segoe UI"/>
                        </a:rPr>
                        <a:t> </a:t>
                      </a:r>
                      <a:r>
                        <a:rPr dirty="0" sz="1400">
                          <a:solidFill>
                            <a:srgbClr val="808080"/>
                          </a:solidFill>
                          <a:latin typeface="Segoe UI"/>
                          <a:cs typeface="Segoe UI"/>
                        </a:rPr>
                        <a:t>not</a:t>
                      </a:r>
                      <a:r>
                        <a:rPr dirty="0" sz="1400" spc="-25">
                          <a:solidFill>
                            <a:srgbClr val="808080"/>
                          </a:solidFill>
                          <a:latin typeface="Segoe UI"/>
                          <a:cs typeface="Segoe UI"/>
                        </a:rPr>
                        <a:t> </a:t>
                      </a:r>
                      <a:r>
                        <a:rPr dirty="0" sz="1400" spc="-20">
                          <a:solidFill>
                            <a:srgbClr val="808080"/>
                          </a:solidFill>
                          <a:latin typeface="Segoe UI"/>
                          <a:cs typeface="Segoe UI"/>
                        </a:rPr>
                        <a:t>have </a:t>
                      </a:r>
                      <a:r>
                        <a:rPr dirty="0" sz="1400">
                          <a:solidFill>
                            <a:srgbClr val="808080"/>
                          </a:solidFill>
                          <a:latin typeface="Segoe UI"/>
                          <a:cs typeface="Segoe UI"/>
                        </a:rPr>
                        <a:t>suspected</a:t>
                      </a:r>
                      <a:r>
                        <a:rPr dirty="0" sz="1400" spc="-25">
                          <a:solidFill>
                            <a:srgbClr val="808080"/>
                          </a:solidFill>
                          <a:latin typeface="Segoe UI"/>
                          <a:cs typeface="Segoe UI"/>
                        </a:rPr>
                        <a:t> </a:t>
                      </a:r>
                      <a:r>
                        <a:rPr dirty="0" sz="1400">
                          <a:solidFill>
                            <a:srgbClr val="808080"/>
                          </a:solidFill>
                          <a:latin typeface="Segoe UI"/>
                          <a:cs typeface="Segoe UI"/>
                        </a:rPr>
                        <a:t>or</a:t>
                      </a:r>
                      <a:r>
                        <a:rPr dirty="0" sz="1400" spc="-15">
                          <a:solidFill>
                            <a:srgbClr val="808080"/>
                          </a:solidFill>
                          <a:latin typeface="Segoe UI"/>
                          <a:cs typeface="Segoe UI"/>
                        </a:rPr>
                        <a:t> </a:t>
                      </a:r>
                      <a:r>
                        <a:rPr dirty="0" sz="1400">
                          <a:solidFill>
                            <a:srgbClr val="808080"/>
                          </a:solidFill>
                          <a:latin typeface="Segoe UI"/>
                          <a:cs typeface="Segoe UI"/>
                        </a:rPr>
                        <a:t>confirmed</a:t>
                      </a:r>
                      <a:r>
                        <a:rPr dirty="0" sz="1400" spc="-35">
                          <a:solidFill>
                            <a:srgbClr val="808080"/>
                          </a:solidFill>
                          <a:latin typeface="Segoe UI"/>
                          <a:cs typeface="Segoe UI"/>
                        </a:rPr>
                        <a:t> </a:t>
                      </a:r>
                      <a:r>
                        <a:rPr dirty="0" sz="1400" spc="-25">
                          <a:solidFill>
                            <a:srgbClr val="808080"/>
                          </a:solidFill>
                          <a:latin typeface="Segoe UI"/>
                          <a:cs typeface="Segoe UI"/>
                        </a:rPr>
                        <a:t>VTE</a:t>
                      </a:r>
                      <a:endParaRPr sz="1400">
                        <a:latin typeface="Segoe UI"/>
                        <a:cs typeface="Segoe UI"/>
                      </a:endParaRPr>
                    </a:p>
                  </a:txBody>
                  <a:tcPr marL="0" marR="0" marB="0" marT="55244">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546100">
                <a:tc>
                  <a:txBody>
                    <a:bodyPr/>
                    <a:lstStyle/>
                    <a:p>
                      <a:pPr marL="91440">
                        <a:lnSpc>
                          <a:spcPct val="100000"/>
                        </a:lnSpc>
                        <a:spcBef>
                          <a:spcPts val="1280"/>
                        </a:spcBef>
                      </a:pPr>
                      <a:r>
                        <a:rPr dirty="0" sz="1400" spc="-10" b="1">
                          <a:solidFill>
                            <a:srgbClr val="FFFFFF"/>
                          </a:solidFill>
                          <a:latin typeface="Segoe UI"/>
                          <a:cs typeface="Segoe UI"/>
                        </a:rPr>
                        <a:t>INTERVENTION:</a:t>
                      </a:r>
                      <a:endParaRPr sz="1400">
                        <a:latin typeface="Segoe UI"/>
                        <a:cs typeface="Segoe UI"/>
                      </a:endParaRPr>
                    </a:p>
                  </a:txBody>
                  <a:tcPr marL="0" marR="0" marB="0" marT="1625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85445">
                        <a:lnSpc>
                          <a:spcPct val="100000"/>
                        </a:lnSpc>
                        <a:spcBef>
                          <a:spcPts val="440"/>
                        </a:spcBef>
                      </a:pPr>
                      <a:r>
                        <a:rPr dirty="0" sz="1400">
                          <a:solidFill>
                            <a:srgbClr val="808080"/>
                          </a:solidFill>
                          <a:latin typeface="Segoe UI"/>
                          <a:cs typeface="Segoe UI"/>
                        </a:rPr>
                        <a:t>DOACs,</a:t>
                      </a:r>
                      <a:r>
                        <a:rPr dirty="0" sz="1400" spc="-35">
                          <a:solidFill>
                            <a:srgbClr val="808080"/>
                          </a:solidFill>
                          <a:latin typeface="Segoe UI"/>
                          <a:cs typeface="Segoe UI"/>
                        </a:rPr>
                        <a:t> </a:t>
                      </a:r>
                      <a:r>
                        <a:rPr dirty="0" sz="1400">
                          <a:solidFill>
                            <a:srgbClr val="808080"/>
                          </a:solidFill>
                          <a:latin typeface="Segoe UI"/>
                          <a:cs typeface="Segoe UI"/>
                        </a:rPr>
                        <a:t>LMWH,</a:t>
                      </a:r>
                      <a:r>
                        <a:rPr dirty="0" sz="1400" spc="-30">
                          <a:solidFill>
                            <a:srgbClr val="808080"/>
                          </a:solidFill>
                          <a:latin typeface="Segoe UI"/>
                          <a:cs typeface="Segoe UI"/>
                        </a:rPr>
                        <a:t> </a:t>
                      </a:r>
                      <a:r>
                        <a:rPr dirty="0" sz="1400">
                          <a:solidFill>
                            <a:srgbClr val="808080"/>
                          </a:solidFill>
                          <a:latin typeface="Segoe UI"/>
                          <a:cs typeface="Segoe UI"/>
                        </a:rPr>
                        <a:t>UFH,</a:t>
                      </a:r>
                      <a:r>
                        <a:rPr dirty="0" sz="1400" spc="-35">
                          <a:solidFill>
                            <a:srgbClr val="808080"/>
                          </a:solidFill>
                          <a:latin typeface="Segoe UI"/>
                          <a:cs typeface="Segoe UI"/>
                        </a:rPr>
                        <a:t> </a:t>
                      </a:r>
                      <a:r>
                        <a:rPr dirty="0" sz="1400">
                          <a:solidFill>
                            <a:srgbClr val="808080"/>
                          </a:solidFill>
                          <a:latin typeface="Segoe UI"/>
                          <a:cs typeface="Segoe UI"/>
                        </a:rPr>
                        <a:t>fondaparinux,</a:t>
                      </a:r>
                      <a:r>
                        <a:rPr dirty="0" sz="1400" spc="-75">
                          <a:solidFill>
                            <a:srgbClr val="808080"/>
                          </a:solidFill>
                          <a:latin typeface="Segoe UI"/>
                          <a:cs typeface="Segoe UI"/>
                        </a:rPr>
                        <a:t> </a:t>
                      </a:r>
                      <a:r>
                        <a:rPr dirty="0" sz="1400">
                          <a:solidFill>
                            <a:srgbClr val="808080"/>
                          </a:solidFill>
                          <a:latin typeface="Segoe UI"/>
                          <a:cs typeface="Segoe UI"/>
                        </a:rPr>
                        <a:t>argatroban,</a:t>
                      </a:r>
                      <a:r>
                        <a:rPr dirty="0" sz="1400" spc="-65">
                          <a:solidFill>
                            <a:srgbClr val="808080"/>
                          </a:solidFill>
                          <a:latin typeface="Segoe UI"/>
                          <a:cs typeface="Segoe UI"/>
                        </a:rPr>
                        <a:t> </a:t>
                      </a:r>
                      <a:r>
                        <a:rPr dirty="0" sz="1400">
                          <a:solidFill>
                            <a:srgbClr val="808080"/>
                          </a:solidFill>
                          <a:latin typeface="Segoe UI"/>
                          <a:cs typeface="Segoe UI"/>
                        </a:rPr>
                        <a:t>or</a:t>
                      </a:r>
                      <a:r>
                        <a:rPr dirty="0" sz="1400" spc="-40">
                          <a:solidFill>
                            <a:srgbClr val="808080"/>
                          </a:solidFill>
                          <a:latin typeface="Segoe UI"/>
                          <a:cs typeface="Segoe UI"/>
                        </a:rPr>
                        <a:t> </a:t>
                      </a:r>
                      <a:r>
                        <a:rPr dirty="0" sz="1400">
                          <a:solidFill>
                            <a:srgbClr val="808080"/>
                          </a:solidFill>
                          <a:latin typeface="Segoe UI"/>
                          <a:cs typeface="Segoe UI"/>
                        </a:rPr>
                        <a:t>bivalirudin</a:t>
                      </a:r>
                      <a:r>
                        <a:rPr dirty="0" sz="1400" spc="-60">
                          <a:solidFill>
                            <a:srgbClr val="808080"/>
                          </a:solidFill>
                          <a:latin typeface="Segoe UI"/>
                          <a:cs typeface="Segoe UI"/>
                        </a:rPr>
                        <a:t> </a:t>
                      </a:r>
                      <a:r>
                        <a:rPr dirty="0" sz="1400" spc="-25">
                          <a:solidFill>
                            <a:srgbClr val="808080"/>
                          </a:solidFill>
                          <a:latin typeface="Segoe UI"/>
                          <a:cs typeface="Segoe UI"/>
                        </a:rPr>
                        <a:t>at </a:t>
                      </a:r>
                      <a:r>
                        <a:rPr dirty="0" sz="1400" spc="-10">
                          <a:solidFill>
                            <a:srgbClr val="808080"/>
                          </a:solidFill>
                          <a:latin typeface="Segoe UI"/>
                          <a:cs typeface="Segoe UI"/>
                        </a:rPr>
                        <a:t>intermediate-</a:t>
                      </a:r>
                      <a:r>
                        <a:rPr dirty="0" sz="1400">
                          <a:solidFill>
                            <a:srgbClr val="808080"/>
                          </a:solidFill>
                          <a:latin typeface="Segoe UI"/>
                          <a:cs typeface="Segoe UI"/>
                        </a:rPr>
                        <a:t>intensity</a:t>
                      </a:r>
                      <a:r>
                        <a:rPr dirty="0" sz="1400" spc="70">
                          <a:solidFill>
                            <a:srgbClr val="808080"/>
                          </a:solidFill>
                          <a:latin typeface="Segoe UI"/>
                          <a:cs typeface="Segoe UI"/>
                        </a:rPr>
                        <a:t> </a:t>
                      </a:r>
                      <a:r>
                        <a:rPr dirty="0" sz="1400">
                          <a:solidFill>
                            <a:srgbClr val="808080"/>
                          </a:solidFill>
                          <a:latin typeface="Segoe UI"/>
                          <a:cs typeface="Segoe UI"/>
                        </a:rPr>
                        <a:t>or</a:t>
                      </a:r>
                      <a:r>
                        <a:rPr dirty="0" sz="1400" spc="40">
                          <a:solidFill>
                            <a:srgbClr val="808080"/>
                          </a:solidFill>
                          <a:latin typeface="Segoe UI"/>
                          <a:cs typeface="Segoe UI"/>
                        </a:rPr>
                        <a:t> </a:t>
                      </a:r>
                      <a:r>
                        <a:rPr dirty="0" sz="1400" spc="-10">
                          <a:solidFill>
                            <a:srgbClr val="808080"/>
                          </a:solidFill>
                          <a:latin typeface="Segoe UI"/>
                          <a:cs typeface="Segoe UI"/>
                        </a:rPr>
                        <a:t>therapeutic-intensity</a:t>
                      </a:r>
                      <a:endParaRPr sz="1400">
                        <a:latin typeface="Segoe UI"/>
                        <a:cs typeface="Segoe UI"/>
                      </a:endParaRPr>
                    </a:p>
                  </a:txBody>
                  <a:tcPr marL="0" marR="0" marB="0" marT="558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356235">
                <a:tc>
                  <a:txBody>
                    <a:bodyPr/>
                    <a:lstStyle/>
                    <a:p>
                      <a:pPr marL="91440">
                        <a:lnSpc>
                          <a:spcPct val="100000"/>
                        </a:lnSpc>
                        <a:spcBef>
                          <a:spcPts val="530"/>
                        </a:spcBef>
                      </a:pPr>
                      <a:r>
                        <a:rPr dirty="0" sz="1400" spc="-10" b="1">
                          <a:solidFill>
                            <a:srgbClr val="FFFFFF"/>
                          </a:solidFill>
                          <a:latin typeface="Segoe UI"/>
                          <a:cs typeface="Segoe UI"/>
                        </a:rPr>
                        <a:t>COMPARISON:</a:t>
                      </a:r>
                      <a:endParaRPr sz="1400">
                        <a:latin typeface="Segoe UI"/>
                        <a:cs typeface="Segoe UI"/>
                      </a:endParaRPr>
                    </a:p>
                  </a:txBody>
                  <a:tcPr marL="0" marR="0" marB="0" marT="673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0805">
                        <a:lnSpc>
                          <a:spcPct val="100000"/>
                        </a:lnSpc>
                        <a:spcBef>
                          <a:spcPts val="530"/>
                        </a:spcBef>
                      </a:pPr>
                      <a:r>
                        <a:rPr dirty="0" sz="1400" spc="-10">
                          <a:solidFill>
                            <a:srgbClr val="808080"/>
                          </a:solidFill>
                          <a:latin typeface="Segoe UI"/>
                          <a:cs typeface="Segoe UI"/>
                        </a:rPr>
                        <a:t>Prophylactic-intensity</a:t>
                      </a:r>
                      <a:endParaRPr sz="1400">
                        <a:latin typeface="Segoe UI"/>
                        <a:cs typeface="Segoe UI"/>
                      </a:endParaRPr>
                    </a:p>
                  </a:txBody>
                  <a:tcPr marL="0" marR="0" marB="0" marT="673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1242695">
                <a:tc>
                  <a:txBody>
                    <a:bodyPr/>
                    <a:lstStyle/>
                    <a:p>
                      <a:pPr>
                        <a:lnSpc>
                          <a:spcPct val="100000"/>
                        </a:lnSpc>
                      </a:pPr>
                      <a:endParaRPr sz="1800">
                        <a:latin typeface="Times New Roman"/>
                        <a:cs typeface="Times New Roman"/>
                      </a:endParaRPr>
                    </a:p>
                    <a:p>
                      <a:pPr marL="91440" marR="496570">
                        <a:lnSpc>
                          <a:spcPct val="100000"/>
                        </a:lnSpc>
                        <a:spcBef>
                          <a:spcPts val="1110"/>
                        </a:spcBef>
                      </a:pPr>
                      <a:r>
                        <a:rPr dirty="0" sz="1400" spc="-20" b="1">
                          <a:solidFill>
                            <a:srgbClr val="FFFFFF"/>
                          </a:solidFill>
                          <a:latin typeface="Segoe UI"/>
                          <a:cs typeface="Segoe UI"/>
                        </a:rPr>
                        <a:t>MAIN </a:t>
                      </a:r>
                      <a:r>
                        <a:rPr dirty="0" sz="1400" spc="-10" b="1">
                          <a:solidFill>
                            <a:srgbClr val="FFFFFF"/>
                          </a:solidFill>
                          <a:latin typeface="Segoe UI"/>
                          <a:cs typeface="Segoe UI"/>
                        </a:rPr>
                        <a:t>OUTCOMES:</a:t>
                      </a:r>
                      <a:endParaRPr sz="14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118110">
                        <a:lnSpc>
                          <a:spcPct val="100000"/>
                        </a:lnSpc>
                        <a:spcBef>
                          <a:spcPts val="1500"/>
                        </a:spcBef>
                      </a:pPr>
                      <a:r>
                        <a:rPr dirty="0" sz="1400">
                          <a:solidFill>
                            <a:srgbClr val="808080"/>
                          </a:solidFill>
                          <a:latin typeface="Segoe UI"/>
                          <a:cs typeface="Segoe UI"/>
                        </a:rPr>
                        <a:t>Mortality;</a:t>
                      </a:r>
                      <a:r>
                        <a:rPr dirty="0" sz="1400" spc="-35">
                          <a:solidFill>
                            <a:srgbClr val="808080"/>
                          </a:solidFill>
                          <a:latin typeface="Segoe UI"/>
                          <a:cs typeface="Segoe UI"/>
                        </a:rPr>
                        <a:t> </a:t>
                      </a:r>
                      <a:r>
                        <a:rPr dirty="0" sz="1400">
                          <a:solidFill>
                            <a:srgbClr val="808080"/>
                          </a:solidFill>
                          <a:latin typeface="Segoe UI"/>
                          <a:cs typeface="Segoe UI"/>
                        </a:rPr>
                        <a:t>Pulmonary</a:t>
                      </a:r>
                      <a:r>
                        <a:rPr dirty="0" sz="1400" spc="-50">
                          <a:solidFill>
                            <a:srgbClr val="808080"/>
                          </a:solidFill>
                          <a:latin typeface="Segoe UI"/>
                          <a:cs typeface="Segoe UI"/>
                        </a:rPr>
                        <a:t> </a:t>
                      </a:r>
                      <a:r>
                        <a:rPr dirty="0" sz="1400">
                          <a:solidFill>
                            <a:srgbClr val="808080"/>
                          </a:solidFill>
                          <a:latin typeface="Segoe UI"/>
                          <a:cs typeface="Segoe UI"/>
                        </a:rPr>
                        <a:t>embolism;</a:t>
                      </a:r>
                      <a:r>
                        <a:rPr dirty="0" sz="1400" spc="-20">
                          <a:solidFill>
                            <a:srgbClr val="808080"/>
                          </a:solidFill>
                          <a:latin typeface="Segoe UI"/>
                          <a:cs typeface="Segoe UI"/>
                        </a:rPr>
                        <a:t> </a:t>
                      </a:r>
                      <a:r>
                        <a:rPr dirty="0" sz="1400">
                          <a:solidFill>
                            <a:srgbClr val="808080"/>
                          </a:solidFill>
                          <a:latin typeface="Segoe UI"/>
                          <a:cs typeface="Segoe UI"/>
                        </a:rPr>
                        <a:t>Proximal</a:t>
                      </a:r>
                      <a:r>
                        <a:rPr dirty="0" sz="1400" spc="-35">
                          <a:solidFill>
                            <a:srgbClr val="808080"/>
                          </a:solidFill>
                          <a:latin typeface="Segoe UI"/>
                          <a:cs typeface="Segoe UI"/>
                        </a:rPr>
                        <a:t> </a:t>
                      </a:r>
                      <a:r>
                        <a:rPr dirty="0" sz="1400">
                          <a:solidFill>
                            <a:srgbClr val="808080"/>
                          </a:solidFill>
                          <a:latin typeface="Segoe UI"/>
                          <a:cs typeface="Segoe UI"/>
                        </a:rPr>
                        <a:t>lower</a:t>
                      </a:r>
                      <a:r>
                        <a:rPr dirty="0" sz="1400" spc="-5">
                          <a:solidFill>
                            <a:srgbClr val="808080"/>
                          </a:solidFill>
                          <a:latin typeface="Segoe UI"/>
                          <a:cs typeface="Segoe UI"/>
                        </a:rPr>
                        <a:t> </a:t>
                      </a:r>
                      <a:r>
                        <a:rPr dirty="0" sz="1400">
                          <a:solidFill>
                            <a:srgbClr val="808080"/>
                          </a:solidFill>
                          <a:latin typeface="Segoe UI"/>
                          <a:cs typeface="Segoe UI"/>
                        </a:rPr>
                        <a:t>extremity</a:t>
                      </a:r>
                      <a:r>
                        <a:rPr dirty="0" sz="1400" spc="-20">
                          <a:solidFill>
                            <a:srgbClr val="808080"/>
                          </a:solidFill>
                          <a:latin typeface="Segoe UI"/>
                          <a:cs typeface="Segoe UI"/>
                        </a:rPr>
                        <a:t> DVT; </a:t>
                      </a:r>
                      <a:r>
                        <a:rPr dirty="0" sz="1400" spc="-10">
                          <a:solidFill>
                            <a:srgbClr val="808080"/>
                          </a:solidFill>
                          <a:latin typeface="Segoe UI"/>
                          <a:cs typeface="Segoe UI"/>
                        </a:rPr>
                        <a:t>Venous</a:t>
                      </a:r>
                      <a:r>
                        <a:rPr dirty="0" sz="1400" spc="-35">
                          <a:solidFill>
                            <a:srgbClr val="808080"/>
                          </a:solidFill>
                          <a:latin typeface="Segoe UI"/>
                          <a:cs typeface="Segoe UI"/>
                        </a:rPr>
                        <a:t> </a:t>
                      </a:r>
                      <a:r>
                        <a:rPr dirty="0" sz="1400">
                          <a:solidFill>
                            <a:srgbClr val="808080"/>
                          </a:solidFill>
                          <a:latin typeface="Segoe UI"/>
                          <a:cs typeface="Segoe UI"/>
                        </a:rPr>
                        <a:t>thromboembolism;</a:t>
                      </a:r>
                      <a:r>
                        <a:rPr dirty="0" sz="1400" spc="-65">
                          <a:solidFill>
                            <a:srgbClr val="808080"/>
                          </a:solidFill>
                          <a:latin typeface="Segoe UI"/>
                          <a:cs typeface="Segoe UI"/>
                        </a:rPr>
                        <a:t> </a:t>
                      </a:r>
                      <a:r>
                        <a:rPr dirty="0" sz="1400">
                          <a:solidFill>
                            <a:srgbClr val="808080"/>
                          </a:solidFill>
                          <a:latin typeface="Segoe UI"/>
                          <a:cs typeface="Segoe UI"/>
                        </a:rPr>
                        <a:t>Major</a:t>
                      </a:r>
                      <a:r>
                        <a:rPr dirty="0" sz="1400" spc="-25">
                          <a:solidFill>
                            <a:srgbClr val="808080"/>
                          </a:solidFill>
                          <a:latin typeface="Segoe UI"/>
                          <a:cs typeface="Segoe UI"/>
                        </a:rPr>
                        <a:t> </a:t>
                      </a:r>
                      <a:r>
                        <a:rPr dirty="0" sz="1400">
                          <a:solidFill>
                            <a:srgbClr val="808080"/>
                          </a:solidFill>
                          <a:latin typeface="Segoe UI"/>
                          <a:cs typeface="Segoe UI"/>
                        </a:rPr>
                        <a:t>bleeding;</a:t>
                      </a:r>
                      <a:r>
                        <a:rPr dirty="0" sz="1400" spc="-30">
                          <a:solidFill>
                            <a:srgbClr val="808080"/>
                          </a:solidFill>
                          <a:latin typeface="Segoe UI"/>
                          <a:cs typeface="Segoe UI"/>
                        </a:rPr>
                        <a:t> </a:t>
                      </a:r>
                      <a:r>
                        <a:rPr dirty="0" sz="1400">
                          <a:solidFill>
                            <a:srgbClr val="808080"/>
                          </a:solidFill>
                          <a:latin typeface="Segoe UI"/>
                          <a:cs typeface="Segoe UI"/>
                        </a:rPr>
                        <a:t>Multiple</a:t>
                      </a:r>
                      <a:r>
                        <a:rPr dirty="0" sz="1400" spc="-30">
                          <a:solidFill>
                            <a:srgbClr val="808080"/>
                          </a:solidFill>
                          <a:latin typeface="Segoe UI"/>
                          <a:cs typeface="Segoe UI"/>
                        </a:rPr>
                        <a:t> </a:t>
                      </a:r>
                      <a:r>
                        <a:rPr dirty="0" sz="1400">
                          <a:solidFill>
                            <a:srgbClr val="808080"/>
                          </a:solidFill>
                          <a:latin typeface="Segoe UI"/>
                          <a:cs typeface="Segoe UI"/>
                        </a:rPr>
                        <a:t>Organ</a:t>
                      </a:r>
                      <a:r>
                        <a:rPr dirty="0" sz="1400" spc="-35">
                          <a:solidFill>
                            <a:srgbClr val="808080"/>
                          </a:solidFill>
                          <a:latin typeface="Segoe UI"/>
                          <a:cs typeface="Segoe UI"/>
                        </a:rPr>
                        <a:t> </a:t>
                      </a:r>
                      <a:r>
                        <a:rPr dirty="0" sz="1400" spc="-10">
                          <a:solidFill>
                            <a:srgbClr val="808080"/>
                          </a:solidFill>
                          <a:latin typeface="Segoe UI"/>
                          <a:cs typeface="Segoe UI"/>
                        </a:rPr>
                        <a:t>Failure; </a:t>
                      </a:r>
                      <a:r>
                        <a:rPr dirty="0" sz="1400">
                          <a:solidFill>
                            <a:srgbClr val="808080"/>
                          </a:solidFill>
                          <a:latin typeface="Segoe UI"/>
                          <a:cs typeface="Segoe UI"/>
                        </a:rPr>
                        <a:t>Ischemic</a:t>
                      </a:r>
                      <a:r>
                        <a:rPr dirty="0" sz="1400" spc="-40">
                          <a:solidFill>
                            <a:srgbClr val="808080"/>
                          </a:solidFill>
                          <a:latin typeface="Segoe UI"/>
                          <a:cs typeface="Segoe UI"/>
                        </a:rPr>
                        <a:t> </a:t>
                      </a:r>
                      <a:r>
                        <a:rPr dirty="0" sz="1400">
                          <a:solidFill>
                            <a:srgbClr val="808080"/>
                          </a:solidFill>
                          <a:latin typeface="Segoe UI"/>
                          <a:cs typeface="Segoe UI"/>
                        </a:rPr>
                        <a:t>stroke;</a:t>
                      </a:r>
                      <a:r>
                        <a:rPr dirty="0" sz="1400" spc="-35">
                          <a:solidFill>
                            <a:srgbClr val="808080"/>
                          </a:solidFill>
                          <a:latin typeface="Segoe UI"/>
                          <a:cs typeface="Segoe UI"/>
                        </a:rPr>
                        <a:t> </a:t>
                      </a:r>
                      <a:r>
                        <a:rPr dirty="0" sz="1400">
                          <a:solidFill>
                            <a:srgbClr val="808080"/>
                          </a:solidFill>
                          <a:latin typeface="Segoe UI"/>
                          <a:cs typeface="Segoe UI"/>
                        </a:rPr>
                        <a:t>Intracranial</a:t>
                      </a:r>
                      <a:r>
                        <a:rPr dirty="0" sz="1400" spc="-70">
                          <a:solidFill>
                            <a:srgbClr val="808080"/>
                          </a:solidFill>
                          <a:latin typeface="Segoe UI"/>
                          <a:cs typeface="Segoe UI"/>
                        </a:rPr>
                        <a:t> </a:t>
                      </a:r>
                      <a:r>
                        <a:rPr dirty="0" sz="1400">
                          <a:solidFill>
                            <a:srgbClr val="808080"/>
                          </a:solidFill>
                          <a:latin typeface="Segoe UI"/>
                          <a:cs typeface="Segoe UI"/>
                        </a:rPr>
                        <a:t>hemorrhage;</a:t>
                      </a:r>
                      <a:r>
                        <a:rPr dirty="0" sz="1400" spc="-60">
                          <a:solidFill>
                            <a:srgbClr val="808080"/>
                          </a:solidFill>
                          <a:latin typeface="Segoe UI"/>
                          <a:cs typeface="Segoe UI"/>
                        </a:rPr>
                        <a:t> </a:t>
                      </a:r>
                      <a:r>
                        <a:rPr dirty="0" sz="1400">
                          <a:solidFill>
                            <a:srgbClr val="808080"/>
                          </a:solidFill>
                          <a:latin typeface="Segoe UI"/>
                          <a:cs typeface="Segoe UI"/>
                        </a:rPr>
                        <a:t>Invasive</a:t>
                      </a:r>
                      <a:r>
                        <a:rPr dirty="0" sz="1400" spc="-25">
                          <a:solidFill>
                            <a:srgbClr val="808080"/>
                          </a:solidFill>
                          <a:latin typeface="Segoe UI"/>
                          <a:cs typeface="Segoe UI"/>
                        </a:rPr>
                        <a:t> </a:t>
                      </a:r>
                      <a:r>
                        <a:rPr dirty="0" sz="1400">
                          <a:solidFill>
                            <a:srgbClr val="808080"/>
                          </a:solidFill>
                          <a:latin typeface="Segoe UI"/>
                          <a:cs typeface="Segoe UI"/>
                        </a:rPr>
                        <a:t>ventilation;</a:t>
                      </a:r>
                      <a:r>
                        <a:rPr dirty="0" sz="1400" spc="-50">
                          <a:solidFill>
                            <a:srgbClr val="808080"/>
                          </a:solidFill>
                          <a:latin typeface="Segoe UI"/>
                          <a:cs typeface="Segoe UI"/>
                        </a:rPr>
                        <a:t> </a:t>
                      </a:r>
                      <a:r>
                        <a:rPr dirty="0" sz="1400" spc="-20">
                          <a:solidFill>
                            <a:srgbClr val="808080"/>
                          </a:solidFill>
                          <a:latin typeface="Segoe UI"/>
                          <a:cs typeface="Segoe UI"/>
                        </a:rPr>
                        <a:t>Limb </a:t>
                      </a:r>
                      <a:r>
                        <a:rPr dirty="0" sz="1400">
                          <a:solidFill>
                            <a:srgbClr val="808080"/>
                          </a:solidFill>
                          <a:latin typeface="Segoe UI"/>
                          <a:cs typeface="Segoe UI"/>
                        </a:rPr>
                        <a:t>amputation;</a:t>
                      </a:r>
                      <a:r>
                        <a:rPr dirty="0" sz="1400" spc="-70">
                          <a:solidFill>
                            <a:srgbClr val="808080"/>
                          </a:solidFill>
                          <a:latin typeface="Segoe UI"/>
                          <a:cs typeface="Segoe UI"/>
                        </a:rPr>
                        <a:t> </a:t>
                      </a:r>
                      <a:r>
                        <a:rPr dirty="0" sz="1400">
                          <a:solidFill>
                            <a:srgbClr val="808080"/>
                          </a:solidFill>
                          <a:latin typeface="Segoe UI"/>
                          <a:cs typeface="Segoe UI"/>
                        </a:rPr>
                        <a:t>ICU</a:t>
                      </a:r>
                      <a:r>
                        <a:rPr dirty="0" sz="1400" spc="-10">
                          <a:solidFill>
                            <a:srgbClr val="808080"/>
                          </a:solidFill>
                          <a:latin typeface="Segoe UI"/>
                          <a:cs typeface="Segoe UI"/>
                        </a:rPr>
                        <a:t> </a:t>
                      </a:r>
                      <a:r>
                        <a:rPr dirty="0" sz="1400">
                          <a:solidFill>
                            <a:srgbClr val="808080"/>
                          </a:solidFill>
                          <a:latin typeface="Segoe UI"/>
                          <a:cs typeface="Segoe UI"/>
                        </a:rPr>
                        <a:t>hospitalization;</a:t>
                      </a:r>
                      <a:r>
                        <a:rPr dirty="0" sz="1400" spc="-60">
                          <a:solidFill>
                            <a:srgbClr val="808080"/>
                          </a:solidFill>
                          <a:latin typeface="Segoe UI"/>
                          <a:cs typeface="Segoe UI"/>
                        </a:rPr>
                        <a:t> </a:t>
                      </a:r>
                      <a:r>
                        <a:rPr dirty="0" sz="1400" spc="-10">
                          <a:solidFill>
                            <a:srgbClr val="808080"/>
                          </a:solidFill>
                          <a:latin typeface="Segoe UI"/>
                          <a:cs typeface="Segoe UI"/>
                        </a:rPr>
                        <a:t>ST-</a:t>
                      </a:r>
                      <a:r>
                        <a:rPr dirty="0" sz="1400">
                          <a:solidFill>
                            <a:srgbClr val="808080"/>
                          </a:solidFill>
                          <a:latin typeface="Segoe UI"/>
                          <a:cs typeface="Segoe UI"/>
                        </a:rPr>
                        <a:t>elevation</a:t>
                      </a:r>
                      <a:r>
                        <a:rPr dirty="0" sz="1400" spc="-10">
                          <a:solidFill>
                            <a:srgbClr val="808080"/>
                          </a:solidFill>
                          <a:latin typeface="Segoe UI"/>
                          <a:cs typeface="Segoe UI"/>
                        </a:rPr>
                        <a:t> </a:t>
                      </a:r>
                      <a:r>
                        <a:rPr dirty="0" sz="1400">
                          <a:solidFill>
                            <a:srgbClr val="808080"/>
                          </a:solidFill>
                          <a:latin typeface="Segoe UI"/>
                          <a:cs typeface="Segoe UI"/>
                        </a:rPr>
                        <a:t>myocardial</a:t>
                      </a:r>
                      <a:r>
                        <a:rPr dirty="0" sz="1400" spc="-45">
                          <a:solidFill>
                            <a:srgbClr val="808080"/>
                          </a:solidFill>
                          <a:latin typeface="Segoe UI"/>
                          <a:cs typeface="Segoe UI"/>
                        </a:rPr>
                        <a:t> </a:t>
                      </a:r>
                      <a:r>
                        <a:rPr dirty="0" sz="1400" spc="-10">
                          <a:solidFill>
                            <a:srgbClr val="808080"/>
                          </a:solidFill>
                          <a:latin typeface="Segoe UI"/>
                          <a:cs typeface="Segoe UI"/>
                        </a:rPr>
                        <a:t>infarction;</a:t>
                      </a:r>
                      <a:endParaRPr sz="1400">
                        <a:latin typeface="Segoe UI"/>
                        <a:cs typeface="Segoe UI"/>
                      </a:endParaRPr>
                    </a:p>
                  </a:txBody>
                  <a:tcPr marL="0" marR="0" marB="0" marT="1905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bl>
          </a:graphicData>
        </a:graphic>
      </p:graphicFrame>
      <p:sp>
        <p:nvSpPr>
          <p:cNvPr id="4" name="object 4"/>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36"/>
          <a:ext cx="9830435" cy="4614545"/>
        </p:xfrm>
        <a:graphic>
          <a:graphicData uri="http://schemas.openxmlformats.org/drawingml/2006/table">
            <a:tbl>
              <a:tblPr firstRow="1" bandRow="1">
                <a:tableStyleId>{2D5ABB26-0587-4C30-8999-92F81FD0307C}</a:tableStyleId>
              </a:tblPr>
              <a:tblGrid>
                <a:gridCol w="2061210"/>
                <a:gridCol w="1112520"/>
                <a:gridCol w="1384934"/>
                <a:gridCol w="1349375"/>
                <a:gridCol w="1870075"/>
                <a:gridCol w="2039620"/>
              </a:tblGrid>
              <a:tr h="421005">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algn="ctr" marL="130175" marR="122555" indent="-1270">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381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6555" marR="122555" indent="-248920">
                        <a:lnSpc>
                          <a:spcPct val="100000"/>
                        </a:lnSpc>
                        <a:spcBef>
                          <a:spcPts val="92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4015" marR="156845" indent="-210820">
                        <a:lnSpc>
                          <a:spcPct val="100000"/>
                        </a:lnSpc>
                        <a:spcBef>
                          <a:spcPts val="5"/>
                        </a:spcBef>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50364" marR="944244" indent="-701040">
                        <a:lnSpc>
                          <a:spcPct val="100000"/>
                        </a:lnSpc>
                        <a:spcBef>
                          <a:spcPts val="180"/>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83820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381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nSpc>
                          <a:spcPct val="100000"/>
                        </a:lnSpc>
                        <a:spcBef>
                          <a:spcPts val="40"/>
                        </a:spcBef>
                      </a:pPr>
                      <a:endParaRPr sz="1550">
                        <a:latin typeface="Times New Roman"/>
                        <a:cs typeface="Times New Roman"/>
                      </a:endParaRPr>
                    </a:p>
                    <a:p>
                      <a:pPr marL="623570" marR="134620" indent="-483234">
                        <a:lnSpc>
                          <a:spcPct val="100000"/>
                        </a:lnSpc>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marL="280670" marR="273050" indent="207010">
                        <a:lnSpc>
                          <a:spcPct val="100000"/>
                        </a:lnSpc>
                        <a:spcBef>
                          <a:spcPts val="384"/>
                        </a:spcBef>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spc="-10" b="1">
                          <a:solidFill>
                            <a:srgbClr val="FFFFFF"/>
                          </a:solidFill>
                          <a:latin typeface="Segoe UI"/>
                          <a:cs typeface="Segoe UI"/>
                        </a:rPr>
                        <a:t>difference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anticoagulation</a:t>
                      </a:r>
                      <a:endParaRPr sz="1200">
                        <a:latin typeface="Segoe UI"/>
                        <a:cs typeface="Segoe UI"/>
                      </a:endParaRPr>
                    </a:p>
                    <a:p>
                      <a:pPr marL="466725">
                        <a:lnSpc>
                          <a:spcPct val="100000"/>
                        </a:lnSpc>
                      </a:pPr>
                      <a:r>
                        <a:rPr dirty="0" sz="1200" b="1">
                          <a:solidFill>
                            <a:srgbClr val="FFFFFF"/>
                          </a:solidFill>
                          <a:latin typeface="Segoe UI"/>
                          <a:cs typeface="Segoe UI"/>
                        </a:rPr>
                        <a:t>at</a:t>
                      </a:r>
                      <a:r>
                        <a:rPr dirty="0" sz="1200" spc="-20" b="1">
                          <a:solidFill>
                            <a:srgbClr val="FFFFFF"/>
                          </a:solidFill>
                          <a:latin typeface="Segoe UI"/>
                          <a:cs typeface="Segoe UI"/>
                        </a:rPr>
                        <a:t> </a:t>
                      </a:r>
                      <a:r>
                        <a:rPr dirty="0" sz="1200" spc="-10" b="1">
                          <a:solidFill>
                            <a:srgbClr val="FFFFFF"/>
                          </a:solidFill>
                          <a:latin typeface="Segoe UI"/>
                          <a:cs typeface="Segoe UI"/>
                        </a:rPr>
                        <a:t>intermediate</a:t>
                      </a:r>
                      <a:endParaRPr sz="1200">
                        <a:latin typeface="Segoe UI"/>
                        <a:cs typeface="Segoe UI"/>
                      </a:endParaRPr>
                    </a:p>
                    <a:p>
                      <a:pPr marL="170815">
                        <a:lnSpc>
                          <a:spcPct val="100000"/>
                        </a:lnSpc>
                      </a:pPr>
                      <a:r>
                        <a:rPr dirty="0" sz="1200" b="1">
                          <a:solidFill>
                            <a:srgbClr val="FFFFFF"/>
                          </a:solidFill>
                          <a:latin typeface="Segoe UI"/>
                          <a:cs typeface="Segoe UI"/>
                        </a:rPr>
                        <a:t>or</a:t>
                      </a:r>
                      <a:r>
                        <a:rPr dirty="0" sz="1200" spc="65" b="1">
                          <a:solidFill>
                            <a:srgbClr val="FFFFFF"/>
                          </a:solidFill>
                          <a:latin typeface="Segoe UI"/>
                          <a:cs typeface="Segoe UI"/>
                        </a:rPr>
                        <a:t> </a:t>
                      </a:r>
                      <a:r>
                        <a:rPr dirty="0" sz="1200" spc="-10" b="1">
                          <a:solidFill>
                            <a:srgbClr val="FFFFFF"/>
                          </a:solidFill>
                          <a:latin typeface="Segoe UI"/>
                          <a:cs typeface="Segoe UI"/>
                        </a:rPr>
                        <a:t>therapeutic-intensity</a:t>
                      </a:r>
                      <a:endParaRPr sz="1200">
                        <a:latin typeface="Segoe UI"/>
                        <a:cs typeface="Segoe UI"/>
                      </a:endParaRPr>
                    </a:p>
                  </a:txBody>
                  <a:tcPr marL="0" marR="0" marB="0" marT="48894">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r>
              <a:tr h="629285">
                <a:tc>
                  <a:txBody>
                    <a:bodyPr/>
                    <a:lstStyle/>
                    <a:p>
                      <a:pPr marL="90805">
                        <a:lnSpc>
                          <a:spcPct val="100000"/>
                        </a:lnSpc>
                        <a:spcBef>
                          <a:spcPts val="405"/>
                        </a:spcBef>
                      </a:pPr>
                      <a:r>
                        <a:rPr dirty="0" sz="1200" spc="-10" b="1">
                          <a:solidFill>
                            <a:srgbClr val="808080"/>
                          </a:solidFill>
                          <a:latin typeface="Segoe UI"/>
                          <a:cs typeface="Segoe UI"/>
                        </a:rPr>
                        <a:t>MORTALITY</a:t>
                      </a:r>
                      <a:endParaRPr sz="1200">
                        <a:latin typeface="Segoe UI"/>
                        <a:cs typeface="Segoe UI"/>
                      </a:endParaRPr>
                    </a:p>
                    <a:p>
                      <a:pPr marL="91440" marR="817880">
                        <a:lnSpc>
                          <a:spcPct val="100000"/>
                        </a:lnSpc>
                      </a:pPr>
                      <a:r>
                        <a:rPr dirty="0" sz="1100">
                          <a:solidFill>
                            <a:srgbClr val="808080"/>
                          </a:solidFill>
                          <a:latin typeface="Segoe UI"/>
                          <a:cs typeface="Segoe UI"/>
                        </a:rPr>
                        <a:t>follow</a:t>
                      </a:r>
                      <a:r>
                        <a:rPr dirty="0" sz="1100" spc="-20">
                          <a:solidFill>
                            <a:srgbClr val="808080"/>
                          </a:solidFill>
                          <a:latin typeface="Segoe UI"/>
                          <a:cs typeface="Segoe UI"/>
                        </a:rPr>
                        <a:t> </a:t>
                      </a:r>
                      <a:r>
                        <a:rPr dirty="0" sz="1100">
                          <a:solidFill>
                            <a:srgbClr val="808080"/>
                          </a:solidFill>
                          <a:latin typeface="Segoe UI"/>
                          <a:cs typeface="Segoe UI"/>
                        </a:rPr>
                        <a:t>up:</a:t>
                      </a:r>
                      <a:r>
                        <a:rPr dirty="0" sz="1100" spc="-10">
                          <a:solidFill>
                            <a:srgbClr val="808080"/>
                          </a:solidFill>
                          <a:latin typeface="Segoe UI"/>
                          <a:cs typeface="Segoe UI"/>
                        </a:rPr>
                        <a:t> </a:t>
                      </a:r>
                      <a:r>
                        <a:rPr dirty="0" sz="1100" spc="-20">
                          <a:solidFill>
                            <a:srgbClr val="808080"/>
                          </a:solidFill>
                          <a:latin typeface="Segoe UI"/>
                          <a:cs typeface="Segoe UI"/>
                        </a:rPr>
                        <a:t>range</a:t>
                      </a:r>
                      <a:r>
                        <a:rPr dirty="0" sz="1100">
                          <a:solidFill>
                            <a:srgbClr val="808080"/>
                          </a:solidFill>
                          <a:latin typeface="Segoe UI"/>
                          <a:cs typeface="Segoe UI"/>
                        </a:rPr>
                        <a:t> 14</a:t>
                      </a:r>
                      <a:r>
                        <a:rPr dirty="0" sz="1100" spc="-40">
                          <a:solidFill>
                            <a:srgbClr val="808080"/>
                          </a:solidFill>
                          <a:latin typeface="Segoe UI"/>
                          <a:cs typeface="Segoe UI"/>
                        </a:rPr>
                        <a:t> </a:t>
                      </a:r>
                      <a:r>
                        <a:rPr dirty="0" sz="1100">
                          <a:solidFill>
                            <a:srgbClr val="808080"/>
                          </a:solidFill>
                          <a:latin typeface="Segoe UI"/>
                          <a:cs typeface="Segoe UI"/>
                        </a:rPr>
                        <a:t>days</a:t>
                      </a:r>
                      <a:r>
                        <a:rPr dirty="0" sz="1100" spc="-15">
                          <a:solidFill>
                            <a:srgbClr val="808080"/>
                          </a:solidFill>
                          <a:latin typeface="Segoe UI"/>
                          <a:cs typeface="Segoe UI"/>
                        </a:rPr>
                        <a:t> </a:t>
                      </a:r>
                      <a:r>
                        <a:rPr dirty="0" sz="1100">
                          <a:solidFill>
                            <a:srgbClr val="808080"/>
                          </a:solidFill>
                          <a:latin typeface="Segoe UI"/>
                          <a:cs typeface="Segoe UI"/>
                        </a:rPr>
                        <a:t>to</a:t>
                      </a:r>
                      <a:r>
                        <a:rPr dirty="0" sz="1100" spc="10">
                          <a:solidFill>
                            <a:srgbClr val="808080"/>
                          </a:solidFill>
                          <a:latin typeface="Segoe UI"/>
                          <a:cs typeface="Segoe UI"/>
                        </a:rPr>
                        <a:t> </a:t>
                      </a:r>
                      <a:r>
                        <a:rPr dirty="0" sz="1100">
                          <a:solidFill>
                            <a:srgbClr val="808080"/>
                          </a:solidFill>
                          <a:latin typeface="Segoe UI"/>
                          <a:cs typeface="Segoe UI"/>
                        </a:rPr>
                        <a:t>22</a:t>
                      </a:r>
                      <a:r>
                        <a:rPr dirty="0" sz="1100" spc="-25">
                          <a:solidFill>
                            <a:srgbClr val="808080"/>
                          </a:solidFill>
                          <a:latin typeface="Segoe UI"/>
                          <a:cs typeface="Segoe UI"/>
                        </a:rPr>
                        <a:t> </a:t>
                      </a:r>
                      <a:r>
                        <a:rPr dirty="0" sz="1100" spc="-20">
                          <a:solidFill>
                            <a:srgbClr val="808080"/>
                          </a:solidFill>
                          <a:latin typeface="Segoe UI"/>
                          <a:cs typeface="Segoe UI"/>
                        </a:rPr>
                        <a:t>days</a:t>
                      </a:r>
                      <a:endParaRPr sz="1100">
                        <a:latin typeface="Segoe UI"/>
                        <a:cs typeface="Segoe UI"/>
                      </a:endParaRPr>
                    </a:p>
                  </a:txBody>
                  <a:tcPr marL="0" marR="0" marB="0" marT="51435">
                    <a:lnB w="12700">
                      <a:solidFill>
                        <a:srgbClr val="C0C0C0"/>
                      </a:solidFill>
                      <a:prstDash val="solid"/>
                    </a:lnB>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141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B w="12700">
                      <a:solidFill>
                        <a:srgbClr val="C0C0C0"/>
                      </a:solidFill>
                      <a:prstDash val="solid"/>
                    </a:lnB>
                    <a:solidFill>
                      <a:srgbClr val="F2F2F2"/>
                    </a:solidFill>
                  </a:tcPr>
                </a:tc>
                <a:tc>
                  <a:txBody>
                    <a:bodyPr/>
                    <a:lstStyle/>
                    <a:p>
                      <a:pPr marL="38417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71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0.73</a:t>
                      </a:r>
                      <a:endParaRPr sz="1200">
                        <a:latin typeface="Segoe UI"/>
                        <a:cs typeface="Segoe UI"/>
                      </a:endParaRPr>
                    </a:p>
                    <a:p>
                      <a:pPr algn="ctr" marL="1270">
                        <a:lnSpc>
                          <a:spcPct val="100000"/>
                        </a:lnSpc>
                      </a:pPr>
                      <a:r>
                        <a:rPr dirty="0" sz="1200">
                          <a:solidFill>
                            <a:srgbClr val="808080"/>
                          </a:solidFill>
                          <a:latin typeface="Segoe UI"/>
                          <a:cs typeface="Segoe UI"/>
                        </a:rPr>
                        <a:t>(0.33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1.76)</a:t>
                      </a:r>
                      <a:endParaRPr sz="1200">
                        <a:latin typeface="Segoe UI"/>
                        <a:cs typeface="Segoe UI"/>
                      </a:endParaRPr>
                    </a:p>
                  </a:txBody>
                  <a:tcPr marL="0" marR="0" marB="0" marT="127000">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marL="479425">
                        <a:lnSpc>
                          <a:spcPct val="100000"/>
                        </a:lnSpc>
                      </a:pPr>
                      <a:r>
                        <a:rPr dirty="0" sz="1200">
                          <a:solidFill>
                            <a:srgbClr val="808080"/>
                          </a:solidFill>
                          <a:latin typeface="Segoe UI"/>
                          <a:cs typeface="Segoe UI"/>
                        </a:rPr>
                        <a:t>236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985">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52</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(143</a:t>
                      </a:r>
                      <a:r>
                        <a:rPr dirty="0" sz="1200" spc="-2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116</a:t>
                      </a:r>
                      <a:r>
                        <a:rPr dirty="0" sz="1200" spc="-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B w="12700">
                      <a:solidFill>
                        <a:srgbClr val="C0C0C0"/>
                      </a:solidFill>
                      <a:prstDash val="solid"/>
                    </a:lnB>
                    <a:solidFill>
                      <a:srgbClr val="F2F2F2"/>
                    </a:solidFill>
                  </a:tcPr>
                </a:tc>
              </a:tr>
              <a:tr h="629285">
                <a:tc>
                  <a:txBody>
                    <a:bodyPr/>
                    <a:lstStyle/>
                    <a:p>
                      <a:pPr marL="90805">
                        <a:lnSpc>
                          <a:spcPct val="100000"/>
                        </a:lnSpc>
                        <a:spcBef>
                          <a:spcPts val="400"/>
                        </a:spcBef>
                      </a:pPr>
                      <a:r>
                        <a:rPr dirty="0" sz="1200" spc="-25" b="1">
                          <a:solidFill>
                            <a:srgbClr val="808080"/>
                          </a:solidFill>
                          <a:latin typeface="Segoe UI"/>
                          <a:cs typeface="Segoe UI"/>
                        </a:rPr>
                        <a:t>PE</a:t>
                      </a:r>
                      <a:endParaRPr sz="1200">
                        <a:latin typeface="Segoe UI"/>
                        <a:cs typeface="Segoe UI"/>
                      </a:endParaRPr>
                    </a:p>
                    <a:p>
                      <a:pPr marL="91440" marR="817880">
                        <a:lnSpc>
                          <a:spcPct val="100000"/>
                        </a:lnSpc>
                        <a:spcBef>
                          <a:spcPts val="5"/>
                        </a:spcBef>
                      </a:pPr>
                      <a:r>
                        <a:rPr dirty="0" sz="1100">
                          <a:solidFill>
                            <a:srgbClr val="808080"/>
                          </a:solidFill>
                          <a:latin typeface="Segoe UI"/>
                          <a:cs typeface="Segoe UI"/>
                        </a:rPr>
                        <a:t>follow</a:t>
                      </a:r>
                      <a:r>
                        <a:rPr dirty="0" sz="1100" spc="-20">
                          <a:solidFill>
                            <a:srgbClr val="808080"/>
                          </a:solidFill>
                          <a:latin typeface="Segoe UI"/>
                          <a:cs typeface="Segoe UI"/>
                        </a:rPr>
                        <a:t> </a:t>
                      </a:r>
                      <a:r>
                        <a:rPr dirty="0" sz="1100">
                          <a:solidFill>
                            <a:srgbClr val="808080"/>
                          </a:solidFill>
                          <a:latin typeface="Segoe UI"/>
                          <a:cs typeface="Segoe UI"/>
                        </a:rPr>
                        <a:t>up:</a:t>
                      </a:r>
                      <a:r>
                        <a:rPr dirty="0" sz="1100" spc="-10">
                          <a:solidFill>
                            <a:srgbClr val="808080"/>
                          </a:solidFill>
                          <a:latin typeface="Segoe UI"/>
                          <a:cs typeface="Segoe UI"/>
                        </a:rPr>
                        <a:t> </a:t>
                      </a:r>
                      <a:r>
                        <a:rPr dirty="0" sz="1100" spc="-20">
                          <a:solidFill>
                            <a:srgbClr val="808080"/>
                          </a:solidFill>
                          <a:latin typeface="Segoe UI"/>
                          <a:cs typeface="Segoe UI"/>
                        </a:rPr>
                        <a:t>range</a:t>
                      </a:r>
                      <a:r>
                        <a:rPr dirty="0" sz="1100">
                          <a:solidFill>
                            <a:srgbClr val="808080"/>
                          </a:solidFill>
                          <a:latin typeface="Segoe UI"/>
                          <a:cs typeface="Segoe UI"/>
                        </a:rPr>
                        <a:t> 14</a:t>
                      </a:r>
                      <a:r>
                        <a:rPr dirty="0" sz="1100" spc="-40">
                          <a:solidFill>
                            <a:srgbClr val="808080"/>
                          </a:solidFill>
                          <a:latin typeface="Segoe UI"/>
                          <a:cs typeface="Segoe UI"/>
                        </a:rPr>
                        <a:t> </a:t>
                      </a:r>
                      <a:r>
                        <a:rPr dirty="0" sz="1100">
                          <a:solidFill>
                            <a:srgbClr val="808080"/>
                          </a:solidFill>
                          <a:latin typeface="Segoe UI"/>
                          <a:cs typeface="Segoe UI"/>
                        </a:rPr>
                        <a:t>days</a:t>
                      </a:r>
                      <a:r>
                        <a:rPr dirty="0" sz="1100" spc="-15">
                          <a:solidFill>
                            <a:srgbClr val="808080"/>
                          </a:solidFill>
                          <a:latin typeface="Segoe UI"/>
                          <a:cs typeface="Segoe UI"/>
                        </a:rPr>
                        <a:t> </a:t>
                      </a:r>
                      <a:r>
                        <a:rPr dirty="0" sz="1100">
                          <a:solidFill>
                            <a:srgbClr val="808080"/>
                          </a:solidFill>
                          <a:latin typeface="Segoe UI"/>
                          <a:cs typeface="Segoe UI"/>
                        </a:rPr>
                        <a:t>to</a:t>
                      </a:r>
                      <a:r>
                        <a:rPr dirty="0" sz="1100" spc="10">
                          <a:solidFill>
                            <a:srgbClr val="808080"/>
                          </a:solidFill>
                          <a:latin typeface="Segoe UI"/>
                          <a:cs typeface="Segoe UI"/>
                        </a:rPr>
                        <a:t> </a:t>
                      </a:r>
                      <a:r>
                        <a:rPr dirty="0" sz="1100">
                          <a:solidFill>
                            <a:srgbClr val="808080"/>
                          </a:solidFill>
                          <a:latin typeface="Segoe UI"/>
                          <a:cs typeface="Segoe UI"/>
                        </a:rPr>
                        <a:t>20</a:t>
                      </a:r>
                      <a:r>
                        <a:rPr dirty="0" sz="1100" spc="-25">
                          <a:solidFill>
                            <a:srgbClr val="808080"/>
                          </a:solidFill>
                          <a:latin typeface="Segoe UI"/>
                          <a:cs typeface="Segoe UI"/>
                        </a:rPr>
                        <a:t> </a:t>
                      </a:r>
                      <a:r>
                        <a:rPr dirty="0" sz="1100" spc="-20">
                          <a:solidFill>
                            <a:srgbClr val="808080"/>
                          </a:solidFill>
                          <a:latin typeface="Segoe UI"/>
                          <a:cs typeface="Segoe UI"/>
                        </a:rPr>
                        <a:t>days</a:t>
                      </a:r>
                      <a:endParaRPr sz="1100">
                        <a:latin typeface="Segoe UI"/>
                        <a:cs typeface="Segoe UI"/>
                      </a:endParaRPr>
                    </a:p>
                  </a:txBody>
                  <a:tcPr marL="0" marR="0" marB="0" marT="5080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71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marL="1270">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marL="520065">
                        <a:lnSpc>
                          <a:spcPct val="100000"/>
                        </a:lnSpc>
                      </a:pPr>
                      <a:r>
                        <a:rPr dirty="0" sz="1200">
                          <a:solidFill>
                            <a:srgbClr val="808080"/>
                          </a:solidFill>
                          <a:latin typeface="Segoe UI"/>
                          <a:cs typeface="Segoe UI"/>
                        </a:rPr>
                        <a:t>98</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88</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r>
              <a:tr h="838200">
                <a:tc>
                  <a:txBody>
                    <a:bodyPr/>
                    <a:lstStyle/>
                    <a:p>
                      <a:pPr marL="90805" marR="614680">
                        <a:lnSpc>
                          <a:spcPct val="100000"/>
                        </a:lnSpc>
                        <a:spcBef>
                          <a:spcPts val="505"/>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1440" marR="817880">
                        <a:lnSpc>
                          <a:spcPct val="100000"/>
                        </a:lnSpc>
                      </a:pPr>
                      <a:r>
                        <a:rPr dirty="0" sz="1100">
                          <a:solidFill>
                            <a:srgbClr val="808080"/>
                          </a:solidFill>
                          <a:latin typeface="Segoe UI"/>
                          <a:cs typeface="Segoe UI"/>
                        </a:rPr>
                        <a:t>follow</a:t>
                      </a:r>
                      <a:r>
                        <a:rPr dirty="0" sz="1100" spc="-20">
                          <a:solidFill>
                            <a:srgbClr val="808080"/>
                          </a:solidFill>
                          <a:latin typeface="Segoe UI"/>
                          <a:cs typeface="Segoe UI"/>
                        </a:rPr>
                        <a:t> </a:t>
                      </a:r>
                      <a:r>
                        <a:rPr dirty="0" sz="1100">
                          <a:solidFill>
                            <a:srgbClr val="808080"/>
                          </a:solidFill>
                          <a:latin typeface="Segoe UI"/>
                          <a:cs typeface="Segoe UI"/>
                        </a:rPr>
                        <a:t>up:</a:t>
                      </a:r>
                      <a:r>
                        <a:rPr dirty="0" sz="1100" spc="-10">
                          <a:solidFill>
                            <a:srgbClr val="808080"/>
                          </a:solidFill>
                          <a:latin typeface="Segoe UI"/>
                          <a:cs typeface="Segoe UI"/>
                        </a:rPr>
                        <a:t> </a:t>
                      </a:r>
                      <a:r>
                        <a:rPr dirty="0" sz="1100" spc="-20">
                          <a:solidFill>
                            <a:srgbClr val="808080"/>
                          </a:solidFill>
                          <a:latin typeface="Segoe UI"/>
                          <a:cs typeface="Segoe UI"/>
                        </a:rPr>
                        <a:t>range</a:t>
                      </a:r>
                      <a:r>
                        <a:rPr dirty="0" sz="1100">
                          <a:solidFill>
                            <a:srgbClr val="808080"/>
                          </a:solidFill>
                          <a:latin typeface="Segoe UI"/>
                          <a:cs typeface="Segoe UI"/>
                        </a:rPr>
                        <a:t> 14</a:t>
                      </a:r>
                      <a:r>
                        <a:rPr dirty="0" sz="1100" spc="-40">
                          <a:solidFill>
                            <a:srgbClr val="808080"/>
                          </a:solidFill>
                          <a:latin typeface="Segoe UI"/>
                          <a:cs typeface="Segoe UI"/>
                        </a:rPr>
                        <a:t> </a:t>
                      </a:r>
                      <a:r>
                        <a:rPr dirty="0" sz="1100">
                          <a:solidFill>
                            <a:srgbClr val="808080"/>
                          </a:solidFill>
                          <a:latin typeface="Segoe UI"/>
                          <a:cs typeface="Segoe UI"/>
                        </a:rPr>
                        <a:t>days</a:t>
                      </a:r>
                      <a:r>
                        <a:rPr dirty="0" sz="1100" spc="-15">
                          <a:solidFill>
                            <a:srgbClr val="808080"/>
                          </a:solidFill>
                          <a:latin typeface="Segoe UI"/>
                          <a:cs typeface="Segoe UI"/>
                        </a:rPr>
                        <a:t> </a:t>
                      </a:r>
                      <a:r>
                        <a:rPr dirty="0" sz="1100">
                          <a:solidFill>
                            <a:srgbClr val="808080"/>
                          </a:solidFill>
                          <a:latin typeface="Segoe UI"/>
                          <a:cs typeface="Segoe UI"/>
                        </a:rPr>
                        <a:t>to</a:t>
                      </a:r>
                      <a:r>
                        <a:rPr dirty="0" sz="1100" spc="10">
                          <a:solidFill>
                            <a:srgbClr val="808080"/>
                          </a:solidFill>
                          <a:latin typeface="Segoe UI"/>
                          <a:cs typeface="Segoe UI"/>
                        </a:rPr>
                        <a:t> </a:t>
                      </a:r>
                      <a:r>
                        <a:rPr dirty="0" sz="1100">
                          <a:solidFill>
                            <a:srgbClr val="808080"/>
                          </a:solidFill>
                          <a:latin typeface="Segoe UI"/>
                          <a:cs typeface="Segoe UI"/>
                        </a:rPr>
                        <a:t>20</a:t>
                      </a:r>
                      <a:r>
                        <a:rPr dirty="0" sz="1100" spc="-25">
                          <a:solidFill>
                            <a:srgbClr val="808080"/>
                          </a:solidFill>
                          <a:latin typeface="Segoe UI"/>
                          <a:cs typeface="Segoe UI"/>
                        </a:rPr>
                        <a:t> </a:t>
                      </a:r>
                      <a:r>
                        <a:rPr dirty="0" sz="1100" spc="-20">
                          <a:solidFill>
                            <a:srgbClr val="808080"/>
                          </a:solidFill>
                          <a:latin typeface="Segoe UI"/>
                          <a:cs typeface="Segoe UI"/>
                        </a:rPr>
                        <a:t>days</a:t>
                      </a:r>
                      <a:endParaRPr sz="1100">
                        <a:latin typeface="Segoe UI"/>
                        <a:cs typeface="Segoe UI"/>
                      </a:endParaRPr>
                    </a:p>
                  </a:txBody>
                  <a:tcPr marL="0" marR="0" marB="0" marT="64135">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132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71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68275">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marL="635">
                        <a:lnSpc>
                          <a:spcPct val="100000"/>
                        </a:lnSpc>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marL="1270">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10"/>
                        </a:spcBef>
                      </a:pPr>
                      <a:endParaRPr sz="2200">
                        <a:latin typeface="Times New Roman"/>
                        <a:cs typeface="Times New Roman"/>
                      </a:endParaRPr>
                    </a:p>
                    <a:p>
                      <a:pPr marL="479425">
                        <a:lnSpc>
                          <a:spcPct val="100000"/>
                        </a:lnSpc>
                        <a:spcBef>
                          <a:spcPts val="5"/>
                        </a:spcBef>
                      </a:pPr>
                      <a:r>
                        <a:rPr dirty="0" sz="1200">
                          <a:solidFill>
                            <a:srgbClr val="808080"/>
                          </a:solidFill>
                          <a:latin typeface="Segoe UI"/>
                          <a:cs typeface="Segoe UI"/>
                        </a:rPr>
                        <a:t>106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127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a:solidFill>
                            <a:srgbClr val="808080"/>
                          </a:solidFill>
                          <a:latin typeface="Segoe UI"/>
                          <a:cs typeface="Segoe UI"/>
                        </a:rPr>
                        <a:t>66</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(99</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87</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284"/>
                        </a:spcBef>
                      </a:pPr>
                      <a:r>
                        <a:rPr dirty="0" sz="1200" b="1">
                          <a:solidFill>
                            <a:srgbClr val="808080"/>
                          </a:solidFill>
                          <a:latin typeface="Segoe UI"/>
                          <a:cs typeface="Segoe UI"/>
                        </a:rPr>
                        <a:t>VTE</a:t>
                      </a:r>
                      <a:r>
                        <a:rPr dirty="0" sz="1200" spc="-15" b="1">
                          <a:solidFill>
                            <a:srgbClr val="808080"/>
                          </a:solidFill>
                          <a:latin typeface="Segoe UI"/>
                          <a:cs typeface="Segoe UI"/>
                        </a:rPr>
                        <a:t> </a:t>
                      </a:r>
                      <a:r>
                        <a:rPr dirty="0" sz="1200" b="1">
                          <a:solidFill>
                            <a:srgbClr val="808080"/>
                          </a:solidFill>
                          <a:latin typeface="Segoe UI"/>
                          <a:cs typeface="Segoe UI"/>
                        </a:rPr>
                        <a:t>(DVT or</a:t>
                      </a:r>
                      <a:r>
                        <a:rPr dirty="0" sz="1200" spc="15" b="1">
                          <a:solidFill>
                            <a:srgbClr val="808080"/>
                          </a:solidFill>
                          <a:latin typeface="Segoe UI"/>
                          <a:cs typeface="Segoe UI"/>
                        </a:rPr>
                        <a:t> </a:t>
                      </a: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18</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28</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6194">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5"/>
                        </a:spcBef>
                      </a:pPr>
                      <a:r>
                        <a:rPr dirty="0" sz="1200" spc="-25">
                          <a:solidFill>
                            <a:srgbClr val="808080"/>
                          </a:solidFill>
                          <a:latin typeface="Segoe UI"/>
                          <a:cs typeface="Segoe UI"/>
                        </a:rPr>
                        <a:t>118</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20">
                          <a:solidFill>
                            <a:srgbClr val="808080"/>
                          </a:solidFill>
                          <a:latin typeface="Segoe UI"/>
                          <a:cs typeface="Segoe UI"/>
                        </a:rPr>
                        <a:t> </a:t>
                      </a:r>
                      <a:r>
                        <a:rPr dirty="0" sz="1200" spc="-10">
                          <a:solidFill>
                            <a:srgbClr val="808080"/>
                          </a:solidFill>
                          <a:latin typeface="Segoe UI"/>
                          <a:cs typeface="Segoe UI"/>
                        </a:rPr>
                        <a:t>studies)</a:t>
                      </a:r>
                      <a:endParaRPr sz="1200">
                        <a:latin typeface="Segoe UI"/>
                        <a:cs typeface="Segoe UI"/>
                      </a:endParaRPr>
                    </a:p>
                  </a:txBody>
                  <a:tcPr marL="0" marR="0" marB="0" marT="127635">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71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0.87</a:t>
                      </a:r>
                      <a:endParaRPr sz="1200">
                        <a:latin typeface="Segoe UI"/>
                        <a:cs typeface="Segoe UI"/>
                      </a:endParaRPr>
                    </a:p>
                    <a:p>
                      <a:pPr algn="ctr" marL="1270">
                        <a:lnSpc>
                          <a:spcPct val="100000"/>
                        </a:lnSpc>
                      </a:pPr>
                      <a:r>
                        <a:rPr dirty="0" sz="1200">
                          <a:solidFill>
                            <a:srgbClr val="808080"/>
                          </a:solidFill>
                          <a:latin typeface="Segoe UI"/>
                          <a:cs typeface="Segoe UI"/>
                        </a:rPr>
                        <a:t>(0.45</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1.67)</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marL="479425">
                        <a:lnSpc>
                          <a:spcPct val="100000"/>
                        </a:lnSpc>
                      </a:pPr>
                      <a:r>
                        <a:rPr dirty="0" sz="1200">
                          <a:solidFill>
                            <a:srgbClr val="808080"/>
                          </a:solidFill>
                          <a:latin typeface="Segoe UI"/>
                          <a:cs typeface="Segoe UI"/>
                        </a:rPr>
                        <a:t>130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(67</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70</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1000"/>
                        </a:spcBef>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40">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mean</a:t>
                      </a:r>
                      <a:r>
                        <a:rPr dirty="0" sz="1200" spc="-5">
                          <a:solidFill>
                            <a:srgbClr val="808080"/>
                          </a:solidFill>
                          <a:latin typeface="Segoe UI"/>
                          <a:cs typeface="Segoe UI"/>
                        </a:rPr>
                        <a:t> </a:t>
                      </a:r>
                      <a:r>
                        <a:rPr dirty="0" sz="1200">
                          <a:solidFill>
                            <a:srgbClr val="808080"/>
                          </a:solidFill>
                          <a:latin typeface="Segoe UI"/>
                          <a:cs typeface="Segoe UI"/>
                        </a:rPr>
                        <a:t>16 </a:t>
                      </a:r>
                      <a:r>
                        <a:rPr dirty="0" sz="1200" spc="-20">
                          <a:solidFill>
                            <a:srgbClr val="808080"/>
                          </a:solidFill>
                          <a:latin typeface="Segoe UI"/>
                          <a:cs typeface="Segoe UI"/>
                        </a:rPr>
                        <a:t>days</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141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marL="38417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71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3.84</a:t>
                      </a:r>
                      <a:endParaRPr sz="1200">
                        <a:latin typeface="Segoe UI"/>
                        <a:cs typeface="Segoe UI"/>
                      </a:endParaRPr>
                    </a:p>
                    <a:p>
                      <a:pPr algn="ctr" marL="1270">
                        <a:lnSpc>
                          <a:spcPct val="100000"/>
                        </a:lnSpc>
                      </a:pPr>
                      <a:r>
                        <a:rPr dirty="0" sz="1200">
                          <a:solidFill>
                            <a:srgbClr val="808080"/>
                          </a:solidFill>
                          <a:latin typeface="Segoe UI"/>
                          <a:cs typeface="Segoe UI"/>
                        </a:rPr>
                        <a:t>(1.44</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10.21)</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a:lnSpc>
                          <a:spcPct val="100000"/>
                        </a:lnSpc>
                        <a:spcBef>
                          <a:spcPts val="55"/>
                        </a:spcBef>
                      </a:pPr>
                      <a:endParaRPr sz="1450">
                        <a:latin typeface="Times New Roman"/>
                        <a:cs typeface="Times New Roman"/>
                      </a:endParaRPr>
                    </a:p>
                    <a:p>
                      <a:pPr marL="520065">
                        <a:lnSpc>
                          <a:spcPct val="100000"/>
                        </a:lnSpc>
                      </a:pPr>
                      <a:r>
                        <a:rPr dirty="0" sz="1200">
                          <a:solidFill>
                            <a:srgbClr val="808080"/>
                          </a:solidFill>
                          <a:latin typeface="Segoe UI"/>
                          <a:cs typeface="Segoe UI"/>
                        </a:rPr>
                        <a:t>84</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176</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per</a:t>
                      </a:r>
                      <a:r>
                        <a:rPr dirty="0" sz="1200" spc="-3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(33</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400</a:t>
                      </a:r>
                      <a:r>
                        <a:rPr dirty="0" sz="1200" spc="-10">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T w="12700">
                      <a:solidFill>
                        <a:srgbClr val="C0C0C0"/>
                      </a:solidFill>
                      <a:prstDash val="solid"/>
                    </a:lnT>
                    <a:solidFill>
                      <a:srgbClr val="F2F2F2"/>
                    </a:solidFill>
                  </a:tcPr>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36"/>
          <a:ext cx="9830435" cy="4614545"/>
        </p:xfrm>
        <a:graphic>
          <a:graphicData uri="http://schemas.openxmlformats.org/drawingml/2006/table">
            <a:tbl>
              <a:tblPr firstRow="1" bandRow="1">
                <a:tableStyleId>{2D5ABB26-0587-4C30-8999-92F81FD0307C}</a:tableStyleId>
              </a:tblPr>
              <a:tblGrid>
                <a:gridCol w="2061210"/>
                <a:gridCol w="1115695"/>
                <a:gridCol w="1380490"/>
                <a:gridCol w="1358900"/>
                <a:gridCol w="1859279"/>
                <a:gridCol w="2040254"/>
              </a:tblGrid>
              <a:tr h="421005">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algn="ctr" marL="131445" marR="124460" indent="-1270">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381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4015" marR="119380" indent="-247015">
                        <a:lnSpc>
                          <a:spcPct val="100000"/>
                        </a:lnSpc>
                        <a:spcBef>
                          <a:spcPts val="92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9730" marR="161290" indent="-210820">
                        <a:lnSpc>
                          <a:spcPct val="100000"/>
                        </a:lnSpc>
                        <a:spcBef>
                          <a:spcPts val="5"/>
                        </a:spcBef>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46555" marR="939165" indent="-701040">
                        <a:lnSpc>
                          <a:spcPct val="100000"/>
                        </a:lnSpc>
                        <a:spcBef>
                          <a:spcPts val="180"/>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83820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381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nSpc>
                          <a:spcPct val="100000"/>
                        </a:lnSpc>
                        <a:spcBef>
                          <a:spcPts val="40"/>
                        </a:spcBef>
                      </a:pPr>
                      <a:endParaRPr sz="1550">
                        <a:latin typeface="Times New Roman"/>
                        <a:cs typeface="Times New Roman"/>
                      </a:endParaRPr>
                    </a:p>
                    <a:p>
                      <a:pPr marL="619125" marR="128905" indent="-483234">
                        <a:lnSpc>
                          <a:spcPct val="100000"/>
                        </a:lnSpc>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marL="280670" marR="274320" indent="207010">
                        <a:lnSpc>
                          <a:spcPct val="100000"/>
                        </a:lnSpc>
                        <a:spcBef>
                          <a:spcPts val="384"/>
                        </a:spcBef>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spc="-10" b="1">
                          <a:solidFill>
                            <a:srgbClr val="FFFFFF"/>
                          </a:solidFill>
                          <a:latin typeface="Segoe UI"/>
                          <a:cs typeface="Segoe UI"/>
                        </a:rPr>
                        <a:t>difference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anticoagulation</a:t>
                      </a:r>
                      <a:endParaRPr sz="1200">
                        <a:latin typeface="Segoe UI"/>
                        <a:cs typeface="Segoe UI"/>
                      </a:endParaRPr>
                    </a:p>
                    <a:p>
                      <a:pPr marL="467995">
                        <a:lnSpc>
                          <a:spcPct val="100000"/>
                        </a:lnSpc>
                      </a:pPr>
                      <a:r>
                        <a:rPr dirty="0" sz="1200" b="1">
                          <a:solidFill>
                            <a:srgbClr val="FFFFFF"/>
                          </a:solidFill>
                          <a:latin typeface="Segoe UI"/>
                          <a:cs typeface="Segoe UI"/>
                        </a:rPr>
                        <a:t>at</a:t>
                      </a:r>
                      <a:r>
                        <a:rPr dirty="0" sz="1200" spc="-20" b="1">
                          <a:solidFill>
                            <a:srgbClr val="FFFFFF"/>
                          </a:solidFill>
                          <a:latin typeface="Segoe UI"/>
                          <a:cs typeface="Segoe UI"/>
                        </a:rPr>
                        <a:t> </a:t>
                      </a:r>
                      <a:r>
                        <a:rPr dirty="0" sz="1200" spc="-10" b="1">
                          <a:solidFill>
                            <a:srgbClr val="FFFFFF"/>
                          </a:solidFill>
                          <a:latin typeface="Segoe UI"/>
                          <a:cs typeface="Segoe UI"/>
                        </a:rPr>
                        <a:t>intermediate</a:t>
                      </a:r>
                      <a:endParaRPr sz="1200">
                        <a:latin typeface="Segoe UI"/>
                        <a:cs typeface="Segoe UI"/>
                      </a:endParaRPr>
                    </a:p>
                    <a:p>
                      <a:pPr marL="172720">
                        <a:lnSpc>
                          <a:spcPct val="100000"/>
                        </a:lnSpc>
                      </a:pPr>
                      <a:r>
                        <a:rPr dirty="0" sz="1200" b="1">
                          <a:solidFill>
                            <a:srgbClr val="FFFFFF"/>
                          </a:solidFill>
                          <a:latin typeface="Segoe UI"/>
                          <a:cs typeface="Segoe UI"/>
                        </a:rPr>
                        <a:t>or</a:t>
                      </a:r>
                      <a:r>
                        <a:rPr dirty="0" sz="1200" spc="65" b="1">
                          <a:solidFill>
                            <a:srgbClr val="FFFFFF"/>
                          </a:solidFill>
                          <a:latin typeface="Segoe UI"/>
                          <a:cs typeface="Segoe UI"/>
                        </a:rPr>
                        <a:t> </a:t>
                      </a:r>
                      <a:r>
                        <a:rPr dirty="0" sz="1200" spc="-10" b="1">
                          <a:solidFill>
                            <a:srgbClr val="FFFFFF"/>
                          </a:solidFill>
                          <a:latin typeface="Segoe UI"/>
                          <a:cs typeface="Segoe UI"/>
                        </a:rPr>
                        <a:t>therapeutic-intensity</a:t>
                      </a:r>
                      <a:endParaRPr sz="1200">
                        <a:latin typeface="Segoe UI"/>
                        <a:cs typeface="Segoe UI"/>
                      </a:endParaRPr>
                    </a:p>
                  </a:txBody>
                  <a:tcPr marL="0" marR="0" marB="0" marT="48894">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r>
              <a:tr h="629285">
                <a:tc>
                  <a:txBody>
                    <a:bodyPr/>
                    <a:lstStyle/>
                    <a:p>
                      <a:pPr marL="91440">
                        <a:lnSpc>
                          <a:spcPct val="100000"/>
                        </a:lnSpc>
                        <a:spcBef>
                          <a:spcPts val="284"/>
                        </a:spcBef>
                      </a:pPr>
                      <a:r>
                        <a:rPr dirty="0" sz="1200" spc="-10" b="1">
                          <a:solidFill>
                            <a:srgbClr val="808080"/>
                          </a:solidFill>
                          <a:latin typeface="Segoe UI"/>
                          <a:cs typeface="Segoe UI"/>
                        </a:rPr>
                        <a:t>MORTALITY</a:t>
                      </a:r>
                      <a:endParaRPr sz="1200">
                        <a:latin typeface="Segoe UI"/>
                        <a:cs typeface="Segoe UI"/>
                      </a:endParaRPr>
                    </a:p>
                    <a:p>
                      <a:pPr marL="91440"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22</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6194">
                    <a:lnB w="12700">
                      <a:solidFill>
                        <a:srgbClr val="C0C0C0"/>
                      </a:solidFill>
                      <a:prstDash val="solid"/>
                    </a:lnB>
                    <a:solidFill>
                      <a:srgbClr val="DADADA"/>
                    </a:solidFill>
                  </a:tcPr>
                </a:tc>
                <a:tc>
                  <a:txBody>
                    <a:bodyPr/>
                    <a:lstStyle/>
                    <a:p>
                      <a:pPr algn="ctr">
                        <a:lnSpc>
                          <a:spcPct val="100000"/>
                        </a:lnSpc>
                        <a:spcBef>
                          <a:spcPts val="1005"/>
                        </a:spcBef>
                      </a:pPr>
                      <a:r>
                        <a:rPr dirty="0" sz="1200" spc="-25" b="1">
                          <a:solidFill>
                            <a:srgbClr val="808080"/>
                          </a:solidFill>
                          <a:latin typeface="Segoe UI"/>
                          <a:cs typeface="Segoe UI"/>
                        </a:rPr>
                        <a:t>141</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27635">
                    <a:lnB w="12700">
                      <a:solidFill>
                        <a:srgbClr val="C0C0C0"/>
                      </a:solidFill>
                      <a:prstDash val="solid"/>
                    </a:lnB>
                    <a:solidFill>
                      <a:srgbClr val="DADADA"/>
                    </a:solidFill>
                  </a:tcPr>
                </a:tc>
                <a:tc>
                  <a:txBody>
                    <a:bodyPr/>
                    <a:lstStyle/>
                    <a:p>
                      <a:pPr marL="38163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11150">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63500">
                    <a:lnB w="12700">
                      <a:solidFill>
                        <a:srgbClr val="C0C0C0"/>
                      </a:solidFill>
                      <a:prstDash val="solid"/>
                    </a:lnB>
                    <a:solidFill>
                      <a:srgbClr val="DADADA"/>
                    </a:solidFill>
                  </a:tcPr>
                </a:tc>
                <a:tc>
                  <a:txBody>
                    <a:bodyPr/>
                    <a:lstStyle/>
                    <a:p>
                      <a:pPr algn="ctr" marL="3175">
                        <a:lnSpc>
                          <a:spcPct val="100000"/>
                        </a:lnSpc>
                        <a:spcBef>
                          <a:spcPts val="1000"/>
                        </a:spcBef>
                      </a:pPr>
                      <a:r>
                        <a:rPr dirty="0" sz="1200" b="1">
                          <a:solidFill>
                            <a:srgbClr val="808080"/>
                          </a:solidFill>
                          <a:latin typeface="Segoe UI"/>
                          <a:cs typeface="Segoe UI"/>
                        </a:rPr>
                        <a:t>OR </a:t>
                      </a:r>
                      <a:r>
                        <a:rPr dirty="0" sz="1200" spc="-20" b="1">
                          <a:solidFill>
                            <a:srgbClr val="808080"/>
                          </a:solidFill>
                          <a:latin typeface="Segoe UI"/>
                          <a:cs typeface="Segoe UI"/>
                        </a:rPr>
                        <a:t>0.73</a:t>
                      </a:r>
                      <a:endParaRPr sz="1200">
                        <a:latin typeface="Segoe UI"/>
                        <a:cs typeface="Segoe UI"/>
                      </a:endParaRPr>
                    </a:p>
                    <a:p>
                      <a:pPr algn="ctr" marL="2540">
                        <a:lnSpc>
                          <a:spcPct val="100000"/>
                        </a:lnSpc>
                      </a:pPr>
                      <a:r>
                        <a:rPr dirty="0" sz="1200" b="1">
                          <a:solidFill>
                            <a:srgbClr val="808080"/>
                          </a:solidFill>
                          <a:latin typeface="Segoe UI"/>
                          <a:cs typeface="Segoe UI"/>
                        </a:rPr>
                        <a:t>(0.33</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1.76)</a:t>
                      </a:r>
                      <a:endParaRPr sz="1200">
                        <a:latin typeface="Segoe UI"/>
                        <a:cs typeface="Segoe UI"/>
                      </a:endParaRPr>
                    </a:p>
                  </a:txBody>
                  <a:tcPr marL="0" marR="0" marB="0" marT="127000">
                    <a:lnB w="12700">
                      <a:solidFill>
                        <a:srgbClr val="C0C0C0"/>
                      </a:solidFill>
                      <a:prstDash val="solid"/>
                    </a:lnB>
                    <a:solidFill>
                      <a:srgbClr val="DADADA"/>
                    </a:solidFill>
                  </a:tcPr>
                </a:tc>
                <a:tc>
                  <a:txBody>
                    <a:bodyPr/>
                    <a:lstStyle/>
                    <a:p>
                      <a:pPr>
                        <a:lnSpc>
                          <a:spcPct val="100000"/>
                        </a:lnSpc>
                        <a:spcBef>
                          <a:spcPts val="55"/>
                        </a:spcBef>
                      </a:pPr>
                      <a:endParaRPr sz="1450">
                        <a:latin typeface="Times New Roman"/>
                        <a:cs typeface="Times New Roman"/>
                      </a:endParaRPr>
                    </a:p>
                    <a:p>
                      <a:pPr algn="ctr" marL="1905">
                        <a:lnSpc>
                          <a:spcPct val="100000"/>
                        </a:lnSpc>
                      </a:pPr>
                      <a:r>
                        <a:rPr dirty="0" sz="1200" b="1">
                          <a:solidFill>
                            <a:srgbClr val="808080"/>
                          </a:solidFill>
                          <a:latin typeface="Segoe UI"/>
                          <a:cs typeface="Segoe UI"/>
                        </a:rPr>
                        <a:t>236</a:t>
                      </a:r>
                      <a:r>
                        <a:rPr dirty="0" sz="1200" spc="-3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6985">
                    <a:lnB w="12700">
                      <a:solidFill>
                        <a:srgbClr val="C0C0C0"/>
                      </a:solidFill>
                      <a:prstDash val="solid"/>
                    </a:lnB>
                    <a:solidFill>
                      <a:srgbClr val="DADADA"/>
                    </a:solidFill>
                  </a:tcPr>
                </a:tc>
                <a:tc>
                  <a:txBody>
                    <a:bodyPr/>
                    <a:lstStyle/>
                    <a:p>
                      <a:pPr algn="ctr">
                        <a:lnSpc>
                          <a:spcPct val="100000"/>
                        </a:lnSpc>
                        <a:spcBef>
                          <a:spcPts val="1000"/>
                        </a:spcBef>
                      </a:pPr>
                      <a:r>
                        <a:rPr dirty="0" sz="1200" b="1">
                          <a:solidFill>
                            <a:srgbClr val="808080"/>
                          </a:solidFill>
                          <a:latin typeface="Segoe UI"/>
                          <a:cs typeface="Segoe UI"/>
                        </a:rPr>
                        <a:t>52</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(143</a:t>
                      </a:r>
                      <a:r>
                        <a:rPr dirty="0" sz="1200" spc="-50"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25" b="1">
                          <a:solidFill>
                            <a:srgbClr val="808080"/>
                          </a:solidFill>
                          <a:latin typeface="Segoe UI"/>
                          <a:cs typeface="Segoe UI"/>
                        </a:rPr>
                        <a:t> </a:t>
                      </a:r>
                      <a:r>
                        <a:rPr dirty="0" sz="1200" b="1">
                          <a:solidFill>
                            <a:srgbClr val="808080"/>
                          </a:solidFill>
                          <a:latin typeface="Segoe UI"/>
                          <a:cs typeface="Segoe UI"/>
                        </a:rPr>
                        <a:t>116</a:t>
                      </a:r>
                      <a:r>
                        <a:rPr dirty="0" sz="1200" spc="-2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27000">
                    <a:lnB w="12700">
                      <a:solidFill>
                        <a:srgbClr val="C0C0C0"/>
                      </a:solidFill>
                      <a:prstDash val="solid"/>
                    </a:lnB>
                    <a:solidFill>
                      <a:srgbClr val="DADADA"/>
                    </a:solidFill>
                  </a:tcPr>
                </a:tc>
              </a:tr>
              <a:tr h="629285">
                <a:tc>
                  <a:txBody>
                    <a:bodyPr/>
                    <a:lstStyle/>
                    <a:p>
                      <a:pPr marL="90805">
                        <a:lnSpc>
                          <a:spcPct val="100000"/>
                        </a:lnSpc>
                        <a:spcBef>
                          <a:spcPts val="280"/>
                        </a:spcBef>
                      </a:pP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556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marL="38163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591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lnB w="12700">
                      <a:solidFill>
                        <a:srgbClr val="C0C0C0"/>
                      </a:solidFill>
                      <a:prstDash val="solid"/>
                    </a:lnB>
                    <a:solidFill>
                      <a:srgbClr val="F2F2F2"/>
                    </a:solidFill>
                  </a:tcPr>
                </a:tc>
                <a:tc>
                  <a:txBody>
                    <a:bodyPr/>
                    <a:lstStyle/>
                    <a:p>
                      <a:pPr algn="ctr" marL="190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marL="2540">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algn="ctr" marL="1905">
                        <a:lnSpc>
                          <a:spcPct val="100000"/>
                        </a:lnSpc>
                      </a:pPr>
                      <a:r>
                        <a:rPr dirty="0" sz="1200">
                          <a:solidFill>
                            <a:srgbClr val="808080"/>
                          </a:solidFill>
                          <a:latin typeface="Segoe UI"/>
                          <a:cs typeface="Segoe UI"/>
                        </a:rPr>
                        <a:t>98</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88</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r>
              <a:tr h="838200">
                <a:tc>
                  <a:txBody>
                    <a:bodyPr/>
                    <a:lstStyle/>
                    <a:p>
                      <a:pPr marL="90805" marR="614680">
                        <a:lnSpc>
                          <a:spcPct val="100000"/>
                        </a:lnSpc>
                        <a:spcBef>
                          <a:spcPts val="384"/>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48894">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c>
                  <a:txBody>
                    <a:bodyPr/>
                    <a:lstStyle/>
                    <a:p>
                      <a:pPr marL="381635">
                        <a:lnSpc>
                          <a:spcPct val="100000"/>
                        </a:lnSpc>
                        <a:spcBef>
                          <a:spcPts val="132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591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68275">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marL="1905">
                        <a:lnSpc>
                          <a:spcPct val="100000"/>
                        </a:lnSpc>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marL="2540">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10"/>
                        </a:spcBef>
                      </a:pPr>
                      <a:endParaRPr sz="2200">
                        <a:latin typeface="Times New Roman"/>
                        <a:cs typeface="Times New Roman"/>
                      </a:endParaRPr>
                    </a:p>
                    <a:p>
                      <a:pPr algn="ctr" marL="1905">
                        <a:lnSpc>
                          <a:spcPct val="100000"/>
                        </a:lnSpc>
                        <a:spcBef>
                          <a:spcPts val="5"/>
                        </a:spcBef>
                      </a:pPr>
                      <a:r>
                        <a:rPr dirty="0" sz="1200">
                          <a:solidFill>
                            <a:srgbClr val="808080"/>
                          </a:solidFill>
                          <a:latin typeface="Segoe UI"/>
                          <a:cs typeface="Segoe UI"/>
                        </a:rPr>
                        <a:t>106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127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a:solidFill>
                            <a:srgbClr val="808080"/>
                          </a:solidFill>
                          <a:latin typeface="Segoe UI"/>
                          <a:cs typeface="Segoe UI"/>
                        </a:rPr>
                        <a:t>66</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(99</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87</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5080">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284"/>
                        </a:spcBef>
                      </a:pPr>
                      <a:r>
                        <a:rPr dirty="0" sz="1200" b="1">
                          <a:solidFill>
                            <a:srgbClr val="808080"/>
                          </a:solidFill>
                          <a:latin typeface="Segoe UI"/>
                          <a:cs typeface="Segoe UI"/>
                        </a:rPr>
                        <a:t>VTE</a:t>
                      </a:r>
                      <a:r>
                        <a:rPr dirty="0" sz="1200" spc="-15" b="1">
                          <a:solidFill>
                            <a:srgbClr val="808080"/>
                          </a:solidFill>
                          <a:latin typeface="Segoe UI"/>
                          <a:cs typeface="Segoe UI"/>
                        </a:rPr>
                        <a:t> </a:t>
                      </a:r>
                      <a:r>
                        <a:rPr dirty="0" sz="1200" b="1">
                          <a:solidFill>
                            <a:srgbClr val="808080"/>
                          </a:solidFill>
                          <a:latin typeface="Segoe UI"/>
                          <a:cs typeface="Segoe UI"/>
                        </a:rPr>
                        <a:t>(DVT or</a:t>
                      </a:r>
                      <a:r>
                        <a:rPr dirty="0" sz="1200" spc="15" b="1">
                          <a:solidFill>
                            <a:srgbClr val="808080"/>
                          </a:solidFill>
                          <a:latin typeface="Segoe UI"/>
                          <a:cs typeface="Segoe UI"/>
                        </a:rPr>
                        <a:t> </a:t>
                      </a: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18</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28</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6194">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5"/>
                        </a:spcBef>
                      </a:pPr>
                      <a:r>
                        <a:rPr dirty="0" sz="1200" spc="-25">
                          <a:solidFill>
                            <a:srgbClr val="808080"/>
                          </a:solidFill>
                          <a:latin typeface="Segoe UI"/>
                          <a:cs typeface="Segoe UI"/>
                        </a:rPr>
                        <a:t>118</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20">
                          <a:solidFill>
                            <a:srgbClr val="808080"/>
                          </a:solidFill>
                          <a:latin typeface="Segoe UI"/>
                          <a:cs typeface="Segoe UI"/>
                        </a:rPr>
                        <a:t> </a:t>
                      </a:r>
                      <a:r>
                        <a:rPr dirty="0" sz="1200" spc="-10">
                          <a:solidFill>
                            <a:srgbClr val="808080"/>
                          </a:solidFill>
                          <a:latin typeface="Segoe UI"/>
                          <a:cs typeface="Segoe UI"/>
                        </a:rPr>
                        <a:t>studies)</a:t>
                      </a:r>
                      <a:endParaRPr sz="1200">
                        <a:latin typeface="Segoe UI"/>
                        <a:cs typeface="Segoe UI"/>
                      </a:endParaRPr>
                    </a:p>
                  </a:txBody>
                  <a:tcPr marL="0" marR="0" marB="0" marT="127635">
                    <a:lnT w="12700">
                      <a:solidFill>
                        <a:srgbClr val="C0C0C0"/>
                      </a:solidFill>
                      <a:prstDash val="solid"/>
                    </a:lnT>
                    <a:lnB w="12700">
                      <a:solidFill>
                        <a:srgbClr val="C0C0C0"/>
                      </a:solidFill>
                      <a:prstDash val="solid"/>
                    </a:lnB>
                    <a:solidFill>
                      <a:srgbClr val="F2F2F2"/>
                    </a:solidFill>
                  </a:tcPr>
                </a:tc>
                <a:tc>
                  <a:txBody>
                    <a:bodyPr/>
                    <a:lstStyle/>
                    <a:p>
                      <a:pPr marL="38163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591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lnB w="12700">
                      <a:solidFill>
                        <a:srgbClr val="C0C0C0"/>
                      </a:solidFill>
                      <a:prstDash val="solid"/>
                    </a:lnB>
                    <a:solidFill>
                      <a:srgbClr val="F2F2F2"/>
                    </a:solidFill>
                  </a:tcPr>
                </a:tc>
                <a:tc>
                  <a:txBody>
                    <a:bodyPr/>
                    <a:lstStyle/>
                    <a:p>
                      <a:pPr algn="ctr" marL="190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0.87</a:t>
                      </a:r>
                      <a:endParaRPr sz="1200">
                        <a:latin typeface="Segoe UI"/>
                        <a:cs typeface="Segoe UI"/>
                      </a:endParaRPr>
                    </a:p>
                    <a:p>
                      <a:pPr algn="ctr" marL="2540">
                        <a:lnSpc>
                          <a:spcPct val="100000"/>
                        </a:lnSpc>
                      </a:pPr>
                      <a:r>
                        <a:rPr dirty="0" sz="1200">
                          <a:solidFill>
                            <a:srgbClr val="808080"/>
                          </a:solidFill>
                          <a:latin typeface="Segoe UI"/>
                          <a:cs typeface="Segoe UI"/>
                        </a:rPr>
                        <a:t>(0.45</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1.67)</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algn="ctr" marL="1905">
                        <a:lnSpc>
                          <a:spcPct val="100000"/>
                        </a:lnSpc>
                      </a:pPr>
                      <a:r>
                        <a:rPr dirty="0" sz="1200">
                          <a:solidFill>
                            <a:srgbClr val="808080"/>
                          </a:solidFill>
                          <a:latin typeface="Segoe UI"/>
                          <a:cs typeface="Segoe UI"/>
                        </a:rPr>
                        <a:t>130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(67</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70</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1000"/>
                        </a:spcBef>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40">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mean</a:t>
                      </a:r>
                      <a:r>
                        <a:rPr dirty="0" sz="1200" spc="-5">
                          <a:solidFill>
                            <a:srgbClr val="808080"/>
                          </a:solidFill>
                          <a:latin typeface="Segoe UI"/>
                          <a:cs typeface="Segoe UI"/>
                        </a:rPr>
                        <a:t> </a:t>
                      </a:r>
                      <a:r>
                        <a:rPr dirty="0" sz="1200">
                          <a:solidFill>
                            <a:srgbClr val="808080"/>
                          </a:solidFill>
                          <a:latin typeface="Segoe UI"/>
                          <a:cs typeface="Segoe UI"/>
                        </a:rPr>
                        <a:t>16 </a:t>
                      </a:r>
                      <a:r>
                        <a:rPr dirty="0" sz="1200" spc="-20">
                          <a:solidFill>
                            <a:srgbClr val="808080"/>
                          </a:solidFill>
                          <a:latin typeface="Segoe UI"/>
                          <a:cs typeface="Segoe UI"/>
                        </a:rPr>
                        <a:t>days</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141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marL="38163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3591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T w="12700">
                      <a:solidFill>
                        <a:srgbClr val="C0C0C0"/>
                      </a:solidFill>
                      <a:prstDash val="solid"/>
                    </a:lnT>
                    <a:solidFill>
                      <a:srgbClr val="F2F2F2"/>
                    </a:solidFill>
                  </a:tcPr>
                </a:tc>
                <a:tc>
                  <a:txBody>
                    <a:bodyPr/>
                    <a:lstStyle/>
                    <a:p>
                      <a:pPr algn="ctr" marL="190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3.84</a:t>
                      </a:r>
                      <a:endParaRPr sz="1200">
                        <a:latin typeface="Segoe UI"/>
                        <a:cs typeface="Segoe UI"/>
                      </a:endParaRPr>
                    </a:p>
                    <a:p>
                      <a:pPr algn="ctr" marL="2540">
                        <a:lnSpc>
                          <a:spcPct val="100000"/>
                        </a:lnSpc>
                      </a:pPr>
                      <a:r>
                        <a:rPr dirty="0" sz="1200">
                          <a:solidFill>
                            <a:srgbClr val="808080"/>
                          </a:solidFill>
                          <a:latin typeface="Segoe UI"/>
                          <a:cs typeface="Segoe UI"/>
                        </a:rPr>
                        <a:t>(1.44</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10.21)</a:t>
                      </a:r>
                      <a:endParaRPr sz="1200">
                        <a:latin typeface="Segoe UI"/>
                        <a:cs typeface="Segoe UI"/>
                      </a:endParaRPr>
                    </a:p>
                  </a:txBody>
                  <a:tcPr marL="0" marR="0" marB="0" marT="127000">
                    <a:lnT w="12700">
                      <a:solidFill>
                        <a:srgbClr val="C0C0C0"/>
                      </a:solidFill>
                      <a:prstDash val="solid"/>
                    </a:lnT>
                    <a:solidFill>
                      <a:srgbClr val="F2F2F2"/>
                    </a:solidFill>
                  </a:tcPr>
                </a:tc>
                <a:tc>
                  <a:txBody>
                    <a:bodyPr/>
                    <a:lstStyle/>
                    <a:p>
                      <a:pPr>
                        <a:lnSpc>
                          <a:spcPct val="100000"/>
                        </a:lnSpc>
                        <a:spcBef>
                          <a:spcPts val="55"/>
                        </a:spcBef>
                      </a:pPr>
                      <a:endParaRPr sz="1450">
                        <a:latin typeface="Times New Roman"/>
                        <a:cs typeface="Times New Roman"/>
                      </a:endParaRPr>
                    </a:p>
                    <a:p>
                      <a:pPr algn="ctr" marL="1905">
                        <a:lnSpc>
                          <a:spcPct val="100000"/>
                        </a:lnSpc>
                      </a:pPr>
                      <a:r>
                        <a:rPr dirty="0" sz="1200">
                          <a:solidFill>
                            <a:srgbClr val="808080"/>
                          </a:solidFill>
                          <a:latin typeface="Segoe UI"/>
                          <a:cs typeface="Segoe UI"/>
                        </a:rPr>
                        <a:t>84</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6985">
                    <a:lnT w="12700">
                      <a:solidFill>
                        <a:srgbClr val="C0C0C0"/>
                      </a:solidFill>
                      <a:prstDash val="solid"/>
                    </a:lnT>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176</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per</a:t>
                      </a:r>
                      <a:r>
                        <a:rPr dirty="0" sz="1200" spc="-3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(33</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400</a:t>
                      </a:r>
                      <a:r>
                        <a:rPr dirty="0" sz="1200" spc="-10">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T w="12700">
                      <a:solidFill>
                        <a:srgbClr val="C0C0C0"/>
                      </a:solidFill>
                      <a:prstDash val="solid"/>
                    </a:lnT>
                    <a:solidFill>
                      <a:srgbClr val="F2F2F2"/>
                    </a:solidFill>
                  </a:tcPr>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6345555"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How</a:t>
            </a:r>
            <a:r>
              <a:rPr dirty="0" sz="2800" spc="-80">
                <a:solidFill>
                  <a:srgbClr val="E53E31"/>
                </a:solidFill>
                <a:latin typeface="Calibri"/>
                <a:cs typeface="Calibri"/>
              </a:rPr>
              <a:t> </a:t>
            </a:r>
            <a:r>
              <a:rPr dirty="0" sz="2800">
                <a:solidFill>
                  <a:srgbClr val="E53E31"/>
                </a:solidFill>
                <a:latin typeface="Calibri"/>
                <a:cs typeface="Calibri"/>
              </a:rPr>
              <a:t>were</a:t>
            </a:r>
            <a:r>
              <a:rPr dirty="0" sz="2800" spc="-100">
                <a:solidFill>
                  <a:srgbClr val="E53E31"/>
                </a:solidFill>
                <a:latin typeface="Calibri"/>
                <a:cs typeface="Calibri"/>
              </a:rPr>
              <a:t> </a:t>
            </a:r>
            <a:r>
              <a:rPr dirty="0" sz="2800">
                <a:solidFill>
                  <a:srgbClr val="E53E31"/>
                </a:solidFill>
                <a:latin typeface="Calibri"/>
                <a:cs typeface="Calibri"/>
              </a:rPr>
              <a:t>these</a:t>
            </a:r>
            <a:r>
              <a:rPr dirty="0" sz="2800" spc="-80">
                <a:solidFill>
                  <a:srgbClr val="E53E31"/>
                </a:solidFill>
                <a:latin typeface="Calibri"/>
                <a:cs typeface="Calibri"/>
              </a:rPr>
              <a:t> </a:t>
            </a:r>
            <a:r>
              <a:rPr dirty="0" sz="2800">
                <a:solidFill>
                  <a:srgbClr val="E53E31"/>
                </a:solidFill>
                <a:latin typeface="Calibri"/>
                <a:cs typeface="Calibri"/>
              </a:rPr>
              <a:t>ASH</a:t>
            </a:r>
            <a:r>
              <a:rPr dirty="0" sz="2800" spc="-75">
                <a:solidFill>
                  <a:srgbClr val="E53E31"/>
                </a:solidFill>
                <a:latin typeface="Calibri"/>
                <a:cs typeface="Calibri"/>
              </a:rPr>
              <a:t> </a:t>
            </a:r>
            <a:r>
              <a:rPr dirty="0" sz="2800">
                <a:solidFill>
                  <a:srgbClr val="E53E31"/>
                </a:solidFill>
                <a:latin typeface="Calibri"/>
                <a:cs typeface="Calibri"/>
              </a:rPr>
              <a:t>guidelines</a:t>
            </a:r>
            <a:r>
              <a:rPr dirty="0" sz="2800" spc="-70">
                <a:solidFill>
                  <a:srgbClr val="E53E31"/>
                </a:solidFill>
                <a:latin typeface="Calibri"/>
                <a:cs typeface="Calibri"/>
              </a:rPr>
              <a:t> </a:t>
            </a:r>
            <a:r>
              <a:rPr dirty="0" sz="2800" spc="-10">
                <a:solidFill>
                  <a:srgbClr val="E53E31"/>
                </a:solidFill>
                <a:latin typeface="Calibri"/>
                <a:cs typeface="Calibri"/>
              </a:rPr>
              <a:t>developed?</a:t>
            </a:r>
            <a:endParaRPr sz="2800">
              <a:latin typeface="Calibri"/>
              <a:cs typeface="Calibri"/>
            </a:endParaRPr>
          </a:p>
        </p:txBody>
      </p:sp>
      <p:sp>
        <p:nvSpPr>
          <p:cNvPr id="3" name="object 3" descr=""/>
          <p:cNvSpPr txBox="1"/>
          <p:nvPr/>
        </p:nvSpPr>
        <p:spPr>
          <a:xfrm>
            <a:off x="940308" y="2232660"/>
            <a:ext cx="2459990" cy="4063365"/>
          </a:xfrm>
          <a:prstGeom prst="rect">
            <a:avLst/>
          </a:prstGeom>
          <a:solidFill>
            <a:srgbClr val="BEE0E4"/>
          </a:solidFill>
        </p:spPr>
        <p:txBody>
          <a:bodyPr wrap="square" lIns="0" tIns="43180" rIns="0" bIns="0" rtlCol="0" vert="horz">
            <a:spAutoFit/>
          </a:bodyPr>
          <a:lstStyle/>
          <a:p>
            <a:pPr algn="just" marL="90805">
              <a:lnSpc>
                <a:spcPts val="1735"/>
              </a:lnSpc>
              <a:spcBef>
                <a:spcPts val="340"/>
              </a:spcBef>
            </a:pPr>
            <a:r>
              <a:rPr dirty="0" sz="1450" spc="-10" b="1">
                <a:solidFill>
                  <a:srgbClr val="E53E31"/>
                </a:solidFill>
                <a:latin typeface="Arial"/>
                <a:cs typeface="Arial"/>
              </a:rPr>
              <a:t>PANEL</a:t>
            </a:r>
            <a:r>
              <a:rPr dirty="0" sz="1450" spc="-70" b="1">
                <a:solidFill>
                  <a:srgbClr val="E53E31"/>
                </a:solidFill>
                <a:latin typeface="Arial"/>
                <a:cs typeface="Arial"/>
              </a:rPr>
              <a:t> </a:t>
            </a:r>
            <a:r>
              <a:rPr dirty="0" sz="1450" spc="-10" b="1">
                <a:solidFill>
                  <a:srgbClr val="E53E31"/>
                </a:solidFill>
                <a:latin typeface="Arial"/>
                <a:cs typeface="Arial"/>
              </a:rPr>
              <a:t>FORMATION</a:t>
            </a:r>
            <a:endParaRPr sz="1450">
              <a:latin typeface="Arial"/>
              <a:cs typeface="Arial"/>
            </a:endParaRPr>
          </a:p>
          <a:p>
            <a:pPr algn="just" marL="90805" marR="464184">
              <a:lnSpc>
                <a:spcPts val="1920"/>
              </a:lnSpc>
              <a:spcBef>
                <a:spcPts val="65"/>
              </a:spcBef>
            </a:pPr>
            <a:r>
              <a:rPr dirty="0" sz="1600">
                <a:solidFill>
                  <a:srgbClr val="808080"/>
                </a:solidFill>
                <a:latin typeface="Arial"/>
                <a:cs typeface="Arial"/>
              </a:rPr>
              <a:t>Each</a:t>
            </a:r>
            <a:r>
              <a:rPr dirty="0" sz="1600" spc="-20">
                <a:solidFill>
                  <a:srgbClr val="808080"/>
                </a:solidFill>
                <a:latin typeface="Arial"/>
                <a:cs typeface="Arial"/>
              </a:rPr>
              <a:t> </a:t>
            </a:r>
            <a:r>
              <a:rPr dirty="0" sz="1600" spc="-10">
                <a:solidFill>
                  <a:srgbClr val="808080"/>
                </a:solidFill>
                <a:latin typeface="Arial"/>
                <a:cs typeface="Arial"/>
              </a:rPr>
              <a:t>guideline</a:t>
            </a:r>
            <a:r>
              <a:rPr dirty="0" sz="1600" spc="-50">
                <a:solidFill>
                  <a:srgbClr val="808080"/>
                </a:solidFill>
                <a:latin typeface="Arial"/>
                <a:cs typeface="Arial"/>
              </a:rPr>
              <a:t> </a:t>
            </a:r>
            <a:r>
              <a:rPr dirty="0" sz="1600" spc="-10">
                <a:solidFill>
                  <a:srgbClr val="808080"/>
                </a:solidFill>
                <a:latin typeface="Arial"/>
                <a:cs typeface="Arial"/>
              </a:rPr>
              <a:t>panel </a:t>
            </a:r>
            <a:r>
              <a:rPr dirty="0" sz="1600">
                <a:solidFill>
                  <a:srgbClr val="808080"/>
                </a:solidFill>
                <a:latin typeface="Arial"/>
                <a:cs typeface="Arial"/>
              </a:rPr>
              <a:t>was</a:t>
            </a:r>
            <a:r>
              <a:rPr dirty="0" sz="1600" spc="-40">
                <a:solidFill>
                  <a:srgbClr val="808080"/>
                </a:solidFill>
                <a:latin typeface="Arial"/>
                <a:cs typeface="Arial"/>
              </a:rPr>
              <a:t> </a:t>
            </a:r>
            <a:r>
              <a:rPr dirty="0" sz="1600">
                <a:solidFill>
                  <a:srgbClr val="808080"/>
                </a:solidFill>
                <a:latin typeface="Arial"/>
                <a:cs typeface="Arial"/>
              </a:rPr>
              <a:t>formed</a:t>
            </a:r>
            <a:r>
              <a:rPr dirty="0" sz="1600" spc="-35">
                <a:solidFill>
                  <a:srgbClr val="808080"/>
                </a:solidFill>
                <a:latin typeface="Arial"/>
                <a:cs typeface="Arial"/>
              </a:rPr>
              <a:t> </a:t>
            </a:r>
            <a:r>
              <a:rPr dirty="0" sz="1600" spc="-10">
                <a:solidFill>
                  <a:srgbClr val="808080"/>
                </a:solidFill>
                <a:latin typeface="Arial"/>
                <a:cs typeface="Arial"/>
              </a:rPr>
              <a:t>following </a:t>
            </a:r>
            <a:r>
              <a:rPr dirty="0" sz="1600">
                <a:solidFill>
                  <a:srgbClr val="808080"/>
                </a:solidFill>
                <a:latin typeface="Arial"/>
                <a:cs typeface="Arial"/>
              </a:rPr>
              <a:t>these</a:t>
            </a:r>
            <a:r>
              <a:rPr dirty="0" sz="1600" spc="-25">
                <a:solidFill>
                  <a:srgbClr val="808080"/>
                </a:solidFill>
                <a:latin typeface="Arial"/>
                <a:cs typeface="Arial"/>
              </a:rPr>
              <a:t> </a:t>
            </a:r>
            <a:r>
              <a:rPr dirty="0" sz="1600">
                <a:solidFill>
                  <a:srgbClr val="808080"/>
                </a:solidFill>
                <a:latin typeface="Arial"/>
                <a:cs typeface="Arial"/>
              </a:rPr>
              <a:t>key</a:t>
            </a:r>
            <a:r>
              <a:rPr dirty="0" sz="1600" spc="-35">
                <a:solidFill>
                  <a:srgbClr val="808080"/>
                </a:solidFill>
                <a:latin typeface="Arial"/>
                <a:cs typeface="Arial"/>
              </a:rPr>
              <a:t> </a:t>
            </a:r>
            <a:r>
              <a:rPr dirty="0" sz="1600" spc="-10">
                <a:solidFill>
                  <a:srgbClr val="808080"/>
                </a:solidFill>
                <a:latin typeface="Arial"/>
                <a:cs typeface="Arial"/>
              </a:rPr>
              <a:t>criteria:</a:t>
            </a:r>
            <a:endParaRPr sz="1600">
              <a:latin typeface="Arial"/>
              <a:cs typeface="Arial"/>
            </a:endParaRPr>
          </a:p>
          <a:p>
            <a:pPr algn="just" marL="200660" marR="390525" indent="-109855">
              <a:lnSpc>
                <a:spcPts val="1920"/>
              </a:lnSpc>
              <a:buChar char="•"/>
              <a:tabLst>
                <a:tab pos="201295" algn="l"/>
              </a:tabLst>
            </a:pPr>
            <a:r>
              <a:rPr dirty="0" sz="1600">
                <a:solidFill>
                  <a:srgbClr val="808080"/>
                </a:solidFill>
                <a:latin typeface="Arial"/>
                <a:cs typeface="Arial"/>
              </a:rPr>
              <a:t>Balance</a:t>
            </a:r>
            <a:r>
              <a:rPr dirty="0" sz="1600" spc="-55">
                <a:solidFill>
                  <a:srgbClr val="808080"/>
                </a:solidFill>
                <a:latin typeface="Arial"/>
                <a:cs typeface="Arial"/>
              </a:rPr>
              <a:t> </a:t>
            </a:r>
            <a:r>
              <a:rPr dirty="0" sz="1600">
                <a:solidFill>
                  <a:srgbClr val="808080"/>
                </a:solidFill>
                <a:latin typeface="Arial"/>
                <a:cs typeface="Arial"/>
              </a:rPr>
              <a:t>of</a:t>
            </a:r>
            <a:r>
              <a:rPr dirty="0" sz="1600" spc="-35">
                <a:solidFill>
                  <a:srgbClr val="808080"/>
                </a:solidFill>
                <a:latin typeface="Arial"/>
                <a:cs typeface="Arial"/>
              </a:rPr>
              <a:t> </a:t>
            </a:r>
            <a:r>
              <a:rPr dirty="0" sz="1600" spc="-10">
                <a:solidFill>
                  <a:srgbClr val="808080"/>
                </a:solidFill>
                <a:latin typeface="Arial"/>
                <a:cs typeface="Arial"/>
              </a:rPr>
              <a:t>expertise </a:t>
            </a:r>
            <a:r>
              <a:rPr dirty="0" sz="1600">
                <a:solidFill>
                  <a:srgbClr val="808080"/>
                </a:solidFill>
                <a:latin typeface="Arial"/>
                <a:cs typeface="Arial"/>
              </a:rPr>
              <a:t>(including</a:t>
            </a:r>
            <a:r>
              <a:rPr dirty="0" sz="1600" spc="-105">
                <a:solidFill>
                  <a:srgbClr val="808080"/>
                </a:solidFill>
                <a:latin typeface="Arial"/>
                <a:cs typeface="Arial"/>
              </a:rPr>
              <a:t> </a:t>
            </a:r>
            <a:r>
              <a:rPr dirty="0" sz="1600" spc="-10">
                <a:solidFill>
                  <a:srgbClr val="808080"/>
                </a:solidFill>
                <a:latin typeface="Arial"/>
                <a:cs typeface="Arial"/>
              </a:rPr>
              <a:t>disciplines </a:t>
            </a:r>
            <a:r>
              <a:rPr dirty="0" sz="1600">
                <a:solidFill>
                  <a:srgbClr val="808080"/>
                </a:solidFill>
                <a:latin typeface="Arial"/>
                <a:cs typeface="Arial"/>
              </a:rPr>
              <a:t>beyond</a:t>
            </a:r>
            <a:r>
              <a:rPr dirty="0" sz="1600" spc="-75">
                <a:solidFill>
                  <a:srgbClr val="808080"/>
                </a:solidFill>
                <a:latin typeface="Arial"/>
                <a:cs typeface="Arial"/>
              </a:rPr>
              <a:t> </a:t>
            </a:r>
            <a:r>
              <a:rPr dirty="0" sz="1600" spc="-10">
                <a:solidFill>
                  <a:srgbClr val="808080"/>
                </a:solidFill>
                <a:latin typeface="Arial"/>
                <a:cs typeface="Arial"/>
              </a:rPr>
              <a:t>hematology, </a:t>
            </a:r>
            <a:r>
              <a:rPr dirty="0" sz="1600">
                <a:solidFill>
                  <a:srgbClr val="808080"/>
                </a:solidFill>
                <a:latin typeface="Arial"/>
                <a:cs typeface="Arial"/>
              </a:rPr>
              <a:t>and</a:t>
            </a:r>
            <a:r>
              <a:rPr dirty="0" sz="1600" spc="-45">
                <a:solidFill>
                  <a:srgbClr val="808080"/>
                </a:solidFill>
                <a:latin typeface="Arial"/>
                <a:cs typeface="Arial"/>
              </a:rPr>
              <a:t> </a:t>
            </a:r>
            <a:r>
              <a:rPr dirty="0" sz="1600" spc="-10">
                <a:solidFill>
                  <a:srgbClr val="808080"/>
                </a:solidFill>
                <a:latin typeface="Arial"/>
                <a:cs typeface="Arial"/>
              </a:rPr>
              <a:t>patients)</a:t>
            </a:r>
            <a:endParaRPr sz="1600">
              <a:latin typeface="Arial"/>
              <a:cs typeface="Arial"/>
            </a:endParaRPr>
          </a:p>
          <a:p>
            <a:pPr marL="200660" marR="421640" indent="-109855">
              <a:lnSpc>
                <a:spcPts val="1920"/>
              </a:lnSpc>
              <a:buChar char="•"/>
              <a:tabLst>
                <a:tab pos="201295" algn="l"/>
              </a:tabLst>
            </a:pPr>
            <a:r>
              <a:rPr dirty="0" sz="1600">
                <a:solidFill>
                  <a:srgbClr val="808080"/>
                </a:solidFill>
                <a:latin typeface="Arial"/>
                <a:cs typeface="Arial"/>
              </a:rPr>
              <a:t>Close</a:t>
            </a:r>
            <a:r>
              <a:rPr dirty="0" sz="1600" spc="-80">
                <a:solidFill>
                  <a:srgbClr val="808080"/>
                </a:solidFill>
                <a:latin typeface="Arial"/>
                <a:cs typeface="Arial"/>
              </a:rPr>
              <a:t> </a:t>
            </a:r>
            <a:r>
              <a:rPr dirty="0" sz="1600">
                <a:solidFill>
                  <a:srgbClr val="808080"/>
                </a:solidFill>
                <a:latin typeface="Arial"/>
                <a:cs typeface="Arial"/>
              </a:rPr>
              <a:t>attention</a:t>
            </a:r>
            <a:r>
              <a:rPr dirty="0" sz="1600" spc="-55">
                <a:solidFill>
                  <a:srgbClr val="808080"/>
                </a:solidFill>
                <a:latin typeface="Arial"/>
                <a:cs typeface="Arial"/>
              </a:rPr>
              <a:t> </a:t>
            </a:r>
            <a:r>
              <a:rPr dirty="0" sz="1600" spc="-25">
                <a:solidFill>
                  <a:srgbClr val="808080"/>
                </a:solidFill>
                <a:latin typeface="Arial"/>
                <a:cs typeface="Arial"/>
              </a:rPr>
              <a:t>to </a:t>
            </a:r>
            <a:r>
              <a:rPr dirty="0" sz="1600" spc="-10">
                <a:solidFill>
                  <a:srgbClr val="808080"/>
                </a:solidFill>
                <a:latin typeface="Arial"/>
                <a:cs typeface="Arial"/>
              </a:rPr>
              <a:t>minimization</a:t>
            </a:r>
            <a:r>
              <a:rPr dirty="0" sz="1600" spc="5">
                <a:solidFill>
                  <a:srgbClr val="808080"/>
                </a:solidFill>
                <a:latin typeface="Arial"/>
                <a:cs typeface="Arial"/>
              </a:rPr>
              <a:t> </a:t>
            </a:r>
            <a:r>
              <a:rPr dirty="0" sz="1600" spc="-25">
                <a:solidFill>
                  <a:srgbClr val="808080"/>
                </a:solidFill>
                <a:latin typeface="Arial"/>
                <a:cs typeface="Arial"/>
              </a:rPr>
              <a:t>and </a:t>
            </a:r>
            <a:r>
              <a:rPr dirty="0" sz="1600">
                <a:solidFill>
                  <a:srgbClr val="808080"/>
                </a:solidFill>
                <a:latin typeface="Arial"/>
                <a:cs typeface="Arial"/>
              </a:rPr>
              <a:t>management</a:t>
            </a:r>
            <a:r>
              <a:rPr dirty="0" sz="1600" spc="-55">
                <a:solidFill>
                  <a:srgbClr val="808080"/>
                </a:solidFill>
                <a:latin typeface="Arial"/>
                <a:cs typeface="Arial"/>
              </a:rPr>
              <a:t> </a:t>
            </a:r>
            <a:r>
              <a:rPr dirty="0" sz="1600">
                <a:solidFill>
                  <a:srgbClr val="808080"/>
                </a:solidFill>
                <a:latin typeface="Arial"/>
                <a:cs typeface="Arial"/>
              </a:rPr>
              <a:t>of</a:t>
            </a:r>
            <a:r>
              <a:rPr dirty="0" sz="1600" spc="-65">
                <a:solidFill>
                  <a:srgbClr val="808080"/>
                </a:solidFill>
                <a:latin typeface="Arial"/>
                <a:cs typeface="Arial"/>
              </a:rPr>
              <a:t> </a:t>
            </a:r>
            <a:r>
              <a:rPr dirty="0" sz="1600" spc="-25">
                <a:solidFill>
                  <a:srgbClr val="808080"/>
                </a:solidFill>
                <a:latin typeface="Arial"/>
                <a:cs typeface="Arial"/>
              </a:rPr>
              <a:t>COI</a:t>
            </a:r>
            <a:endParaRPr sz="1600">
              <a:latin typeface="Arial"/>
              <a:cs typeface="Arial"/>
            </a:endParaRPr>
          </a:p>
        </p:txBody>
      </p:sp>
      <p:sp>
        <p:nvSpPr>
          <p:cNvPr id="4" name="object 4" descr=""/>
          <p:cNvSpPr txBox="1"/>
          <p:nvPr/>
        </p:nvSpPr>
        <p:spPr>
          <a:xfrm>
            <a:off x="3499103" y="2240279"/>
            <a:ext cx="2459990" cy="1915795"/>
          </a:xfrm>
          <a:prstGeom prst="rect">
            <a:avLst/>
          </a:prstGeom>
          <a:solidFill>
            <a:srgbClr val="FED9B0"/>
          </a:solidFill>
        </p:spPr>
        <p:txBody>
          <a:bodyPr wrap="square" lIns="0" tIns="41910" rIns="0" bIns="0" rtlCol="0" vert="horz">
            <a:spAutoFit/>
          </a:bodyPr>
          <a:lstStyle/>
          <a:p>
            <a:pPr marL="90805">
              <a:lnSpc>
                <a:spcPct val="100000"/>
              </a:lnSpc>
              <a:spcBef>
                <a:spcPts val="330"/>
              </a:spcBef>
            </a:pPr>
            <a:r>
              <a:rPr dirty="0" sz="1450" b="1">
                <a:solidFill>
                  <a:srgbClr val="E53E31"/>
                </a:solidFill>
                <a:latin typeface="Arial"/>
                <a:cs typeface="Arial"/>
              </a:rPr>
              <a:t>CLINICAL</a:t>
            </a:r>
            <a:r>
              <a:rPr dirty="0" sz="1450" spc="15" b="1">
                <a:solidFill>
                  <a:srgbClr val="E53E31"/>
                </a:solidFill>
                <a:latin typeface="Arial"/>
                <a:cs typeface="Arial"/>
              </a:rPr>
              <a:t> </a:t>
            </a:r>
            <a:r>
              <a:rPr dirty="0" sz="1450" spc="-10" b="1">
                <a:solidFill>
                  <a:srgbClr val="E53E31"/>
                </a:solidFill>
                <a:latin typeface="Arial"/>
                <a:cs typeface="Arial"/>
              </a:rPr>
              <a:t>QUESTIONS</a:t>
            </a:r>
            <a:endParaRPr sz="1450">
              <a:latin typeface="Arial"/>
              <a:cs typeface="Arial"/>
            </a:endParaRPr>
          </a:p>
          <a:p>
            <a:pPr marL="90805" marR="139065" indent="-635">
              <a:lnSpc>
                <a:spcPct val="100000"/>
              </a:lnSpc>
              <a:spcBef>
                <a:spcPts val="5"/>
              </a:spcBef>
            </a:pPr>
            <a:r>
              <a:rPr dirty="0" sz="1600">
                <a:solidFill>
                  <a:srgbClr val="808080"/>
                </a:solidFill>
                <a:latin typeface="Arial"/>
                <a:cs typeface="Arial"/>
              </a:rPr>
              <a:t>2</a:t>
            </a:r>
            <a:r>
              <a:rPr dirty="0" sz="1600" spc="-15">
                <a:solidFill>
                  <a:srgbClr val="808080"/>
                </a:solidFill>
                <a:latin typeface="Arial"/>
                <a:cs typeface="Arial"/>
              </a:rPr>
              <a:t> </a:t>
            </a:r>
            <a:r>
              <a:rPr dirty="0" sz="1600" spc="-10" b="1">
                <a:solidFill>
                  <a:srgbClr val="808080"/>
                </a:solidFill>
                <a:latin typeface="Arial"/>
                <a:cs typeface="Arial"/>
              </a:rPr>
              <a:t>clinically-relevant </a:t>
            </a:r>
            <a:r>
              <a:rPr dirty="0" sz="1600" b="1">
                <a:solidFill>
                  <a:srgbClr val="808080"/>
                </a:solidFill>
                <a:latin typeface="Arial"/>
                <a:cs typeface="Arial"/>
              </a:rPr>
              <a:t>questions</a:t>
            </a:r>
            <a:r>
              <a:rPr dirty="0" sz="1600" spc="-75" b="1">
                <a:solidFill>
                  <a:srgbClr val="808080"/>
                </a:solidFill>
                <a:latin typeface="Arial"/>
                <a:cs typeface="Arial"/>
              </a:rPr>
              <a:t> </a:t>
            </a:r>
            <a:r>
              <a:rPr dirty="0" sz="1600">
                <a:solidFill>
                  <a:srgbClr val="808080"/>
                </a:solidFill>
                <a:latin typeface="Arial"/>
                <a:cs typeface="Arial"/>
              </a:rPr>
              <a:t>generated</a:t>
            </a:r>
            <a:r>
              <a:rPr dirty="0" sz="1600" spc="-95">
                <a:solidFill>
                  <a:srgbClr val="808080"/>
                </a:solidFill>
                <a:latin typeface="Arial"/>
                <a:cs typeface="Arial"/>
              </a:rPr>
              <a:t> </a:t>
            </a:r>
            <a:r>
              <a:rPr dirty="0" sz="1600" spc="-25">
                <a:solidFill>
                  <a:srgbClr val="808080"/>
                </a:solidFill>
                <a:latin typeface="Arial"/>
                <a:cs typeface="Arial"/>
              </a:rPr>
              <a:t>in </a:t>
            </a:r>
            <a:r>
              <a:rPr dirty="0" sz="1600" b="1">
                <a:solidFill>
                  <a:srgbClr val="808080"/>
                </a:solidFill>
                <a:latin typeface="Arial"/>
                <a:cs typeface="Arial"/>
              </a:rPr>
              <a:t>PICO</a:t>
            </a:r>
            <a:r>
              <a:rPr dirty="0" sz="1600" spc="-30" b="1">
                <a:solidFill>
                  <a:srgbClr val="808080"/>
                </a:solidFill>
                <a:latin typeface="Arial"/>
                <a:cs typeface="Arial"/>
              </a:rPr>
              <a:t> </a:t>
            </a:r>
            <a:r>
              <a:rPr dirty="0" sz="1600" spc="-10" b="1">
                <a:solidFill>
                  <a:srgbClr val="808080"/>
                </a:solidFill>
                <a:latin typeface="Arial"/>
                <a:cs typeface="Arial"/>
              </a:rPr>
              <a:t>format </a:t>
            </a:r>
            <a:r>
              <a:rPr dirty="0" sz="1600" spc="-10">
                <a:solidFill>
                  <a:srgbClr val="808080"/>
                </a:solidFill>
                <a:latin typeface="Arial"/>
                <a:cs typeface="Arial"/>
              </a:rPr>
              <a:t>(population,</a:t>
            </a:r>
            <a:r>
              <a:rPr dirty="0" sz="1600" spc="-5">
                <a:solidFill>
                  <a:srgbClr val="808080"/>
                </a:solidFill>
                <a:latin typeface="Arial"/>
                <a:cs typeface="Arial"/>
              </a:rPr>
              <a:t> </a:t>
            </a:r>
            <a:r>
              <a:rPr dirty="0" sz="1600" spc="-10">
                <a:solidFill>
                  <a:srgbClr val="808080"/>
                </a:solidFill>
                <a:latin typeface="Arial"/>
                <a:cs typeface="Arial"/>
              </a:rPr>
              <a:t>intervention, </a:t>
            </a:r>
            <a:r>
              <a:rPr dirty="0" sz="1600">
                <a:solidFill>
                  <a:srgbClr val="808080"/>
                </a:solidFill>
                <a:latin typeface="Arial"/>
                <a:cs typeface="Arial"/>
              </a:rPr>
              <a:t>comparison,</a:t>
            </a:r>
            <a:r>
              <a:rPr dirty="0" sz="1600" spc="-95">
                <a:solidFill>
                  <a:srgbClr val="808080"/>
                </a:solidFill>
                <a:latin typeface="Arial"/>
                <a:cs typeface="Arial"/>
              </a:rPr>
              <a:t> </a:t>
            </a:r>
            <a:r>
              <a:rPr dirty="0" sz="1600" spc="-10">
                <a:solidFill>
                  <a:srgbClr val="808080"/>
                </a:solidFill>
                <a:latin typeface="Arial"/>
                <a:cs typeface="Arial"/>
              </a:rPr>
              <a:t>outcome)</a:t>
            </a:r>
            <a:endParaRPr sz="1600">
              <a:latin typeface="Arial"/>
              <a:cs typeface="Arial"/>
            </a:endParaRPr>
          </a:p>
        </p:txBody>
      </p:sp>
      <p:sp>
        <p:nvSpPr>
          <p:cNvPr id="5" name="object 5" descr=""/>
          <p:cNvSpPr txBox="1"/>
          <p:nvPr/>
        </p:nvSpPr>
        <p:spPr>
          <a:xfrm>
            <a:off x="6057900" y="2240279"/>
            <a:ext cx="2459990" cy="4055745"/>
          </a:xfrm>
          <a:prstGeom prst="rect">
            <a:avLst/>
          </a:prstGeom>
          <a:solidFill>
            <a:srgbClr val="C9D7AF"/>
          </a:solidFill>
        </p:spPr>
        <p:txBody>
          <a:bodyPr wrap="square" lIns="0" tIns="43180" rIns="0" bIns="0" rtlCol="0" vert="horz">
            <a:spAutoFit/>
          </a:bodyPr>
          <a:lstStyle/>
          <a:p>
            <a:pPr marL="90805">
              <a:lnSpc>
                <a:spcPct val="100000"/>
              </a:lnSpc>
              <a:spcBef>
                <a:spcPts val="340"/>
              </a:spcBef>
            </a:pPr>
            <a:r>
              <a:rPr dirty="0" sz="1450" b="1">
                <a:solidFill>
                  <a:srgbClr val="E53E31"/>
                </a:solidFill>
                <a:latin typeface="Arial"/>
                <a:cs typeface="Arial"/>
              </a:rPr>
              <a:t>EVIDENCE</a:t>
            </a:r>
            <a:r>
              <a:rPr dirty="0" sz="1450" spc="20" b="1">
                <a:solidFill>
                  <a:srgbClr val="E53E31"/>
                </a:solidFill>
                <a:latin typeface="Arial"/>
                <a:cs typeface="Arial"/>
              </a:rPr>
              <a:t> </a:t>
            </a:r>
            <a:r>
              <a:rPr dirty="0" sz="1450" spc="-10" b="1">
                <a:solidFill>
                  <a:srgbClr val="E53E31"/>
                </a:solidFill>
                <a:latin typeface="Arial"/>
                <a:cs typeface="Arial"/>
              </a:rPr>
              <a:t>SYNTHESIS</a:t>
            </a:r>
            <a:endParaRPr sz="1450">
              <a:latin typeface="Arial"/>
              <a:cs typeface="Arial"/>
            </a:endParaRPr>
          </a:p>
          <a:p>
            <a:pPr marL="90805" marR="102870">
              <a:lnSpc>
                <a:spcPct val="100000"/>
              </a:lnSpc>
              <a:spcBef>
                <a:spcPts val="5"/>
              </a:spcBef>
            </a:pPr>
            <a:r>
              <a:rPr dirty="0" sz="1600">
                <a:solidFill>
                  <a:srgbClr val="808080"/>
                </a:solidFill>
                <a:latin typeface="Arial"/>
                <a:cs typeface="Arial"/>
              </a:rPr>
              <a:t>Evidence</a:t>
            </a:r>
            <a:r>
              <a:rPr dirty="0" sz="1600" spc="-100">
                <a:solidFill>
                  <a:srgbClr val="808080"/>
                </a:solidFill>
                <a:latin typeface="Arial"/>
                <a:cs typeface="Arial"/>
              </a:rPr>
              <a:t> </a:t>
            </a:r>
            <a:r>
              <a:rPr dirty="0" sz="1600" spc="-10">
                <a:solidFill>
                  <a:srgbClr val="808080"/>
                </a:solidFill>
                <a:latin typeface="Arial"/>
                <a:cs typeface="Arial"/>
              </a:rPr>
              <a:t>summary </a:t>
            </a:r>
            <a:r>
              <a:rPr dirty="0" sz="1600">
                <a:solidFill>
                  <a:srgbClr val="808080"/>
                </a:solidFill>
                <a:latin typeface="Arial"/>
                <a:cs typeface="Arial"/>
              </a:rPr>
              <a:t>generated</a:t>
            </a:r>
            <a:r>
              <a:rPr dirty="0" sz="1600" spc="-50">
                <a:solidFill>
                  <a:srgbClr val="808080"/>
                </a:solidFill>
                <a:latin typeface="Arial"/>
                <a:cs typeface="Arial"/>
              </a:rPr>
              <a:t> </a:t>
            </a:r>
            <a:r>
              <a:rPr dirty="0" sz="1600">
                <a:solidFill>
                  <a:srgbClr val="808080"/>
                </a:solidFill>
                <a:latin typeface="Arial"/>
                <a:cs typeface="Arial"/>
              </a:rPr>
              <a:t>for</a:t>
            </a:r>
            <a:r>
              <a:rPr dirty="0" sz="1600" spc="-40">
                <a:solidFill>
                  <a:srgbClr val="808080"/>
                </a:solidFill>
                <a:latin typeface="Arial"/>
                <a:cs typeface="Arial"/>
              </a:rPr>
              <a:t> </a:t>
            </a:r>
            <a:r>
              <a:rPr dirty="0" sz="1600">
                <a:solidFill>
                  <a:srgbClr val="808080"/>
                </a:solidFill>
                <a:latin typeface="Arial"/>
                <a:cs typeface="Arial"/>
              </a:rPr>
              <a:t>each</a:t>
            </a:r>
            <a:r>
              <a:rPr dirty="0" sz="1600" spc="-60">
                <a:solidFill>
                  <a:srgbClr val="808080"/>
                </a:solidFill>
                <a:latin typeface="Arial"/>
                <a:cs typeface="Arial"/>
              </a:rPr>
              <a:t> </a:t>
            </a:r>
            <a:r>
              <a:rPr dirty="0" sz="1600" spc="-20">
                <a:solidFill>
                  <a:srgbClr val="808080"/>
                </a:solidFill>
                <a:latin typeface="Arial"/>
                <a:cs typeface="Arial"/>
              </a:rPr>
              <a:t>PICO </a:t>
            </a:r>
            <a:r>
              <a:rPr dirty="0" sz="1600">
                <a:solidFill>
                  <a:srgbClr val="808080"/>
                </a:solidFill>
                <a:latin typeface="Arial"/>
                <a:cs typeface="Arial"/>
              </a:rPr>
              <a:t>question</a:t>
            </a:r>
            <a:r>
              <a:rPr dirty="0" sz="1600" spc="-50">
                <a:solidFill>
                  <a:srgbClr val="808080"/>
                </a:solidFill>
                <a:latin typeface="Arial"/>
                <a:cs typeface="Arial"/>
              </a:rPr>
              <a:t> </a:t>
            </a:r>
            <a:r>
              <a:rPr dirty="0" sz="1600">
                <a:solidFill>
                  <a:srgbClr val="808080"/>
                </a:solidFill>
                <a:latin typeface="Arial"/>
                <a:cs typeface="Arial"/>
              </a:rPr>
              <a:t>via</a:t>
            </a:r>
            <a:r>
              <a:rPr dirty="0" sz="1600" spc="-55">
                <a:solidFill>
                  <a:srgbClr val="808080"/>
                </a:solidFill>
                <a:latin typeface="Arial"/>
                <a:cs typeface="Arial"/>
              </a:rPr>
              <a:t> </a:t>
            </a:r>
            <a:r>
              <a:rPr dirty="0" sz="1600" spc="-10">
                <a:solidFill>
                  <a:srgbClr val="808080"/>
                </a:solidFill>
                <a:latin typeface="Arial"/>
                <a:cs typeface="Arial"/>
              </a:rPr>
              <a:t>systematic </a:t>
            </a:r>
            <a:r>
              <a:rPr dirty="0" sz="1600">
                <a:solidFill>
                  <a:srgbClr val="808080"/>
                </a:solidFill>
                <a:latin typeface="Arial"/>
                <a:cs typeface="Arial"/>
              </a:rPr>
              <a:t>review</a:t>
            </a:r>
            <a:r>
              <a:rPr dirty="0" sz="1600" spc="-50">
                <a:solidFill>
                  <a:srgbClr val="808080"/>
                </a:solidFill>
                <a:latin typeface="Arial"/>
                <a:cs typeface="Arial"/>
              </a:rPr>
              <a:t> </a:t>
            </a:r>
            <a:r>
              <a:rPr dirty="0" sz="1600">
                <a:solidFill>
                  <a:srgbClr val="808080"/>
                </a:solidFill>
                <a:latin typeface="Arial"/>
                <a:cs typeface="Arial"/>
              </a:rPr>
              <a:t>of</a:t>
            </a:r>
            <a:r>
              <a:rPr dirty="0" sz="1600" spc="-30">
                <a:solidFill>
                  <a:srgbClr val="808080"/>
                </a:solidFill>
                <a:latin typeface="Arial"/>
                <a:cs typeface="Arial"/>
              </a:rPr>
              <a:t> </a:t>
            </a:r>
            <a:r>
              <a:rPr dirty="0" sz="1600">
                <a:solidFill>
                  <a:srgbClr val="808080"/>
                </a:solidFill>
                <a:latin typeface="Arial"/>
                <a:cs typeface="Arial"/>
              </a:rPr>
              <a:t>health</a:t>
            </a:r>
            <a:r>
              <a:rPr dirty="0" sz="1600" spc="-40">
                <a:solidFill>
                  <a:srgbClr val="808080"/>
                </a:solidFill>
                <a:latin typeface="Arial"/>
                <a:cs typeface="Arial"/>
              </a:rPr>
              <a:t> </a:t>
            </a:r>
            <a:r>
              <a:rPr dirty="0" sz="1600" spc="-10">
                <a:solidFill>
                  <a:srgbClr val="808080"/>
                </a:solidFill>
                <a:latin typeface="Arial"/>
                <a:cs typeface="Arial"/>
              </a:rPr>
              <a:t>effects plus:</a:t>
            </a:r>
            <a:endParaRPr sz="1600">
              <a:latin typeface="Arial"/>
              <a:cs typeface="Arial"/>
            </a:endParaRPr>
          </a:p>
          <a:p>
            <a:pPr marL="200025" indent="-109855">
              <a:lnSpc>
                <a:spcPct val="100000"/>
              </a:lnSpc>
              <a:buChar char="•"/>
              <a:tabLst>
                <a:tab pos="200660" algn="l"/>
              </a:tabLst>
            </a:pPr>
            <a:r>
              <a:rPr dirty="0" sz="1600">
                <a:solidFill>
                  <a:srgbClr val="808080"/>
                </a:solidFill>
                <a:latin typeface="Arial"/>
                <a:cs typeface="Arial"/>
              </a:rPr>
              <a:t>Resource</a:t>
            </a:r>
            <a:r>
              <a:rPr dirty="0" sz="1600" spc="-80">
                <a:solidFill>
                  <a:srgbClr val="808080"/>
                </a:solidFill>
                <a:latin typeface="Arial"/>
                <a:cs typeface="Arial"/>
              </a:rPr>
              <a:t> </a:t>
            </a:r>
            <a:r>
              <a:rPr dirty="0" sz="1600" spc="-25">
                <a:solidFill>
                  <a:srgbClr val="808080"/>
                </a:solidFill>
                <a:latin typeface="Arial"/>
                <a:cs typeface="Arial"/>
              </a:rPr>
              <a:t>use</a:t>
            </a:r>
            <a:endParaRPr sz="1600">
              <a:latin typeface="Arial"/>
              <a:cs typeface="Arial"/>
            </a:endParaRPr>
          </a:p>
          <a:p>
            <a:pPr marL="200025" indent="-109855">
              <a:lnSpc>
                <a:spcPct val="100000"/>
              </a:lnSpc>
              <a:buChar char="•"/>
              <a:tabLst>
                <a:tab pos="200660" algn="l"/>
              </a:tabLst>
            </a:pPr>
            <a:r>
              <a:rPr dirty="0" sz="1600" spc="-10">
                <a:solidFill>
                  <a:srgbClr val="808080"/>
                </a:solidFill>
                <a:latin typeface="Arial"/>
                <a:cs typeface="Arial"/>
              </a:rPr>
              <a:t>Feasibility</a:t>
            </a:r>
            <a:endParaRPr sz="1600">
              <a:latin typeface="Arial"/>
              <a:cs typeface="Arial"/>
            </a:endParaRPr>
          </a:p>
          <a:p>
            <a:pPr marL="200025" indent="-109855">
              <a:lnSpc>
                <a:spcPct val="100000"/>
              </a:lnSpc>
              <a:buChar char="•"/>
              <a:tabLst>
                <a:tab pos="200660" algn="l"/>
              </a:tabLst>
            </a:pPr>
            <a:r>
              <a:rPr dirty="0" sz="1600" spc="-10">
                <a:solidFill>
                  <a:srgbClr val="808080"/>
                </a:solidFill>
                <a:latin typeface="Arial"/>
                <a:cs typeface="Arial"/>
              </a:rPr>
              <a:t>Acceptability</a:t>
            </a:r>
            <a:endParaRPr sz="1600">
              <a:latin typeface="Arial"/>
              <a:cs typeface="Arial"/>
            </a:endParaRPr>
          </a:p>
          <a:p>
            <a:pPr marL="200025" indent="-109855">
              <a:lnSpc>
                <a:spcPct val="100000"/>
              </a:lnSpc>
              <a:buChar char="•"/>
              <a:tabLst>
                <a:tab pos="200660" algn="l"/>
              </a:tabLst>
            </a:pPr>
            <a:r>
              <a:rPr dirty="0" sz="1600" spc="-10">
                <a:solidFill>
                  <a:srgbClr val="808080"/>
                </a:solidFill>
                <a:latin typeface="Arial"/>
                <a:cs typeface="Arial"/>
              </a:rPr>
              <a:t>Equity</a:t>
            </a:r>
            <a:endParaRPr sz="1600">
              <a:latin typeface="Arial"/>
              <a:cs typeface="Arial"/>
            </a:endParaRPr>
          </a:p>
          <a:p>
            <a:pPr marL="200025" marR="582295" indent="-109855">
              <a:lnSpc>
                <a:spcPct val="100000"/>
              </a:lnSpc>
              <a:buChar char="•"/>
              <a:tabLst>
                <a:tab pos="200660" algn="l"/>
              </a:tabLst>
            </a:pPr>
            <a:r>
              <a:rPr dirty="0" sz="1600">
                <a:solidFill>
                  <a:srgbClr val="808080"/>
                </a:solidFill>
                <a:latin typeface="Arial"/>
                <a:cs typeface="Arial"/>
              </a:rPr>
              <a:t>Patient</a:t>
            </a:r>
            <a:r>
              <a:rPr dirty="0" sz="1600" spc="-65">
                <a:solidFill>
                  <a:srgbClr val="808080"/>
                </a:solidFill>
                <a:latin typeface="Arial"/>
                <a:cs typeface="Arial"/>
              </a:rPr>
              <a:t> </a:t>
            </a:r>
            <a:r>
              <a:rPr dirty="0" sz="1600">
                <a:solidFill>
                  <a:srgbClr val="808080"/>
                </a:solidFill>
                <a:latin typeface="Arial"/>
                <a:cs typeface="Arial"/>
              </a:rPr>
              <a:t>values</a:t>
            </a:r>
            <a:r>
              <a:rPr dirty="0" sz="1600" spc="-70">
                <a:solidFill>
                  <a:srgbClr val="808080"/>
                </a:solidFill>
                <a:latin typeface="Arial"/>
                <a:cs typeface="Arial"/>
              </a:rPr>
              <a:t> </a:t>
            </a:r>
            <a:r>
              <a:rPr dirty="0" sz="1600" spc="-25">
                <a:solidFill>
                  <a:srgbClr val="808080"/>
                </a:solidFill>
                <a:latin typeface="Arial"/>
                <a:cs typeface="Arial"/>
              </a:rPr>
              <a:t>and </a:t>
            </a:r>
            <a:r>
              <a:rPr dirty="0" sz="1600" spc="-10">
                <a:solidFill>
                  <a:srgbClr val="808080"/>
                </a:solidFill>
                <a:latin typeface="Arial"/>
                <a:cs typeface="Arial"/>
              </a:rPr>
              <a:t>preferences</a:t>
            </a:r>
            <a:endParaRPr sz="1600">
              <a:latin typeface="Arial"/>
              <a:cs typeface="Arial"/>
            </a:endParaRPr>
          </a:p>
        </p:txBody>
      </p:sp>
      <p:sp>
        <p:nvSpPr>
          <p:cNvPr id="6" name="object 6" descr=""/>
          <p:cNvSpPr txBox="1"/>
          <p:nvPr/>
        </p:nvSpPr>
        <p:spPr>
          <a:xfrm>
            <a:off x="3499103" y="4282440"/>
            <a:ext cx="2459990" cy="2013585"/>
          </a:xfrm>
          <a:prstGeom prst="rect">
            <a:avLst/>
          </a:prstGeom>
          <a:solidFill>
            <a:srgbClr val="FED9B0"/>
          </a:solidFill>
        </p:spPr>
        <p:txBody>
          <a:bodyPr wrap="square" lIns="0" tIns="41275" rIns="0" bIns="0" rtlCol="0" vert="horz">
            <a:spAutoFit/>
          </a:bodyPr>
          <a:lstStyle/>
          <a:p>
            <a:pPr marL="90805">
              <a:lnSpc>
                <a:spcPct val="100000"/>
              </a:lnSpc>
              <a:spcBef>
                <a:spcPts val="325"/>
              </a:spcBef>
            </a:pPr>
            <a:r>
              <a:rPr dirty="0" sz="1200" b="1">
                <a:solidFill>
                  <a:srgbClr val="808080"/>
                </a:solidFill>
                <a:latin typeface="Arial"/>
                <a:cs typeface="Arial"/>
              </a:rPr>
              <a:t>Example:</a:t>
            </a:r>
            <a:r>
              <a:rPr dirty="0" sz="1200" spc="-40" b="1">
                <a:solidFill>
                  <a:srgbClr val="808080"/>
                </a:solidFill>
                <a:latin typeface="Arial"/>
                <a:cs typeface="Arial"/>
              </a:rPr>
              <a:t> </a:t>
            </a:r>
            <a:r>
              <a:rPr dirty="0" sz="1200" b="1">
                <a:solidFill>
                  <a:srgbClr val="808080"/>
                </a:solidFill>
                <a:latin typeface="Arial"/>
                <a:cs typeface="Arial"/>
              </a:rPr>
              <a:t>PICO</a:t>
            </a:r>
            <a:r>
              <a:rPr dirty="0" sz="1200" spc="-5" b="1">
                <a:solidFill>
                  <a:srgbClr val="808080"/>
                </a:solidFill>
                <a:latin typeface="Arial"/>
                <a:cs typeface="Arial"/>
              </a:rPr>
              <a:t> </a:t>
            </a:r>
            <a:r>
              <a:rPr dirty="0" sz="1200" spc="-10" b="1">
                <a:solidFill>
                  <a:srgbClr val="808080"/>
                </a:solidFill>
                <a:latin typeface="Arial"/>
                <a:cs typeface="Arial"/>
              </a:rPr>
              <a:t>question</a:t>
            </a:r>
            <a:endParaRPr sz="1200">
              <a:latin typeface="Arial"/>
              <a:cs typeface="Arial"/>
            </a:endParaRPr>
          </a:p>
          <a:p>
            <a:pPr marL="90805" marR="172085">
              <a:lnSpc>
                <a:spcPct val="100000"/>
              </a:lnSpc>
            </a:pPr>
            <a:r>
              <a:rPr dirty="0" sz="1200" i="1">
                <a:solidFill>
                  <a:srgbClr val="808080"/>
                </a:solidFill>
                <a:latin typeface="Arial"/>
                <a:cs typeface="Arial"/>
              </a:rPr>
              <a:t>“In</a:t>
            </a:r>
            <a:r>
              <a:rPr dirty="0" sz="1200" spc="10" i="1">
                <a:solidFill>
                  <a:srgbClr val="808080"/>
                </a:solidFill>
                <a:latin typeface="Arial"/>
                <a:cs typeface="Arial"/>
              </a:rPr>
              <a:t> </a:t>
            </a:r>
            <a:r>
              <a:rPr dirty="0" sz="1200" i="1">
                <a:solidFill>
                  <a:srgbClr val="808080"/>
                </a:solidFill>
                <a:latin typeface="Arial"/>
                <a:cs typeface="Arial"/>
              </a:rPr>
              <a:t>patients</a:t>
            </a:r>
            <a:r>
              <a:rPr dirty="0" sz="1200" spc="-25" i="1">
                <a:solidFill>
                  <a:srgbClr val="808080"/>
                </a:solidFill>
                <a:latin typeface="Arial"/>
                <a:cs typeface="Arial"/>
              </a:rPr>
              <a:t> </a:t>
            </a:r>
            <a:r>
              <a:rPr dirty="0" sz="1200" i="1">
                <a:solidFill>
                  <a:srgbClr val="808080"/>
                </a:solidFill>
                <a:latin typeface="Arial"/>
                <a:cs typeface="Arial"/>
              </a:rPr>
              <a:t>with</a:t>
            </a:r>
            <a:r>
              <a:rPr dirty="0" sz="1200" spc="-15" i="1">
                <a:solidFill>
                  <a:srgbClr val="808080"/>
                </a:solidFill>
                <a:latin typeface="Arial"/>
                <a:cs typeface="Arial"/>
              </a:rPr>
              <a:t> </a:t>
            </a:r>
            <a:r>
              <a:rPr dirty="0" sz="1200" spc="-10" i="1">
                <a:solidFill>
                  <a:srgbClr val="808080"/>
                </a:solidFill>
                <a:latin typeface="Arial"/>
                <a:cs typeface="Arial"/>
              </a:rPr>
              <a:t>COVID-</a:t>
            </a:r>
            <a:r>
              <a:rPr dirty="0" sz="1200" spc="-25" i="1">
                <a:solidFill>
                  <a:srgbClr val="808080"/>
                </a:solidFill>
                <a:latin typeface="Arial"/>
                <a:cs typeface="Arial"/>
              </a:rPr>
              <a:t>19</a:t>
            </a:r>
            <a:r>
              <a:rPr dirty="0" sz="1200" spc="-25" i="1">
                <a:solidFill>
                  <a:srgbClr val="808080"/>
                </a:solidFill>
                <a:latin typeface="Arial"/>
                <a:cs typeface="Arial"/>
              </a:rPr>
              <a:t> </a:t>
            </a:r>
            <a:r>
              <a:rPr dirty="0" sz="1200" i="1">
                <a:solidFill>
                  <a:srgbClr val="808080"/>
                </a:solidFill>
                <a:latin typeface="Arial"/>
                <a:cs typeface="Arial"/>
              </a:rPr>
              <a:t>related</a:t>
            </a:r>
            <a:r>
              <a:rPr dirty="0" sz="1200" spc="-40" i="1">
                <a:solidFill>
                  <a:srgbClr val="808080"/>
                </a:solidFill>
                <a:latin typeface="Arial"/>
                <a:cs typeface="Arial"/>
              </a:rPr>
              <a:t> </a:t>
            </a:r>
            <a:r>
              <a:rPr dirty="0" sz="1200" i="1">
                <a:solidFill>
                  <a:srgbClr val="808080"/>
                </a:solidFill>
                <a:latin typeface="Arial"/>
                <a:cs typeface="Arial"/>
              </a:rPr>
              <a:t>critical</a:t>
            </a:r>
            <a:r>
              <a:rPr dirty="0" sz="1200" spc="-10" i="1">
                <a:solidFill>
                  <a:srgbClr val="808080"/>
                </a:solidFill>
                <a:latin typeface="Arial"/>
                <a:cs typeface="Arial"/>
              </a:rPr>
              <a:t> </a:t>
            </a:r>
            <a:r>
              <a:rPr dirty="0" sz="1200" i="1">
                <a:solidFill>
                  <a:srgbClr val="808080"/>
                </a:solidFill>
                <a:latin typeface="Arial"/>
                <a:cs typeface="Arial"/>
              </a:rPr>
              <a:t>illness</a:t>
            </a:r>
            <a:r>
              <a:rPr dirty="0" sz="1200" spc="-30" i="1">
                <a:solidFill>
                  <a:srgbClr val="808080"/>
                </a:solidFill>
                <a:latin typeface="Arial"/>
                <a:cs typeface="Arial"/>
              </a:rPr>
              <a:t> </a:t>
            </a:r>
            <a:r>
              <a:rPr dirty="0" sz="1200" i="1">
                <a:solidFill>
                  <a:srgbClr val="808080"/>
                </a:solidFill>
                <a:latin typeface="Arial"/>
                <a:cs typeface="Arial"/>
              </a:rPr>
              <a:t>who</a:t>
            </a:r>
            <a:r>
              <a:rPr dirty="0" sz="1200" spc="-40" i="1">
                <a:solidFill>
                  <a:srgbClr val="808080"/>
                </a:solidFill>
                <a:latin typeface="Arial"/>
                <a:cs typeface="Arial"/>
              </a:rPr>
              <a:t> </a:t>
            </a:r>
            <a:r>
              <a:rPr dirty="0" sz="1200" i="1">
                <a:solidFill>
                  <a:srgbClr val="808080"/>
                </a:solidFill>
                <a:latin typeface="Arial"/>
                <a:cs typeface="Arial"/>
              </a:rPr>
              <a:t>do</a:t>
            </a:r>
            <a:r>
              <a:rPr dirty="0" sz="1200" spc="-10" i="1">
                <a:solidFill>
                  <a:srgbClr val="808080"/>
                </a:solidFill>
                <a:latin typeface="Arial"/>
                <a:cs typeface="Arial"/>
              </a:rPr>
              <a:t> </a:t>
            </a:r>
            <a:r>
              <a:rPr dirty="0" sz="1200" spc="-25" i="1">
                <a:solidFill>
                  <a:srgbClr val="808080"/>
                </a:solidFill>
                <a:latin typeface="Arial"/>
                <a:cs typeface="Arial"/>
              </a:rPr>
              <a:t>not </a:t>
            </a:r>
            <a:r>
              <a:rPr dirty="0" sz="1200" i="1">
                <a:solidFill>
                  <a:srgbClr val="808080"/>
                </a:solidFill>
                <a:latin typeface="Arial"/>
                <a:cs typeface="Arial"/>
              </a:rPr>
              <a:t>have</a:t>
            </a:r>
            <a:r>
              <a:rPr dirty="0" sz="1200" spc="-30" i="1">
                <a:solidFill>
                  <a:srgbClr val="808080"/>
                </a:solidFill>
                <a:latin typeface="Arial"/>
                <a:cs typeface="Arial"/>
              </a:rPr>
              <a:t> </a:t>
            </a:r>
            <a:r>
              <a:rPr dirty="0" sz="1200" i="1">
                <a:solidFill>
                  <a:srgbClr val="808080"/>
                </a:solidFill>
                <a:latin typeface="Arial"/>
                <a:cs typeface="Arial"/>
              </a:rPr>
              <a:t>suspected</a:t>
            </a:r>
            <a:r>
              <a:rPr dirty="0" sz="1200" spc="-45" i="1">
                <a:solidFill>
                  <a:srgbClr val="808080"/>
                </a:solidFill>
                <a:latin typeface="Arial"/>
                <a:cs typeface="Arial"/>
              </a:rPr>
              <a:t> </a:t>
            </a:r>
            <a:r>
              <a:rPr dirty="0" sz="1200" i="1">
                <a:solidFill>
                  <a:srgbClr val="808080"/>
                </a:solidFill>
                <a:latin typeface="Arial"/>
                <a:cs typeface="Arial"/>
              </a:rPr>
              <a:t>or</a:t>
            </a:r>
            <a:r>
              <a:rPr dirty="0" sz="1200" spc="-10" i="1">
                <a:solidFill>
                  <a:srgbClr val="808080"/>
                </a:solidFill>
                <a:latin typeface="Arial"/>
                <a:cs typeface="Arial"/>
              </a:rPr>
              <a:t> confirmed </a:t>
            </a:r>
            <a:r>
              <a:rPr dirty="0" sz="1200" i="1">
                <a:solidFill>
                  <a:srgbClr val="808080"/>
                </a:solidFill>
                <a:latin typeface="Arial"/>
                <a:cs typeface="Arial"/>
              </a:rPr>
              <a:t>VTE,</a:t>
            </a:r>
            <a:r>
              <a:rPr dirty="0" sz="1200" spc="-15" i="1">
                <a:solidFill>
                  <a:srgbClr val="808080"/>
                </a:solidFill>
                <a:latin typeface="Arial"/>
                <a:cs typeface="Arial"/>
              </a:rPr>
              <a:t> </a:t>
            </a:r>
            <a:r>
              <a:rPr dirty="0" sz="1200" i="1">
                <a:solidFill>
                  <a:srgbClr val="808080"/>
                </a:solidFill>
                <a:latin typeface="Arial"/>
                <a:cs typeface="Arial"/>
              </a:rPr>
              <a:t>should</a:t>
            </a:r>
            <a:r>
              <a:rPr dirty="0" sz="1200" spc="-45" i="1">
                <a:solidFill>
                  <a:srgbClr val="808080"/>
                </a:solidFill>
                <a:latin typeface="Arial"/>
                <a:cs typeface="Arial"/>
              </a:rPr>
              <a:t> </a:t>
            </a:r>
            <a:r>
              <a:rPr dirty="0" sz="1200" i="1">
                <a:solidFill>
                  <a:srgbClr val="808080"/>
                </a:solidFill>
                <a:latin typeface="Arial"/>
                <a:cs typeface="Arial"/>
              </a:rPr>
              <a:t>intermediate-</a:t>
            </a:r>
            <a:r>
              <a:rPr dirty="0" sz="1200" spc="-50" i="1">
                <a:solidFill>
                  <a:srgbClr val="808080"/>
                </a:solidFill>
                <a:latin typeface="Arial"/>
                <a:cs typeface="Arial"/>
              </a:rPr>
              <a:t> </a:t>
            </a:r>
            <a:r>
              <a:rPr dirty="0" sz="1200" spc="-25" i="1">
                <a:solidFill>
                  <a:srgbClr val="808080"/>
                </a:solidFill>
                <a:latin typeface="Arial"/>
                <a:cs typeface="Arial"/>
              </a:rPr>
              <a:t>or </a:t>
            </a:r>
            <a:r>
              <a:rPr dirty="0" sz="1200" i="1">
                <a:solidFill>
                  <a:srgbClr val="808080"/>
                </a:solidFill>
                <a:latin typeface="Arial"/>
                <a:cs typeface="Arial"/>
              </a:rPr>
              <a:t>therapeutic</a:t>
            </a:r>
            <a:r>
              <a:rPr dirty="0" sz="1200" spc="-55" i="1">
                <a:solidFill>
                  <a:srgbClr val="808080"/>
                </a:solidFill>
                <a:latin typeface="Arial"/>
                <a:cs typeface="Arial"/>
              </a:rPr>
              <a:t> </a:t>
            </a:r>
            <a:r>
              <a:rPr dirty="0" sz="1200" spc="-10" i="1">
                <a:solidFill>
                  <a:srgbClr val="808080"/>
                </a:solidFill>
                <a:latin typeface="Arial"/>
                <a:cs typeface="Arial"/>
              </a:rPr>
              <a:t>intensity anticoagulation</a:t>
            </a:r>
            <a:r>
              <a:rPr dirty="0" sz="1200" spc="60" i="1">
                <a:solidFill>
                  <a:srgbClr val="808080"/>
                </a:solidFill>
                <a:latin typeface="Arial"/>
                <a:cs typeface="Arial"/>
              </a:rPr>
              <a:t> </a:t>
            </a:r>
            <a:r>
              <a:rPr dirty="0" sz="1200" spc="-10" i="1">
                <a:solidFill>
                  <a:srgbClr val="808080"/>
                </a:solidFill>
                <a:latin typeface="Arial"/>
                <a:cs typeface="Arial"/>
              </a:rPr>
              <a:t>versus prophylactic-intensity anticoagulation</a:t>
            </a:r>
            <a:r>
              <a:rPr dirty="0" sz="1200" spc="-15" i="1">
                <a:solidFill>
                  <a:srgbClr val="808080"/>
                </a:solidFill>
                <a:latin typeface="Arial"/>
                <a:cs typeface="Arial"/>
              </a:rPr>
              <a:t> </a:t>
            </a:r>
            <a:r>
              <a:rPr dirty="0" sz="1200" i="1">
                <a:solidFill>
                  <a:srgbClr val="808080"/>
                </a:solidFill>
                <a:latin typeface="Arial"/>
                <a:cs typeface="Arial"/>
              </a:rPr>
              <a:t>be</a:t>
            </a:r>
            <a:r>
              <a:rPr dirty="0" sz="1200" spc="15" i="1">
                <a:solidFill>
                  <a:srgbClr val="808080"/>
                </a:solidFill>
                <a:latin typeface="Arial"/>
                <a:cs typeface="Arial"/>
              </a:rPr>
              <a:t> </a:t>
            </a:r>
            <a:r>
              <a:rPr dirty="0" sz="1200" i="1">
                <a:solidFill>
                  <a:srgbClr val="808080"/>
                </a:solidFill>
                <a:latin typeface="Arial"/>
                <a:cs typeface="Arial"/>
              </a:rPr>
              <a:t>used</a:t>
            </a:r>
            <a:r>
              <a:rPr dirty="0" sz="1200" spc="15" i="1">
                <a:solidFill>
                  <a:srgbClr val="808080"/>
                </a:solidFill>
                <a:latin typeface="Arial"/>
                <a:cs typeface="Arial"/>
              </a:rPr>
              <a:t> </a:t>
            </a:r>
            <a:r>
              <a:rPr dirty="0" sz="1200" spc="-25" i="1">
                <a:solidFill>
                  <a:srgbClr val="808080"/>
                </a:solidFill>
                <a:latin typeface="Arial"/>
                <a:cs typeface="Arial"/>
              </a:rPr>
              <a:t>for </a:t>
            </a:r>
            <a:r>
              <a:rPr dirty="0" sz="1200" spc="-10" i="1">
                <a:solidFill>
                  <a:srgbClr val="808080"/>
                </a:solidFill>
                <a:latin typeface="Arial"/>
                <a:cs typeface="Arial"/>
              </a:rPr>
              <a:t>thromboprophylaxis?”</a:t>
            </a:r>
            <a:endParaRPr sz="1200">
              <a:latin typeface="Arial"/>
              <a:cs typeface="Arial"/>
            </a:endParaRPr>
          </a:p>
        </p:txBody>
      </p:sp>
      <p:sp>
        <p:nvSpPr>
          <p:cNvPr id="7" name="object 7" descr=""/>
          <p:cNvSpPr txBox="1"/>
          <p:nvPr/>
        </p:nvSpPr>
        <p:spPr>
          <a:xfrm>
            <a:off x="8714231" y="2232660"/>
            <a:ext cx="2459990" cy="4055745"/>
          </a:xfrm>
          <a:prstGeom prst="rect">
            <a:avLst/>
          </a:prstGeom>
          <a:solidFill>
            <a:srgbClr val="8B80A3">
              <a:alpha val="47056"/>
            </a:srgbClr>
          </a:solidFill>
        </p:spPr>
        <p:txBody>
          <a:bodyPr wrap="square" lIns="0" tIns="40005" rIns="0" bIns="0" rtlCol="0" vert="horz">
            <a:spAutoFit/>
          </a:bodyPr>
          <a:lstStyle/>
          <a:p>
            <a:pPr marL="92075" marR="424180">
              <a:lnSpc>
                <a:spcPct val="101400"/>
              </a:lnSpc>
              <a:spcBef>
                <a:spcPts val="315"/>
              </a:spcBef>
            </a:pPr>
            <a:r>
              <a:rPr dirty="0" sz="1450" spc="-10" b="1">
                <a:solidFill>
                  <a:srgbClr val="E53E31"/>
                </a:solidFill>
                <a:latin typeface="Arial"/>
                <a:cs typeface="Arial"/>
              </a:rPr>
              <a:t>MAKING RECOMMENDATIONS</a:t>
            </a:r>
            <a:endParaRPr sz="1450">
              <a:latin typeface="Arial"/>
              <a:cs typeface="Arial"/>
            </a:endParaRPr>
          </a:p>
          <a:p>
            <a:pPr marL="198755" marR="243840" indent="-106680">
              <a:lnSpc>
                <a:spcPct val="100000"/>
              </a:lnSpc>
              <a:spcBef>
                <a:spcPts val="10"/>
              </a:spcBef>
              <a:buFont typeface="Arial"/>
              <a:buChar char="•"/>
              <a:tabLst>
                <a:tab pos="198755" algn="l"/>
              </a:tabLst>
            </a:pPr>
            <a:r>
              <a:rPr dirty="0" sz="1600" spc="-10" b="1">
                <a:solidFill>
                  <a:srgbClr val="808080"/>
                </a:solidFill>
                <a:latin typeface="Arial"/>
                <a:cs typeface="Arial"/>
              </a:rPr>
              <a:t>Recommendations </a:t>
            </a:r>
            <a:r>
              <a:rPr dirty="0" sz="1600" b="1">
                <a:solidFill>
                  <a:srgbClr val="808080"/>
                </a:solidFill>
                <a:latin typeface="Arial"/>
                <a:cs typeface="Arial"/>
              </a:rPr>
              <a:t>made</a:t>
            </a:r>
            <a:r>
              <a:rPr dirty="0" sz="1600" spc="-30" b="1">
                <a:solidFill>
                  <a:srgbClr val="808080"/>
                </a:solidFill>
                <a:latin typeface="Arial"/>
                <a:cs typeface="Arial"/>
              </a:rPr>
              <a:t> </a:t>
            </a:r>
            <a:r>
              <a:rPr dirty="0" sz="1600">
                <a:solidFill>
                  <a:srgbClr val="808080"/>
                </a:solidFill>
                <a:latin typeface="Arial"/>
                <a:cs typeface="Arial"/>
              </a:rPr>
              <a:t>by</a:t>
            </a:r>
            <a:r>
              <a:rPr dirty="0" sz="1600" spc="-20">
                <a:solidFill>
                  <a:srgbClr val="808080"/>
                </a:solidFill>
                <a:latin typeface="Arial"/>
                <a:cs typeface="Arial"/>
              </a:rPr>
              <a:t> </a:t>
            </a:r>
            <a:r>
              <a:rPr dirty="0" sz="1600" spc="-10">
                <a:solidFill>
                  <a:srgbClr val="808080"/>
                </a:solidFill>
                <a:latin typeface="Arial"/>
                <a:cs typeface="Arial"/>
              </a:rPr>
              <a:t>guideline </a:t>
            </a:r>
            <a:r>
              <a:rPr dirty="0" sz="1600">
                <a:solidFill>
                  <a:srgbClr val="808080"/>
                </a:solidFill>
                <a:latin typeface="Arial"/>
                <a:cs typeface="Arial"/>
              </a:rPr>
              <a:t>panel</a:t>
            </a:r>
            <a:r>
              <a:rPr dirty="0" sz="1600" spc="-85">
                <a:solidFill>
                  <a:srgbClr val="808080"/>
                </a:solidFill>
                <a:latin typeface="Arial"/>
                <a:cs typeface="Arial"/>
              </a:rPr>
              <a:t> </a:t>
            </a:r>
            <a:r>
              <a:rPr dirty="0" sz="1600">
                <a:solidFill>
                  <a:srgbClr val="808080"/>
                </a:solidFill>
                <a:latin typeface="Arial"/>
                <a:cs typeface="Arial"/>
              </a:rPr>
              <a:t>members</a:t>
            </a:r>
            <a:r>
              <a:rPr dirty="0" sz="1600" spc="-50">
                <a:solidFill>
                  <a:srgbClr val="808080"/>
                </a:solidFill>
                <a:latin typeface="Arial"/>
                <a:cs typeface="Arial"/>
              </a:rPr>
              <a:t> </a:t>
            </a:r>
            <a:r>
              <a:rPr dirty="0" sz="1600" spc="-10">
                <a:solidFill>
                  <a:srgbClr val="808080"/>
                </a:solidFill>
                <a:latin typeface="Arial"/>
                <a:cs typeface="Arial"/>
              </a:rPr>
              <a:t>based </a:t>
            </a:r>
            <a:r>
              <a:rPr dirty="0" sz="1600">
                <a:solidFill>
                  <a:srgbClr val="808080"/>
                </a:solidFill>
                <a:latin typeface="Arial"/>
                <a:cs typeface="Arial"/>
              </a:rPr>
              <a:t>on</a:t>
            </a:r>
            <a:r>
              <a:rPr dirty="0" sz="1600" spc="-45">
                <a:solidFill>
                  <a:srgbClr val="808080"/>
                </a:solidFill>
                <a:latin typeface="Arial"/>
                <a:cs typeface="Arial"/>
              </a:rPr>
              <a:t> </a:t>
            </a:r>
            <a:r>
              <a:rPr dirty="0" sz="1600">
                <a:solidFill>
                  <a:srgbClr val="808080"/>
                </a:solidFill>
                <a:latin typeface="Arial"/>
                <a:cs typeface="Arial"/>
              </a:rPr>
              <a:t>evidence</a:t>
            </a:r>
            <a:r>
              <a:rPr dirty="0" sz="1600" spc="-50">
                <a:solidFill>
                  <a:srgbClr val="808080"/>
                </a:solidFill>
                <a:latin typeface="Arial"/>
                <a:cs typeface="Arial"/>
              </a:rPr>
              <a:t> </a:t>
            </a:r>
            <a:r>
              <a:rPr dirty="0" sz="1600">
                <a:solidFill>
                  <a:srgbClr val="808080"/>
                </a:solidFill>
                <a:latin typeface="Arial"/>
                <a:cs typeface="Arial"/>
              </a:rPr>
              <a:t>for</a:t>
            </a:r>
            <a:r>
              <a:rPr dirty="0" sz="1600" spc="-20">
                <a:solidFill>
                  <a:srgbClr val="808080"/>
                </a:solidFill>
                <a:latin typeface="Arial"/>
                <a:cs typeface="Arial"/>
              </a:rPr>
              <a:t> </a:t>
            </a:r>
            <a:r>
              <a:rPr dirty="0" sz="1600" spc="-25">
                <a:solidFill>
                  <a:srgbClr val="808080"/>
                </a:solidFill>
                <a:latin typeface="Arial"/>
                <a:cs typeface="Arial"/>
              </a:rPr>
              <a:t>all </a:t>
            </a:r>
            <a:r>
              <a:rPr dirty="0" sz="1600" spc="-10">
                <a:solidFill>
                  <a:srgbClr val="808080"/>
                </a:solidFill>
                <a:latin typeface="Arial"/>
                <a:cs typeface="Arial"/>
              </a:rPr>
              <a:t>factors.</a:t>
            </a:r>
            <a:endParaRPr sz="1600">
              <a:latin typeface="Arial"/>
              <a:cs typeface="Arial"/>
            </a:endParaRPr>
          </a:p>
          <a:p>
            <a:pPr marL="198755" marR="288290" indent="-106680">
              <a:lnSpc>
                <a:spcPct val="100000"/>
              </a:lnSpc>
              <a:buChar char="•"/>
              <a:tabLst>
                <a:tab pos="198755" algn="l"/>
              </a:tabLst>
            </a:pPr>
            <a:r>
              <a:rPr dirty="0" sz="1600">
                <a:solidFill>
                  <a:srgbClr val="808080"/>
                </a:solidFill>
                <a:latin typeface="Arial"/>
                <a:cs typeface="Arial"/>
              </a:rPr>
              <a:t>The</a:t>
            </a:r>
            <a:r>
              <a:rPr dirty="0" sz="1600" spc="-10">
                <a:solidFill>
                  <a:srgbClr val="808080"/>
                </a:solidFill>
                <a:latin typeface="Arial"/>
                <a:cs typeface="Arial"/>
              </a:rPr>
              <a:t> guidelines</a:t>
            </a:r>
            <a:r>
              <a:rPr dirty="0" sz="1600" spc="-50">
                <a:solidFill>
                  <a:srgbClr val="808080"/>
                </a:solidFill>
                <a:latin typeface="Arial"/>
                <a:cs typeface="Arial"/>
              </a:rPr>
              <a:t> </a:t>
            </a:r>
            <a:r>
              <a:rPr dirty="0" sz="1600">
                <a:solidFill>
                  <a:srgbClr val="808080"/>
                </a:solidFill>
                <a:latin typeface="Arial"/>
                <a:cs typeface="Arial"/>
              </a:rPr>
              <a:t>will</a:t>
            </a:r>
            <a:r>
              <a:rPr dirty="0" sz="1600" spc="-30">
                <a:solidFill>
                  <a:srgbClr val="808080"/>
                </a:solidFill>
                <a:latin typeface="Arial"/>
                <a:cs typeface="Arial"/>
              </a:rPr>
              <a:t> </a:t>
            </a:r>
            <a:r>
              <a:rPr dirty="0" sz="1600" spc="-25">
                <a:solidFill>
                  <a:srgbClr val="808080"/>
                </a:solidFill>
                <a:latin typeface="Arial"/>
                <a:cs typeface="Arial"/>
              </a:rPr>
              <a:t>be </a:t>
            </a:r>
            <a:r>
              <a:rPr dirty="0" sz="1600">
                <a:solidFill>
                  <a:srgbClr val="808080"/>
                </a:solidFill>
                <a:latin typeface="Arial"/>
                <a:cs typeface="Arial"/>
              </a:rPr>
              <a:t>updated</a:t>
            </a:r>
            <a:r>
              <a:rPr dirty="0" sz="1600" spc="-40">
                <a:solidFill>
                  <a:srgbClr val="808080"/>
                </a:solidFill>
                <a:latin typeface="Arial"/>
                <a:cs typeface="Arial"/>
              </a:rPr>
              <a:t> </a:t>
            </a:r>
            <a:r>
              <a:rPr dirty="0" sz="1600">
                <a:solidFill>
                  <a:srgbClr val="808080"/>
                </a:solidFill>
                <a:latin typeface="Arial"/>
                <a:cs typeface="Arial"/>
              </a:rPr>
              <a:t>using</a:t>
            </a:r>
            <a:r>
              <a:rPr dirty="0" sz="1600" spc="-60">
                <a:solidFill>
                  <a:srgbClr val="808080"/>
                </a:solidFill>
                <a:latin typeface="Arial"/>
                <a:cs typeface="Arial"/>
              </a:rPr>
              <a:t> </a:t>
            </a:r>
            <a:r>
              <a:rPr dirty="0" sz="1600">
                <a:solidFill>
                  <a:srgbClr val="808080"/>
                </a:solidFill>
                <a:latin typeface="Arial"/>
                <a:cs typeface="Arial"/>
              </a:rPr>
              <a:t>a</a:t>
            </a:r>
            <a:r>
              <a:rPr dirty="0" sz="1600" spc="-45">
                <a:solidFill>
                  <a:srgbClr val="808080"/>
                </a:solidFill>
                <a:latin typeface="Arial"/>
                <a:cs typeface="Arial"/>
              </a:rPr>
              <a:t> </a:t>
            </a:r>
            <a:r>
              <a:rPr dirty="0" sz="1600" spc="-10">
                <a:solidFill>
                  <a:srgbClr val="808080"/>
                </a:solidFill>
                <a:latin typeface="Arial"/>
                <a:cs typeface="Arial"/>
              </a:rPr>
              <a:t>living recommendation </a:t>
            </a:r>
            <a:r>
              <a:rPr dirty="0" sz="1600">
                <a:solidFill>
                  <a:srgbClr val="808080"/>
                </a:solidFill>
                <a:latin typeface="Arial"/>
                <a:cs typeface="Arial"/>
              </a:rPr>
              <a:t>approach</a:t>
            </a:r>
            <a:r>
              <a:rPr dirty="0" sz="1600" spc="-50">
                <a:solidFill>
                  <a:srgbClr val="808080"/>
                </a:solidFill>
                <a:latin typeface="Arial"/>
                <a:cs typeface="Arial"/>
              </a:rPr>
              <a:t> </a:t>
            </a:r>
            <a:r>
              <a:rPr dirty="0" sz="1600">
                <a:solidFill>
                  <a:srgbClr val="808080"/>
                </a:solidFill>
                <a:latin typeface="Arial"/>
                <a:cs typeface="Arial"/>
              </a:rPr>
              <a:t>as</a:t>
            </a:r>
            <a:r>
              <a:rPr dirty="0" sz="1600" spc="-50">
                <a:solidFill>
                  <a:srgbClr val="808080"/>
                </a:solidFill>
                <a:latin typeface="Arial"/>
                <a:cs typeface="Arial"/>
              </a:rPr>
              <a:t> </a:t>
            </a:r>
            <a:r>
              <a:rPr dirty="0" sz="1600" spc="-25">
                <a:solidFill>
                  <a:srgbClr val="808080"/>
                </a:solidFill>
                <a:latin typeface="Arial"/>
                <a:cs typeface="Arial"/>
              </a:rPr>
              <a:t>new </a:t>
            </a:r>
            <a:r>
              <a:rPr dirty="0" sz="1600">
                <a:solidFill>
                  <a:srgbClr val="808080"/>
                </a:solidFill>
                <a:latin typeface="Arial"/>
                <a:cs typeface="Arial"/>
              </a:rPr>
              <a:t>evidence</a:t>
            </a:r>
            <a:r>
              <a:rPr dirty="0" sz="1600" spc="-85">
                <a:solidFill>
                  <a:srgbClr val="808080"/>
                </a:solidFill>
                <a:latin typeface="Arial"/>
                <a:cs typeface="Arial"/>
              </a:rPr>
              <a:t> </a:t>
            </a:r>
            <a:r>
              <a:rPr dirty="0" sz="1600" spc="-10">
                <a:solidFill>
                  <a:srgbClr val="808080"/>
                </a:solidFill>
                <a:latin typeface="Arial"/>
                <a:cs typeface="Arial"/>
              </a:rPr>
              <a:t>becomes available.</a:t>
            </a:r>
            <a:endParaRPr sz="1600">
              <a:latin typeface="Arial"/>
              <a:cs typeface="Arial"/>
            </a:endParaRPr>
          </a:p>
        </p:txBody>
      </p:sp>
      <p:sp>
        <p:nvSpPr>
          <p:cNvPr id="8" name="object 8"/>
          <p:cNvSpPr txBox="1">
            <a:spLocks noGrp="1"/>
          </p:cNvSpPr>
          <p:nvPr>
            <p:ph type="title"/>
          </p:nvPr>
        </p:nvSpPr>
        <p:spPr>
          <a:xfrm>
            <a:off x="5192165" y="641282"/>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16"/>
          <a:ext cx="9830435" cy="4344670"/>
        </p:xfrm>
        <a:graphic>
          <a:graphicData uri="http://schemas.openxmlformats.org/drawingml/2006/table">
            <a:tbl>
              <a:tblPr firstRow="1" bandRow="1">
                <a:tableStyleId>{2D5ABB26-0587-4C30-8999-92F81FD0307C}</a:tableStyleId>
              </a:tblPr>
              <a:tblGrid>
                <a:gridCol w="2061210"/>
                <a:gridCol w="1106805"/>
                <a:gridCol w="1390015"/>
                <a:gridCol w="1344294"/>
                <a:gridCol w="1874520"/>
                <a:gridCol w="2040889"/>
              </a:tblGrid>
              <a:tr h="429259">
                <a:tc rowSpan="2">
                  <a:txBody>
                    <a:bodyPr/>
                    <a:lstStyle/>
                    <a:p>
                      <a:pPr>
                        <a:lnSpc>
                          <a:spcPct val="100000"/>
                        </a:lnSpc>
                      </a:pPr>
                      <a:endParaRPr sz="1600">
                        <a:latin typeface="Times New Roman"/>
                        <a:cs typeface="Times New Roman"/>
                      </a:endParaRPr>
                    </a:p>
                    <a:p>
                      <a:pPr>
                        <a:lnSpc>
                          <a:spcPct val="100000"/>
                        </a:lnSpc>
                        <a:spcBef>
                          <a:spcPts val="45"/>
                        </a:spcBef>
                      </a:pPr>
                      <a:endParaRPr sz="1700">
                        <a:latin typeface="Times New Roman"/>
                        <a:cs typeface="Times New Roman"/>
                      </a:endParaRPr>
                    </a:p>
                    <a:p>
                      <a:pPr marL="669290">
                        <a:lnSpc>
                          <a:spcPct val="100000"/>
                        </a:lnSpc>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15"/>
                        </a:spcBef>
                      </a:pPr>
                      <a:endParaRPr sz="1450">
                        <a:latin typeface="Times New Roman"/>
                        <a:cs typeface="Times New Roman"/>
                      </a:endParaRPr>
                    </a:p>
                    <a:p>
                      <a:pPr algn="ctr" marL="126364" marR="120014" indent="1905">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45"/>
                        </a:spcBef>
                      </a:pPr>
                      <a:endParaRPr sz="2050">
                        <a:latin typeface="Times New Roman"/>
                        <a:cs typeface="Times New Roman"/>
                      </a:endParaRPr>
                    </a:p>
                    <a:p>
                      <a:pPr marL="378460" marR="123825" indent="-247015">
                        <a:lnSpc>
                          <a:spcPct val="100000"/>
                        </a:lnSpc>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57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68935" marR="153035" indent="-210820">
                        <a:lnSpc>
                          <a:spcPct val="100000"/>
                        </a:lnSpc>
                        <a:spcBef>
                          <a:spcPts val="1280"/>
                        </a:spcBef>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55445" marR="947419" indent="-699770">
                        <a:lnSpc>
                          <a:spcPct val="100000"/>
                        </a:lnSpc>
                        <a:spcBef>
                          <a:spcPts val="215"/>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273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73787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57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626745" marR="137160" indent="-481965">
                        <a:lnSpc>
                          <a:spcPct val="100000"/>
                        </a:lnSpc>
                        <a:spcBef>
                          <a:spcPts val="1430"/>
                        </a:spcBef>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1816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69875" marR="262890" indent="217804">
                        <a:lnSpc>
                          <a:spcPts val="1440"/>
                        </a:lnSpc>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spc="-10" b="1">
                          <a:solidFill>
                            <a:srgbClr val="FFFFFF"/>
                          </a:solidFill>
                          <a:latin typeface="Segoe UI"/>
                          <a:cs typeface="Segoe UI"/>
                        </a:rPr>
                        <a:t>difference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anticoagulation </a:t>
                      </a:r>
                      <a:r>
                        <a:rPr dirty="0" sz="1200" b="1">
                          <a:solidFill>
                            <a:srgbClr val="FFFFFF"/>
                          </a:solidFill>
                          <a:latin typeface="Segoe UI"/>
                          <a:cs typeface="Segoe UI"/>
                        </a:rPr>
                        <a:t>at</a:t>
                      </a:r>
                      <a:r>
                        <a:rPr dirty="0" sz="1200" spc="-30" b="1">
                          <a:solidFill>
                            <a:srgbClr val="FFFFFF"/>
                          </a:solidFill>
                          <a:latin typeface="Segoe UI"/>
                          <a:cs typeface="Segoe UI"/>
                        </a:rPr>
                        <a:t> </a:t>
                      </a:r>
                      <a:r>
                        <a:rPr dirty="0" sz="1200" b="1">
                          <a:solidFill>
                            <a:srgbClr val="FFFFFF"/>
                          </a:solidFill>
                          <a:latin typeface="Segoe UI"/>
                          <a:cs typeface="Segoe UI"/>
                        </a:rPr>
                        <a:t>intermediate</a:t>
                      </a:r>
                      <a:r>
                        <a:rPr dirty="0" sz="1200" spc="-35" b="1">
                          <a:solidFill>
                            <a:srgbClr val="FFFFFF"/>
                          </a:solidFill>
                          <a:latin typeface="Segoe UI"/>
                          <a:cs typeface="Segoe UI"/>
                        </a:rPr>
                        <a:t> </a:t>
                      </a:r>
                      <a:r>
                        <a:rPr dirty="0" sz="1200" spc="-25" b="1">
                          <a:solidFill>
                            <a:srgbClr val="FFFFFF"/>
                          </a:solidFill>
                          <a:latin typeface="Segoe UI"/>
                          <a:cs typeface="Segoe UI"/>
                        </a:rPr>
                        <a:t>or </a:t>
                      </a:r>
                      <a:r>
                        <a:rPr dirty="0" sz="1200" spc="-10" b="1">
                          <a:solidFill>
                            <a:srgbClr val="FFFFFF"/>
                          </a:solidFill>
                          <a:latin typeface="Segoe UI"/>
                          <a:cs typeface="Segoe UI"/>
                        </a:rPr>
                        <a:t>therapeutic-intensity</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603885">
                <a:tc>
                  <a:txBody>
                    <a:bodyPr/>
                    <a:lstStyle/>
                    <a:p>
                      <a:pPr marL="91440">
                        <a:lnSpc>
                          <a:spcPct val="100000"/>
                        </a:lnSpc>
                        <a:spcBef>
                          <a:spcPts val="180"/>
                        </a:spcBef>
                      </a:pPr>
                      <a:r>
                        <a:rPr dirty="0" sz="1200" spc="-10" b="1">
                          <a:solidFill>
                            <a:srgbClr val="808080"/>
                          </a:solidFill>
                          <a:latin typeface="Segoe UI"/>
                          <a:cs typeface="Segoe UI"/>
                        </a:rPr>
                        <a:t>MORTALITY</a:t>
                      </a:r>
                      <a:endParaRPr sz="1200">
                        <a:latin typeface="Segoe UI"/>
                        <a:cs typeface="Segoe UI"/>
                      </a:endParaRPr>
                    </a:p>
                    <a:p>
                      <a:pPr marL="91440"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22</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a:lnSpc>
                          <a:spcPct val="100000"/>
                        </a:lnSpc>
                        <a:spcBef>
                          <a:spcPts val="900"/>
                        </a:spcBef>
                      </a:pPr>
                      <a:r>
                        <a:rPr dirty="0" sz="1200" spc="-25">
                          <a:solidFill>
                            <a:srgbClr val="808080"/>
                          </a:solidFill>
                          <a:latin typeface="Segoe UI"/>
                          <a:cs typeface="Segoe UI"/>
                        </a:rPr>
                        <a:t>141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marL="386080">
                        <a:lnSpc>
                          <a:spcPct val="100000"/>
                        </a:lnSpc>
                        <a:spcBef>
                          <a:spcPts val="4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508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a:lnSpc>
                          <a:spcPct val="100000"/>
                        </a:lnSpc>
                        <a:spcBef>
                          <a:spcPts val="900"/>
                        </a:spcBef>
                      </a:pPr>
                      <a:r>
                        <a:rPr dirty="0" sz="1200">
                          <a:solidFill>
                            <a:srgbClr val="808080"/>
                          </a:solidFill>
                          <a:latin typeface="Segoe UI"/>
                          <a:cs typeface="Segoe UI"/>
                        </a:rPr>
                        <a:t>OR</a:t>
                      </a:r>
                      <a:r>
                        <a:rPr dirty="0" sz="1200" spc="-20">
                          <a:solidFill>
                            <a:srgbClr val="808080"/>
                          </a:solidFill>
                          <a:latin typeface="Segoe UI"/>
                          <a:cs typeface="Segoe UI"/>
                        </a:rPr>
                        <a:t> 0.73</a:t>
                      </a:r>
                      <a:endParaRPr sz="1200">
                        <a:latin typeface="Segoe UI"/>
                        <a:cs typeface="Segoe UI"/>
                      </a:endParaRPr>
                    </a:p>
                    <a:p>
                      <a:pPr algn="ctr">
                        <a:lnSpc>
                          <a:spcPct val="100000"/>
                        </a:lnSpc>
                      </a:pPr>
                      <a:r>
                        <a:rPr dirty="0" sz="1200">
                          <a:solidFill>
                            <a:srgbClr val="808080"/>
                          </a:solidFill>
                          <a:latin typeface="Segoe UI"/>
                          <a:cs typeface="Segoe UI"/>
                        </a:rPr>
                        <a:t>(0.33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1.76)</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nSpc>
                          <a:spcPct val="100000"/>
                        </a:lnSpc>
                        <a:spcBef>
                          <a:spcPts val="10"/>
                        </a:spcBef>
                      </a:pPr>
                      <a:endParaRPr sz="1400">
                        <a:latin typeface="Times New Roman"/>
                        <a:cs typeface="Times New Roman"/>
                      </a:endParaRPr>
                    </a:p>
                    <a:p>
                      <a:pPr algn="ctr">
                        <a:lnSpc>
                          <a:spcPct val="100000"/>
                        </a:lnSpc>
                      </a:pPr>
                      <a:r>
                        <a:rPr dirty="0" sz="1200">
                          <a:solidFill>
                            <a:srgbClr val="808080"/>
                          </a:solidFill>
                          <a:latin typeface="Segoe UI"/>
                          <a:cs typeface="Segoe UI"/>
                        </a:rPr>
                        <a:t>236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a:lnSpc>
                          <a:spcPct val="100000"/>
                        </a:lnSpc>
                        <a:spcBef>
                          <a:spcPts val="900"/>
                        </a:spcBef>
                      </a:pPr>
                      <a:r>
                        <a:rPr dirty="0" sz="1200">
                          <a:solidFill>
                            <a:srgbClr val="808080"/>
                          </a:solidFill>
                          <a:latin typeface="Segoe UI"/>
                          <a:cs typeface="Segoe UI"/>
                        </a:rPr>
                        <a:t>52</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(143</a:t>
                      </a:r>
                      <a:r>
                        <a:rPr dirty="0" sz="1200" spc="-2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116</a:t>
                      </a:r>
                      <a:r>
                        <a:rPr dirty="0" sz="1200" spc="-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r>
              <a:tr h="603885">
                <a:tc>
                  <a:txBody>
                    <a:bodyPr/>
                    <a:lstStyle/>
                    <a:p>
                      <a:pPr marL="90805">
                        <a:lnSpc>
                          <a:spcPct val="100000"/>
                        </a:lnSpc>
                        <a:spcBef>
                          <a:spcPts val="180"/>
                        </a:spcBef>
                      </a:pP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spc="-25" b="1">
                          <a:solidFill>
                            <a:srgbClr val="808080"/>
                          </a:solidFill>
                          <a:latin typeface="Segoe UI"/>
                          <a:cs typeface="Segoe UI"/>
                        </a:rPr>
                        <a:t>82</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marL="386080">
                        <a:lnSpc>
                          <a:spcPct val="100000"/>
                        </a:lnSpc>
                        <a:spcBef>
                          <a:spcPts val="4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15595">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508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b="1">
                          <a:solidFill>
                            <a:srgbClr val="808080"/>
                          </a:solidFill>
                          <a:latin typeface="Segoe UI"/>
                          <a:cs typeface="Segoe UI"/>
                        </a:rPr>
                        <a:t>OR </a:t>
                      </a:r>
                      <a:r>
                        <a:rPr dirty="0" sz="1200" spc="-20" b="1">
                          <a:solidFill>
                            <a:srgbClr val="808080"/>
                          </a:solidFill>
                          <a:latin typeface="Segoe UI"/>
                          <a:cs typeface="Segoe UI"/>
                        </a:rPr>
                        <a:t>0.09</a:t>
                      </a:r>
                      <a:endParaRPr sz="1200">
                        <a:latin typeface="Segoe UI"/>
                        <a:cs typeface="Segoe UI"/>
                      </a:endParaRPr>
                    </a:p>
                    <a:p>
                      <a:pPr algn="ctr">
                        <a:lnSpc>
                          <a:spcPct val="100000"/>
                        </a:lnSpc>
                      </a:pPr>
                      <a:r>
                        <a:rPr dirty="0" sz="1200" b="1">
                          <a:solidFill>
                            <a:srgbClr val="808080"/>
                          </a:solidFill>
                          <a:latin typeface="Segoe UI"/>
                          <a:cs typeface="Segoe UI"/>
                        </a:rPr>
                        <a:t>(0.02</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0.57)</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10"/>
                        </a:spcBef>
                      </a:pPr>
                      <a:endParaRPr sz="1400">
                        <a:latin typeface="Times New Roman"/>
                        <a:cs typeface="Times New Roman"/>
                      </a:endParaRPr>
                    </a:p>
                    <a:p>
                      <a:pPr algn="ctr">
                        <a:lnSpc>
                          <a:spcPct val="100000"/>
                        </a:lnSpc>
                      </a:pPr>
                      <a:r>
                        <a:rPr dirty="0" sz="1200" b="1">
                          <a:solidFill>
                            <a:srgbClr val="808080"/>
                          </a:solidFill>
                          <a:latin typeface="Segoe UI"/>
                          <a:cs typeface="Segoe UI"/>
                        </a:rPr>
                        <a:t>98</a:t>
                      </a:r>
                      <a:r>
                        <a:rPr dirty="0" sz="1200" spc="-2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b="1">
                          <a:solidFill>
                            <a:srgbClr val="808080"/>
                          </a:solidFill>
                          <a:latin typeface="Segoe UI"/>
                          <a:cs typeface="Segoe UI"/>
                        </a:rPr>
                        <a:t>88</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(96</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0" b="1">
                          <a:solidFill>
                            <a:srgbClr val="808080"/>
                          </a:solidFill>
                          <a:latin typeface="Segoe UI"/>
                          <a:cs typeface="Segoe UI"/>
                        </a:rPr>
                        <a:t> </a:t>
                      </a:r>
                      <a:r>
                        <a:rPr dirty="0" sz="1200" b="1">
                          <a:solidFill>
                            <a:srgbClr val="808080"/>
                          </a:solidFill>
                          <a:latin typeface="Segoe UI"/>
                          <a:cs typeface="Segoe UI"/>
                        </a:rPr>
                        <a:t>40</a:t>
                      </a:r>
                      <a:r>
                        <a:rPr dirty="0" sz="1200" spc="-15" b="1">
                          <a:solidFill>
                            <a:srgbClr val="808080"/>
                          </a:solidFill>
                          <a:latin typeface="Segoe UI"/>
                          <a:cs typeface="Segoe UI"/>
                        </a:rPr>
                        <a:t> </a:t>
                      </a:r>
                      <a:r>
                        <a:rPr dirty="0" sz="1200" spc="-10" b="1">
                          <a:solidFill>
                            <a:srgbClr val="808080"/>
                          </a:solidFill>
                          <a:latin typeface="Segoe UI"/>
                          <a:cs typeface="Segoe UI"/>
                        </a:rPr>
                        <a:t>fewer)</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r>
              <a:tr h="802640">
                <a:tc>
                  <a:txBody>
                    <a:bodyPr/>
                    <a:lstStyle/>
                    <a:p>
                      <a:pPr marL="90805" marR="614680">
                        <a:lnSpc>
                          <a:spcPct val="100000"/>
                        </a:lnSpc>
                        <a:spcBef>
                          <a:spcPts val="244"/>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1114">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15"/>
                        </a:spcBef>
                      </a:pPr>
                      <a:endParaRPr sz="1450">
                        <a:latin typeface="Times New Roman"/>
                        <a:cs typeface="Times New Roman"/>
                      </a:endParaRPr>
                    </a:p>
                    <a:p>
                      <a:pPr algn="ctr">
                        <a:lnSpc>
                          <a:spcPct val="100000"/>
                        </a:lnSpc>
                      </a:pPr>
                      <a:r>
                        <a:rPr dirty="0" sz="1200" spc="-25" b="1">
                          <a:solidFill>
                            <a:srgbClr val="808080"/>
                          </a:solidFill>
                          <a:latin typeface="Segoe UI"/>
                          <a:cs typeface="Segoe UI"/>
                        </a:rPr>
                        <a:t>41</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marL="386080">
                        <a:lnSpc>
                          <a:spcPct val="100000"/>
                        </a:lnSpc>
                        <a:spcBef>
                          <a:spcPts val="118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15595">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15049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15"/>
                        </a:spcBef>
                      </a:pPr>
                      <a:endParaRPr sz="1450">
                        <a:latin typeface="Times New Roman"/>
                        <a:cs typeface="Times New Roman"/>
                      </a:endParaRPr>
                    </a:p>
                    <a:p>
                      <a:pPr algn="ctr">
                        <a:lnSpc>
                          <a:spcPct val="100000"/>
                        </a:lnSpc>
                      </a:pPr>
                      <a:r>
                        <a:rPr dirty="0" sz="1200" b="1">
                          <a:solidFill>
                            <a:srgbClr val="808080"/>
                          </a:solidFill>
                          <a:latin typeface="Segoe UI"/>
                          <a:cs typeface="Segoe UI"/>
                        </a:rPr>
                        <a:t>OR </a:t>
                      </a:r>
                      <a:r>
                        <a:rPr dirty="0" sz="1200" spc="-20" b="1">
                          <a:solidFill>
                            <a:srgbClr val="808080"/>
                          </a:solidFill>
                          <a:latin typeface="Segoe UI"/>
                          <a:cs typeface="Segoe UI"/>
                        </a:rPr>
                        <a:t>0.35</a:t>
                      </a:r>
                      <a:endParaRPr sz="1200">
                        <a:latin typeface="Segoe UI"/>
                        <a:cs typeface="Segoe UI"/>
                      </a:endParaRPr>
                    </a:p>
                    <a:p>
                      <a:pPr algn="ctr">
                        <a:lnSpc>
                          <a:spcPct val="100000"/>
                        </a:lnSpc>
                      </a:pPr>
                      <a:r>
                        <a:rPr dirty="0" sz="1200" b="1">
                          <a:solidFill>
                            <a:srgbClr val="808080"/>
                          </a:solidFill>
                          <a:latin typeface="Segoe UI"/>
                          <a:cs typeface="Segoe UI"/>
                        </a:rPr>
                        <a:t>(0.06</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2.02)</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45"/>
                        </a:spcBef>
                      </a:pPr>
                      <a:endParaRPr sz="2050">
                        <a:latin typeface="Times New Roman"/>
                        <a:cs typeface="Times New Roman"/>
                      </a:endParaRPr>
                    </a:p>
                    <a:p>
                      <a:pPr algn="ctr">
                        <a:lnSpc>
                          <a:spcPct val="100000"/>
                        </a:lnSpc>
                      </a:pPr>
                      <a:r>
                        <a:rPr dirty="0" sz="1200" b="1">
                          <a:solidFill>
                            <a:srgbClr val="808080"/>
                          </a:solidFill>
                          <a:latin typeface="Segoe UI"/>
                          <a:cs typeface="Segoe UI"/>
                        </a:rPr>
                        <a:t>106</a:t>
                      </a:r>
                      <a:r>
                        <a:rPr dirty="0" sz="1200" spc="-3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571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15"/>
                        </a:spcBef>
                      </a:pPr>
                      <a:endParaRPr sz="1450">
                        <a:latin typeface="Times New Roman"/>
                        <a:cs typeface="Times New Roman"/>
                      </a:endParaRPr>
                    </a:p>
                    <a:p>
                      <a:pPr algn="ctr">
                        <a:lnSpc>
                          <a:spcPct val="100000"/>
                        </a:lnSpc>
                      </a:pPr>
                      <a:r>
                        <a:rPr dirty="0" sz="1200" b="1">
                          <a:solidFill>
                            <a:srgbClr val="808080"/>
                          </a:solidFill>
                          <a:latin typeface="Segoe UI"/>
                          <a:cs typeface="Segoe UI"/>
                        </a:rPr>
                        <a:t>66</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(99</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0" b="1">
                          <a:solidFill>
                            <a:srgbClr val="808080"/>
                          </a:solidFill>
                          <a:latin typeface="Segoe UI"/>
                          <a:cs typeface="Segoe UI"/>
                        </a:rPr>
                        <a:t> </a:t>
                      </a:r>
                      <a:r>
                        <a:rPr dirty="0" sz="1200" b="1">
                          <a:solidFill>
                            <a:srgbClr val="808080"/>
                          </a:solidFill>
                          <a:latin typeface="Segoe UI"/>
                          <a:cs typeface="Segoe UI"/>
                        </a:rPr>
                        <a:t>87</a:t>
                      </a:r>
                      <a:r>
                        <a:rPr dirty="0" sz="1200" spc="-1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r>
              <a:tr h="603885">
                <a:tc>
                  <a:txBody>
                    <a:bodyPr/>
                    <a:lstStyle/>
                    <a:p>
                      <a:pPr marL="90805">
                        <a:lnSpc>
                          <a:spcPct val="100000"/>
                        </a:lnSpc>
                        <a:spcBef>
                          <a:spcPts val="180"/>
                        </a:spcBef>
                      </a:pPr>
                      <a:r>
                        <a:rPr dirty="0" sz="1200" b="1">
                          <a:solidFill>
                            <a:srgbClr val="808080"/>
                          </a:solidFill>
                          <a:latin typeface="Segoe UI"/>
                          <a:cs typeface="Segoe UI"/>
                        </a:rPr>
                        <a:t>VTE</a:t>
                      </a:r>
                      <a:r>
                        <a:rPr dirty="0" sz="1200" spc="-15" b="1">
                          <a:solidFill>
                            <a:srgbClr val="808080"/>
                          </a:solidFill>
                          <a:latin typeface="Segoe UI"/>
                          <a:cs typeface="Segoe UI"/>
                        </a:rPr>
                        <a:t> </a:t>
                      </a:r>
                      <a:r>
                        <a:rPr dirty="0" sz="1200" b="1">
                          <a:solidFill>
                            <a:srgbClr val="808080"/>
                          </a:solidFill>
                          <a:latin typeface="Segoe UI"/>
                          <a:cs typeface="Segoe UI"/>
                        </a:rPr>
                        <a:t>(DVT or</a:t>
                      </a:r>
                      <a:r>
                        <a:rPr dirty="0" sz="1200" spc="15" b="1">
                          <a:solidFill>
                            <a:srgbClr val="808080"/>
                          </a:solidFill>
                          <a:latin typeface="Segoe UI"/>
                          <a:cs typeface="Segoe UI"/>
                        </a:rPr>
                        <a:t> </a:t>
                      </a: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18</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28</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spc="-25" b="1">
                          <a:solidFill>
                            <a:srgbClr val="808080"/>
                          </a:solidFill>
                          <a:latin typeface="Segoe UI"/>
                          <a:cs typeface="Segoe UI"/>
                        </a:rPr>
                        <a:t>118</a:t>
                      </a:r>
                      <a:endParaRPr sz="1200">
                        <a:latin typeface="Segoe UI"/>
                        <a:cs typeface="Segoe UI"/>
                      </a:endParaRPr>
                    </a:p>
                    <a:p>
                      <a:pPr algn="ctr">
                        <a:lnSpc>
                          <a:spcPct val="100000"/>
                        </a:lnSpc>
                      </a:pPr>
                      <a:r>
                        <a:rPr dirty="0" sz="1200" b="1">
                          <a:solidFill>
                            <a:srgbClr val="808080"/>
                          </a:solidFill>
                          <a:latin typeface="Segoe UI"/>
                          <a:cs typeface="Segoe UI"/>
                        </a:rPr>
                        <a:t>(2</a:t>
                      </a:r>
                      <a:r>
                        <a:rPr dirty="0" sz="1200" spc="-15" b="1">
                          <a:solidFill>
                            <a:srgbClr val="808080"/>
                          </a:solidFill>
                          <a:latin typeface="Segoe UI"/>
                          <a:cs typeface="Segoe UI"/>
                        </a:rPr>
                        <a:t> </a:t>
                      </a:r>
                      <a:r>
                        <a:rPr dirty="0" sz="1200" spc="-10" b="1">
                          <a:solidFill>
                            <a:srgbClr val="808080"/>
                          </a:solidFill>
                          <a:latin typeface="Segoe UI"/>
                          <a:cs typeface="Segoe UI"/>
                        </a:rPr>
                        <a:t>studies)</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marL="386080">
                        <a:lnSpc>
                          <a:spcPct val="100000"/>
                        </a:lnSpc>
                        <a:spcBef>
                          <a:spcPts val="4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15595">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508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b="1">
                          <a:solidFill>
                            <a:srgbClr val="808080"/>
                          </a:solidFill>
                          <a:latin typeface="Segoe UI"/>
                          <a:cs typeface="Segoe UI"/>
                        </a:rPr>
                        <a:t>OR </a:t>
                      </a:r>
                      <a:r>
                        <a:rPr dirty="0" sz="1200" spc="-20" b="1">
                          <a:solidFill>
                            <a:srgbClr val="808080"/>
                          </a:solidFill>
                          <a:latin typeface="Segoe UI"/>
                          <a:cs typeface="Segoe UI"/>
                        </a:rPr>
                        <a:t>0.87</a:t>
                      </a:r>
                      <a:endParaRPr sz="1200">
                        <a:latin typeface="Segoe UI"/>
                        <a:cs typeface="Segoe UI"/>
                      </a:endParaRPr>
                    </a:p>
                    <a:p>
                      <a:pPr algn="ctr">
                        <a:lnSpc>
                          <a:spcPct val="100000"/>
                        </a:lnSpc>
                      </a:pPr>
                      <a:r>
                        <a:rPr dirty="0" sz="1200" b="1">
                          <a:solidFill>
                            <a:srgbClr val="808080"/>
                          </a:solidFill>
                          <a:latin typeface="Segoe UI"/>
                          <a:cs typeface="Segoe UI"/>
                        </a:rPr>
                        <a:t>(0.45</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1.67)</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nSpc>
                          <a:spcPct val="100000"/>
                        </a:lnSpc>
                        <a:spcBef>
                          <a:spcPts val="10"/>
                        </a:spcBef>
                      </a:pPr>
                      <a:endParaRPr sz="1400">
                        <a:latin typeface="Times New Roman"/>
                        <a:cs typeface="Times New Roman"/>
                      </a:endParaRPr>
                    </a:p>
                    <a:p>
                      <a:pPr algn="ctr">
                        <a:lnSpc>
                          <a:spcPct val="100000"/>
                        </a:lnSpc>
                      </a:pPr>
                      <a:r>
                        <a:rPr dirty="0" sz="1200" b="1">
                          <a:solidFill>
                            <a:srgbClr val="808080"/>
                          </a:solidFill>
                          <a:latin typeface="Segoe UI"/>
                          <a:cs typeface="Segoe UI"/>
                        </a:rPr>
                        <a:t>130</a:t>
                      </a:r>
                      <a:r>
                        <a:rPr dirty="0" sz="1200" spc="-3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c>
                  <a:txBody>
                    <a:bodyPr/>
                    <a:lstStyle/>
                    <a:p>
                      <a:pPr algn="ctr">
                        <a:lnSpc>
                          <a:spcPct val="100000"/>
                        </a:lnSpc>
                        <a:spcBef>
                          <a:spcPts val="900"/>
                        </a:spcBef>
                      </a:pPr>
                      <a:r>
                        <a:rPr dirty="0" sz="1200" b="1">
                          <a:solidFill>
                            <a:srgbClr val="808080"/>
                          </a:solidFill>
                          <a:latin typeface="Segoe UI"/>
                          <a:cs typeface="Segoe UI"/>
                        </a:rPr>
                        <a:t>15</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(67</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0" b="1">
                          <a:solidFill>
                            <a:srgbClr val="808080"/>
                          </a:solidFill>
                          <a:latin typeface="Segoe UI"/>
                          <a:cs typeface="Segoe UI"/>
                        </a:rPr>
                        <a:t> </a:t>
                      </a:r>
                      <a:r>
                        <a:rPr dirty="0" sz="1200" b="1">
                          <a:solidFill>
                            <a:srgbClr val="808080"/>
                          </a:solidFill>
                          <a:latin typeface="Segoe UI"/>
                          <a:cs typeface="Segoe UI"/>
                        </a:rPr>
                        <a:t>70</a:t>
                      </a:r>
                      <a:r>
                        <a:rPr dirty="0" sz="1200" spc="-1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DADADA"/>
                    </a:solidFill>
                  </a:tcPr>
                </a:tc>
              </a:tr>
              <a:tr h="563245">
                <a:tc>
                  <a:txBody>
                    <a:bodyPr/>
                    <a:lstStyle/>
                    <a:p>
                      <a:pPr marL="90805">
                        <a:lnSpc>
                          <a:spcPct val="100000"/>
                        </a:lnSpc>
                        <a:spcBef>
                          <a:spcPts val="740"/>
                        </a:spcBef>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40">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mean</a:t>
                      </a:r>
                      <a:r>
                        <a:rPr dirty="0" sz="1200" spc="-5">
                          <a:solidFill>
                            <a:srgbClr val="808080"/>
                          </a:solidFill>
                          <a:latin typeface="Segoe UI"/>
                          <a:cs typeface="Segoe UI"/>
                        </a:rPr>
                        <a:t> </a:t>
                      </a:r>
                      <a:r>
                        <a:rPr dirty="0" sz="1200">
                          <a:solidFill>
                            <a:srgbClr val="808080"/>
                          </a:solidFill>
                          <a:latin typeface="Segoe UI"/>
                          <a:cs typeface="Segoe UI"/>
                        </a:rPr>
                        <a:t>16 </a:t>
                      </a:r>
                      <a:r>
                        <a:rPr dirty="0" sz="1200" spc="-20">
                          <a:solidFill>
                            <a:srgbClr val="808080"/>
                          </a:solidFill>
                          <a:latin typeface="Segoe UI"/>
                          <a:cs typeface="Segoe UI"/>
                        </a:rPr>
                        <a:t>days</a:t>
                      </a:r>
                      <a:endParaRPr sz="1200">
                        <a:latin typeface="Segoe UI"/>
                        <a:cs typeface="Segoe UI"/>
                      </a:endParaRPr>
                    </a:p>
                  </a:txBody>
                  <a:tcPr marL="0" marR="0" marB="0" marT="9398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c>
                  <a:txBody>
                    <a:bodyPr/>
                    <a:lstStyle/>
                    <a:p>
                      <a:pPr algn="ctr">
                        <a:lnSpc>
                          <a:spcPct val="100000"/>
                        </a:lnSpc>
                        <a:spcBef>
                          <a:spcPts val="740"/>
                        </a:spcBef>
                      </a:pPr>
                      <a:r>
                        <a:rPr dirty="0" sz="1200" spc="-25">
                          <a:solidFill>
                            <a:srgbClr val="808080"/>
                          </a:solidFill>
                          <a:latin typeface="Segoe UI"/>
                          <a:cs typeface="Segoe UI"/>
                        </a:rPr>
                        <a:t>141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9398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c>
                  <a:txBody>
                    <a:bodyPr/>
                    <a:lstStyle/>
                    <a:p>
                      <a:pPr marL="386080">
                        <a:lnSpc>
                          <a:spcPct val="100000"/>
                        </a:lnSpc>
                        <a:spcBef>
                          <a:spcPts val="24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3048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c>
                  <a:txBody>
                    <a:bodyPr/>
                    <a:lstStyle/>
                    <a:p>
                      <a:pPr algn="ctr">
                        <a:lnSpc>
                          <a:spcPct val="100000"/>
                        </a:lnSpc>
                        <a:spcBef>
                          <a:spcPts val="740"/>
                        </a:spcBef>
                      </a:pPr>
                      <a:r>
                        <a:rPr dirty="0" sz="1200">
                          <a:solidFill>
                            <a:srgbClr val="808080"/>
                          </a:solidFill>
                          <a:latin typeface="Segoe UI"/>
                          <a:cs typeface="Segoe UI"/>
                        </a:rPr>
                        <a:t>OR</a:t>
                      </a:r>
                      <a:r>
                        <a:rPr dirty="0" sz="1200" spc="-20">
                          <a:solidFill>
                            <a:srgbClr val="808080"/>
                          </a:solidFill>
                          <a:latin typeface="Segoe UI"/>
                          <a:cs typeface="Segoe UI"/>
                        </a:rPr>
                        <a:t> 3.84</a:t>
                      </a:r>
                      <a:endParaRPr sz="1200">
                        <a:latin typeface="Segoe UI"/>
                        <a:cs typeface="Segoe UI"/>
                      </a:endParaRPr>
                    </a:p>
                    <a:p>
                      <a:pPr algn="ctr">
                        <a:lnSpc>
                          <a:spcPct val="100000"/>
                        </a:lnSpc>
                      </a:pPr>
                      <a:r>
                        <a:rPr dirty="0" sz="1200">
                          <a:solidFill>
                            <a:srgbClr val="808080"/>
                          </a:solidFill>
                          <a:latin typeface="Segoe UI"/>
                          <a:cs typeface="Segoe UI"/>
                        </a:rPr>
                        <a:t>(1.44</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10.21)</a:t>
                      </a:r>
                      <a:endParaRPr sz="1200">
                        <a:latin typeface="Segoe UI"/>
                        <a:cs typeface="Segoe UI"/>
                      </a:endParaRPr>
                    </a:p>
                  </a:txBody>
                  <a:tcPr marL="0" marR="0" marB="0" marT="9398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c>
                  <a:txBody>
                    <a:bodyPr/>
                    <a:lstStyle/>
                    <a:p>
                      <a:pPr>
                        <a:lnSpc>
                          <a:spcPct val="100000"/>
                        </a:lnSpc>
                        <a:spcBef>
                          <a:spcPts val="20"/>
                        </a:spcBef>
                      </a:pPr>
                      <a:endParaRPr sz="1250">
                        <a:latin typeface="Times New Roman"/>
                        <a:cs typeface="Times New Roman"/>
                      </a:endParaRPr>
                    </a:p>
                    <a:p>
                      <a:pPr algn="ctr">
                        <a:lnSpc>
                          <a:spcPct val="100000"/>
                        </a:lnSpc>
                        <a:spcBef>
                          <a:spcPts val="5"/>
                        </a:spcBef>
                      </a:pPr>
                      <a:r>
                        <a:rPr dirty="0" sz="1200">
                          <a:solidFill>
                            <a:srgbClr val="808080"/>
                          </a:solidFill>
                          <a:latin typeface="Segoe UI"/>
                          <a:cs typeface="Segoe UI"/>
                        </a:rPr>
                        <a:t>84</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254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c>
                  <a:txBody>
                    <a:bodyPr/>
                    <a:lstStyle/>
                    <a:p>
                      <a:pPr algn="ctr">
                        <a:lnSpc>
                          <a:spcPct val="100000"/>
                        </a:lnSpc>
                        <a:spcBef>
                          <a:spcPts val="740"/>
                        </a:spcBef>
                      </a:pPr>
                      <a:r>
                        <a:rPr dirty="0" sz="1200">
                          <a:solidFill>
                            <a:srgbClr val="808080"/>
                          </a:solidFill>
                          <a:latin typeface="Segoe UI"/>
                          <a:cs typeface="Segoe UI"/>
                        </a:rPr>
                        <a:t>176</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per</a:t>
                      </a:r>
                      <a:r>
                        <a:rPr dirty="0" sz="1200" spc="-3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(33</a:t>
                      </a:r>
                      <a:r>
                        <a:rPr dirty="0" sz="1200" spc="-1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400</a:t>
                      </a:r>
                      <a:r>
                        <a:rPr dirty="0" sz="1200" spc="-10">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9398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36"/>
          <a:ext cx="9830435" cy="4614545"/>
        </p:xfrm>
        <a:graphic>
          <a:graphicData uri="http://schemas.openxmlformats.org/drawingml/2006/table">
            <a:tbl>
              <a:tblPr firstRow="1" bandRow="1">
                <a:tableStyleId>{2D5ABB26-0587-4C30-8999-92F81FD0307C}</a:tableStyleId>
              </a:tblPr>
              <a:tblGrid>
                <a:gridCol w="2061210"/>
                <a:gridCol w="1142364"/>
                <a:gridCol w="1391920"/>
                <a:gridCol w="1363979"/>
                <a:gridCol w="1880234"/>
                <a:gridCol w="1974215"/>
              </a:tblGrid>
              <a:tr h="421005">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1750">
                        <a:latin typeface="Times New Roman"/>
                        <a:cs typeface="Times New Roman"/>
                      </a:endParaRPr>
                    </a:p>
                    <a:p>
                      <a:pPr algn="ctr" marL="145415" marR="137160" indent="-1270">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38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0365" marR="125730" indent="-248920">
                        <a:lnSpc>
                          <a:spcPct val="100000"/>
                        </a:lnSpc>
                        <a:spcBef>
                          <a:spcPts val="92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9730" marR="162560" indent="-210820">
                        <a:lnSpc>
                          <a:spcPct val="100000"/>
                        </a:lnSpc>
                        <a:spcBef>
                          <a:spcPts val="5"/>
                        </a:spcBef>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5600" marR="918210" indent="-699770">
                        <a:lnSpc>
                          <a:spcPct val="100000"/>
                        </a:lnSpc>
                        <a:spcBef>
                          <a:spcPts val="180"/>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83820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38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50">
                        <a:latin typeface="Times New Roman"/>
                        <a:cs typeface="Times New Roman"/>
                      </a:endParaRPr>
                    </a:p>
                    <a:p>
                      <a:pPr marL="629920" marR="140970" indent="-481965">
                        <a:lnSpc>
                          <a:spcPct val="100000"/>
                        </a:lnSpc>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49554" marR="240029" indent="207010">
                        <a:lnSpc>
                          <a:spcPct val="100000"/>
                        </a:lnSpc>
                        <a:spcBef>
                          <a:spcPts val="384"/>
                        </a:spcBef>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spc="-10" b="1">
                          <a:solidFill>
                            <a:srgbClr val="FFFFFF"/>
                          </a:solidFill>
                          <a:latin typeface="Segoe UI"/>
                          <a:cs typeface="Segoe UI"/>
                        </a:rPr>
                        <a:t>difference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anticoagulation</a:t>
                      </a:r>
                      <a:endParaRPr sz="1200">
                        <a:latin typeface="Segoe UI"/>
                        <a:cs typeface="Segoe UI"/>
                      </a:endParaRPr>
                    </a:p>
                    <a:p>
                      <a:pPr marL="434975">
                        <a:lnSpc>
                          <a:spcPct val="100000"/>
                        </a:lnSpc>
                      </a:pPr>
                      <a:r>
                        <a:rPr dirty="0" sz="1200" b="1">
                          <a:solidFill>
                            <a:srgbClr val="FFFFFF"/>
                          </a:solidFill>
                          <a:latin typeface="Segoe UI"/>
                          <a:cs typeface="Segoe UI"/>
                        </a:rPr>
                        <a:t>at</a:t>
                      </a:r>
                      <a:r>
                        <a:rPr dirty="0" sz="1200" spc="-20" b="1">
                          <a:solidFill>
                            <a:srgbClr val="FFFFFF"/>
                          </a:solidFill>
                          <a:latin typeface="Segoe UI"/>
                          <a:cs typeface="Segoe UI"/>
                        </a:rPr>
                        <a:t> </a:t>
                      </a:r>
                      <a:r>
                        <a:rPr dirty="0" sz="1200" spc="-10" b="1">
                          <a:solidFill>
                            <a:srgbClr val="FFFFFF"/>
                          </a:solidFill>
                          <a:latin typeface="Segoe UI"/>
                          <a:cs typeface="Segoe UI"/>
                        </a:rPr>
                        <a:t>intermediate</a:t>
                      </a:r>
                      <a:endParaRPr sz="1200">
                        <a:latin typeface="Segoe UI"/>
                        <a:cs typeface="Segoe UI"/>
                      </a:endParaRPr>
                    </a:p>
                    <a:p>
                      <a:pPr marL="139700">
                        <a:lnSpc>
                          <a:spcPct val="100000"/>
                        </a:lnSpc>
                      </a:pPr>
                      <a:r>
                        <a:rPr dirty="0" sz="1200" b="1">
                          <a:solidFill>
                            <a:srgbClr val="FFFFFF"/>
                          </a:solidFill>
                          <a:latin typeface="Segoe UI"/>
                          <a:cs typeface="Segoe UI"/>
                        </a:rPr>
                        <a:t>or</a:t>
                      </a:r>
                      <a:r>
                        <a:rPr dirty="0" sz="1200" spc="65" b="1">
                          <a:solidFill>
                            <a:srgbClr val="FFFFFF"/>
                          </a:solidFill>
                          <a:latin typeface="Segoe UI"/>
                          <a:cs typeface="Segoe UI"/>
                        </a:rPr>
                        <a:t> </a:t>
                      </a:r>
                      <a:r>
                        <a:rPr dirty="0" sz="1200" spc="-10" b="1">
                          <a:solidFill>
                            <a:srgbClr val="FFFFFF"/>
                          </a:solidFill>
                          <a:latin typeface="Segoe UI"/>
                          <a:cs typeface="Segoe UI"/>
                        </a:rPr>
                        <a:t>therapeutic-intensity</a:t>
                      </a:r>
                      <a:endParaRPr sz="1200">
                        <a:latin typeface="Segoe UI"/>
                        <a:cs typeface="Segoe UI"/>
                      </a:endParaRPr>
                    </a:p>
                  </a:txBody>
                  <a:tcPr marL="0" marR="0" marB="0" marT="48894">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629285">
                <a:tc>
                  <a:txBody>
                    <a:bodyPr/>
                    <a:lstStyle/>
                    <a:p>
                      <a:pPr marL="91440">
                        <a:lnSpc>
                          <a:spcPct val="100000"/>
                        </a:lnSpc>
                        <a:spcBef>
                          <a:spcPts val="284"/>
                        </a:spcBef>
                      </a:pPr>
                      <a:r>
                        <a:rPr dirty="0" sz="1200" spc="-10" b="1">
                          <a:solidFill>
                            <a:srgbClr val="808080"/>
                          </a:solidFill>
                          <a:latin typeface="Segoe UI"/>
                          <a:cs typeface="Segoe UI"/>
                        </a:rPr>
                        <a:t>MORTALITY</a:t>
                      </a:r>
                      <a:endParaRPr sz="1200">
                        <a:latin typeface="Segoe UI"/>
                        <a:cs typeface="Segoe UI"/>
                      </a:endParaRPr>
                    </a:p>
                    <a:p>
                      <a:pPr marL="91440"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22</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6194">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a:lnSpc>
                          <a:spcPct val="100000"/>
                        </a:lnSpc>
                        <a:spcBef>
                          <a:spcPts val="1005"/>
                        </a:spcBef>
                      </a:pPr>
                      <a:r>
                        <a:rPr dirty="0" sz="1200" spc="-25">
                          <a:solidFill>
                            <a:srgbClr val="808080"/>
                          </a:solidFill>
                          <a:latin typeface="Segoe UI"/>
                          <a:cs typeface="Segoe UI"/>
                        </a:rPr>
                        <a:t>141</a:t>
                      </a:r>
                      <a:endParaRPr sz="1200">
                        <a:latin typeface="Segoe UI"/>
                        <a:cs typeface="Segoe UI"/>
                      </a:endParaRPr>
                    </a:p>
                    <a:p>
                      <a:pPr algn="ctr" marL="635">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635">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marL="38798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0.73</a:t>
                      </a:r>
                      <a:endParaRPr sz="1200">
                        <a:latin typeface="Segoe UI"/>
                        <a:cs typeface="Segoe UI"/>
                      </a:endParaRPr>
                    </a:p>
                    <a:p>
                      <a:pPr algn="ctr" marL="635">
                        <a:lnSpc>
                          <a:spcPct val="100000"/>
                        </a:lnSpc>
                      </a:pPr>
                      <a:r>
                        <a:rPr dirty="0" sz="1200">
                          <a:solidFill>
                            <a:srgbClr val="808080"/>
                          </a:solidFill>
                          <a:latin typeface="Segoe UI"/>
                          <a:cs typeface="Segoe UI"/>
                        </a:rPr>
                        <a:t>(0.33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1.76)</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algn="ctr">
                        <a:lnSpc>
                          <a:spcPct val="100000"/>
                        </a:lnSpc>
                      </a:pPr>
                      <a:r>
                        <a:rPr dirty="0" sz="1200">
                          <a:solidFill>
                            <a:srgbClr val="808080"/>
                          </a:solidFill>
                          <a:latin typeface="Segoe UI"/>
                          <a:cs typeface="Segoe UI"/>
                        </a:rPr>
                        <a:t>236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985">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52</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(143</a:t>
                      </a:r>
                      <a:r>
                        <a:rPr dirty="0" sz="1200" spc="-2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116</a:t>
                      </a:r>
                      <a:r>
                        <a:rPr dirty="0" sz="1200" spc="-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F2F2F2"/>
                    </a:solidFill>
                  </a:tcPr>
                </a:tc>
              </a:tr>
              <a:tr h="629285">
                <a:tc>
                  <a:txBody>
                    <a:bodyPr/>
                    <a:lstStyle/>
                    <a:p>
                      <a:pPr marL="90805">
                        <a:lnSpc>
                          <a:spcPct val="100000"/>
                        </a:lnSpc>
                        <a:spcBef>
                          <a:spcPts val="280"/>
                        </a:spcBef>
                      </a:pP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556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marL="38798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marL="635">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algn="ctr">
                        <a:lnSpc>
                          <a:spcPct val="100000"/>
                        </a:lnSpc>
                      </a:pPr>
                      <a:r>
                        <a:rPr dirty="0" sz="1200">
                          <a:solidFill>
                            <a:srgbClr val="808080"/>
                          </a:solidFill>
                          <a:latin typeface="Segoe UI"/>
                          <a:cs typeface="Segoe UI"/>
                        </a:rPr>
                        <a:t>98</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698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88</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40</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838200">
                <a:tc>
                  <a:txBody>
                    <a:bodyPr/>
                    <a:lstStyle/>
                    <a:p>
                      <a:pPr marL="90805" marR="614680">
                        <a:lnSpc>
                          <a:spcPct val="100000"/>
                        </a:lnSpc>
                        <a:spcBef>
                          <a:spcPts val="384"/>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14</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20</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48894">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marL="387985">
                        <a:lnSpc>
                          <a:spcPct val="100000"/>
                        </a:lnSpc>
                        <a:spcBef>
                          <a:spcPts val="132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6827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marL="635">
                        <a:lnSpc>
                          <a:spcPct val="100000"/>
                        </a:lnSpc>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marL="635">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10"/>
                        </a:spcBef>
                      </a:pPr>
                      <a:endParaRPr sz="2200">
                        <a:latin typeface="Times New Roman"/>
                        <a:cs typeface="Times New Roman"/>
                      </a:endParaRPr>
                    </a:p>
                    <a:p>
                      <a:pPr algn="ctr">
                        <a:lnSpc>
                          <a:spcPct val="100000"/>
                        </a:lnSpc>
                        <a:spcBef>
                          <a:spcPts val="5"/>
                        </a:spcBef>
                      </a:pPr>
                      <a:r>
                        <a:rPr dirty="0" sz="1200">
                          <a:solidFill>
                            <a:srgbClr val="808080"/>
                          </a:solidFill>
                          <a:latin typeface="Segoe UI"/>
                          <a:cs typeface="Segoe UI"/>
                        </a:rPr>
                        <a:t>106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40"/>
                        </a:spcBef>
                      </a:pPr>
                      <a:endParaRPr sz="1550">
                        <a:latin typeface="Times New Roman"/>
                        <a:cs typeface="Times New Roman"/>
                      </a:endParaRPr>
                    </a:p>
                    <a:p>
                      <a:pPr algn="ctr">
                        <a:lnSpc>
                          <a:spcPct val="100000"/>
                        </a:lnSpc>
                      </a:pPr>
                      <a:r>
                        <a:rPr dirty="0" sz="1200">
                          <a:solidFill>
                            <a:srgbClr val="808080"/>
                          </a:solidFill>
                          <a:latin typeface="Segoe UI"/>
                          <a:cs typeface="Segoe UI"/>
                        </a:rPr>
                        <a:t>66</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(99</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87</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284"/>
                        </a:spcBef>
                      </a:pPr>
                      <a:r>
                        <a:rPr dirty="0" sz="1200" b="1">
                          <a:solidFill>
                            <a:srgbClr val="808080"/>
                          </a:solidFill>
                          <a:latin typeface="Segoe UI"/>
                          <a:cs typeface="Segoe UI"/>
                        </a:rPr>
                        <a:t>VTE</a:t>
                      </a:r>
                      <a:r>
                        <a:rPr dirty="0" sz="1200" spc="-15" b="1">
                          <a:solidFill>
                            <a:srgbClr val="808080"/>
                          </a:solidFill>
                          <a:latin typeface="Segoe UI"/>
                          <a:cs typeface="Segoe UI"/>
                        </a:rPr>
                        <a:t> </a:t>
                      </a:r>
                      <a:r>
                        <a:rPr dirty="0" sz="1200" b="1">
                          <a:solidFill>
                            <a:srgbClr val="808080"/>
                          </a:solidFill>
                          <a:latin typeface="Segoe UI"/>
                          <a:cs typeface="Segoe UI"/>
                        </a:rPr>
                        <a:t>(DVT or</a:t>
                      </a:r>
                      <a:r>
                        <a:rPr dirty="0" sz="1200" spc="15" b="1">
                          <a:solidFill>
                            <a:srgbClr val="808080"/>
                          </a:solidFill>
                          <a:latin typeface="Segoe UI"/>
                          <a:cs typeface="Segoe UI"/>
                        </a:rPr>
                        <a:t> </a:t>
                      </a:r>
                      <a:r>
                        <a:rPr dirty="0" sz="1200" spc="-25" b="1">
                          <a:solidFill>
                            <a:srgbClr val="808080"/>
                          </a:solidFill>
                          <a:latin typeface="Segoe UI"/>
                          <a:cs typeface="Segoe UI"/>
                        </a:rPr>
                        <a:t>PE)</a:t>
                      </a:r>
                      <a:endParaRPr sz="1200">
                        <a:latin typeface="Segoe UI"/>
                        <a:cs typeface="Segoe UI"/>
                      </a:endParaRPr>
                    </a:p>
                    <a:p>
                      <a:pPr marL="90805" marR="71501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18</a:t>
                      </a:r>
                      <a:r>
                        <a:rPr dirty="0" sz="1200" spc="-20">
                          <a:solidFill>
                            <a:srgbClr val="808080"/>
                          </a:solidFill>
                          <a:latin typeface="Segoe UI"/>
                          <a:cs typeface="Segoe UI"/>
                        </a:rPr>
                        <a:t> </a:t>
                      </a:r>
                      <a:r>
                        <a:rPr dirty="0" sz="1200">
                          <a:solidFill>
                            <a:srgbClr val="808080"/>
                          </a:solidFill>
                          <a:latin typeface="Segoe UI"/>
                          <a:cs typeface="Segoe UI"/>
                        </a:rPr>
                        <a:t>days to</a:t>
                      </a:r>
                      <a:r>
                        <a:rPr dirty="0" sz="1200" spc="-5">
                          <a:solidFill>
                            <a:srgbClr val="808080"/>
                          </a:solidFill>
                          <a:latin typeface="Segoe UI"/>
                          <a:cs typeface="Segoe UI"/>
                        </a:rPr>
                        <a:t> </a:t>
                      </a:r>
                      <a:r>
                        <a:rPr dirty="0" sz="1200">
                          <a:solidFill>
                            <a:srgbClr val="808080"/>
                          </a:solidFill>
                          <a:latin typeface="Segoe UI"/>
                          <a:cs typeface="Segoe UI"/>
                        </a:rPr>
                        <a:t>28</a:t>
                      </a:r>
                      <a:r>
                        <a:rPr dirty="0" sz="1200" spc="-5">
                          <a:solidFill>
                            <a:srgbClr val="808080"/>
                          </a:solidFill>
                          <a:latin typeface="Segoe UI"/>
                          <a:cs typeface="Segoe UI"/>
                        </a:rPr>
                        <a:t> </a:t>
                      </a:r>
                      <a:r>
                        <a:rPr dirty="0" sz="1200" spc="-20">
                          <a:solidFill>
                            <a:srgbClr val="808080"/>
                          </a:solidFill>
                          <a:latin typeface="Segoe UI"/>
                          <a:cs typeface="Segoe UI"/>
                        </a:rPr>
                        <a:t>days</a:t>
                      </a:r>
                      <a:endParaRPr sz="1200">
                        <a:latin typeface="Segoe UI"/>
                        <a:cs typeface="Segoe UI"/>
                      </a:endParaRPr>
                    </a:p>
                  </a:txBody>
                  <a:tcPr marL="0" marR="0" marB="0" marT="36194">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5"/>
                        </a:spcBef>
                      </a:pPr>
                      <a:r>
                        <a:rPr dirty="0" sz="1200" spc="-25">
                          <a:solidFill>
                            <a:srgbClr val="808080"/>
                          </a:solidFill>
                          <a:latin typeface="Segoe UI"/>
                          <a:cs typeface="Segoe UI"/>
                        </a:rPr>
                        <a:t>118</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10">
                          <a:solidFill>
                            <a:srgbClr val="808080"/>
                          </a:solidFill>
                          <a:latin typeface="Segoe UI"/>
                          <a:cs typeface="Segoe UI"/>
                        </a:rPr>
                        <a:t> studies)</a:t>
                      </a:r>
                      <a:endParaRPr sz="1200">
                        <a:latin typeface="Segoe UI"/>
                        <a:cs typeface="Segoe UI"/>
                      </a:endParaRPr>
                    </a:p>
                  </a:txBody>
                  <a:tcPr marL="0" marR="0" marB="0" marT="12763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marL="38798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036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35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marL="635">
                        <a:lnSpc>
                          <a:spcPct val="100000"/>
                        </a:lnSpc>
                        <a:spcBef>
                          <a:spcPts val="1000"/>
                        </a:spcBef>
                      </a:pPr>
                      <a:r>
                        <a:rPr dirty="0" sz="1200">
                          <a:solidFill>
                            <a:srgbClr val="808080"/>
                          </a:solidFill>
                          <a:latin typeface="Segoe UI"/>
                          <a:cs typeface="Segoe UI"/>
                        </a:rPr>
                        <a:t>OR</a:t>
                      </a:r>
                      <a:r>
                        <a:rPr dirty="0" sz="1200" spc="-20">
                          <a:solidFill>
                            <a:srgbClr val="808080"/>
                          </a:solidFill>
                          <a:latin typeface="Segoe UI"/>
                          <a:cs typeface="Segoe UI"/>
                        </a:rPr>
                        <a:t> 0.87</a:t>
                      </a:r>
                      <a:endParaRPr sz="1200">
                        <a:latin typeface="Segoe UI"/>
                        <a:cs typeface="Segoe UI"/>
                      </a:endParaRPr>
                    </a:p>
                    <a:p>
                      <a:pPr algn="ctr" marL="635">
                        <a:lnSpc>
                          <a:spcPct val="100000"/>
                        </a:lnSpc>
                      </a:pPr>
                      <a:r>
                        <a:rPr dirty="0" sz="1200">
                          <a:solidFill>
                            <a:srgbClr val="808080"/>
                          </a:solidFill>
                          <a:latin typeface="Segoe UI"/>
                          <a:cs typeface="Segoe UI"/>
                        </a:rPr>
                        <a:t>(0.45</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1.67)</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55"/>
                        </a:spcBef>
                      </a:pPr>
                      <a:endParaRPr sz="1450">
                        <a:latin typeface="Times New Roman"/>
                        <a:cs typeface="Times New Roman"/>
                      </a:endParaRPr>
                    </a:p>
                    <a:p>
                      <a:pPr algn="ctr">
                        <a:lnSpc>
                          <a:spcPct val="100000"/>
                        </a:lnSpc>
                      </a:pPr>
                      <a:r>
                        <a:rPr dirty="0" sz="1200">
                          <a:solidFill>
                            <a:srgbClr val="808080"/>
                          </a:solidFill>
                          <a:latin typeface="Segoe UI"/>
                          <a:cs typeface="Segoe UI"/>
                        </a:rPr>
                        <a:t>130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985">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100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(67</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70</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629285">
                <a:tc>
                  <a:txBody>
                    <a:bodyPr/>
                    <a:lstStyle/>
                    <a:p>
                      <a:pPr marL="90805">
                        <a:lnSpc>
                          <a:spcPct val="100000"/>
                        </a:lnSpc>
                        <a:spcBef>
                          <a:spcPts val="1000"/>
                        </a:spcBef>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40">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mean</a:t>
                      </a:r>
                      <a:r>
                        <a:rPr dirty="0" sz="1200" spc="-5">
                          <a:solidFill>
                            <a:srgbClr val="808080"/>
                          </a:solidFill>
                          <a:latin typeface="Segoe UI"/>
                          <a:cs typeface="Segoe UI"/>
                        </a:rPr>
                        <a:t> </a:t>
                      </a:r>
                      <a:r>
                        <a:rPr dirty="0" sz="1200">
                          <a:solidFill>
                            <a:srgbClr val="808080"/>
                          </a:solidFill>
                          <a:latin typeface="Segoe UI"/>
                          <a:cs typeface="Segoe UI"/>
                        </a:rPr>
                        <a:t>16 </a:t>
                      </a:r>
                      <a:r>
                        <a:rPr dirty="0" sz="1200" spc="-20">
                          <a:solidFill>
                            <a:srgbClr val="808080"/>
                          </a:solidFill>
                          <a:latin typeface="Segoe UI"/>
                          <a:cs typeface="Segoe UI"/>
                        </a:rPr>
                        <a:t>days</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c>
                  <a:txBody>
                    <a:bodyPr/>
                    <a:lstStyle/>
                    <a:p>
                      <a:pPr algn="ctr">
                        <a:lnSpc>
                          <a:spcPct val="100000"/>
                        </a:lnSpc>
                        <a:spcBef>
                          <a:spcPts val="1000"/>
                        </a:spcBef>
                      </a:pPr>
                      <a:r>
                        <a:rPr dirty="0" sz="1200" spc="-25" b="1">
                          <a:solidFill>
                            <a:srgbClr val="808080"/>
                          </a:solidFill>
                          <a:latin typeface="Segoe UI"/>
                          <a:cs typeface="Segoe UI"/>
                        </a:rPr>
                        <a:t>141</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c>
                  <a:txBody>
                    <a:bodyPr/>
                    <a:lstStyle/>
                    <a:p>
                      <a:pPr marL="387985">
                        <a:lnSpc>
                          <a:spcPct val="100000"/>
                        </a:lnSpc>
                        <a:spcBef>
                          <a:spcPts val="5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16230">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6350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c>
                  <a:txBody>
                    <a:bodyPr/>
                    <a:lstStyle/>
                    <a:p>
                      <a:pPr algn="ctr">
                        <a:lnSpc>
                          <a:spcPct val="100000"/>
                        </a:lnSpc>
                        <a:spcBef>
                          <a:spcPts val="1000"/>
                        </a:spcBef>
                      </a:pPr>
                      <a:r>
                        <a:rPr dirty="0" sz="1200" b="1">
                          <a:solidFill>
                            <a:srgbClr val="808080"/>
                          </a:solidFill>
                          <a:latin typeface="Segoe UI"/>
                          <a:cs typeface="Segoe UI"/>
                        </a:rPr>
                        <a:t>OR </a:t>
                      </a:r>
                      <a:r>
                        <a:rPr dirty="0" sz="1200" spc="-20" b="1">
                          <a:solidFill>
                            <a:srgbClr val="808080"/>
                          </a:solidFill>
                          <a:latin typeface="Segoe UI"/>
                          <a:cs typeface="Segoe UI"/>
                        </a:rPr>
                        <a:t>3.84</a:t>
                      </a:r>
                      <a:endParaRPr sz="1200">
                        <a:latin typeface="Segoe UI"/>
                        <a:cs typeface="Segoe UI"/>
                      </a:endParaRPr>
                    </a:p>
                    <a:p>
                      <a:pPr algn="ctr" marL="635">
                        <a:lnSpc>
                          <a:spcPct val="100000"/>
                        </a:lnSpc>
                      </a:pPr>
                      <a:r>
                        <a:rPr dirty="0" sz="1200" b="1">
                          <a:solidFill>
                            <a:srgbClr val="808080"/>
                          </a:solidFill>
                          <a:latin typeface="Segoe UI"/>
                          <a:cs typeface="Segoe UI"/>
                        </a:rPr>
                        <a:t>(1.44</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10.21)</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c>
                  <a:txBody>
                    <a:bodyPr/>
                    <a:lstStyle/>
                    <a:p>
                      <a:pPr>
                        <a:lnSpc>
                          <a:spcPct val="100000"/>
                        </a:lnSpc>
                        <a:spcBef>
                          <a:spcPts val="55"/>
                        </a:spcBef>
                      </a:pPr>
                      <a:endParaRPr sz="1450">
                        <a:latin typeface="Times New Roman"/>
                        <a:cs typeface="Times New Roman"/>
                      </a:endParaRPr>
                    </a:p>
                    <a:p>
                      <a:pPr algn="ctr">
                        <a:lnSpc>
                          <a:spcPct val="100000"/>
                        </a:lnSpc>
                      </a:pPr>
                      <a:r>
                        <a:rPr dirty="0" sz="1200" b="1">
                          <a:solidFill>
                            <a:srgbClr val="808080"/>
                          </a:solidFill>
                          <a:latin typeface="Segoe UI"/>
                          <a:cs typeface="Segoe UI"/>
                        </a:rPr>
                        <a:t>84</a:t>
                      </a:r>
                      <a:r>
                        <a:rPr dirty="0" sz="1200" spc="-2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6985">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c>
                  <a:txBody>
                    <a:bodyPr/>
                    <a:lstStyle/>
                    <a:p>
                      <a:pPr algn="ctr">
                        <a:lnSpc>
                          <a:spcPct val="100000"/>
                        </a:lnSpc>
                        <a:spcBef>
                          <a:spcPts val="1000"/>
                        </a:spcBef>
                      </a:pPr>
                      <a:r>
                        <a:rPr dirty="0" sz="1200" b="1">
                          <a:solidFill>
                            <a:srgbClr val="808080"/>
                          </a:solidFill>
                          <a:latin typeface="Segoe UI"/>
                          <a:cs typeface="Segoe UI"/>
                        </a:rPr>
                        <a:t>176</a:t>
                      </a:r>
                      <a:r>
                        <a:rPr dirty="0" sz="1200" spc="-35" b="1">
                          <a:solidFill>
                            <a:srgbClr val="808080"/>
                          </a:solidFill>
                          <a:latin typeface="Segoe UI"/>
                          <a:cs typeface="Segoe UI"/>
                        </a:rPr>
                        <a:t> </a:t>
                      </a:r>
                      <a:r>
                        <a:rPr dirty="0" sz="1200" b="1">
                          <a:solidFill>
                            <a:srgbClr val="808080"/>
                          </a:solidFill>
                          <a:latin typeface="Segoe UI"/>
                          <a:cs typeface="Segoe UI"/>
                        </a:rPr>
                        <a:t>more</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(33</a:t>
                      </a:r>
                      <a:r>
                        <a:rPr dirty="0" sz="1200" spc="-40" b="1">
                          <a:solidFill>
                            <a:srgbClr val="808080"/>
                          </a:solidFill>
                          <a:latin typeface="Segoe UI"/>
                          <a:cs typeface="Segoe UI"/>
                        </a:rPr>
                        <a:t> </a:t>
                      </a:r>
                      <a:r>
                        <a:rPr dirty="0" sz="1200" b="1">
                          <a:solidFill>
                            <a:srgbClr val="808080"/>
                          </a:solidFill>
                          <a:latin typeface="Segoe UI"/>
                          <a:cs typeface="Segoe UI"/>
                        </a:rPr>
                        <a:t>more</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25" b="1">
                          <a:solidFill>
                            <a:srgbClr val="808080"/>
                          </a:solidFill>
                          <a:latin typeface="Segoe UI"/>
                          <a:cs typeface="Segoe UI"/>
                        </a:rPr>
                        <a:t> </a:t>
                      </a:r>
                      <a:r>
                        <a:rPr dirty="0" sz="1200" b="1">
                          <a:solidFill>
                            <a:srgbClr val="808080"/>
                          </a:solidFill>
                          <a:latin typeface="Segoe UI"/>
                          <a:cs typeface="Segoe UI"/>
                        </a:rPr>
                        <a:t>400</a:t>
                      </a:r>
                      <a:r>
                        <a:rPr dirty="0" sz="1200" spc="-2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2700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DADADA"/>
                    </a:solidFill>
                  </a:tcPr>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Recommendation</a:t>
            </a:r>
          </a:p>
        </p:txBody>
      </p:sp>
      <p:sp>
        <p:nvSpPr>
          <p:cNvPr id="3" name="object 3" descr=""/>
          <p:cNvSpPr txBox="1"/>
          <p:nvPr/>
        </p:nvSpPr>
        <p:spPr>
          <a:xfrm>
            <a:off x="1618488" y="2307335"/>
            <a:ext cx="8952230" cy="1658620"/>
          </a:xfrm>
          <a:prstGeom prst="rect">
            <a:avLst/>
          </a:prstGeom>
          <a:solidFill>
            <a:srgbClr val="E43E31"/>
          </a:solidFill>
        </p:spPr>
        <p:txBody>
          <a:bodyPr wrap="square" lIns="0" tIns="81280" rIns="0" bIns="0" rtlCol="0" vert="horz">
            <a:spAutoFit/>
          </a:bodyPr>
          <a:lstStyle/>
          <a:p>
            <a:pPr algn="ctr" marL="240029" marR="144145" indent="2540">
              <a:lnSpc>
                <a:spcPct val="100000"/>
              </a:lnSpc>
              <a:spcBef>
                <a:spcPts val="640"/>
              </a:spcBef>
            </a:pPr>
            <a:r>
              <a:rPr dirty="0" sz="2000">
                <a:solidFill>
                  <a:srgbClr val="FFFFFF"/>
                </a:solidFill>
                <a:latin typeface="Calibri"/>
                <a:cs typeface="Calibri"/>
              </a:rPr>
              <a:t>The</a:t>
            </a:r>
            <a:r>
              <a:rPr dirty="0" sz="2000" spc="-35">
                <a:solidFill>
                  <a:srgbClr val="FFFFFF"/>
                </a:solidFill>
                <a:latin typeface="Calibri"/>
                <a:cs typeface="Calibri"/>
              </a:rPr>
              <a:t> </a:t>
            </a:r>
            <a:r>
              <a:rPr dirty="0" sz="2000">
                <a:solidFill>
                  <a:srgbClr val="FFFFFF"/>
                </a:solidFill>
                <a:latin typeface="Calibri"/>
                <a:cs typeface="Calibri"/>
              </a:rPr>
              <a:t>ASH</a:t>
            </a:r>
            <a:r>
              <a:rPr dirty="0" sz="2000" spc="-25">
                <a:solidFill>
                  <a:srgbClr val="FFFFFF"/>
                </a:solidFill>
                <a:latin typeface="Calibri"/>
                <a:cs typeface="Calibri"/>
              </a:rPr>
              <a:t> </a:t>
            </a:r>
            <a:r>
              <a:rPr dirty="0" sz="2000">
                <a:solidFill>
                  <a:srgbClr val="FFFFFF"/>
                </a:solidFill>
                <a:latin typeface="Calibri"/>
                <a:cs typeface="Calibri"/>
              </a:rPr>
              <a:t>guideline</a:t>
            </a:r>
            <a:r>
              <a:rPr dirty="0" sz="2000" spc="-25">
                <a:solidFill>
                  <a:srgbClr val="FFFFFF"/>
                </a:solidFill>
                <a:latin typeface="Calibri"/>
                <a:cs typeface="Calibri"/>
              </a:rPr>
              <a:t> </a:t>
            </a:r>
            <a:r>
              <a:rPr dirty="0" sz="2000">
                <a:solidFill>
                  <a:srgbClr val="FFFFFF"/>
                </a:solidFill>
                <a:latin typeface="Calibri"/>
                <a:cs typeface="Calibri"/>
              </a:rPr>
              <a:t>panel</a:t>
            </a:r>
            <a:r>
              <a:rPr dirty="0" sz="2000" spc="-30">
                <a:solidFill>
                  <a:srgbClr val="FFFFFF"/>
                </a:solidFill>
                <a:latin typeface="Calibri"/>
                <a:cs typeface="Calibri"/>
              </a:rPr>
              <a:t> </a:t>
            </a:r>
            <a:r>
              <a:rPr dirty="0" u="sng" sz="2000">
                <a:solidFill>
                  <a:srgbClr val="FFFFFF"/>
                </a:solidFill>
                <a:uFill>
                  <a:solidFill>
                    <a:srgbClr val="FFFFFF"/>
                  </a:solidFill>
                </a:uFill>
                <a:latin typeface="Calibri"/>
                <a:cs typeface="Calibri"/>
              </a:rPr>
              <a:t>suggests</a:t>
            </a:r>
            <a:r>
              <a:rPr dirty="0" sz="2000" spc="-35">
                <a:solidFill>
                  <a:srgbClr val="FFFFFF"/>
                </a:solidFill>
                <a:latin typeface="Calibri"/>
                <a:cs typeface="Calibri"/>
              </a:rPr>
              <a:t> </a:t>
            </a:r>
            <a:r>
              <a:rPr dirty="0" sz="2000">
                <a:solidFill>
                  <a:srgbClr val="FFFFFF"/>
                </a:solidFill>
                <a:latin typeface="Calibri"/>
                <a:cs typeface="Calibri"/>
              </a:rPr>
              <a:t>using</a:t>
            </a:r>
            <a:r>
              <a:rPr dirty="0" sz="2000" spc="-25">
                <a:solidFill>
                  <a:srgbClr val="FFFFFF"/>
                </a:solidFill>
                <a:latin typeface="Calibri"/>
                <a:cs typeface="Calibri"/>
              </a:rPr>
              <a:t> </a:t>
            </a:r>
            <a:r>
              <a:rPr dirty="0" u="sng" sz="2000" spc="-10">
                <a:solidFill>
                  <a:srgbClr val="FFFFFF"/>
                </a:solidFill>
                <a:uFill>
                  <a:solidFill>
                    <a:srgbClr val="FFFFFF"/>
                  </a:solidFill>
                </a:uFill>
                <a:latin typeface="Calibri"/>
                <a:cs typeface="Calibri"/>
              </a:rPr>
              <a:t>prophylactic-</a:t>
            </a:r>
            <a:r>
              <a:rPr dirty="0" u="sng" sz="2000">
                <a:solidFill>
                  <a:srgbClr val="FFFFFF"/>
                </a:solidFill>
                <a:uFill>
                  <a:solidFill>
                    <a:srgbClr val="FFFFFF"/>
                  </a:solidFill>
                </a:uFill>
                <a:latin typeface="Calibri"/>
                <a:cs typeface="Calibri"/>
              </a:rPr>
              <a:t>intensity</a:t>
            </a:r>
            <a:r>
              <a:rPr dirty="0" sz="2000" spc="-10">
                <a:solidFill>
                  <a:srgbClr val="FFFFFF"/>
                </a:solidFill>
                <a:latin typeface="Calibri"/>
                <a:cs typeface="Calibri"/>
              </a:rPr>
              <a:t> </a:t>
            </a:r>
            <a:r>
              <a:rPr dirty="0" sz="2000">
                <a:solidFill>
                  <a:srgbClr val="FFFFFF"/>
                </a:solidFill>
                <a:latin typeface="Calibri"/>
                <a:cs typeface="Calibri"/>
              </a:rPr>
              <a:t>over</a:t>
            </a:r>
            <a:r>
              <a:rPr dirty="0" sz="2000" spc="-20">
                <a:solidFill>
                  <a:srgbClr val="FFFFFF"/>
                </a:solidFill>
                <a:latin typeface="Calibri"/>
                <a:cs typeface="Calibri"/>
              </a:rPr>
              <a:t> </a:t>
            </a:r>
            <a:r>
              <a:rPr dirty="0" sz="2000" spc="-10">
                <a:solidFill>
                  <a:srgbClr val="FFFFFF"/>
                </a:solidFill>
                <a:latin typeface="Calibri"/>
                <a:cs typeface="Calibri"/>
              </a:rPr>
              <a:t>intermediate- </a:t>
            </a:r>
            <a:r>
              <a:rPr dirty="0" sz="2000">
                <a:solidFill>
                  <a:srgbClr val="FFFFFF"/>
                </a:solidFill>
                <a:latin typeface="Calibri"/>
                <a:cs typeface="Calibri"/>
              </a:rPr>
              <a:t>intensity</a:t>
            </a:r>
            <a:r>
              <a:rPr dirty="0" sz="2000" spc="-20">
                <a:solidFill>
                  <a:srgbClr val="FFFFFF"/>
                </a:solidFill>
                <a:latin typeface="Calibri"/>
                <a:cs typeface="Calibri"/>
              </a:rPr>
              <a:t> </a:t>
            </a:r>
            <a:r>
              <a:rPr dirty="0" sz="2000">
                <a:solidFill>
                  <a:srgbClr val="FFFFFF"/>
                </a:solidFill>
                <a:latin typeface="Calibri"/>
                <a:cs typeface="Calibri"/>
              </a:rPr>
              <a:t>or</a:t>
            </a:r>
            <a:r>
              <a:rPr dirty="0" sz="2000" spc="-45">
                <a:solidFill>
                  <a:srgbClr val="FFFFFF"/>
                </a:solidFill>
                <a:latin typeface="Calibri"/>
                <a:cs typeface="Calibri"/>
              </a:rPr>
              <a:t> </a:t>
            </a:r>
            <a:r>
              <a:rPr dirty="0" sz="2000" spc="-10">
                <a:solidFill>
                  <a:srgbClr val="FFFFFF"/>
                </a:solidFill>
                <a:latin typeface="Calibri"/>
                <a:cs typeface="Calibri"/>
              </a:rPr>
              <a:t>therapeutic-</a:t>
            </a:r>
            <a:r>
              <a:rPr dirty="0" sz="2000">
                <a:solidFill>
                  <a:srgbClr val="FFFFFF"/>
                </a:solidFill>
                <a:latin typeface="Calibri"/>
                <a:cs typeface="Calibri"/>
              </a:rPr>
              <a:t>intensity</a:t>
            </a:r>
            <a:r>
              <a:rPr dirty="0" sz="2000" spc="-10">
                <a:solidFill>
                  <a:srgbClr val="FFFFFF"/>
                </a:solidFill>
                <a:latin typeface="Calibri"/>
                <a:cs typeface="Calibri"/>
              </a:rPr>
              <a:t> </a:t>
            </a:r>
            <a:r>
              <a:rPr dirty="0" sz="2000">
                <a:solidFill>
                  <a:srgbClr val="FFFFFF"/>
                </a:solidFill>
                <a:latin typeface="Calibri"/>
                <a:cs typeface="Calibri"/>
              </a:rPr>
              <a:t>anticoagulation</a:t>
            </a:r>
            <a:r>
              <a:rPr dirty="0" sz="2000" spc="-30">
                <a:solidFill>
                  <a:srgbClr val="FFFFFF"/>
                </a:solidFill>
                <a:latin typeface="Calibri"/>
                <a:cs typeface="Calibri"/>
              </a:rPr>
              <a:t> </a:t>
            </a:r>
            <a:r>
              <a:rPr dirty="0" sz="2000">
                <a:solidFill>
                  <a:srgbClr val="FFFFFF"/>
                </a:solidFill>
                <a:latin typeface="Calibri"/>
                <a:cs typeface="Calibri"/>
              </a:rPr>
              <a:t>in</a:t>
            </a:r>
            <a:r>
              <a:rPr dirty="0" sz="2000" spc="-25">
                <a:solidFill>
                  <a:srgbClr val="FFFFFF"/>
                </a:solidFill>
                <a:latin typeface="Calibri"/>
                <a:cs typeface="Calibri"/>
              </a:rPr>
              <a:t> </a:t>
            </a:r>
            <a:r>
              <a:rPr dirty="0" sz="2000">
                <a:solidFill>
                  <a:srgbClr val="FFFFFF"/>
                </a:solidFill>
                <a:latin typeface="Calibri"/>
                <a:cs typeface="Calibri"/>
              </a:rPr>
              <a:t>patients</a:t>
            </a:r>
            <a:r>
              <a:rPr dirty="0" sz="2000" spc="-20">
                <a:solidFill>
                  <a:srgbClr val="FFFFFF"/>
                </a:solidFill>
                <a:latin typeface="Calibri"/>
                <a:cs typeface="Calibri"/>
              </a:rPr>
              <a:t> </a:t>
            </a:r>
            <a:r>
              <a:rPr dirty="0" sz="2000">
                <a:solidFill>
                  <a:srgbClr val="FFFFFF"/>
                </a:solidFill>
                <a:latin typeface="Calibri"/>
                <a:cs typeface="Calibri"/>
              </a:rPr>
              <a:t>with</a:t>
            </a:r>
            <a:r>
              <a:rPr dirty="0" sz="2000" spc="-20">
                <a:solidFill>
                  <a:srgbClr val="FFFFFF"/>
                </a:solidFill>
                <a:latin typeface="Calibri"/>
                <a:cs typeface="Calibri"/>
              </a:rPr>
              <a:t> </a:t>
            </a:r>
            <a:r>
              <a:rPr dirty="0" sz="2000" spc="-10">
                <a:solidFill>
                  <a:srgbClr val="FFFFFF"/>
                </a:solidFill>
                <a:latin typeface="Calibri"/>
                <a:cs typeface="Calibri"/>
              </a:rPr>
              <a:t>COVID-</a:t>
            </a:r>
            <a:r>
              <a:rPr dirty="0" sz="2000">
                <a:solidFill>
                  <a:srgbClr val="FFFFFF"/>
                </a:solidFill>
                <a:latin typeface="Calibri"/>
                <a:cs typeface="Calibri"/>
              </a:rPr>
              <a:t>19</a:t>
            </a:r>
            <a:r>
              <a:rPr dirty="0" sz="2000" spc="-65">
                <a:solidFill>
                  <a:srgbClr val="FFFFFF"/>
                </a:solidFill>
                <a:latin typeface="Calibri"/>
                <a:cs typeface="Calibri"/>
              </a:rPr>
              <a:t> </a:t>
            </a:r>
            <a:r>
              <a:rPr dirty="0" sz="2000" spc="-10">
                <a:solidFill>
                  <a:srgbClr val="FFFFFF"/>
                </a:solidFill>
                <a:latin typeface="Calibri"/>
                <a:cs typeface="Calibri"/>
              </a:rPr>
              <a:t>related </a:t>
            </a:r>
            <a:r>
              <a:rPr dirty="0" sz="2000">
                <a:solidFill>
                  <a:srgbClr val="FFFFFF"/>
                </a:solidFill>
                <a:latin typeface="Calibri"/>
                <a:cs typeface="Calibri"/>
              </a:rPr>
              <a:t>critical</a:t>
            </a:r>
            <a:r>
              <a:rPr dirty="0" sz="2000" spc="-30">
                <a:solidFill>
                  <a:srgbClr val="FFFFFF"/>
                </a:solidFill>
                <a:latin typeface="Calibri"/>
                <a:cs typeface="Calibri"/>
              </a:rPr>
              <a:t> </a:t>
            </a:r>
            <a:r>
              <a:rPr dirty="0" sz="2000">
                <a:solidFill>
                  <a:srgbClr val="FFFFFF"/>
                </a:solidFill>
                <a:latin typeface="Calibri"/>
                <a:cs typeface="Calibri"/>
              </a:rPr>
              <a:t>illness</a:t>
            </a:r>
            <a:r>
              <a:rPr dirty="0" sz="2000" spc="-5">
                <a:solidFill>
                  <a:srgbClr val="FFFFFF"/>
                </a:solidFill>
                <a:latin typeface="Calibri"/>
                <a:cs typeface="Calibri"/>
              </a:rPr>
              <a:t> </a:t>
            </a:r>
            <a:r>
              <a:rPr dirty="0" sz="2000">
                <a:solidFill>
                  <a:srgbClr val="FFFFFF"/>
                </a:solidFill>
                <a:latin typeface="Calibri"/>
                <a:cs typeface="Calibri"/>
              </a:rPr>
              <a:t>who</a:t>
            </a:r>
            <a:r>
              <a:rPr dirty="0" sz="2000" spc="-35">
                <a:solidFill>
                  <a:srgbClr val="FFFFFF"/>
                </a:solidFill>
                <a:latin typeface="Calibri"/>
                <a:cs typeface="Calibri"/>
              </a:rPr>
              <a:t> </a:t>
            </a:r>
            <a:r>
              <a:rPr dirty="0" sz="2000">
                <a:solidFill>
                  <a:srgbClr val="FFFFFF"/>
                </a:solidFill>
                <a:latin typeface="Calibri"/>
                <a:cs typeface="Calibri"/>
              </a:rPr>
              <a:t>do</a:t>
            </a:r>
            <a:r>
              <a:rPr dirty="0" sz="2000" spc="-45">
                <a:solidFill>
                  <a:srgbClr val="FFFFFF"/>
                </a:solidFill>
                <a:latin typeface="Calibri"/>
                <a:cs typeface="Calibri"/>
              </a:rPr>
              <a:t> </a:t>
            </a:r>
            <a:r>
              <a:rPr dirty="0" sz="2000">
                <a:solidFill>
                  <a:srgbClr val="FFFFFF"/>
                </a:solidFill>
                <a:latin typeface="Calibri"/>
                <a:cs typeface="Calibri"/>
              </a:rPr>
              <a:t>not</a:t>
            </a:r>
            <a:r>
              <a:rPr dirty="0" sz="2000" spc="-30">
                <a:solidFill>
                  <a:srgbClr val="FFFFFF"/>
                </a:solidFill>
                <a:latin typeface="Calibri"/>
                <a:cs typeface="Calibri"/>
              </a:rPr>
              <a:t> </a:t>
            </a:r>
            <a:r>
              <a:rPr dirty="0" sz="2000">
                <a:solidFill>
                  <a:srgbClr val="FFFFFF"/>
                </a:solidFill>
                <a:latin typeface="Calibri"/>
                <a:cs typeface="Calibri"/>
              </a:rPr>
              <a:t>have</a:t>
            </a:r>
            <a:r>
              <a:rPr dirty="0" sz="2000" spc="-25">
                <a:solidFill>
                  <a:srgbClr val="FFFFFF"/>
                </a:solidFill>
                <a:latin typeface="Calibri"/>
                <a:cs typeface="Calibri"/>
              </a:rPr>
              <a:t> </a:t>
            </a:r>
            <a:r>
              <a:rPr dirty="0" sz="2000">
                <a:solidFill>
                  <a:srgbClr val="FFFFFF"/>
                </a:solidFill>
                <a:latin typeface="Calibri"/>
                <a:cs typeface="Calibri"/>
              </a:rPr>
              <a:t>suspected</a:t>
            </a:r>
            <a:r>
              <a:rPr dirty="0" sz="2000" spc="-20">
                <a:solidFill>
                  <a:srgbClr val="FFFFFF"/>
                </a:solidFill>
                <a:latin typeface="Calibri"/>
                <a:cs typeface="Calibri"/>
              </a:rPr>
              <a:t> </a:t>
            </a:r>
            <a:r>
              <a:rPr dirty="0" sz="2000">
                <a:solidFill>
                  <a:srgbClr val="FFFFFF"/>
                </a:solidFill>
                <a:latin typeface="Calibri"/>
                <a:cs typeface="Calibri"/>
              </a:rPr>
              <a:t>or</a:t>
            </a:r>
            <a:r>
              <a:rPr dirty="0" sz="2000" spc="-20">
                <a:solidFill>
                  <a:srgbClr val="FFFFFF"/>
                </a:solidFill>
                <a:latin typeface="Calibri"/>
                <a:cs typeface="Calibri"/>
              </a:rPr>
              <a:t> </a:t>
            </a:r>
            <a:r>
              <a:rPr dirty="0" sz="2000">
                <a:solidFill>
                  <a:srgbClr val="FFFFFF"/>
                </a:solidFill>
                <a:latin typeface="Calibri"/>
                <a:cs typeface="Calibri"/>
              </a:rPr>
              <a:t>confirmed</a:t>
            </a:r>
            <a:r>
              <a:rPr dirty="0" sz="2000" spc="-30">
                <a:solidFill>
                  <a:srgbClr val="FFFFFF"/>
                </a:solidFill>
                <a:latin typeface="Calibri"/>
                <a:cs typeface="Calibri"/>
              </a:rPr>
              <a:t> </a:t>
            </a:r>
            <a:r>
              <a:rPr dirty="0" sz="2000">
                <a:solidFill>
                  <a:srgbClr val="FFFFFF"/>
                </a:solidFill>
                <a:latin typeface="Calibri"/>
                <a:cs typeface="Calibri"/>
              </a:rPr>
              <a:t>VTE</a:t>
            </a:r>
            <a:r>
              <a:rPr dirty="0" sz="2000" spc="-20">
                <a:solidFill>
                  <a:srgbClr val="FFFFFF"/>
                </a:solidFill>
                <a:latin typeface="Calibri"/>
                <a:cs typeface="Calibri"/>
              </a:rPr>
              <a:t> </a:t>
            </a:r>
            <a:r>
              <a:rPr dirty="0" sz="1800" spc="-10" i="1">
                <a:solidFill>
                  <a:srgbClr val="FFFFFF"/>
                </a:solidFill>
                <a:latin typeface="Calibri"/>
                <a:cs typeface="Calibri"/>
              </a:rPr>
              <a:t>(Conditional</a:t>
            </a:r>
            <a:r>
              <a:rPr dirty="0" sz="1800" spc="-10" i="1">
                <a:solidFill>
                  <a:srgbClr val="FFFFFF"/>
                </a:solidFill>
                <a:latin typeface="Calibri"/>
                <a:cs typeface="Calibri"/>
              </a:rPr>
              <a:t> </a:t>
            </a:r>
            <a:r>
              <a:rPr dirty="0" sz="1800" i="1">
                <a:solidFill>
                  <a:srgbClr val="FFFFFF"/>
                </a:solidFill>
                <a:latin typeface="Calibri"/>
                <a:cs typeface="Calibri"/>
              </a:rPr>
              <a:t>recommendation</a:t>
            </a:r>
            <a:r>
              <a:rPr dirty="0" sz="1800" spc="-25" i="1">
                <a:solidFill>
                  <a:srgbClr val="FFFFFF"/>
                </a:solidFill>
                <a:latin typeface="Calibri"/>
                <a:cs typeface="Calibri"/>
              </a:rPr>
              <a:t> </a:t>
            </a:r>
            <a:r>
              <a:rPr dirty="0" sz="1800" i="1">
                <a:solidFill>
                  <a:srgbClr val="FFFFFF"/>
                </a:solidFill>
                <a:latin typeface="Calibri"/>
                <a:cs typeface="Calibri"/>
              </a:rPr>
              <a:t>based</a:t>
            </a:r>
            <a:r>
              <a:rPr dirty="0" sz="1800" spc="-10" i="1">
                <a:solidFill>
                  <a:srgbClr val="FFFFFF"/>
                </a:solidFill>
                <a:latin typeface="Calibri"/>
                <a:cs typeface="Calibri"/>
              </a:rPr>
              <a:t> </a:t>
            </a:r>
            <a:r>
              <a:rPr dirty="0" sz="1800" i="1">
                <a:solidFill>
                  <a:srgbClr val="FFFFFF"/>
                </a:solidFill>
                <a:latin typeface="Calibri"/>
                <a:cs typeface="Calibri"/>
              </a:rPr>
              <a:t>on</a:t>
            </a:r>
            <a:r>
              <a:rPr dirty="0" sz="1800" spc="-15" i="1">
                <a:solidFill>
                  <a:srgbClr val="FFFFFF"/>
                </a:solidFill>
                <a:latin typeface="Calibri"/>
                <a:cs typeface="Calibri"/>
              </a:rPr>
              <a:t> </a:t>
            </a:r>
            <a:r>
              <a:rPr dirty="0" sz="1800" b="1" i="1">
                <a:solidFill>
                  <a:srgbClr val="FFFFFF"/>
                </a:solidFill>
                <a:latin typeface="Calibri"/>
                <a:cs typeface="Calibri"/>
              </a:rPr>
              <a:t>very</a:t>
            </a:r>
            <a:r>
              <a:rPr dirty="0" sz="1800" spc="-5" b="1" i="1">
                <a:solidFill>
                  <a:srgbClr val="FFFFFF"/>
                </a:solidFill>
                <a:latin typeface="Calibri"/>
                <a:cs typeface="Calibri"/>
              </a:rPr>
              <a:t> </a:t>
            </a:r>
            <a:r>
              <a:rPr dirty="0" sz="1800" b="1" i="1">
                <a:solidFill>
                  <a:srgbClr val="FFFFFF"/>
                </a:solidFill>
                <a:latin typeface="Calibri"/>
                <a:cs typeface="Calibri"/>
              </a:rPr>
              <a:t>low</a:t>
            </a:r>
            <a:r>
              <a:rPr dirty="0" sz="1800" spc="-25" b="1" i="1">
                <a:solidFill>
                  <a:srgbClr val="FFFFFF"/>
                </a:solidFill>
                <a:latin typeface="Calibri"/>
                <a:cs typeface="Calibri"/>
              </a:rPr>
              <a:t> </a:t>
            </a:r>
            <a:r>
              <a:rPr dirty="0" sz="1800" b="1" i="1">
                <a:solidFill>
                  <a:srgbClr val="FFFFFF"/>
                </a:solidFill>
                <a:latin typeface="Calibri"/>
                <a:cs typeface="Calibri"/>
              </a:rPr>
              <a:t>certainty</a:t>
            </a:r>
            <a:r>
              <a:rPr dirty="0" sz="1800" spc="-15" b="1" i="1">
                <a:solidFill>
                  <a:srgbClr val="FFFFFF"/>
                </a:solidFill>
                <a:latin typeface="Calibri"/>
                <a:cs typeface="Calibri"/>
              </a:rPr>
              <a:t> </a:t>
            </a:r>
            <a:r>
              <a:rPr dirty="0" sz="1800" i="1">
                <a:solidFill>
                  <a:srgbClr val="FFFFFF"/>
                </a:solidFill>
                <a:latin typeface="Calibri"/>
                <a:cs typeface="Calibri"/>
              </a:rPr>
              <a:t>in</a:t>
            </a:r>
            <a:r>
              <a:rPr dirty="0" sz="1800" spc="-25" i="1">
                <a:solidFill>
                  <a:srgbClr val="FFFFFF"/>
                </a:solidFill>
                <a:latin typeface="Calibri"/>
                <a:cs typeface="Calibri"/>
              </a:rPr>
              <a:t> </a:t>
            </a:r>
            <a:r>
              <a:rPr dirty="0" sz="1800" i="1">
                <a:solidFill>
                  <a:srgbClr val="FFFFFF"/>
                </a:solidFill>
                <a:latin typeface="Calibri"/>
                <a:cs typeface="Calibri"/>
              </a:rPr>
              <a:t>the</a:t>
            </a:r>
            <a:r>
              <a:rPr dirty="0" sz="1800" spc="-5" i="1">
                <a:solidFill>
                  <a:srgbClr val="FFFFFF"/>
                </a:solidFill>
                <a:latin typeface="Calibri"/>
                <a:cs typeface="Calibri"/>
              </a:rPr>
              <a:t> </a:t>
            </a:r>
            <a:r>
              <a:rPr dirty="0" sz="1800" i="1">
                <a:solidFill>
                  <a:srgbClr val="FFFFFF"/>
                </a:solidFill>
                <a:latin typeface="Calibri"/>
                <a:cs typeface="Calibri"/>
              </a:rPr>
              <a:t>evidence</a:t>
            </a:r>
            <a:r>
              <a:rPr dirty="0" sz="1800" spc="-5" i="1">
                <a:solidFill>
                  <a:srgbClr val="FFFFFF"/>
                </a:solidFill>
                <a:latin typeface="Calibri"/>
                <a:cs typeface="Calibri"/>
              </a:rPr>
              <a:t> </a:t>
            </a:r>
            <a:r>
              <a:rPr dirty="0" sz="1800" i="1">
                <a:solidFill>
                  <a:srgbClr val="FFFFFF"/>
                </a:solidFill>
                <a:latin typeface="Calibri"/>
                <a:cs typeface="Calibri"/>
              </a:rPr>
              <a:t>about</a:t>
            </a:r>
            <a:r>
              <a:rPr dirty="0" sz="1800" spc="-25" i="1">
                <a:solidFill>
                  <a:srgbClr val="FFFFFF"/>
                </a:solidFill>
                <a:latin typeface="Calibri"/>
                <a:cs typeface="Calibri"/>
              </a:rPr>
              <a:t> </a:t>
            </a:r>
            <a:r>
              <a:rPr dirty="0" sz="1800" spc="-10" i="1">
                <a:solidFill>
                  <a:srgbClr val="FFFFFF"/>
                </a:solidFill>
                <a:latin typeface="Calibri"/>
                <a:cs typeface="Calibri"/>
              </a:rPr>
              <a:t>effects)</a:t>
            </a:r>
            <a:endParaRPr sz="1800">
              <a:latin typeface="Calibri"/>
              <a:cs typeface="Calibri"/>
            </a:endParaRPr>
          </a:p>
        </p:txBody>
      </p:sp>
      <p:sp>
        <p:nvSpPr>
          <p:cNvPr id="4" name="object 4" descr=""/>
          <p:cNvSpPr txBox="1"/>
          <p:nvPr/>
        </p:nvSpPr>
        <p:spPr>
          <a:xfrm>
            <a:off x="1691639" y="4064508"/>
            <a:ext cx="4343400" cy="1658620"/>
          </a:xfrm>
          <a:prstGeom prst="rect">
            <a:avLst/>
          </a:prstGeom>
          <a:solidFill>
            <a:srgbClr val="C8C3D5"/>
          </a:solidFill>
        </p:spPr>
        <p:txBody>
          <a:bodyPr wrap="square" lIns="0" tIns="1905" rIns="0" bIns="0" rtlCol="0" vert="horz">
            <a:spAutoFit/>
          </a:bodyPr>
          <a:lstStyle/>
          <a:p>
            <a:pPr>
              <a:lnSpc>
                <a:spcPct val="100000"/>
              </a:lnSpc>
              <a:spcBef>
                <a:spcPts val="15"/>
              </a:spcBef>
            </a:pPr>
            <a:endParaRPr sz="1200">
              <a:latin typeface="Times New Roman"/>
              <a:cs typeface="Times New Roman"/>
            </a:endParaRPr>
          </a:p>
          <a:p>
            <a:pPr marL="182245" marR="100965">
              <a:lnSpc>
                <a:spcPct val="100000"/>
              </a:lnSpc>
            </a:pPr>
            <a:r>
              <a:rPr dirty="0" sz="1400">
                <a:solidFill>
                  <a:srgbClr val="808080"/>
                </a:solidFill>
                <a:latin typeface="Calibri"/>
                <a:cs typeface="Calibri"/>
              </a:rPr>
              <a:t>The</a:t>
            </a:r>
            <a:r>
              <a:rPr dirty="0" sz="1400" spc="-35">
                <a:solidFill>
                  <a:srgbClr val="808080"/>
                </a:solidFill>
                <a:latin typeface="Calibri"/>
                <a:cs typeface="Calibri"/>
              </a:rPr>
              <a:t> </a:t>
            </a:r>
            <a:r>
              <a:rPr dirty="0" sz="1400">
                <a:solidFill>
                  <a:srgbClr val="808080"/>
                </a:solidFill>
                <a:latin typeface="Calibri"/>
                <a:cs typeface="Calibri"/>
              </a:rPr>
              <a:t>panel</a:t>
            </a:r>
            <a:r>
              <a:rPr dirty="0" sz="1400" spc="-5">
                <a:solidFill>
                  <a:srgbClr val="808080"/>
                </a:solidFill>
                <a:latin typeface="Calibri"/>
                <a:cs typeface="Calibri"/>
              </a:rPr>
              <a:t> </a:t>
            </a:r>
            <a:r>
              <a:rPr dirty="0" sz="1400">
                <a:solidFill>
                  <a:srgbClr val="808080"/>
                </a:solidFill>
                <a:latin typeface="Calibri"/>
                <a:cs typeface="Calibri"/>
              </a:rPr>
              <a:t>agreed</a:t>
            </a:r>
            <a:r>
              <a:rPr dirty="0" sz="1400" spc="-25">
                <a:solidFill>
                  <a:srgbClr val="808080"/>
                </a:solidFill>
                <a:latin typeface="Calibri"/>
                <a:cs typeface="Calibri"/>
              </a:rPr>
              <a:t> </a:t>
            </a:r>
            <a:r>
              <a:rPr dirty="0" sz="1400">
                <a:solidFill>
                  <a:srgbClr val="808080"/>
                </a:solidFill>
                <a:latin typeface="Calibri"/>
                <a:cs typeface="Calibri"/>
              </a:rPr>
              <a:t>that</a:t>
            </a:r>
            <a:r>
              <a:rPr dirty="0" sz="1400" spc="-10">
                <a:solidFill>
                  <a:srgbClr val="808080"/>
                </a:solidFill>
                <a:latin typeface="Calibri"/>
                <a:cs typeface="Calibri"/>
              </a:rPr>
              <a:t> </a:t>
            </a:r>
            <a:r>
              <a:rPr dirty="0" sz="1400">
                <a:solidFill>
                  <a:srgbClr val="808080"/>
                </a:solidFill>
                <a:latin typeface="Calibri"/>
                <a:cs typeface="Calibri"/>
              </a:rPr>
              <a:t>there</a:t>
            </a:r>
            <a:r>
              <a:rPr dirty="0" sz="1400" spc="-10">
                <a:solidFill>
                  <a:srgbClr val="808080"/>
                </a:solidFill>
                <a:latin typeface="Calibri"/>
                <a:cs typeface="Calibri"/>
              </a:rPr>
              <a:t> </a:t>
            </a:r>
            <a:r>
              <a:rPr dirty="0" sz="1400">
                <a:solidFill>
                  <a:srgbClr val="808080"/>
                </a:solidFill>
                <a:latin typeface="Calibri"/>
                <a:cs typeface="Calibri"/>
              </a:rPr>
              <a:t>was</a:t>
            </a:r>
            <a:r>
              <a:rPr dirty="0" sz="1400" spc="-45">
                <a:solidFill>
                  <a:srgbClr val="808080"/>
                </a:solidFill>
                <a:latin typeface="Calibri"/>
                <a:cs typeface="Calibri"/>
              </a:rPr>
              <a:t> </a:t>
            </a:r>
            <a:r>
              <a:rPr dirty="0" u="sng" sz="1400" b="1">
                <a:solidFill>
                  <a:srgbClr val="808080"/>
                </a:solidFill>
                <a:uFill>
                  <a:solidFill>
                    <a:srgbClr val="808080"/>
                  </a:solidFill>
                </a:uFill>
                <a:latin typeface="Calibri"/>
                <a:cs typeface="Calibri"/>
              </a:rPr>
              <a:t>less</a:t>
            </a:r>
            <a:r>
              <a:rPr dirty="0" u="sng" sz="1400" spc="-25" b="1">
                <a:solidFill>
                  <a:srgbClr val="808080"/>
                </a:solidFill>
                <a:uFill>
                  <a:solidFill>
                    <a:srgbClr val="808080"/>
                  </a:solidFill>
                </a:uFill>
                <a:latin typeface="Calibri"/>
                <a:cs typeface="Calibri"/>
              </a:rPr>
              <a:t> </a:t>
            </a:r>
            <a:r>
              <a:rPr dirty="0" u="sng" sz="1400" spc="-10" b="1">
                <a:solidFill>
                  <a:srgbClr val="808080"/>
                </a:solidFill>
                <a:uFill>
                  <a:solidFill>
                    <a:srgbClr val="808080"/>
                  </a:solidFill>
                </a:uFill>
                <a:latin typeface="Calibri"/>
                <a:cs typeface="Calibri"/>
              </a:rPr>
              <a:t>uncertainty</a:t>
            </a:r>
            <a:r>
              <a:rPr dirty="0" sz="1400" spc="-10" b="1">
                <a:solidFill>
                  <a:srgbClr val="808080"/>
                </a:solidFill>
                <a:latin typeface="Calibri"/>
                <a:cs typeface="Calibri"/>
              </a:rPr>
              <a:t> </a:t>
            </a:r>
            <a:r>
              <a:rPr dirty="0" sz="1400" spc="-10">
                <a:solidFill>
                  <a:srgbClr val="808080"/>
                </a:solidFill>
                <a:latin typeface="Calibri"/>
                <a:cs typeface="Calibri"/>
              </a:rPr>
              <a:t>regarding</a:t>
            </a:r>
            <a:r>
              <a:rPr dirty="0" sz="1400" spc="-20">
                <a:solidFill>
                  <a:srgbClr val="808080"/>
                </a:solidFill>
                <a:latin typeface="Calibri"/>
                <a:cs typeface="Calibri"/>
              </a:rPr>
              <a:t> </a:t>
            </a:r>
            <a:r>
              <a:rPr dirty="0" sz="1400">
                <a:solidFill>
                  <a:srgbClr val="808080"/>
                </a:solidFill>
                <a:latin typeface="Calibri"/>
                <a:cs typeface="Calibri"/>
              </a:rPr>
              <a:t>the</a:t>
            </a:r>
            <a:r>
              <a:rPr dirty="0" sz="1400" spc="-30">
                <a:solidFill>
                  <a:srgbClr val="808080"/>
                </a:solidFill>
                <a:latin typeface="Calibri"/>
                <a:cs typeface="Calibri"/>
              </a:rPr>
              <a:t> </a:t>
            </a:r>
            <a:r>
              <a:rPr dirty="0" sz="1400">
                <a:solidFill>
                  <a:srgbClr val="808080"/>
                </a:solidFill>
                <a:latin typeface="Calibri"/>
                <a:cs typeface="Calibri"/>
              </a:rPr>
              <a:t>influence</a:t>
            </a:r>
            <a:r>
              <a:rPr dirty="0" sz="1400" spc="-20">
                <a:solidFill>
                  <a:srgbClr val="808080"/>
                </a:solidFill>
                <a:latin typeface="Calibri"/>
                <a:cs typeface="Calibri"/>
              </a:rPr>
              <a:t> </a:t>
            </a:r>
            <a:r>
              <a:rPr dirty="0" sz="1400">
                <a:solidFill>
                  <a:srgbClr val="808080"/>
                </a:solidFill>
                <a:latin typeface="Calibri"/>
                <a:cs typeface="Calibri"/>
              </a:rPr>
              <a:t>on</a:t>
            </a:r>
            <a:r>
              <a:rPr dirty="0" sz="1400" spc="-45">
                <a:solidFill>
                  <a:srgbClr val="808080"/>
                </a:solidFill>
                <a:latin typeface="Calibri"/>
                <a:cs typeface="Calibri"/>
              </a:rPr>
              <a:t> </a:t>
            </a:r>
            <a:r>
              <a:rPr dirty="0" sz="1400">
                <a:solidFill>
                  <a:srgbClr val="808080"/>
                </a:solidFill>
                <a:latin typeface="Calibri"/>
                <a:cs typeface="Calibri"/>
              </a:rPr>
              <a:t>undesirable</a:t>
            </a:r>
            <a:r>
              <a:rPr dirty="0" sz="1400" spc="-15">
                <a:solidFill>
                  <a:srgbClr val="808080"/>
                </a:solidFill>
                <a:latin typeface="Calibri"/>
                <a:cs typeface="Calibri"/>
              </a:rPr>
              <a:t> </a:t>
            </a:r>
            <a:r>
              <a:rPr dirty="0" sz="1400" spc="-10">
                <a:solidFill>
                  <a:srgbClr val="808080"/>
                </a:solidFill>
                <a:latin typeface="Calibri"/>
                <a:cs typeface="Calibri"/>
              </a:rPr>
              <a:t>effects</a:t>
            </a:r>
            <a:r>
              <a:rPr dirty="0" sz="1400" spc="500">
                <a:solidFill>
                  <a:srgbClr val="808080"/>
                </a:solidFill>
                <a:latin typeface="Calibri"/>
                <a:cs typeface="Calibri"/>
              </a:rPr>
              <a:t> </a:t>
            </a:r>
            <a:r>
              <a:rPr dirty="0" sz="1400">
                <a:solidFill>
                  <a:srgbClr val="808080"/>
                </a:solidFill>
                <a:latin typeface="Calibri"/>
                <a:cs typeface="Calibri"/>
              </a:rPr>
              <a:t>(bleeding)</a:t>
            </a:r>
            <a:r>
              <a:rPr dirty="0" sz="1400" spc="-30">
                <a:solidFill>
                  <a:srgbClr val="808080"/>
                </a:solidFill>
                <a:latin typeface="Calibri"/>
                <a:cs typeface="Calibri"/>
              </a:rPr>
              <a:t> </a:t>
            </a:r>
            <a:r>
              <a:rPr dirty="0" sz="1400">
                <a:solidFill>
                  <a:srgbClr val="808080"/>
                </a:solidFill>
                <a:latin typeface="Calibri"/>
                <a:cs typeface="Calibri"/>
              </a:rPr>
              <a:t>compared</a:t>
            </a:r>
            <a:r>
              <a:rPr dirty="0" sz="1400" spc="-40">
                <a:solidFill>
                  <a:srgbClr val="808080"/>
                </a:solidFill>
                <a:latin typeface="Calibri"/>
                <a:cs typeface="Calibri"/>
              </a:rPr>
              <a:t> </a:t>
            </a:r>
            <a:r>
              <a:rPr dirty="0" sz="1400">
                <a:solidFill>
                  <a:srgbClr val="808080"/>
                </a:solidFill>
                <a:latin typeface="Calibri"/>
                <a:cs typeface="Calibri"/>
              </a:rPr>
              <a:t>with</a:t>
            </a:r>
            <a:r>
              <a:rPr dirty="0" sz="1400" spc="-40">
                <a:solidFill>
                  <a:srgbClr val="808080"/>
                </a:solidFill>
                <a:latin typeface="Calibri"/>
                <a:cs typeface="Calibri"/>
              </a:rPr>
              <a:t> </a:t>
            </a:r>
            <a:r>
              <a:rPr dirty="0" sz="1400">
                <a:solidFill>
                  <a:srgbClr val="808080"/>
                </a:solidFill>
                <a:latin typeface="Calibri"/>
                <a:cs typeface="Calibri"/>
              </a:rPr>
              <a:t>desirable</a:t>
            </a:r>
            <a:r>
              <a:rPr dirty="0" sz="1400" spc="-35">
                <a:solidFill>
                  <a:srgbClr val="808080"/>
                </a:solidFill>
                <a:latin typeface="Calibri"/>
                <a:cs typeface="Calibri"/>
              </a:rPr>
              <a:t> </a:t>
            </a:r>
            <a:r>
              <a:rPr dirty="0" sz="1400" spc="-10">
                <a:solidFill>
                  <a:srgbClr val="808080"/>
                </a:solidFill>
                <a:latin typeface="Calibri"/>
                <a:cs typeface="Calibri"/>
              </a:rPr>
              <a:t>effects</a:t>
            </a:r>
            <a:r>
              <a:rPr dirty="0" sz="1400" spc="-40">
                <a:solidFill>
                  <a:srgbClr val="808080"/>
                </a:solidFill>
                <a:latin typeface="Calibri"/>
                <a:cs typeface="Calibri"/>
              </a:rPr>
              <a:t> </a:t>
            </a:r>
            <a:r>
              <a:rPr dirty="0" sz="1400" spc="-10">
                <a:solidFill>
                  <a:srgbClr val="808080"/>
                </a:solidFill>
                <a:latin typeface="Calibri"/>
                <a:cs typeface="Calibri"/>
              </a:rPr>
              <a:t>(mortality </a:t>
            </a:r>
            <a:r>
              <a:rPr dirty="0" sz="1400">
                <a:solidFill>
                  <a:srgbClr val="808080"/>
                </a:solidFill>
                <a:latin typeface="Calibri"/>
                <a:cs typeface="Calibri"/>
              </a:rPr>
              <a:t>and</a:t>
            </a:r>
            <a:r>
              <a:rPr dirty="0" sz="1400" spc="-45">
                <a:solidFill>
                  <a:srgbClr val="808080"/>
                </a:solidFill>
                <a:latin typeface="Calibri"/>
                <a:cs typeface="Calibri"/>
              </a:rPr>
              <a:t> </a:t>
            </a:r>
            <a:r>
              <a:rPr dirty="0" sz="1400">
                <a:solidFill>
                  <a:srgbClr val="808080"/>
                </a:solidFill>
                <a:latin typeface="Calibri"/>
                <a:cs typeface="Calibri"/>
              </a:rPr>
              <a:t>VTE).</a:t>
            </a:r>
            <a:r>
              <a:rPr dirty="0" sz="1400" spc="-20">
                <a:solidFill>
                  <a:srgbClr val="808080"/>
                </a:solidFill>
                <a:latin typeface="Calibri"/>
                <a:cs typeface="Calibri"/>
              </a:rPr>
              <a:t> </a:t>
            </a:r>
            <a:r>
              <a:rPr dirty="0" sz="1400">
                <a:solidFill>
                  <a:srgbClr val="808080"/>
                </a:solidFill>
                <a:latin typeface="Calibri"/>
                <a:cs typeface="Calibri"/>
              </a:rPr>
              <a:t>This</a:t>
            </a:r>
            <a:r>
              <a:rPr dirty="0" sz="1400" spc="-25">
                <a:solidFill>
                  <a:srgbClr val="808080"/>
                </a:solidFill>
                <a:latin typeface="Calibri"/>
                <a:cs typeface="Calibri"/>
              </a:rPr>
              <a:t> </a:t>
            </a:r>
            <a:r>
              <a:rPr dirty="0" sz="1400">
                <a:solidFill>
                  <a:srgbClr val="808080"/>
                </a:solidFill>
                <a:latin typeface="Calibri"/>
                <a:cs typeface="Calibri"/>
              </a:rPr>
              <a:t>was</a:t>
            </a:r>
            <a:r>
              <a:rPr dirty="0" sz="1400" spc="-45">
                <a:solidFill>
                  <a:srgbClr val="808080"/>
                </a:solidFill>
                <a:latin typeface="Calibri"/>
                <a:cs typeface="Calibri"/>
              </a:rPr>
              <a:t> </a:t>
            </a:r>
            <a:r>
              <a:rPr dirty="0" sz="1400">
                <a:solidFill>
                  <a:srgbClr val="808080"/>
                </a:solidFill>
                <a:latin typeface="Calibri"/>
                <a:cs typeface="Calibri"/>
              </a:rPr>
              <a:t>driven</a:t>
            </a:r>
            <a:r>
              <a:rPr dirty="0" sz="1400" spc="-30">
                <a:solidFill>
                  <a:srgbClr val="808080"/>
                </a:solidFill>
                <a:latin typeface="Calibri"/>
                <a:cs typeface="Calibri"/>
              </a:rPr>
              <a:t> </a:t>
            </a:r>
            <a:r>
              <a:rPr dirty="0" sz="1400">
                <a:solidFill>
                  <a:srgbClr val="808080"/>
                </a:solidFill>
                <a:latin typeface="Calibri"/>
                <a:cs typeface="Calibri"/>
              </a:rPr>
              <a:t>by</a:t>
            </a:r>
            <a:r>
              <a:rPr dirty="0" sz="1400" spc="-25">
                <a:solidFill>
                  <a:srgbClr val="808080"/>
                </a:solidFill>
                <a:latin typeface="Calibri"/>
                <a:cs typeface="Calibri"/>
              </a:rPr>
              <a:t> </a:t>
            </a:r>
            <a:r>
              <a:rPr dirty="0" sz="1400">
                <a:solidFill>
                  <a:srgbClr val="808080"/>
                </a:solidFill>
                <a:latin typeface="Calibri"/>
                <a:cs typeface="Calibri"/>
              </a:rPr>
              <a:t>extensive</a:t>
            </a:r>
            <a:r>
              <a:rPr dirty="0" sz="1400" spc="-20">
                <a:solidFill>
                  <a:srgbClr val="808080"/>
                </a:solidFill>
                <a:latin typeface="Calibri"/>
                <a:cs typeface="Calibri"/>
              </a:rPr>
              <a:t> </a:t>
            </a:r>
            <a:r>
              <a:rPr dirty="0" sz="1400">
                <a:solidFill>
                  <a:srgbClr val="808080"/>
                </a:solidFill>
                <a:latin typeface="Calibri"/>
                <a:cs typeface="Calibri"/>
              </a:rPr>
              <a:t>indirect</a:t>
            </a:r>
            <a:r>
              <a:rPr dirty="0" sz="1400" spc="-15">
                <a:solidFill>
                  <a:srgbClr val="808080"/>
                </a:solidFill>
                <a:latin typeface="Calibri"/>
                <a:cs typeface="Calibri"/>
              </a:rPr>
              <a:t> </a:t>
            </a:r>
            <a:r>
              <a:rPr dirty="0" sz="1400" spc="-10">
                <a:solidFill>
                  <a:srgbClr val="808080"/>
                </a:solidFill>
                <a:latin typeface="Calibri"/>
                <a:cs typeface="Calibri"/>
              </a:rPr>
              <a:t>evidence </a:t>
            </a:r>
            <a:r>
              <a:rPr dirty="0" sz="1400">
                <a:solidFill>
                  <a:srgbClr val="808080"/>
                </a:solidFill>
                <a:latin typeface="Calibri"/>
                <a:cs typeface="Calibri"/>
              </a:rPr>
              <a:t>of</a:t>
            </a:r>
            <a:r>
              <a:rPr dirty="0" sz="1400" spc="-55">
                <a:solidFill>
                  <a:srgbClr val="808080"/>
                </a:solidFill>
                <a:latin typeface="Calibri"/>
                <a:cs typeface="Calibri"/>
              </a:rPr>
              <a:t> </a:t>
            </a:r>
            <a:r>
              <a:rPr dirty="0" sz="1400" spc="-10">
                <a:solidFill>
                  <a:srgbClr val="808080"/>
                </a:solidFill>
                <a:latin typeface="Calibri"/>
                <a:cs typeface="Calibri"/>
              </a:rPr>
              <a:t>dose-</a:t>
            </a:r>
            <a:r>
              <a:rPr dirty="0" sz="1400">
                <a:solidFill>
                  <a:srgbClr val="808080"/>
                </a:solidFill>
                <a:latin typeface="Calibri"/>
                <a:cs typeface="Calibri"/>
              </a:rPr>
              <a:t>dependent</a:t>
            </a:r>
            <a:r>
              <a:rPr dirty="0" sz="1400" spc="-5">
                <a:solidFill>
                  <a:srgbClr val="808080"/>
                </a:solidFill>
                <a:latin typeface="Calibri"/>
                <a:cs typeface="Calibri"/>
              </a:rPr>
              <a:t> </a:t>
            </a:r>
            <a:r>
              <a:rPr dirty="0" sz="1400" spc="-10">
                <a:solidFill>
                  <a:srgbClr val="808080"/>
                </a:solidFill>
                <a:latin typeface="Calibri"/>
                <a:cs typeface="Calibri"/>
              </a:rPr>
              <a:t>effects</a:t>
            </a:r>
            <a:r>
              <a:rPr dirty="0" sz="1400" spc="-30">
                <a:solidFill>
                  <a:srgbClr val="808080"/>
                </a:solidFill>
                <a:latin typeface="Calibri"/>
                <a:cs typeface="Calibri"/>
              </a:rPr>
              <a:t> </a:t>
            </a:r>
            <a:r>
              <a:rPr dirty="0" sz="1400">
                <a:solidFill>
                  <a:srgbClr val="808080"/>
                </a:solidFill>
                <a:latin typeface="Calibri"/>
                <a:cs typeface="Calibri"/>
              </a:rPr>
              <a:t>of</a:t>
            </a:r>
            <a:r>
              <a:rPr dirty="0" sz="1400" spc="-45">
                <a:solidFill>
                  <a:srgbClr val="808080"/>
                </a:solidFill>
                <a:latin typeface="Calibri"/>
                <a:cs typeface="Calibri"/>
              </a:rPr>
              <a:t> </a:t>
            </a:r>
            <a:r>
              <a:rPr dirty="0" sz="1400">
                <a:solidFill>
                  <a:srgbClr val="808080"/>
                </a:solidFill>
                <a:latin typeface="Calibri"/>
                <a:cs typeface="Calibri"/>
              </a:rPr>
              <a:t>anticoagulation </a:t>
            </a:r>
            <a:r>
              <a:rPr dirty="0" sz="1400" spc="-25">
                <a:solidFill>
                  <a:srgbClr val="808080"/>
                </a:solidFill>
                <a:latin typeface="Calibri"/>
                <a:cs typeface="Calibri"/>
              </a:rPr>
              <a:t>on </a:t>
            </a:r>
            <a:r>
              <a:rPr dirty="0" sz="1400" spc="-10">
                <a:solidFill>
                  <a:srgbClr val="808080"/>
                </a:solidFill>
                <a:latin typeface="Calibri"/>
                <a:cs typeface="Calibri"/>
              </a:rPr>
              <a:t>bleeding.</a:t>
            </a:r>
            <a:endParaRPr sz="1400">
              <a:latin typeface="Calibri"/>
              <a:cs typeface="Calibri"/>
            </a:endParaRPr>
          </a:p>
        </p:txBody>
      </p:sp>
      <p:sp>
        <p:nvSpPr>
          <p:cNvPr id="5" name="object 5" descr=""/>
          <p:cNvSpPr txBox="1"/>
          <p:nvPr/>
        </p:nvSpPr>
        <p:spPr>
          <a:xfrm>
            <a:off x="6213347" y="4064508"/>
            <a:ext cx="4357370" cy="1658620"/>
          </a:xfrm>
          <a:prstGeom prst="rect">
            <a:avLst/>
          </a:prstGeom>
          <a:solidFill>
            <a:srgbClr val="CAD7AF"/>
          </a:solidFill>
        </p:spPr>
        <p:txBody>
          <a:bodyPr wrap="square" lIns="0" tIns="4445" rIns="0" bIns="0" rtlCol="0" vert="horz">
            <a:spAutoFit/>
          </a:bodyPr>
          <a:lstStyle/>
          <a:p>
            <a:pPr>
              <a:lnSpc>
                <a:spcPct val="100000"/>
              </a:lnSpc>
              <a:spcBef>
                <a:spcPts val="35"/>
              </a:spcBef>
            </a:pPr>
            <a:endParaRPr sz="1650">
              <a:latin typeface="Times New Roman"/>
              <a:cs typeface="Times New Roman"/>
            </a:endParaRPr>
          </a:p>
          <a:p>
            <a:pPr marL="410209" indent="-229235">
              <a:lnSpc>
                <a:spcPct val="100000"/>
              </a:lnSpc>
              <a:spcBef>
                <a:spcPts val="5"/>
              </a:spcBef>
              <a:buFont typeface="Arial"/>
              <a:buChar char="•"/>
              <a:tabLst>
                <a:tab pos="410209" algn="l"/>
                <a:tab pos="410845" algn="l"/>
              </a:tabLst>
            </a:pPr>
            <a:r>
              <a:rPr dirty="0" sz="1400">
                <a:solidFill>
                  <a:srgbClr val="808080"/>
                </a:solidFill>
                <a:latin typeface="Calibri"/>
                <a:cs typeface="Calibri"/>
              </a:rPr>
              <a:t>Individualized</a:t>
            </a:r>
            <a:r>
              <a:rPr dirty="0" sz="1400" spc="-65">
                <a:solidFill>
                  <a:srgbClr val="808080"/>
                </a:solidFill>
                <a:latin typeface="Calibri"/>
                <a:cs typeface="Calibri"/>
              </a:rPr>
              <a:t> </a:t>
            </a:r>
            <a:r>
              <a:rPr dirty="0" sz="1400" spc="-10">
                <a:solidFill>
                  <a:srgbClr val="808080"/>
                </a:solidFill>
                <a:latin typeface="Calibri"/>
                <a:cs typeface="Calibri"/>
              </a:rPr>
              <a:t>assessment</a:t>
            </a:r>
            <a:endParaRPr sz="1400">
              <a:latin typeface="Calibri"/>
              <a:cs typeface="Calibri"/>
            </a:endParaRPr>
          </a:p>
          <a:p>
            <a:pPr marL="410209" marR="241300" indent="-228600">
              <a:lnSpc>
                <a:spcPct val="100000"/>
              </a:lnSpc>
              <a:spcBef>
                <a:spcPts val="300"/>
              </a:spcBef>
              <a:buFont typeface="Arial"/>
              <a:buChar char="•"/>
              <a:tabLst>
                <a:tab pos="410209" algn="l"/>
                <a:tab pos="410845" algn="l"/>
              </a:tabLst>
            </a:pPr>
            <a:r>
              <a:rPr dirty="0" sz="1400">
                <a:solidFill>
                  <a:srgbClr val="808080"/>
                </a:solidFill>
                <a:latin typeface="Calibri"/>
                <a:cs typeface="Calibri"/>
              </a:rPr>
              <a:t>No</a:t>
            </a:r>
            <a:r>
              <a:rPr dirty="0" sz="1400" spc="-60">
                <a:solidFill>
                  <a:srgbClr val="808080"/>
                </a:solidFill>
                <a:latin typeface="Calibri"/>
                <a:cs typeface="Calibri"/>
              </a:rPr>
              <a:t> </a:t>
            </a:r>
            <a:r>
              <a:rPr dirty="0" sz="1400">
                <a:solidFill>
                  <a:srgbClr val="808080"/>
                </a:solidFill>
                <a:latin typeface="Calibri"/>
                <a:cs typeface="Calibri"/>
              </a:rPr>
              <a:t>validated risk</a:t>
            </a:r>
            <a:r>
              <a:rPr dirty="0" sz="1400" spc="-35">
                <a:solidFill>
                  <a:srgbClr val="808080"/>
                </a:solidFill>
                <a:latin typeface="Calibri"/>
                <a:cs typeface="Calibri"/>
              </a:rPr>
              <a:t> </a:t>
            </a:r>
            <a:r>
              <a:rPr dirty="0" sz="1400">
                <a:solidFill>
                  <a:srgbClr val="808080"/>
                </a:solidFill>
                <a:latin typeface="Calibri"/>
                <a:cs typeface="Calibri"/>
              </a:rPr>
              <a:t>assessment</a:t>
            </a:r>
            <a:r>
              <a:rPr dirty="0" sz="1400" spc="-25">
                <a:solidFill>
                  <a:srgbClr val="808080"/>
                </a:solidFill>
                <a:latin typeface="Calibri"/>
                <a:cs typeface="Calibri"/>
              </a:rPr>
              <a:t> </a:t>
            </a:r>
            <a:r>
              <a:rPr dirty="0" sz="1400">
                <a:solidFill>
                  <a:srgbClr val="808080"/>
                </a:solidFill>
                <a:latin typeface="Calibri"/>
                <a:cs typeface="Calibri"/>
              </a:rPr>
              <a:t>models</a:t>
            </a:r>
            <a:r>
              <a:rPr dirty="0" sz="1400" spc="-25">
                <a:solidFill>
                  <a:srgbClr val="808080"/>
                </a:solidFill>
                <a:latin typeface="Calibri"/>
                <a:cs typeface="Calibri"/>
              </a:rPr>
              <a:t> </a:t>
            </a:r>
            <a:r>
              <a:rPr dirty="0" sz="1400">
                <a:solidFill>
                  <a:srgbClr val="808080"/>
                </a:solidFill>
                <a:latin typeface="Calibri"/>
                <a:cs typeface="Calibri"/>
              </a:rPr>
              <a:t>for</a:t>
            </a:r>
            <a:r>
              <a:rPr dirty="0" sz="1400" spc="-55">
                <a:solidFill>
                  <a:srgbClr val="808080"/>
                </a:solidFill>
                <a:latin typeface="Calibri"/>
                <a:cs typeface="Calibri"/>
              </a:rPr>
              <a:t> </a:t>
            </a:r>
            <a:r>
              <a:rPr dirty="0" sz="1400">
                <a:solidFill>
                  <a:srgbClr val="808080"/>
                </a:solidFill>
                <a:latin typeface="Calibri"/>
                <a:cs typeface="Calibri"/>
              </a:rPr>
              <a:t>in</a:t>
            </a:r>
            <a:r>
              <a:rPr dirty="0" sz="1400" spc="-35">
                <a:solidFill>
                  <a:srgbClr val="808080"/>
                </a:solidFill>
                <a:latin typeface="Calibri"/>
                <a:cs typeface="Calibri"/>
              </a:rPr>
              <a:t> </a:t>
            </a:r>
            <a:r>
              <a:rPr dirty="0" sz="1400" spc="-10">
                <a:solidFill>
                  <a:srgbClr val="808080"/>
                </a:solidFill>
                <a:latin typeface="Calibri"/>
                <a:cs typeface="Calibri"/>
              </a:rPr>
              <a:t>patients </a:t>
            </a:r>
            <a:r>
              <a:rPr dirty="0" sz="1400">
                <a:solidFill>
                  <a:srgbClr val="808080"/>
                </a:solidFill>
                <a:latin typeface="Calibri"/>
                <a:cs typeface="Calibri"/>
              </a:rPr>
              <a:t>with</a:t>
            </a:r>
            <a:r>
              <a:rPr dirty="0" sz="1400" spc="-15">
                <a:solidFill>
                  <a:srgbClr val="808080"/>
                </a:solidFill>
                <a:latin typeface="Calibri"/>
                <a:cs typeface="Calibri"/>
              </a:rPr>
              <a:t> </a:t>
            </a:r>
            <a:r>
              <a:rPr dirty="0" sz="1400" spc="-10">
                <a:solidFill>
                  <a:srgbClr val="808080"/>
                </a:solidFill>
                <a:latin typeface="Calibri"/>
                <a:cs typeface="Calibri"/>
              </a:rPr>
              <a:t>COVID-</a:t>
            </a:r>
            <a:r>
              <a:rPr dirty="0" sz="1400" spc="-25">
                <a:solidFill>
                  <a:srgbClr val="808080"/>
                </a:solidFill>
                <a:latin typeface="Calibri"/>
                <a:cs typeface="Calibri"/>
              </a:rPr>
              <a:t>19</a:t>
            </a:r>
            <a:endParaRPr sz="1400">
              <a:latin typeface="Calibri"/>
              <a:cs typeface="Calibri"/>
            </a:endParaRPr>
          </a:p>
          <a:p>
            <a:pPr marL="410209" marR="206375" indent="-228600">
              <a:lnSpc>
                <a:spcPct val="100000"/>
              </a:lnSpc>
              <a:spcBef>
                <a:spcPts val="300"/>
              </a:spcBef>
              <a:buFont typeface="Arial"/>
              <a:buChar char="•"/>
              <a:tabLst>
                <a:tab pos="410209" algn="l"/>
                <a:tab pos="410845" algn="l"/>
              </a:tabLst>
            </a:pPr>
            <a:r>
              <a:rPr dirty="0" sz="1400">
                <a:solidFill>
                  <a:srgbClr val="808080"/>
                </a:solidFill>
                <a:latin typeface="Calibri"/>
                <a:cs typeface="Calibri"/>
              </a:rPr>
              <a:t>No</a:t>
            </a:r>
            <a:r>
              <a:rPr dirty="0" sz="1400" spc="-70">
                <a:solidFill>
                  <a:srgbClr val="808080"/>
                </a:solidFill>
                <a:latin typeface="Calibri"/>
                <a:cs typeface="Calibri"/>
              </a:rPr>
              <a:t> </a:t>
            </a:r>
            <a:r>
              <a:rPr dirty="0" sz="1400">
                <a:solidFill>
                  <a:srgbClr val="808080"/>
                </a:solidFill>
                <a:latin typeface="Calibri"/>
                <a:cs typeface="Calibri"/>
              </a:rPr>
              <a:t>direct</a:t>
            </a:r>
            <a:r>
              <a:rPr dirty="0" sz="1400" spc="-15">
                <a:solidFill>
                  <a:srgbClr val="808080"/>
                </a:solidFill>
                <a:latin typeface="Calibri"/>
                <a:cs typeface="Calibri"/>
              </a:rPr>
              <a:t> </a:t>
            </a:r>
            <a:r>
              <a:rPr dirty="0" sz="1400" spc="-10">
                <a:solidFill>
                  <a:srgbClr val="808080"/>
                </a:solidFill>
                <a:latin typeface="Calibri"/>
                <a:cs typeface="Calibri"/>
              </a:rPr>
              <a:t>high-</a:t>
            </a:r>
            <a:r>
              <a:rPr dirty="0" sz="1400">
                <a:solidFill>
                  <a:srgbClr val="808080"/>
                </a:solidFill>
                <a:latin typeface="Calibri"/>
                <a:cs typeface="Calibri"/>
              </a:rPr>
              <a:t>quality</a:t>
            </a:r>
            <a:r>
              <a:rPr dirty="0" sz="1400" spc="-5">
                <a:solidFill>
                  <a:srgbClr val="808080"/>
                </a:solidFill>
                <a:latin typeface="Calibri"/>
                <a:cs typeface="Calibri"/>
              </a:rPr>
              <a:t> </a:t>
            </a:r>
            <a:r>
              <a:rPr dirty="0" sz="1400">
                <a:solidFill>
                  <a:srgbClr val="808080"/>
                </a:solidFill>
                <a:latin typeface="Calibri"/>
                <a:cs typeface="Calibri"/>
              </a:rPr>
              <a:t>evidence</a:t>
            </a:r>
            <a:r>
              <a:rPr dirty="0" sz="1400" spc="-15">
                <a:solidFill>
                  <a:srgbClr val="808080"/>
                </a:solidFill>
                <a:latin typeface="Calibri"/>
                <a:cs typeface="Calibri"/>
              </a:rPr>
              <a:t> </a:t>
            </a:r>
            <a:r>
              <a:rPr dirty="0" sz="1400">
                <a:solidFill>
                  <a:srgbClr val="808080"/>
                </a:solidFill>
                <a:latin typeface="Calibri"/>
                <a:cs typeface="Calibri"/>
              </a:rPr>
              <a:t>comparing</a:t>
            </a:r>
            <a:r>
              <a:rPr dirty="0" sz="1400" spc="-25">
                <a:solidFill>
                  <a:srgbClr val="808080"/>
                </a:solidFill>
                <a:latin typeface="Calibri"/>
                <a:cs typeface="Calibri"/>
              </a:rPr>
              <a:t> </a:t>
            </a:r>
            <a:r>
              <a:rPr dirty="0" sz="1400" spc="-10">
                <a:solidFill>
                  <a:srgbClr val="808080"/>
                </a:solidFill>
                <a:latin typeface="Calibri"/>
                <a:cs typeface="Calibri"/>
              </a:rPr>
              <a:t>different anticoagulants</a:t>
            </a:r>
            <a:endParaRPr sz="1400">
              <a:latin typeface="Calibri"/>
              <a:cs typeface="Calibri"/>
            </a:endParaRPr>
          </a:p>
        </p:txBody>
      </p:sp>
      <p:sp>
        <p:nvSpPr>
          <p:cNvPr id="6" name="object 6"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5482590"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Case</a:t>
            </a:r>
            <a:r>
              <a:rPr dirty="0" sz="2800" spc="-55">
                <a:solidFill>
                  <a:srgbClr val="E53E31"/>
                </a:solidFill>
                <a:latin typeface="Calibri"/>
                <a:cs typeface="Calibri"/>
              </a:rPr>
              <a:t> </a:t>
            </a:r>
            <a:r>
              <a:rPr dirty="0" sz="2800">
                <a:solidFill>
                  <a:srgbClr val="E53E31"/>
                </a:solidFill>
                <a:latin typeface="Calibri"/>
                <a:cs typeface="Calibri"/>
              </a:rPr>
              <a:t>2:</a:t>
            </a:r>
            <a:r>
              <a:rPr dirty="0" sz="2800" spc="-45">
                <a:solidFill>
                  <a:srgbClr val="E53E31"/>
                </a:solidFill>
                <a:latin typeface="Calibri"/>
                <a:cs typeface="Calibri"/>
              </a:rPr>
              <a:t> </a:t>
            </a:r>
            <a:r>
              <a:rPr dirty="0" sz="2800" spc="-35">
                <a:solidFill>
                  <a:srgbClr val="E53E31"/>
                </a:solidFill>
                <a:latin typeface="Calibri"/>
                <a:cs typeface="Calibri"/>
              </a:rPr>
              <a:t>COVID-</a:t>
            </a:r>
            <a:r>
              <a:rPr dirty="0" sz="2800">
                <a:solidFill>
                  <a:srgbClr val="E53E31"/>
                </a:solidFill>
                <a:latin typeface="Calibri"/>
                <a:cs typeface="Calibri"/>
              </a:rPr>
              <a:t>19</a:t>
            </a:r>
            <a:r>
              <a:rPr dirty="0" sz="2800" spc="-25">
                <a:solidFill>
                  <a:srgbClr val="E53E31"/>
                </a:solidFill>
                <a:latin typeface="Calibri"/>
                <a:cs typeface="Calibri"/>
              </a:rPr>
              <a:t> </a:t>
            </a:r>
            <a:r>
              <a:rPr dirty="0" sz="2800" spc="-10">
                <a:solidFill>
                  <a:srgbClr val="E53E31"/>
                </a:solidFill>
                <a:latin typeface="Calibri"/>
                <a:cs typeface="Calibri"/>
              </a:rPr>
              <a:t>related</a:t>
            </a:r>
            <a:r>
              <a:rPr dirty="0" sz="2800" spc="-60">
                <a:solidFill>
                  <a:srgbClr val="E53E31"/>
                </a:solidFill>
                <a:latin typeface="Calibri"/>
                <a:cs typeface="Calibri"/>
              </a:rPr>
              <a:t> </a:t>
            </a:r>
            <a:r>
              <a:rPr dirty="0" sz="2800">
                <a:solidFill>
                  <a:srgbClr val="E53E31"/>
                </a:solidFill>
                <a:latin typeface="Calibri"/>
                <a:cs typeface="Calibri"/>
              </a:rPr>
              <a:t>acute</a:t>
            </a:r>
            <a:r>
              <a:rPr dirty="0" sz="2800" spc="-55">
                <a:solidFill>
                  <a:srgbClr val="E53E31"/>
                </a:solidFill>
                <a:latin typeface="Calibri"/>
                <a:cs typeface="Calibri"/>
              </a:rPr>
              <a:t> </a:t>
            </a:r>
            <a:r>
              <a:rPr dirty="0" sz="2800" spc="-10">
                <a:solidFill>
                  <a:srgbClr val="E53E31"/>
                </a:solidFill>
                <a:latin typeface="Calibri"/>
                <a:cs typeface="Calibri"/>
              </a:rPr>
              <a:t>illness</a:t>
            </a:r>
            <a:endParaRPr sz="2800">
              <a:latin typeface="Calibri"/>
              <a:cs typeface="Calibri"/>
            </a:endParaRPr>
          </a:p>
        </p:txBody>
      </p:sp>
      <p:graphicFrame>
        <p:nvGraphicFramePr>
          <p:cNvPr id="3" name="object 3" descr=""/>
          <p:cNvGraphicFramePr>
            <a:graphicFrameLocks noGrp="1"/>
          </p:cNvGraphicFramePr>
          <p:nvPr/>
        </p:nvGraphicFramePr>
        <p:xfrm>
          <a:off x="933958" y="2836386"/>
          <a:ext cx="4805680" cy="2145030"/>
        </p:xfrm>
        <a:graphic>
          <a:graphicData uri="http://schemas.openxmlformats.org/drawingml/2006/table">
            <a:tbl>
              <a:tblPr firstRow="1" bandRow="1">
                <a:tableStyleId>{2D5ABB26-0587-4C30-8999-92F81FD0307C}</a:tableStyleId>
              </a:tblPr>
              <a:tblGrid>
                <a:gridCol w="4792980"/>
              </a:tblGrid>
              <a:tr h="389255">
                <a:tc>
                  <a:txBody>
                    <a:bodyPr/>
                    <a:lstStyle/>
                    <a:p>
                      <a:pPr algn="ctr">
                        <a:lnSpc>
                          <a:spcPct val="100000"/>
                        </a:lnSpc>
                        <a:spcBef>
                          <a:spcPts val="535"/>
                        </a:spcBef>
                      </a:pPr>
                      <a:r>
                        <a:rPr dirty="0" sz="1600" b="1">
                          <a:solidFill>
                            <a:srgbClr val="FFFFFF"/>
                          </a:solidFill>
                          <a:latin typeface="Segoe UI"/>
                          <a:cs typeface="Segoe UI"/>
                        </a:rPr>
                        <a:t>Patient</a:t>
                      </a:r>
                      <a:r>
                        <a:rPr dirty="0" sz="1600" spc="-105" b="1">
                          <a:solidFill>
                            <a:srgbClr val="FFFFFF"/>
                          </a:solidFill>
                          <a:latin typeface="Segoe UI"/>
                          <a:cs typeface="Segoe UI"/>
                        </a:rPr>
                        <a:t> </a:t>
                      </a:r>
                      <a:r>
                        <a:rPr dirty="0" sz="1600" spc="-50" b="1">
                          <a:solidFill>
                            <a:srgbClr val="FFFFFF"/>
                          </a:solidFill>
                          <a:latin typeface="Segoe UI"/>
                          <a:cs typeface="Segoe UI"/>
                        </a:rPr>
                        <a:t>K</a:t>
                      </a:r>
                      <a:endParaRPr sz="1600">
                        <a:latin typeface="Segoe UI"/>
                        <a:cs typeface="Segoe UI"/>
                      </a:endParaRPr>
                    </a:p>
                  </a:txBody>
                  <a:tcPr marL="0" marR="0" marB="0" marT="67945">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E43E31"/>
                    </a:solidFill>
                  </a:tcPr>
                </a:tc>
              </a:tr>
              <a:tr h="351155">
                <a:tc>
                  <a:txBody>
                    <a:bodyPr/>
                    <a:lstStyle/>
                    <a:p>
                      <a:pPr algn="ctr">
                        <a:lnSpc>
                          <a:spcPct val="100000"/>
                        </a:lnSpc>
                        <a:spcBef>
                          <a:spcPts val="370"/>
                        </a:spcBef>
                      </a:pPr>
                      <a:r>
                        <a:rPr dirty="0" sz="1600">
                          <a:solidFill>
                            <a:srgbClr val="808080"/>
                          </a:solidFill>
                          <a:latin typeface="Microsoft YaHei"/>
                          <a:cs typeface="Microsoft YaHei"/>
                        </a:rPr>
                        <a:t>♂</a:t>
                      </a:r>
                      <a:r>
                        <a:rPr dirty="0" sz="1600">
                          <a:solidFill>
                            <a:srgbClr val="808080"/>
                          </a:solidFill>
                          <a:latin typeface="Segoe UI"/>
                          <a:cs typeface="Segoe UI"/>
                        </a:rPr>
                        <a:t>,</a:t>
                      </a:r>
                      <a:r>
                        <a:rPr dirty="0" sz="1600" spc="-45">
                          <a:solidFill>
                            <a:srgbClr val="808080"/>
                          </a:solidFill>
                          <a:latin typeface="Segoe UI"/>
                          <a:cs typeface="Segoe UI"/>
                        </a:rPr>
                        <a:t> </a:t>
                      </a:r>
                      <a:r>
                        <a:rPr dirty="0" sz="1600">
                          <a:solidFill>
                            <a:srgbClr val="808080"/>
                          </a:solidFill>
                          <a:latin typeface="Segoe UI"/>
                          <a:cs typeface="Segoe UI"/>
                        </a:rPr>
                        <a:t>Caucasian,</a:t>
                      </a:r>
                      <a:r>
                        <a:rPr dirty="0" sz="1600" spc="-45">
                          <a:solidFill>
                            <a:srgbClr val="808080"/>
                          </a:solidFill>
                          <a:latin typeface="Segoe UI"/>
                          <a:cs typeface="Segoe UI"/>
                        </a:rPr>
                        <a:t> </a:t>
                      </a:r>
                      <a:r>
                        <a:rPr dirty="0" sz="1600">
                          <a:solidFill>
                            <a:srgbClr val="808080"/>
                          </a:solidFill>
                          <a:latin typeface="Segoe UI"/>
                          <a:cs typeface="Segoe UI"/>
                        </a:rPr>
                        <a:t>52</a:t>
                      </a:r>
                      <a:r>
                        <a:rPr dirty="0" sz="1600" spc="-50">
                          <a:solidFill>
                            <a:srgbClr val="808080"/>
                          </a:solidFill>
                          <a:latin typeface="Segoe UI"/>
                          <a:cs typeface="Segoe UI"/>
                        </a:rPr>
                        <a:t> </a:t>
                      </a:r>
                      <a:r>
                        <a:rPr dirty="0" sz="1600" spc="-20">
                          <a:solidFill>
                            <a:srgbClr val="808080"/>
                          </a:solidFill>
                          <a:latin typeface="Segoe UI"/>
                          <a:cs typeface="Segoe UI"/>
                        </a:rPr>
                        <a:t>years</a:t>
                      </a:r>
                      <a:endParaRPr sz="1600">
                        <a:latin typeface="Segoe UI"/>
                        <a:cs typeface="Segoe UI"/>
                      </a:endParaRPr>
                    </a:p>
                  </a:txBody>
                  <a:tcPr marL="0" marR="0" marB="0" marT="4699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351155">
                <a:tc>
                  <a:txBody>
                    <a:bodyPr/>
                    <a:lstStyle/>
                    <a:p>
                      <a:pPr algn="ctr">
                        <a:lnSpc>
                          <a:spcPct val="100000"/>
                        </a:lnSpc>
                        <a:spcBef>
                          <a:spcPts val="384"/>
                        </a:spcBef>
                      </a:pPr>
                      <a:r>
                        <a:rPr dirty="0" sz="1600">
                          <a:solidFill>
                            <a:srgbClr val="808080"/>
                          </a:solidFill>
                          <a:latin typeface="Segoe UI"/>
                          <a:cs typeface="Segoe UI"/>
                        </a:rPr>
                        <a:t>BMI</a:t>
                      </a:r>
                      <a:r>
                        <a:rPr dirty="0" sz="1600" spc="-40">
                          <a:solidFill>
                            <a:srgbClr val="808080"/>
                          </a:solidFill>
                          <a:latin typeface="Segoe UI"/>
                          <a:cs typeface="Segoe UI"/>
                        </a:rPr>
                        <a:t> </a:t>
                      </a:r>
                      <a:r>
                        <a:rPr dirty="0" sz="1600">
                          <a:solidFill>
                            <a:srgbClr val="808080"/>
                          </a:solidFill>
                          <a:latin typeface="Segoe UI"/>
                          <a:cs typeface="Segoe UI"/>
                        </a:rPr>
                        <a:t>23</a:t>
                      </a:r>
                      <a:r>
                        <a:rPr dirty="0" sz="1600" spc="-45">
                          <a:solidFill>
                            <a:srgbClr val="808080"/>
                          </a:solidFill>
                          <a:latin typeface="Segoe UI"/>
                          <a:cs typeface="Segoe UI"/>
                        </a:rPr>
                        <a:t> </a:t>
                      </a:r>
                      <a:r>
                        <a:rPr dirty="0" sz="1600">
                          <a:solidFill>
                            <a:srgbClr val="808080"/>
                          </a:solidFill>
                          <a:latin typeface="Segoe UI"/>
                          <a:cs typeface="Segoe UI"/>
                        </a:rPr>
                        <a:t>kg/m</a:t>
                      </a:r>
                      <a:r>
                        <a:rPr dirty="0" baseline="26455" sz="1575">
                          <a:solidFill>
                            <a:srgbClr val="808080"/>
                          </a:solidFill>
                          <a:latin typeface="Segoe UI"/>
                          <a:cs typeface="Segoe UI"/>
                        </a:rPr>
                        <a:t>2</a:t>
                      </a:r>
                      <a:r>
                        <a:rPr dirty="0" sz="1600">
                          <a:solidFill>
                            <a:srgbClr val="808080"/>
                          </a:solidFill>
                          <a:latin typeface="Segoe UI"/>
                          <a:cs typeface="Segoe UI"/>
                        </a:rPr>
                        <a:t>,</a:t>
                      </a:r>
                      <a:r>
                        <a:rPr dirty="0" sz="1600" spc="-45">
                          <a:solidFill>
                            <a:srgbClr val="808080"/>
                          </a:solidFill>
                          <a:latin typeface="Segoe UI"/>
                          <a:cs typeface="Segoe UI"/>
                        </a:rPr>
                        <a:t> </a:t>
                      </a:r>
                      <a:r>
                        <a:rPr dirty="0" sz="1600" spc="-10">
                          <a:solidFill>
                            <a:srgbClr val="808080"/>
                          </a:solidFill>
                          <a:latin typeface="Segoe UI"/>
                          <a:cs typeface="Segoe UI"/>
                        </a:rPr>
                        <a:t>Asthma</a:t>
                      </a:r>
                      <a:endParaRPr sz="1600">
                        <a:latin typeface="Segoe UI"/>
                        <a:cs typeface="Segoe UI"/>
                      </a:endParaRPr>
                    </a:p>
                  </a:txBody>
                  <a:tcPr marL="0" marR="0" marB="0" marT="48894">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351155">
                <a:tc>
                  <a:txBody>
                    <a:bodyPr/>
                    <a:lstStyle/>
                    <a:p>
                      <a:pPr algn="ctr">
                        <a:lnSpc>
                          <a:spcPct val="100000"/>
                        </a:lnSpc>
                        <a:spcBef>
                          <a:spcPts val="380"/>
                        </a:spcBef>
                      </a:pPr>
                      <a:r>
                        <a:rPr dirty="0" sz="1600" spc="-25">
                          <a:solidFill>
                            <a:srgbClr val="808080"/>
                          </a:solidFill>
                          <a:latin typeface="Segoe UI"/>
                          <a:cs typeface="Segoe UI"/>
                        </a:rPr>
                        <a:t>COVID-</a:t>
                      </a:r>
                      <a:r>
                        <a:rPr dirty="0" sz="1600">
                          <a:solidFill>
                            <a:srgbClr val="808080"/>
                          </a:solidFill>
                          <a:latin typeface="Segoe UI"/>
                          <a:cs typeface="Segoe UI"/>
                        </a:rPr>
                        <a:t>19</a:t>
                      </a:r>
                      <a:r>
                        <a:rPr dirty="0" sz="1600" spc="25">
                          <a:solidFill>
                            <a:srgbClr val="808080"/>
                          </a:solidFill>
                          <a:latin typeface="Segoe UI"/>
                          <a:cs typeface="Segoe UI"/>
                        </a:rPr>
                        <a:t> </a:t>
                      </a:r>
                      <a:r>
                        <a:rPr dirty="0" sz="1600">
                          <a:solidFill>
                            <a:srgbClr val="808080"/>
                          </a:solidFill>
                          <a:latin typeface="Segoe UI"/>
                          <a:cs typeface="Segoe UI"/>
                        </a:rPr>
                        <a:t>day </a:t>
                      </a:r>
                      <a:r>
                        <a:rPr dirty="0" sz="1600" spc="-50">
                          <a:solidFill>
                            <a:srgbClr val="808080"/>
                          </a:solidFill>
                          <a:latin typeface="Segoe UI"/>
                          <a:cs typeface="Segoe UI"/>
                        </a:rPr>
                        <a:t>6</a:t>
                      </a:r>
                      <a:endParaRPr sz="1600">
                        <a:latin typeface="Segoe UI"/>
                        <a:cs typeface="Segoe UI"/>
                      </a:endParaRPr>
                    </a:p>
                  </a:txBody>
                  <a:tcPr marL="0" marR="0" marB="0" marT="4826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351155">
                <a:tc>
                  <a:txBody>
                    <a:bodyPr/>
                    <a:lstStyle/>
                    <a:p>
                      <a:pPr algn="ctr">
                        <a:lnSpc>
                          <a:spcPct val="100000"/>
                        </a:lnSpc>
                        <a:spcBef>
                          <a:spcPts val="380"/>
                        </a:spcBef>
                      </a:pPr>
                      <a:r>
                        <a:rPr dirty="0" sz="1600">
                          <a:solidFill>
                            <a:srgbClr val="808080"/>
                          </a:solidFill>
                          <a:latin typeface="Segoe UI"/>
                          <a:cs typeface="Segoe UI"/>
                        </a:rPr>
                        <a:t>Anosmia,</a:t>
                      </a:r>
                      <a:r>
                        <a:rPr dirty="0" sz="1600" spc="-55">
                          <a:solidFill>
                            <a:srgbClr val="808080"/>
                          </a:solidFill>
                          <a:latin typeface="Segoe UI"/>
                          <a:cs typeface="Segoe UI"/>
                        </a:rPr>
                        <a:t> </a:t>
                      </a:r>
                      <a:r>
                        <a:rPr dirty="0" sz="1600">
                          <a:solidFill>
                            <a:srgbClr val="808080"/>
                          </a:solidFill>
                          <a:latin typeface="Segoe UI"/>
                          <a:cs typeface="Segoe UI"/>
                        </a:rPr>
                        <a:t>shortness</a:t>
                      </a:r>
                      <a:r>
                        <a:rPr dirty="0" sz="1600" spc="-55">
                          <a:solidFill>
                            <a:srgbClr val="808080"/>
                          </a:solidFill>
                          <a:latin typeface="Segoe UI"/>
                          <a:cs typeface="Segoe UI"/>
                        </a:rPr>
                        <a:t> </a:t>
                      </a:r>
                      <a:r>
                        <a:rPr dirty="0" sz="1600">
                          <a:solidFill>
                            <a:srgbClr val="808080"/>
                          </a:solidFill>
                          <a:latin typeface="Segoe UI"/>
                          <a:cs typeface="Segoe UI"/>
                        </a:rPr>
                        <a:t>of</a:t>
                      </a:r>
                      <a:r>
                        <a:rPr dirty="0" sz="1600" spc="-60">
                          <a:solidFill>
                            <a:srgbClr val="808080"/>
                          </a:solidFill>
                          <a:latin typeface="Segoe UI"/>
                          <a:cs typeface="Segoe UI"/>
                        </a:rPr>
                        <a:t> </a:t>
                      </a:r>
                      <a:r>
                        <a:rPr dirty="0" sz="1600">
                          <a:solidFill>
                            <a:srgbClr val="808080"/>
                          </a:solidFill>
                          <a:latin typeface="Segoe UI"/>
                          <a:cs typeface="Segoe UI"/>
                        </a:rPr>
                        <a:t>breath</a:t>
                      </a:r>
                      <a:r>
                        <a:rPr dirty="0" sz="1600" spc="-60">
                          <a:solidFill>
                            <a:srgbClr val="808080"/>
                          </a:solidFill>
                          <a:latin typeface="Segoe UI"/>
                          <a:cs typeface="Segoe UI"/>
                        </a:rPr>
                        <a:t> </a:t>
                      </a:r>
                      <a:r>
                        <a:rPr dirty="0" sz="1600">
                          <a:solidFill>
                            <a:srgbClr val="808080"/>
                          </a:solidFill>
                          <a:latin typeface="Segoe UI"/>
                          <a:cs typeface="Segoe UI"/>
                        </a:rPr>
                        <a:t>with</a:t>
                      </a:r>
                      <a:r>
                        <a:rPr dirty="0" sz="1600" spc="-60">
                          <a:solidFill>
                            <a:srgbClr val="808080"/>
                          </a:solidFill>
                          <a:latin typeface="Segoe UI"/>
                          <a:cs typeface="Segoe UI"/>
                        </a:rPr>
                        <a:t> </a:t>
                      </a:r>
                      <a:r>
                        <a:rPr dirty="0" sz="1600" spc="-10">
                          <a:solidFill>
                            <a:srgbClr val="808080"/>
                          </a:solidFill>
                          <a:latin typeface="Segoe UI"/>
                          <a:cs typeface="Segoe UI"/>
                        </a:rPr>
                        <a:t>exercise</a:t>
                      </a:r>
                      <a:endParaRPr sz="1600">
                        <a:latin typeface="Segoe UI"/>
                        <a:cs typeface="Segoe UI"/>
                      </a:endParaRPr>
                    </a:p>
                  </a:txBody>
                  <a:tcPr marL="0" marR="0" marB="0" marT="4826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tr>
              <a:tr h="351155">
                <a:tc>
                  <a:txBody>
                    <a:bodyPr/>
                    <a:lstStyle/>
                    <a:p>
                      <a:pPr algn="ctr">
                        <a:lnSpc>
                          <a:spcPct val="100000"/>
                        </a:lnSpc>
                        <a:spcBef>
                          <a:spcPts val="380"/>
                        </a:spcBef>
                      </a:pPr>
                      <a:r>
                        <a:rPr dirty="0" sz="1600">
                          <a:solidFill>
                            <a:srgbClr val="808080"/>
                          </a:solidFill>
                          <a:latin typeface="Segoe UI"/>
                          <a:cs typeface="Segoe UI"/>
                        </a:rPr>
                        <a:t>HR</a:t>
                      </a:r>
                      <a:r>
                        <a:rPr dirty="0" sz="1600" spc="-35">
                          <a:solidFill>
                            <a:srgbClr val="808080"/>
                          </a:solidFill>
                          <a:latin typeface="Segoe UI"/>
                          <a:cs typeface="Segoe UI"/>
                        </a:rPr>
                        <a:t> </a:t>
                      </a:r>
                      <a:r>
                        <a:rPr dirty="0" sz="1600">
                          <a:solidFill>
                            <a:srgbClr val="808080"/>
                          </a:solidFill>
                          <a:latin typeface="Segoe UI"/>
                          <a:cs typeface="Segoe UI"/>
                        </a:rPr>
                        <a:t>95/min,</a:t>
                      </a:r>
                      <a:r>
                        <a:rPr dirty="0" sz="1600" spc="-35">
                          <a:solidFill>
                            <a:srgbClr val="808080"/>
                          </a:solidFill>
                          <a:latin typeface="Segoe UI"/>
                          <a:cs typeface="Segoe UI"/>
                        </a:rPr>
                        <a:t> </a:t>
                      </a:r>
                      <a:r>
                        <a:rPr dirty="0" sz="1600">
                          <a:solidFill>
                            <a:srgbClr val="808080"/>
                          </a:solidFill>
                          <a:latin typeface="Segoe UI"/>
                          <a:cs typeface="Segoe UI"/>
                        </a:rPr>
                        <a:t>RR</a:t>
                      </a:r>
                      <a:r>
                        <a:rPr dirty="0" sz="1600" spc="-35">
                          <a:solidFill>
                            <a:srgbClr val="808080"/>
                          </a:solidFill>
                          <a:latin typeface="Segoe UI"/>
                          <a:cs typeface="Segoe UI"/>
                        </a:rPr>
                        <a:t> </a:t>
                      </a:r>
                      <a:r>
                        <a:rPr dirty="0" sz="1600">
                          <a:solidFill>
                            <a:srgbClr val="808080"/>
                          </a:solidFill>
                          <a:latin typeface="Segoe UI"/>
                          <a:cs typeface="Segoe UI"/>
                        </a:rPr>
                        <a:t>20/min,</a:t>
                      </a:r>
                      <a:r>
                        <a:rPr dirty="0" sz="1600" spc="-40">
                          <a:solidFill>
                            <a:srgbClr val="808080"/>
                          </a:solidFill>
                          <a:latin typeface="Segoe UI"/>
                          <a:cs typeface="Segoe UI"/>
                        </a:rPr>
                        <a:t> </a:t>
                      </a:r>
                      <a:r>
                        <a:rPr dirty="0" sz="1600">
                          <a:solidFill>
                            <a:srgbClr val="808080"/>
                          </a:solidFill>
                          <a:latin typeface="Segoe UI"/>
                          <a:cs typeface="Segoe UI"/>
                        </a:rPr>
                        <a:t>sat</a:t>
                      </a:r>
                      <a:r>
                        <a:rPr dirty="0" sz="1600" spc="-50">
                          <a:solidFill>
                            <a:srgbClr val="808080"/>
                          </a:solidFill>
                          <a:latin typeface="Segoe UI"/>
                          <a:cs typeface="Segoe UI"/>
                        </a:rPr>
                        <a:t> </a:t>
                      </a:r>
                      <a:r>
                        <a:rPr dirty="0" sz="1600">
                          <a:solidFill>
                            <a:srgbClr val="808080"/>
                          </a:solidFill>
                          <a:latin typeface="Segoe UI"/>
                          <a:cs typeface="Segoe UI"/>
                        </a:rPr>
                        <a:t>90%</a:t>
                      </a:r>
                      <a:r>
                        <a:rPr dirty="0" sz="1600" spc="-30">
                          <a:solidFill>
                            <a:srgbClr val="808080"/>
                          </a:solidFill>
                          <a:latin typeface="Segoe UI"/>
                          <a:cs typeface="Segoe UI"/>
                        </a:rPr>
                        <a:t> </a:t>
                      </a:r>
                      <a:r>
                        <a:rPr dirty="0" sz="1600">
                          <a:solidFill>
                            <a:srgbClr val="808080"/>
                          </a:solidFill>
                          <a:latin typeface="Segoe UI"/>
                          <a:cs typeface="Segoe UI"/>
                        </a:rPr>
                        <a:t>at</a:t>
                      </a:r>
                      <a:r>
                        <a:rPr dirty="0" sz="1600" spc="-50">
                          <a:solidFill>
                            <a:srgbClr val="808080"/>
                          </a:solidFill>
                          <a:latin typeface="Segoe UI"/>
                          <a:cs typeface="Segoe UI"/>
                        </a:rPr>
                        <a:t> </a:t>
                      </a:r>
                      <a:r>
                        <a:rPr dirty="0" sz="1600">
                          <a:solidFill>
                            <a:srgbClr val="808080"/>
                          </a:solidFill>
                          <a:latin typeface="Segoe UI"/>
                          <a:cs typeface="Segoe UI"/>
                        </a:rPr>
                        <a:t>room</a:t>
                      </a:r>
                      <a:r>
                        <a:rPr dirty="0" sz="1600" spc="-25">
                          <a:solidFill>
                            <a:srgbClr val="808080"/>
                          </a:solidFill>
                          <a:latin typeface="Segoe UI"/>
                          <a:cs typeface="Segoe UI"/>
                        </a:rPr>
                        <a:t> air</a:t>
                      </a:r>
                      <a:endParaRPr sz="1600">
                        <a:latin typeface="Segoe UI"/>
                        <a:cs typeface="Segoe UI"/>
                      </a:endParaRPr>
                    </a:p>
                  </a:txBody>
                  <a:tcPr marL="0" marR="0" marB="0" marT="4826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tr>
            </a:tbl>
          </a:graphicData>
        </a:graphic>
      </p:graphicFrame>
      <p:pic>
        <p:nvPicPr>
          <p:cNvPr id="4" name="object 4" descr=""/>
          <p:cNvPicPr/>
          <p:nvPr/>
        </p:nvPicPr>
        <p:blipFill>
          <a:blip r:embed="rId2" cstate="print"/>
          <a:stretch>
            <a:fillRect/>
          </a:stretch>
        </p:blipFill>
        <p:spPr>
          <a:xfrm>
            <a:off x="6172200" y="2161032"/>
            <a:ext cx="5356085" cy="3654399"/>
          </a:xfrm>
          <a:prstGeom prst="rect">
            <a:avLst/>
          </a:prstGeom>
        </p:spPr>
      </p:pic>
      <p:sp>
        <p:nvSpPr>
          <p:cNvPr id="5" name="object 5"/>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Question</a:t>
            </a:r>
            <a:r>
              <a:rPr dirty="0" spc="-135"/>
              <a:t> </a:t>
            </a:r>
            <a:r>
              <a:rPr dirty="0" spc="-25"/>
              <a:t>#2</a:t>
            </a:r>
          </a:p>
        </p:txBody>
      </p:sp>
      <p:sp>
        <p:nvSpPr>
          <p:cNvPr id="3" name="object 3" descr=""/>
          <p:cNvSpPr txBox="1"/>
          <p:nvPr/>
        </p:nvSpPr>
        <p:spPr>
          <a:xfrm>
            <a:off x="406400" y="1957909"/>
            <a:ext cx="10333990" cy="1530350"/>
          </a:xfrm>
          <a:prstGeom prst="rect">
            <a:avLst/>
          </a:prstGeom>
        </p:spPr>
        <p:txBody>
          <a:bodyPr wrap="square" lIns="0" tIns="52069" rIns="0" bIns="0" rtlCol="0" vert="horz">
            <a:spAutoFit/>
          </a:bodyPr>
          <a:lstStyle/>
          <a:p>
            <a:pPr marL="12700" marR="5080">
              <a:lnSpc>
                <a:spcPct val="90700"/>
              </a:lnSpc>
              <a:spcBef>
                <a:spcPts val="409"/>
              </a:spcBef>
            </a:pPr>
            <a:r>
              <a:rPr dirty="0" sz="2650">
                <a:solidFill>
                  <a:srgbClr val="808080"/>
                </a:solidFill>
                <a:latin typeface="Calibri"/>
                <a:cs typeface="Calibri"/>
              </a:rPr>
              <a:t>Should</a:t>
            </a:r>
            <a:r>
              <a:rPr dirty="0" sz="2650" spc="-40">
                <a:solidFill>
                  <a:srgbClr val="808080"/>
                </a:solidFill>
                <a:latin typeface="Calibri"/>
                <a:cs typeface="Calibri"/>
              </a:rPr>
              <a:t> </a:t>
            </a:r>
            <a:r>
              <a:rPr dirty="0" sz="2650">
                <a:solidFill>
                  <a:srgbClr val="808080"/>
                </a:solidFill>
                <a:latin typeface="Calibri"/>
                <a:cs typeface="Calibri"/>
              </a:rPr>
              <a:t>DOACs,</a:t>
            </a:r>
            <a:r>
              <a:rPr dirty="0" sz="2650" spc="-40">
                <a:solidFill>
                  <a:srgbClr val="808080"/>
                </a:solidFill>
                <a:latin typeface="Calibri"/>
                <a:cs typeface="Calibri"/>
              </a:rPr>
              <a:t> </a:t>
            </a:r>
            <a:r>
              <a:rPr dirty="0" sz="2650">
                <a:solidFill>
                  <a:srgbClr val="808080"/>
                </a:solidFill>
                <a:latin typeface="Calibri"/>
                <a:cs typeface="Calibri"/>
              </a:rPr>
              <a:t>LMWH,</a:t>
            </a:r>
            <a:r>
              <a:rPr dirty="0" sz="2650" spc="-35">
                <a:solidFill>
                  <a:srgbClr val="808080"/>
                </a:solidFill>
                <a:latin typeface="Calibri"/>
                <a:cs typeface="Calibri"/>
              </a:rPr>
              <a:t> </a:t>
            </a:r>
            <a:r>
              <a:rPr dirty="0" sz="2650">
                <a:solidFill>
                  <a:srgbClr val="808080"/>
                </a:solidFill>
                <a:latin typeface="Calibri"/>
                <a:cs typeface="Calibri"/>
              </a:rPr>
              <a:t>UFH,</a:t>
            </a:r>
            <a:r>
              <a:rPr dirty="0" sz="2650" spc="-30">
                <a:solidFill>
                  <a:srgbClr val="808080"/>
                </a:solidFill>
                <a:latin typeface="Calibri"/>
                <a:cs typeface="Calibri"/>
              </a:rPr>
              <a:t> </a:t>
            </a:r>
            <a:r>
              <a:rPr dirty="0" sz="2650">
                <a:solidFill>
                  <a:srgbClr val="808080"/>
                </a:solidFill>
                <a:latin typeface="Calibri"/>
                <a:cs typeface="Calibri"/>
              </a:rPr>
              <a:t>fondaparinux,</a:t>
            </a:r>
            <a:r>
              <a:rPr dirty="0" sz="2650" spc="-40">
                <a:solidFill>
                  <a:srgbClr val="808080"/>
                </a:solidFill>
                <a:latin typeface="Calibri"/>
                <a:cs typeface="Calibri"/>
              </a:rPr>
              <a:t> </a:t>
            </a:r>
            <a:r>
              <a:rPr dirty="0" sz="2650" spc="-10">
                <a:solidFill>
                  <a:srgbClr val="808080"/>
                </a:solidFill>
                <a:latin typeface="Calibri"/>
                <a:cs typeface="Calibri"/>
              </a:rPr>
              <a:t>argatroban,</a:t>
            </a:r>
            <a:r>
              <a:rPr dirty="0" sz="2650" spc="-45">
                <a:solidFill>
                  <a:srgbClr val="808080"/>
                </a:solidFill>
                <a:latin typeface="Calibri"/>
                <a:cs typeface="Calibri"/>
              </a:rPr>
              <a:t> </a:t>
            </a:r>
            <a:r>
              <a:rPr dirty="0" sz="2650">
                <a:solidFill>
                  <a:srgbClr val="808080"/>
                </a:solidFill>
                <a:latin typeface="Calibri"/>
                <a:cs typeface="Calibri"/>
              </a:rPr>
              <a:t>or</a:t>
            </a:r>
            <a:r>
              <a:rPr dirty="0" sz="2650" spc="-30">
                <a:solidFill>
                  <a:srgbClr val="808080"/>
                </a:solidFill>
                <a:latin typeface="Calibri"/>
                <a:cs typeface="Calibri"/>
              </a:rPr>
              <a:t> </a:t>
            </a:r>
            <a:r>
              <a:rPr dirty="0" sz="2650">
                <a:solidFill>
                  <a:srgbClr val="808080"/>
                </a:solidFill>
                <a:latin typeface="Calibri"/>
                <a:cs typeface="Calibri"/>
              </a:rPr>
              <a:t>bivalirudin</a:t>
            </a:r>
            <a:r>
              <a:rPr dirty="0" sz="2650" spc="-45">
                <a:solidFill>
                  <a:srgbClr val="808080"/>
                </a:solidFill>
                <a:latin typeface="Calibri"/>
                <a:cs typeface="Calibri"/>
              </a:rPr>
              <a:t> </a:t>
            </a:r>
            <a:r>
              <a:rPr dirty="0" sz="2650" spc="-25">
                <a:solidFill>
                  <a:srgbClr val="808080"/>
                </a:solidFill>
                <a:latin typeface="Calibri"/>
                <a:cs typeface="Calibri"/>
              </a:rPr>
              <a:t>at </a:t>
            </a:r>
            <a:r>
              <a:rPr dirty="0" sz="2650" spc="-20">
                <a:solidFill>
                  <a:srgbClr val="808080"/>
                </a:solidFill>
                <a:latin typeface="Calibri"/>
                <a:cs typeface="Calibri"/>
              </a:rPr>
              <a:t>intermediate-</a:t>
            </a:r>
            <a:r>
              <a:rPr dirty="0" sz="2650">
                <a:solidFill>
                  <a:srgbClr val="808080"/>
                </a:solidFill>
                <a:latin typeface="Calibri"/>
                <a:cs typeface="Calibri"/>
              </a:rPr>
              <a:t>intensity</a:t>
            </a:r>
            <a:r>
              <a:rPr dirty="0" sz="2650" spc="-45">
                <a:solidFill>
                  <a:srgbClr val="808080"/>
                </a:solidFill>
                <a:latin typeface="Calibri"/>
                <a:cs typeface="Calibri"/>
              </a:rPr>
              <a:t> </a:t>
            </a:r>
            <a:r>
              <a:rPr dirty="0" sz="2650">
                <a:solidFill>
                  <a:srgbClr val="808080"/>
                </a:solidFill>
                <a:latin typeface="Calibri"/>
                <a:cs typeface="Calibri"/>
              </a:rPr>
              <a:t>or</a:t>
            </a:r>
            <a:r>
              <a:rPr dirty="0" sz="2650" spc="-20">
                <a:solidFill>
                  <a:srgbClr val="808080"/>
                </a:solidFill>
                <a:latin typeface="Calibri"/>
                <a:cs typeface="Calibri"/>
              </a:rPr>
              <a:t> </a:t>
            </a:r>
            <a:r>
              <a:rPr dirty="0" sz="2650" spc="-10">
                <a:solidFill>
                  <a:srgbClr val="808080"/>
                </a:solidFill>
                <a:latin typeface="Calibri"/>
                <a:cs typeface="Calibri"/>
              </a:rPr>
              <a:t>therapeutic-</a:t>
            </a:r>
            <a:r>
              <a:rPr dirty="0" sz="2650">
                <a:solidFill>
                  <a:srgbClr val="808080"/>
                </a:solidFill>
                <a:latin typeface="Calibri"/>
                <a:cs typeface="Calibri"/>
              </a:rPr>
              <a:t>intensity</a:t>
            </a:r>
            <a:r>
              <a:rPr dirty="0" sz="2650" spc="-45">
                <a:solidFill>
                  <a:srgbClr val="808080"/>
                </a:solidFill>
                <a:latin typeface="Calibri"/>
                <a:cs typeface="Calibri"/>
              </a:rPr>
              <a:t> </a:t>
            </a:r>
            <a:r>
              <a:rPr dirty="0" sz="2650">
                <a:solidFill>
                  <a:srgbClr val="808080"/>
                </a:solidFill>
                <a:latin typeface="Calibri"/>
                <a:cs typeface="Calibri"/>
              </a:rPr>
              <a:t>vs.</a:t>
            </a:r>
            <a:r>
              <a:rPr dirty="0" sz="2650" spc="-30">
                <a:solidFill>
                  <a:srgbClr val="808080"/>
                </a:solidFill>
                <a:latin typeface="Calibri"/>
                <a:cs typeface="Calibri"/>
              </a:rPr>
              <a:t> </a:t>
            </a:r>
            <a:r>
              <a:rPr dirty="0" sz="2650" spc="-10">
                <a:solidFill>
                  <a:srgbClr val="808080"/>
                </a:solidFill>
                <a:latin typeface="Calibri"/>
                <a:cs typeface="Calibri"/>
              </a:rPr>
              <a:t>prophylactic-</a:t>
            </a:r>
            <a:r>
              <a:rPr dirty="0" sz="2650">
                <a:solidFill>
                  <a:srgbClr val="808080"/>
                </a:solidFill>
                <a:latin typeface="Calibri"/>
                <a:cs typeface="Calibri"/>
              </a:rPr>
              <a:t>intensity</a:t>
            </a:r>
            <a:r>
              <a:rPr dirty="0" sz="2650" spc="-15">
                <a:solidFill>
                  <a:srgbClr val="808080"/>
                </a:solidFill>
                <a:latin typeface="Calibri"/>
                <a:cs typeface="Calibri"/>
              </a:rPr>
              <a:t> </a:t>
            </a:r>
            <a:r>
              <a:rPr dirty="0" sz="2650" spc="-25">
                <a:solidFill>
                  <a:srgbClr val="808080"/>
                </a:solidFill>
                <a:latin typeface="Calibri"/>
                <a:cs typeface="Calibri"/>
              </a:rPr>
              <a:t>be </a:t>
            </a:r>
            <a:r>
              <a:rPr dirty="0" sz="2650">
                <a:solidFill>
                  <a:srgbClr val="808080"/>
                </a:solidFill>
                <a:latin typeface="Calibri"/>
                <a:cs typeface="Calibri"/>
              </a:rPr>
              <a:t>used</a:t>
            </a:r>
            <a:r>
              <a:rPr dirty="0" sz="2650" spc="-50">
                <a:solidFill>
                  <a:srgbClr val="808080"/>
                </a:solidFill>
                <a:latin typeface="Calibri"/>
                <a:cs typeface="Calibri"/>
              </a:rPr>
              <a:t> </a:t>
            </a:r>
            <a:r>
              <a:rPr dirty="0" sz="2650">
                <a:solidFill>
                  <a:srgbClr val="808080"/>
                </a:solidFill>
                <a:latin typeface="Calibri"/>
                <a:cs typeface="Calibri"/>
              </a:rPr>
              <a:t>for</a:t>
            </a:r>
            <a:r>
              <a:rPr dirty="0" sz="2650" spc="-20">
                <a:solidFill>
                  <a:srgbClr val="808080"/>
                </a:solidFill>
                <a:latin typeface="Calibri"/>
                <a:cs typeface="Calibri"/>
              </a:rPr>
              <a:t> </a:t>
            </a:r>
            <a:r>
              <a:rPr dirty="0" sz="2650">
                <a:solidFill>
                  <a:srgbClr val="808080"/>
                </a:solidFill>
                <a:latin typeface="Calibri"/>
                <a:cs typeface="Calibri"/>
              </a:rPr>
              <a:t>patients</a:t>
            </a:r>
            <a:r>
              <a:rPr dirty="0" sz="2650" spc="-35">
                <a:solidFill>
                  <a:srgbClr val="808080"/>
                </a:solidFill>
                <a:latin typeface="Calibri"/>
                <a:cs typeface="Calibri"/>
              </a:rPr>
              <a:t> </a:t>
            </a:r>
            <a:r>
              <a:rPr dirty="0" sz="2650">
                <a:solidFill>
                  <a:srgbClr val="808080"/>
                </a:solidFill>
                <a:latin typeface="Calibri"/>
                <a:cs typeface="Calibri"/>
              </a:rPr>
              <a:t>with</a:t>
            </a:r>
            <a:r>
              <a:rPr dirty="0" sz="2650" spc="-25">
                <a:solidFill>
                  <a:srgbClr val="808080"/>
                </a:solidFill>
                <a:latin typeface="Calibri"/>
                <a:cs typeface="Calibri"/>
              </a:rPr>
              <a:t> </a:t>
            </a:r>
            <a:r>
              <a:rPr dirty="0" sz="2650" spc="-20">
                <a:solidFill>
                  <a:srgbClr val="808080"/>
                </a:solidFill>
                <a:latin typeface="Calibri"/>
                <a:cs typeface="Calibri"/>
              </a:rPr>
              <a:t>COVID-</a:t>
            </a:r>
            <a:r>
              <a:rPr dirty="0" sz="2650">
                <a:solidFill>
                  <a:srgbClr val="808080"/>
                </a:solidFill>
                <a:latin typeface="Calibri"/>
                <a:cs typeface="Calibri"/>
              </a:rPr>
              <a:t>19</a:t>
            </a:r>
            <a:r>
              <a:rPr dirty="0" sz="2650" spc="-20">
                <a:solidFill>
                  <a:srgbClr val="808080"/>
                </a:solidFill>
                <a:latin typeface="Calibri"/>
                <a:cs typeface="Calibri"/>
              </a:rPr>
              <a:t> </a:t>
            </a:r>
            <a:r>
              <a:rPr dirty="0" sz="2650">
                <a:solidFill>
                  <a:srgbClr val="808080"/>
                </a:solidFill>
                <a:latin typeface="Calibri"/>
                <a:cs typeface="Calibri"/>
              </a:rPr>
              <a:t>related</a:t>
            </a:r>
            <a:r>
              <a:rPr dirty="0" sz="2650" spc="-25">
                <a:solidFill>
                  <a:srgbClr val="808080"/>
                </a:solidFill>
                <a:latin typeface="Calibri"/>
                <a:cs typeface="Calibri"/>
              </a:rPr>
              <a:t> </a:t>
            </a:r>
            <a:r>
              <a:rPr dirty="0" sz="2650">
                <a:solidFill>
                  <a:srgbClr val="808080"/>
                </a:solidFill>
                <a:latin typeface="Calibri"/>
                <a:cs typeface="Calibri"/>
              </a:rPr>
              <a:t>acute</a:t>
            </a:r>
            <a:r>
              <a:rPr dirty="0" sz="2650" spc="-35">
                <a:solidFill>
                  <a:srgbClr val="808080"/>
                </a:solidFill>
                <a:latin typeface="Calibri"/>
                <a:cs typeface="Calibri"/>
              </a:rPr>
              <a:t> </a:t>
            </a:r>
            <a:r>
              <a:rPr dirty="0" sz="2650">
                <a:solidFill>
                  <a:srgbClr val="808080"/>
                </a:solidFill>
                <a:latin typeface="Calibri"/>
                <a:cs typeface="Calibri"/>
              </a:rPr>
              <a:t>illness</a:t>
            </a:r>
            <a:r>
              <a:rPr dirty="0" sz="2650" spc="-40">
                <a:solidFill>
                  <a:srgbClr val="808080"/>
                </a:solidFill>
                <a:latin typeface="Calibri"/>
                <a:cs typeface="Calibri"/>
              </a:rPr>
              <a:t> </a:t>
            </a:r>
            <a:r>
              <a:rPr dirty="0" sz="2650">
                <a:solidFill>
                  <a:srgbClr val="808080"/>
                </a:solidFill>
                <a:latin typeface="Calibri"/>
                <a:cs typeface="Calibri"/>
              </a:rPr>
              <a:t>who</a:t>
            </a:r>
            <a:r>
              <a:rPr dirty="0" sz="2650" spc="-15">
                <a:solidFill>
                  <a:srgbClr val="808080"/>
                </a:solidFill>
                <a:latin typeface="Calibri"/>
                <a:cs typeface="Calibri"/>
              </a:rPr>
              <a:t> </a:t>
            </a:r>
            <a:r>
              <a:rPr dirty="0" sz="2650">
                <a:solidFill>
                  <a:srgbClr val="808080"/>
                </a:solidFill>
                <a:latin typeface="Calibri"/>
                <a:cs typeface="Calibri"/>
              </a:rPr>
              <a:t>do</a:t>
            </a:r>
            <a:r>
              <a:rPr dirty="0" sz="2650" spc="-30">
                <a:solidFill>
                  <a:srgbClr val="808080"/>
                </a:solidFill>
                <a:latin typeface="Calibri"/>
                <a:cs typeface="Calibri"/>
              </a:rPr>
              <a:t> </a:t>
            </a:r>
            <a:r>
              <a:rPr dirty="0" sz="2650">
                <a:solidFill>
                  <a:srgbClr val="808080"/>
                </a:solidFill>
                <a:latin typeface="Calibri"/>
                <a:cs typeface="Calibri"/>
              </a:rPr>
              <a:t>not</a:t>
            </a:r>
            <a:r>
              <a:rPr dirty="0" sz="2650" spc="-20">
                <a:solidFill>
                  <a:srgbClr val="808080"/>
                </a:solidFill>
                <a:latin typeface="Calibri"/>
                <a:cs typeface="Calibri"/>
              </a:rPr>
              <a:t> have </a:t>
            </a:r>
            <a:r>
              <a:rPr dirty="0" sz="2650">
                <a:solidFill>
                  <a:srgbClr val="808080"/>
                </a:solidFill>
                <a:latin typeface="Calibri"/>
                <a:cs typeface="Calibri"/>
              </a:rPr>
              <a:t>suspected</a:t>
            </a:r>
            <a:r>
              <a:rPr dirty="0" sz="2650" spc="-60">
                <a:solidFill>
                  <a:srgbClr val="808080"/>
                </a:solidFill>
                <a:latin typeface="Calibri"/>
                <a:cs typeface="Calibri"/>
              </a:rPr>
              <a:t> </a:t>
            </a:r>
            <a:r>
              <a:rPr dirty="0" sz="2650">
                <a:solidFill>
                  <a:srgbClr val="808080"/>
                </a:solidFill>
                <a:latin typeface="Calibri"/>
                <a:cs typeface="Calibri"/>
              </a:rPr>
              <a:t>or</a:t>
            </a:r>
            <a:r>
              <a:rPr dirty="0" sz="2650" spc="-35">
                <a:solidFill>
                  <a:srgbClr val="808080"/>
                </a:solidFill>
                <a:latin typeface="Calibri"/>
                <a:cs typeface="Calibri"/>
              </a:rPr>
              <a:t> </a:t>
            </a:r>
            <a:r>
              <a:rPr dirty="0" sz="2650">
                <a:solidFill>
                  <a:srgbClr val="808080"/>
                </a:solidFill>
                <a:latin typeface="Calibri"/>
                <a:cs typeface="Calibri"/>
              </a:rPr>
              <a:t>confirmed</a:t>
            </a:r>
            <a:r>
              <a:rPr dirty="0" sz="2650" spc="-30">
                <a:solidFill>
                  <a:srgbClr val="808080"/>
                </a:solidFill>
                <a:latin typeface="Calibri"/>
                <a:cs typeface="Calibri"/>
              </a:rPr>
              <a:t> </a:t>
            </a:r>
            <a:r>
              <a:rPr dirty="0" sz="2650" spc="-20">
                <a:solidFill>
                  <a:srgbClr val="808080"/>
                </a:solidFill>
                <a:latin typeface="Calibri"/>
                <a:cs typeface="Calibri"/>
              </a:rPr>
              <a:t>VTE?</a:t>
            </a:r>
            <a:endParaRPr sz="265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71484"/>
            <a:ext cx="10779125" cy="1962785"/>
          </a:xfrm>
          <a:prstGeom prst="rect">
            <a:avLst/>
          </a:prstGeom>
        </p:spPr>
        <p:txBody>
          <a:bodyPr wrap="square" lIns="0" tIns="53975" rIns="0" bIns="0" rtlCol="0" vert="horz">
            <a:spAutoFit/>
          </a:bodyPr>
          <a:lstStyle/>
          <a:p>
            <a:pPr marL="12700" marR="5080">
              <a:lnSpc>
                <a:spcPts val="2590"/>
              </a:lnSpc>
              <a:spcBef>
                <a:spcPts val="425"/>
              </a:spcBef>
            </a:pPr>
            <a:r>
              <a:rPr dirty="0" sz="2400" b="1">
                <a:solidFill>
                  <a:srgbClr val="808080"/>
                </a:solidFill>
                <a:latin typeface="Calibri"/>
                <a:cs typeface="Calibri"/>
              </a:rPr>
              <a:t>Which</a:t>
            </a:r>
            <a:r>
              <a:rPr dirty="0" sz="2400" spc="-30" b="1">
                <a:solidFill>
                  <a:srgbClr val="808080"/>
                </a:solidFill>
                <a:latin typeface="Calibri"/>
                <a:cs typeface="Calibri"/>
              </a:rPr>
              <a:t> </a:t>
            </a:r>
            <a:r>
              <a:rPr dirty="0" sz="2400" b="1">
                <a:solidFill>
                  <a:srgbClr val="808080"/>
                </a:solidFill>
                <a:latin typeface="Calibri"/>
                <a:cs typeface="Calibri"/>
              </a:rPr>
              <a:t>ONE</a:t>
            </a:r>
            <a:r>
              <a:rPr dirty="0" sz="2400" spc="-25" b="1">
                <a:solidFill>
                  <a:srgbClr val="808080"/>
                </a:solidFill>
                <a:latin typeface="Calibri"/>
                <a:cs typeface="Calibri"/>
              </a:rPr>
              <a:t> </a:t>
            </a:r>
            <a:r>
              <a:rPr dirty="0" sz="2400" b="1">
                <a:solidFill>
                  <a:srgbClr val="808080"/>
                </a:solidFill>
                <a:latin typeface="Calibri"/>
                <a:cs typeface="Calibri"/>
              </a:rPr>
              <a:t>of</a:t>
            </a:r>
            <a:r>
              <a:rPr dirty="0" sz="2400" spc="-25" b="1">
                <a:solidFill>
                  <a:srgbClr val="808080"/>
                </a:solidFill>
                <a:latin typeface="Calibri"/>
                <a:cs typeface="Calibri"/>
              </a:rPr>
              <a:t> </a:t>
            </a:r>
            <a:r>
              <a:rPr dirty="0" sz="2400" b="1">
                <a:solidFill>
                  <a:srgbClr val="808080"/>
                </a:solidFill>
                <a:latin typeface="Calibri"/>
                <a:cs typeface="Calibri"/>
              </a:rPr>
              <a:t>the</a:t>
            </a:r>
            <a:r>
              <a:rPr dirty="0" sz="2400" spc="-10" b="1">
                <a:solidFill>
                  <a:srgbClr val="808080"/>
                </a:solidFill>
                <a:latin typeface="Calibri"/>
                <a:cs typeface="Calibri"/>
              </a:rPr>
              <a:t> </a:t>
            </a:r>
            <a:r>
              <a:rPr dirty="0" sz="2400" b="1">
                <a:solidFill>
                  <a:srgbClr val="808080"/>
                </a:solidFill>
                <a:latin typeface="Calibri"/>
                <a:cs typeface="Calibri"/>
              </a:rPr>
              <a:t>following</a:t>
            </a:r>
            <a:r>
              <a:rPr dirty="0" sz="2400" spc="-40" b="1">
                <a:solidFill>
                  <a:srgbClr val="808080"/>
                </a:solidFill>
                <a:latin typeface="Calibri"/>
                <a:cs typeface="Calibri"/>
              </a:rPr>
              <a:t> </a:t>
            </a:r>
            <a:r>
              <a:rPr dirty="0" sz="2400" b="1">
                <a:solidFill>
                  <a:srgbClr val="808080"/>
                </a:solidFill>
                <a:latin typeface="Calibri"/>
                <a:cs typeface="Calibri"/>
              </a:rPr>
              <a:t>options</a:t>
            </a:r>
            <a:r>
              <a:rPr dirty="0" sz="2400" spc="-20" b="1">
                <a:solidFill>
                  <a:srgbClr val="808080"/>
                </a:solidFill>
                <a:latin typeface="Calibri"/>
                <a:cs typeface="Calibri"/>
              </a:rPr>
              <a:t> </a:t>
            </a:r>
            <a:r>
              <a:rPr dirty="0" sz="2400" b="1">
                <a:solidFill>
                  <a:srgbClr val="808080"/>
                </a:solidFill>
                <a:latin typeface="Calibri"/>
                <a:cs typeface="Calibri"/>
              </a:rPr>
              <a:t>would</a:t>
            </a:r>
            <a:r>
              <a:rPr dirty="0" sz="2400" spc="-25" b="1">
                <a:solidFill>
                  <a:srgbClr val="808080"/>
                </a:solidFill>
                <a:latin typeface="Calibri"/>
                <a:cs typeface="Calibri"/>
              </a:rPr>
              <a:t> </a:t>
            </a:r>
            <a:r>
              <a:rPr dirty="0" sz="2400" b="1">
                <a:solidFill>
                  <a:srgbClr val="808080"/>
                </a:solidFill>
                <a:latin typeface="Calibri"/>
                <a:cs typeface="Calibri"/>
              </a:rPr>
              <a:t>you</a:t>
            </a:r>
            <a:r>
              <a:rPr dirty="0" sz="2400" spc="-35" b="1">
                <a:solidFill>
                  <a:srgbClr val="808080"/>
                </a:solidFill>
                <a:latin typeface="Calibri"/>
                <a:cs typeface="Calibri"/>
              </a:rPr>
              <a:t> </a:t>
            </a:r>
            <a:r>
              <a:rPr dirty="0" sz="2400" b="1">
                <a:solidFill>
                  <a:srgbClr val="808080"/>
                </a:solidFill>
                <a:latin typeface="Calibri"/>
                <a:cs typeface="Calibri"/>
              </a:rPr>
              <a:t>suggest</a:t>
            </a:r>
            <a:r>
              <a:rPr dirty="0" sz="2400" spc="-30" b="1">
                <a:solidFill>
                  <a:srgbClr val="808080"/>
                </a:solidFill>
                <a:latin typeface="Calibri"/>
                <a:cs typeface="Calibri"/>
              </a:rPr>
              <a:t> </a:t>
            </a:r>
            <a:r>
              <a:rPr dirty="0" sz="2400" b="1">
                <a:solidFill>
                  <a:srgbClr val="808080"/>
                </a:solidFill>
                <a:latin typeface="Calibri"/>
                <a:cs typeface="Calibri"/>
              </a:rPr>
              <a:t>for</a:t>
            </a:r>
            <a:r>
              <a:rPr dirty="0" sz="2400" spc="-20" b="1">
                <a:solidFill>
                  <a:srgbClr val="808080"/>
                </a:solidFill>
                <a:latin typeface="Calibri"/>
                <a:cs typeface="Calibri"/>
              </a:rPr>
              <a:t> </a:t>
            </a:r>
            <a:r>
              <a:rPr dirty="0" sz="2400" spc="-10" b="1">
                <a:solidFill>
                  <a:srgbClr val="808080"/>
                </a:solidFill>
                <a:latin typeface="Calibri"/>
                <a:cs typeface="Calibri"/>
              </a:rPr>
              <a:t>thromboprophylaxis</a:t>
            </a:r>
            <a:r>
              <a:rPr dirty="0" sz="2400" spc="-40" b="1">
                <a:solidFill>
                  <a:srgbClr val="808080"/>
                </a:solidFill>
                <a:latin typeface="Calibri"/>
                <a:cs typeface="Calibri"/>
              </a:rPr>
              <a:t> </a:t>
            </a:r>
            <a:r>
              <a:rPr dirty="0" sz="2400" b="1">
                <a:solidFill>
                  <a:srgbClr val="808080"/>
                </a:solidFill>
                <a:latin typeface="Calibri"/>
                <a:cs typeface="Calibri"/>
              </a:rPr>
              <a:t>in</a:t>
            </a:r>
            <a:r>
              <a:rPr dirty="0" sz="2400" spc="-25" b="1">
                <a:solidFill>
                  <a:srgbClr val="808080"/>
                </a:solidFill>
                <a:latin typeface="Calibri"/>
                <a:cs typeface="Calibri"/>
              </a:rPr>
              <a:t> </a:t>
            </a:r>
            <a:r>
              <a:rPr dirty="0" sz="2400" spc="-50" b="1">
                <a:solidFill>
                  <a:srgbClr val="808080"/>
                </a:solidFill>
                <a:latin typeface="Calibri"/>
                <a:cs typeface="Calibri"/>
              </a:rPr>
              <a:t>a </a:t>
            </a:r>
            <a:r>
              <a:rPr dirty="0" sz="2400" b="1">
                <a:solidFill>
                  <a:srgbClr val="808080"/>
                </a:solidFill>
                <a:latin typeface="Calibri"/>
                <a:cs typeface="Calibri"/>
              </a:rPr>
              <a:t>hospitalized</a:t>
            </a:r>
            <a:r>
              <a:rPr dirty="0" sz="2400" spc="-55" b="1">
                <a:solidFill>
                  <a:srgbClr val="808080"/>
                </a:solidFill>
                <a:latin typeface="Calibri"/>
                <a:cs typeface="Calibri"/>
              </a:rPr>
              <a:t> </a:t>
            </a:r>
            <a:r>
              <a:rPr dirty="0" sz="2400" b="1">
                <a:solidFill>
                  <a:srgbClr val="808080"/>
                </a:solidFill>
                <a:latin typeface="Calibri"/>
                <a:cs typeface="Calibri"/>
              </a:rPr>
              <a:t>patient</a:t>
            </a:r>
            <a:r>
              <a:rPr dirty="0" sz="2400" spc="-10" b="1">
                <a:solidFill>
                  <a:srgbClr val="808080"/>
                </a:solidFill>
                <a:latin typeface="Calibri"/>
                <a:cs typeface="Calibri"/>
              </a:rPr>
              <a:t> </a:t>
            </a:r>
            <a:r>
              <a:rPr dirty="0" sz="2400" b="1">
                <a:solidFill>
                  <a:srgbClr val="808080"/>
                </a:solidFill>
                <a:latin typeface="Calibri"/>
                <a:cs typeface="Calibri"/>
              </a:rPr>
              <a:t>with</a:t>
            </a:r>
            <a:r>
              <a:rPr dirty="0" sz="2400" spc="-40" b="1">
                <a:solidFill>
                  <a:srgbClr val="808080"/>
                </a:solidFill>
                <a:latin typeface="Calibri"/>
                <a:cs typeface="Calibri"/>
              </a:rPr>
              <a:t> </a:t>
            </a:r>
            <a:r>
              <a:rPr dirty="0" sz="2400" spc="-20" b="1">
                <a:solidFill>
                  <a:srgbClr val="808080"/>
                </a:solidFill>
                <a:latin typeface="Calibri"/>
                <a:cs typeface="Calibri"/>
              </a:rPr>
              <a:t>COVID-</a:t>
            </a:r>
            <a:r>
              <a:rPr dirty="0" sz="2400" b="1">
                <a:solidFill>
                  <a:srgbClr val="808080"/>
                </a:solidFill>
                <a:latin typeface="Calibri"/>
                <a:cs typeface="Calibri"/>
              </a:rPr>
              <a:t>19</a:t>
            </a:r>
            <a:r>
              <a:rPr dirty="0" sz="2400" spc="-30" b="1">
                <a:solidFill>
                  <a:srgbClr val="808080"/>
                </a:solidFill>
                <a:latin typeface="Calibri"/>
                <a:cs typeface="Calibri"/>
              </a:rPr>
              <a:t> </a:t>
            </a:r>
            <a:r>
              <a:rPr dirty="0" sz="2400" b="1">
                <a:solidFill>
                  <a:srgbClr val="808080"/>
                </a:solidFill>
                <a:latin typeface="Calibri"/>
                <a:cs typeface="Calibri"/>
              </a:rPr>
              <a:t>related</a:t>
            </a:r>
            <a:r>
              <a:rPr dirty="0" sz="2400" spc="-45" b="1">
                <a:solidFill>
                  <a:srgbClr val="808080"/>
                </a:solidFill>
                <a:latin typeface="Calibri"/>
                <a:cs typeface="Calibri"/>
              </a:rPr>
              <a:t> </a:t>
            </a:r>
            <a:r>
              <a:rPr dirty="0" sz="2400" b="1">
                <a:solidFill>
                  <a:srgbClr val="808080"/>
                </a:solidFill>
                <a:latin typeface="Calibri"/>
                <a:cs typeface="Calibri"/>
              </a:rPr>
              <a:t>acute</a:t>
            </a:r>
            <a:r>
              <a:rPr dirty="0" sz="2400" spc="-35" b="1">
                <a:solidFill>
                  <a:srgbClr val="808080"/>
                </a:solidFill>
                <a:latin typeface="Calibri"/>
                <a:cs typeface="Calibri"/>
              </a:rPr>
              <a:t> </a:t>
            </a:r>
            <a:r>
              <a:rPr dirty="0" sz="2400" b="1">
                <a:solidFill>
                  <a:srgbClr val="808080"/>
                </a:solidFill>
                <a:latin typeface="Calibri"/>
                <a:cs typeface="Calibri"/>
              </a:rPr>
              <a:t>illness</a:t>
            </a:r>
            <a:r>
              <a:rPr dirty="0" sz="2400" spc="-25" b="1">
                <a:solidFill>
                  <a:srgbClr val="808080"/>
                </a:solidFill>
                <a:latin typeface="Calibri"/>
                <a:cs typeface="Calibri"/>
              </a:rPr>
              <a:t> </a:t>
            </a:r>
            <a:r>
              <a:rPr dirty="0" sz="2400">
                <a:solidFill>
                  <a:srgbClr val="808080"/>
                </a:solidFill>
                <a:latin typeface="Calibri"/>
                <a:cs typeface="Calibri"/>
              </a:rPr>
              <a:t>who</a:t>
            </a:r>
            <a:r>
              <a:rPr dirty="0" sz="2400" spc="-45">
                <a:solidFill>
                  <a:srgbClr val="808080"/>
                </a:solidFill>
                <a:latin typeface="Calibri"/>
                <a:cs typeface="Calibri"/>
              </a:rPr>
              <a:t> </a:t>
            </a:r>
            <a:r>
              <a:rPr dirty="0" sz="2400">
                <a:solidFill>
                  <a:srgbClr val="808080"/>
                </a:solidFill>
                <a:latin typeface="Calibri"/>
                <a:cs typeface="Calibri"/>
              </a:rPr>
              <a:t>does</a:t>
            </a:r>
            <a:r>
              <a:rPr dirty="0" sz="2400" spc="-45">
                <a:solidFill>
                  <a:srgbClr val="808080"/>
                </a:solidFill>
                <a:latin typeface="Calibri"/>
                <a:cs typeface="Calibri"/>
              </a:rPr>
              <a:t> </a:t>
            </a:r>
            <a:r>
              <a:rPr dirty="0" sz="2400">
                <a:solidFill>
                  <a:srgbClr val="808080"/>
                </a:solidFill>
                <a:latin typeface="Calibri"/>
                <a:cs typeface="Calibri"/>
              </a:rPr>
              <a:t>not</a:t>
            </a:r>
            <a:r>
              <a:rPr dirty="0" sz="2400" spc="-40">
                <a:solidFill>
                  <a:srgbClr val="808080"/>
                </a:solidFill>
                <a:latin typeface="Calibri"/>
                <a:cs typeface="Calibri"/>
              </a:rPr>
              <a:t> </a:t>
            </a:r>
            <a:r>
              <a:rPr dirty="0" sz="2400">
                <a:solidFill>
                  <a:srgbClr val="808080"/>
                </a:solidFill>
                <a:latin typeface="Calibri"/>
                <a:cs typeface="Calibri"/>
              </a:rPr>
              <a:t>have</a:t>
            </a:r>
            <a:r>
              <a:rPr dirty="0" sz="2400" spc="-30">
                <a:solidFill>
                  <a:srgbClr val="808080"/>
                </a:solidFill>
                <a:latin typeface="Calibri"/>
                <a:cs typeface="Calibri"/>
              </a:rPr>
              <a:t> </a:t>
            </a:r>
            <a:r>
              <a:rPr dirty="0" sz="2400" spc="-10">
                <a:solidFill>
                  <a:srgbClr val="808080"/>
                </a:solidFill>
                <a:latin typeface="Calibri"/>
                <a:cs typeface="Calibri"/>
              </a:rPr>
              <a:t>suspected </a:t>
            </a:r>
            <a:r>
              <a:rPr dirty="0" sz="2400">
                <a:solidFill>
                  <a:srgbClr val="808080"/>
                </a:solidFill>
                <a:latin typeface="Calibri"/>
                <a:cs typeface="Calibri"/>
              </a:rPr>
              <a:t>or</a:t>
            </a:r>
            <a:r>
              <a:rPr dirty="0" sz="2400" spc="-45">
                <a:solidFill>
                  <a:srgbClr val="808080"/>
                </a:solidFill>
                <a:latin typeface="Calibri"/>
                <a:cs typeface="Calibri"/>
              </a:rPr>
              <a:t> </a:t>
            </a:r>
            <a:r>
              <a:rPr dirty="0" sz="2400">
                <a:solidFill>
                  <a:srgbClr val="808080"/>
                </a:solidFill>
                <a:latin typeface="Calibri"/>
                <a:cs typeface="Calibri"/>
              </a:rPr>
              <a:t>confirmed</a:t>
            </a:r>
            <a:r>
              <a:rPr dirty="0" sz="2400" spc="-45">
                <a:solidFill>
                  <a:srgbClr val="808080"/>
                </a:solidFill>
                <a:latin typeface="Calibri"/>
                <a:cs typeface="Calibri"/>
              </a:rPr>
              <a:t> </a:t>
            </a:r>
            <a:r>
              <a:rPr dirty="0" sz="2400" spc="-20">
                <a:solidFill>
                  <a:srgbClr val="808080"/>
                </a:solidFill>
                <a:latin typeface="Calibri"/>
                <a:cs typeface="Calibri"/>
              </a:rPr>
              <a:t>VTE</a:t>
            </a:r>
            <a:r>
              <a:rPr dirty="0" sz="2400" spc="-20" b="1">
                <a:solidFill>
                  <a:srgbClr val="808080"/>
                </a:solidFill>
                <a:latin typeface="Calibri"/>
                <a:cs typeface="Calibri"/>
              </a:rPr>
              <a:t>?</a:t>
            </a:r>
            <a:endParaRPr sz="2400">
              <a:latin typeface="Calibri"/>
              <a:cs typeface="Calibri"/>
            </a:endParaRPr>
          </a:p>
          <a:p>
            <a:pPr>
              <a:lnSpc>
                <a:spcPct val="100000"/>
              </a:lnSpc>
            </a:pPr>
            <a:endParaRPr sz="3500">
              <a:latin typeface="Calibri"/>
              <a:cs typeface="Calibri"/>
            </a:endParaRPr>
          </a:p>
          <a:p>
            <a:pPr marL="12700">
              <a:lnSpc>
                <a:spcPct val="100000"/>
              </a:lnSpc>
              <a:spcBef>
                <a:spcPts val="5"/>
              </a:spcBef>
              <a:tabLst>
                <a:tab pos="527685" algn="l"/>
              </a:tabLst>
            </a:pPr>
            <a:r>
              <a:rPr dirty="0" sz="2400" spc="-25">
                <a:solidFill>
                  <a:srgbClr val="808080"/>
                </a:solidFill>
                <a:latin typeface="Calibri"/>
                <a:cs typeface="Calibri"/>
              </a:rPr>
              <a:t>A.</a:t>
            </a:r>
            <a:r>
              <a:rPr dirty="0" sz="2400">
                <a:solidFill>
                  <a:srgbClr val="808080"/>
                </a:solidFill>
                <a:latin typeface="Calibri"/>
                <a:cs typeface="Calibri"/>
              </a:rPr>
              <a:t>	Intermediate-</a:t>
            </a:r>
            <a:r>
              <a:rPr dirty="0" sz="2400" spc="-65">
                <a:solidFill>
                  <a:srgbClr val="808080"/>
                </a:solidFill>
                <a:latin typeface="Calibri"/>
                <a:cs typeface="Calibri"/>
              </a:rPr>
              <a:t> </a:t>
            </a:r>
            <a:r>
              <a:rPr dirty="0" sz="2400">
                <a:solidFill>
                  <a:srgbClr val="808080"/>
                </a:solidFill>
                <a:latin typeface="Calibri"/>
                <a:cs typeface="Calibri"/>
              </a:rPr>
              <a:t>or</a:t>
            </a:r>
            <a:r>
              <a:rPr dirty="0" sz="2400" spc="-30">
                <a:solidFill>
                  <a:srgbClr val="808080"/>
                </a:solidFill>
                <a:latin typeface="Calibri"/>
                <a:cs typeface="Calibri"/>
              </a:rPr>
              <a:t> </a:t>
            </a:r>
            <a:r>
              <a:rPr dirty="0" sz="2400" spc="-10">
                <a:solidFill>
                  <a:srgbClr val="808080"/>
                </a:solidFill>
                <a:latin typeface="Calibri"/>
                <a:cs typeface="Calibri"/>
              </a:rPr>
              <a:t>therapeutic-</a:t>
            </a:r>
            <a:r>
              <a:rPr dirty="0" sz="2400">
                <a:solidFill>
                  <a:srgbClr val="808080"/>
                </a:solidFill>
                <a:latin typeface="Calibri"/>
                <a:cs typeface="Calibri"/>
              </a:rPr>
              <a:t>intensity</a:t>
            </a:r>
            <a:r>
              <a:rPr dirty="0" sz="2400" spc="-55">
                <a:solidFill>
                  <a:srgbClr val="808080"/>
                </a:solidFill>
                <a:latin typeface="Calibri"/>
                <a:cs typeface="Calibri"/>
              </a:rPr>
              <a:t> </a:t>
            </a:r>
            <a:r>
              <a:rPr dirty="0" sz="2400" spc="-10">
                <a:solidFill>
                  <a:srgbClr val="808080"/>
                </a:solidFill>
                <a:latin typeface="Calibri"/>
                <a:cs typeface="Calibri"/>
              </a:rPr>
              <a:t>anticoagulation</a:t>
            </a:r>
            <a:endParaRPr sz="2400">
              <a:latin typeface="Calibri"/>
              <a:cs typeface="Calibri"/>
            </a:endParaRPr>
          </a:p>
        </p:txBody>
      </p:sp>
      <p:sp>
        <p:nvSpPr>
          <p:cNvPr id="3" name="object 3" descr=""/>
          <p:cNvSpPr txBox="1"/>
          <p:nvPr/>
        </p:nvSpPr>
        <p:spPr>
          <a:xfrm>
            <a:off x="349758" y="3291078"/>
            <a:ext cx="8785860" cy="463550"/>
          </a:xfrm>
          <a:prstGeom prst="rect">
            <a:avLst/>
          </a:prstGeom>
          <a:ln w="28575">
            <a:solidFill>
              <a:srgbClr val="E43E31"/>
            </a:solidFill>
          </a:ln>
        </p:spPr>
        <p:txBody>
          <a:bodyPr wrap="square" lIns="0" tIns="19685" rIns="0" bIns="0" rtlCol="0" vert="horz">
            <a:spAutoFit/>
          </a:bodyPr>
          <a:lstStyle/>
          <a:p>
            <a:pPr marL="69215">
              <a:lnSpc>
                <a:spcPct val="100000"/>
              </a:lnSpc>
              <a:spcBef>
                <a:spcPts val="155"/>
              </a:spcBef>
              <a:tabLst>
                <a:tab pos="584200" algn="l"/>
              </a:tabLst>
            </a:pPr>
            <a:r>
              <a:rPr dirty="0" sz="2400" spc="-25">
                <a:solidFill>
                  <a:srgbClr val="808080"/>
                </a:solidFill>
                <a:latin typeface="Calibri"/>
                <a:cs typeface="Calibri"/>
              </a:rPr>
              <a:t>B.</a:t>
            </a:r>
            <a:r>
              <a:rPr dirty="0" sz="2400">
                <a:solidFill>
                  <a:srgbClr val="808080"/>
                </a:solidFill>
                <a:latin typeface="Calibri"/>
                <a:cs typeface="Calibri"/>
              </a:rPr>
              <a:t>	</a:t>
            </a:r>
            <a:r>
              <a:rPr dirty="0" sz="2400" spc="-10">
                <a:solidFill>
                  <a:srgbClr val="808080"/>
                </a:solidFill>
                <a:latin typeface="Calibri"/>
                <a:cs typeface="Calibri"/>
              </a:rPr>
              <a:t>Prophylactic-</a:t>
            </a:r>
            <a:r>
              <a:rPr dirty="0" sz="2400">
                <a:solidFill>
                  <a:srgbClr val="808080"/>
                </a:solidFill>
                <a:latin typeface="Calibri"/>
                <a:cs typeface="Calibri"/>
              </a:rPr>
              <a:t>intensity</a:t>
            </a:r>
            <a:r>
              <a:rPr dirty="0" sz="2400" spc="-60">
                <a:solidFill>
                  <a:srgbClr val="808080"/>
                </a:solidFill>
                <a:latin typeface="Calibri"/>
                <a:cs typeface="Calibri"/>
              </a:rPr>
              <a:t> </a:t>
            </a:r>
            <a:r>
              <a:rPr dirty="0" sz="2400" spc="-10">
                <a:solidFill>
                  <a:srgbClr val="808080"/>
                </a:solidFill>
                <a:latin typeface="Calibri"/>
                <a:cs typeface="Calibri"/>
              </a:rPr>
              <a:t>anticoagulation</a:t>
            </a:r>
            <a:endParaRPr sz="2400">
              <a:latin typeface="Calibri"/>
              <a:cs typeface="Calibri"/>
            </a:endParaRPr>
          </a:p>
        </p:txBody>
      </p:sp>
      <p:sp>
        <p:nvSpPr>
          <p:cNvPr id="4" name="object 4" descr=""/>
          <p:cNvSpPr txBox="1"/>
          <p:nvPr/>
        </p:nvSpPr>
        <p:spPr>
          <a:xfrm>
            <a:off x="406400" y="3665687"/>
            <a:ext cx="7465695" cy="937260"/>
          </a:xfrm>
          <a:prstGeom prst="rect">
            <a:avLst/>
          </a:prstGeom>
        </p:spPr>
        <p:txBody>
          <a:bodyPr wrap="square" lIns="0" tIns="102235" rIns="0" bIns="0" rtlCol="0" vert="horz">
            <a:spAutoFit/>
          </a:bodyPr>
          <a:lstStyle/>
          <a:p>
            <a:pPr marL="527685" indent="-515620">
              <a:lnSpc>
                <a:spcPct val="100000"/>
              </a:lnSpc>
              <a:spcBef>
                <a:spcPts val="805"/>
              </a:spcBef>
              <a:buAutoNum type="alphaUcPeriod" startAt="3"/>
              <a:tabLst>
                <a:tab pos="527685" algn="l"/>
                <a:tab pos="528320" algn="l"/>
              </a:tabLst>
            </a:pPr>
            <a:r>
              <a:rPr dirty="0" sz="2400">
                <a:solidFill>
                  <a:srgbClr val="808080"/>
                </a:solidFill>
                <a:latin typeface="Calibri"/>
                <a:cs typeface="Calibri"/>
              </a:rPr>
              <a:t>Graduated</a:t>
            </a:r>
            <a:r>
              <a:rPr dirty="0" sz="2400" spc="-125">
                <a:solidFill>
                  <a:srgbClr val="808080"/>
                </a:solidFill>
                <a:latin typeface="Calibri"/>
                <a:cs typeface="Calibri"/>
              </a:rPr>
              <a:t> </a:t>
            </a:r>
            <a:r>
              <a:rPr dirty="0" sz="2400">
                <a:solidFill>
                  <a:srgbClr val="808080"/>
                </a:solidFill>
                <a:latin typeface="Calibri"/>
                <a:cs typeface="Calibri"/>
              </a:rPr>
              <a:t>compression</a:t>
            </a:r>
            <a:r>
              <a:rPr dirty="0" sz="2400" spc="-100">
                <a:solidFill>
                  <a:srgbClr val="808080"/>
                </a:solidFill>
                <a:latin typeface="Calibri"/>
                <a:cs typeface="Calibri"/>
              </a:rPr>
              <a:t> </a:t>
            </a:r>
            <a:r>
              <a:rPr dirty="0" sz="2400" spc="-10">
                <a:solidFill>
                  <a:srgbClr val="808080"/>
                </a:solidFill>
                <a:latin typeface="Calibri"/>
                <a:cs typeface="Calibri"/>
              </a:rPr>
              <a:t>stockings</a:t>
            </a:r>
            <a:endParaRPr sz="2400">
              <a:latin typeface="Calibri"/>
              <a:cs typeface="Calibri"/>
            </a:endParaRPr>
          </a:p>
          <a:p>
            <a:pPr marL="527685" indent="-515620">
              <a:lnSpc>
                <a:spcPct val="100000"/>
              </a:lnSpc>
              <a:spcBef>
                <a:spcPts val="710"/>
              </a:spcBef>
              <a:buAutoNum type="alphaUcPeriod" startAt="3"/>
              <a:tabLst>
                <a:tab pos="527685" algn="l"/>
                <a:tab pos="528320" algn="l"/>
              </a:tabLst>
            </a:pPr>
            <a:r>
              <a:rPr dirty="0" sz="2400">
                <a:solidFill>
                  <a:srgbClr val="808080"/>
                </a:solidFill>
                <a:latin typeface="Calibri"/>
                <a:cs typeface="Calibri"/>
              </a:rPr>
              <a:t>No</a:t>
            </a:r>
            <a:r>
              <a:rPr dirty="0" sz="2400" spc="-60">
                <a:solidFill>
                  <a:srgbClr val="808080"/>
                </a:solidFill>
                <a:latin typeface="Calibri"/>
                <a:cs typeface="Calibri"/>
              </a:rPr>
              <a:t> </a:t>
            </a:r>
            <a:r>
              <a:rPr dirty="0" sz="2400">
                <a:solidFill>
                  <a:srgbClr val="808080"/>
                </a:solidFill>
                <a:latin typeface="Calibri"/>
                <a:cs typeface="Calibri"/>
              </a:rPr>
              <a:t>prophylaxis</a:t>
            </a:r>
            <a:r>
              <a:rPr dirty="0" sz="2400" spc="-55">
                <a:solidFill>
                  <a:srgbClr val="808080"/>
                </a:solidFill>
                <a:latin typeface="Calibri"/>
                <a:cs typeface="Calibri"/>
              </a:rPr>
              <a:t> </a:t>
            </a:r>
            <a:r>
              <a:rPr dirty="0" sz="2400">
                <a:solidFill>
                  <a:srgbClr val="808080"/>
                </a:solidFill>
                <a:latin typeface="Calibri"/>
                <a:cs typeface="Calibri"/>
              </a:rPr>
              <a:t>because</a:t>
            </a:r>
            <a:r>
              <a:rPr dirty="0" sz="2400" spc="-50">
                <a:solidFill>
                  <a:srgbClr val="808080"/>
                </a:solidFill>
                <a:latin typeface="Calibri"/>
                <a:cs typeface="Calibri"/>
              </a:rPr>
              <a:t> </a:t>
            </a:r>
            <a:r>
              <a:rPr dirty="0" sz="2400">
                <a:solidFill>
                  <a:srgbClr val="808080"/>
                </a:solidFill>
                <a:latin typeface="Calibri"/>
                <a:cs typeface="Calibri"/>
              </a:rPr>
              <a:t>patient</a:t>
            </a:r>
            <a:r>
              <a:rPr dirty="0" sz="2400" spc="-45">
                <a:solidFill>
                  <a:srgbClr val="808080"/>
                </a:solidFill>
                <a:latin typeface="Calibri"/>
                <a:cs typeface="Calibri"/>
              </a:rPr>
              <a:t> </a:t>
            </a:r>
            <a:r>
              <a:rPr dirty="0" sz="2400">
                <a:solidFill>
                  <a:srgbClr val="808080"/>
                </a:solidFill>
                <a:latin typeface="Calibri"/>
                <a:cs typeface="Calibri"/>
              </a:rPr>
              <a:t>is</a:t>
            </a:r>
            <a:r>
              <a:rPr dirty="0" sz="2400" spc="-50">
                <a:solidFill>
                  <a:srgbClr val="808080"/>
                </a:solidFill>
                <a:latin typeface="Calibri"/>
                <a:cs typeface="Calibri"/>
              </a:rPr>
              <a:t> </a:t>
            </a:r>
            <a:r>
              <a:rPr dirty="0" sz="2400">
                <a:solidFill>
                  <a:srgbClr val="808080"/>
                </a:solidFill>
                <a:latin typeface="Calibri"/>
                <a:cs typeface="Calibri"/>
              </a:rPr>
              <a:t>at</a:t>
            </a:r>
            <a:r>
              <a:rPr dirty="0" sz="2400" spc="-55">
                <a:solidFill>
                  <a:srgbClr val="808080"/>
                </a:solidFill>
                <a:latin typeface="Calibri"/>
                <a:cs typeface="Calibri"/>
              </a:rPr>
              <a:t> </a:t>
            </a:r>
            <a:r>
              <a:rPr dirty="0" sz="2400">
                <a:solidFill>
                  <a:srgbClr val="808080"/>
                </a:solidFill>
                <a:latin typeface="Calibri"/>
                <a:cs typeface="Calibri"/>
              </a:rPr>
              <a:t>low</a:t>
            </a:r>
            <a:r>
              <a:rPr dirty="0" sz="2400" spc="-45">
                <a:solidFill>
                  <a:srgbClr val="808080"/>
                </a:solidFill>
                <a:latin typeface="Calibri"/>
                <a:cs typeface="Calibri"/>
              </a:rPr>
              <a:t> </a:t>
            </a:r>
            <a:r>
              <a:rPr dirty="0" sz="2400">
                <a:solidFill>
                  <a:srgbClr val="808080"/>
                </a:solidFill>
                <a:latin typeface="Calibri"/>
                <a:cs typeface="Calibri"/>
              </a:rPr>
              <a:t>thrombosis</a:t>
            </a:r>
            <a:r>
              <a:rPr dirty="0" sz="2400" spc="-55">
                <a:solidFill>
                  <a:srgbClr val="808080"/>
                </a:solidFill>
                <a:latin typeface="Calibri"/>
                <a:cs typeface="Calibri"/>
              </a:rPr>
              <a:t> </a:t>
            </a:r>
            <a:r>
              <a:rPr dirty="0" sz="2400" spc="-20">
                <a:solidFill>
                  <a:srgbClr val="808080"/>
                </a:solidFill>
                <a:latin typeface="Calibri"/>
                <a:cs typeface="Calibri"/>
              </a:rPr>
              <a:t>risk</a:t>
            </a:r>
            <a:endParaRPr sz="2400">
              <a:latin typeface="Calibri"/>
              <a:cs typeface="Calibri"/>
            </a:endParaRPr>
          </a:p>
        </p:txBody>
      </p:sp>
      <p:sp>
        <p:nvSpPr>
          <p:cNvPr id="5" name="object 5"/>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4666"/>
            <a:ext cx="10333990" cy="1530350"/>
          </a:xfrm>
          <a:prstGeom prst="rect">
            <a:avLst/>
          </a:prstGeom>
        </p:spPr>
        <p:txBody>
          <a:bodyPr wrap="square" lIns="0" tIns="52069" rIns="0" bIns="0" rtlCol="0" vert="horz">
            <a:spAutoFit/>
          </a:bodyPr>
          <a:lstStyle/>
          <a:p>
            <a:pPr marL="12700" marR="5080">
              <a:lnSpc>
                <a:spcPct val="90700"/>
              </a:lnSpc>
              <a:spcBef>
                <a:spcPts val="409"/>
              </a:spcBef>
            </a:pPr>
            <a:r>
              <a:rPr dirty="0" sz="2650">
                <a:solidFill>
                  <a:srgbClr val="808080"/>
                </a:solidFill>
                <a:latin typeface="Calibri"/>
                <a:cs typeface="Calibri"/>
              </a:rPr>
              <a:t>Should</a:t>
            </a:r>
            <a:r>
              <a:rPr dirty="0" sz="2650" spc="-40">
                <a:solidFill>
                  <a:srgbClr val="808080"/>
                </a:solidFill>
                <a:latin typeface="Calibri"/>
                <a:cs typeface="Calibri"/>
              </a:rPr>
              <a:t> </a:t>
            </a:r>
            <a:r>
              <a:rPr dirty="0" sz="2650">
                <a:solidFill>
                  <a:srgbClr val="808080"/>
                </a:solidFill>
                <a:latin typeface="Calibri"/>
                <a:cs typeface="Calibri"/>
              </a:rPr>
              <a:t>DOACs,</a:t>
            </a:r>
            <a:r>
              <a:rPr dirty="0" sz="2650" spc="-40">
                <a:solidFill>
                  <a:srgbClr val="808080"/>
                </a:solidFill>
                <a:latin typeface="Calibri"/>
                <a:cs typeface="Calibri"/>
              </a:rPr>
              <a:t> </a:t>
            </a:r>
            <a:r>
              <a:rPr dirty="0" sz="2650">
                <a:solidFill>
                  <a:srgbClr val="808080"/>
                </a:solidFill>
                <a:latin typeface="Calibri"/>
                <a:cs typeface="Calibri"/>
              </a:rPr>
              <a:t>LMWH,</a:t>
            </a:r>
            <a:r>
              <a:rPr dirty="0" sz="2650" spc="-35">
                <a:solidFill>
                  <a:srgbClr val="808080"/>
                </a:solidFill>
                <a:latin typeface="Calibri"/>
                <a:cs typeface="Calibri"/>
              </a:rPr>
              <a:t> </a:t>
            </a:r>
            <a:r>
              <a:rPr dirty="0" sz="2650">
                <a:solidFill>
                  <a:srgbClr val="808080"/>
                </a:solidFill>
                <a:latin typeface="Calibri"/>
                <a:cs typeface="Calibri"/>
              </a:rPr>
              <a:t>UFH,</a:t>
            </a:r>
            <a:r>
              <a:rPr dirty="0" sz="2650" spc="-30">
                <a:solidFill>
                  <a:srgbClr val="808080"/>
                </a:solidFill>
                <a:latin typeface="Calibri"/>
                <a:cs typeface="Calibri"/>
              </a:rPr>
              <a:t> </a:t>
            </a:r>
            <a:r>
              <a:rPr dirty="0" sz="2650">
                <a:solidFill>
                  <a:srgbClr val="808080"/>
                </a:solidFill>
                <a:latin typeface="Calibri"/>
                <a:cs typeface="Calibri"/>
              </a:rPr>
              <a:t>fondaparinux,</a:t>
            </a:r>
            <a:r>
              <a:rPr dirty="0" sz="2650" spc="-40">
                <a:solidFill>
                  <a:srgbClr val="808080"/>
                </a:solidFill>
                <a:latin typeface="Calibri"/>
                <a:cs typeface="Calibri"/>
              </a:rPr>
              <a:t> </a:t>
            </a:r>
            <a:r>
              <a:rPr dirty="0" sz="2650" spc="-10">
                <a:solidFill>
                  <a:srgbClr val="808080"/>
                </a:solidFill>
                <a:latin typeface="Calibri"/>
                <a:cs typeface="Calibri"/>
              </a:rPr>
              <a:t>argatroban,</a:t>
            </a:r>
            <a:r>
              <a:rPr dirty="0" sz="2650" spc="-45">
                <a:solidFill>
                  <a:srgbClr val="808080"/>
                </a:solidFill>
                <a:latin typeface="Calibri"/>
                <a:cs typeface="Calibri"/>
              </a:rPr>
              <a:t> </a:t>
            </a:r>
            <a:r>
              <a:rPr dirty="0" sz="2650">
                <a:solidFill>
                  <a:srgbClr val="808080"/>
                </a:solidFill>
                <a:latin typeface="Calibri"/>
                <a:cs typeface="Calibri"/>
              </a:rPr>
              <a:t>or</a:t>
            </a:r>
            <a:r>
              <a:rPr dirty="0" sz="2650" spc="-30">
                <a:solidFill>
                  <a:srgbClr val="808080"/>
                </a:solidFill>
                <a:latin typeface="Calibri"/>
                <a:cs typeface="Calibri"/>
              </a:rPr>
              <a:t> </a:t>
            </a:r>
            <a:r>
              <a:rPr dirty="0" sz="2650">
                <a:solidFill>
                  <a:srgbClr val="808080"/>
                </a:solidFill>
                <a:latin typeface="Calibri"/>
                <a:cs typeface="Calibri"/>
              </a:rPr>
              <a:t>bivalirudin</a:t>
            </a:r>
            <a:r>
              <a:rPr dirty="0" sz="2650" spc="-45">
                <a:solidFill>
                  <a:srgbClr val="808080"/>
                </a:solidFill>
                <a:latin typeface="Calibri"/>
                <a:cs typeface="Calibri"/>
              </a:rPr>
              <a:t> </a:t>
            </a:r>
            <a:r>
              <a:rPr dirty="0" sz="2650" spc="-25">
                <a:solidFill>
                  <a:srgbClr val="808080"/>
                </a:solidFill>
                <a:latin typeface="Calibri"/>
                <a:cs typeface="Calibri"/>
              </a:rPr>
              <a:t>at </a:t>
            </a:r>
            <a:r>
              <a:rPr dirty="0" sz="2650" spc="-20">
                <a:solidFill>
                  <a:srgbClr val="808080"/>
                </a:solidFill>
                <a:latin typeface="Calibri"/>
                <a:cs typeface="Calibri"/>
              </a:rPr>
              <a:t>intermediate-</a:t>
            </a:r>
            <a:r>
              <a:rPr dirty="0" sz="2650">
                <a:solidFill>
                  <a:srgbClr val="808080"/>
                </a:solidFill>
                <a:latin typeface="Calibri"/>
                <a:cs typeface="Calibri"/>
              </a:rPr>
              <a:t>intensity</a:t>
            </a:r>
            <a:r>
              <a:rPr dirty="0" sz="2650" spc="-45">
                <a:solidFill>
                  <a:srgbClr val="808080"/>
                </a:solidFill>
                <a:latin typeface="Calibri"/>
                <a:cs typeface="Calibri"/>
              </a:rPr>
              <a:t> </a:t>
            </a:r>
            <a:r>
              <a:rPr dirty="0" sz="2650">
                <a:solidFill>
                  <a:srgbClr val="808080"/>
                </a:solidFill>
                <a:latin typeface="Calibri"/>
                <a:cs typeface="Calibri"/>
              </a:rPr>
              <a:t>or</a:t>
            </a:r>
            <a:r>
              <a:rPr dirty="0" sz="2650" spc="-20">
                <a:solidFill>
                  <a:srgbClr val="808080"/>
                </a:solidFill>
                <a:latin typeface="Calibri"/>
                <a:cs typeface="Calibri"/>
              </a:rPr>
              <a:t> </a:t>
            </a:r>
            <a:r>
              <a:rPr dirty="0" sz="2650" spc="-10">
                <a:solidFill>
                  <a:srgbClr val="808080"/>
                </a:solidFill>
                <a:latin typeface="Calibri"/>
                <a:cs typeface="Calibri"/>
              </a:rPr>
              <a:t>therapeutic-</a:t>
            </a:r>
            <a:r>
              <a:rPr dirty="0" sz="2650">
                <a:solidFill>
                  <a:srgbClr val="808080"/>
                </a:solidFill>
                <a:latin typeface="Calibri"/>
                <a:cs typeface="Calibri"/>
              </a:rPr>
              <a:t>intensity</a:t>
            </a:r>
            <a:r>
              <a:rPr dirty="0" sz="2650" spc="-45">
                <a:solidFill>
                  <a:srgbClr val="808080"/>
                </a:solidFill>
                <a:latin typeface="Calibri"/>
                <a:cs typeface="Calibri"/>
              </a:rPr>
              <a:t> </a:t>
            </a:r>
            <a:r>
              <a:rPr dirty="0" sz="2650">
                <a:solidFill>
                  <a:srgbClr val="808080"/>
                </a:solidFill>
                <a:latin typeface="Calibri"/>
                <a:cs typeface="Calibri"/>
              </a:rPr>
              <a:t>vs.</a:t>
            </a:r>
            <a:r>
              <a:rPr dirty="0" sz="2650" spc="-30">
                <a:solidFill>
                  <a:srgbClr val="808080"/>
                </a:solidFill>
                <a:latin typeface="Calibri"/>
                <a:cs typeface="Calibri"/>
              </a:rPr>
              <a:t> </a:t>
            </a:r>
            <a:r>
              <a:rPr dirty="0" sz="2650" spc="-10">
                <a:solidFill>
                  <a:srgbClr val="808080"/>
                </a:solidFill>
                <a:latin typeface="Calibri"/>
                <a:cs typeface="Calibri"/>
              </a:rPr>
              <a:t>prophylactic-</a:t>
            </a:r>
            <a:r>
              <a:rPr dirty="0" sz="2650">
                <a:solidFill>
                  <a:srgbClr val="808080"/>
                </a:solidFill>
                <a:latin typeface="Calibri"/>
                <a:cs typeface="Calibri"/>
              </a:rPr>
              <a:t>intensity</a:t>
            </a:r>
            <a:r>
              <a:rPr dirty="0" sz="2650" spc="-15">
                <a:solidFill>
                  <a:srgbClr val="808080"/>
                </a:solidFill>
                <a:latin typeface="Calibri"/>
                <a:cs typeface="Calibri"/>
              </a:rPr>
              <a:t> </a:t>
            </a:r>
            <a:r>
              <a:rPr dirty="0" sz="2650" spc="-25">
                <a:solidFill>
                  <a:srgbClr val="808080"/>
                </a:solidFill>
                <a:latin typeface="Calibri"/>
                <a:cs typeface="Calibri"/>
              </a:rPr>
              <a:t>be </a:t>
            </a:r>
            <a:r>
              <a:rPr dirty="0" sz="2650">
                <a:solidFill>
                  <a:srgbClr val="808080"/>
                </a:solidFill>
                <a:latin typeface="Calibri"/>
                <a:cs typeface="Calibri"/>
              </a:rPr>
              <a:t>used</a:t>
            </a:r>
            <a:r>
              <a:rPr dirty="0" sz="2650" spc="-50">
                <a:solidFill>
                  <a:srgbClr val="808080"/>
                </a:solidFill>
                <a:latin typeface="Calibri"/>
                <a:cs typeface="Calibri"/>
              </a:rPr>
              <a:t> </a:t>
            </a:r>
            <a:r>
              <a:rPr dirty="0" sz="2650">
                <a:solidFill>
                  <a:srgbClr val="808080"/>
                </a:solidFill>
                <a:latin typeface="Calibri"/>
                <a:cs typeface="Calibri"/>
              </a:rPr>
              <a:t>for</a:t>
            </a:r>
            <a:r>
              <a:rPr dirty="0" sz="2650" spc="-20">
                <a:solidFill>
                  <a:srgbClr val="808080"/>
                </a:solidFill>
                <a:latin typeface="Calibri"/>
                <a:cs typeface="Calibri"/>
              </a:rPr>
              <a:t> </a:t>
            </a:r>
            <a:r>
              <a:rPr dirty="0" sz="2650">
                <a:solidFill>
                  <a:srgbClr val="808080"/>
                </a:solidFill>
                <a:latin typeface="Calibri"/>
                <a:cs typeface="Calibri"/>
              </a:rPr>
              <a:t>patients</a:t>
            </a:r>
            <a:r>
              <a:rPr dirty="0" sz="2650" spc="-35">
                <a:solidFill>
                  <a:srgbClr val="808080"/>
                </a:solidFill>
                <a:latin typeface="Calibri"/>
                <a:cs typeface="Calibri"/>
              </a:rPr>
              <a:t> </a:t>
            </a:r>
            <a:r>
              <a:rPr dirty="0" sz="2650">
                <a:solidFill>
                  <a:srgbClr val="808080"/>
                </a:solidFill>
                <a:latin typeface="Calibri"/>
                <a:cs typeface="Calibri"/>
              </a:rPr>
              <a:t>with</a:t>
            </a:r>
            <a:r>
              <a:rPr dirty="0" sz="2650" spc="-25">
                <a:solidFill>
                  <a:srgbClr val="808080"/>
                </a:solidFill>
                <a:latin typeface="Calibri"/>
                <a:cs typeface="Calibri"/>
              </a:rPr>
              <a:t> </a:t>
            </a:r>
            <a:r>
              <a:rPr dirty="0" sz="2650" spc="-20">
                <a:solidFill>
                  <a:srgbClr val="808080"/>
                </a:solidFill>
                <a:latin typeface="Calibri"/>
                <a:cs typeface="Calibri"/>
              </a:rPr>
              <a:t>COVID-</a:t>
            </a:r>
            <a:r>
              <a:rPr dirty="0" sz="2650">
                <a:solidFill>
                  <a:srgbClr val="808080"/>
                </a:solidFill>
                <a:latin typeface="Calibri"/>
                <a:cs typeface="Calibri"/>
              </a:rPr>
              <a:t>19</a:t>
            </a:r>
            <a:r>
              <a:rPr dirty="0" sz="2650" spc="-20">
                <a:solidFill>
                  <a:srgbClr val="808080"/>
                </a:solidFill>
                <a:latin typeface="Calibri"/>
                <a:cs typeface="Calibri"/>
              </a:rPr>
              <a:t> </a:t>
            </a:r>
            <a:r>
              <a:rPr dirty="0" sz="2650">
                <a:solidFill>
                  <a:srgbClr val="808080"/>
                </a:solidFill>
                <a:latin typeface="Calibri"/>
                <a:cs typeface="Calibri"/>
              </a:rPr>
              <a:t>related</a:t>
            </a:r>
            <a:r>
              <a:rPr dirty="0" sz="2650" spc="-25">
                <a:solidFill>
                  <a:srgbClr val="808080"/>
                </a:solidFill>
                <a:latin typeface="Calibri"/>
                <a:cs typeface="Calibri"/>
              </a:rPr>
              <a:t> </a:t>
            </a:r>
            <a:r>
              <a:rPr dirty="0" sz="2650">
                <a:solidFill>
                  <a:srgbClr val="808080"/>
                </a:solidFill>
                <a:latin typeface="Calibri"/>
                <a:cs typeface="Calibri"/>
              </a:rPr>
              <a:t>acute</a:t>
            </a:r>
            <a:r>
              <a:rPr dirty="0" sz="2650" spc="-35">
                <a:solidFill>
                  <a:srgbClr val="808080"/>
                </a:solidFill>
                <a:latin typeface="Calibri"/>
                <a:cs typeface="Calibri"/>
              </a:rPr>
              <a:t> </a:t>
            </a:r>
            <a:r>
              <a:rPr dirty="0" sz="2650">
                <a:solidFill>
                  <a:srgbClr val="808080"/>
                </a:solidFill>
                <a:latin typeface="Calibri"/>
                <a:cs typeface="Calibri"/>
              </a:rPr>
              <a:t>illness</a:t>
            </a:r>
            <a:r>
              <a:rPr dirty="0" sz="2650" spc="-40">
                <a:solidFill>
                  <a:srgbClr val="808080"/>
                </a:solidFill>
                <a:latin typeface="Calibri"/>
                <a:cs typeface="Calibri"/>
              </a:rPr>
              <a:t> </a:t>
            </a:r>
            <a:r>
              <a:rPr dirty="0" sz="2650">
                <a:solidFill>
                  <a:srgbClr val="808080"/>
                </a:solidFill>
                <a:latin typeface="Calibri"/>
                <a:cs typeface="Calibri"/>
              </a:rPr>
              <a:t>who</a:t>
            </a:r>
            <a:r>
              <a:rPr dirty="0" sz="2650" spc="-15">
                <a:solidFill>
                  <a:srgbClr val="808080"/>
                </a:solidFill>
                <a:latin typeface="Calibri"/>
                <a:cs typeface="Calibri"/>
              </a:rPr>
              <a:t> </a:t>
            </a:r>
            <a:r>
              <a:rPr dirty="0" sz="2650">
                <a:solidFill>
                  <a:srgbClr val="808080"/>
                </a:solidFill>
                <a:latin typeface="Calibri"/>
                <a:cs typeface="Calibri"/>
              </a:rPr>
              <a:t>do</a:t>
            </a:r>
            <a:r>
              <a:rPr dirty="0" sz="2650" spc="-30">
                <a:solidFill>
                  <a:srgbClr val="808080"/>
                </a:solidFill>
                <a:latin typeface="Calibri"/>
                <a:cs typeface="Calibri"/>
              </a:rPr>
              <a:t> </a:t>
            </a:r>
            <a:r>
              <a:rPr dirty="0" sz="2650">
                <a:solidFill>
                  <a:srgbClr val="808080"/>
                </a:solidFill>
                <a:latin typeface="Calibri"/>
                <a:cs typeface="Calibri"/>
              </a:rPr>
              <a:t>not</a:t>
            </a:r>
            <a:r>
              <a:rPr dirty="0" sz="2650" spc="-20">
                <a:solidFill>
                  <a:srgbClr val="808080"/>
                </a:solidFill>
                <a:latin typeface="Calibri"/>
                <a:cs typeface="Calibri"/>
              </a:rPr>
              <a:t> have </a:t>
            </a:r>
            <a:r>
              <a:rPr dirty="0" sz="2650">
                <a:solidFill>
                  <a:srgbClr val="808080"/>
                </a:solidFill>
                <a:latin typeface="Calibri"/>
                <a:cs typeface="Calibri"/>
              </a:rPr>
              <a:t>suspected</a:t>
            </a:r>
            <a:r>
              <a:rPr dirty="0" sz="2650" spc="-60">
                <a:solidFill>
                  <a:srgbClr val="808080"/>
                </a:solidFill>
                <a:latin typeface="Calibri"/>
                <a:cs typeface="Calibri"/>
              </a:rPr>
              <a:t> </a:t>
            </a:r>
            <a:r>
              <a:rPr dirty="0" sz="2650">
                <a:solidFill>
                  <a:srgbClr val="808080"/>
                </a:solidFill>
                <a:latin typeface="Calibri"/>
                <a:cs typeface="Calibri"/>
              </a:rPr>
              <a:t>or</a:t>
            </a:r>
            <a:r>
              <a:rPr dirty="0" sz="2650" spc="-35">
                <a:solidFill>
                  <a:srgbClr val="808080"/>
                </a:solidFill>
                <a:latin typeface="Calibri"/>
                <a:cs typeface="Calibri"/>
              </a:rPr>
              <a:t> </a:t>
            </a:r>
            <a:r>
              <a:rPr dirty="0" sz="2650">
                <a:solidFill>
                  <a:srgbClr val="808080"/>
                </a:solidFill>
                <a:latin typeface="Calibri"/>
                <a:cs typeface="Calibri"/>
              </a:rPr>
              <a:t>confirmed</a:t>
            </a:r>
            <a:r>
              <a:rPr dirty="0" sz="2650" spc="-30">
                <a:solidFill>
                  <a:srgbClr val="808080"/>
                </a:solidFill>
                <a:latin typeface="Calibri"/>
                <a:cs typeface="Calibri"/>
              </a:rPr>
              <a:t> </a:t>
            </a:r>
            <a:r>
              <a:rPr dirty="0" sz="2650" spc="-20">
                <a:solidFill>
                  <a:srgbClr val="808080"/>
                </a:solidFill>
                <a:latin typeface="Calibri"/>
                <a:cs typeface="Calibri"/>
              </a:rPr>
              <a:t>VTE?</a:t>
            </a:r>
            <a:endParaRPr sz="2650">
              <a:latin typeface="Calibri"/>
              <a:cs typeface="Calibri"/>
            </a:endParaRPr>
          </a:p>
        </p:txBody>
      </p:sp>
      <p:graphicFrame>
        <p:nvGraphicFramePr>
          <p:cNvPr id="3" name="object 3" descr=""/>
          <p:cNvGraphicFramePr>
            <a:graphicFrameLocks noGrp="1"/>
          </p:cNvGraphicFramePr>
          <p:nvPr/>
        </p:nvGraphicFramePr>
        <p:xfrm>
          <a:off x="2824477" y="3059005"/>
          <a:ext cx="7112634" cy="3195320"/>
        </p:xfrm>
        <a:graphic>
          <a:graphicData uri="http://schemas.openxmlformats.org/drawingml/2006/table">
            <a:tbl>
              <a:tblPr firstRow="1" bandRow="1">
                <a:tableStyleId>{2D5ABB26-0587-4C30-8999-92F81FD0307C}</a:tableStyleId>
              </a:tblPr>
              <a:tblGrid>
                <a:gridCol w="1684020"/>
                <a:gridCol w="5415280"/>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dirty="0" sz="1400" spc="-10" b="1">
                          <a:solidFill>
                            <a:srgbClr val="FFFFFF"/>
                          </a:solidFill>
                          <a:latin typeface="Segoe UI"/>
                          <a:cs typeface="Segoe UI"/>
                        </a:rPr>
                        <a:t>POPULATION:</a:t>
                      </a:r>
                      <a:endParaRPr sz="14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dirty="0" sz="1400">
                          <a:solidFill>
                            <a:srgbClr val="808080"/>
                          </a:solidFill>
                          <a:latin typeface="Segoe UI"/>
                          <a:cs typeface="Segoe UI"/>
                        </a:rPr>
                        <a:t>Patients</a:t>
                      </a:r>
                      <a:r>
                        <a:rPr dirty="0" sz="1400" spc="-25">
                          <a:solidFill>
                            <a:srgbClr val="808080"/>
                          </a:solidFill>
                          <a:latin typeface="Segoe UI"/>
                          <a:cs typeface="Segoe UI"/>
                        </a:rPr>
                        <a:t> </a:t>
                      </a:r>
                      <a:r>
                        <a:rPr dirty="0" sz="1400">
                          <a:solidFill>
                            <a:srgbClr val="808080"/>
                          </a:solidFill>
                          <a:latin typeface="Segoe UI"/>
                          <a:cs typeface="Segoe UI"/>
                        </a:rPr>
                        <a:t>with</a:t>
                      </a:r>
                      <a:r>
                        <a:rPr dirty="0" sz="1400" spc="-30">
                          <a:solidFill>
                            <a:srgbClr val="808080"/>
                          </a:solidFill>
                          <a:latin typeface="Segoe UI"/>
                          <a:cs typeface="Segoe UI"/>
                        </a:rPr>
                        <a:t> </a:t>
                      </a:r>
                      <a:r>
                        <a:rPr dirty="0" sz="1400" spc="-10">
                          <a:solidFill>
                            <a:srgbClr val="808080"/>
                          </a:solidFill>
                          <a:latin typeface="Segoe UI"/>
                          <a:cs typeface="Segoe UI"/>
                        </a:rPr>
                        <a:t>COVID-</a:t>
                      </a:r>
                      <a:r>
                        <a:rPr dirty="0" sz="1400">
                          <a:solidFill>
                            <a:srgbClr val="808080"/>
                          </a:solidFill>
                          <a:latin typeface="Segoe UI"/>
                          <a:cs typeface="Segoe UI"/>
                        </a:rPr>
                        <a:t>19</a:t>
                      </a:r>
                      <a:r>
                        <a:rPr dirty="0" sz="1400" spc="-30">
                          <a:solidFill>
                            <a:srgbClr val="808080"/>
                          </a:solidFill>
                          <a:latin typeface="Segoe UI"/>
                          <a:cs typeface="Segoe UI"/>
                        </a:rPr>
                        <a:t> </a:t>
                      </a:r>
                      <a:r>
                        <a:rPr dirty="0" sz="1400">
                          <a:solidFill>
                            <a:srgbClr val="808080"/>
                          </a:solidFill>
                          <a:latin typeface="Segoe UI"/>
                          <a:cs typeface="Segoe UI"/>
                        </a:rPr>
                        <a:t>related</a:t>
                      </a:r>
                      <a:r>
                        <a:rPr dirty="0" sz="1400" spc="-5">
                          <a:solidFill>
                            <a:srgbClr val="808080"/>
                          </a:solidFill>
                          <a:latin typeface="Segoe UI"/>
                          <a:cs typeface="Segoe UI"/>
                        </a:rPr>
                        <a:t> </a:t>
                      </a:r>
                      <a:r>
                        <a:rPr dirty="0" sz="1400" b="1" i="1">
                          <a:solidFill>
                            <a:srgbClr val="808080"/>
                          </a:solidFill>
                          <a:latin typeface="Segoe UI"/>
                          <a:cs typeface="Segoe UI"/>
                        </a:rPr>
                        <a:t>acute</a:t>
                      </a:r>
                      <a:r>
                        <a:rPr dirty="0" sz="1400" spc="-25" b="1" i="1">
                          <a:solidFill>
                            <a:srgbClr val="808080"/>
                          </a:solidFill>
                          <a:latin typeface="Segoe UI"/>
                          <a:cs typeface="Segoe UI"/>
                        </a:rPr>
                        <a:t> </a:t>
                      </a:r>
                      <a:r>
                        <a:rPr dirty="0" sz="1400" b="1" i="1">
                          <a:solidFill>
                            <a:srgbClr val="808080"/>
                          </a:solidFill>
                          <a:latin typeface="Segoe UI"/>
                          <a:cs typeface="Segoe UI"/>
                        </a:rPr>
                        <a:t>illness</a:t>
                      </a:r>
                      <a:r>
                        <a:rPr dirty="0" sz="1400" spc="-10" b="1" i="1">
                          <a:solidFill>
                            <a:srgbClr val="808080"/>
                          </a:solidFill>
                          <a:latin typeface="Segoe UI"/>
                          <a:cs typeface="Segoe UI"/>
                        </a:rPr>
                        <a:t> </a:t>
                      </a:r>
                      <a:r>
                        <a:rPr dirty="0" sz="1400">
                          <a:solidFill>
                            <a:srgbClr val="808080"/>
                          </a:solidFill>
                          <a:latin typeface="Segoe UI"/>
                          <a:cs typeface="Segoe UI"/>
                        </a:rPr>
                        <a:t>who</a:t>
                      </a:r>
                      <a:r>
                        <a:rPr dirty="0" sz="1400" spc="-25">
                          <a:solidFill>
                            <a:srgbClr val="808080"/>
                          </a:solidFill>
                          <a:latin typeface="Segoe UI"/>
                          <a:cs typeface="Segoe UI"/>
                        </a:rPr>
                        <a:t> </a:t>
                      </a:r>
                      <a:r>
                        <a:rPr dirty="0" sz="1400">
                          <a:solidFill>
                            <a:srgbClr val="808080"/>
                          </a:solidFill>
                          <a:latin typeface="Segoe UI"/>
                          <a:cs typeface="Segoe UI"/>
                        </a:rPr>
                        <a:t>do</a:t>
                      </a:r>
                      <a:r>
                        <a:rPr dirty="0" sz="1400" spc="-25">
                          <a:solidFill>
                            <a:srgbClr val="808080"/>
                          </a:solidFill>
                          <a:latin typeface="Segoe UI"/>
                          <a:cs typeface="Segoe UI"/>
                        </a:rPr>
                        <a:t> </a:t>
                      </a:r>
                      <a:r>
                        <a:rPr dirty="0" sz="1400">
                          <a:solidFill>
                            <a:srgbClr val="808080"/>
                          </a:solidFill>
                          <a:latin typeface="Segoe UI"/>
                          <a:cs typeface="Segoe UI"/>
                        </a:rPr>
                        <a:t>not</a:t>
                      </a:r>
                      <a:r>
                        <a:rPr dirty="0" sz="1400" spc="-10">
                          <a:solidFill>
                            <a:srgbClr val="808080"/>
                          </a:solidFill>
                          <a:latin typeface="Segoe UI"/>
                          <a:cs typeface="Segoe UI"/>
                        </a:rPr>
                        <a:t> </a:t>
                      </a:r>
                      <a:r>
                        <a:rPr dirty="0" sz="1400" spc="-20">
                          <a:solidFill>
                            <a:srgbClr val="808080"/>
                          </a:solidFill>
                          <a:latin typeface="Segoe UI"/>
                          <a:cs typeface="Segoe UI"/>
                        </a:rPr>
                        <a:t>have </a:t>
                      </a:r>
                      <a:r>
                        <a:rPr dirty="0" sz="1400">
                          <a:solidFill>
                            <a:srgbClr val="808080"/>
                          </a:solidFill>
                          <a:latin typeface="Segoe UI"/>
                          <a:cs typeface="Segoe UI"/>
                        </a:rPr>
                        <a:t>suspected</a:t>
                      </a:r>
                      <a:r>
                        <a:rPr dirty="0" sz="1400" spc="-15">
                          <a:solidFill>
                            <a:srgbClr val="808080"/>
                          </a:solidFill>
                          <a:latin typeface="Segoe UI"/>
                          <a:cs typeface="Segoe UI"/>
                        </a:rPr>
                        <a:t> </a:t>
                      </a:r>
                      <a:r>
                        <a:rPr dirty="0" sz="1400">
                          <a:solidFill>
                            <a:srgbClr val="808080"/>
                          </a:solidFill>
                          <a:latin typeface="Segoe UI"/>
                          <a:cs typeface="Segoe UI"/>
                        </a:rPr>
                        <a:t>or</a:t>
                      </a:r>
                      <a:r>
                        <a:rPr dirty="0" sz="1400" spc="-15">
                          <a:solidFill>
                            <a:srgbClr val="808080"/>
                          </a:solidFill>
                          <a:latin typeface="Segoe UI"/>
                          <a:cs typeface="Segoe UI"/>
                        </a:rPr>
                        <a:t> </a:t>
                      </a:r>
                      <a:r>
                        <a:rPr dirty="0" sz="1400">
                          <a:solidFill>
                            <a:srgbClr val="808080"/>
                          </a:solidFill>
                          <a:latin typeface="Segoe UI"/>
                          <a:cs typeface="Segoe UI"/>
                        </a:rPr>
                        <a:t>confirmed</a:t>
                      </a:r>
                      <a:r>
                        <a:rPr dirty="0" sz="1400" spc="-35">
                          <a:solidFill>
                            <a:srgbClr val="808080"/>
                          </a:solidFill>
                          <a:latin typeface="Segoe UI"/>
                          <a:cs typeface="Segoe UI"/>
                        </a:rPr>
                        <a:t> </a:t>
                      </a:r>
                      <a:r>
                        <a:rPr dirty="0" sz="1400" spc="-25">
                          <a:solidFill>
                            <a:srgbClr val="808080"/>
                          </a:solidFill>
                          <a:latin typeface="Segoe UI"/>
                          <a:cs typeface="Segoe UI"/>
                        </a:rPr>
                        <a:t>VTE</a:t>
                      </a:r>
                      <a:endParaRPr sz="1400">
                        <a:latin typeface="Segoe UI"/>
                        <a:cs typeface="Segoe UI"/>
                      </a:endParaRPr>
                    </a:p>
                  </a:txBody>
                  <a:tcPr marL="0" marR="0" marB="0" marT="1098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54050">
                <a:tc>
                  <a:txBody>
                    <a:bodyPr/>
                    <a:lstStyle/>
                    <a:p>
                      <a:pPr>
                        <a:lnSpc>
                          <a:spcPct val="100000"/>
                        </a:lnSpc>
                        <a:spcBef>
                          <a:spcPts val="35"/>
                        </a:spcBef>
                      </a:pPr>
                      <a:endParaRPr sz="1450">
                        <a:latin typeface="Times New Roman"/>
                        <a:cs typeface="Times New Roman"/>
                      </a:endParaRPr>
                    </a:p>
                    <a:p>
                      <a:pPr marL="91440">
                        <a:lnSpc>
                          <a:spcPct val="100000"/>
                        </a:lnSpc>
                      </a:pPr>
                      <a:r>
                        <a:rPr dirty="0" sz="1400" spc="-10" b="1">
                          <a:solidFill>
                            <a:srgbClr val="FFFFFF"/>
                          </a:solidFill>
                          <a:latin typeface="Segoe UI"/>
                          <a:cs typeface="Segoe UI"/>
                        </a:rPr>
                        <a:t>INTERVENTION:</a:t>
                      </a:r>
                      <a:endParaRPr sz="14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dirty="0" sz="1400">
                          <a:solidFill>
                            <a:srgbClr val="808080"/>
                          </a:solidFill>
                          <a:latin typeface="Segoe UI"/>
                          <a:cs typeface="Segoe UI"/>
                        </a:rPr>
                        <a:t>DOACs,</a:t>
                      </a:r>
                      <a:r>
                        <a:rPr dirty="0" sz="1400" spc="-35">
                          <a:solidFill>
                            <a:srgbClr val="808080"/>
                          </a:solidFill>
                          <a:latin typeface="Segoe UI"/>
                          <a:cs typeface="Segoe UI"/>
                        </a:rPr>
                        <a:t> </a:t>
                      </a:r>
                      <a:r>
                        <a:rPr dirty="0" sz="1400">
                          <a:solidFill>
                            <a:srgbClr val="808080"/>
                          </a:solidFill>
                          <a:latin typeface="Segoe UI"/>
                          <a:cs typeface="Segoe UI"/>
                        </a:rPr>
                        <a:t>LMWH,</a:t>
                      </a:r>
                      <a:r>
                        <a:rPr dirty="0" sz="1400" spc="-30">
                          <a:solidFill>
                            <a:srgbClr val="808080"/>
                          </a:solidFill>
                          <a:latin typeface="Segoe UI"/>
                          <a:cs typeface="Segoe UI"/>
                        </a:rPr>
                        <a:t> </a:t>
                      </a:r>
                      <a:r>
                        <a:rPr dirty="0" sz="1400">
                          <a:solidFill>
                            <a:srgbClr val="808080"/>
                          </a:solidFill>
                          <a:latin typeface="Segoe UI"/>
                          <a:cs typeface="Segoe UI"/>
                        </a:rPr>
                        <a:t>UFH,</a:t>
                      </a:r>
                      <a:r>
                        <a:rPr dirty="0" sz="1400" spc="-35">
                          <a:solidFill>
                            <a:srgbClr val="808080"/>
                          </a:solidFill>
                          <a:latin typeface="Segoe UI"/>
                          <a:cs typeface="Segoe UI"/>
                        </a:rPr>
                        <a:t> </a:t>
                      </a:r>
                      <a:r>
                        <a:rPr dirty="0" sz="1400">
                          <a:solidFill>
                            <a:srgbClr val="808080"/>
                          </a:solidFill>
                          <a:latin typeface="Segoe UI"/>
                          <a:cs typeface="Segoe UI"/>
                        </a:rPr>
                        <a:t>fondaparinux,</a:t>
                      </a:r>
                      <a:r>
                        <a:rPr dirty="0" sz="1400" spc="-75">
                          <a:solidFill>
                            <a:srgbClr val="808080"/>
                          </a:solidFill>
                          <a:latin typeface="Segoe UI"/>
                          <a:cs typeface="Segoe UI"/>
                        </a:rPr>
                        <a:t> </a:t>
                      </a:r>
                      <a:r>
                        <a:rPr dirty="0" sz="1400">
                          <a:solidFill>
                            <a:srgbClr val="808080"/>
                          </a:solidFill>
                          <a:latin typeface="Segoe UI"/>
                          <a:cs typeface="Segoe UI"/>
                        </a:rPr>
                        <a:t>argatroban,</a:t>
                      </a:r>
                      <a:r>
                        <a:rPr dirty="0" sz="1400" spc="-65">
                          <a:solidFill>
                            <a:srgbClr val="808080"/>
                          </a:solidFill>
                          <a:latin typeface="Segoe UI"/>
                          <a:cs typeface="Segoe UI"/>
                        </a:rPr>
                        <a:t> </a:t>
                      </a:r>
                      <a:r>
                        <a:rPr dirty="0" sz="1400">
                          <a:solidFill>
                            <a:srgbClr val="808080"/>
                          </a:solidFill>
                          <a:latin typeface="Segoe UI"/>
                          <a:cs typeface="Segoe UI"/>
                        </a:rPr>
                        <a:t>or</a:t>
                      </a:r>
                      <a:r>
                        <a:rPr dirty="0" sz="1400" spc="-40">
                          <a:solidFill>
                            <a:srgbClr val="808080"/>
                          </a:solidFill>
                          <a:latin typeface="Segoe UI"/>
                          <a:cs typeface="Segoe UI"/>
                        </a:rPr>
                        <a:t> </a:t>
                      </a:r>
                      <a:r>
                        <a:rPr dirty="0" sz="1400">
                          <a:solidFill>
                            <a:srgbClr val="808080"/>
                          </a:solidFill>
                          <a:latin typeface="Segoe UI"/>
                          <a:cs typeface="Segoe UI"/>
                        </a:rPr>
                        <a:t>bivalirudin</a:t>
                      </a:r>
                      <a:r>
                        <a:rPr dirty="0" sz="1400" spc="-60">
                          <a:solidFill>
                            <a:srgbClr val="808080"/>
                          </a:solidFill>
                          <a:latin typeface="Segoe UI"/>
                          <a:cs typeface="Segoe UI"/>
                        </a:rPr>
                        <a:t> </a:t>
                      </a:r>
                      <a:r>
                        <a:rPr dirty="0" sz="1400" spc="-25">
                          <a:solidFill>
                            <a:srgbClr val="808080"/>
                          </a:solidFill>
                          <a:latin typeface="Segoe UI"/>
                          <a:cs typeface="Segoe UI"/>
                        </a:rPr>
                        <a:t>at </a:t>
                      </a:r>
                      <a:r>
                        <a:rPr dirty="0" sz="1400" spc="-10">
                          <a:solidFill>
                            <a:srgbClr val="808080"/>
                          </a:solidFill>
                          <a:latin typeface="Segoe UI"/>
                          <a:cs typeface="Segoe UI"/>
                        </a:rPr>
                        <a:t>intermediate-</a:t>
                      </a:r>
                      <a:r>
                        <a:rPr dirty="0" sz="1400">
                          <a:solidFill>
                            <a:srgbClr val="808080"/>
                          </a:solidFill>
                          <a:latin typeface="Segoe UI"/>
                          <a:cs typeface="Segoe UI"/>
                        </a:rPr>
                        <a:t>intensity</a:t>
                      </a:r>
                      <a:r>
                        <a:rPr dirty="0" sz="1400" spc="70">
                          <a:solidFill>
                            <a:srgbClr val="808080"/>
                          </a:solidFill>
                          <a:latin typeface="Segoe UI"/>
                          <a:cs typeface="Segoe UI"/>
                        </a:rPr>
                        <a:t> </a:t>
                      </a:r>
                      <a:r>
                        <a:rPr dirty="0" sz="1400">
                          <a:solidFill>
                            <a:srgbClr val="808080"/>
                          </a:solidFill>
                          <a:latin typeface="Segoe UI"/>
                          <a:cs typeface="Segoe UI"/>
                        </a:rPr>
                        <a:t>or</a:t>
                      </a:r>
                      <a:r>
                        <a:rPr dirty="0" sz="1400" spc="40">
                          <a:solidFill>
                            <a:srgbClr val="808080"/>
                          </a:solidFill>
                          <a:latin typeface="Segoe UI"/>
                          <a:cs typeface="Segoe UI"/>
                        </a:rPr>
                        <a:t> </a:t>
                      </a:r>
                      <a:r>
                        <a:rPr dirty="0" sz="1400" spc="-10">
                          <a:solidFill>
                            <a:srgbClr val="808080"/>
                          </a:solidFill>
                          <a:latin typeface="Segoe UI"/>
                          <a:cs typeface="Segoe UI"/>
                        </a:rPr>
                        <a:t>therapeutic-intensity</a:t>
                      </a:r>
                      <a:endParaRPr sz="1400">
                        <a:latin typeface="Segoe UI"/>
                        <a:cs typeface="Segoe UI"/>
                      </a:endParaRPr>
                    </a:p>
                  </a:txBody>
                  <a:tcPr marL="0" marR="0" marB="0" marT="1098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364490">
                <a:tc>
                  <a:txBody>
                    <a:bodyPr/>
                    <a:lstStyle/>
                    <a:p>
                      <a:pPr marL="90805">
                        <a:lnSpc>
                          <a:spcPct val="100000"/>
                        </a:lnSpc>
                        <a:spcBef>
                          <a:spcPts val="565"/>
                        </a:spcBef>
                      </a:pPr>
                      <a:r>
                        <a:rPr dirty="0" sz="1400" spc="-10" b="1">
                          <a:solidFill>
                            <a:srgbClr val="FFFFFF"/>
                          </a:solidFill>
                          <a:latin typeface="Segoe UI"/>
                          <a:cs typeface="Segoe UI"/>
                        </a:rPr>
                        <a:t>COMPARISON:</a:t>
                      </a:r>
                      <a:endParaRPr sz="1400">
                        <a:latin typeface="Segoe UI"/>
                        <a:cs typeface="Segoe UI"/>
                      </a:endParaRPr>
                    </a:p>
                  </a:txBody>
                  <a:tcPr marL="0" marR="0" marB="0" marT="717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dirty="0" sz="1400" spc="-10">
                          <a:solidFill>
                            <a:srgbClr val="808080"/>
                          </a:solidFill>
                          <a:latin typeface="Segoe UI"/>
                          <a:cs typeface="Segoe UI"/>
                        </a:rPr>
                        <a:t>Prophylactic-intensity</a:t>
                      </a:r>
                      <a:endParaRPr sz="1400">
                        <a:latin typeface="Segoe UI"/>
                        <a:cs typeface="Segoe UI"/>
                      </a:endParaRPr>
                    </a:p>
                  </a:txBody>
                  <a:tcPr marL="0" marR="0" marB="0" marT="717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dirty="0" sz="1400" spc="-20" b="1">
                          <a:solidFill>
                            <a:srgbClr val="FFFFFF"/>
                          </a:solidFill>
                          <a:latin typeface="Segoe UI"/>
                          <a:cs typeface="Segoe UI"/>
                        </a:rPr>
                        <a:t>MAIN </a:t>
                      </a:r>
                      <a:r>
                        <a:rPr dirty="0" sz="1400" spc="-10" b="1">
                          <a:solidFill>
                            <a:srgbClr val="FFFFFF"/>
                          </a:solidFill>
                          <a:latin typeface="Segoe UI"/>
                          <a:cs typeface="Segoe UI"/>
                        </a:rPr>
                        <a:t>OUTCOMES:</a:t>
                      </a:r>
                      <a:endParaRPr sz="14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a:latin typeface="Times New Roman"/>
                        <a:cs typeface="Times New Roman"/>
                      </a:endParaRPr>
                    </a:p>
                    <a:p>
                      <a:pPr marL="47625" marR="117475" indent="-635">
                        <a:lnSpc>
                          <a:spcPct val="100000"/>
                        </a:lnSpc>
                      </a:pPr>
                      <a:r>
                        <a:rPr dirty="0" sz="1400" spc="-10">
                          <a:solidFill>
                            <a:srgbClr val="808080"/>
                          </a:solidFill>
                          <a:latin typeface="Segoe UI"/>
                          <a:cs typeface="Segoe UI"/>
                        </a:rPr>
                        <a:t>All-</a:t>
                      </a:r>
                      <a:r>
                        <a:rPr dirty="0" sz="1400">
                          <a:solidFill>
                            <a:srgbClr val="808080"/>
                          </a:solidFill>
                          <a:latin typeface="Segoe UI"/>
                          <a:cs typeface="Segoe UI"/>
                        </a:rPr>
                        <a:t>cause</a:t>
                      </a:r>
                      <a:r>
                        <a:rPr dirty="0" sz="1400" spc="-10">
                          <a:solidFill>
                            <a:srgbClr val="808080"/>
                          </a:solidFill>
                          <a:latin typeface="Segoe UI"/>
                          <a:cs typeface="Segoe UI"/>
                        </a:rPr>
                        <a:t> </a:t>
                      </a:r>
                      <a:r>
                        <a:rPr dirty="0" sz="1400">
                          <a:solidFill>
                            <a:srgbClr val="808080"/>
                          </a:solidFill>
                          <a:latin typeface="Segoe UI"/>
                          <a:cs typeface="Segoe UI"/>
                        </a:rPr>
                        <a:t>mortality;</a:t>
                      </a:r>
                      <a:r>
                        <a:rPr dirty="0" sz="1400" spc="-30">
                          <a:solidFill>
                            <a:srgbClr val="808080"/>
                          </a:solidFill>
                          <a:latin typeface="Segoe UI"/>
                          <a:cs typeface="Segoe UI"/>
                        </a:rPr>
                        <a:t> </a:t>
                      </a:r>
                      <a:r>
                        <a:rPr dirty="0" sz="1400">
                          <a:solidFill>
                            <a:srgbClr val="808080"/>
                          </a:solidFill>
                          <a:latin typeface="Segoe UI"/>
                          <a:cs typeface="Segoe UI"/>
                        </a:rPr>
                        <a:t>Pulmonary</a:t>
                      </a:r>
                      <a:r>
                        <a:rPr dirty="0" sz="1400" spc="-40">
                          <a:solidFill>
                            <a:srgbClr val="808080"/>
                          </a:solidFill>
                          <a:latin typeface="Segoe UI"/>
                          <a:cs typeface="Segoe UI"/>
                        </a:rPr>
                        <a:t> </a:t>
                      </a:r>
                      <a:r>
                        <a:rPr dirty="0" sz="1400">
                          <a:solidFill>
                            <a:srgbClr val="808080"/>
                          </a:solidFill>
                          <a:latin typeface="Segoe UI"/>
                          <a:cs typeface="Segoe UI"/>
                        </a:rPr>
                        <a:t>embolism;</a:t>
                      </a:r>
                      <a:r>
                        <a:rPr dirty="0" sz="1400" spc="-15">
                          <a:solidFill>
                            <a:srgbClr val="808080"/>
                          </a:solidFill>
                          <a:latin typeface="Segoe UI"/>
                          <a:cs typeface="Segoe UI"/>
                        </a:rPr>
                        <a:t> </a:t>
                      </a:r>
                      <a:r>
                        <a:rPr dirty="0" sz="1400">
                          <a:solidFill>
                            <a:srgbClr val="808080"/>
                          </a:solidFill>
                          <a:latin typeface="Segoe UI"/>
                          <a:cs typeface="Segoe UI"/>
                        </a:rPr>
                        <a:t>Proximal</a:t>
                      </a:r>
                      <a:r>
                        <a:rPr dirty="0" sz="1400" spc="-20">
                          <a:solidFill>
                            <a:srgbClr val="808080"/>
                          </a:solidFill>
                          <a:latin typeface="Segoe UI"/>
                          <a:cs typeface="Segoe UI"/>
                        </a:rPr>
                        <a:t> </a:t>
                      </a:r>
                      <a:r>
                        <a:rPr dirty="0" sz="1400">
                          <a:solidFill>
                            <a:srgbClr val="808080"/>
                          </a:solidFill>
                          <a:latin typeface="Segoe UI"/>
                          <a:cs typeface="Segoe UI"/>
                        </a:rPr>
                        <a:t>lower</a:t>
                      </a:r>
                      <a:r>
                        <a:rPr dirty="0" sz="1400" spc="10">
                          <a:solidFill>
                            <a:srgbClr val="808080"/>
                          </a:solidFill>
                          <a:latin typeface="Segoe UI"/>
                          <a:cs typeface="Segoe UI"/>
                        </a:rPr>
                        <a:t> </a:t>
                      </a:r>
                      <a:r>
                        <a:rPr dirty="0" sz="1400" spc="-10">
                          <a:solidFill>
                            <a:srgbClr val="808080"/>
                          </a:solidFill>
                          <a:latin typeface="Segoe UI"/>
                          <a:cs typeface="Segoe UI"/>
                        </a:rPr>
                        <a:t>extremity </a:t>
                      </a:r>
                      <a:r>
                        <a:rPr dirty="0" sz="1400">
                          <a:solidFill>
                            <a:srgbClr val="808080"/>
                          </a:solidFill>
                          <a:latin typeface="Segoe UI"/>
                          <a:cs typeface="Segoe UI"/>
                        </a:rPr>
                        <a:t>DVT;</a:t>
                      </a:r>
                      <a:r>
                        <a:rPr dirty="0" sz="1400" spc="-30">
                          <a:solidFill>
                            <a:srgbClr val="808080"/>
                          </a:solidFill>
                          <a:latin typeface="Segoe UI"/>
                          <a:cs typeface="Segoe UI"/>
                        </a:rPr>
                        <a:t> </a:t>
                      </a:r>
                      <a:r>
                        <a:rPr dirty="0" sz="1400" spc="-10">
                          <a:solidFill>
                            <a:srgbClr val="808080"/>
                          </a:solidFill>
                          <a:latin typeface="Segoe UI"/>
                          <a:cs typeface="Segoe UI"/>
                        </a:rPr>
                        <a:t>Venous</a:t>
                      </a:r>
                      <a:r>
                        <a:rPr dirty="0" sz="1400" spc="-30">
                          <a:solidFill>
                            <a:srgbClr val="808080"/>
                          </a:solidFill>
                          <a:latin typeface="Segoe UI"/>
                          <a:cs typeface="Segoe UI"/>
                        </a:rPr>
                        <a:t> </a:t>
                      </a:r>
                      <a:r>
                        <a:rPr dirty="0" sz="1400">
                          <a:solidFill>
                            <a:srgbClr val="808080"/>
                          </a:solidFill>
                          <a:latin typeface="Segoe UI"/>
                          <a:cs typeface="Segoe UI"/>
                        </a:rPr>
                        <a:t>thromboembolism;</a:t>
                      </a:r>
                      <a:r>
                        <a:rPr dirty="0" sz="1400" spc="-55">
                          <a:solidFill>
                            <a:srgbClr val="808080"/>
                          </a:solidFill>
                          <a:latin typeface="Segoe UI"/>
                          <a:cs typeface="Segoe UI"/>
                        </a:rPr>
                        <a:t> </a:t>
                      </a:r>
                      <a:r>
                        <a:rPr dirty="0" sz="1400">
                          <a:solidFill>
                            <a:srgbClr val="808080"/>
                          </a:solidFill>
                          <a:latin typeface="Segoe UI"/>
                          <a:cs typeface="Segoe UI"/>
                        </a:rPr>
                        <a:t>Major</a:t>
                      </a:r>
                      <a:r>
                        <a:rPr dirty="0" sz="1400" spc="-20">
                          <a:solidFill>
                            <a:srgbClr val="808080"/>
                          </a:solidFill>
                          <a:latin typeface="Segoe UI"/>
                          <a:cs typeface="Segoe UI"/>
                        </a:rPr>
                        <a:t> </a:t>
                      </a:r>
                      <a:r>
                        <a:rPr dirty="0" sz="1400">
                          <a:solidFill>
                            <a:srgbClr val="808080"/>
                          </a:solidFill>
                          <a:latin typeface="Segoe UI"/>
                          <a:cs typeface="Segoe UI"/>
                        </a:rPr>
                        <a:t>bleeding;</a:t>
                      </a:r>
                      <a:r>
                        <a:rPr dirty="0" sz="1400" spc="-25">
                          <a:solidFill>
                            <a:srgbClr val="808080"/>
                          </a:solidFill>
                          <a:latin typeface="Segoe UI"/>
                          <a:cs typeface="Segoe UI"/>
                        </a:rPr>
                        <a:t> </a:t>
                      </a:r>
                      <a:r>
                        <a:rPr dirty="0" sz="1400">
                          <a:solidFill>
                            <a:srgbClr val="808080"/>
                          </a:solidFill>
                          <a:latin typeface="Segoe UI"/>
                          <a:cs typeface="Segoe UI"/>
                        </a:rPr>
                        <a:t>Multiple</a:t>
                      </a:r>
                      <a:r>
                        <a:rPr dirty="0" sz="1400" spc="-25">
                          <a:solidFill>
                            <a:srgbClr val="808080"/>
                          </a:solidFill>
                          <a:latin typeface="Segoe UI"/>
                          <a:cs typeface="Segoe UI"/>
                        </a:rPr>
                        <a:t> </a:t>
                      </a:r>
                      <a:r>
                        <a:rPr dirty="0" sz="1400" spc="-10">
                          <a:solidFill>
                            <a:srgbClr val="808080"/>
                          </a:solidFill>
                          <a:latin typeface="Segoe UI"/>
                          <a:cs typeface="Segoe UI"/>
                        </a:rPr>
                        <a:t>organ </a:t>
                      </a:r>
                      <a:r>
                        <a:rPr dirty="0" sz="1400">
                          <a:solidFill>
                            <a:srgbClr val="808080"/>
                          </a:solidFill>
                          <a:latin typeface="Segoe UI"/>
                          <a:cs typeface="Segoe UI"/>
                        </a:rPr>
                        <a:t>failure;</a:t>
                      </a:r>
                      <a:r>
                        <a:rPr dirty="0" sz="1400" spc="-45">
                          <a:solidFill>
                            <a:srgbClr val="808080"/>
                          </a:solidFill>
                          <a:latin typeface="Segoe UI"/>
                          <a:cs typeface="Segoe UI"/>
                        </a:rPr>
                        <a:t> </a:t>
                      </a:r>
                      <a:r>
                        <a:rPr dirty="0" sz="1400">
                          <a:solidFill>
                            <a:srgbClr val="808080"/>
                          </a:solidFill>
                          <a:latin typeface="Segoe UI"/>
                          <a:cs typeface="Segoe UI"/>
                        </a:rPr>
                        <a:t>Ischemic</a:t>
                      </a:r>
                      <a:r>
                        <a:rPr dirty="0" sz="1400" spc="-30">
                          <a:solidFill>
                            <a:srgbClr val="808080"/>
                          </a:solidFill>
                          <a:latin typeface="Segoe UI"/>
                          <a:cs typeface="Segoe UI"/>
                        </a:rPr>
                        <a:t> </a:t>
                      </a:r>
                      <a:r>
                        <a:rPr dirty="0" sz="1400">
                          <a:solidFill>
                            <a:srgbClr val="808080"/>
                          </a:solidFill>
                          <a:latin typeface="Segoe UI"/>
                          <a:cs typeface="Segoe UI"/>
                        </a:rPr>
                        <a:t>stroke;</a:t>
                      </a:r>
                      <a:r>
                        <a:rPr dirty="0" sz="1400" spc="-35">
                          <a:solidFill>
                            <a:srgbClr val="808080"/>
                          </a:solidFill>
                          <a:latin typeface="Segoe UI"/>
                          <a:cs typeface="Segoe UI"/>
                        </a:rPr>
                        <a:t> </a:t>
                      </a:r>
                      <a:r>
                        <a:rPr dirty="0" sz="1400">
                          <a:solidFill>
                            <a:srgbClr val="808080"/>
                          </a:solidFill>
                          <a:latin typeface="Segoe UI"/>
                          <a:cs typeface="Segoe UI"/>
                        </a:rPr>
                        <a:t>Intracranial</a:t>
                      </a:r>
                      <a:r>
                        <a:rPr dirty="0" sz="1400" spc="-65">
                          <a:solidFill>
                            <a:srgbClr val="808080"/>
                          </a:solidFill>
                          <a:latin typeface="Segoe UI"/>
                          <a:cs typeface="Segoe UI"/>
                        </a:rPr>
                        <a:t> </a:t>
                      </a:r>
                      <a:r>
                        <a:rPr dirty="0" sz="1400">
                          <a:solidFill>
                            <a:srgbClr val="808080"/>
                          </a:solidFill>
                          <a:latin typeface="Segoe UI"/>
                          <a:cs typeface="Segoe UI"/>
                        </a:rPr>
                        <a:t>hemorrhage;</a:t>
                      </a:r>
                      <a:r>
                        <a:rPr dirty="0" sz="1400" spc="-55">
                          <a:solidFill>
                            <a:srgbClr val="808080"/>
                          </a:solidFill>
                          <a:latin typeface="Segoe UI"/>
                          <a:cs typeface="Segoe UI"/>
                        </a:rPr>
                        <a:t> </a:t>
                      </a:r>
                      <a:r>
                        <a:rPr dirty="0" sz="1400" spc="-10">
                          <a:solidFill>
                            <a:srgbClr val="808080"/>
                          </a:solidFill>
                          <a:latin typeface="Segoe UI"/>
                          <a:cs typeface="Segoe UI"/>
                        </a:rPr>
                        <a:t>Invasive </a:t>
                      </a:r>
                      <a:r>
                        <a:rPr dirty="0" sz="1400">
                          <a:solidFill>
                            <a:srgbClr val="808080"/>
                          </a:solidFill>
                          <a:latin typeface="Segoe UI"/>
                          <a:cs typeface="Segoe UI"/>
                        </a:rPr>
                        <a:t>ventilation;</a:t>
                      </a:r>
                      <a:r>
                        <a:rPr dirty="0" sz="1400" spc="-45">
                          <a:solidFill>
                            <a:srgbClr val="808080"/>
                          </a:solidFill>
                          <a:latin typeface="Segoe UI"/>
                          <a:cs typeface="Segoe UI"/>
                        </a:rPr>
                        <a:t> </a:t>
                      </a:r>
                      <a:r>
                        <a:rPr dirty="0" sz="1400">
                          <a:solidFill>
                            <a:srgbClr val="808080"/>
                          </a:solidFill>
                          <a:latin typeface="Segoe UI"/>
                          <a:cs typeface="Segoe UI"/>
                        </a:rPr>
                        <a:t>Limb</a:t>
                      </a:r>
                      <a:r>
                        <a:rPr dirty="0" sz="1400" spc="-15">
                          <a:solidFill>
                            <a:srgbClr val="808080"/>
                          </a:solidFill>
                          <a:latin typeface="Segoe UI"/>
                          <a:cs typeface="Segoe UI"/>
                        </a:rPr>
                        <a:t> </a:t>
                      </a:r>
                      <a:r>
                        <a:rPr dirty="0" sz="1400">
                          <a:solidFill>
                            <a:srgbClr val="808080"/>
                          </a:solidFill>
                          <a:latin typeface="Segoe UI"/>
                          <a:cs typeface="Segoe UI"/>
                        </a:rPr>
                        <a:t>amputation;</a:t>
                      </a:r>
                      <a:r>
                        <a:rPr dirty="0" sz="1400" spc="-45">
                          <a:solidFill>
                            <a:srgbClr val="808080"/>
                          </a:solidFill>
                          <a:latin typeface="Segoe UI"/>
                          <a:cs typeface="Segoe UI"/>
                        </a:rPr>
                        <a:t> </a:t>
                      </a:r>
                      <a:r>
                        <a:rPr dirty="0" sz="1400">
                          <a:solidFill>
                            <a:srgbClr val="808080"/>
                          </a:solidFill>
                          <a:latin typeface="Segoe UI"/>
                          <a:cs typeface="Segoe UI"/>
                        </a:rPr>
                        <a:t>ICU</a:t>
                      </a:r>
                      <a:r>
                        <a:rPr dirty="0" sz="1400" spc="-20">
                          <a:solidFill>
                            <a:srgbClr val="808080"/>
                          </a:solidFill>
                          <a:latin typeface="Segoe UI"/>
                          <a:cs typeface="Segoe UI"/>
                        </a:rPr>
                        <a:t> </a:t>
                      </a:r>
                      <a:r>
                        <a:rPr dirty="0" sz="1400">
                          <a:solidFill>
                            <a:srgbClr val="808080"/>
                          </a:solidFill>
                          <a:latin typeface="Segoe UI"/>
                          <a:cs typeface="Segoe UI"/>
                        </a:rPr>
                        <a:t>hospitalization;</a:t>
                      </a:r>
                      <a:r>
                        <a:rPr dirty="0" sz="1400" spc="-40">
                          <a:solidFill>
                            <a:srgbClr val="808080"/>
                          </a:solidFill>
                          <a:latin typeface="Segoe UI"/>
                          <a:cs typeface="Segoe UI"/>
                        </a:rPr>
                        <a:t> </a:t>
                      </a:r>
                      <a:r>
                        <a:rPr dirty="0" sz="1400" spc="-10">
                          <a:solidFill>
                            <a:srgbClr val="808080"/>
                          </a:solidFill>
                          <a:latin typeface="Segoe UI"/>
                          <a:cs typeface="Segoe UI"/>
                        </a:rPr>
                        <a:t>ST-elevation </a:t>
                      </a:r>
                      <a:r>
                        <a:rPr dirty="0" sz="1400">
                          <a:solidFill>
                            <a:srgbClr val="808080"/>
                          </a:solidFill>
                          <a:latin typeface="Segoe UI"/>
                          <a:cs typeface="Segoe UI"/>
                        </a:rPr>
                        <a:t>myocardial</a:t>
                      </a:r>
                      <a:r>
                        <a:rPr dirty="0" sz="1400" spc="-60">
                          <a:solidFill>
                            <a:srgbClr val="808080"/>
                          </a:solidFill>
                          <a:latin typeface="Segoe UI"/>
                          <a:cs typeface="Segoe UI"/>
                        </a:rPr>
                        <a:t> </a:t>
                      </a:r>
                      <a:r>
                        <a:rPr dirty="0" sz="1400" spc="-10">
                          <a:solidFill>
                            <a:srgbClr val="808080"/>
                          </a:solidFill>
                          <a:latin typeface="Segoe UI"/>
                          <a:cs typeface="Segoe UI"/>
                        </a:rPr>
                        <a:t>infarction;</a:t>
                      </a:r>
                      <a:endParaRPr sz="14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bl>
          </a:graphicData>
        </a:graphic>
      </p:graphicFrame>
      <p:sp>
        <p:nvSpPr>
          <p:cNvPr id="4" name="object 4"/>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36"/>
          <a:ext cx="9830435" cy="4664709"/>
        </p:xfrm>
        <a:graphic>
          <a:graphicData uri="http://schemas.openxmlformats.org/drawingml/2006/table">
            <a:tbl>
              <a:tblPr firstRow="1" bandRow="1">
                <a:tableStyleId>{2D5ABB26-0587-4C30-8999-92F81FD0307C}</a:tableStyleId>
              </a:tblPr>
              <a:tblGrid>
                <a:gridCol w="2061845"/>
                <a:gridCol w="1133475"/>
                <a:gridCol w="1407795"/>
                <a:gridCol w="1362075"/>
                <a:gridCol w="1798955"/>
                <a:gridCol w="2051685"/>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algn="ctr" marL="139700" marR="133985" indent="1905">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38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982344">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38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a:latin typeface="Times New Roman"/>
                        <a:cs typeface="Times New Roman"/>
                      </a:endParaRPr>
                    </a:p>
                    <a:p>
                      <a:pPr marL="589280" marR="68580" indent="-512445">
                        <a:lnSpc>
                          <a:spcPct val="100000"/>
                        </a:lnSpc>
                      </a:pPr>
                      <a:r>
                        <a:rPr dirty="0" sz="1200" b="1">
                          <a:solidFill>
                            <a:srgbClr val="FFFFFF"/>
                          </a:solidFill>
                          <a:latin typeface="Segoe UI"/>
                          <a:cs typeface="Segoe UI"/>
                        </a:rPr>
                        <a:t>Risk</a:t>
                      </a:r>
                      <a:r>
                        <a:rPr dirty="0" sz="1200" spc="-10"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dirty="0" sz="1200" b="1">
                          <a:solidFill>
                            <a:srgbClr val="FFFFFF"/>
                          </a:solidFill>
                          <a:latin typeface="Segoe UI"/>
                          <a:cs typeface="Segoe UI"/>
                        </a:rPr>
                        <a:t>Risk</a:t>
                      </a:r>
                      <a:r>
                        <a:rPr dirty="0" sz="1200" spc="-5" b="1">
                          <a:solidFill>
                            <a:srgbClr val="FFFFFF"/>
                          </a:solidFill>
                          <a:latin typeface="Segoe UI"/>
                          <a:cs typeface="Segoe UI"/>
                        </a:rPr>
                        <a:t> </a:t>
                      </a:r>
                      <a:r>
                        <a:rPr dirty="0" sz="1200" spc="-10" b="1">
                          <a:solidFill>
                            <a:srgbClr val="FFFFFF"/>
                          </a:solidFill>
                          <a:latin typeface="Segoe UI"/>
                          <a:cs typeface="Segoe UI"/>
                        </a:rPr>
                        <a:t>difference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anticoagulation</a:t>
                      </a:r>
                      <a:endParaRPr sz="1200">
                        <a:latin typeface="Segoe UI"/>
                        <a:cs typeface="Segoe UI"/>
                      </a:endParaRPr>
                    </a:p>
                    <a:p>
                      <a:pPr marL="443230">
                        <a:lnSpc>
                          <a:spcPct val="100000"/>
                        </a:lnSpc>
                      </a:pPr>
                      <a:r>
                        <a:rPr dirty="0" sz="1200" b="1">
                          <a:solidFill>
                            <a:srgbClr val="FFFFFF"/>
                          </a:solidFill>
                          <a:latin typeface="Segoe UI"/>
                          <a:cs typeface="Segoe UI"/>
                        </a:rPr>
                        <a:t>at</a:t>
                      </a:r>
                      <a:r>
                        <a:rPr dirty="0" sz="1200" spc="-20" b="1">
                          <a:solidFill>
                            <a:srgbClr val="FFFFFF"/>
                          </a:solidFill>
                          <a:latin typeface="Segoe UI"/>
                          <a:cs typeface="Segoe UI"/>
                        </a:rPr>
                        <a:t> </a:t>
                      </a:r>
                      <a:r>
                        <a:rPr dirty="0" sz="1200" spc="-10" b="1">
                          <a:solidFill>
                            <a:srgbClr val="FFFFFF"/>
                          </a:solidFill>
                          <a:latin typeface="Segoe UI"/>
                          <a:cs typeface="Segoe UI"/>
                        </a:rPr>
                        <a:t>intermediate-</a:t>
                      </a:r>
                      <a:endParaRPr sz="1200">
                        <a:latin typeface="Segoe UI"/>
                        <a:cs typeface="Segoe UI"/>
                      </a:endParaRPr>
                    </a:p>
                    <a:p>
                      <a:pPr marL="177800">
                        <a:lnSpc>
                          <a:spcPct val="100000"/>
                        </a:lnSpc>
                      </a:pPr>
                      <a:r>
                        <a:rPr dirty="0" sz="1200" b="1">
                          <a:solidFill>
                            <a:srgbClr val="FFFFFF"/>
                          </a:solidFill>
                          <a:latin typeface="Segoe UI"/>
                          <a:cs typeface="Segoe UI"/>
                        </a:rPr>
                        <a:t>or</a:t>
                      </a:r>
                      <a:r>
                        <a:rPr dirty="0" sz="1200" spc="65" b="1">
                          <a:solidFill>
                            <a:srgbClr val="FFFFFF"/>
                          </a:solidFill>
                          <a:latin typeface="Segoe UI"/>
                          <a:cs typeface="Segoe UI"/>
                        </a:rPr>
                        <a:t> </a:t>
                      </a:r>
                      <a:r>
                        <a:rPr dirty="0" sz="1200" spc="-10" b="1">
                          <a:solidFill>
                            <a:srgbClr val="FFFFFF"/>
                          </a:solidFill>
                          <a:latin typeface="Segoe UI"/>
                          <a:cs typeface="Segoe UI"/>
                        </a:rPr>
                        <a:t>therapeutic-intensity</a:t>
                      </a:r>
                      <a:endParaRPr sz="1200">
                        <a:latin typeface="Segoe UI"/>
                        <a:cs typeface="Segoe UI"/>
                      </a:endParaRPr>
                    </a:p>
                  </a:txBody>
                  <a:tcPr marL="0" marR="0" marB="0" marT="1206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599440">
                <a:tc>
                  <a:txBody>
                    <a:bodyPr/>
                    <a:lstStyle/>
                    <a:p>
                      <a:pPr marL="90805">
                        <a:lnSpc>
                          <a:spcPct val="100000"/>
                        </a:lnSpc>
                        <a:spcBef>
                          <a:spcPts val="885"/>
                        </a:spcBef>
                      </a:pPr>
                      <a:r>
                        <a:rPr dirty="0" sz="1200" spc="-10" b="1">
                          <a:solidFill>
                            <a:srgbClr val="808080"/>
                          </a:solidFill>
                          <a:latin typeface="Segoe UI"/>
                          <a:cs typeface="Segoe UI"/>
                        </a:rPr>
                        <a:t>ALL-</a:t>
                      </a:r>
                      <a:r>
                        <a:rPr dirty="0" sz="1200" b="1">
                          <a:solidFill>
                            <a:srgbClr val="808080"/>
                          </a:solidFill>
                          <a:latin typeface="Segoe UI"/>
                          <a:cs typeface="Segoe UI"/>
                        </a:rPr>
                        <a:t>CAUSE</a:t>
                      </a:r>
                      <a:r>
                        <a:rPr dirty="0" sz="1200" spc="-5" b="1">
                          <a:solidFill>
                            <a:srgbClr val="808080"/>
                          </a:solidFill>
                          <a:latin typeface="Segoe UI"/>
                          <a:cs typeface="Segoe UI"/>
                        </a:rPr>
                        <a:t> </a:t>
                      </a:r>
                      <a:r>
                        <a:rPr dirty="0" sz="1200" spc="-10" b="1">
                          <a:solidFill>
                            <a:srgbClr val="808080"/>
                          </a:solidFill>
                          <a:latin typeface="Segoe UI"/>
                          <a:cs typeface="Segoe UI"/>
                        </a:rPr>
                        <a:t>MORTALITY</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1239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85"/>
                        </a:spcBef>
                      </a:pPr>
                      <a:r>
                        <a:rPr dirty="0" sz="1200" spc="-20">
                          <a:solidFill>
                            <a:srgbClr val="808080"/>
                          </a:solidFill>
                          <a:latin typeface="Segoe UI"/>
                          <a:cs typeface="Segoe UI"/>
                        </a:rPr>
                        <a:t>2626</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1239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38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4889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85"/>
                        </a:spcBef>
                      </a:pPr>
                      <a:r>
                        <a:rPr dirty="0" sz="1200">
                          <a:solidFill>
                            <a:srgbClr val="808080"/>
                          </a:solidFill>
                          <a:latin typeface="Segoe UI"/>
                          <a:cs typeface="Segoe UI"/>
                        </a:rPr>
                        <a:t>HR</a:t>
                      </a:r>
                      <a:r>
                        <a:rPr dirty="0" sz="1200" spc="-15">
                          <a:solidFill>
                            <a:srgbClr val="808080"/>
                          </a:solidFill>
                          <a:latin typeface="Segoe UI"/>
                          <a:cs typeface="Segoe UI"/>
                        </a:rPr>
                        <a:t> </a:t>
                      </a:r>
                      <a:r>
                        <a:rPr dirty="0" sz="1200" spc="-20">
                          <a:solidFill>
                            <a:srgbClr val="808080"/>
                          </a:solidFill>
                          <a:latin typeface="Segoe UI"/>
                          <a:cs typeface="Segoe UI"/>
                        </a:rPr>
                        <a:t>0.86</a:t>
                      </a:r>
                      <a:endParaRPr sz="1200">
                        <a:latin typeface="Segoe UI"/>
                        <a:cs typeface="Segoe UI"/>
                      </a:endParaRPr>
                    </a:p>
                    <a:p>
                      <a:pPr algn="ctr">
                        <a:lnSpc>
                          <a:spcPct val="100000"/>
                        </a:lnSpc>
                      </a:pPr>
                      <a:r>
                        <a:rPr dirty="0" sz="1200">
                          <a:solidFill>
                            <a:srgbClr val="808080"/>
                          </a:solidFill>
                          <a:latin typeface="Segoe UI"/>
                          <a:cs typeface="Segoe UI"/>
                        </a:rPr>
                        <a:t>(0.73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a:t>
                      </a:r>
                      <a:endParaRPr sz="1200">
                        <a:latin typeface="Segoe UI"/>
                        <a:cs typeface="Segoe UI"/>
                      </a:endParaRPr>
                    </a:p>
                  </a:txBody>
                  <a:tcPr marL="0" marR="0" marB="0" marT="11239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50"/>
                        </a:spcBef>
                      </a:pPr>
                      <a:endParaRPr sz="1350">
                        <a:latin typeface="Times New Roman"/>
                        <a:cs typeface="Times New Roman"/>
                      </a:endParaRPr>
                    </a:p>
                    <a:p>
                      <a:pPr marL="442595">
                        <a:lnSpc>
                          <a:spcPct val="100000"/>
                        </a:lnSpc>
                      </a:pPr>
                      <a:r>
                        <a:rPr dirty="0" sz="1200">
                          <a:solidFill>
                            <a:srgbClr val="808080"/>
                          </a:solidFill>
                          <a:latin typeface="Segoe UI"/>
                          <a:cs typeface="Segoe UI"/>
                        </a:rPr>
                        <a:t>148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885"/>
                        </a:spcBef>
                      </a:pPr>
                      <a:r>
                        <a:rPr dirty="0" sz="1200">
                          <a:solidFill>
                            <a:srgbClr val="808080"/>
                          </a:solidFill>
                          <a:latin typeface="Segoe UI"/>
                          <a:cs typeface="Segoe UI"/>
                        </a:rPr>
                        <a:t>19</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42265">
                        <a:lnSpc>
                          <a:spcPct val="100000"/>
                        </a:lnSpc>
                      </a:pPr>
                      <a:r>
                        <a:rPr dirty="0" sz="1200">
                          <a:solidFill>
                            <a:srgbClr val="808080"/>
                          </a:solidFill>
                          <a:latin typeface="Segoe UI"/>
                          <a:cs typeface="Segoe UI"/>
                        </a:rPr>
                        <a:t>(38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3</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1239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580390">
                <a:tc>
                  <a:txBody>
                    <a:bodyPr/>
                    <a:lstStyle/>
                    <a:p>
                      <a:pPr marL="90805">
                        <a:lnSpc>
                          <a:spcPct val="100000"/>
                        </a:lnSpc>
                        <a:spcBef>
                          <a:spcPts val="90"/>
                        </a:spcBef>
                      </a:pPr>
                      <a:r>
                        <a:rPr dirty="0" sz="1200" spc="-25" b="1">
                          <a:solidFill>
                            <a:srgbClr val="808080"/>
                          </a:solidFill>
                          <a:latin typeface="Segoe UI"/>
                          <a:cs typeface="Segoe UI"/>
                        </a:rPr>
                        <a:t>PE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4</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114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1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31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393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1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300">
                        <a:latin typeface="Times New Roman"/>
                        <a:cs typeface="Times New Roman"/>
                      </a:endParaRPr>
                    </a:p>
                    <a:p>
                      <a:pPr marL="483870">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81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34645">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580390">
                <a:tc>
                  <a:txBody>
                    <a:bodyPr/>
                    <a:lstStyle/>
                    <a:p>
                      <a:pPr marL="90805" marR="615315">
                        <a:lnSpc>
                          <a:spcPct val="100000"/>
                        </a:lnSpc>
                        <a:spcBef>
                          <a:spcPts val="90"/>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114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10"/>
                        </a:spcBef>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31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393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10"/>
                        </a:spcBef>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300">
                        <a:latin typeface="Times New Roman"/>
                        <a:cs typeface="Times New Roman"/>
                      </a:endParaRPr>
                    </a:p>
                    <a:p>
                      <a:pPr marL="483870">
                        <a:lnSpc>
                          <a:spcPct val="100000"/>
                        </a:lnSpc>
                      </a:pPr>
                      <a:r>
                        <a:rPr dirty="0" sz="1200">
                          <a:solidFill>
                            <a:srgbClr val="808080"/>
                          </a:solidFill>
                          <a:latin typeface="Segoe UI"/>
                          <a:cs typeface="Segoe UI"/>
                        </a:rPr>
                        <a:t>20</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810"/>
                        </a:spcBef>
                      </a:pPr>
                      <a:r>
                        <a:rPr dirty="0" sz="1200">
                          <a:solidFill>
                            <a:srgbClr val="808080"/>
                          </a:solidFill>
                          <a:latin typeface="Segoe UI"/>
                          <a:cs typeface="Segoe UI"/>
                        </a:rPr>
                        <a:t>13</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19</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028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771525">
                <a:tc>
                  <a:txBody>
                    <a:bodyPr/>
                    <a:lstStyle/>
                    <a:p>
                      <a:pPr marL="90805">
                        <a:lnSpc>
                          <a:spcPct val="100000"/>
                        </a:lnSpc>
                        <a:spcBef>
                          <a:spcPts val="840"/>
                        </a:spcBef>
                      </a:pPr>
                      <a:r>
                        <a:rPr dirty="0" sz="1200" spc="-25" b="1">
                          <a:solidFill>
                            <a:srgbClr val="808080"/>
                          </a:solidFill>
                          <a:latin typeface="Segoe UI"/>
                          <a:cs typeface="Segoe UI"/>
                        </a:rPr>
                        <a:t>VTE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6</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1066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5"/>
                        </a:spcBef>
                      </a:pPr>
                      <a:endParaRPr sz="1350">
                        <a:latin typeface="Times New Roman"/>
                        <a:cs typeface="Times New Roman"/>
                      </a:endParaRPr>
                    </a:p>
                    <a:p>
                      <a:pPr algn="ctr">
                        <a:lnSpc>
                          <a:spcPct val="100000"/>
                        </a:lnSpc>
                        <a:spcBef>
                          <a:spcPts val="5"/>
                        </a:spcBef>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950">
                        <a:latin typeface="Times New Roman"/>
                        <a:cs typeface="Times New Roman"/>
                      </a:endParaRPr>
                    </a:p>
                    <a:p>
                      <a:pPr algn="ctr">
                        <a:lnSpc>
                          <a:spcPct val="100000"/>
                        </a:lnSpc>
                        <a:spcBef>
                          <a:spcPts val="5"/>
                        </a:spcBef>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950">
                        <a:latin typeface="Times New Roman"/>
                        <a:cs typeface="Times New Roman"/>
                      </a:endParaRPr>
                    </a:p>
                    <a:p>
                      <a:pPr algn="ctr">
                        <a:lnSpc>
                          <a:spcPct val="100000"/>
                        </a:lnSpc>
                        <a:spcBef>
                          <a:spcPts val="5"/>
                        </a:spcBef>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marL="90805" marR="160655">
                        <a:lnSpc>
                          <a:spcPct val="100000"/>
                        </a:lnSpc>
                        <a:spcBef>
                          <a:spcPts val="840"/>
                        </a:spcBef>
                      </a:pPr>
                      <a:r>
                        <a:rPr dirty="0" sz="1200">
                          <a:solidFill>
                            <a:srgbClr val="808080"/>
                          </a:solidFill>
                          <a:latin typeface="Segoe UI"/>
                          <a:cs typeface="Segoe UI"/>
                        </a:rPr>
                        <a:t>Baseline</a:t>
                      </a:r>
                      <a:r>
                        <a:rPr dirty="0" sz="1200" spc="-30">
                          <a:solidFill>
                            <a:srgbClr val="808080"/>
                          </a:solidFill>
                          <a:latin typeface="Segoe UI"/>
                          <a:cs typeface="Segoe UI"/>
                        </a:rPr>
                        <a:t> </a:t>
                      </a:r>
                      <a:r>
                        <a:rPr dirty="0" sz="1200">
                          <a:solidFill>
                            <a:srgbClr val="808080"/>
                          </a:solidFill>
                          <a:latin typeface="Segoe UI"/>
                          <a:cs typeface="Segoe UI"/>
                        </a:rPr>
                        <a:t>(2</a:t>
                      </a:r>
                      <a:r>
                        <a:rPr dirty="0" sz="1200" spc="-5">
                          <a:solidFill>
                            <a:srgbClr val="808080"/>
                          </a:solidFill>
                          <a:latin typeface="Segoe UI"/>
                          <a:cs typeface="Segoe UI"/>
                        </a:rPr>
                        <a:t> </a:t>
                      </a:r>
                      <a:r>
                        <a:rPr dirty="0" sz="1200">
                          <a:solidFill>
                            <a:srgbClr val="808080"/>
                          </a:solidFill>
                          <a:latin typeface="Segoe UI"/>
                          <a:cs typeface="Segoe UI"/>
                        </a:rPr>
                        <a:t>studies, range</a:t>
                      </a:r>
                      <a:r>
                        <a:rPr dirty="0" sz="1200" spc="-20">
                          <a:solidFill>
                            <a:srgbClr val="808080"/>
                          </a:solidFill>
                          <a:latin typeface="Segoe UI"/>
                          <a:cs typeface="Segoe UI"/>
                        </a:rPr>
                        <a:t> </a:t>
                      </a:r>
                      <a:r>
                        <a:rPr dirty="0" sz="1200">
                          <a:solidFill>
                            <a:srgbClr val="808080"/>
                          </a:solidFill>
                          <a:latin typeface="Segoe UI"/>
                          <a:cs typeface="Segoe UI"/>
                        </a:rPr>
                        <a:t>2.0%</a:t>
                      </a:r>
                      <a:r>
                        <a:rPr dirty="0" sz="1200" spc="-1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3.1%); 0/19</a:t>
                      </a:r>
                      <a:r>
                        <a:rPr dirty="0" sz="1200" spc="-15">
                          <a:solidFill>
                            <a:srgbClr val="808080"/>
                          </a:solidFill>
                          <a:latin typeface="Segoe UI"/>
                          <a:cs typeface="Segoe UI"/>
                        </a:rPr>
                        <a:t> </a:t>
                      </a:r>
                      <a:r>
                        <a:rPr dirty="0" sz="1200">
                          <a:solidFill>
                            <a:srgbClr val="808080"/>
                          </a:solidFill>
                          <a:latin typeface="Segoe UI"/>
                          <a:cs typeface="Segoe UI"/>
                        </a:rPr>
                        <a:t>(0%) </a:t>
                      </a:r>
                      <a:r>
                        <a:rPr dirty="0" sz="1200" spc="-25">
                          <a:solidFill>
                            <a:srgbClr val="808080"/>
                          </a:solidFill>
                          <a:latin typeface="Segoe UI"/>
                          <a:cs typeface="Segoe UI"/>
                        </a:rPr>
                        <a:t>on </a:t>
                      </a:r>
                      <a:r>
                        <a:rPr dirty="0" sz="1200">
                          <a:solidFill>
                            <a:srgbClr val="808080"/>
                          </a:solidFill>
                          <a:latin typeface="Segoe UI"/>
                          <a:cs typeface="Segoe UI"/>
                        </a:rPr>
                        <a:t>therapeutic</a:t>
                      </a:r>
                      <a:r>
                        <a:rPr dirty="0" sz="1200" spc="-45">
                          <a:solidFill>
                            <a:srgbClr val="808080"/>
                          </a:solidFill>
                          <a:latin typeface="Segoe UI"/>
                          <a:cs typeface="Segoe UI"/>
                        </a:rPr>
                        <a:t> </a:t>
                      </a:r>
                      <a:r>
                        <a:rPr dirty="0" sz="1200">
                          <a:solidFill>
                            <a:srgbClr val="808080"/>
                          </a:solidFill>
                          <a:latin typeface="Segoe UI"/>
                          <a:cs typeface="Segoe UI"/>
                        </a:rPr>
                        <a:t>(other</a:t>
                      </a:r>
                      <a:r>
                        <a:rPr dirty="0" sz="1200" spc="-25">
                          <a:solidFill>
                            <a:srgbClr val="808080"/>
                          </a:solidFill>
                          <a:latin typeface="Segoe UI"/>
                          <a:cs typeface="Segoe UI"/>
                        </a:rPr>
                        <a:t> </a:t>
                      </a:r>
                      <a:r>
                        <a:rPr dirty="0" sz="1200">
                          <a:solidFill>
                            <a:srgbClr val="808080"/>
                          </a:solidFill>
                          <a:latin typeface="Segoe UI"/>
                          <a:cs typeface="Segoe UI"/>
                        </a:rPr>
                        <a:t>indications)</a:t>
                      </a:r>
                      <a:r>
                        <a:rPr dirty="0" sz="1200" spc="-30">
                          <a:solidFill>
                            <a:srgbClr val="808080"/>
                          </a:solidFill>
                          <a:latin typeface="Segoe UI"/>
                          <a:cs typeface="Segoe UI"/>
                        </a:rPr>
                        <a:t> </a:t>
                      </a:r>
                      <a:r>
                        <a:rPr dirty="0" sz="1200">
                          <a:solidFill>
                            <a:srgbClr val="808080"/>
                          </a:solidFill>
                          <a:latin typeface="Segoe UI"/>
                          <a:cs typeface="Segoe UI"/>
                        </a:rPr>
                        <a:t>vs. 39/179</a:t>
                      </a:r>
                      <a:r>
                        <a:rPr dirty="0" sz="1200" spc="-15">
                          <a:solidFill>
                            <a:srgbClr val="808080"/>
                          </a:solidFill>
                          <a:latin typeface="Segoe UI"/>
                          <a:cs typeface="Segoe UI"/>
                        </a:rPr>
                        <a:t> </a:t>
                      </a:r>
                      <a:r>
                        <a:rPr dirty="0" sz="1200">
                          <a:solidFill>
                            <a:srgbClr val="808080"/>
                          </a:solidFill>
                          <a:latin typeface="Segoe UI"/>
                          <a:cs typeface="Segoe UI"/>
                        </a:rPr>
                        <a:t>(22%)</a:t>
                      </a:r>
                      <a:r>
                        <a:rPr dirty="0" sz="1200" spc="-5">
                          <a:solidFill>
                            <a:srgbClr val="808080"/>
                          </a:solidFill>
                          <a:latin typeface="Segoe UI"/>
                          <a:cs typeface="Segoe UI"/>
                        </a:rPr>
                        <a:t> </a:t>
                      </a:r>
                      <a:r>
                        <a:rPr dirty="0" sz="1200" spc="-25">
                          <a:solidFill>
                            <a:srgbClr val="808080"/>
                          </a:solidFill>
                          <a:latin typeface="Segoe UI"/>
                          <a:cs typeface="Segoe UI"/>
                        </a:rPr>
                        <a:t>on </a:t>
                      </a:r>
                      <a:r>
                        <a:rPr dirty="0" sz="1200" spc="-10">
                          <a:solidFill>
                            <a:srgbClr val="808080"/>
                          </a:solidFill>
                          <a:latin typeface="Segoe UI"/>
                          <a:cs typeface="Segoe UI"/>
                        </a:rPr>
                        <a:t>proph/intermediate</a:t>
                      </a:r>
                      <a:r>
                        <a:rPr dirty="0" sz="1200" spc="15">
                          <a:solidFill>
                            <a:srgbClr val="808080"/>
                          </a:solidFill>
                          <a:latin typeface="Segoe UI"/>
                          <a:cs typeface="Segoe UI"/>
                        </a:rPr>
                        <a:t> </a:t>
                      </a:r>
                      <a:r>
                        <a:rPr dirty="0" sz="1200">
                          <a:solidFill>
                            <a:srgbClr val="808080"/>
                          </a:solidFill>
                          <a:latin typeface="Segoe UI"/>
                          <a:cs typeface="Segoe UI"/>
                        </a:rPr>
                        <a:t>(1</a:t>
                      </a:r>
                      <a:r>
                        <a:rPr dirty="0" sz="1200" spc="45">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066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r h="771525">
                <a:tc>
                  <a:txBody>
                    <a:bodyPr/>
                    <a:lstStyle/>
                    <a:p>
                      <a:pPr>
                        <a:lnSpc>
                          <a:spcPct val="100000"/>
                        </a:lnSpc>
                        <a:spcBef>
                          <a:spcPts val="5"/>
                        </a:spcBef>
                      </a:pPr>
                      <a:endParaRPr sz="1350">
                        <a:latin typeface="Times New Roman"/>
                        <a:cs typeface="Times New Roman"/>
                      </a:endParaRPr>
                    </a:p>
                    <a:p>
                      <a:pPr marL="90805">
                        <a:lnSpc>
                          <a:spcPct val="100000"/>
                        </a:lnSpc>
                        <a:spcBef>
                          <a:spcPts val="5"/>
                        </a:spcBef>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5"/>
                        </a:spcBef>
                      </a:pPr>
                      <a:endParaRPr sz="1350">
                        <a:latin typeface="Times New Roman"/>
                        <a:cs typeface="Times New Roman"/>
                      </a:endParaRPr>
                    </a:p>
                    <a:p>
                      <a:pPr algn="ctr">
                        <a:lnSpc>
                          <a:spcPct val="100000"/>
                        </a:lnSpc>
                        <a:spcBef>
                          <a:spcPts val="5"/>
                        </a:spcBef>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20">
                          <a:solidFill>
                            <a:srgbClr val="808080"/>
                          </a:solidFill>
                          <a:latin typeface="Segoe UI"/>
                          <a:cs typeface="Segoe UI"/>
                        </a:rPr>
                        <a:t> </a:t>
                      </a:r>
                      <a:r>
                        <a:rPr dirty="0" sz="1200" spc="-10">
                          <a:solidFill>
                            <a:srgbClr val="808080"/>
                          </a:solidFill>
                          <a:latin typeface="Segoe UI"/>
                          <a:cs typeface="Segoe UI"/>
                        </a:rPr>
                        <a:t>studies)</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106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346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950">
                        <a:latin typeface="Times New Roman"/>
                        <a:cs typeface="Times New Roman"/>
                      </a:endParaRPr>
                    </a:p>
                    <a:p>
                      <a:pPr algn="ctr">
                        <a:lnSpc>
                          <a:spcPct val="100000"/>
                        </a:lnSpc>
                        <a:spcBef>
                          <a:spcPts val="5"/>
                        </a:spcBef>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marL="91440" marR="107314">
                        <a:lnSpc>
                          <a:spcPct val="100000"/>
                        </a:lnSpc>
                        <a:spcBef>
                          <a:spcPts val="840"/>
                        </a:spcBef>
                      </a:pPr>
                      <a:r>
                        <a:rPr dirty="0" sz="1200">
                          <a:solidFill>
                            <a:srgbClr val="808080"/>
                          </a:solidFill>
                          <a:latin typeface="Segoe UI"/>
                          <a:cs typeface="Segoe UI"/>
                        </a:rPr>
                        <a:t>Pooled</a:t>
                      </a:r>
                      <a:r>
                        <a:rPr dirty="0" sz="1200" spc="-30">
                          <a:solidFill>
                            <a:srgbClr val="808080"/>
                          </a:solidFill>
                          <a:latin typeface="Segoe UI"/>
                          <a:cs typeface="Segoe UI"/>
                        </a:rPr>
                        <a:t> </a:t>
                      </a:r>
                      <a:r>
                        <a:rPr dirty="0" sz="1200">
                          <a:solidFill>
                            <a:srgbClr val="808080"/>
                          </a:solidFill>
                          <a:latin typeface="Segoe UI"/>
                          <a:cs typeface="Segoe UI"/>
                        </a:rPr>
                        <a:t>baseline</a:t>
                      </a:r>
                      <a:r>
                        <a:rPr dirty="0" sz="1200" spc="-35">
                          <a:solidFill>
                            <a:srgbClr val="808080"/>
                          </a:solidFill>
                          <a:latin typeface="Segoe UI"/>
                          <a:cs typeface="Segoe UI"/>
                        </a:rPr>
                        <a:t> </a:t>
                      </a:r>
                      <a:r>
                        <a:rPr dirty="0" sz="1200">
                          <a:solidFill>
                            <a:srgbClr val="808080"/>
                          </a:solidFill>
                          <a:latin typeface="Segoe UI"/>
                          <a:cs typeface="Segoe UI"/>
                        </a:rPr>
                        <a:t>risk</a:t>
                      </a:r>
                      <a:r>
                        <a:rPr dirty="0" sz="1200" spc="-20">
                          <a:solidFill>
                            <a:srgbClr val="808080"/>
                          </a:solidFill>
                          <a:latin typeface="Segoe UI"/>
                          <a:cs typeface="Segoe UI"/>
                        </a:rPr>
                        <a:t> </a:t>
                      </a:r>
                      <a:r>
                        <a:rPr dirty="0" sz="1200">
                          <a:solidFill>
                            <a:srgbClr val="808080"/>
                          </a:solidFill>
                          <a:latin typeface="Segoe UI"/>
                          <a:cs typeface="Segoe UI"/>
                        </a:rPr>
                        <a:t>of</a:t>
                      </a:r>
                      <a:r>
                        <a:rPr dirty="0" sz="1200" spc="-20">
                          <a:solidFill>
                            <a:srgbClr val="808080"/>
                          </a:solidFill>
                          <a:latin typeface="Segoe UI"/>
                          <a:cs typeface="Segoe UI"/>
                        </a:rPr>
                        <a:t> </a:t>
                      </a:r>
                      <a:r>
                        <a:rPr dirty="0" sz="1200">
                          <a:solidFill>
                            <a:srgbClr val="808080"/>
                          </a:solidFill>
                          <a:latin typeface="Segoe UI"/>
                          <a:cs typeface="Segoe UI"/>
                        </a:rPr>
                        <a:t>1.7%</a:t>
                      </a:r>
                      <a:r>
                        <a:rPr dirty="0" sz="1200" spc="-20">
                          <a:solidFill>
                            <a:srgbClr val="808080"/>
                          </a:solidFill>
                          <a:latin typeface="Segoe UI"/>
                          <a:cs typeface="Segoe UI"/>
                        </a:rPr>
                        <a:t> </a:t>
                      </a:r>
                      <a:r>
                        <a:rPr dirty="0" sz="1200">
                          <a:solidFill>
                            <a:srgbClr val="808080"/>
                          </a:solidFill>
                          <a:latin typeface="Segoe UI"/>
                          <a:cs typeface="Segoe UI"/>
                        </a:rPr>
                        <a:t>(5</a:t>
                      </a:r>
                      <a:r>
                        <a:rPr dirty="0" sz="1200" spc="-5">
                          <a:solidFill>
                            <a:srgbClr val="808080"/>
                          </a:solidFill>
                          <a:latin typeface="Segoe UI"/>
                          <a:cs typeface="Segoe UI"/>
                        </a:rPr>
                        <a:t> </a:t>
                      </a:r>
                      <a:r>
                        <a:rPr dirty="0" sz="1200">
                          <a:solidFill>
                            <a:srgbClr val="808080"/>
                          </a:solidFill>
                          <a:latin typeface="Segoe UI"/>
                          <a:cs typeface="Segoe UI"/>
                        </a:rPr>
                        <a:t>studies);</a:t>
                      </a:r>
                      <a:r>
                        <a:rPr dirty="0" sz="1200" spc="5">
                          <a:solidFill>
                            <a:srgbClr val="808080"/>
                          </a:solidFill>
                          <a:latin typeface="Segoe UI"/>
                          <a:cs typeface="Segoe UI"/>
                        </a:rPr>
                        <a:t> </a:t>
                      </a:r>
                      <a:r>
                        <a:rPr dirty="0" sz="1200" spc="-10">
                          <a:solidFill>
                            <a:srgbClr val="808080"/>
                          </a:solidFill>
                          <a:latin typeface="Segoe UI"/>
                          <a:cs typeface="Segoe UI"/>
                        </a:rPr>
                        <a:t>Follow-</a:t>
                      </a:r>
                      <a:r>
                        <a:rPr dirty="0" sz="1200">
                          <a:solidFill>
                            <a:srgbClr val="808080"/>
                          </a:solidFill>
                          <a:latin typeface="Segoe UI"/>
                          <a:cs typeface="Segoe UI"/>
                        </a:rPr>
                        <a:t>up</a:t>
                      </a:r>
                      <a:r>
                        <a:rPr dirty="0" sz="1200" spc="-65">
                          <a:solidFill>
                            <a:srgbClr val="808080"/>
                          </a:solidFill>
                          <a:latin typeface="Segoe UI"/>
                          <a:cs typeface="Segoe UI"/>
                        </a:rPr>
                        <a:t> </a:t>
                      </a:r>
                      <a:r>
                        <a:rPr dirty="0" sz="1200">
                          <a:solidFill>
                            <a:srgbClr val="808080"/>
                          </a:solidFill>
                          <a:latin typeface="Segoe UI"/>
                          <a:cs typeface="Segoe UI"/>
                        </a:rPr>
                        <a:t>4</a:t>
                      </a:r>
                      <a:r>
                        <a:rPr dirty="0" sz="1200" spc="-15">
                          <a:solidFill>
                            <a:srgbClr val="808080"/>
                          </a:solidFill>
                          <a:latin typeface="Segoe UI"/>
                          <a:cs typeface="Segoe UI"/>
                        </a:rPr>
                        <a:t> </a:t>
                      </a:r>
                      <a:r>
                        <a:rPr dirty="0" sz="1200" spc="-25">
                          <a:solidFill>
                            <a:srgbClr val="808080"/>
                          </a:solidFill>
                          <a:latin typeface="Segoe UI"/>
                          <a:cs typeface="Segoe UI"/>
                        </a:rPr>
                        <a:t>to </a:t>
                      </a:r>
                      <a:r>
                        <a:rPr dirty="0" sz="1200">
                          <a:solidFill>
                            <a:srgbClr val="808080"/>
                          </a:solidFill>
                          <a:latin typeface="Segoe UI"/>
                          <a:cs typeface="Segoe UI"/>
                        </a:rPr>
                        <a:t>12</a:t>
                      </a:r>
                      <a:r>
                        <a:rPr dirty="0" sz="1200" spc="-20">
                          <a:solidFill>
                            <a:srgbClr val="808080"/>
                          </a:solidFill>
                          <a:latin typeface="Segoe UI"/>
                          <a:cs typeface="Segoe UI"/>
                        </a:rPr>
                        <a:t> </a:t>
                      </a:r>
                      <a:r>
                        <a:rPr dirty="0" sz="1200">
                          <a:solidFill>
                            <a:srgbClr val="808080"/>
                          </a:solidFill>
                          <a:latin typeface="Segoe UI"/>
                          <a:cs typeface="Segoe UI"/>
                        </a:rPr>
                        <a:t>days: lowest</a:t>
                      </a:r>
                      <a:r>
                        <a:rPr dirty="0" sz="1200" spc="-15">
                          <a:solidFill>
                            <a:srgbClr val="808080"/>
                          </a:solidFill>
                          <a:latin typeface="Segoe UI"/>
                          <a:cs typeface="Segoe UI"/>
                        </a:rPr>
                        <a:t> </a:t>
                      </a:r>
                      <a:r>
                        <a:rPr dirty="0" sz="1200">
                          <a:solidFill>
                            <a:srgbClr val="808080"/>
                          </a:solidFill>
                          <a:latin typeface="Segoe UI"/>
                          <a:cs typeface="Segoe UI"/>
                        </a:rPr>
                        <a:t>OR</a:t>
                      </a:r>
                      <a:r>
                        <a:rPr dirty="0" sz="1200" spc="-15">
                          <a:solidFill>
                            <a:srgbClr val="808080"/>
                          </a:solidFill>
                          <a:latin typeface="Segoe UI"/>
                          <a:cs typeface="Segoe UI"/>
                        </a:rPr>
                        <a:t> </a:t>
                      </a:r>
                      <a:r>
                        <a:rPr dirty="0" sz="1200">
                          <a:solidFill>
                            <a:srgbClr val="808080"/>
                          </a:solidFill>
                          <a:latin typeface="Segoe UI"/>
                          <a:cs typeface="Segoe UI"/>
                        </a:rPr>
                        <a:t>1.42</a:t>
                      </a:r>
                      <a:r>
                        <a:rPr dirty="0" sz="1200" spc="-15">
                          <a:solidFill>
                            <a:srgbClr val="808080"/>
                          </a:solidFill>
                          <a:latin typeface="Segoe UI"/>
                          <a:cs typeface="Segoe UI"/>
                        </a:rPr>
                        <a:t> </a:t>
                      </a:r>
                      <a:r>
                        <a:rPr dirty="0" sz="1200">
                          <a:solidFill>
                            <a:srgbClr val="808080"/>
                          </a:solidFill>
                          <a:latin typeface="Segoe UI"/>
                          <a:cs typeface="Segoe UI"/>
                        </a:rPr>
                        <a:t>and</a:t>
                      </a:r>
                      <a:r>
                        <a:rPr dirty="0" sz="1200" spc="-15">
                          <a:solidFill>
                            <a:srgbClr val="808080"/>
                          </a:solidFill>
                          <a:latin typeface="Segoe UI"/>
                          <a:cs typeface="Segoe UI"/>
                        </a:rPr>
                        <a:t> </a:t>
                      </a:r>
                      <a:r>
                        <a:rPr dirty="0" sz="1200">
                          <a:solidFill>
                            <a:srgbClr val="808080"/>
                          </a:solidFill>
                          <a:latin typeface="Segoe UI"/>
                          <a:cs typeface="Segoe UI"/>
                        </a:rPr>
                        <a:t>highest</a:t>
                      </a:r>
                      <a:r>
                        <a:rPr dirty="0" sz="1200" spc="-15">
                          <a:solidFill>
                            <a:srgbClr val="808080"/>
                          </a:solidFill>
                          <a:latin typeface="Segoe UI"/>
                          <a:cs typeface="Segoe UI"/>
                        </a:rPr>
                        <a:t> </a:t>
                      </a:r>
                      <a:r>
                        <a:rPr dirty="0" sz="1200">
                          <a:solidFill>
                            <a:srgbClr val="808080"/>
                          </a:solidFill>
                          <a:latin typeface="Segoe UI"/>
                          <a:cs typeface="Segoe UI"/>
                        </a:rPr>
                        <a:t>adjusted</a:t>
                      </a:r>
                      <a:r>
                        <a:rPr dirty="0" sz="1200" spc="10">
                          <a:solidFill>
                            <a:srgbClr val="808080"/>
                          </a:solidFill>
                          <a:latin typeface="Segoe UI"/>
                          <a:cs typeface="Segoe UI"/>
                        </a:rPr>
                        <a:t> </a:t>
                      </a:r>
                      <a:r>
                        <a:rPr dirty="0" sz="1200">
                          <a:solidFill>
                            <a:srgbClr val="808080"/>
                          </a:solidFill>
                          <a:latin typeface="Segoe UI"/>
                          <a:cs typeface="Segoe UI"/>
                        </a:rPr>
                        <a:t>HR</a:t>
                      </a:r>
                      <a:r>
                        <a:rPr dirty="0" sz="1200" spc="-25">
                          <a:solidFill>
                            <a:srgbClr val="808080"/>
                          </a:solidFill>
                          <a:latin typeface="Segoe UI"/>
                          <a:cs typeface="Segoe UI"/>
                        </a:rPr>
                        <a:t> </a:t>
                      </a:r>
                      <a:r>
                        <a:rPr dirty="0" sz="1200" spc="-20">
                          <a:solidFill>
                            <a:srgbClr val="808080"/>
                          </a:solidFill>
                          <a:latin typeface="Segoe UI"/>
                          <a:cs typeface="Segoe UI"/>
                        </a:rPr>
                        <a:t>3.89 </a:t>
                      </a:r>
                      <a:r>
                        <a:rPr dirty="0" sz="1200">
                          <a:solidFill>
                            <a:srgbClr val="808080"/>
                          </a:solidFill>
                          <a:latin typeface="Segoe UI"/>
                          <a:cs typeface="Segoe UI"/>
                        </a:rPr>
                        <a:t>(7</a:t>
                      </a:r>
                      <a:r>
                        <a:rPr dirty="0" sz="1200" spc="-2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46</a:t>
                      </a:r>
                      <a:r>
                        <a:rPr dirty="0" sz="1200" spc="-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major</a:t>
                      </a:r>
                      <a:r>
                        <a:rPr dirty="0" sz="1200" spc="-25">
                          <a:solidFill>
                            <a:srgbClr val="808080"/>
                          </a:solidFill>
                          <a:latin typeface="Segoe UI"/>
                          <a:cs typeface="Segoe UI"/>
                        </a:rPr>
                        <a:t> </a:t>
                      </a:r>
                      <a:r>
                        <a:rPr dirty="0" sz="1200">
                          <a:solidFill>
                            <a:srgbClr val="808080"/>
                          </a:solidFill>
                          <a:latin typeface="Segoe UI"/>
                          <a:cs typeface="Segoe UI"/>
                        </a:rPr>
                        <a:t>bleeds</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25">
                          <a:solidFill>
                            <a:srgbClr val="808080"/>
                          </a:solidFill>
                          <a:latin typeface="Segoe UI"/>
                          <a:cs typeface="Segoe UI"/>
                        </a:rPr>
                        <a:t> </a:t>
                      </a:r>
                      <a:r>
                        <a:rPr dirty="0" sz="1200">
                          <a:solidFill>
                            <a:srgbClr val="808080"/>
                          </a:solidFill>
                          <a:latin typeface="Segoe UI"/>
                          <a:cs typeface="Segoe UI"/>
                        </a:rPr>
                        <a:t>1000</a:t>
                      </a:r>
                      <a:r>
                        <a:rPr dirty="0" sz="1200" spc="-10">
                          <a:solidFill>
                            <a:srgbClr val="808080"/>
                          </a:solidFill>
                          <a:latin typeface="Segoe UI"/>
                          <a:cs typeface="Segoe UI"/>
                        </a:rPr>
                        <a:t> patients)</a:t>
                      </a:r>
                      <a:endParaRPr sz="1200">
                        <a:latin typeface="Segoe UI"/>
                        <a:cs typeface="Segoe UI"/>
                      </a:endParaRPr>
                    </a:p>
                  </a:txBody>
                  <a:tcPr marL="0" marR="0" marB="0" marT="1066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83538"/>
          <a:ext cx="9830435" cy="4676775"/>
        </p:xfrm>
        <a:graphic>
          <a:graphicData uri="http://schemas.openxmlformats.org/drawingml/2006/table">
            <a:tbl>
              <a:tblPr firstRow="1" bandRow="1">
                <a:tableStyleId>{2D5ABB26-0587-4C30-8999-92F81FD0307C}</a:tableStyleId>
              </a:tblPr>
              <a:tblGrid>
                <a:gridCol w="2061845"/>
                <a:gridCol w="1133475"/>
                <a:gridCol w="1407795"/>
                <a:gridCol w="1362075"/>
                <a:gridCol w="1798955"/>
                <a:gridCol w="2051685"/>
              </a:tblGrid>
              <a:tr h="379095">
                <a:tc rowSpan="2">
                  <a:txBody>
                    <a:bodyPr/>
                    <a:lstStyle/>
                    <a:p>
                      <a:pPr>
                        <a:lnSpc>
                          <a:spcPct val="100000"/>
                        </a:lnSpc>
                      </a:pPr>
                      <a:endParaRPr sz="1600">
                        <a:latin typeface="Times New Roman"/>
                        <a:cs typeface="Times New Roman"/>
                      </a:endParaRPr>
                    </a:p>
                    <a:p>
                      <a:pPr>
                        <a:lnSpc>
                          <a:spcPct val="100000"/>
                        </a:lnSpc>
                        <a:spcBef>
                          <a:spcPts val="55"/>
                        </a:spcBef>
                      </a:pPr>
                      <a:endParaRPr sz="2250">
                        <a:latin typeface="Times New Roman"/>
                        <a:cs typeface="Times New Roman"/>
                      </a:endParaRPr>
                    </a:p>
                    <a:p>
                      <a:pPr marL="669925">
                        <a:lnSpc>
                          <a:spcPct val="100000"/>
                        </a:lnSpc>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20"/>
                        </a:spcBef>
                      </a:pPr>
                      <a:endParaRPr sz="2000">
                        <a:latin typeface="Times New Roman"/>
                        <a:cs typeface="Times New Roman"/>
                      </a:endParaRPr>
                    </a:p>
                    <a:p>
                      <a:pPr algn="ctr" marL="139700" marR="133985" indent="1905">
                        <a:lnSpc>
                          <a:spcPct val="100000"/>
                        </a:lnSpc>
                        <a:spcBef>
                          <a:spcPts val="5"/>
                        </a:spcBef>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25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20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25"/>
                        </a:spcBef>
                      </a:pPr>
                      <a:endParaRPr sz="1650">
                        <a:latin typeface="Times New Roman"/>
                        <a:cs typeface="Times New Roman"/>
                      </a:endParaRPr>
                    </a:p>
                    <a:p>
                      <a:pPr marL="379095" marR="161290" indent="-210820">
                        <a:lnSpc>
                          <a:spcPct val="100000"/>
                        </a:lnSpc>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892810" indent="-724535">
                        <a:lnSpc>
                          <a:spcPct val="100000"/>
                        </a:lnSpc>
                        <a:spcBef>
                          <a:spcPts val="5"/>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a:t>
                      </a:r>
                      <a:r>
                        <a:rPr dirty="0" baseline="24305" sz="1200" spc="-15" b="1">
                          <a:solidFill>
                            <a:srgbClr val="FFFFFF"/>
                          </a:solidFill>
                          <a:latin typeface="Segoe UI"/>
                          <a:cs typeface="Segoe UI"/>
                        </a:rPr>
                        <a: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95123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25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25"/>
                        </a:spcBef>
                      </a:pPr>
                      <a:endParaRPr sz="1950">
                        <a:latin typeface="Times New Roman"/>
                        <a:cs typeface="Times New Roman"/>
                      </a:endParaRPr>
                    </a:p>
                    <a:p>
                      <a:pPr marL="589280" marR="68580" indent="-512445">
                        <a:lnSpc>
                          <a:spcPct val="100000"/>
                        </a:lnSpc>
                      </a:pPr>
                      <a:r>
                        <a:rPr dirty="0" sz="1200" b="1">
                          <a:solidFill>
                            <a:srgbClr val="FFFFFF"/>
                          </a:solidFill>
                          <a:latin typeface="Segoe UI"/>
                          <a:cs typeface="Segoe UI"/>
                        </a:rPr>
                        <a:t>Risk</a:t>
                      </a:r>
                      <a:r>
                        <a:rPr dirty="0" sz="1200" spc="-10"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317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gn="ctr" marL="275590" marR="268605">
                        <a:lnSpc>
                          <a:spcPct val="100000"/>
                        </a:lnSpc>
                        <a:spcBef>
                          <a:spcPts val="830"/>
                        </a:spcBef>
                      </a:pPr>
                      <a:r>
                        <a:rPr dirty="0" sz="1200" b="1">
                          <a:solidFill>
                            <a:srgbClr val="FFFFFF"/>
                          </a:solidFill>
                          <a:latin typeface="Segoe UI"/>
                          <a:cs typeface="Segoe UI"/>
                        </a:rPr>
                        <a:t>Risk</a:t>
                      </a:r>
                      <a:r>
                        <a:rPr dirty="0" sz="1200" spc="-25" b="1">
                          <a:solidFill>
                            <a:srgbClr val="FFFFFF"/>
                          </a:solidFill>
                          <a:latin typeface="Segoe UI"/>
                          <a:cs typeface="Segoe UI"/>
                        </a:rPr>
                        <a:t> </a:t>
                      </a:r>
                      <a:r>
                        <a:rPr dirty="0" sz="1200" b="1">
                          <a:solidFill>
                            <a:srgbClr val="FFFFFF"/>
                          </a:solidFill>
                          <a:latin typeface="Segoe UI"/>
                          <a:cs typeface="Segoe UI"/>
                        </a:rPr>
                        <a:t>difference</a:t>
                      </a:r>
                      <a:r>
                        <a:rPr dirty="0" sz="1200" spc="-20" b="1">
                          <a:solidFill>
                            <a:srgbClr val="FFFFFF"/>
                          </a:solidFill>
                          <a:latin typeface="Segoe UI"/>
                          <a:cs typeface="Segoe UI"/>
                        </a:rPr>
                        <a:t> with </a:t>
                      </a:r>
                      <a:r>
                        <a:rPr dirty="0" sz="1200" b="1">
                          <a:solidFill>
                            <a:srgbClr val="FFFFFF"/>
                          </a:solidFill>
                          <a:latin typeface="Segoe UI"/>
                          <a:cs typeface="Segoe UI"/>
                        </a:rPr>
                        <a:t>anticoagulation</a:t>
                      </a:r>
                      <a:r>
                        <a:rPr dirty="0" sz="1200" spc="-45" b="1">
                          <a:solidFill>
                            <a:srgbClr val="FFFFFF"/>
                          </a:solidFill>
                          <a:latin typeface="Segoe UI"/>
                          <a:cs typeface="Segoe UI"/>
                        </a:rPr>
                        <a:t> </a:t>
                      </a:r>
                      <a:r>
                        <a:rPr dirty="0" sz="1200" spc="-25" b="1">
                          <a:solidFill>
                            <a:srgbClr val="FFFFFF"/>
                          </a:solidFill>
                          <a:latin typeface="Segoe UI"/>
                          <a:cs typeface="Segoe UI"/>
                        </a:rPr>
                        <a:t>at </a:t>
                      </a:r>
                      <a:r>
                        <a:rPr dirty="0" sz="1200" b="1">
                          <a:solidFill>
                            <a:srgbClr val="FFFFFF"/>
                          </a:solidFill>
                          <a:latin typeface="Segoe UI"/>
                          <a:cs typeface="Segoe UI"/>
                        </a:rPr>
                        <a:t>intermediate-</a:t>
                      </a:r>
                      <a:r>
                        <a:rPr dirty="0" sz="1200" spc="-60" b="1">
                          <a:solidFill>
                            <a:srgbClr val="FFFFFF"/>
                          </a:solidFill>
                          <a:latin typeface="Segoe UI"/>
                          <a:cs typeface="Segoe UI"/>
                        </a:rPr>
                        <a:t> </a:t>
                      </a:r>
                      <a:r>
                        <a:rPr dirty="0" sz="1200" spc="-25" b="1">
                          <a:solidFill>
                            <a:srgbClr val="FFFFFF"/>
                          </a:solidFill>
                          <a:latin typeface="Segoe UI"/>
                          <a:cs typeface="Segoe UI"/>
                        </a:rPr>
                        <a:t>or </a:t>
                      </a:r>
                      <a:r>
                        <a:rPr dirty="0" sz="1200" spc="-10" b="1">
                          <a:solidFill>
                            <a:srgbClr val="FFFFFF"/>
                          </a:solidFill>
                          <a:latin typeface="Segoe UI"/>
                          <a:cs typeface="Segoe UI"/>
                        </a:rPr>
                        <a:t>therapeutic-intensity</a:t>
                      </a:r>
                      <a:endParaRPr sz="1200">
                        <a:latin typeface="Segoe UI"/>
                        <a:cs typeface="Segoe UI"/>
                      </a:endParaRPr>
                    </a:p>
                  </a:txBody>
                  <a:tcPr marL="0" marR="0" marB="0" marT="1054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644525">
                <a:tc>
                  <a:txBody>
                    <a:bodyPr/>
                    <a:lstStyle/>
                    <a:p>
                      <a:pPr marL="90805">
                        <a:lnSpc>
                          <a:spcPct val="100000"/>
                        </a:lnSpc>
                        <a:spcBef>
                          <a:spcPts val="1065"/>
                        </a:spcBef>
                      </a:pPr>
                      <a:r>
                        <a:rPr dirty="0" sz="1200" spc="-10" b="1">
                          <a:solidFill>
                            <a:srgbClr val="808080"/>
                          </a:solidFill>
                          <a:latin typeface="Segoe UI"/>
                          <a:cs typeface="Segoe UI"/>
                        </a:rPr>
                        <a:t>ALL-</a:t>
                      </a:r>
                      <a:r>
                        <a:rPr dirty="0" sz="1200" b="1">
                          <a:solidFill>
                            <a:srgbClr val="808080"/>
                          </a:solidFill>
                          <a:latin typeface="Segoe UI"/>
                          <a:cs typeface="Segoe UI"/>
                        </a:rPr>
                        <a:t>CAUSE</a:t>
                      </a:r>
                      <a:r>
                        <a:rPr dirty="0" sz="1200" spc="-5" b="1">
                          <a:solidFill>
                            <a:srgbClr val="808080"/>
                          </a:solidFill>
                          <a:latin typeface="Segoe UI"/>
                          <a:cs typeface="Segoe UI"/>
                        </a:rPr>
                        <a:t> </a:t>
                      </a:r>
                      <a:r>
                        <a:rPr dirty="0" sz="1200" spc="-10" b="1">
                          <a:solidFill>
                            <a:srgbClr val="808080"/>
                          </a:solidFill>
                          <a:latin typeface="Segoe UI"/>
                          <a:cs typeface="Segoe UI"/>
                        </a:rPr>
                        <a:t>MORTALITY</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352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1065"/>
                        </a:spcBef>
                      </a:pPr>
                      <a:r>
                        <a:rPr dirty="0" sz="1200" spc="-20" b="1">
                          <a:solidFill>
                            <a:srgbClr val="808080"/>
                          </a:solidFill>
                          <a:latin typeface="Segoe UI"/>
                          <a:cs typeface="Segoe UI"/>
                        </a:rPr>
                        <a:t>2626</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352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395605">
                        <a:lnSpc>
                          <a:spcPct val="100000"/>
                        </a:lnSpc>
                        <a:spcBef>
                          <a:spcPts val="56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25120">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711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1060"/>
                        </a:spcBef>
                      </a:pPr>
                      <a:r>
                        <a:rPr dirty="0" sz="1200" b="1">
                          <a:solidFill>
                            <a:srgbClr val="808080"/>
                          </a:solidFill>
                          <a:latin typeface="Segoe UI"/>
                          <a:cs typeface="Segoe UI"/>
                        </a:rPr>
                        <a:t>HR </a:t>
                      </a:r>
                      <a:r>
                        <a:rPr dirty="0" sz="1200" spc="-20" b="1">
                          <a:solidFill>
                            <a:srgbClr val="808080"/>
                          </a:solidFill>
                          <a:latin typeface="Segoe UI"/>
                          <a:cs typeface="Segoe UI"/>
                        </a:rPr>
                        <a:t>0.86</a:t>
                      </a:r>
                      <a:endParaRPr sz="1200">
                        <a:latin typeface="Segoe UI"/>
                        <a:cs typeface="Segoe UI"/>
                      </a:endParaRPr>
                    </a:p>
                    <a:p>
                      <a:pPr algn="ctr">
                        <a:lnSpc>
                          <a:spcPct val="100000"/>
                        </a:lnSpc>
                      </a:pPr>
                      <a:r>
                        <a:rPr dirty="0" sz="1200" b="1">
                          <a:solidFill>
                            <a:srgbClr val="808080"/>
                          </a:solidFill>
                          <a:latin typeface="Segoe UI"/>
                          <a:cs typeface="Segoe UI"/>
                        </a:rPr>
                        <a:t>(0.73</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1.02)</a:t>
                      </a:r>
                      <a:endParaRPr sz="1200">
                        <a:latin typeface="Segoe UI"/>
                        <a:cs typeface="Segoe UI"/>
                      </a:endParaRPr>
                    </a:p>
                  </a:txBody>
                  <a:tcPr marL="0" marR="0" marB="0" marT="1346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pPr>
                      <a:endParaRPr sz="1550">
                        <a:latin typeface="Times New Roman"/>
                        <a:cs typeface="Times New Roman"/>
                      </a:endParaRPr>
                    </a:p>
                    <a:p>
                      <a:pPr algn="ctr">
                        <a:lnSpc>
                          <a:spcPct val="100000"/>
                        </a:lnSpc>
                      </a:pPr>
                      <a:r>
                        <a:rPr dirty="0" sz="1200" b="1">
                          <a:solidFill>
                            <a:srgbClr val="808080"/>
                          </a:solidFill>
                          <a:latin typeface="Segoe UI"/>
                          <a:cs typeface="Segoe UI"/>
                        </a:rPr>
                        <a:t>148</a:t>
                      </a:r>
                      <a:r>
                        <a:rPr dirty="0" sz="1200" spc="-3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356235">
                        <a:lnSpc>
                          <a:spcPct val="100000"/>
                        </a:lnSpc>
                        <a:spcBef>
                          <a:spcPts val="1060"/>
                        </a:spcBef>
                      </a:pPr>
                      <a:r>
                        <a:rPr dirty="0" sz="1200" b="1">
                          <a:solidFill>
                            <a:srgbClr val="808080"/>
                          </a:solidFill>
                          <a:latin typeface="Segoe UI"/>
                          <a:cs typeface="Segoe UI"/>
                        </a:rPr>
                        <a:t>19</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marL="289560">
                        <a:lnSpc>
                          <a:spcPct val="100000"/>
                        </a:lnSpc>
                      </a:pPr>
                      <a:r>
                        <a:rPr dirty="0" sz="1200" b="1">
                          <a:solidFill>
                            <a:srgbClr val="808080"/>
                          </a:solidFill>
                          <a:latin typeface="Segoe UI"/>
                          <a:cs typeface="Segoe UI"/>
                        </a:rPr>
                        <a:t>(38</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5" b="1">
                          <a:solidFill>
                            <a:srgbClr val="808080"/>
                          </a:solidFill>
                          <a:latin typeface="Segoe UI"/>
                          <a:cs typeface="Segoe UI"/>
                        </a:rPr>
                        <a:t> </a:t>
                      </a:r>
                      <a:r>
                        <a:rPr dirty="0" sz="1200" b="1">
                          <a:solidFill>
                            <a:srgbClr val="808080"/>
                          </a:solidFill>
                          <a:latin typeface="Segoe UI"/>
                          <a:cs typeface="Segoe UI"/>
                        </a:rPr>
                        <a:t>3</a:t>
                      </a:r>
                      <a:r>
                        <a:rPr dirty="0" sz="1200" spc="-1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346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r>
              <a:tr h="624205">
                <a:tc>
                  <a:txBody>
                    <a:bodyPr/>
                    <a:lstStyle/>
                    <a:p>
                      <a:pPr marL="91440">
                        <a:lnSpc>
                          <a:spcPct val="100000"/>
                        </a:lnSpc>
                        <a:spcBef>
                          <a:spcPts val="260"/>
                        </a:spcBef>
                      </a:pPr>
                      <a:r>
                        <a:rPr dirty="0" sz="1200" spc="-25" b="1">
                          <a:solidFill>
                            <a:srgbClr val="808080"/>
                          </a:solidFill>
                          <a:latin typeface="Segoe UI"/>
                          <a:cs typeface="Segoe UI"/>
                        </a:rPr>
                        <a:t>PE</a:t>
                      </a:r>
                      <a:endParaRPr sz="1200">
                        <a:latin typeface="Segoe UI"/>
                        <a:cs typeface="Segoe UI"/>
                      </a:endParaRPr>
                    </a:p>
                    <a:p>
                      <a:pPr marL="91440"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4</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330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48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09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450">
                        <a:latin typeface="Times New Roman"/>
                        <a:cs typeface="Times New Roman"/>
                      </a:endParaRPr>
                    </a:p>
                    <a:p>
                      <a:pPr algn="ctr">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98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34645">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24205">
                <a:tc>
                  <a:txBody>
                    <a:bodyPr/>
                    <a:lstStyle/>
                    <a:p>
                      <a:pPr marL="90805" marR="615315">
                        <a:lnSpc>
                          <a:spcPct val="100000"/>
                        </a:lnSpc>
                        <a:spcBef>
                          <a:spcPts val="260"/>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330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48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09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450">
                        <a:latin typeface="Times New Roman"/>
                        <a:cs typeface="Times New Roman"/>
                      </a:endParaRPr>
                    </a:p>
                    <a:p>
                      <a:pPr algn="ctr">
                        <a:lnSpc>
                          <a:spcPct val="100000"/>
                        </a:lnSpc>
                      </a:pPr>
                      <a:r>
                        <a:rPr dirty="0" sz="1200">
                          <a:solidFill>
                            <a:srgbClr val="808080"/>
                          </a:solidFill>
                          <a:latin typeface="Segoe UI"/>
                          <a:cs typeface="Segoe UI"/>
                        </a:rPr>
                        <a:t>20</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a:solidFill>
                            <a:srgbClr val="808080"/>
                          </a:solidFill>
                          <a:latin typeface="Segoe UI"/>
                          <a:cs typeface="Segoe UI"/>
                        </a:rPr>
                        <a:t>13</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19</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24205">
                <a:tc>
                  <a:txBody>
                    <a:bodyPr/>
                    <a:lstStyle/>
                    <a:p>
                      <a:pPr marL="90805">
                        <a:lnSpc>
                          <a:spcPct val="100000"/>
                        </a:lnSpc>
                        <a:spcBef>
                          <a:spcPts val="260"/>
                        </a:spcBef>
                      </a:pPr>
                      <a:r>
                        <a:rPr dirty="0" sz="1200" spc="-25" b="1">
                          <a:solidFill>
                            <a:srgbClr val="808080"/>
                          </a:solidFill>
                          <a:latin typeface="Segoe UI"/>
                          <a:cs typeface="Segoe UI"/>
                        </a:rPr>
                        <a:t>VTE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6</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3302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450">
                        <a:latin typeface="Times New Roman"/>
                        <a:cs typeface="Times New Roman"/>
                      </a:endParaRPr>
                    </a:p>
                    <a:p>
                      <a:pPr algn="ctr">
                        <a:lnSpc>
                          <a:spcPct val="100000"/>
                        </a:lnSpc>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1450">
                        <a:latin typeface="Times New Roman"/>
                        <a:cs typeface="Times New Roman"/>
                      </a:endParaRPr>
                    </a:p>
                    <a:p>
                      <a:pPr algn="ctr">
                        <a:lnSpc>
                          <a:spcPct val="100000"/>
                        </a:lnSpc>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a:lnSpc>
                          <a:spcPct val="100000"/>
                        </a:lnSpc>
                        <a:spcBef>
                          <a:spcPts val="35"/>
                        </a:spcBef>
                      </a:pPr>
                      <a:endParaRPr sz="1450">
                        <a:latin typeface="Times New Roman"/>
                        <a:cs typeface="Times New Roman"/>
                      </a:endParaRPr>
                    </a:p>
                    <a:p>
                      <a:pPr marL="90805">
                        <a:lnSpc>
                          <a:spcPct val="100000"/>
                        </a:lnSpc>
                      </a:pPr>
                      <a:r>
                        <a:rPr dirty="0" sz="1200">
                          <a:solidFill>
                            <a:srgbClr val="808080"/>
                          </a:solidFill>
                          <a:latin typeface="Segoe UI"/>
                          <a:cs typeface="Segoe UI"/>
                        </a:rPr>
                        <a:t>Baseline</a:t>
                      </a:r>
                      <a:r>
                        <a:rPr dirty="0" sz="1200" spc="-25">
                          <a:solidFill>
                            <a:srgbClr val="808080"/>
                          </a:solidFill>
                          <a:latin typeface="Segoe UI"/>
                          <a:cs typeface="Segoe UI"/>
                        </a:rPr>
                        <a:t> </a:t>
                      </a:r>
                      <a:r>
                        <a:rPr dirty="0" sz="1200">
                          <a:solidFill>
                            <a:srgbClr val="808080"/>
                          </a:solidFill>
                          <a:latin typeface="Segoe UI"/>
                          <a:cs typeface="Segoe UI"/>
                        </a:rPr>
                        <a:t>risk (2</a:t>
                      </a:r>
                      <a:r>
                        <a:rPr dirty="0" sz="1200" spc="-15">
                          <a:solidFill>
                            <a:srgbClr val="808080"/>
                          </a:solidFill>
                          <a:latin typeface="Segoe UI"/>
                          <a:cs typeface="Segoe UI"/>
                        </a:rPr>
                        <a:t> </a:t>
                      </a:r>
                      <a:r>
                        <a:rPr dirty="0" sz="1200">
                          <a:solidFill>
                            <a:srgbClr val="808080"/>
                          </a:solidFill>
                          <a:latin typeface="Segoe UI"/>
                          <a:cs typeface="Segoe UI"/>
                        </a:rPr>
                        <a:t>studies,</a:t>
                      </a:r>
                      <a:r>
                        <a:rPr dirty="0" sz="1200" spc="-5">
                          <a:solidFill>
                            <a:srgbClr val="808080"/>
                          </a:solidFill>
                          <a:latin typeface="Segoe UI"/>
                          <a:cs typeface="Segoe UI"/>
                        </a:rPr>
                        <a:t> </a:t>
                      </a:r>
                      <a:r>
                        <a:rPr dirty="0" sz="1200">
                          <a:solidFill>
                            <a:srgbClr val="808080"/>
                          </a:solidFill>
                          <a:latin typeface="Segoe UI"/>
                          <a:cs typeface="Segoe UI"/>
                        </a:rPr>
                        <a:t>range</a:t>
                      </a:r>
                      <a:r>
                        <a:rPr dirty="0" sz="1200" spc="-20">
                          <a:solidFill>
                            <a:srgbClr val="808080"/>
                          </a:solidFill>
                          <a:latin typeface="Segoe UI"/>
                          <a:cs typeface="Segoe UI"/>
                        </a:rPr>
                        <a:t> </a:t>
                      </a:r>
                      <a:r>
                        <a:rPr dirty="0" sz="1200">
                          <a:solidFill>
                            <a:srgbClr val="808080"/>
                          </a:solidFill>
                          <a:latin typeface="Segoe UI"/>
                          <a:cs typeface="Segoe UI"/>
                        </a:rPr>
                        <a:t>2.0%</a:t>
                      </a:r>
                      <a:r>
                        <a:rPr dirty="0" sz="1200" spc="-1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3.1%).</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r h="829310">
                <a:tc>
                  <a:txBody>
                    <a:bodyPr/>
                    <a:lstStyle/>
                    <a:p>
                      <a:pPr>
                        <a:lnSpc>
                          <a:spcPct val="100000"/>
                        </a:lnSpc>
                        <a:spcBef>
                          <a:spcPts val="5"/>
                        </a:spcBef>
                      </a:pPr>
                      <a:endParaRPr sz="1550">
                        <a:latin typeface="Times New Roman"/>
                        <a:cs typeface="Times New Roman"/>
                      </a:endParaRPr>
                    </a:p>
                    <a:p>
                      <a:pPr marL="90805">
                        <a:lnSpc>
                          <a:spcPct val="100000"/>
                        </a:lnSpc>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5"/>
                        </a:spcBef>
                      </a:pPr>
                      <a:endParaRPr sz="1550">
                        <a:latin typeface="Times New Roman"/>
                        <a:cs typeface="Times New Roman"/>
                      </a:endParaRPr>
                    </a:p>
                    <a:p>
                      <a:pPr algn="ctr">
                        <a:lnSpc>
                          <a:spcPct val="100000"/>
                        </a:lnSpc>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20">
                          <a:solidFill>
                            <a:srgbClr val="808080"/>
                          </a:solidFill>
                          <a:latin typeface="Segoe UI"/>
                          <a:cs typeface="Segoe UI"/>
                        </a:rPr>
                        <a:t> </a:t>
                      </a:r>
                      <a:r>
                        <a:rPr dirty="0" sz="1200" spc="-10">
                          <a:solidFill>
                            <a:srgbClr val="808080"/>
                          </a:solidFill>
                          <a:latin typeface="Segoe UI"/>
                          <a:cs typeface="Segoe UI"/>
                        </a:rPr>
                        <a:t>studies)</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129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638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5"/>
                        </a:spcBef>
                      </a:pPr>
                      <a:endParaRPr sz="2150">
                        <a:latin typeface="Times New Roman"/>
                        <a:cs typeface="Times New Roman"/>
                      </a:endParaRPr>
                    </a:p>
                    <a:p>
                      <a:pPr algn="ctr">
                        <a:lnSpc>
                          <a:spcPct val="100000"/>
                        </a:lnSpc>
                      </a:pPr>
                      <a:r>
                        <a:rPr dirty="0" sz="1200">
                          <a:solidFill>
                            <a:srgbClr val="808080"/>
                          </a:solidFill>
                          <a:latin typeface="Segoe UI"/>
                          <a:cs typeface="Segoe UI"/>
                        </a:rPr>
                        <a:t>-</a:t>
                      </a:r>
                      <a:endParaRPr sz="1200">
                        <a:latin typeface="Segoe UI"/>
                        <a:cs typeface="Segoe UI"/>
                      </a:endParaRPr>
                    </a:p>
                  </a:txBody>
                  <a:tcPr marL="0" marR="0" marB="0" marT="44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marL="91440" marR="107314">
                        <a:lnSpc>
                          <a:spcPct val="100000"/>
                        </a:lnSpc>
                        <a:spcBef>
                          <a:spcPts val="350"/>
                        </a:spcBef>
                      </a:pPr>
                      <a:r>
                        <a:rPr dirty="0" sz="1200">
                          <a:solidFill>
                            <a:srgbClr val="808080"/>
                          </a:solidFill>
                          <a:latin typeface="Segoe UI"/>
                          <a:cs typeface="Segoe UI"/>
                        </a:rPr>
                        <a:t>Pooled</a:t>
                      </a:r>
                      <a:r>
                        <a:rPr dirty="0" sz="1200" spc="-30">
                          <a:solidFill>
                            <a:srgbClr val="808080"/>
                          </a:solidFill>
                          <a:latin typeface="Segoe UI"/>
                          <a:cs typeface="Segoe UI"/>
                        </a:rPr>
                        <a:t> </a:t>
                      </a:r>
                      <a:r>
                        <a:rPr dirty="0" sz="1200">
                          <a:solidFill>
                            <a:srgbClr val="808080"/>
                          </a:solidFill>
                          <a:latin typeface="Segoe UI"/>
                          <a:cs typeface="Segoe UI"/>
                        </a:rPr>
                        <a:t>baseline</a:t>
                      </a:r>
                      <a:r>
                        <a:rPr dirty="0" sz="1200" spc="-35">
                          <a:solidFill>
                            <a:srgbClr val="808080"/>
                          </a:solidFill>
                          <a:latin typeface="Segoe UI"/>
                          <a:cs typeface="Segoe UI"/>
                        </a:rPr>
                        <a:t> </a:t>
                      </a:r>
                      <a:r>
                        <a:rPr dirty="0" sz="1200">
                          <a:solidFill>
                            <a:srgbClr val="808080"/>
                          </a:solidFill>
                          <a:latin typeface="Segoe UI"/>
                          <a:cs typeface="Segoe UI"/>
                        </a:rPr>
                        <a:t>risk</a:t>
                      </a:r>
                      <a:r>
                        <a:rPr dirty="0" sz="1200" spc="-20">
                          <a:solidFill>
                            <a:srgbClr val="808080"/>
                          </a:solidFill>
                          <a:latin typeface="Segoe UI"/>
                          <a:cs typeface="Segoe UI"/>
                        </a:rPr>
                        <a:t> </a:t>
                      </a:r>
                      <a:r>
                        <a:rPr dirty="0" sz="1200">
                          <a:solidFill>
                            <a:srgbClr val="808080"/>
                          </a:solidFill>
                          <a:latin typeface="Segoe UI"/>
                          <a:cs typeface="Segoe UI"/>
                        </a:rPr>
                        <a:t>of</a:t>
                      </a:r>
                      <a:r>
                        <a:rPr dirty="0" sz="1200" spc="-20">
                          <a:solidFill>
                            <a:srgbClr val="808080"/>
                          </a:solidFill>
                          <a:latin typeface="Segoe UI"/>
                          <a:cs typeface="Segoe UI"/>
                        </a:rPr>
                        <a:t> </a:t>
                      </a:r>
                      <a:r>
                        <a:rPr dirty="0" sz="1200">
                          <a:solidFill>
                            <a:srgbClr val="808080"/>
                          </a:solidFill>
                          <a:latin typeface="Segoe UI"/>
                          <a:cs typeface="Segoe UI"/>
                        </a:rPr>
                        <a:t>1.7%</a:t>
                      </a:r>
                      <a:r>
                        <a:rPr dirty="0" sz="1200" spc="-20">
                          <a:solidFill>
                            <a:srgbClr val="808080"/>
                          </a:solidFill>
                          <a:latin typeface="Segoe UI"/>
                          <a:cs typeface="Segoe UI"/>
                        </a:rPr>
                        <a:t> </a:t>
                      </a:r>
                      <a:r>
                        <a:rPr dirty="0" sz="1200">
                          <a:solidFill>
                            <a:srgbClr val="808080"/>
                          </a:solidFill>
                          <a:latin typeface="Segoe UI"/>
                          <a:cs typeface="Segoe UI"/>
                        </a:rPr>
                        <a:t>(5</a:t>
                      </a:r>
                      <a:r>
                        <a:rPr dirty="0" sz="1200" spc="-5">
                          <a:solidFill>
                            <a:srgbClr val="808080"/>
                          </a:solidFill>
                          <a:latin typeface="Segoe UI"/>
                          <a:cs typeface="Segoe UI"/>
                        </a:rPr>
                        <a:t> </a:t>
                      </a:r>
                      <a:r>
                        <a:rPr dirty="0" sz="1200">
                          <a:solidFill>
                            <a:srgbClr val="808080"/>
                          </a:solidFill>
                          <a:latin typeface="Segoe UI"/>
                          <a:cs typeface="Segoe UI"/>
                        </a:rPr>
                        <a:t>studies);</a:t>
                      </a:r>
                      <a:r>
                        <a:rPr dirty="0" sz="1200" spc="5">
                          <a:solidFill>
                            <a:srgbClr val="808080"/>
                          </a:solidFill>
                          <a:latin typeface="Segoe UI"/>
                          <a:cs typeface="Segoe UI"/>
                        </a:rPr>
                        <a:t> </a:t>
                      </a:r>
                      <a:r>
                        <a:rPr dirty="0" sz="1200" spc="-10">
                          <a:solidFill>
                            <a:srgbClr val="808080"/>
                          </a:solidFill>
                          <a:latin typeface="Segoe UI"/>
                          <a:cs typeface="Segoe UI"/>
                        </a:rPr>
                        <a:t>Follow-</a:t>
                      </a:r>
                      <a:r>
                        <a:rPr dirty="0" sz="1200">
                          <a:solidFill>
                            <a:srgbClr val="808080"/>
                          </a:solidFill>
                          <a:latin typeface="Segoe UI"/>
                          <a:cs typeface="Segoe UI"/>
                        </a:rPr>
                        <a:t>up</a:t>
                      </a:r>
                      <a:r>
                        <a:rPr dirty="0" sz="1200" spc="-65">
                          <a:solidFill>
                            <a:srgbClr val="808080"/>
                          </a:solidFill>
                          <a:latin typeface="Segoe UI"/>
                          <a:cs typeface="Segoe UI"/>
                        </a:rPr>
                        <a:t> </a:t>
                      </a:r>
                      <a:r>
                        <a:rPr dirty="0" sz="1200">
                          <a:solidFill>
                            <a:srgbClr val="808080"/>
                          </a:solidFill>
                          <a:latin typeface="Segoe UI"/>
                          <a:cs typeface="Segoe UI"/>
                        </a:rPr>
                        <a:t>4</a:t>
                      </a:r>
                      <a:r>
                        <a:rPr dirty="0" sz="1200" spc="-15">
                          <a:solidFill>
                            <a:srgbClr val="808080"/>
                          </a:solidFill>
                          <a:latin typeface="Segoe UI"/>
                          <a:cs typeface="Segoe UI"/>
                        </a:rPr>
                        <a:t> </a:t>
                      </a:r>
                      <a:r>
                        <a:rPr dirty="0" sz="1200" spc="-25">
                          <a:solidFill>
                            <a:srgbClr val="808080"/>
                          </a:solidFill>
                          <a:latin typeface="Segoe UI"/>
                          <a:cs typeface="Segoe UI"/>
                        </a:rPr>
                        <a:t>to </a:t>
                      </a:r>
                      <a:r>
                        <a:rPr dirty="0" sz="1200">
                          <a:solidFill>
                            <a:srgbClr val="808080"/>
                          </a:solidFill>
                          <a:latin typeface="Segoe UI"/>
                          <a:cs typeface="Segoe UI"/>
                        </a:rPr>
                        <a:t>12</a:t>
                      </a:r>
                      <a:r>
                        <a:rPr dirty="0" sz="1200" spc="-20">
                          <a:solidFill>
                            <a:srgbClr val="808080"/>
                          </a:solidFill>
                          <a:latin typeface="Segoe UI"/>
                          <a:cs typeface="Segoe UI"/>
                        </a:rPr>
                        <a:t> </a:t>
                      </a:r>
                      <a:r>
                        <a:rPr dirty="0" sz="1200">
                          <a:solidFill>
                            <a:srgbClr val="808080"/>
                          </a:solidFill>
                          <a:latin typeface="Segoe UI"/>
                          <a:cs typeface="Segoe UI"/>
                        </a:rPr>
                        <a:t>days: lowest</a:t>
                      </a:r>
                      <a:r>
                        <a:rPr dirty="0" sz="1200" spc="-15">
                          <a:solidFill>
                            <a:srgbClr val="808080"/>
                          </a:solidFill>
                          <a:latin typeface="Segoe UI"/>
                          <a:cs typeface="Segoe UI"/>
                        </a:rPr>
                        <a:t> </a:t>
                      </a:r>
                      <a:r>
                        <a:rPr dirty="0" sz="1200">
                          <a:solidFill>
                            <a:srgbClr val="808080"/>
                          </a:solidFill>
                          <a:latin typeface="Segoe UI"/>
                          <a:cs typeface="Segoe UI"/>
                        </a:rPr>
                        <a:t>OR</a:t>
                      </a:r>
                      <a:r>
                        <a:rPr dirty="0" sz="1200" spc="-15">
                          <a:solidFill>
                            <a:srgbClr val="808080"/>
                          </a:solidFill>
                          <a:latin typeface="Segoe UI"/>
                          <a:cs typeface="Segoe UI"/>
                        </a:rPr>
                        <a:t> </a:t>
                      </a:r>
                      <a:r>
                        <a:rPr dirty="0" sz="1200">
                          <a:solidFill>
                            <a:srgbClr val="808080"/>
                          </a:solidFill>
                          <a:latin typeface="Segoe UI"/>
                          <a:cs typeface="Segoe UI"/>
                        </a:rPr>
                        <a:t>1.42</a:t>
                      </a:r>
                      <a:r>
                        <a:rPr dirty="0" sz="1200" spc="-15">
                          <a:solidFill>
                            <a:srgbClr val="808080"/>
                          </a:solidFill>
                          <a:latin typeface="Segoe UI"/>
                          <a:cs typeface="Segoe UI"/>
                        </a:rPr>
                        <a:t> </a:t>
                      </a:r>
                      <a:r>
                        <a:rPr dirty="0" sz="1200">
                          <a:solidFill>
                            <a:srgbClr val="808080"/>
                          </a:solidFill>
                          <a:latin typeface="Segoe UI"/>
                          <a:cs typeface="Segoe UI"/>
                        </a:rPr>
                        <a:t>and</a:t>
                      </a:r>
                      <a:r>
                        <a:rPr dirty="0" sz="1200" spc="-15">
                          <a:solidFill>
                            <a:srgbClr val="808080"/>
                          </a:solidFill>
                          <a:latin typeface="Segoe UI"/>
                          <a:cs typeface="Segoe UI"/>
                        </a:rPr>
                        <a:t> </a:t>
                      </a:r>
                      <a:r>
                        <a:rPr dirty="0" sz="1200">
                          <a:solidFill>
                            <a:srgbClr val="808080"/>
                          </a:solidFill>
                          <a:latin typeface="Segoe UI"/>
                          <a:cs typeface="Segoe UI"/>
                        </a:rPr>
                        <a:t>highest</a:t>
                      </a:r>
                      <a:r>
                        <a:rPr dirty="0" sz="1200" spc="-15">
                          <a:solidFill>
                            <a:srgbClr val="808080"/>
                          </a:solidFill>
                          <a:latin typeface="Segoe UI"/>
                          <a:cs typeface="Segoe UI"/>
                        </a:rPr>
                        <a:t> </a:t>
                      </a:r>
                      <a:r>
                        <a:rPr dirty="0" sz="1200">
                          <a:solidFill>
                            <a:srgbClr val="808080"/>
                          </a:solidFill>
                          <a:latin typeface="Segoe UI"/>
                          <a:cs typeface="Segoe UI"/>
                        </a:rPr>
                        <a:t>adjusted</a:t>
                      </a:r>
                      <a:r>
                        <a:rPr dirty="0" sz="1200" spc="10">
                          <a:solidFill>
                            <a:srgbClr val="808080"/>
                          </a:solidFill>
                          <a:latin typeface="Segoe UI"/>
                          <a:cs typeface="Segoe UI"/>
                        </a:rPr>
                        <a:t> </a:t>
                      </a:r>
                      <a:r>
                        <a:rPr dirty="0" sz="1200">
                          <a:solidFill>
                            <a:srgbClr val="808080"/>
                          </a:solidFill>
                          <a:latin typeface="Segoe UI"/>
                          <a:cs typeface="Segoe UI"/>
                        </a:rPr>
                        <a:t>HR</a:t>
                      </a:r>
                      <a:r>
                        <a:rPr dirty="0" sz="1200" spc="-25">
                          <a:solidFill>
                            <a:srgbClr val="808080"/>
                          </a:solidFill>
                          <a:latin typeface="Segoe UI"/>
                          <a:cs typeface="Segoe UI"/>
                        </a:rPr>
                        <a:t> </a:t>
                      </a:r>
                      <a:r>
                        <a:rPr dirty="0" sz="1200" spc="-20">
                          <a:solidFill>
                            <a:srgbClr val="808080"/>
                          </a:solidFill>
                          <a:latin typeface="Segoe UI"/>
                          <a:cs typeface="Segoe UI"/>
                        </a:rPr>
                        <a:t>3.89 </a:t>
                      </a:r>
                      <a:r>
                        <a:rPr dirty="0" sz="1200">
                          <a:solidFill>
                            <a:srgbClr val="808080"/>
                          </a:solidFill>
                          <a:latin typeface="Segoe UI"/>
                          <a:cs typeface="Segoe UI"/>
                        </a:rPr>
                        <a:t>(7</a:t>
                      </a:r>
                      <a:r>
                        <a:rPr dirty="0" sz="1200" spc="-2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per</a:t>
                      </a:r>
                      <a:r>
                        <a:rPr dirty="0" sz="1200" spc="-25">
                          <a:solidFill>
                            <a:srgbClr val="808080"/>
                          </a:solidFill>
                          <a:latin typeface="Segoe UI"/>
                          <a:cs typeface="Segoe UI"/>
                        </a:rPr>
                        <a:t> </a:t>
                      </a:r>
                      <a:r>
                        <a:rPr dirty="0" sz="1200">
                          <a:solidFill>
                            <a:srgbClr val="808080"/>
                          </a:solidFill>
                          <a:latin typeface="Segoe UI"/>
                          <a:cs typeface="Segoe UI"/>
                        </a:rPr>
                        <a:t>1000 to</a:t>
                      </a:r>
                      <a:r>
                        <a:rPr dirty="0" sz="1200" spc="-10">
                          <a:solidFill>
                            <a:srgbClr val="808080"/>
                          </a:solidFill>
                          <a:latin typeface="Segoe UI"/>
                          <a:cs typeface="Segoe UI"/>
                        </a:rPr>
                        <a:t> </a:t>
                      </a:r>
                      <a:r>
                        <a:rPr dirty="0" sz="1200">
                          <a:solidFill>
                            <a:srgbClr val="808080"/>
                          </a:solidFill>
                          <a:latin typeface="Segoe UI"/>
                          <a:cs typeface="Segoe UI"/>
                        </a:rPr>
                        <a:t>46</a:t>
                      </a:r>
                      <a:r>
                        <a:rPr dirty="0" sz="1200" spc="-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major</a:t>
                      </a:r>
                      <a:r>
                        <a:rPr dirty="0" sz="1200" spc="-25">
                          <a:solidFill>
                            <a:srgbClr val="808080"/>
                          </a:solidFill>
                          <a:latin typeface="Segoe UI"/>
                          <a:cs typeface="Segoe UI"/>
                        </a:rPr>
                        <a:t> </a:t>
                      </a:r>
                      <a:r>
                        <a:rPr dirty="0" sz="1200">
                          <a:solidFill>
                            <a:srgbClr val="808080"/>
                          </a:solidFill>
                          <a:latin typeface="Segoe UI"/>
                          <a:cs typeface="Segoe UI"/>
                        </a:rPr>
                        <a:t>bleeds</a:t>
                      </a:r>
                      <a:r>
                        <a:rPr dirty="0" sz="1200" spc="-20">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1000 </a:t>
                      </a:r>
                      <a:r>
                        <a:rPr dirty="0" sz="1200" spc="-10">
                          <a:solidFill>
                            <a:srgbClr val="808080"/>
                          </a:solidFill>
                          <a:latin typeface="Segoe UI"/>
                          <a:cs typeface="Segoe UI"/>
                        </a:rPr>
                        <a:t>patients)</a:t>
                      </a:r>
                      <a:endParaRPr sz="1200">
                        <a:latin typeface="Segoe UI"/>
                        <a:cs typeface="Segoe UI"/>
                      </a:endParaRPr>
                    </a:p>
                  </a:txBody>
                  <a:tcPr marL="0" marR="0" marB="0" marT="444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6" y="1366221"/>
          <a:ext cx="9830435" cy="4709160"/>
        </p:xfrm>
        <a:graphic>
          <a:graphicData uri="http://schemas.openxmlformats.org/drawingml/2006/table">
            <a:tbl>
              <a:tblPr firstRow="1" bandRow="1">
                <a:tableStyleId>{2D5ABB26-0587-4C30-8999-92F81FD0307C}</a:tableStyleId>
              </a:tblPr>
              <a:tblGrid>
                <a:gridCol w="2061845"/>
                <a:gridCol w="1133475"/>
                <a:gridCol w="1407795"/>
                <a:gridCol w="1370964"/>
                <a:gridCol w="1789429"/>
                <a:gridCol w="2051050"/>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1145"/>
                        </a:spcBef>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20"/>
                        </a:spcBef>
                      </a:pPr>
                      <a:endParaRPr sz="2300">
                        <a:latin typeface="Times New Roman"/>
                        <a:cs typeface="Times New Roman"/>
                      </a:endParaRPr>
                    </a:p>
                    <a:p>
                      <a:pPr algn="ctr" marL="139700" marR="133985" indent="1905">
                        <a:lnSpc>
                          <a:spcPct val="100000"/>
                        </a:lnSpc>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25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50"/>
                        </a:spcBef>
                      </a:pPr>
                      <a:endParaRPr sz="1300">
                        <a:latin typeface="Times New Roman"/>
                        <a:cs typeface="Times New Roman"/>
                      </a:endParaRPr>
                    </a:p>
                    <a:p>
                      <a:pPr marL="387985" marR="132715" indent="-247015">
                        <a:lnSpc>
                          <a:spcPct val="100000"/>
                        </a:lnSpc>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25"/>
                        </a:spcBef>
                      </a:pPr>
                      <a:endParaRPr sz="1950">
                        <a:latin typeface="Times New Roman"/>
                        <a:cs typeface="Times New Roman"/>
                      </a:endParaRPr>
                    </a:p>
                    <a:p>
                      <a:pPr marL="383540" marR="166370" indent="-210820">
                        <a:lnSpc>
                          <a:spcPct val="100000"/>
                        </a:lnSpc>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17980" marR="887730" indent="-722630">
                        <a:lnSpc>
                          <a:spcPct val="100000"/>
                        </a:lnSpc>
                        <a:spcBef>
                          <a:spcPts val="5"/>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a:t>
                      </a:r>
                      <a:r>
                        <a:rPr dirty="0" baseline="24305" sz="1200" spc="-15" b="1">
                          <a:solidFill>
                            <a:srgbClr val="FFFFFF"/>
                          </a:solidFill>
                          <a:latin typeface="Segoe UI"/>
                          <a:cs typeface="Segoe UI"/>
                        </a:rPr>
                        <a: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1038225">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25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25"/>
                        </a:spcBef>
                      </a:pPr>
                      <a:endParaRPr sz="2250">
                        <a:latin typeface="Times New Roman"/>
                        <a:cs typeface="Times New Roman"/>
                      </a:endParaRPr>
                    </a:p>
                    <a:p>
                      <a:pPr marL="584835" marR="64135" indent="-512445">
                        <a:lnSpc>
                          <a:spcPct val="100000"/>
                        </a:lnSpc>
                      </a:pPr>
                      <a:r>
                        <a:rPr dirty="0" sz="1200" b="1">
                          <a:solidFill>
                            <a:srgbClr val="FFFFFF"/>
                          </a:solidFill>
                          <a:latin typeface="Segoe UI"/>
                          <a:cs typeface="Segoe UI"/>
                        </a:rPr>
                        <a:t>Risk</a:t>
                      </a:r>
                      <a:r>
                        <a:rPr dirty="0" sz="1200" spc="-10"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317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gn="ctr" marL="275590" marR="268605">
                        <a:lnSpc>
                          <a:spcPct val="100000"/>
                        </a:lnSpc>
                        <a:spcBef>
                          <a:spcPts val="1170"/>
                        </a:spcBef>
                      </a:pPr>
                      <a:r>
                        <a:rPr dirty="0" sz="1200" b="1">
                          <a:solidFill>
                            <a:srgbClr val="FFFFFF"/>
                          </a:solidFill>
                          <a:latin typeface="Segoe UI"/>
                          <a:cs typeface="Segoe UI"/>
                        </a:rPr>
                        <a:t>Risk</a:t>
                      </a:r>
                      <a:r>
                        <a:rPr dirty="0" sz="1200" spc="-25" b="1">
                          <a:solidFill>
                            <a:srgbClr val="FFFFFF"/>
                          </a:solidFill>
                          <a:latin typeface="Segoe UI"/>
                          <a:cs typeface="Segoe UI"/>
                        </a:rPr>
                        <a:t> </a:t>
                      </a:r>
                      <a:r>
                        <a:rPr dirty="0" sz="1200" b="1">
                          <a:solidFill>
                            <a:srgbClr val="FFFFFF"/>
                          </a:solidFill>
                          <a:latin typeface="Segoe UI"/>
                          <a:cs typeface="Segoe UI"/>
                        </a:rPr>
                        <a:t>difference</a:t>
                      </a:r>
                      <a:r>
                        <a:rPr dirty="0" sz="1200" spc="-20" b="1">
                          <a:solidFill>
                            <a:srgbClr val="FFFFFF"/>
                          </a:solidFill>
                          <a:latin typeface="Segoe UI"/>
                          <a:cs typeface="Segoe UI"/>
                        </a:rPr>
                        <a:t> with </a:t>
                      </a:r>
                      <a:r>
                        <a:rPr dirty="0" sz="1200" b="1">
                          <a:solidFill>
                            <a:srgbClr val="FFFFFF"/>
                          </a:solidFill>
                          <a:latin typeface="Segoe UI"/>
                          <a:cs typeface="Segoe UI"/>
                        </a:rPr>
                        <a:t>anticoagulation</a:t>
                      </a:r>
                      <a:r>
                        <a:rPr dirty="0" sz="1200" spc="-45" b="1">
                          <a:solidFill>
                            <a:srgbClr val="FFFFFF"/>
                          </a:solidFill>
                          <a:latin typeface="Segoe UI"/>
                          <a:cs typeface="Segoe UI"/>
                        </a:rPr>
                        <a:t> </a:t>
                      </a:r>
                      <a:r>
                        <a:rPr dirty="0" sz="1200" spc="-25" b="1">
                          <a:solidFill>
                            <a:srgbClr val="FFFFFF"/>
                          </a:solidFill>
                          <a:latin typeface="Segoe UI"/>
                          <a:cs typeface="Segoe UI"/>
                        </a:rPr>
                        <a:t>at </a:t>
                      </a:r>
                      <a:r>
                        <a:rPr dirty="0" sz="1200" b="1">
                          <a:solidFill>
                            <a:srgbClr val="FFFFFF"/>
                          </a:solidFill>
                          <a:latin typeface="Segoe UI"/>
                          <a:cs typeface="Segoe UI"/>
                        </a:rPr>
                        <a:t>intermediate-</a:t>
                      </a:r>
                      <a:r>
                        <a:rPr dirty="0" sz="1200" spc="-60" b="1">
                          <a:solidFill>
                            <a:srgbClr val="FFFFFF"/>
                          </a:solidFill>
                          <a:latin typeface="Segoe UI"/>
                          <a:cs typeface="Segoe UI"/>
                        </a:rPr>
                        <a:t> </a:t>
                      </a:r>
                      <a:r>
                        <a:rPr dirty="0" sz="1200" spc="-25" b="1">
                          <a:solidFill>
                            <a:srgbClr val="FFFFFF"/>
                          </a:solidFill>
                          <a:latin typeface="Segoe UI"/>
                          <a:cs typeface="Segoe UI"/>
                        </a:rPr>
                        <a:t>or </a:t>
                      </a:r>
                      <a:r>
                        <a:rPr dirty="0" sz="1200" spc="-10" b="1">
                          <a:solidFill>
                            <a:srgbClr val="FFFFFF"/>
                          </a:solidFill>
                          <a:latin typeface="Segoe UI"/>
                          <a:cs typeface="Segoe UI"/>
                        </a:rPr>
                        <a:t>therapeutic-intensity</a:t>
                      </a:r>
                      <a:endParaRPr sz="1200">
                        <a:latin typeface="Segoe UI"/>
                        <a:cs typeface="Segoe UI"/>
                      </a:endParaRPr>
                    </a:p>
                  </a:txBody>
                  <a:tcPr marL="0" marR="0" marB="0" marT="14859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634365">
                <a:tc>
                  <a:txBody>
                    <a:bodyPr/>
                    <a:lstStyle/>
                    <a:p>
                      <a:pPr marL="90805">
                        <a:lnSpc>
                          <a:spcPct val="100000"/>
                        </a:lnSpc>
                        <a:spcBef>
                          <a:spcPts val="1019"/>
                        </a:spcBef>
                      </a:pPr>
                      <a:r>
                        <a:rPr dirty="0" sz="1200" spc="-10" b="1">
                          <a:solidFill>
                            <a:srgbClr val="808080"/>
                          </a:solidFill>
                          <a:latin typeface="Segoe UI"/>
                          <a:cs typeface="Segoe UI"/>
                        </a:rPr>
                        <a:t>ALL-</a:t>
                      </a:r>
                      <a:r>
                        <a:rPr dirty="0" sz="1200" b="1">
                          <a:solidFill>
                            <a:srgbClr val="808080"/>
                          </a:solidFill>
                          <a:latin typeface="Segoe UI"/>
                          <a:cs typeface="Segoe UI"/>
                        </a:rPr>
                        <a:t>CAUSE</a:t>
                      </a:r>
                      <a:r>
                        <a:rPr dirty="0" sz="1200" spc="-5" b="1">
                          <a:solidFill>
                            <a:srgbClr val="808080"/>
                          </a:solidFill>
                          <a:latin typeface="Segoe UI"/>
                          <a:cs typeface="Segoe UI"/>
                        </a:rPr>
                        <a:t> </a:t>
                      </a:r>
                      <a:r>
                        <a:rPr dirty="0" sz="1200" spc="-10" b="1">
                          <a:solidFill>
                            <a:srgbClr val="808080"/>
                          </a:solidFill>
                          <a:latin typeface="Segoe UI"/>
                          <a:cs typeface="Segoe UI"/>
                        </a:rPr>
                        <a:t>MORTALITY</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29539">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1019"/>
                        </a:spcBef>
                      </a:pPr>
                      <a:r>
                        <a:rPr dirty="0" sz="1200" spc="-20">
                          <a:solidFill>
                            <a:srgbClr val="808080"/>
                          </a:solidFill>
                          <a:latin typeface="Segoe UI"/>
                          <a:cs typeface="Segoe UI"/>
                        </a:rPr>
                        <a:t>2626</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9539">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52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60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1019"/>
                        </a:spcBef>
                      </a:pPr>
                      <a:r>
                        <a:rPr dirty="0" sz="1200">
                          <a:solidFill>
                            <a:srgbClr val="808080"/>
                          </a:solidFill>
                          <a:latin typeface="Segoe UI"/>
                          <a:cs typeface="Segoe UI"/>
                        </a:rPr>
                        <a:t>HR</a:t>
                      </a:r>
                      <a:r>
                        <a:rPr dirty="0" sz="1200" spc="-15">
                          <a:solidFill>
                            <a:srgbClr val="808080"/>
                          </a:solidFill>
                          <a:latin typeface="Segoe UI"/>
                          <a:cs typeface="Segoe UI"/>
                        </a:rPr>
                        <a:t> </a:t>
                      </a:r>
                      <a:r>
                        <a:rPr dirty="0" sz="1200" spc="-20">
                          <a:solidFill>
                            <a:srgbClr val="808080"/>
                          </a:solidFill>
                          <a:latin typeface="Segoe UI"/>
                          <a:cs typeface="Segoe UI"/>
                        </a:rPr>
                        <a:t>0.86</a:t>
                      </a:r>
                      <a:endParaRPr sz="1200">
                        <a:latin typeface="Segoe UI"/>
                        <a:cs typeface="Segoe UI"/>
                      </a:endParaRPr>
                    </a:p>
                    <a:p>
                      <a:pPr algn="ctr" marL="635">
                        <a:lnSpc>
                          <a:spcPct val="100000"/>
                        </a:lnSpc>
                      </a:pPr>
                      <a:r>
                        <a:rPr dirty="0" sz="1200">
                          <a:solidFill>
                            <a:srgbClr val="808080"/>
                          </a:solidFill>
                          <a:latin typeface="Segoe UI"/>
                          <a:cs typeface="Segoe UI"/>
                        </a:rPr>
                        <a:t>(0.73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a:t>
                      </a:r>
                      <a:endParaRPr sz="1200">
                        <a:latin typeface="Segoe UI"/>
                        <a:cs typeface="Segoe UI"/>
                      </a:endParaRPr>
                    </a:p>
                  </a:txBody>
                  <a:tcPr marL="0" marR="0" marB="0" marT="129539">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15"/>
                        </a:spcBef>
                      </a:pPr>
                      <a:endParaRPr sz="1500">
                        <a:latin typeface="Times New Roman"/>
                        <a:cs typeface="Times New Roman"/>
                      </a:endParaRPr>
                    </a:p>
                    <a:p>
                      <a:pPr algn="ctr">
                        <a:lnSpc>
                          <a:spcPct val="100000"/>
                        </a:lnSpc>
                      </a:pPr>
                      <a:r>
                        <a:rPr dirty="0" sz="1200">
                          <a:solidFill>
                            <a:srgbClr val="808080"/>
                          </a:solidFill>
                          <a:latin typeface="Segoe UI"/>
                          <a:cs typeface="Segoe UI"/>
                        </a:rPr>
                        <a:t>148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1019"/>
                        </a:spcBef>
                      </a:pPr>
                      <a:r>
                        <a:rPr dirty="0" sz="1200">
                          <a:solidFill>
                            <a:srgbClr val="808080"/>
                          </a:solidFill>
                          <a:latin typeface="Segoe UI"/>
                          <a:cs typeface="Segoe UI"/>
                        </a:rPr>
                        <a:t>19</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42900">
                        <a:lnSpc>
                          <a:spcPct val="100000"/>
                        </a:lnSpc>
                      </a:pPr>
                      <a:r>
                        <a:rPr dirty="0" sz="1200">
                          <a:solidFill>
                            <a:srgbClr val="808080"/>
                          </a:solidFill>
                          <a:latin typeface="Segoe UI"/>
                          <a:cs typeface="Segoe UI"/>
                        </a:rPr>
                        <a:t>(38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3</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9539">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14045">
                <a:tc>
                  <a:txBody>
                    <a:bodyPr/>
                    <a:lstStyle/>
                    <a:p>
                      <a:pPr marL="90805">
                        <a:lnSpc>
                          <a:spcPct val="100000"/>
                        </a:lnSpc>
                        <a:spcBef>
                          <a:spcPts val="220"/>
                        </a:spcBef>
                      </a:pPr>
                      <a:r>
                        <a:rPr dirty="0" sz="1200" spc="-25" b="1">
                          <a:solidFill>
                            <a:srgbClr val="808080"/>
                          </a:solidFill>
                          <a:latin typeface="Segoe UI"/>
                          <a:cs typeface="Segoe UI"/>
                        </a:rPr>
                        <a:t>PE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4</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279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spc="-25" b="1">
                          <a:solidFill>
                            <a:srgbClr val="808080"/>
                          </a:solidFill>
                          <a:latin typeface="Segoe UI"/>
                          <a:cs typeface="Segoe UI"/>
                        </a:rPr>
                        <a:t>82</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395605">
                        <a:lnSpc>
                          <a:spcPct val="100000"/>
                        </a:lnSpc>
                        <a:spcBef>
                          <a:spcPts val="44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25120">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558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b="1">
                          <a:solidFill>
                            <a:srgbClr val="808080"/>
                          </a:solidFill>
                          <a:latin typeface="Segoe UI"/>
                          <a:cs typeface="Segoe UI"/>
                        </a:rPr>
                        <a:t>OR </a:t>
                      </a:r>
                      <a:r>
                        <a:rPr dirty="0" sz="1200" spc="-20" b="1">
                          <a:solidFill>
                            <a:srgbClr val="808080"/>
                          </a:solidFill>
                          <a:latin typeface="Segoe UI"/>
                          <a:cs typeface="Segoe UI"/>
                        </a:rPr>
                        <a:t>0.09</a:t>
                      </a:r>
                      <a:endParaRPr sz="1200">
                        <a:latin typeface="Segoe UI"/>
                        <a:cs typeface="Segoe UI"/>
                      </a:endParaRPr>
                    </a:p>
                    <a:p>
                      <a:pPr algn="ctr" marL="635">
                        <a:lnSpc>
                          <a:spcPct val="100000"/>
                        </a:lnSpc>
                      </a:pPr>
                      <a:r>
                        <a:rPr dirty="0" sz="1200" b="1">
                          <a:solidFill>
                            <a:srgbClr val="808080"/>
                          </a:solidFill>
                          <a:latin typeface="Segoe UI"/>
                          <a:cs typeface="Segoe UI"/>
                        </a:rPr>
                        <a:t>(0.02</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0.57)</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50"/>
                        </a:spcBef>
                      </a:pPr>
                      <a:endParaRPr sz="1400">
                        <a:latin typeface="Times New Roman"/>
                        <a:cs typeface="Times New Roman"/>
                      </a:endParaRPr>
                    </a:p>
                    <a:p>
                      <a:pPr algn="ctr">
                        <a:lnSpc>
                          <a:spcPct val="100000"/>
                        </a:lnSpc>
                      </a:pPr>
                      <a:r>
                        <a:rPr dirty="0" sz="1200" b="1">
                          <a:solidFill>
                            <a:srgbClr val="808080"/>
                          </a:solidFill>
                          <a:latin typeface="Segoe UI"/>
                          <a:cs typeface="Segoe UI"/>
                        </a:rPr>
                        <a:t>16</a:t>
                      </a:r>
                      <a:r>
                        <a:rPr dirty="0" sz="1200" spc="-2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356235">
                        <a:lnSpc>
                          <a:spcPct val="100000"/>
                        </a:lnSpc>
                        <a:spcBef>
                          <a:spcPts val="940"/>
                        </a:spcBef>
                      </a:pPr>
                      <a:r>
                        <a:rPr dirty="0" sz="1200" b="1">
                          <a:solidFill>
                            <a:srgbClr val="808080"/>
                          </a:solidFill>
                          <a:latin typeface="Segoe UI"/>
                          <a:cs typeface="Segoe UI"/>
                        </a:rPr>
                        <a:t>15</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marL="274320">
                        <a:lnSpc>
                          <a:spcPct val="100000"/>
                        </a:lnSpc>
                      </a:pPr>
                      <a:r>
                        <a:rPr dirty="0" sz="1200" b="1">
                          <a:solidFill>
                            <a:srgbClr val="808080"/>
                          </a:solidFill>
                          <a:latin typeface="Segoe UI"/>
                          <a:cs typeface="Segoe UI"/>
                        </a:rPr>
                        <a:t>(16</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5" b="1">
                          <a:solidFill>
                            <a:srgbClr val="808080"/>
                          </a:solidFill>
                          <a:latin typeface="Segoe UI"/>
                          <a:cs typeface="Segoe UI"/>
                        </a:rPr>
                        <a:t> </a:t>
                      </a:r>
                      <a:r>
                        <a:rPr dirty="0" sz="1200" b="1">
                          <a:solidFill>
                            <a:srgbClr val="808080"/>
                          </a:solidFill>
                          <a:latin typeface="Segoe UI"/>
                          <a:cs typeface="Segoe UI"/>
                        </a:rPr>
                        <a:t>7</a:t>
                      </a:r>
                      <a:r>
                        <a:rPr dirty="0" sz="1200" spc="-15" b="1">
                          <a:solidFill>
                            <a:srgbClr val="808080"/>
                          </a:solidFill>
                          <a:latin typeface="Segoe UI"/>
                          <a:cs typeface="Segoe UI"/>
                        </a:rPr>
                        <a:t> </a:t>
                      </a:r>
                      <a:r>
                        <a:rPr dirty="0" sz="1200" spc="-10" b="1">
                          <a:solidFill>
                            <a:srgbClr val="808080"/>
                          </a:solidFill>
                          <a:latin typeface="Segoe UI"/>
                          <a:cs typeface="Segoe UI"/>
                        </a:rPr>
                        <a:t>fewer)</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r>
              <a:tr h="614045">
                <a:tc>
                  <a:txBody>
                    <a:bodyPr/>
                    <a:lstStyle/>
                    <a:p>
                      <a:pPr marL="91440" marR="614680">
                        <a:lnSpc>
                          <a:spcPct val="100000"/>
                        </a:lnSpc>
                        <a:spcBef>
                          <a:spcPts val="220"/>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144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279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spc="-25" b="1">
                          <a:solidFill>
                            <a:srgbClr val="808080"/>
                          </a:solidFill>
                          <a:latin typeface="Segoe UI"/>
                          <a:cs typeface="Segoe UI"/>
                        </a:rPr>
                        <a:t>41</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395605">
                        <a:lnSpc>
                          <a:spcPct val="100000"/>
                        </a:lnSpc>
                        <a:spcBef>
                          <a:spcPts val="44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25120">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558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b="1">
                          <a:solidFill>
                            <a:srgbClr val="808080"/>
                          </a:solidFill>
                          <a:latin typeface="Segoe UI"/>
                          <a:cs typeface="Segoe UI"/>
                        </a:rPr>
                        <a:t>OR </a:t>
                      </a:r>
                      <a:r>
                        <a:rPr dirty="0" sz="1200" spc="-20" b="1">
                          <a:solidFill>
                            <a:srgbClr val="808080"/>
                          </a:solidFill>
                          <a:latin typeface="Segoe UI"/>
                          <a:cs typeface="Segoe UI"/>
                        </a:rPr>
                        <a:t>0.35</a:t>
                      </a:r>
                      <a:endParaRPr sz="1200">
                        <a:latin typeface="Segoe UI"/>
                        <a:cs typeface="Segoe UI"/>
                      </a:endParaRPr>
                    </a:p>
                    <a:p>
                      <a:pPr algn="ctr" marL="635">
                        <a:lnSpc>
                          <a:spcPct val="100000"/>
                        </a:lnSpc>
                      </a:pPr>
                      <a:r>
                        <a:rPr dirty="0" sz="1200" b="1">
                          <a:solidFill>
                            <a:srgbClr val="808080"/>
                          </a:solidFill>
                          <a:latin typeface="Segoe UI"/>
                          <a:cs typeface="Segoe UI"/>
                        </a:rPr>
                        <a:t>(0.06</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5" b="1">
                          <a:solidFill>
                            <a:srgbClr val="808080"/>
                          </a:solidFill>
                          <a:latin typeface="Segoe UI"/>
                          <a:cs typeface="Segoe UI"/>
                        </a:rPr>
                        <a:t> </a:t>
                      </a:r>
                      <a:r>
                        <a:rPr dirty="0" sz="1200" spc="-10" b="1">
                          <a:solidFill>
                            <a:srgbClr val="808080"/>
                          </a:solidFill>
                          <a:latin typeface="Segoe UI"/>
                          <a:cs typeface="Segoe UI"/>
                        </a:rPr>
                        <a:t>2.02)</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50"/>
                        </a:spcBef>
                      </a:pPr>
                      <a:endParaRPr sz="1400">
                        <a:latin typeface="Times New Roman"/>
                        <a:cs typeface="Times New Roman"/>
                      </a:endParaRPr>
                    </a:p>
                    <a:p>
                      <a:pPr algn="ctr">
                        <a:lnSpc>
                          <a:spcPct val="100000"/>
                        </a:lnSpc>
                      </a:pPr>
                      <a:r>
                        <a:rPr dirty="0" sz="1200" b="1">
                          <a:solidFill>
                            <a:srgbClr val="808080"/>
                          </a:solidFill>
                          <a:latin typeface="Segoe UI"/>
                          <a:cs typeface="Segoe UI"/>
                        </a:rPr>
                        <a:t>20</a:t>
                      </a:r>
                      <a:r>
                        <a:rPr dirty="0" sz="1200" spc="-20" b="1">
                          <a:solidFill>
                            <a:srgbClr val="808080"/>
                          </a:solidFill>
                          <a:latin typeface="Segoe UI"/>
                          <a:cs typeface="Segoe UI"/>
                        </a:rPr>
                        <a:t> </a:t>
                      </a:r>
                      <a:r>
                        <a:rPr dirty="0" sz="1200" b="1">
                          <a:solidFill>
                            <a:srgbClr val="808080"/>
                          </a:solidFill>
                          <a:latin typeface="Segoe UI"/>
                          <a:cs typeface="Segoe UI"/>
                        </a:rPr>
                        <a:t>per</a:t>
                      </a:r>
                      <a:r>
                        <a:rPr dirty="0" sz="1200" spc="-5" b="1">
                          <a:solidFill>
                            <a:srgbClr val="808080"/>
                          </a:solidFill>
                          <a:latin typeface="Segoe UI"/>
                          <a:cs typeface="Segoe UI"/>
                        </a:rPr>
                        <a:t> </a:t>
                      </a:r>
                      <a:r>
                        <a:rPr dirty="0" sz="1200" spc="-10" b="1">
                          <a:solidFill>
                            <a:srgbClr val="808080"/>
                          </a:solidFill>
                          <a:latin typeface="Segoe UI"/>
                          <a:cs typeface="Segoe UI"/>
                        </a:rPr>
                        <a:t>1,000</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b="1">
                          <a:solidFill>
                            <a:srgbClr val="808080"/>
                          </a:solidFill>
                          <a:latin typeface="Segoe UI"/>
                          <a:cs typeface="Segoe UI"/>
                        </a:rPr>
                        <a:t>13</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10" b="1">
                          <a:solidFill>
                            <a:srgbClr val="808080"/>
                          </a:solidFill>
                          <a:latin typeface="Segoe UI"/>
                          <a:cs typeface="Segoe UI"/>
                        </a:rPr>
                        <a:t> </a:t>
                      </a:r>
                      <a:r>
                        <a:rPr dirty="0" sz="1200" b="1">
                          <a:solidFill>
                            <a:srgbClr val="808080"/>
                          </a:solidFill>
                          <a:latin typeface="Segoe UI"/>
                          <a:cs typeface="Segoe UI"/>
                        </a:rPr>
                        <a:t>per</a:t>
                      </a:r>
                      <a:r>
                        <a:rPr dirty="0" sz="1200" spc="-10" b="1">
                          <a:solidFill>
                            <a:srgbClr val="808080"/>
                          </a:solidFill>
                          <a:latin typeface="Segoe UI"/>
                          <a:cs typeface="Segoe UI"/>
                        </a:rPr>
                        <a:t> </a:t>
                      </a:r>
                      <a:r>
                        <a:rPr dirty="0" sz="1200" spc="-20" b="1">
                          <a:solidFill>
                            <a:srgbClr val="808080"/>
                          </a:solidFill>
                          <a:latin typeface="Segoe UI"/>
                          <a:cs typeface="Segoe UI"/>
                        </a:rPr>
                        <a:t>1,000</a:t>
                      </a:r>
                      <a:endParaRPr sz="1200">
                        <a:latin typeface="Segoe UI"/>
                        <a:cs typeface="Segoe UI"/>
                      </a:endParaRPr>
                    </a:p>
                    <a:p>
                      <a:pPr algn="ctr">
                        <a:lnSpc>
                          <a:spcPct val="100000"/>
                        </a:lnSpc>
                      </a:pPr>
                      <a:r>
                        <a:rPr dirty="0" sz="1200" b="1">
                          <a:solidFill>
                            <a:srgbClr val="808080"/>
                          </a:solidFill>
                          <a:latin typeface="Segoe UI"/>
                          <a:cs typeface="Segoe UI"/>
                        </a:rPr>
                        <a:t>(18</a:t>
                      </a:r>
                      <a:r>
                        <a:rPr dirty="0" sz="1200" spc="-35" b="1">
                          <a:solidFill>
                            <a:srgbClr val="808080"/>
                          </a:solidFill>
                          <a:latin typeface="Segoe UI"/>
                          <a:cs typeface="Segoe UI"/>
                        </a:rPr>
                        <a:t> </a:t>
                      </a:r>
                      <a:r>
                        <a:rPr dirty="0" sz="1200" b="1">
                          <a:solidFill>
                            <a:srgbClr val="808080"/>
                          </a:solidFill>
                          <a:latin typeface="Segoe UI"/>
                          <a:cs typeface="Segoe UI"/>
                        </a:rPr>
                        <a:t>fewer</a:t>
                      </a:r>
                      <a:r>
                        <a:rPr dirty="0" sz="1200" spc="-5" b="1">
                          <a:solidFill>
                            <a:srgbClr val="808080"/>
                          </a:solidFill>
                          <a:latin typeface="Segoe UI"/>
                          <a:cs typeface="Segoe UI"/>
                        </a:rPr>
                        <a:t> </a:t>
                      </a:r>
                      <a:r>
                        <a:rPr dirty="0" sz="1200" b="1">
                          <a:solidFill>
                            <a:srgbClr val="808080"/>
                          </a:solidFill>
                          <a:latin typeface="Segoe UI"/>
                          <a:cs typeface="Segoe UI"/>
                        </a:rPr>
                        <a:t>to</a:t>
                      </a:r>
                      <a:r>
                        <a:rPr dirty="0" sz="1200" spc="-10" b="1">
                          <a:solidFill>
                            <a:srgbClr val="808080"/>
                          </a:solidFill>
                          <a:latin typeface="Segoe UI"/>
                          <a:cs typeface="Segoe UI"/>
                        </a:rPr>
                        <a:t> </a:t>
                      </a:r>
                      <a:r>
                        <a:rPr dirty="0" sz="1200" b="1">
                          <a:solidFill>
                            <a:srgbClr val="808080"/>
                          </a:solidFill>
                          <a:latin typeface="Segoe UI"/>
                          <a:cs typeface="Segoe UI"/>
                        </a:rPr>
                        <a:t>19</a:t>
                      </a:r>
                      <a:r>
                        <a:rPr dirty="0" sz="1200" spc="-15" b="1">
                          <a:solidFill>
                            <a:srgbClr val="808080"/>
                          </a:solidFill>
                          <a:latin typeface="Segoe UI"/>
                          <a:cs typeface="Segoe UI"/>
                        </a:rPr>
                        <a:t> </a:t>
                      </a:r>
                      <a:r>
                        <a:rPr dirty="0" sz="1200" spc="-20" b="1">
                          <a:solidFill>
                            <a:srgbClr val="808080"/>
                          </a:solidFill>
                          <a:latin typeface="Segoe UI"/>
                          <a:cs typeface="Segoe UI"/>
                        </a:rPr>
                        <a:t>more)</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r>
              <a:tr h="614045">
                <a:tc>
                  <a:txBody>
                    <a:bodyPr/>
                    <a:lstStyle/>
                    <a:p>
                      <a:pPr marL="91440">
                        <a:lnSpc>
                          <a:spcPct val="100000"/>
                        </a:lnSpc>
                        <a:spcBef>
                          <a:spcPts val="220"/>
                        </a:spcBef>
                      </a:pPr>
                      <a:r>
                        <a:rPr dirty="0" sz="1200" spc="-25" b="1">
                          <a:solidFill>
                            <a:srgbClr val="808080"/>
                          </a:solidFill>
                          <a:latin typeface="Segoe UI"/>
                          <a:cs typeface="Segoe UI"/>
                        </a:rPr>
                        <a:t>VTE</a:t>
                      </a:r>
                      <a:endParaRPr sz="1200">
                        <a:latin typeface="Segoe UI"/>
                        <a:cs typeface="Segoe UI"/>
                      </a:endParaRPr>
                    </a:p>
                    <a:p>
                      <a:pPr marL="91440"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6</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279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940"/>
                        </a:spcBef>
                      </a:pPr>
                      <a:r>
                        <a:rPr dirty="0" sz="1200" b="1">
                          <a:solidFill>
                            <a:srgbClr val="808080"/>
                          </a:solidFill>
                          <a:latin typeface="Segoe UI"/>
                          <a:cs typeface="Segoe UI"/>
                        </a:rPr>
                        <a:t>0</a:t>
                      </a:r>
                      <a:endParaRPr sz="1200">
                        <a:latin typeface="Segoe UI"/>
                        <a:cs typeface="Segoe UI"/>
                      </a:endParaRPr>
                    </a:p>
                    <a:p>
                      <a:pPr algn="ctr">
                        <a:lnSpc>
                          <a:spcPct val="100000"/>
                        </a:lnSpc>
                      </a:pPr>
                      <a:r>
                        <a:rPr dirty="0" sz="1200" b="1">
                          <a:solidFill>
                            <a:srgbClr val="808080"/>
                          </a:solidFill>
                          <a:latin typeface="Segoe UI"/>
                          <a:cs typeface="Segoe UI"/>
                        </a:rPr>
                        <a:t>(1</a:t>
                      </a:r>
                      <a:r>
                        <a:rPr dirty="0" sz="1200" spc="-15" b="1">
                          <a:solidFill>
                            <a:srgbClr val="808080"/>
                          </a:solidFill>
                          <a:latin typeface="Segoe UI"/>
                          <a:cs typeface="Segoe UI"/>
                        </a:rPr>
                        <a:t> </a:t>
                      </a:r>
                      <a:r>
                        <a:rPr dirty="0" sz="1200" spc="-10" b="1">
                          <a:solidFill>
                            <a:srgbClr val="808080"/>
                          </a:solidFill>
                          <a:latin typeface="Segoe UI"/>
                          <a:cs typeface="Segoe UI"/>
                        </a:rPr>
                        <a:t>study)</a:t>
                      </a:r>
                      <a:endParaRPr sz="1200">
                        <a:latin typeface="Segoe UI"/>
                        <a:cs typeface="Segoe UI"/>
                      </a:endParaRPr>
                    </a:p>
                  </a:txBody>
                  <a:tcPr marL="0" marR="0" marB="0" marT="1193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50"/>
                        </a:spcBef>
                      </a:pPr>
                      <a:endParaRPr sz="1400">
                        <a:latin typeface="Times New Roman"/>
                        <a:cs typeface="Times New Roman"/>
                      </a:endParaRPr>
                    </a:p>
                    <a:p>
                      <a:pPr algn="ctr">
                        <a:lnSpc>
                          <a:spcPct val="100000"/>
                        </a:lnSpc>
                      </a:pPr>
                      <a:r>
                        <a:rPr dirty="0" sz="1200" b="1">
                          <a:solidFill>
                            <a:srgbClr val="808080"/>
                          </a:solidFill>
                          <a:latin typeface="Segoe UI"/>
                          <a:cs typeface="Segoe UI"/>
                        </a:rPr>
                        <a:t>-</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50"/>
                        </a:spcBef>
                      </a:pPr>
                      <a:endParaRPr sz="1400">
                        <a:latin typeface="Times New Roman"/>
                        <a:cs typeface="Times New Roman"/>
                      </a:endParaRPr>
                    </a:p>
                    <a:p>
                      <a:pPr algn="r" marR="647065">
                        <a:lnSpc>
                          <a:spcPct val="100000"/>
                        </a:lnSpc>
                      </a:pPr>
                      <a:r>
                        <a:rPr dirty="0" sz="1200" b="1">
                          <a:solidFill>
                            <a:srgbClr val="808080"/>
                          </a:solidFill>
                          <a:latin typeface="Segoe UI"/>
                          <a:cs typeface="Segoe UI"/>
                        </a:rPr>
                        <a:t>-</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gridSpan="2">
                  <a:txBody>
                    <a:bodyPr/>
                    <a:lstStyle/>
                    <a:p>
                      <a:pPr>
                        <a:lnSpc>
                          <a:spcPct val="100000"/>
                        </a:lnSpc>
                        <a:spcBef>
                          <a:spcPts val="50"/>
                        </a:spcBef>
                      </a:pPr>
                      <a:endParaRPr sz="1400">
                        <a:latin typeface="Times New Roman"/>
                        <a:cs typeface="Times New Roman"/>
                      </a:endParaRPr>
                    </a:p>
                    <a:p>
                      <a:pPr marL="91440">
                        <a:lnSpc>
                          <a:spcPct val="100000"/>
                        </a:lnSpc>
                      </a:pPr>
                      <a:r>
                        <a:rPr dirty="0" sz="1200" b="1">
                          <a:solidFill>
                            <a:srgbClr val="808080"/>
                          </a:solidFill>
                          <a:latin typeface="Segoe UI"/>
                          <a:cs typeface="Segoe UI"/>
                        </a:rPr>
                        <a:t>Baseline</a:t>
                      </a:r>
                      <a:r>
                        <a:rPr dirty="0" sz="1200" spc="5" b="1">
                          <a:solidFill>
                            <a:srgbClr val="808080"/>
                          </a:solidFill>
                          <a:latin typeface="Segoe UI"/>
                          <a:cs typeface="Segoe UI"/>
                        </a:rPr>
                        <a:t> </a:t>
                      </a:r>
                      <a:r>
                        <a:rPr dirty="0" sz="1200" b="1">
                          <a:solidFill>
                            <a:srgbClr val="808080"/>
                          </a:solidFill>
                          <a:latin typeface="Segoe UI"/>
                          <a:cs typeface="Segoe UI"/>
                        </a:rPr>
                        <a:t>risk</a:t>
                      </a:r>
                      <a:r>
                        <a:rPr dirty="0" sz="1200" spc="-20" b="1">
                          <a:solidFill>
                            <a:srgbClr val="808080"/>
                          </a:solidFill>
                          <a:latin typeface="Segoe UI"/>
                          <a:cs typeface="Segoe UI"/>
                        </a:rPr>
                        <a:t> </a:t>
                      </a:r>
                      <a:r>
                        <a:rPr dirty="0" sz="1200" b="1">
                          <a:solidFill>
                            <a:srgbClr val="808080"/>
                          </a:solidFill>
                          <a:latin typeface="Segoe UI"/>
                          <a:cs typeface="Segoe UI"/>
                        </a:rPr>
                        <a:t>(2</a:t>
                      </a:r>
                      <a:r>
                        <a:rPr dirty="0" sz="1200" spc="-25" b="1">
                          <a:solidFill>
                            <a:srgbClr val="808080"/>
                          </a:solidFill>
                          <a:latin typeface="Segoe UI"/>
                          <a:cs typeface="Segoe UI"/>
                        </a:rPr>
                        <a:t> </a:t>
                      </a:r>
                      <a:r>
                        <a:rPr dirty="0" sz="1200" b="1">
                          <a:solidFill>
                            <a:srgbClr val="808080"/>
                          </a:solidFill>
                          <a:latin typeface="Segoe UI"/>
                          <a:cs typeface="Segoe UI"/>
                        </a:rPr>
                        <a:t>studies,</a:t>
                      </a:r>
                      <a:r>
                        <a:rPr dirty="0" sz="1200" spc="-30" b="1">
                          <a:solidFill>
                            <a:srgbClr val="808080"/>
                          </a:solidFill>
                          <a:latin typeface="Segoe UI"/>
                          <a:cs typeface="Segoe UI"/>
                        </a:rPr>
                        <a:t> </a:t>
                      </a:r>
                      <a:r>
                        <a:rPr dirty="0" sz="1200" b="1">
                          <a:solidFill>
                            <a:srgbClr val="808080"/>
                          </a:solidFill>
                          <a:latin typeface="Segoe UI"/>
                          <a:cs typeface="Segoe UI"/>
                        </a:rPr>
                        <a:t>range</a:t>
                      </a:r>
                      <a:r>
                        <a:rPr dirty="0" sz="1200" spc="-20" b="1">
                          <a:solidFill>
                            <a:srgbClr val="808080"/>
                          </a:solidFill>
                          <a:latin typeface="Segoe UI"/>
                          <a:cs typeface="Segoe UI"/>
                        </a:rPr>
                        <a:t> </a:t>
                      </a:r>
                      <a:r>
                        <a:rPr dirty="0" sz="1200" b="1">
                          <a:solidFill>
                            <a:srgbClr val="808080"/>
                          </a:solidFill>
                          <a:latin typeface="Segoe UI"/>
                          <a:cs typeface="Segoe UI"/>
                        </a:rPr>
                        <a:t>2.0%</a:t>
                      </a:r>
                      <a:r>
                        <a:rPr dirty="0" sz="1200" spc="-40" b="1">
                          <a:solidFill>
                            <a:srgbClr val="808080"/>
                          </a:solidFill>
                          <a:latin typeface="Segoe UI"/>
                          <a:cs typeface="Segoe UI"/>
                        </a:rPr>
                        <a:t> </a:t>
                      </a:r>
                      <a:r>
                        <a:rPr dirty="0" sz="1200" b="1">
                          <a:solidFill>
                            <a:srgbClr val="808080"/>
                          </a:solidFill>
                          <a:latin typeface="Segoe UI"/>
                          <a:cs typeface="Segoe UI"/>
                        </a:rPr>
                        <a:t>to</a:t>
                      </a:r>
                      <a:r>
                        <a:rPr dirty="0" sz="1200" spc="-15" b="1">
                          <a:solidFill>
                            <a:srgbClr val="808080"/>
                          </a:solidFill>
                          <a:latin typeface="Segoe UI"/>
                          <a:cs typeface="Segoe UI"/>
                        </a:rPr>
                        <a:t> </a:t>
                      </a:r>
                      <a:r>
                        <a:rPr dirty="0" sz="1200" spc="-10" b="1">
                          <a:solidFill>
                            <a:srgbClr val="808080"/>
                          </a:solidFill>
                          <a:latin typeface="Segoe UI"/>
                          <a:cs typeface="Segoe UI"/>
                        </a:rPr>
                        <a:t>3.1%).</a:t>
                      </a:r>
                      <a:endParaRPr sz="1200">
                        <a:latin typeface="Segoe UI"/>
                        <a:cs typeface="Segoe UI"/>
                      </a:endParaRPr>
                    </a:p>
                  </a:txBody>
                  <a:tcPr marL="0" marR="0" marB="0" marT="63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hMerge="1">
                  <a:txBody>
                    <a:bodyPr/>
                    <a:lstStyle/>
                    <a:p>
                      <a:pPr/>
                    </a:p>
                  </a:txBody>
                  <a:tcPr marL="0" marR="0" marB="0" marT="0"/>
                </a:tc>
              </a:tr>
              <a:tr h="815340">
                <a:tc>
                  <a:txBody>
                    <a:bodyPr/>
                    <a:lstStyle/>
                    <a:p>
                      <a:pPr>
                        <a:lnSpc>
                          <a:spcPct val="100000"/>
                        </a:lnSpc>
                        <a:spcBef>
                          <a:spcPts val="10"/>
                        </a:spcBef>
                      </a:pPr>
                      <a:endParaRPr sz="1500">
                        <a:latin typeface="Times New Roman"/>
                        <a:cs typeface="Times New Roman"/>
                      </a:endParaRPr>
                    </a:p>
                    <a:p>
                      <a:pPr marL="91440">
                        <a:lnSpc>
                          <a:spcPct val="100000"/>
                        </a:lnSpc>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144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10"/>
                        </a:spcBef>
                      </a:pPr>
                      <a:endParaRPr sz="1500">
                        <a:latin typeface="Times New Roman"/>
                        <a:cs typeface="Times New Roman"/>
                      </a:endParaRPr>
                    </a:p>
                    <a:p>
                      <a:pPr algn="ctr">
                        <a:lnSpc>
                          <a:spcPct val="100000"/>
                        </a:lnSpc>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(2</a:t>
                      </a:r>
                      <a:r>
                        <a:rPr dirty="0" sz="1200" spc="-20">
                          <a:solidFill>
                            <a:srgbClr val="808080"/>
                          </a:solidFill>
                          <a:latin typeface="Segoe UI"/>
                          <a:cs typeface="Segoe UI"/>
                        </a:rPr>
                        <a:t> </a:t>
                      </a:r>
                      <a:r>
                        <a:rPr dirty="0" sz="1200" spc="-10">
                          <a:solidFill>
                            <a:srgbClr val="808080"/>
                          </a:solidFill>
                          <a:latin typeface="Segoe UI"/>
                          <a:cs typeface="Segoe UI"/>
                        </a:rPr>
                        <a:t>studies)</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nSpc>
                          <a:spcPct val="100000"/>
                        </a:lnSpc>
                        <a:spcBef>
                          <a:spcPts val="1235"/>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49885">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156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40"/>
                        </a:spcBef>
                      </a:pPr>
                      <a:endParaRPr sz="2100">
                        <a:latin typeface="Times New Roman"/>
                        <a:cs typeface="Times New Roman"/>
                      </a:endParaRPr>
                    </a:p>
                    <a:p>
                      <a:pPr algn="r" marR="647700">
                        <a:lnSpc>
                          <a:spcPct val="100000"/>
                        </a:lnSpc>
                      </a:pPr>
                      <a:r>
                        <a:rPr dirty="0" sz="1200">
                          <a:solidFill>
                            <a:srgbClr val="808080"/>
                          </a:solidFill>
                          <a:latin typeface="Segoe UI"/>
                          <a:cs typeface="Segoe UI"/>
                        </a:rPr>
                        <a:t>-</a:t>
                      </a:r>
                      <a:endParaRPr sz="1200">
                        <a:latin typeface="Segoe UI"/>
                        <a:cs typeface="Segoe UI"/>
                      </a:endParaRPr>
                    </a:p>
                  </a:txBody>
                  <a:tcPr marL="0" marR="0" marB="0" marT="50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marL="91440" marR="97790">
                        <a:lnSpc>
                          <a:spcPct val="100000"/>
                        </a:lnSpc>
                        <a:spcBef>
                          <a:spcPts val="1015"/>
                        </a:spcBef>
                      </a:pPr>
                      <a:r>
                        <a:rPr dirty="0" sz="1200">
                          <a:solidFill>
                            <a:srgbClr val="808080"/>
                          </a:solidFill>
                          <a:latin typeface="Segoe UI"/>
                          <a:cs typeface="Segoe UI"/>
                        </a:rPr>
                        <a:t>Pooled</a:t>
                      </a:r>
                      <a:r>
                        <a:rPr dirty="0" sz="1200" spc="-30">
                          <a:solidFill>
                            <a:srgbClr val="808080"/>
                          </a:solidFill>
                          <a:latin typeface="Segoe UI"/>
                          <a:cs typeface="Segoe UI"/>
                        </a:rPr>
                        <a:t> </a:t>
                      </a:r>
                      <a:r>
                        <a:rPr dirty="0" sz="1200">
                          <a:solidFill>
                            <a:srgbClr val="808080"/>
                          </a:solidFill>
                          <a:latin typeface="Segoe UI"/>
                          <a:cs typeface="Segoe UI"/>
                        </a:rPr>
                        <a:t>baseline</a:t>
                      </a:r>
                      <a:r>
                        <a:rPr dirty="0" sz="1200" spc="-35">
                          <a:solidFill>
                            <a:srgbClr val="808080"/>
                          </a:solidFill>
                          <a:latin typeface="Segoe UI"/>
                          <a:cs typeface="Segoe UI"/>
                        </a:rPr>
                        <a:t> </a:t>
                      </a:r>
                      <a:r>
                        <a:rPr dirty="0" sz="1200">
                          <a:solidFill>
                            <a:srgbClr val="808080"/>
                          </a:solidFill>
                          <a:latin typeface="Segoe UI"/>
                          <a:cs typeface="Segoe UI"/>
                        </a:rPr>
                        <a:t>risk</a:t>
                      </a:r>
                      <a:r>
                        <a:rPr dirty="0" sz="1200" spc="-20">
                          <a:solidFill>
                            <a:srgbClr val="808080"/>
                          </a:solidFill>
                          <a:latin typeface="Segoe UI"/>
                          <a:cs typeface="Segoe UI"/>
                        </a:rPr>
                        <a:t> </a:t>
                      </a:r>
                      <a:r>
                        <a:rPr dirty="0" sz="1200">
                          <a:solidFill>
                            <a:srgbClr val="808080"/>
                          </a:solidFill>
                          <a:latin typeface="Segoe UI"/>
                          <a:cs typeface="Segoe UI"/>
                        </a:rPr>
                        <a:t>of</a:t>
                      </a:r>
                      <a:r>
                        <a:rPr dirty="0" sz="1200" spc="-20">
                          <a:solidFill>
                            <a:srgbClr val="808080"/>
                          </a:solidFill>
                          <a:latin typeface="Segoe UI"/>
                          <a:cs typeface="Segoe UI"/>
                        </a:rPr>
                        <a:t> </a:t>
                      </a:r>
                      <a:r>
                        <a:rPr dirty="0" sz="1200">
                          <a:solidFill>
                            <a:srgbClr val="808080"/>
                          </a:solidFill>
                          <a:latin typeface="Segoe UI"/>
                          <a:cs typeface="Segoe UI"/>
                        </a:rPr>
                        <a:t>1.7%</a:t>
                      </a:r>
                      <a:r>
                        <a:rPr dirty="0" sz="1200" spc="-20">
                          <a:solidFill>
                            <a:srgbClr val="808080"/>
                          </a:solidFill>
                          <a:latin typeface="Segoe UI"/>
                          <a:cs typeface="Segoe UI"/>
                        </a:rPr>
                        <a:t> </a:t>
                      </a:r>
                      <a:r>
                        <a:rPr dirty="0" sz="1200">
                          <a:solidFill>
                            <a:srgbClr val="808080"/>
                          </a:solidFill>
                          <a:latin typeface="Segoe UI"/>
                          <a:cs typeface="Segoe UI"/>
                        </a:rPr>
                        <a:t>(5</a:t>
                      </a:r>
                      <a:r>
                        <a:rPr dirty="0" sz="1200" spc="-5">
                          <a:solidFill>
                            <a:srgbClr val="808080"/>
                          </a:solidFill>
                          <a:latin typeface="Segoe UI"/>
                          <a:cs typeface="Segoe UI"/>
                        </a:rPr>
                        <a:t> </a:t>
                      </a:r>
                      <a:r>
                        <a:rPr dirty="0" sz="1200">
                          <a:solidFill>
                            <a:srgbClr val="808080"/>
                          </a:solidFill>
                          <a:latin typeface="Segoe UI"/>
                          <a:cs typeface="Segoe UI"/>
                        </a:rPr>
                        <a:t>studies);</a:t>
                      </a:r>
                      <a:r>
                        <a:rPr dirty="0" sz="1200" spc="5">
                          <a:solidFill>
                            <a:srgbClr val="808080"/>
                          </a:solidFill>
                          <a:latin typeface="Segoe UI"/>
                          <a:cs typeface="Segoe UI"/>
                        </a:rPr>
                        <a:t> </a:t>
                      </a:r>
                      <a:r>
                        <a:rPr dirty="0" sz="1200" spc="-10">
                          <a:solidFill>
                            <a:srgbClr val="808080"/>
                          </a:solidFill>
                          <a:latin typeface="Segoe UI"/>
                          <a:cs typeface="Segoe UI"/>
                        </a:rPr>
                        <a:t>Follow-</a:t>
                      </a:r>
                      <a:r>
                        <a:rPr dirty="0" sz="1200">
                          <a:solidFill>
                            <a:srgbClr val="808080"/>
                          </a:solidFill>
                          <a:latin typeface="Segoe UI"/>
                          <a:cs typeface="Segoe UI"/>
                        </a:rPr>
                        <a:t>up</a:t>
                      </a:r>
                      <a:r>
                        <a:rPr dirty="0" sz="1200" spc="-65">
                          <a:solidFill>
                            <a:srgbClr val="808080"/>
                          </a:solidFill>
                          <a:latin typeface="Segoe UI"/>
                          <a:cs typeface="Segoe UI"/>
                        </a:rPr>
                        <a:t> </a:t>
                      </a:r>
                      <a:r>
                        <a:rPr dirty="0" sz="1200">
                          <a:solidFill>
                            <a:srgbClr val="808080"/>
                          </a:solidFill>
                          <a:latin typeface="Segoe UI"/>
                          <a:cs typeface="Segoe UI"/>
                        </a:rPr>
                        <a:t>4</a:t>
                      </a:r>
                      <a:r>
                        <a:rPr dirty="0" sz="1200" spc="-15">
                          <a:solidFill>
                            <a:srgbClr val="808080"/>
                          </a:solidFill>
                          <a:latin typeface="Segoe UI"/>
                          <a:cs typeface="Segoe UI"/>
                        </a:rPr>
                        <a:t> </a:t>
                      </a:r>
                      <a:r>
                        <a:rPr dirty="0" sz="1200" spc="-25">
                          <a:solidFill>
                            <a:srgbClr val="808080"/>
                          </a:solidFill>
                          <a:latin typeface="Segoe UI"/>
                          <a:cs typeface="Segoe UI"/>
                        </a:rPr>
                        <a:t>to </a:t>
                      </a:r>
                      <a:r>
                        <a:rPr dirty="0" sz="1200">
                          <a:solidFill>
                            <a:srgbClr val="808080"/>
                          </a:solidFill>
                          <a:latin typeface="Segoe UI"/>
                          <a:cs typeface="Segoe UI"/>
                        </a:rPr>
                        <a:t>12</a:t>
                      </a:r>
                      <a:r>
                        <a:rPr dirty="0" sz="1200" spc="-20">
                          <a:solidFill>
                            <a:srgbClr val="808080"/>
                          </a:solidFill>
                          <a:latin typeface="Segoe UI"/>
                          <a:cs typeface="Segoe UI"/>
                        </a:rPr>
                        <a:t> </a:t>
                      </a:r>
                      <a:r>
                        <a:rPr dirty="0" sz="1200">
                          <a:solidFill>
                            <a:srgbClr val="808080"/>
                          </a:solidFill>
                          <a:latin typeface="Segoe UI"/>
                          <a:cs typeface="Segoe UI"/>
                        </a:rPr>
                        <a:t>days: lowest</a:t>
                      </a:r>
                      <a:r>
                        <a:rPr dirty="0" sz="1200" spc="-15">
                          <a:solidFill>
                            <a:srgbClr val="808080"/>
                          </a:solidFill>
                          <a:latin typeface="Segoe UI"/>
                          <a:cs typeface="Segoe UI"/>
                        </a:rPr>
                        <a:t> </a:t>
                      </a:r>
                      <a:r>
                        <a:rPr dirty="0" sz="1200">
                          <a:solidFill>
                            <a:srgbClr val="808080"/>
                          </a:solidFill>
                          <a:latin typeface="Segoe UI"/>
                          <a:cs typeface="Segoe UI"/>
                        </a:rPr>
                        <a:t>OR</a:t>
                      </a:r>
                      <a:r>
                        <a:rPr dirty="0" sz="1200" spc="-15">
                          <a:solidFill>
                            <a:srgbClr val="808080"/>
                          </a:solidFill>
                          <a:latin typeface="Segoe UI"/>
                          <a:cs typeface="Segoe UI"/>
                        </a:rPr>
                        <a:t> </a:t>
                      </a:r>
                      <a:r>
                        <a:rPr dirty="0" sz="1200">
                          <a:solidFill>
                            <a:srgbClr val="808080"/>
                          </a:solidFill>
                          <a:latin typeface="Segoe UI"/>
                          <a:cs typeface="Segoe UI"/>
                        </a:rPr>
                        <a:t>1.42</a:t>
                      </a:r>
                      <a:r>
                        <a:rPr dirty="0" sz="1200" spc="-15">
                          <a:solidFill>
                            <a:srgbClr val="808080"/>
                          </a:solidFill>
                          <a:latin typeface="Segoe UI"/>
                          <a:cs typeface="Segoe UI"/>
                        </a:rPr>
                        <a:t> </a:t>
                      </a:r>
                      <a:r>
                        <a:rPr dirty="0" sz="1200">
                          <a:solidFill>
                            <a:srgbClr val="808080"/>
                          </a:solidFill>
                          <a:latin typeface="Segoe UI"/>
                          <a:cs typeface="Segoe UI"/>
                        </a:rPr>
                        <a:t>and</a:t>
                      </a:r>
                      <a:r>
                        <a:rPr dirty="0" sz="1200" spc="-15">
                          <a:solidFill>
                            <a:srgbClr val="808080"/>
                          </a:solidFill>
                          <a:latin typeface="Segoe UI"/>
                          <a:cs typeface="Segoe UI"/>
                        </a:rPr>
                        <a:t> </a:t>
                      </a:r>
                      <a:r>
                        <a:rPr dirty="0" sz="1200">
                          <a:solidFill>
                            <a:srgbClr val="808080"/>
                          </a:solidFill>
                          <a:latin typeface="Segoe UI"/>
                          <a:cs typeface="Segoe UI"/>
                        </a:rPr>
                        <a:t>highest</a:t>
                      </a:r>
                      <a:r>
                        <a:rPr dirty="0" sz="1200" spc="-15">
                          <a:solidFill>
                            <a:srgbClr val="808080"/>
                          </a:solidFill>
                          <a:latin typeface="Segoe UI"/>
                          <a:cs typeface="Segoe UI"/>
                        </a:rPr>
                        <a:t> </a:t>
                      </a:r>
                      <a:r>
                        <a:rPr dirty="0" sz="1200">
                          <a:solidFill>
                            <a:srgbClr val="808080"/>
                          </a:solidFill>
                          <a:latin typeface="Segoe UI"/>
                          <a:cs typeface="Segoe UI"/>
                        </a:rPr>
                        <a:t>adjusted</a:t>
                      </a:r>
                      <a:r>
                        <a:rPr dirty="0" sz="1200" spc="10">
                          <a:solidFill>
                            <a:srgbClr val="808080"/>
                          </a:solidFill>
                          <a:latin typeface="Segoe UI"/>
                          <a:cs typeface="Segoe UI"/>
                        </a:rPr>
                        <a:t> </a:t>
                      </a:r>
                      <a:r>
                        <a:rPr dirty="0" sz="1200">
                          <a:solidFill>
                            <a:srgbClr val="808080"/>
                          </a:solidFill>
                          <a:latin typeface="Segoe UI"/>
                          <a:cs typeface="Segoe UI"/>
                        </a:rPr>
                        <a:t>HR</a:t>
                      </a:r>
                      <a:r>
                        <a:rPr dirty="0" sz="1200" spc="-25">
                          <a:solidFill>
                            <a:srgbClr val="808080"/>
                          </a:solidFill>
                          <a:latin typeface="Segoe UI"/>
                          <a:cs typeface="Segoe UI"/>
                        </a:rPr>
                        <a:t> </a:t>
                      </a:r>
                      <a:r>
                        <a:rPr dirty="0" sz="1200" spc="-20">
                          <a:solidFill>
                            <a:srgbClr val="808080"/>
                          </a:solidFill>
                          <a:latin typeface="Segoe UI"/>
                          <a:cs typeface="Segoe UI"/>
                        </a:rPr>
                        <a:t>3.89 </a:t>
                      </a:r>
                      <a:r>
                        <a:rPr dirty="0" sz="1200">
                          <a:solidFill>
                            <a:srgbClr val="808080"/>
                          </a:solidFill>
                          <a:latin typeface="Segoe UI"/>
                          <a:cs typeface="Segoe UI"/>
                        </a:rPr>
                        <a:t>(7</a:t>
                      </a:r>
                      <a:r>
                        <a:rPr dirty="0" sz="1200" spc="-25">
                          <a:solidFill>
                            <a:srgbClr val="808080"/>
                          </a:solidFill>
                          <a:latin typeface="Segoe UI"/>
                          <a:cs typeface="Segoe UI"/>
                        </a:rPr>
                        <a:t> </a:t>
                      </a:r>
                      <a:r>
                        <a:rPr dirty="0" sz="1200">
                          <a:solidFill>
                            <a:srgbClr val="808080"/>
                          </a:solidFill>
                          <a:latin typeface="Segoe UI"/>
                          <a:cs typeface="Segoe UI"/>
                        </a:rPr>
                        <a:t>more</a:t>
                      </a:r>
                      <a:r>
                        <a:rPr dirty="0" sz="1200" spc="-35">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46</a:t>
                      </a:r>
                      <a:r>
                        <a:rPr dirty="0" sz="1200" spc="-5">
                          <a:solidFill>
                            <a:srgbClr val="808080"/>
                          </a:solidFill>
                          <a:latin typeface="Segoe UI"/>
                          <a:cs typeface="Segoe UI"/>
                        </a:rPr>
                        <a:t> </a:t>
                      </a:r>
                      <a:r>
                        <a:rPr dirty="0" sz="1200">
                          <a:solidFill>
                            <a:srgbClr val="808080"/>
                          </a:solidFill>
                          <a:latin typeface="Segoe UI"/>
                          <a:cs typeface="Segoe UI"/>
                        </a:rPr>
                        <a:t>more</a:t>
                      </a:r>
                      <a:r>
                        <a:rPr dirty="0" sz="1200" spc="-30">
                          <a:solidFill>
                            <a:srgbClr val="808080"/>
                          </a:solidFill>
                          <a:latin typeface="Segoe UI"/>
                          <a:cs typeface="Segoe UI"/>
                        </a:rPr>
                        <a:t> </a:t>
                      </a:r>
                      <a:r>
                        <a:rPr dirty="0" sz="1200">
                          <a:solidFill>
                            <a:srgbClr val="808080"/>
                          </a:solidFill>
                          <a:latin typeface="Segoe UI"/>
                          <a:cs typeface="Segoe UI"/>
                        </a:rPr>
                        <a:t>major</a:t>
                      </a:r>
                      <a:r>
                        <a:rPr dirty="0" sz="1200" spc="-25">
                          <a:solidFill>
                            <a:srgbClr val="808080"/>
                          </a:solidFill>
                          <a:latin typeface="Segoe UI"/>
                          <a:cs typeface="Segoe UI"/>
                        </a:rPr>
                        <a:t> </a:t>
                      </a:r>
                      <a:r>
                        <a:rPr dirty="0" sz="1200">
                          <a:solidFill>
                            <a:srgbClr val="808080"/>
                          </a:solidFill>
                          <a:latin typeface="Segoe UI"/>
                          <a:cs typeface="Segoe UI"/>
                        </a:rPr>
                        <a:t>bleeds</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25">
                          <a:solidFill>
                            <a:srgbClr val="808080"/>
                          </a:solidFill>
                          <a:latin typeface="Segoe UI"/>
                          <a:cs typeface="Segoe UI"/>
                        </a:rPr>
                        <a:t> </a:t>
                      </a:r>
                      <a:r>
                        <a:rPr dirty="0" sz="1200">
                          <a:solidFill>
                            <a:srgbClr val="808080"/>
                          </a:solidFill>
                          <a:latin typeface="Segoe UI"/>
                          <a:cs typeface="Segoe UI"/>
                        </a:rPr>
                        <a:t>1000</a:t>
                      </a:r>
                      <a:r>
                        <a:rPr dirty="0" sz="1200" spc="-10">
                          <a:solidFill>
                            <a:srgbClr val="808080"/>
                          </a:solidFill>
                          <a:latin typeface="Segoe UI"/>
                          <a:cs typeface="Segoe UI"/>
                        </a:rPr>
                        <a:t> patients)</a:t>
                      </a:r>
                      <a:endParaRPr sz="1200">
                        <a:latin typeface="Segoe UI"/>
                        <a:cs typeface="Segoe UI"/>
                      </a:endParaRPr>
                    </a:p>
                  </a:txBody>
                  <a:tcPr marL="0" marR="0" marB="0" marT="128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9178290" cy="452120"/>
          </a:xfrm>
          <a:prstGeom prst="rect">
            <a:avLst/>
          </a:prstGeom>
        </p:spPr>
        <p:txBody>
          <a:bodyPr wrap="square" lIns="0" tIns="12065" rIns="0" bIns="0" rtlCol="0" vert="horz">
            <a:spAutoFit/>
          </a:bodyPr>
          <a:lstStyle/>
          <a:p>
            <a:pPr marL="12700">
              <a:lnSpc>
                <a:spcPct val="100000"/>
              </a:lnSpc>
              <a:spcBef>
                <a:spcPts val="95"/>
              </a:spcBef>
            </a:pPr>
            <a:r>
              <a:rPr dirty="0" sz="2800">
                <a:solidFill>
                  <a:srgbClr val="E53E31"/>
                </a:solidFill>
                <a:latin typeface="Calibri"/>
                <a:cs typeface="Calibri"/>
              </a:rPr>
              <a:t>How</a:t>
            </a:r>
            <a:r>
              <a:rPr dirty="0" sz="2800" spc="-75">
                <a:solidFill>
                  <a:srgbClr val="E53E31"/>
                </a:solidFill>
                <a:latin typeface="Calibri"/>
                <a:cs typeface="Calibri"/>
              </a:rPr>
              <a:t> </a:t>
            </a:r>
            <a:r>
              <a:rPr dirty="0" sz="2800">
                <a:solidFill>
                  <a:srgbClr val="E53E31"/>
                </a:solidFill>
                <a:latin typeface="Calibri"/>
                <a:cs typeface="Calibri"/>
              </a:rPr>
              <a:t>patients</a:t>
            </a:r>
            <a:r>
              <a:rPr dirty="0" sz="2800" spc="-85">
                <a:solidFill>
                  <a:srgbClr val="E53E31"/>
                </a:solidFill>
                <a:latin typeface="Calibri"/>
                <a:cs typeface="Calibri"/>
              </a:rPr>
              <a:t> </a:t>
            </a:r>
            <a:r>
              <a:rPr dirty="0" sz="2800">
                <a:solidFill>
                  <a:srgbClr val="E53E31"/>
                </a:solidFill>
                <a:latin typeface="Calibri"/>
                <a:cs typeface="Calibri"/>
              </a:rPr>
              <a:t>and</a:t>
            </a:r>
            <a:r>
              <a:rPr dirty="0" sz="2800" spc="-75">
                <a:solidFill>
                  <a:srgbClr val="E53E31"/>
                </a:solidFill>
                <a:latin typeface="Calibri"/>
                <a:cs typeface="Calibri"/>
              </a:rPr>
              <a:t> </a:t>
            </a:r>
            <a:r>
              <a:rPr dirty="0" sz="2800">
                <a:solidFill>
                  <a:srgbClr val="E53E31"/>
                </a:solidFill>
                <a:latin typeface="Calibri"/>
                <a:cs typeface="Calibri"/>
              </a:rPr>
              <a:t>clinicians</a:t>
            </a:r>
            <a:r>
              <a:rPr dirty="0" sz="2800" spc="-70">
                <a:solidFill>
                  <a:srgbClr val="E53E31"/>
                </a:solidFill>
                <a:latin typeface="Calibri"/>
                <a:cs typeface="Calibri"/>
              </a:rPr>
              <a:t> </a:t>
            </a:r>
            <a:r>
              <a:rPr dirty="0" sz="2800">
                <a:solidFill>
                  <a:srgbClr val="E53E31"/>
                </a:solidFill>
                <a:latin typeface="Calibri"/>
                <a:cs typeface="Calibri"/>
              </a:rPr>
              <a:t>should</a:t>
            </a:r>
            <a:r>
              <a:rPr dirty="0" sz="2800" spc="-50">
                <a:solidFill>
                  <a:srgbClr val="E53E31"/>
                </a:solidFill>
                <a:latin typeface="Calibri"/>
                <a:cs typeface="Calibri"/>
              </a:rPr>
              <a:t> </a:t>
            </a:r>
            <a:r>
              <a:rPr dirty="0" sz="2800">
                <a:solidFill>
                  <a:srgbClr val="E53E31"/>
                </a:solidFill>
                <a:latin typeface="Calibri"/>
                <a:cs typeface="Calibri"/>
              </a:rPr>
              <a:t>use</a:t>
            </a:r>
            <a:r>
              <a:rPr dirty="0" sz="2800" spc="-80">
                <a:solidFill>
                  <a:srgbClr val="E53E31"/>
                </a:solidFill>
                <a:latin typeface="Calibri"/>
                <a:cs typeface="Calibri"/>
              </a:rPr>
              <a:t> </a:t>
            </a:r>
            <a:r>
              <a:rPr dirty="0" sz="2800">
                <a:solidFill>
                  <a:srgbClr val="E53E31"/>
                </a:solidFill>
                <a:latin typeface="Calibri"/>
                <a:cs typeface="Calibri"/>
              </a:rPr>
              <a:t>these</a:t>
            </a:r>
            <a:r>
              <a:rPr dirty="0" sz="2800" spc="-75">
                <a:solidFill>
                  <a:srgbClr val="E53E31"/>
                </a:solidFill>
                <a:latin typeface="Calibri"/>
                <a:cs typeface="Calibri"/>
              </a:rPr>
              <a:t> </a:t>
            </a:r>
            <a:r>
              <a:rPr dirty="0" sz="2800" spc="-10">
                <a:solidFill>
                  <a:srgbClr val="E53E31"/>
                </a:solidFill>
                <a:latin typeface="Calibri"/>
                <a:cs typeface="Calibri"/>
              </a:rPr>
              <a:t>recommendations</a:t>
            </a:r>
            <a:endParaRPr sz="2800">
              <a:latin typeface="Calibri"/>
              <a:cs typeface="Calibri"/>
            </a:endParaRPr>
          </a:p>
        </p:txBody>
      </p:sp>
      <p:graphicFrame>
        <p:nvGraphicFramePr>
          <p:cNvPr id="3" name="object 3" descr=""/>
          <p:cNvGraphicFramePr>
            <a:graphicFrameLocks noGrp="1"/>
          </p:cNvGraphicFramePr>
          <p:nvPr/>
        </p:nvGraphicFramePr>
        <p:xfrm>
          <a:off x="1518691" y="2540101"/>
          <a:ext cx="9124950" cy="3087370"/>
        </p:xfrm>
        <a:graphic>
          <a:graphicData uri="http://schemas.openxmlformats.org/drawingml/2006/table">
            <a:tbl>
              <a:tblPr firstRow="1" bandRow="1">
                <a:tableStyleId>{2D5ABB26-0587-4C30-8999-92F81FD0307C}</a:tableStyleId>
              </a:tblPr>
              <a:tblGrid>
                <a:gridCol w="1496060"/>
                <a:gridCol w="3451225"/>
                <a:gridCol w="4177665"/>
              </a:tblGrid>
              <a:tr h="624205">
                <a:tc>
                  <a:txBody>
                    <a:bodyPr/>
                    <a:lstStyle/>
                    <a:p>
                      <a:pPr>
                        <a:lnSpc>
                          <a:spcPct val="100000"/>
                        </a:lnSpc>
                      </a:pPr>
                      <a:endParaRPr sz="1900">
                        <a:latin typeface="Times New Roman"/>
                        <a:cs typeface="Times New Roman"/>
                      </a:endParaRPr>
                    </a:p>
                  </a:txBody>
                  <a:tcPr marL="0" marR="0" marB="0" marT="0">
                    <a:lnB w="12700">
                      <a:solidFill>
                        <a:srgbClr val="DADADA"/>
                      </a:solidFill>
                      <a:prstDash val="solid"/>
                    </a:lnB>
                  </a:tcPr>
                </a:tc>
                <a:tc>
                  <a:txBody>
                    <a:bodyPr/>
                    <a:lstStyle/>
                    <a:p>
                      <a:pPr algn="ctr" marL="69850">
                        <a:lnSpc>
                          <a:spcPct val="100000"/>
                        </a:lnSpc>
                        <a:spcBef>
                          <a:spcPts val="235"/>
                        </a:spcBef>
                      </a:pPr>
                      <a:r>
                        <a:rPr dirty="0" sz="1900" b="1">
                          <a:solidFill>
                            <a:srgbClr val="FFFFFF"/>
                          </a:solidFill>
                          <a:latin typeface="Calibri"/>
                          <a:cs typeface="Calibri"/>
                        </a:rPr>
                        <a:t>STRONG</a:t>
                      </a:r>
                      <a:r>
                        <a:rPr dirty="0" sz="1900" spc="-105" b="1">
                          <a:solidFill>
                            <a:srgbClr val="FFFFFF"/>
                          </a:solidFill>
                          <a:latin typeface="Calibri"/>
                          <a:cs typeface="Calibri"/>
                        </a:rPr>
                        <a:t> </a:t>
                      </a:r>
                      <a:r>
                        <a:rPr dirty="0" sz="1900" spc="-10" b="1">
                          <a:solidFill>
                            <a:srgbClr val="FFFFFF"/>
                          </a:solidFill>
                          <a:latin typeface="Calibri"/>
                          <a:cs typeface="Calibri"/>
                        </a:rPr>
                        <a:t>Recommendation</a:t>
                      </a:r>
                      <a:endParaRPr sz="1900">
                        <a:latin typeface="Calibri"/>
                        <a:cs typeface="Calibri"/>
                      </a:endParaRPr>
                    </a:p>
                    <a:p>
                      <a:pPr algn="ctr" marL="71755">
                        <a:lnSpc>
                          <a:spcPct val="100000"/>
                        </a:lnSpc>
                        <a:spcBef>
                          <a:spcPts val="25"/>
                        </a:spcBef>
                      </a:pPr>
                      <a:r>
                        <a:rPr dirty="0" sz="1600">
                          <a:solidFill>
                            <a:srgbClr val="FFFFFF"/>
                          </a:solidFill>
                          <a:latin typeface="Calibri"/>
                          <a:cs typeface="Calibri"/>
                        </a:rPr>
                        <a:t>(“The panel</a:t>
                      </a:r>
                      <a:r>
                        <a:rPr dirty="0" sz="1600" spc="-15">
                          <a:solidFill>
                            <a:srgbClr val="FFFFFF"/>
                          </a:solidFill>
                          <a:latin typeface="Calibri"/>
                          <a:cs typeface="Calibri"/>
                        </a:rPr>
                        <a:t> </a:t>
                      </a:r>
                      <a:r>
                        <a:rPr dirty="0" sz="1600" spc="-10">
                          <a:solidFill>
                            <a:srgbClr val="FFFFFF"/>
                          </a:solidFill>
                          <a:latin typeface="Calibri"/>
                          <a:cs typeface="Calibri"/>
                        </a:rPr>
                        <a:t>recommends…”)</a:t>
                      </a:r>
                      <a:endParaRPr sz="1600">
                        <a:latin typeface="Calibri"/>
                        <a:cs typeface="Calibri"/>
                      </a:endParaRPr>
                    </a:p>
                  </a:txBody>
                  <a:tcPr marL="0" marR="0" marB="0" marT="29845">
                    <a:lnB w="12700">
                      <a:solidFill>
                        <a:srgbClr val="DADADA"/>
                      </a:solidFill>
                      <a:prstDash val="solid"/>
                    </a:lnB>
                    <a:solidFill>
                      <a:srgbClr val="E53E31"/>
                    </a:solidFill>
                  </a:tcPr>
                </a:tc>
                <a:tc>
                  <a:txBody>
                    <a:bodyPr/>
                    <a:lstStyle/>
                    <a:p>
                      <a:pPr algn="ctr" marL="69215">
                        <a:lnSpc>
                          <a:spcPct val="100000"/>
                        </a:lnSpc>
                        <a:spcBef>
                          <a:spcPts val="235"/>
                        </a:spcBef>
                      </a:pPr>
                      <a:r>
                        <a:rPr dirty="0" sz="1900" spc="-10" b="1">
                          <a:solidFill>
                            <a:srgbClr val="FFFFFF"/>
                          </a:solidFill>
                          <a:latin typeface="Calibri"/>
                          <a:cs typeface="Calibri"/>
                        </a:rPr>
                        <a:t>CONDITIONAL</a:t>
                      </a:r>
                      <a:r>
                        <a:rPr dirty="0" sz="1900" spc="-25" b="1">
                          <a:solidFill>
                            <a:srgbClr val="FFFFFF"/>
                          </a:solidFill>
                          <a:latin typeface="Calibri"/>
                          <a:cs typeface="Calibri"/>
                        </a:rPr>
                        <a:t> </a:t>
                      </a:r>
                      <a:r>
                        <a:rPr dirty="0" sz="1900" spc="-10" b="1">
                          <a:solidFill>
                            <a:srgbClr val="FFFFFF"/>
                          </a:solidFill>
                          <a:latin typeface="Calibri"/>
                          <a:cs typeface="Calibri"/>
                        </a:rPr>
                        <a:t>Recommendation</a:t>
                      </a:r>
                      <a:endParaRPr sz="1900">
                        <a:latin typeface="Calibri"/>
                        <a:cs typeface="Calibri"/>
                      </a:endParaRPr>
                    </a:p>
                    <a:p>
                      <a:pPr algn="ctr" marL="71120">
                        <a:lnSpc>
                          <a:spcPct val="100000"/>
                        </a:lnSpc>
                        <a:spcBef>
                          <a:spcPts val="25"/>
                        </a:spcBef>
                      </a:pPr>
                      <a:r>
                        <a:rPr dirty="0" sz="1600">
                          <a:solidFill>
                            <a:srgbClr val="FFFFFF"/>
                          </a:solidFill>
                          <a:latin typeface="Calibri"/>
                          <a:cs typeface="Calibri"/>
                        </a:rPr>
                        <a:t>(“The panel</a:t>
                      </a:r>
                      <a:r>
                        <a:rPr dirty="0" sz="1600" spc="-15">
                          <a:solidFill>
                            <a:srgbClr val="FFFFFF"/>
                          </a:solidFill>
                          <a:latin typeface="Calibri"/>
                          <a:cs typeface="Calibri"/>
                        </a:rPr>
                        <a:t> </a:t>
                      </a:r>
                      <a:r>
                        <a:rPr dirty="0" sz="1600" spc="-10">
                          <a:solidFill>
                            <a:srgbClr val="FFFFFF"/>
                          </a:solidFill>
                          <a:latin typeface="Calibri"/>
                          <a:cs typeface="Calibri"/>
                        </a:rPr>
                        <a:t>suggests…”)</a:t>
                      </a:r>
                      <a:endParaRPr sz="1600">
                        <a:latin typeface="Calibri"/>
                        <a:cs typeface="Calibri"/>
                      </a:endParaRPr>
                    </a:p>
                  </a:txBody>
                  <a:tcPr marL="0" marR="0" marB="0" marT="29845">
                    <a:lnB w="12700">
                      <a:solidFill>
                        <a:srgbClr val="DADADA"/>
                      </a:solidFill>
                      <a:prstDash val="solid"/>
                    </a:lnB>
                    <a:solidFill>
                      <a:srgbClr val="E53E31"/>
                    </a:solidFill>
                  </a:tcPr>
                </a:tc>
              </a:tr>
              <a:tr h="956310">
                <a:tc>
                  <a:txBody>
                    <a:bodyPr/>
                    <a:lstStyle/>
                    <a:p>
                      <a:pPr>
                        <a:lnSpc>
                          <a:spcPct val="100000"/>
                        </a:lnSpc>
                        <a:spcBef>
                          <a:spcPts val="25"/>
                        </a:spcBef>
                      </a:pPr>
                      <a:endParaRPr sz="2150">
                        <a:latin typeface="Times New Roman"/>
                        <a:cs typeface="Times New Roman"/>
                      </a:endParaRPr>
                    </a:p>
                    <a:p>
                      <a:pPr marL="90805">
                        <a:lnSpc>
                          <a:spcPct val="100000"/>
                        </a:lnSpc>
                        <a:spcBef>
                          <a:spcPts val="5"/>
                        </a:spcBef>
                      </a:pPr>
                      <a:r>
                        <a:rPr dirty="0" sz="1900" b="1">
                          <a:solidFill>
                            <a:srgbClr val="808080"/>
                          </a:solidFill>
                          <a:latin typeface="Calibri"/>
                          <a:cs typeface="Calibri"/>
                        </a:rPr>
                        <a:t>For</a:t>
                      </a:r>
                      <a:r>
                        <a:rPr dirty="0" sz="1900" spc="-50" b="1">
                          <a:solidFill>
                            <a:srgbClr val="808080"/>
                          </a:solidFill>
                          <a:latin typeface="Calibri"/>
                          <a:cs typeface="Calibri"/>
                        </a:rPr>
                        <a:t> </a:t>
                      </a:r>
                      <a:r>
                        <a:rPr dirty="0" sz="1900" spc="-10" b="1">
                          <a:solidFill>
                            <a:srgbClr val="808080"/>
                          </a:solidFill>
                          <a:latin typeface="Calibri"/>
                          <a:cs typeface="Calibri"/>
                        </a:rPr>
                        <a:t>patients</a:t>
                      </a:r>
                      <a:endParaRPr sz="1900">
                        <a:latin typeface="Calibri"/>
                        <a:cs typeface="Calibri"/>
                      </a:endParaRPr>
                    </a:p>
                  </a:txBody>
                  <a:tcPr marL="0" marR="0" marB="0" marT="3175">
                    <a:lnT w="12700">
                      <a:solidFill>
                        <a:srgbClr val="DADADA"/>
                      </a:solidFill>
                      <a:prstDash val="solid"/>
                    </a:lnT>
                    <a:lnB w="12700">
                      <a:solidFill>
                        <a:srgbClr val="DADADA"/>
                      </a:solidFill>
                      <a:prstDash val="solid"/>
                    </a:lnB>
                    <a:solidFill>
                      <a:srgbClr val="F2F2F2"/>
                    </a:solidFill>
                  </a:tcPr>
                </a:tc>
                <a:tc>
                  <a:txBody>
                    <a:bodyPr/>
                    <a:lstStyle/>
                    <a:p>
                      <a:pPr marL="91440" marR="154940">
                        <a:lnSpc>
                          <a:spcPct val="100000"/>
                        </a:lnSpc>
                        <a:spcBef>
                          <a:spcPts val="1360"/>
                        </a:spcBef>
                      </a:pPr>
                      <a:r>
                        <a:rPr dirty="0" sz="1900">
                          <a:solidFill>
                            <a:srgbClr val="808080"/>
                          </a:solidFill>
                          <a:latin typeface="Calibri"/>
                          <a:cs typeface="Calibri"/>
                        </a:rPr>
                        <a:t>Most</a:t>
                      </a:r>
                      <a:r>
                        <a:rPr dirty="0" sz="1900" spc="-85">
                          <a:solidFill>
                            <a:srgbClr val="808080"/>
                          </a:solidFill>
                          <a:latin typeface="Calibri"/>
                          <a:cs typeface="Calibri"/>
                        </a:rPr>
                        <a:t> </a:t>
                      </a:r>
                      <a:r>
                        <a:rPr dirty="0" sz="1900">
                          <a:solidFill>
                            <a:srgbClr val="808080"/>
                          </a:solidFill>
                          <a:latin typeface="Calibri"/>
                          <a:cs typeface="Calibri"/>
                        </a:rPr>
                        <a:t>individuals</a:t>
                      </a:r>
                      <a:r>
                        <a:rPr dirty="0" sz="1900" spc="-55">
                          <a:solidFill>
                            <a:srgbClr val="808080"/>
                          </a:solidFill>
                          <a:latin typeface="Calibri"/>
                          <a:cs typeface="Calibri"/>
                        </a:rPr>
                        <a:t> </a:t>
                      </a:r>
                      <a:r>
                        <a:rPr dirty="0" sz="1900">
                          <a:solidFill>
                            <a:srgbClr val="808080"/>
                          </a:solidFill>
                          <a:latin typeface="Calibri"/>
                          <a:cs typeface="Calibri"/>
                        </a:rPr>
                        <a:t>would</a:t>
                      </a:r>
                      <a:r>
                        <a:rPr dirty="0" sz="1900" spc="-75">
                          <a:solidFill>
                            <a:srgbClr val="808080"/>
                          </a:solidFill>
                          <a:latin typeface="Calibri"/>
                          <a:cs typeface="Calibri"/>
                        </a:rPr>
                        <a:t> </a:t>
                      </a:r>
                      <a:r>
                        <a:rPr dirty="0" sz="1900">
                          <a:solidFill>
                            <a:srgbClr val="808080"/>
                          </a:solidFill>
                          <a:latin typeface="Calibri"/>
                          <a:cs typeface="Calibri"/>
                        </a:rPr>
                        <a:t>want</a:t>
                      </a:r>
                      <a:r>
                        <a:rPr dirty="0" sz="1900" spc="-85">
                          <a:solidFill>
                            <a:srgbClr val="808080"/>
                          </a:solidFill>
                          <a:latin typeface="Calibri"/>
                          <a:cs typeface="Calibri"/>
                        </a:rPr>
                        <a:t> </a:t>
                      </a:r>
                      <a:r>
                        <a:rPr dirty="0" sz="1900" spc="-25">
                          <a:solidFill>
                            <a:srgbClr val="808080"/>
                          </a:solidFill>
                          <a:latin typeface="Calibri"/>
                          <a:cs typeface="Calibri"/>
                        </a:rPr>
                        <a:t>the </a:t>
                      </a:r>
                      <a:r>
                        <a:rPr dirty="0" sz="1900" spc="-10">
                          <a:solidFill>
                            <a:srgbClr val="808080"/>
                          </a:solidFill>
                          <a:latin typeface="Calibri"/>
                          <a:cs typeface="Calibri"/>
                        </a:rPr>
                        <a:t>intervention.</a:t>
                      </a:r>
                      <a:endParaRPr sz="1900">
                        <a:latin typeface="Calibri"/>
                        <a:cs typeface="Calibri"/>
                      </a:endParaRPr>
                    </a:p>
                  </a:txBody>
                  <a:tcPr marL="0" marR="0" marB="0" marT="172720">
                    <a:lnT w="12700">
                      <a:solidFill>
                        <a:srgbClr val="DADADA"/>
                      </a:solidFill>
                      <a:prstDash val="solid"/>
                    </a:lnT>
                    <a:lnB w="12700">
                      <a:solidFill>
                        <a:srgbClr val="DADADA"/>
                      </a:solidFill>
                      <a:prstDash val="solid"/>
                    </a:lnB>
                    <a:solidFill>
                      <a:srgbClr val="F2F2F2"/>
                    </a:solidFill>
                  </a:tcPr>
                </a:tc>
                <a:tc>
                  <a:txBody>
                    <a:bodyPr/>
                    <a:lstStyle/>
                    <a:p>
                      <a:pPr marL="162560" marR="645795">
                        <a:lnSpc>
                          <a:spcPct val="100000"/>
                        </a:lnSpc>
                        <a:spcBef>
                          <a:spcPts val="1360"/>
                        </a:spcBef>
                      </a:pPr>
                      <a:r>
                        <a:rPr dirty="0" sz="1900">
                          <a:solidFill>
                            <a:srgbClr val="808080"/>
                          </a:solidFill>
                          <a:latin typeface="Calibri"/>
                          <a:cs typeface="Calibri"/>
                        </a:rPr>
                        <a:t>A</a:t>
                      </a:r>
                      <a:r>
                        <a:rPr dirty="0" sz="1900" spc="-70">
                          <a:solidFill>
                            <a:srgbClr val="808080"/>
                          </a:solidFill>
                          <a:latin typeface="Calibri"/>
                          <a:cs typeface="Calibri"/>
                        </a:rPr>
                        <a:t> </a:t>
                      </a:r>
                      <a:r>
                        <a:rPr dirty="0" sz="1900">
                          <a:solidFill>
                            <a:srgbClr val="808080"/>
                          </a:solidFill>
                          <a:latin typeface="Calibri"/>
                          <a:cs typeface="Calibri"/>
                        </a:rPr>
                        <a:t>majority</a:t>
                      </a:r>
                      <a:r>
                        <a:rPr dirty="0" sz="1900" spc="-60">
                          <a:solidFill>
                            <a:srgbClr val="808080"/>
                          </a:solidFill>
                          <a:latin typeface="Calibri"/>
                          <a:cs typeface="Calibri"/>
                        </a:rPr>
                        <a:t> </a:t>
                      </a:r>
                      <a:r>
                        <a:rPr dirty="0" sz="1900">
                          <a:solidFill>
                            <a:srgbClr val="808080"/>
                          </a:solidFill>
                          <a:latin typeface="Calibri"/>
                          <a:cs typeface="Calibri"/>
                        </a:rPr>
                        <a:t>would</a:t>
                      </a:r>
                      <a:r>
                        <a:rPr dirty="0" sz="1900" spc="-50">
                          <a:solidFill>
                            <a:srgbClr val="808080"/>
                          </a:solidFill>
                          <a:latin typeface="Calibri"/>
                          <a:cs typeface="Calibri"/>
                        </a:rPr>
                        <a:t> </a:t>
                      </a:r>
                      <a:r>
                        <a:rPr dirty="0" sz="1900">
                          <a:solidFill>
                            <a:srgbClr val="808080"/>
                          </a:solidFill>
                          <a:latin typeface="Calibri"/>
                          <a:cs typeface="Calibri"/>
                        </a:rPr>
                        <a:t>want</a:t>
                      </a:r>
                      <a:r>
                        <a:rPr dirty="0" sz="1900" spc="-65">
                          <a:solidFill>
                            <a:srgbClr val="808080"/>
                          </a:solidFill>
                          <a:latin typeface="Calibri"/>
                          <a:cs typeface="Calibri"/>
                        </a:rPr>
                        <a:t> </a:t>
                      </a:r>
                      <a:r>
                        <a:rPr dirty="0" sz="1900" spc="-25">
                          <a:solidFill>
                            <a:srgbClr val="808080"/>
                          </a:solidFill>
                          <a:latin typeface="Calibri"/>
                          <a:cs typeface="Calibri"/>
                        </a:rPr>
                        <a:t>the </a:t>
                      </a:r>
                      <a:r>
                        <a:rPr dirty="0" sz="1900" spc="-10">
                          <a:solidFill>
                            <a:srgbClr val="808080"/>
                          </a:solidFill>
                          <a:latin typeface="Calibri"/>
                          <a:cs typeface="Calibri"/>
                        </a:rPr>
                        <a:t>intervention,</a:t>
                      </a:r>
                      <a:r>
                        <a:rPr dirty="0" sz="1900" spc="-30">
                          <a:solidFill>
                            <a:srgbClr val="808080"/>
                          </a:solidFill>
                          <a:latin typeface="Calibri"/>
                          <a:cs typeface="Calibri"/>
                        </a:rPr>
                        <a:t> </a:t>
                      </a:r>
                      <a:r>
                        <a:rPr dirty="0" sz="1900">
                          <a:solidFill>
                            <a:srgbClr val="808080"/>
                          </a:solidFill>
                          <a:latin typeface="Calibri"/>
                          <a:cs typeface="Calibri"/>
                        </a:rPr>
                        <a:t>but</a:t>
                      </a:r>
                      <a:r>
                        <a:rPr dirty="0" sz="1900" spc="-65">
                          <a:solidFill>
                            <a:srgbClr val="808080"/>
                          </a:solidFill>
                          <a:latin typeface="Calibri"/>
                          <a:cs typeface="Calibri"/>
                        </a:rPr>
                        <a:t> </a:t>
                      </a:r>
                      <a:r>
                        <a:rPr dirty="0" sz="1900">
                          <a:solidFill>
                            <a:srgbClr val="808080"/>
                          </a:solidFill>
                          <a:latin typeface="Calibri"/>
                          <a:cs typeface="Calibri"/>
                        </a:rPr>
                        <a:t>many</a:t>
                      </a:r>
                      <a:r>
                        <a:rPr dirty="0" sz="1900" spc="-60">
                          <a:solidFill>
                            <a:srgbClr val="808080"/>
                          </a:solidFill>
                          <a:latin typeface="Calibri"/>
                          <a:cs typeface="Calibri"/>
                        </a:rPr>
                        <a:t> </a:t>
                      </a:r>
                      <a:r>
                        <a:rPr dirty="0" sz="1900">
                          <a:solidFill>
                            <a:srgbClr val="808080"/>
                          </a:solidFill>
                          <a:latin typeface="Calibri"/>
                          <a:cs typeface="Calibri"/>
                        </a:rPr>
                        <a:t>would</a:t>
                      </a:r>
                      <a:r>
                        <a:rPr dirty="0" sz="1900" spc="-55">
                          <a:solidFill>
                            <a:srgbClr val="808080"/>
                          </a:solidFill>
                          <a:latin typeface="Calibri"/>
                          <a:cs typeface="Calibri"/>
                        </a:rPr>
                        <a:t> </a:t>
                      </a:r>
                      <a:r>
                        <a:rPr dirty="0" sz="1900" spc="-20">
                          <a:solidFill>
                            <a:srgbClr val="808080"/>
                          </a:solidFill>
                          <a:latin typeface="Calibri"/>
                          <a:cs typeface="Calibri"/>
                        </a:rPr>
                        <a:t>not.</a:t>
                      </a:r>
                      <a:endParaRPr sz="1900">
                        <a:latin typeface="Calibri"/>
                        <a:cs typeface="Calibri"/>
                      </a:endParaRPr>
                    </a:p>
                  </a:txBody>
                  <a:tcPr marL="0" marR="0" marB="0" marT="172720">
                    <a:lnT w="12700">
                      <a:solidFill>
                        <a:srgbClr val="DADADA"/>
                      </a:solidFill>
                      <a:prstDash val="solid"/>
                    </a:lnT>
                    <a:lnB w="12700">
                      <a:solidFill>
                        <a:srgbClr val="DADADA"/>
                      </a:solidFill>
                      <a:prstDash val="solid"/>
                    </a:lnB>
                    <a:solidFill>
                      <a:srgbClr val="F2F2F2"/>
                    </a:solidFill>
                  </a:tcPr>
                </a:tc>
              </a:tr>
              <a:tr h="1506855">
                <a:tc>
                  <a:txBody>
                    <a:bodyPr/>
                    <a:lstStyle/>
                    <a:p>
                      <a:pPr>
                        <a:lnSpc>
                          <a:spcPct val="100000"/>
                        </a:lnSpc>
                      </a:pPr>
                      <a:endParaRPr sz="1900">
                        <a:latin typeface="Times New Roman"/>
                        <a:cs typeface="Times New Roman"/>
                      </a:endParaRPr>
                    </a:p>
                    <a:p>
                      <a:pPr>
                        <a:lnSpc>
                          <a:spcPct val="100000"/>
                        </a:lnSpc>
                        <a:spcBef>
                          <a:spcPts val="10"/>
                        </a:spcBef>
                      </a:pPr>
                      <a:endParaRPr sz="2150">
                        <a:latin typeface="Times New Roman"/>
                        <a:cs typeface="Times New Roman"/>
                      </a:endParaRPr>
                    </a:p>
                    <a:p>
                      <a:pPr marL="90805">
                        <a:lnSpc>
                          <a:spcPct val="100000"/>
                        </a:lnSpc>
                      </a:pPr>
                      <a:r>
                        <a:rPr dirty="0" sz="1900" b="1">
                          <a:solidFill>
                            <a:srgbClr val="808080"/>
                          </a:solidFill>
                          <a:latin typeface="Calibri"/>
                          <a:cs typeface="Calibri"/>
                        </a:rPr>
                        <a:t>For</a:t>
                      </a:r>
                      <a:r>
                        <a:rPr dirty="0" sz="1900" spc="-50" b="1">
                          <a:solidFill>
                            <a:srgbClr val="808080"/>
                          </a:solidFill>
                          <a:latin typeface="Calibri"/>
                          <a:cs typeface="Calibri"/>
                        </a:rPr>
                        <a:t> </a:t>
                      </a:r>
                      <a:r>
                        <a:rPr dirty="0" sz="1900" spc="-10" b="1">
                          <a:solidFill>
                            <a:srgbClr val="808080"/>
                          </a:solidFill>
                          <a:latin typeface="Calibri"/>
                          <a:cs typeface="Calibri"/>
                        </a:rPr>
                        <a:t>clinicians</a:t>
                      </a:r>
                      <a:endParaRPr sz="1900">
                        <a:latin typeface="Calibri"/>
                        <a:cs typeface="Calibri"/>
                      </a:endParaRPr>
                    </a:p>
                  </a:txBody>
                  <a:tcPr marL="0" marR="0" marB="0" marT="0">
                    <a:lnT w="12700">
                      <a:solidFill>
                        <a:srgbClr val="DADADA"/>
                      </a:solidFill>
                      <a:prstDash val="solid"/>
                    </a:lnT>
                    <a:solidFill>
                      <a:srgbClr val="F2F2F2"/>
                    </a:solidFill>
                  </a:tcPr>
                </a:tc>
                <a:tc>
                  <a:txBody>
                    <a:bodyPr/>
                    <a:lstStyle/>
                    <a:p>
                      <a:pPr>
                        <a:lnSpc>
                          <a:spcPct val="100000"/>
                        </a:lnSpc>
                      </a:pPr>
                      <a:endParaRPr sz="1900">
                        <a:latin typeface="Times New Roman"/>
                        <a:cs typeface="Times New Roman"/>
                      </a:endParaRPr>
                    </a:p>
                    <a:p>
                      <a:pPr marL="91440" marR="274320">
                        <a:lnSpc>
                          <a:spcPct val="100000"/>
                        </a:lnSpc>
                        <a:spcBef>
                          <a:spcPts val="1345"/>
                        </a:spcBef>
                      </a:pPr>
                      <a:r>
                        <a:rPr dirty="0" sz="1900">
                          <a:solidFill>
                            <a:srgbClr val="808080"/>
                          </a:solidFill>
                          <a:latin typeface="Calibri"/>
                          <a:cs typeface="Calibri"/>
                        </a:rPr>
                        <a:t>Most</a:t>
                      </a:r>
                      <a:r>
                        <a:rPr dirty="0" sz="1900" spc="-85">
                          <a:solidFill>
                            <a:srgbClr val="808080"/>
                          </a:solidFill>
                          <a:latin typeface="Calibri"/>
                          <a:cs typeface="Calibri"/>
                        </a:rPr>
                        <a:t> </a:t>
                      </a:r>
                      <a:r>
                        <a:rPr dirty="0" sz="1900">
                          <a:solidFill>
                            <a:srgbClr val="808080"/>
                          </a:solidFill>
                          <a:latin typeface="Calibri"/>
                          <a:cs typeface="Calibri"/>
                        </a:rPr>
                        <a:t>individuals</a:t>
                      </a:r>
                      <a:r>
                        <a:rPr dirty="0" sz="1900" spc="-50">
                          <a:solidFill>
                            <a:srgbClr val="808080"/>
                          </a:solidFill>
                          <a:latin typeface="Calibri"/>
                          <a:cs typeface="Calibri"/>
                        </a:rPr>
                        <a:t> </a:t>
                      </a:r>
                      <a:r>
                        <a:rPr dirty="0" sz="1900">
                          <a:solidFill>
                            <a:srgbClr val="808080"/>
                          </a:solidFill>
                          <a:latin typeface="Calibri"/>
                          <a:cs typeface="Calibri"/>
                        </a:rPr>
                        <a:t>should</a:t>
                      </a:r>
                      <a:r>
                        <a:rPr dirty="0" sz="1900" spc="-75">
                          <a:solidFill>
                            <a:srgbClr val="808080"/>
                          </a:solidFill>
                          <a:latin typeface="Calibri"/>
                          <a:cs typeface="Calibri"/>
                        </a:rPr>
                        <a:t> </a:t>
                      </a:r>
                      <a:r>
                        <a:rPr dirty="0" sz="1900" spc="-10">
                          <a:solidFill>
                            <a:srgbClr val="808080"/>
                          </a:solidFill>
                          <a:latin typeface="Calibri"/>
                          <a:cs typeface="Calibri"/>
                        </a:rPr>
                        <a:t>receive </a:t>
                      </a:r>
                      <a:r>
                        <a:rPr dirty="0" sz="1900">
                          <a:solidFill>
                            <a:srgbClr val="808080"/>
                          </a:solidFill>
                          <a:latin typeface="Calibri"/>
                          <a:cs typeface="Calibri"/>
                        </a:rPr>
                        <a:t>the</a:t>
                      </a:r>
                      <a:r>
                        <a:rPr dirty="0" sz="1900" spc="-30">
                          <a:solidFill>
                            <a:srgbClr val="808080"/>
                          </a:solidFill>
                          <a:latin typeface="Calibri"/>
                          <a:cs typeface="Calibri"/>
                        </a:rPr>
                        <a:t> </a:t>
                      </a:r>
                      <a:r>
                        <a:rPr dirty="0" sz="1900" spc="-10">
                          <a:solidFill>
                            <a:srgbClr val="808080"/>
                          </a:solidFill>
                          <a:latin typeface="Calibri"/>
                          <a:cs typeface="Calibri"/>
                        </a:rPr>
                        <a:t>intervention.</a:t>
                      </a:r>
                      <a:endParaRPr sz="1900">
                        <a:latin typeface="Calibri"/>
                        <a:cs typeface="Calibri"/>
                      </a:endParaRPr>
                    </a:p>
                  </a:txBody>
                  <a:tcPr marL="0" marR="0" marB="0" marT="0">
                    <a:lnT w="12700">
                      <a:solidFill>
                        <a:srgbClr val="DADADA"/>
                      </a:solidFill>
                      <a:prstDash val="solid"/>
                    </a:lnT>
                    <a:solidFill>
                      <a:srgbClr val="F2F2F2"/>
                    </a:solidFill>
                  </a:tcPr>
                </a:tc>
                <a:tc>
                  <a:txBody>
                    <a:bodyPr/>
                    <a:lstStyle/>
                    <a:p>
                      <a:pPr marL="162560" marR="116205">
                        <a:lnSpc>
                          <a:spcPct val="100000"/>
                        </a:lnSpc>
                        <a:spcBef>
                          <a:spcPts val="1250"/>
                        </a:spcBef>
                      </a:pPr>
                      <a:r>
                        <a:rPr dirty="0" sz="1900" spc="-10">
                          <a:solidFill>
                            <a:srgbClr val="808080"/>
                          </a:solidFill>
                          <a:latin typeface="Calibri"/>
                          <a:cs typeface="Calibri"/>
                        </a:rPr>
                        <a:t>Different</a:t>
                      </a:r>
                      <a:r>
                        <a:rPr dirty="0" sz="1900" spc="-45">
                          <a:solidFill>
                            <a:srgbClr val="808080"/>
                          </a:solidFill>
                          <a:latin typeface="Calibri"/>
                          <a:cs typeface="Calibri"/>
                        </a:rPr>
                        <a:t> </a:t>
                      </a:r>
                      <a:r>
                        <a:rPr dirty="0" sz="1900">
                          <a:solidFill>
                            <a:srgbClr val="808080"/>
                          </a:solidFill>
                          <a:latin typeface="Calibri"/>
                          <a:cs typeface="Calibri"/>
                        </a:rPr>
                        <a:t>choices</a:t>
                      </a:r>
                      <a:r>
                        <a:rPr dirty="0" sz="1900" spc="-75">
                          <a:solidFill>
                            <a:srgbClr val="808080"/>
                          </a:solidFill>
                          <a:latin typeface="Calibri"/>
                          <a:cs typeface="Calibri"/>
                        </a:rPr>
                        <a:t> </a:t>
                      </a:r>
                      <a:r>
                        <a:rPr dirty="0" sz="1900">
                          <a:solidFill>
                            <a:srgbClr val="808080"/>
                          </a:solidFill>
                          <a:latin typeface="Calibri"/>
                          <a:cs typeface="Calibri"/>
                        </a:rPr>
                        <a:t>will</a:t>
                      </a:r>
                      <a:r>
                        <a:rPr dirty="0" sz="1900" spc="-55">
                          <a:solidFill>
                            <a:srgbClr val="808080"/>
                          </a:solidFill>
                          <a:latin typeface="Calibri"/>
                          <a:cs typeface="Calibri"/>
                        </a:rPr>
                        <a:t> </a:t>
                      </a:r>
                      <a:r>
                        <a:rPr dirty="0" sz="1900">
                          <a:solidFill>
                            <a:srgbClr val="808080"/>
                          </a:solidFill>
                          <a:latin typeface="Calibri"/>
                          <a:cs typeface="Calibri"/>
                        </a:rPr>
                        <a:t>be</a:t>
                      </a:r>
                      <a:r>
                        <a:rPr dirty="0" sz="1900" spc="-60">
                          <a:solidFill>
                            <a:srgbClr val="808080"/>
                          </a:solidFill>
                          <a:latin typeface="Calibri"/>
                          <a:cs typeface="Calibri"/>
                        </a:rPr>
                        <a:t> </a:t>
                      </a:r>
                      <a:r>
                        <a:rPr dirty="0" sz="1900" spc="-10">
                          <a:solidFill>
                            <a:srgbClr val="808080"/>
                          </a:solidFill>
                          <a:latin typeface="Calibri"/>
                          <a:cs typeface="Calibri"/>
                        </a:rPr>
                        <a:t>appropriate</a:t>
                      </a:r>
                      <a:r>
                        <a:rPr dirty="0" sz="1900" spc="-30">
                          <a:solidFill>
                            <a:srgbClr val="808080"/>
                          </a:solidFill>
                          <a:latin typeface="Calibri"/>
                          <a:cs typeface="Calibri"/>
                        </a:rPr>
                        <a:t> </a:t>
                      </a:r>
                      <a:r>
                        <a:rPr dirty="0" sz="1900" spc="-25">
                          <a:solidFill>
                            <a:srgbClr val="808080"/>
                          </a:solidFill>
                          <a:latin typeface="Calibri"/>
                          <a:cs typeface="Calibri"/>
                        </a:rPr>
                        <a:t>for </a:t>
                      </a:r>
                      <a:r>
                        <a:rPr dirty="0" sz="1900" spc="-20">
                          <a:solidFill>
                            <a:srgbClr val="808080"/>
                          </a:solidFill>
                          <a:latin typeface="Calibri"/>
                          <a:cs typeface="Calibri"/>
                        </a:rPr>
                        <a:t>different</a:t>
                      </a:r>
                      <a:r>
                        <a:rPr dirty="0" sz="1900" spc="-35">
                          <a:solidFill>
                            <a:srgbClr val="808080"/>
                          </a:solidFill>
                          <a:latin typeface="Calibri"/>
                          <a:cs typeface="Calibri"/>
                        </a:rPr>
                        <a:t> </a:t>
                      </a:r>
                      <a:r>
                        <a:rPr dirty="0" sz="1900" spc="-10">
                          <a:solidFill>
                            <a:srgbClr val="808080"/>
                          </a:solidFill>
                          <a:latin typeface="Calibri"/>
                          <a:cs typeface="Calibri"/>
                        </a:rPr>
                        <a:t>patients,</a:t>
                      </a:r>
                      <a:r>
                        <a:rPr dirty="0" sz="1900" spc="-50">
                          <a:solidFill>
                            <a:srgbClr val="808080"/>
                          </a:solidFill>
                          <a:latin typeface="Calibri"/>
                          <a:cs typeface="Calibri"/>
                        </a:rPr>
                        <a:t> </a:t>
                      </a:r>
                      <a:r>
                        <a:rPr dirty="0" sz="1900">
                          <a:solidFill>
                            <a:srgbClr val="808080"/>
                          </a:solidFill>
                          <a:latin typeface="Calibri"/>
                          <a:cs typeface="Calibri"/>
                        </a:rPr>
                        <a:t>depending</a:t>
                      </a:r>
                      <a:r>
                        <a:rPr dirty="0" sz="1900" spc="-15">
                          <a:solidFill>
                            <a:srgbClr val="808080"/>
                          </a:solidFill>
                          <a:latin typeface="Calibri"/>
                          <a:cs typeface="Calibri"/>
                        </a:rPr>
                        <a:t> </a:t>
                      </a:r>
                      <a:r>
                        <a:rPr dirty="0" sz="1900">
                          <a:solidFill>
                            <a:srgbClr val="808080"/>
                          </a:solidFill>
                          <a:latin typeface="Calibri"/>
                          <a:cs typeface="Calibri"/>
                        </a:rPr>
                        <a:t>on</a:t>
                      </a:r>
                      <a:r>
                        <a:rPr dirty="0" sz="1900" spc="-45">
                          <a:solidFill>
                            <a:srgbClr val="808080"/>
                          </a:solidFill>
                          <a:latin typeface="Calibri"/>
                          <a:cs typeface="Calibri"/>
                        </a:rPr>
                        <a:t> </a:t>
                      </a:r>
                      <a:r>
                        <a:rPr dirty="0" sz="1900" spc="-10">
                          <a:solidFill>
                            <a:srgbClr val="808080"/>
                          </a:solidFill>
                          <a:latin typeface="Calibri"/>
                          <a:cs typeface="Calibri"/>
                        </a:rPr>
                        <a:t>their </a:t>
                      </a:r>
                      <a:r>
                        <a:rPr dirty="0" sz="1900">
                          <a:solidFill>
                            <a:srgbClr val="808080"/>
                          </a:solidFill>
                          <a:latin typeface="Calibri"/>
                          <a:cs typeface="Calibri"/>
                        </a:rPr>
                        <a:t>values</a:t>
                      </a:r>
                      <a:r>
                        <a:rPr dirty="0" sz="1900" spc="-30">
                          <a:solidFill>
                            <a:srgbClr val="808080"/>
                          </a:solidFill>
                          <a:latin typeface="Calibri"/>
                          <a:cs typeface="Calibri"/>
                        </a:rPr>
                        <a:t> </a:t>
                      </a:r>
                      <a:r>
                        <a:rPr dirty="0" sz="1900">
                          <a:solidFill>
                            <a:srgbClr val="808080"/>
                          </a:solidFill>
                          <a:latin typeface="Calibri"/>
                          <a:cs typeface="Calibri"/>
                        </a:rPr>
                        <a:t>and</a:t>
                      </a:r>
                      <a:r>
                        <a:rPr dirty="0" sz="1900" spc="-25">
                          <a:solidFill>
                            <a:srgbClr val="808080"/>
                          </a:solidFill>
                          <a:latin typeface="Calibri"/>
                          <a:cs typeface="Calibri"/>
                        </a:rPr>
                        <a:t> </a:t>
                      </a:r>
                      <a:r>
                        <a:rPr dirty="0" sz="1900" spc="-20">
                          <a:solidFill>
                            <a:srgbClr val="808080"/>
                          </a:solidFill>
                          <a:latin typeface="Calibri"/>
                          <a:cs typeface="Calibri"/>
                        </a:rPr>
                        <a:t>preferences.</a:t>
                      </a:r>
                      <a:r>
                        <a:rPr dirty="0" sz="1900" spc="-45">
                          <a:solidFill>
                            <a:srgbClr val="808080"/>
                          </a:solidFill>
                          <a:latin typeface="Calibri"/>
                          <a:cs typeface="Calibri"/>
                        </a:rPr>
                        <a:t> </a:t>
                      </a:r>
                      <a:r>
                        <a:rPr dirty="0" sz="1900">
                          <a:solidFill>
                            <a:srgbClr val="808080"/>
                          </a:solidFill>
                          <a:latin typeface="Calibri"/>
                          <a:cs typeface="Calibri"/>
                        </a:rPr>
                        <a:t>Use</a:t>
                      </a:r>
                      <a:r>
                        <a:rPr dirty="0" sz="1900" spc="-30">
                          <a:solidFill>
                            <a:srgbClr val="808080"/>
                          </a:solidFill>
                          <a:latin typeface="Calibri"/>
                          <a:cs typeface="Calibri"/>
                        </a:rPr>
                        <a:t> </a:t>
                      </a:r>
                      <a:r>
                        <a:rPr dirty="0" sz="1900" spc="-10" b="1">
                          <a:solidFill>
                            <a:srgbClr val="808080"/>
                          </a:solidFill>
                          <a:latin typeface="Calibri"/>
                          <a:cs typeface="Calibri"/>
                        </a:rPr>
                        <a:t>shared </a:t>
                      </a:r>
                      <a:r>
                        <a:rPr dirty="0" sz="1900" b="1">
                          <a:solidFill>
                            <a:srgbClr val="808080"/>
                          </a:solidFill>
                          <a:latin typeface="Calibri"/>
                          <a:cs typeface="Calibri"/>
                        </a:rPr>
                        <a:t>decision</a:t>
                      </a:r>
                      <a:r>
                        <a:rPr dirty="0" sz="1900" spc="-60" b="1">
                          <a:solidFill>
                            <a:srgbClr val="808080"/>
                          </a:solidFill>
                          <a:latin typeface="Calibri"/>
                          <a:cs typeface="Calibri"/>
                        </a:rPr>
                        <a:t> </a:t>
                      </a:r>
                      <a:r>
                        <a:rPr dirty="0" sz="1900" spc="-10" b="1">
                          <a:solidFill>
                            <a:srgbClr val="808080"/>
                          </a:solidFill>
                          <a:latin typeface="Calibri"/>
                          <a:cs typeface="Calibri"/>
                        </a:rPr>
                        <a:t>making</a:t>
                      </a:r>
                      <a:r>
                        <a:rPr dirty="0" sz="1900" spc="-10">
                          <a:solidFill>
                            <a:srgbClr val="808080"/>
                          </a:solidFill>
                          <a:latin typeface="Calibri"/>
                          <a:cs typeface="Calibri"/>
                        </a:rPr>
                        <a:t>.</a:t>
                      </a:r>
                      <a:endParaRPr sz="1900">
                        <a:latin typeface="Calibri"/>
                        <a:cs typeface="Calibri"/>
                      </a:endParaRPr>
                    </a:p>
                  </a:txBody>
                  <a:tcPr marL="0" marR="0" marB="0" marT="158750">
                    <a:lnT w="12700">
                      <a:solidFill>
                        <a:srgbClr val="DADADA"/>
                      </a:solidFill>
                      <a:prstDash val="solid"/>
                    </a:lnT>
                    <a:solidFill>
                      <a:srgbClr val="F2F2F2"/>
                    </a:solidFill>
                  </a:tcPr>
                </a:tc>
              </a:tr>
            </a:tbl>
          </a:graphicData>
        </a:graphic>
      </p:graphicFrame>
      <p:sp>
        <p:nvSpPr>
          <p:cNvPr id="4" name="object 4"/>
          <p:cNvSpPr txBox="1">
            <a:spLocks noGrp="1"/>
          </p:cNvSpPr>
          <p:nvPr>
            <p:ph type="title"/>
          </p:nvPr>
        </p:nvSpPr>
        <p:spPr>
          <a:xfrm>
            <a:off x="5159762" y="583035"/>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
          <p:cNvGraphicFramePr>
            <a:graphicFrameLocks noGrp="1"/>
          </p:cNvGraphicFramePr>
          <p:nvPr/>
        </p:nvGraphicFramePr>
        <p:xfrm>
          <a:off x="1305829" y="1383538"/>
          <a:ext cx="9830435" cy="4836159"/>
        </p:xfrm>
        <a:graphic>
          <a:graphicData uri="http://schemas.openxmlformats.org/drawingml/2006/table">
            <a:tbl>
              <a:tblPr firstRow="1" bandRow="1">
                <a:tableStyleId>{2D5ABB26-0587-4C30-8999-92F81FD0307C}</a:tableStyleId>
              </a:tblPr>
              <a:tblGrid>
                <a:gridCol w="2061845"/>
                <a:gridCol w="1124584"/>
                <a:gridCol w="1417320"/>
                <a:gridCol w="1371600"/>
                <a:gridCol w="1790065"/>
                <a:gridCol w="2051684"/>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1080"/>
                        </a:spcBef>
                      </a:pPr>
                      <a:r>
                        <a:rPr dirty="0" sz="1200" spc="-10" b="1">
                          <a:solidFill>
                            <a:srgbClr val="FFFFFF"/>
                          </a:solidFill>
                          <a:latin typeface="Segoe UI"/>
                          <a:cs typeface="Segoe UI"/>
                        </a:rPr>
                        <a:t>Outcomes</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10"/>
                        </a:spcBef>
                      </a:pPr>
                      <a:endParaRPr sz="2250">
                        <a:latin typeface="Times New Roman"/>
                        <a:cs typeface="Times New Roman"/>
                      </a:endParaRPr>
                    </a:p>
                    <a:p>
                      <a:pPr algn="ctr" marL="135255" marR="129539" indent="1905">
                        <a:lnSpc>
                          <a:spcPct val="100000"/>
                        </a:lnSpc>
                        <a:spcBef>
                          <a:spcPts val="5"/>
                        </a:spcBef>
                      </a:pPr>
                      <a:r>
                        <a:rPr dirty="0" sz="1200" b="1">
                          <a:solidFill>
                            <a:srgbClr val="FFFFFF"/>
                          </a:solidFill>
                          <a:latin typeface="Segoe UI"/>
                          <a:cs typeface="Segoe UI"/>
                        </a:rPr>
                        <a:t>№ </a:t>
                      </a:r>
                      <a:r>
                        <a:rPr dirty="0" sz="1200" spc="-25" b="1">
                          <a:solidFill>
                            <a:srgbClr val="FFFFFF"/>
                          </a:solidFill>
                          <a:latin typeface="Segoe UI"/>
                          <a:cs typeface="Segoe UI"/>
                        </a:rPr>
                        <a:t>of </a:t>
                      </a:r>
                      <a:r>
                        <a:rPr dirty="0" sz="1200" spc="-10" b="1">
                          <a:solidFill>
                            <a:srgbClr val="FFFFFF"/>
                          </a:solidFill>
                          <a:latin typeface="Segoe UI"/>
                          <a:cs typeface="Segoe UI"/>
                        </a:rPr>
                        <a:t>participants (studies)</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40"/>
                        </a:spcBef>
                      </a:pPr>
                      <a:endParaRPr sz="1250">
                        <a:latin typeface="Times New Roman"/>
                        <a:cs typeface="Times New Roman"/>
                      </a:endParaRPr>
                    </a:p>
                    <a:p>
                      <a:pPr marL="392430" marR="137160" indent="-247015">
                        <a:lnSpc>
                          <a:spcPct val="100000"/>
                        </a:lnSpc>
                        <a:spcBef>
                          <a:spcPts val="5"/>
                        </a:spcBef>
                      </a:pPr>
                      <a:r>
                        <a:rPr dirty="0" sz="1200" b="1">
                          <a:solidFill>
                            <a:srgbClr val="FFFFFF"/>
                          </a:solidFill>
                          <a:latin typeface="Segoe UI"/>
                          <a:cs typeface="Segoe UI"/>
                        </a:rPr>
                        <a:t>Certainty</a:t>
                      </a:r>
                      <a:r>
                        <a:rPr dirty="0" sz="1200" spc="-10" b="1">
                          <a:solidFill>
                            <a:srgbClr val="FFFFFF"/>
                          </a:solidFill>
                          <a:latin typeface="Segoe UI"/>
                          <a:cs typeface="Segoe UI"/>
                        </a:rPr>
                        <a:t> </a:t>
                      </a:r>
                      <a:r>
                        <a:rPr dirty="0" sz="1200" b="1">
                          <a:solidFill>
                            <a:srgbClr val="FFFFFF"/>
                          </a:solidFill>
                          <a:latin typeface="Segoe UI"/>
                          <a:cs typeface="Segoe UI"/>
                        </a:rPr>
                        <a:t>of </a:t>
                      </a:r>
                      <a:r>
                        <a:rPr dirty="0" sz="1200" spc="-25" b="1">
                          <a:solidFill>
                            <a:srgbClr val="FFFFFF"/>
                          </a:solidFill>
                          <a:latin typeface="Segoe UI"/>
                          <a:cs typeface="Segoe UI"/>
                        </a:rPr>
                        <a:t>the </a:t>
                      </a:r>
                      <a:r>
                        <a:rPr dirty="0" sz="1200" spc="-10" b="1">
                          <a:solidFill>
                            <a:srgbClr val="FFFFFF"/>
                          </a:solidFill>
                          <a:latin typeface="Segoe UI"/>
                          <a:cs typeface="Segoe UI"/>
                        </a:rPr>
                        <a:t>evidence (GRADE)</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15"/>
                        </a:spcBef>
                      </a:pPr>
                      <a:endParaRPr sz="1900">
                        <a:latin typeface="Times New Roman"/>
                        <a:cs typeface="Times New Roman"/>
                      </a:endParaRPr>
                    </a:p>
                    <a:p>
                      <a:pPr marL="383540" marR="166370" indent="-210820">
                        <a:lnSpc>
                          <a:spcPct val="100000"/>
                        </a:lnSpc>
                      </a:pPr>
                      <a:r>
                        <a:rPr dirty="0" sz="1200" b="1">
                          <a:solidFill>
                            <a:srgbClr val="FFFFFF"/>
                          </a:solidFill>
                          <a:latin typeface="Segoe UI"/>
                          <a:cs typeface="Segoe UI"/>
                        </a:rPr>
                        <a:t>Relative</a:t>
                      </a:r>
                      <a:r>
                        <a:rPr dirty="0" sz="1200" spc="-70" b="1">
                          <a:solidFill>
                            <a:srgbClr val="FFFFFF"/>
                          </a:solidFill>
                          <a:latin typeface="Segoe UI"/>
                          <a:cs typeface="Segoe UI"/>
                        </a:rPr>
                        <a:t> </a:t>
                      </a:r>
                      <a:r>
                        <a:rPr dirty="0" sz="1200" spc="-10" b="1">
                          <a:solidFill>
                            <a:srgbClr val="FFFFFF"/>
                          </a:solidFill>
                          <a:latin typeface="Segoe UI"/>
                          <a:cs typeface="Segoe UI"/>
                        </a:rPr>
                        <a:t>effect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17980" marR="911225" indent="-699770">
                        <a:lnSpc>
                          <a:spcPct val="100000"/>
                        </a:lnSpc>
                        <a:spcBef>
                          <a:spcPts val="5"/>
                        </a:spcBef>
                      </a:pPr>
                      <a:r>
                        <a:rPr dirty="0" sz="1200" b="1">
                          <a:solidFill>
                            <a:srgbClr val="FFFFFF"/>
                          </a:solidFill>
                          <a:latin typeface="Segoe UI"/>
                          <a:cs typeface="Segoe UI"/>
                        </a:rPr>
                        <a:t>Anticipated</a:t>
                      </a:r>
                      <a:r>
                        <a:rPr dirty="0" sz="1200" spc="-35" b="1">
                          <a:solidFill>
                            <a:srgbClr val="FFFFFF"/>
                          </a:solidFill>
                          <a:latin typeface="Segoe UI"/>
                          <a:cs typeface="Segoe UI"/>
                        </a:rPr>
                        <a:t> </a:t>
                      </a:r>
                      <a:r>
                        <a:rPr dirty="0" sz="1200" b="1">
                          <a:solidFill>
                            <a:srgbClr val="FFFFFF"/>
                          </a:solidFill>
                          <a:latin typeface="Segoe UI"/>
                          <a:cs typeface="Segoe UI"/>
                        </a:rPr>
                        <a:t>absolute</a:t>
                      </a:r>
                      <a:r>
                        <a:rPr dirty="0" sz="1200" spc="-45" b="1">
                          <a:solidFill>
                            <a:srgbClr val="FFFFFF"/>
                          </a:solidFill>
                          <a:latin typeface="Segoe UI"/>
                          <a:cs typeface="Segoe UI"/>
                        </a:rPr>
                        <a:t> </a:t>
                      </a:r>
                      <a:r>
                        <a:rPr dirty="0" sz="1200" spc="-10" b="1">
                          <a:solidFill>
                            <a:srgbClr val="FFFFFF"/>
                          </a:solidFill>
                          <a:latin typeface="Segoe UI"/>
                          <a:cs typeface="Segoe UI"/>
                        </a:rPr>
                        <a:t>effects </a:t>
                      </a:r>
                      <a:r>
                        <a:rPr dirty="0" sz="1200" b="1">
                          <a:solidFill>
                            <a:srgbClr val="FFFFFF"/>
                          </a:solidFill>
                          <a:latin typeface="Segoe UI"/>
                          <a:cs typeface="Segoe UI"/>
                        </a:rPr>
                        <a:t>(95%</a:t>
                      </a:r>
                      <a:r>
                        <a:rPr dirty="0" sz="1200" spc="-20" b="1">
                          <a:solidFill>
                            <a:srgbClr val="FFFFFF"/>
                          </a:solidFill>
                          <a:latin typeface="Segoe UI"/>
                          <a:cs typeface="Segoe UI"/>
                        </a:rPr>
                        <a:t> </a:t>
                      </a:r>
                      <a:r>
                        <a:rPr dirty="0" sz="1200" spc="-25" b="1">
                          <a:solidFill>
                            <a:srgbClr val="FFFFFF"/>
                          </a:solidFill>
                          <a:latin typeface="Segoe UI"/>
                          <a:cs typeface="Segoe UI"/>
                        </a:rPr>
                        <a:t>CI)</a:t>
                      </a:r>
                      <a:endParaRPr sz="1200">
                        <a:latin typeface="Segoe UI"/>
                        <a:cs typeface="Segoe UI"/>
                      </a:endParaRPr>
                    </a:p>
                  </a:txBody>
                  <a:tcPr marL="0" marR="0" marB="0" marT="6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pPr/>
                    </a:p>
                  </a:txBody>
                  <a:tcPr marL="0" marR="0" marB="0" marT="0"/>
                </a:tc>
              </a:tr>
              <a:tr h="1021715">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15"/>
                        </a:spcBef>
                      </a:pPr>
                      <a:endParaRPr sz="2200">
                        <a:latin typeface="Times New Roman"/>
                        <a:cs typeface="Times New Roman"/>
                      </a:endParaRPr>
                    </a:p>
                    <a:p>
                      <a:pPr marL="584835" marR="64135" indent="-512445">
                        <a:lnSpc>
                          <a:spcPct val="100000"/>
                        </a:lnSpc>
                      </a:pPr>
                      <a:r>
                        <a:rPr dirty="0" sz="1200" b="1">
                          <a:solidFill>
                            <a:srgbClr val="FFFFFF"/>
                          </a:solidFill>
                          <a:latin typeface="Segoe UI"/>
                          <a:cs typeface="Segoe UI"/>
                        </a:rPr>
                        <a:t>Risk</a:t>
                      </a:r>
                      <a:r>
                        <a:rPr dirty="0" sz="1200" spc="-10" b="1">
                          <a:solidFill>
                            <a:srgbClr val="FFFFFF"/>
                          </a:solidFill>
                          <a:latin typeface="Segoe UI"/>
                          <a:cs typeface="Segoe UI"/>
                        </a:rPr>
                        <a:t> </a:t>
                      </a:r>
                      <a:r>
                        <a:rPr dirty="0" sz="1200" b="1">
                          <a:solidFill>
                            <a:srgbClr val="FFFFFF"/>
                          </a:solidFill>
                          <a:latin typeface="Segoe UI"/>
                          <a:cs typeface="Segoe UI"/>
                        </a:rPr>
                        <a:t>with</a:t>
                      </a:r>
                      <a:r>
                        <a:rPr dirty="0" sz="1200" spc="-15" b="1">
                          <a:solidFill>
                            <a:srgbClr val="FFFFFF"/>
                          </a:solidFill>
                          <a:latin typeface="Segoe UI"/>
                          <a:cs typeface="Segoe UI"/>
                        </a:rPr>
                        <a:t> </a:t>
                      </a:r>
                      <a:r>
                        <a:rPr dirty="0" sz="1200" spc="-10" b="1">
                          <a:solidFill>
                            <a:srgbClr val="FFFFFF"/>
                          </a:solidFill>
                          <a:latin typeface="Segoe UI"/>
                          <a:cs typeface="Segoe UI"/>
                        </a:rPr>
                        <a:t>prophylactic- intensity</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gn="ctr" marL="275590" marR="268605">
                        <a:lnSpc>
                          <a:spcPct val="100000"/>
                        </a:lnSpc>
                        <a:spcBef>
                          <a:spcPts val="1105"/>
                        </a:spcBef>
                      </a:pPr>
                      <a:r>
                        <a:rPr dirty="0" sz="1200" b="1">
                          <a:solidFill>
                            <a:srgbClr val="FFFFFF"/>
                          </a:solidFill>
                          <a:latin typeface="Segoe UI"/>
                          <a:cs typeface="Segoe UI"/>
                        </a:rPr>
                        <a:t>Risk</a:t>
                      </a:r>
                      <a:r>
                        <a:rPr dirty="0" sz="1200" spc="-25" b="1">
                          <a:solidFill>
                            <a:srgbClr val="FFFFFF"/>
                          </a:solidFill>
                          <a:latin typeface="Segoe UI"/>
                          <a:cs typeface="Segoe UI"/>
                        </a:rPr>
                        <a:t> </a:t>
                      </a:r>
                      <a:r>
                        <a:rPr dirty="0" sz="1200" b="1">
                          <a:solidFill>
                            <a:srgbClr val="FFFFFF"/>
                          </a:solidFill>
                          <a:latin typeface="Segoe UI"/>
                          <a:cs typeface="Segoe UI"/>
                        </a:rPr>
                        <a:t>difference</a:t>
                      </a:r>
                      <a:r>
                        <a:rPr dirty="0" sz="1200" spc="-20" b="1">
                          <a:solidFill>
                            <a:srgbClr val="FFFFFF"/>
                          </a:solidFill>
                          <a:latin typeface="Segoe UI"/>
                          <a:cs typeface="Segoe UI"/>
                        </a:rPr>
                        <a:t> with </a:t>
                      </a:r>
                      <a:r>
                        <a:rPr dirty="0" sz="1200" b="1">
                          <a:solidFill>
                            <a:srgbClr val="FFFFFF"/>
                          </a:solidFill>
                          <a:latin typeface="Segoe UI"/>
                          <a:cs typeface="Segoe UI"/>
                        </a:rPr>
                        <a:t>anticoagulation</a:t>
                      </a:r>
                      <a:r>
                        <a:rPr dirty="0" sz="1200" spc="-45" b="1">
                          <a:solidFill>
                            <a:srgbClr val="FFFFFF"/>
                          </a:solidFill>
                          <a:latin typeface="Segoe UI"/>
                          <a:cs typeface="Segoe UI"/>
                        </a:rPr>
                        <a:t> </a:t>
                      </a:r>
                      <a:r>
                        <a:rPr dirty="0" sz="1200" spc="-25" b="1">
                          <a:solidFill>
                            <a:srgbClr val="FFFFFF"/>
                          </a:solidFill>
                          <a:latin typeface="Segoe UI"/>
                          <a:cs typeface="Segoe UI"/>
                        </a:rPr>
                        <a:t>at </a:t>
                      </a:r>
                      <a:r>
                        <a:rPr dirty="0" sz="1200" b="1">
                          <a:solidFill>
                            <a:srgbClr val="FFFFFF"/>
                          </a:solidFill>
                          <a:latin typeface="Segoe UI"/>
                          <a:cs typeface="Segoe UI"/>
                        </a:rPr>
                        <a:t>intermediate-</a:t>
                      </a:r>
                      <a:r>
                        <a:rPr dirty="0" sz="1200" spc="-60" b="1">
                          <a:solidFill>
                            <a:srgbClr val="FFFFFF"/>
                          </a:solidFill>
                          <a:latin typeface="Segoe UI"/>
                          <a:cs typeface="Segoe UI"/>
                        </a:rPr>
                        <a:t> </a:t>
                      </a:r>
                      <a:r>
                        <a:rPr dirty="0" sz="1200" spc="-25" b="1">
                          <a:solidFill>
                            <a:srgbClr val="FFFFFF"/>
                          </a:solidFill>
                          <a:latin typeface="Segoe UI"/>
                          <a:cs typeface="Segoe UI"/>
                        </a:rPr>
                        <a:t>or </a:t>
                      </a:r>
                      <a:r>
                        <a:rPr dirty="0" sz="1200" spc="-10" b="1">
                          <a:solidFill>
                            <a:srgbClr val="FFFFFF"/>
                          </a:solidFill>
                          <a:latin typeface="Segoe UI"/>
                          <a:cs typeface="Segoe UI"/>
                        </a:rPr>
                        <a:t>therapeutic-intensity</a:t>
                      </a:r>
                      <a:endParaRPr sz="1200">
                        <a:latin typeface="Segoe UI"/>
                        <a:cs typeface="Segoe UI"/>
                      </a:endParaRPr>
                    </a:p>
                  </a:txBody>
                  <a:tcPr marL="0" marR="0" marB="0" marT="14033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r>
              <a:tr h="623570">
                <a:tc>
                  <a:txBody>
                    <a:bodyPr/>
                    <a:lstStyle/>
                    <a:p>
                      <a:pPr marL="91440">
                        <a:lnSpc>
                          <a:spcPct val="100000"/>
                        </a:lnSpc>
                        <a:spcBef>
                          <a:spcPts val="980"/>
                        </a:spcBef>
                      </a:pPr>
                      <a:r>
                        <a:rPr dirty="0" sz="1200" spc="-10" b="1">
                          <a:solidFill>
                            <a:srgbClr val="808080"/>
                          </a:solidFill>
                          <a:latin typeface="Segoe UI"/>
                          <a:cs typeface="Segoe UI"/>
                        </a:rPr>
                        <a:t>ALL-</a:t>
                      </a:r>
                      <a:r>
                        <a:rPr dirty="0" sz="1200" b="1">
                          <a:solidFill>
                            <a:srgbClr val="808080"/>
                          </a:solidFill>
                          <a:latin typeface="Segoe UI"/>
                          <a:cs typeface="Segoe UI"/>
                        </a:rPr>
                        <a:t>CAUSE</a:t>
                      </a:r>
                      <a:r>
                        <a:rPr dirty="0" sz="1200" spc="-5" b="1">
                          <a:solidFill>
                            <a:srgbClr val="808080"/>
                          </a:solidFill>
                          <a:latin typeface="Segoe UI"/>
                          <a:cs typeface="Segoe UI"/>
                        </a:rPr>
                        <a:t> </a:t>
                      </a:r>
                      <a:r>
                        <a:rPr dirty="0" sz="1200" spc="-10" b="1">
                          <a:solidFill>
                            <a:srgbClr val="808080"/>
                          </a:solidFill>
                          <a:latin typeface="Segoe UI"/>
                          <a:cs typeface="Segoe UI"/>
                        </a:rPr>
                        <a:t>MORTALITY</a:t>
                      </a:r>
                      <a:endParaRPr sz="1200">
                        <a:latin typeface="Segoe UI"/>
                        <a:cs typeface="Segoe UI"/>
                      </a:endParaRPr>
                    </a:p>
                    <a:p>
                      <a:pPr marL="9144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spc="-20">
                          <a:solidFill>
                            <a:srgbClr val="808080"/>
                          </a:solidFill>
                          <a:latin typeface="Segoe UI"/>
                          <a:cs typeface="Segoe UI"/>
                        </a:rPr>
                        <a:t>2626</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0050">
                        <a:lnSpc>
                          <a:spcPct val="100000"/>
                        </a:lnSpc>
                        <a:spcBef>
                          <a:spcPts val="48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5433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609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80"/>
                        </a:spcBef>
                      </a:pPr>
                      <a:r>
                        <a:rPr dirty="0" sz="1200">
                          <a:solidFill>
                            <a:srgbClr val="808080"/>
                          </a:solidFill>
                          <a:latin typeface="Segoe UI"/>
                          <a:cs typeface="Segoe UI"/>
                        </a:rPr>
                        <a:t>HR</a:t>
                      </a:r>
                      <a:r>
                        <a:rPr dirty="0" sz="1200" spc="-15">
                          <a:solidFill>
                            <a:srgbClr val="808080"/>
                          </a:solidFill>
                          <a:latin typeface="Segoe UI"/>
                          <a:cs typeface="Segoe UI"/>
                        </a:rPr>
                        <a:t> </a:t>
                      </a:r>
                      <a:r>
                        <a:rPr dirty="0" sz="1200" spc="-20">
                          <a:solidFill>
                            <a:srgbClr val="808080"/>
                          </a:solidFill>
                          <a:latin typeface="Segoe UI"/>
                          <a:cs typeface="Segoe UI"/>
                        </a:rPr>
                        <a:t>0.86</a:t>
                      </a:r>
                      <a:endParaRPr sz="1200">
                        <a:latin typeface="Segoe UI"/>
                        <a:cs typeface="Segoe UI"/>
                      </a:endParaRPr>
                    </a:p>
                    <a:p>
                      <a:pPr algn="ctr" marL="635">
                        <a:lnSpc>
                          <a:spcPct val="100000"/>
                        </a:lnSpc>
                      </a:pPr>
                      <a:r>
                        <a:rPr dirty="0" sz="1200">
                          <a:solidFill>
                            <a:srgbClr val="808080"/>
                          </a:solidFill>
                          <a:latin typeface="Segoe UI"/>
                          <a:cs typeface="Segoe UI"/>
                        </a:rPr>
                        <a:t>(0.73</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1.02)</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30"/>
                        </a:spcBef>
                      </a:pPr>
                      <a:endParaRPr sz="1450">
                        <a:latin typeface="Times New Roman"/>
                        <a:cs typeface="Times New Roman"/>
                      </a:endParaRPr>
                    </a:p>
                    <a:p>
                      <a:pPr algn="ctr">
                        <a:lnSpc>
                          <a:spcPct val="100000"/>
                        </a:lnSpc>
                      </a:pPr>
                      <a:r>
                        <a:rPr dirty="0" sz="1200">
                          <a:solidFill>
                            <a:srgbClr val="808080"/>
                          </a:solidFill>
                          <a:latin typeface="Segoe UI"/>
                          <a:cs typeface="Segoe UI"/>
                        </a:rPr>
                        <a:t>148 per</a:t>
                      </a:r>
                      <a:r>
                        <a:rPr dirty="0" sz="1200" spc="-30">
                          <a:solidFill>
                            <a:srgbClr val="808080"/>
                          </a:solidFill>
                          <a:latin typeface="Segoe UI"/>
                          <a:cs typeface="Segoe UI"/>
                        </a:rPr>
                        <a:t> </a:t>
                      </a:r>
                      <a:r>
                        <a:rPr dirty="0" sz="1200" spc="-20">
                          <a:solidFill>
                            <a:srgbClr val="808080"/>
                          </a:solidFill>
                          <a:latin typeface="Segoe UI"/>
                          <a:cs typeface="Segoe UI"/>
                        </a:rPr>
                        <a:t>1,000</a:t>
                      </a:r>
                      <a:endParaRPr sz="1200">
                        <a:latin typeface="Segoe UI"/>
                        <a:cs typeface="Segoe UI"/>
                      </a:endParaRPr>
                    </a:p>
                  </a:txBody>
                  <a:tcPr marL="0" marR="0" marB="0" marT="381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980"/>
                        </a:spcBef>
                      </a:pPr>
                      <a:r>
                        <a:rPr dirty="0" sz="1200">
                          <a:solidFill>
                            <a:srgbClr val="808080"/>
                          </a:solidFill>
                          <a:latin typeface="Segoe UI"/>
                          <a:cs typeface="Segoe UI"/>
                        </a:rPr>
                        <a:t>19</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42265">
                        <a:lnSpc>
                          <a:spcPct val="100000"/>
                        </a:lnSpc>
                      </a:pPr>
                      <a:r>
                        <a:rPr dirty="0" sz="1200">
                          <a:solidFill>
                            <a:srgbClr val="808080"/>
                          </a:solidFill>
                          <a:latin typeface="Segoe UI"/>
                          <a:cs typeface="Segoe UI"/>
                        </a:rPr>
                        <a:t>(38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3</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244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03885">
                <a:tc>
                  <a:txBody>
                    <a:bodyPr/>
                    <a:lstStyle/>
                    <a:p>
                      <a:pPr marL="90805">
                        <a:lnSpc>
                          <a:spcPct val="100000"/>
                        </a:lnSpc>
                        <a:spcBef>
                          <a:spcPts val="180"/>
                        </a:spcBef>
                      </a:pPr>
                      <a:r>
                        <a:rPr dirty="0" sz="1200" spc="-25" b="1">
                          <a:solidFill>
                            <a:srgbClr val="808080"/>
                          </a:solidFill>
                          <a:latin typeface="Segoe UI"/>
                          <a:cs typeface="Segoe UI"/>
                        </a:rPr>
                        <a:t>PE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4</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00"/>
                        </a:spcBef>
                      </a:pPr>
                      <a:r>
                        <a:rPr dirty="0" sz="1200" spc="-25">
                          <a:solidFill>
                            <a:srgbClr val="808080"/>
                          </a:solidFill>
                          <a:latin typeface="Segoe UI"/>
                          <a:cs typeface="Segoe UI"/>
                        </a:rPr>
                        <a:t>82</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0050">
                        <a:lnSpc>
                          <a:spcPct val="100000"/>
                        </a:lnSpc>
                        <a:spcBef>
                          <a:spcPts val="4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5433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508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00"/>
                        </a:spcBef>
                      </a:pPr>
                      <a:r>
                        <a:rPr dirty="0" sz="1200">
                          <a:solidFill>
                            <a:srgbClr val="808080"/>
                          </a:solidFill>
                          <a:latin typeface="Segoe UI"/>
                          <a:cs typeface="Segoe UI"/>
                        </a:rPr>
                        <a:t>OR</a:t>
                      </a:r>
                      <a:r>
                        <a:rPr dirty="0" sz="1200" spc="-20">
                          <a:solidFill>
                            <a:srgbClr val="808080"/>
                          </a:solidFill>
                          <a:latin typeface="Segoe UI"/>
                          <a:cs typeface="Segoe UI"/>
                        </a:rPr>
                        <a:t> 0.09</a:t>
                      </a:r>
                      <a:endParaRPr sz="1200">
                        <a:latin typeface="Segoe UI"/>
                        <a:cs typeface="Segoe UI"/>
                      </a:endParaRPr>
                    </a:p>
                    <a:p>
                      <a:pPr algn="ctr" marL="635">
                        <a:lnSpc>
                          <a:spcPct val="100000"/>
                        </a:lnSpc>
                      </a:pPr>
                      <a:r>
                        <a:rPr dirty="0" sz="1200">
                          <a:solidFill>
                            <a:srgbClr val="808080"/>
                          </a:solidFill>
                          <a:latin typeface="Segoe UI"/>
                          <a:cs typeface="Segoe UI"/>
                        </a:rPr>
                        <a:t>(0.02</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0.57)</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10"/>
                        </a:spcBef>
                      </a:pPr>
                      <a:endParaRPr sz="1400">
                        <a:latin typeface="Times New Roman"/>
                        <a:cs typeface="Times New Roman"/>
                      </a:endParaRPr>
                    </a:p>
                    <a:p>
                      <a:pPr algn="ctr">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5130">
                        <a:lnSpc>
                          <a:spcPct val="100000"/>
                        </a:lnSpc>
                        <a:spcBef>
                          <a:spcPts val="900"/>
                        </a:spcBef>
                      </a:pPr>
                      <a:r>
                        <a:rPr dirty="0" sz="1200">
                          <a:solidFill>
                            <a:srgbClr val="808080"/>
                          </a:solidFill>
                          <a:latin typeface="Segoe UI"/>
                          <a:cs typeface="Segoe UI"/>
                        </a:rPr>
                        <a:t>15</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marL="334645">
                        <a:lnSpc>
                          <a:spcPct val="100000"/>
                        </a:lnSpc>
                      </a:pPr>
                      <a:r>
                        <a:rPr dirty="0" sz="1200">
                          <a:solidFill>
                            <a:srgbClr val="808080"/>
                          </a:solidFill>
                          <a:latin typeface="Segoe UI"/>
                          <a:cs typeface="Segoe UI"/>
                        </a:rPr>
                        <a:t>(16</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7</a:t>
                      </a:r>
                      <a:r>
                        <a:rPr dirty="0" sz="1200" spc="-15">
                          <a:solidFill>
                            <a:srgbClr val="808080"/>
                          </a:solidFill>
                          <a:latin typeface="Segoe UI"/>
                          <a:cs typeface="Segoe UI"/>
                        </a:rPr>
                        <a:t> </a:t>
                      </a:r>
                      <a:r>
                        <a:rPr dirty="0" sz="1200" spc="-10">
                          <a:solidFill>
                            <a:srgbClr val="808080"/>
                          </a:solidFill>
                          <a:latin typeface="Segoe UI"/>
                          <a:cs typeface="Segoe UI"/>
                        </a:rPr>
                        <a:t>fewer)</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603885">
                <a:tc>
                  <a:txBody>
                    <a:bodyPr/>
                    <a:lstStyle/>
                    <a:p>
                      <a:pPr marL="90805" marR="614680">
                        <a:lnSpc>
                          <a:spcPct val="100000"/>
                        </a:lnSpc>
                        <a:spcBef>
                          <a:spcPts val="180"/>
                        </a:spcBef>
                      </a:pPr>
                      <a:r>
                        <a:rPr dirty="0" sz="1200" b="1">
                          <a:solidFill>
                            <a:srgbClr val="808080"/>
                          </a:solidFill>
                          <a:latin typeface="Segoe UI"/>
                          <a:cs typeface="Segoe UI"/>
                        </a:rPr>
                        <a:t>PROXIMAL</a:t>
                      </a:r>
                      <a:r>
                        <a:rPr dirty="0" sz="1200" spc="-65" b="1">
                          <a:solidFill>
                            <a:srgbClr val="808080"/>
                          </a:solidFill>
                          <a:latin typeface="Segoe UI"/>
                          <a:cs typeface="Segoe UI"/>
                        </a:rPr>
                        <a:t> </a:t>
                      </a:r>
                      <a:r>
                        <a:rPr dirty="0" sz="1200" spc="-20" b="1">
                          <a:solidFill>
                            <a:srgbClr val="808080"/>
                          </a:solidFill>
                          <a:latin typeface="Segoe UI"/>
                          <a:cs typeface="Segoe UI"/>
                        </a:rPr>
                        <a:t>LOWER </a:t>
                      </a:r>
                      <a:r>
                        <a:rPr dirty="0" sz="1200" b="1">
                          <a:solidFill>
                            <a:srgbClr val="808080"/>
                          </a:solidFill>
                          <a:latin typeface="Segoe UI"/>
                          <a:cs typeface="Segoe UI"/>
                        </a:rPr>
                        <a:t>EXTREMITY</a:t>
                      </a:r>
                      <a:r>
                        <a:rPr dirty="0" sz="1200" spc="30" b="1">
                          <a:solidFill>
                            <a:srgbClr val="808080"/>
                          </a:solidFill>
                          <a:latin typeface="Segoe UI"/>
                          <a:cs typeface="Segoe UI"/>
                        </a:rPr>
                        <a:t> </a:t>
                      </a:r>
                      <a:r>
                        <a:rPr dirty="0" sz="1200" spc="-25" b="1">
                          <a:solidFill>
                            <a:srgbClr val="808080"/>
                          </a:solidFill>
                          <a:latin typeface="Segoe UI"/>
                          <a:cs typeface="Segoe UI"/>
                        </a:rPr>
                        <a:t>DVT</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22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00"/>
                        </a:spcBef>
                      </a:pPr>
                      <a:r>
                        <a:rPr dirty="0" sz="1200" spc="-25">
                          <a:solidFill>
                            <a:srgbClr val="808080"/>
                          </a:solidFill>
                          <a:latin typeface="Segoe UI"/>
                          <a:cs typeface="Segoe UI"/>
                        </a:rPr>
                        <a:t>41</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400050">
                        <a:lnSpc>
                          <a:spcPct val="100000"/>
                        </a:lnSpc>
                        <a:spcBef>
                          <a:spcPts val="40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54330">
                        <a:lnSpc>
                          <a:spcPct val="100000"/>
                        </a:lnSpc>
                        <a:spcBef>
                          <a:spcPts val="20"/>
                        </a:spcBef>
                      </a:pPr>
                      <a:r>
                        <a:rPr dirty="0" sz="1200">
                          <a:solidFill>
                            <a:srgbClr val="808080"/>
                          </a:solidFill>
                          <a:latin typeface="Segoe UI"/>
                          <a:cs typeface="Segoe UI"/>
                        </a:rPr>
                        <a:t>VERY</a:t>
                      </a:r>
                      <a:r>
                        <a:rPr dirty="0" sz="1200" spc="-35">
                          <a:solidFill>
                            <a:srgbClr val="808080"/>
                          </a:solidFill>
                          <a:latin typeface="Segoe UI"/>
                          <a:cs typeface="Segoe UI"/>
                        </a:rPr>
                        <a:t> </a:t>
                      </a:r>
                      <a:r>
                        <a:rPr dirty="0" sz="1200" spc="-25">
                          <a:solidFill>
                            <a:srgbClr val="808080"/>
                          </a:solidFill>
                          <a:latin typeface="Segoe UI"/>
                          <a:cs typeface="Segoe UI"/>
                        </a:rPr>
                        <a:t>LOW</a:t>
                      </a:r>
                      <a:endParaRPr sz="1200">
                        <a:latin typeface="Segoe UI"/>
                        <a:cs typeface="Segoe UI"/>
                      </a:endParaRPr>
                    </a:p>
                  </a:txBody>
                  <a:tcPr marL="0" marR="0" marB="0" marT="508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00"/>
                        </a:spcBef>
                      </a:pPr>
                      <a:r>
                        <a:rPr dirty="0" sz="1200">
                          <a:solidFill>
                            <a:srgbClr val="808080"/>
                          </a:solidFill>
                          <a:latin typeface="Segoe UI"/>
                          <a:cs typeface="Segoe UI"/>
                        </a:rPr>
                        <a:t>OR</a:t>
                      </a:r>
                      <a:r>
                        <a:rPr dirty="0" sz="1200" spc="-20">
                          <a:solidFill>
                            <a:srgbClr val="808080"/>
                          </a:solidFill>
                          <a:latin typeface="Segoe UI"/>
                          <a:cs typeface="Segoe UI"/>
                        </a:rPr>
                        <a:t> 0.35</a:t>
                      </a:r>
                      <a:endParaRPr sz="1200">
                        <a:latin typeface="Segoe UI"/>
                        <a:cs typeface="Segoe UI"/>
                      </a:endParaRPr>
                    </a:p>
                    <a:p>
                      <a:pPr algn="ctr" marL="635">
                        <a:lnSpc>
                          <a:spcPct val="100000"/>
                        </a:lnSpc>
                      </a:pPr>
                      <a:r>
                        <a:rPr dirty="0" sz="1200">
                          <a:solidFill>
                            <a:srgbClr val="808080"/>
                          </a:solidFill>
                          <a:latin typeface="Segoe UI"/>
                          <a:cs typeface="Segoe UI"/>
                        </a:rPr>
                        <a:t>(0.06</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spc="-10">
                          <a:solidFill>
                            <a:srgbClr val="808080"/>
                          </a:solidFill>
                          <a:latin typeface="Segoe UI"/>
                          <a:cs typeface="Segoe UI"/>
                        </a:rPr>
                        <a:t>2.02)</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10"/>
                        </a:spcBef>
                      </a:pPr>
                      <a:endParaRPr sz="1400">
                        <a:latin typeface="Times New Roman"/>
                        <a:cs typeface="Times New Roman"/>
                      </a:endParaRPr>
                    </a:p>
                    <a:p>
                      <a:pPr algn="ctr">
                        <a:lnSpc>
                          <a:spcPct val="100000"/>
                        </a:lnSpc>
                      </a:pPr>
                      <a:r>
                        <a:rPr dirty="0" sz="1200">
                          <a:solidFill>
                            <a:srgbClr val="808080"/>
                          </a:solidFill>
                          <a:latin typeface="Segoe UI"/>
                          <a:cs typeface="Segoe UI"/>
                        </a:rPr>
                        <a:t>20</a:t>
                      </a:r>
                      <a:r>
                        <a:rPr dirty="0" sz="1200" spc="-10">
                          <a:solidFill>
                            <a:srgbClr val="808080"/>
                          </a:solidFill>
                          <a:latin typeface="Segoe UI"/>
                          <a:cs typeface="Segoe UI"/>
                        </a:rPr>
                        <a:t> </a:t>
                      </a:r>
                      <a:r>
                        <a:rPr dirty="0" sz="1200">
                          <a:solidFill>
                            <a:srgbClr val="808080"/>
                          </a:solidFill>
                          <a:latin typeface="Segoe UI"/>
                          <a:cs typeface="Segoe UI"/>
                        </a:rPr>
                        <a:t>per</a:t>
                      </a:r>
                      <a:r>
                        <a:rPr dirty="0" sz="1200" spc="-15">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txBody>
                  <a:tcPr marL="0" marR="0" marB="0" marT="1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900"/>
                        </a:spcBef>
                      </a:pPr>
                      <a:r>
                        <a:rPr dirty="0" sz="1200">
                          <a:solidFill>
                            <a:srgbClr val="808080"/>
                          </a:solidFill>
                          <a:latin typeface="Segoe UI"/>
                          <a:cs typeface="Segoe UI"/>
                        </a:rPr>
                        <a:t>13</a:t>
                      </a:r>
                      <a:r>
                        <a:rPr dirty="0" sz="1200" spc="-15">
                          <a:solidFill>
                            <a:srgbClr val="808080"/>
                          </a:solidFill>
                          <a:latin typeface="Segoe UI"/>
                          <a:cs typeface="Segoe UI"/>
                        </a:rPr>
                        <a:t> </a:t>
                      </a:r>
                      <a:r>
                        <a:rPr dirty="0" sz="1200">
                          <a:solidFill>
                            <a:srgbClr val="808080"/>
                          </a:solidFill>
                          <a:latin typeface="Segoe UI"/>
                          <a:cs typeface="Segoe UI"/>
                        </a:rPr>
                        <a:t>fewer</a:t>
                      </a:r>
                      <a:r>
                        <a:rPr dirty="0" sz="1200" spc="-15">
                          <a:solidFill>
                            <a:srgbClr val="808080"/>
                          </a:solidFill>
                          <a:latin typeface="Segoe UI"/>
                          <a:cs typeface="Segoe UI"/>
                        </a:rPr>
                        <a:t> </a:t>
                      </a:r>
                      <a:r>
                        <a:rPr dirty="0" sz="1200">
                          <a:solidFill>
                            <a:srgbClr val="808080"/>
                          </a:solidFill>
                          <a:latin typeface="Segoe UI"/>
                          <a:cs typeface="Segoe UI"/>
                        </a:rPr>
                        <a:t>per</a:t>
                      </a:r>
                      <a:r>
                        <a:rPr dirty="0" sz="1200" spc="-20">
                          <a:solidFill>
                            <a:srgbClr val="808080"/>
                          </a:solidFill>
                          <a:latin typeface="Segoe UI"/>
                          <a:cs typeface="Segoe UI"/>
                        </a:rPr>
                        <a:t> </a:t>
                      </a:r>
                      <a:r>
                        <a:rPr dirty="0" sz="1200" spc="-10">
                          <a:solidFill>
                            <a:srgbClr val="808080"/>
                          </a:solidFill>
                          <a:latin typeface="Segoe UI"/>
                          <a:cs typeface="Segoe UI"/>
                        </a:rPr>
                        <a:t>1,000</a:t>
                      </a:r>
                      <a:endParaRPr sz="1200">
                        <a:latin typeface="Segoe UI"/>
                        <a:cs typeface="Segoe UI"/>
                      </a:endParaRPr>
                    </a:p>
                    <a:p>
                      <a:pPr algn="ctr">
                        <a:lnSpc>
                          <a:spcPct val="100000"/>
                        </a:lnSpc>
                      </a:pPr>
                      <a:r>
                        <a:rPr dirty="0" sz="1200">
                          <a:solidFill>
                            <a:srgbClr val="808080"/>
                          </a:solidFill>
                          <a:latin typeface="Segoe UI"/>
                          <a:cs typeface="Segoe UI"/>
                        </a:rPr>
                        <a:t>(18</a:t>
                      </a:r>
                      <a:r>
                        <a:rPr dirty="0" sz="1200" spc="-10">
                          <a:solidFill>
                            <a:srgbClr val="808080"/>
                          </a:solidFill>
                          <a:latin typeface="Segoe UI"/>
                          <a:cs typeface="Segoe UI"/>
                        </a:rPr>
                        <a:t> </a:t>
                      </a:r>
                      <a:r>
                        <a:rPr dirty="0" sz="1200">
                          <a:solidFill>
                            <a:srgbClr val="808080"/>
                          </a:solidFill>
                          <a:latin typeface="Segoe UI"/>
                          <a:cs typeface="Segoe UI"/>
                        </a:rPr>
                        <a:t>fewer</a:t>
                      </a:r>
                      <a:r>
                        <a:rPr dirty="0" sz="1200" spc="-2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19</a:t>
                      </a:r>
                      <a:r>
                        <a:rPr dirty="0" sz="1200" spc="-15">
                          <a:solidFill>
                            <a:srgbClr val="808080"/>
                          </a:solidFill>
                          <a:latin typeface="Segoe UI"/>
                          <a:cs typeface="Segoe UI"/>
                        </a:rPr>
                        <a:t> </a:t>
                      </a:r>
                      <a:r>
                        <a:rPr dirty="0" sz="1200" spc="-20">
                          <a:solidFill>
                            <a:srgbClr val="808080"/>
                          </a:solidFill>
                          <a:latin typeface="Segoe UI"/>
                          <a:cs typeface="Segoe UI"/>
                        </a:rPr>
                        <a:t>more)</a:t>
                      </a:r>
                      <a:endParaRPr sz="1200">
                        <a:latin typeface="Segoe UI"/>
                        <a:cs typeface="Segoe UI"/>
                      </a:endParaRPr>
                    </a:p>
                  </a:txBody>
                  <a:tcPr marL="0" marR="0" marB="0" marT="1143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r>
              <a:tr h="802005">
                <a:tc>
                  <a:txBody>
                    <a:bodyPr/>
                    <a:lstStyle/>
                    <a:p>
                      <a:pPr marL="90805">
                        <a:lnSpc>
                          <a:spcPct val="100000"/>
                        </a:lnSpc>
                        <a:spcBef>
                          <a:spcPts val="965"/>
                        </a:spcBef>
                      </a:pPr>
                      <a:r>
                        <a:rPr dirty="0" sz="1200" spc="-25" b="1">
                          <a:solidFill>
                            <a:srgbClr val="808080"/>
                          </a:solidFill>
                          <a:latin typeface="Segoe UI"/>
                          <a:cs typeface="Segoe UI"/>
                        </a:rPr>
                        <a:t>VTE</a:t>
                      </a:r>
                      <a:endParaRPr sz="1200">
                        <a:latin typeface="Segoe UI"/>
                        <a:cs typeface="Segoe UI"/>
                      </a:endParaRPr>
                    </a:p>
                    <a:p>
                      <a:pPr marL="90805" marR="797560">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spc="-10">
                          <a:solidFill>
                            <a:srgbClr val="808080"/>
                          </a:solidFill>
                          <a:latin typeface="Segoe UI"/>
                          <a:cs typeface="Segoe UI"/>
                        </a:rPr>
                        <a:t>range </a:t>
                      </a:r>
                      <a:r>
                        <a:rPr dirty="0" sz="1200">
                          <a:solidFill>
                            <a:srgbClr val="808080"/>
                          </a:solidFill>
                          <a:latin typeface="Segoe UI"/>
                          <a:cs typeface="Segoe UI"/>
                        </a:rPr>
                        <a:t>6</a:t>
                      </a:r>
                      <a:r>
                        <a:rPr dirty="0" sz="1200" spc="-20">
                          <a:solidFill>
                            <a:srgbClr val="808080"/>
                          </a:solidFill>
                          <a:latin typeface="Segoe UI"/>
                          <a:cs typeface="Segoe UI"/>
                        </a:rPr>
                        <a:t> </a:t>
                      </a:r>
                      <a:r>
                        <a:rPr dirty="0" sz="1200">
                          <a:solidFill>
                            <a:srgbClr val="808080"/>
                          </a:solidFill>
                          <a:latin typeface="Segoe UI"/>
                          <a:cs typeface="Segoe UI"/>
                        </a:rPr>
                        <a:t>days</a:t>
                      </a:r>
                      <a:r>
                        <a:rPr dirty="0" sz="1200" spc="-5">
                          <a:solidFill>
                            <a:srgbClr val="808080"/>
                          </a:solidFill>
                          <a:latin typeface="Segoe UI"/>
                          <a:cs typeface="Segoe UI"/>
                        </a:rPr>
                        <a:t> </a:t>
                      </a:r>
                      <a:r>
                        <a:rPr dirty="0" sz="1200">
                          <a:solidFill>
                            <a:srgbClr val="808080"/>
                          </a:solidFill>
                          <a:latin typeface="Segoe UI"/>
                          <a:cs typeface="Segoe UI"/>
                        </a:rPr>
                        <a:t>to</a:t>
                      </a:r>
                      <a:r>
                        <a:rPr dirty="0" sz="1200" spc="-5">
                          <a:solidFill>
                            <a:srgbClr val="808080"/>
                          </a:solidFill>
                          <a:latin typeface="Segoe UI"/>
                          <a:cs typeface="Segoe UI"/>
                        </a:rPr>
                        <a:t> </a:t>
                      </a:r>
                      <a:r>
                        <a:rPr dirty="0" sz="1200">
                          <a:solidFill>
                            <a:srgbClr val="808080"/>
                          </a:solidFill>
                          <a:latin typeface="Segoe UI"/>
                          <a:cs typeface="Segoe UI"/>
                        </a:rPr>
                        <a:t>28 </a:t>
                      </a:r>
                      <a:r>
                        <a:rPr dirty="0" sz="1200" spc="-20">
                          <a:solidFill>
                            <a:srgbClr val="808080"/>
                          </a:solidFill>
                          <a:latin typeface="Segoe UI"/>
                          <a:cs typeface="Segoe UI"/>
                        </a:rPr>
                        <a:t>days</a:t>
                      </a:r>
                      <a:endParaRPr sz="1200">
                        <a:latin typeface="Segoe UI"/>
                        <a:cs typeface="Segoe UI"/>
                      </a:endParaRPr>
                    </a:p>
                  </a:txBody>
                  <a:tcPr marL="0" marR="0" marB="0" marT="1225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15"/>
                        </a:spcBef>
                      </a:pPr>
                      <a:endParaRPr sz="1450">
                        <a:latin typeface="Times New Roman"/>
                        <a:cs typeface="Times New Roman"/>
                      </a:endParaRPr>
                    </a:p>
                    <a:p>
                      <a:pPr algn="ctr">
                        <a:lnSpc>
                          <a:spcPct val="100000"/>
                        </a:lnSpc>
                      </a:pPr>
                      <a:r>
                        <a:rPr dirty="0" sz="1200">
                          <a:solidFill>
                            <a:srgbClr val="808080"/>
                          </a:solidFill>
                          <a:latin typeface="Segoe UI"/>
                          <a:cs typeface="Segoe UI"/>
                        </a:rPr>
                        <a:t>0</a:t>
                      </a:r>
                      <a:endParaRPr sz="1200">
                        <a:latin typeface="Segoe UI"/>
                        <a:cs typeface="Segoe UI"/>
                      </a:endParaRPr>
                    </a:p>
                    <a:p>
                      <a:pPr algn="ctr">
                        <a:lnSpc>
                          <a:spcPct val="100000"/>
                        </a:lnSpc>
                      </a:pPr>
                      <a:r>
                        <a:rPr dirty="0" sz="1200">
                          <a:solidFill>
                            <a:srgbClr val="808080"/>
                          </a:solidFill>
                          <a:latin typeface="Segoe UI"/>
                          <a:cs typeface="Segoe UI"/>
                        </a:rPr>
                        <a:t>(1</a:t>
                      </a:r>
                      <a:r>
                        <a:rPr dirty="0" sz="1200" spc="-20">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45"/>
                        </a:spcBef>
                      </a:pPr>
                      <a:endParaRPr sz="2050">
                        <a:latin typeface="Times New Roman"/>
                        <a:cs typeface="Times New Roman"/>
                      </a:endParaRPr>
                    </a:p>
                    <a:p>
                      <a:pPr algn="ctr">
                        <a:lnSpc>
                          <a:spcPct val="100000"/>
                        </a:lnSpc>
                      </a:pPr>
                      <a:r>
                        <a:rPr dirty="0" sz="1200">
                          <a:solidFill>
                            <a:srgbClr val="808080"/>
                          </a:solidFill>
                          <a:latin typeface="Segoe UI"/>
                          <a:cs typeface="Segoe UI"/>
                        </a:rPr>
                        <a:t>-</a:t>
                      </a:r>
                      <a:endParaRPr sz="1200">
                        <a:latin typeface="Segoe UI"/>
                        <a:cs typeface="Segoe UI"/>
                      </a:endParaRPr>
                    </a:p>
                  </a:txBody>
                  <a:tcPr marL="0" marR="0" marB="0" marT="57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nSpc>
                          <a:spcPct val="100000"/>
                        </a:lnSpc>
                        <a:spcBef>
                          <a:spcPts val="45"/>
                        </a:spcBef>
                      </a:pPr>
                      <a:endParaRPr sz="2050">
                        <a:latin typeface="Times New Roman"/>
                        <a:cs typeface="Times New Roman"/>
                      </a:endParaRPr>
                    </a:p>
                    <a:p>
                      <a:pPr algn="r" marR="648335">
                        <a:lnSpc>
                          <a:spcPct val="100000"/>
                        </a:lnSpc>
                      </a:pPr>
                      <a:r>
                        <a:rPr dirty="0" sz="1200">
                          <a:solidFill>
                            <a:srgbClr val="808080"/>
                          </a:solidFill>
                          <a:latin typeface="Segoe UI"/>
                          <a:cs typeface="Segoe UI"/>
                        </a:rPr>
                        <a:t>-</a:t>
                      </a:r>
                      <a:endParaRPr sz="1200">
                        <a:latin typeface="Segoe UI"/>
                        <a:cs typeface="Segoe UI"/>
                      </a:endParaRPr>
                    </a:p>
                  </a:txBody>
                  <a:tcPr marL="0" marR="0" marB="0" marT="57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gridSpan="2">
                  <a:txBody>
                    <a:bodyPr/>
                    <a:lstStyle/>
                    <a:p>
                      <a:pPr marL="90805" marR="151765">
                        <a:lnSpc>
                          <a:spcPct val="100000"/>
                        </a:lnSpc>
                        <a:spcBef>
                          <a:spcPts val="965"/>
                        </a:spcBef>
                      </a:pPr>
                      <a:r>
                        <a:rPr dirty="0" sz="1200">
                          <a:solidFill>
                            <a:srgbClr val="808080"/>
                          </a:solidFill>
                          <a:latin typeface="Segoe UI"/>
                          <a:cs typeface="Segoe UI"/>
                        </a:rPr>
                        <a:t>Baseline</a:t>
                      </a:r>
                      <a:r>
                        <a:rPr dirty="0" sz="1200" spc="-30">
                          <a:solidFill>
                            <a:srgbClr val="808080"/>
                          </a:solidFill>
                          <a:latin typeface="Segoe UI"/>
                          <a:cs typeface="Segoe UI"/>
                        </a:rPr>
                        <a:t> </a:t>
                      </a:r>
                      <a:r>
                        <a:rPr dirty="0" sz="1200">
                          <a:solidFill>
                            <a:srgbClr val="808080"/>
                          </a:solidFill>
                          <a:latin typeface="Segoe UI"/>
                          <a:cs typeface="Segoe UI"/>
                        </a:rPr>
                        <a:t>(2</a:t>
                      </a:r>
                      <a:r>
                        <a:rPr dirty="0" sz="1200" spc="-5">
                          <a:solidFill>
                            <a:srgbClr val="808080"/>
                          </a:solidFill>
                          <a:latin typeface="Segoe UI"/>
                          <a:cs typeface="Segoe UI"/>
                        </a:rPr>
                        <a:t> </a:t>
                      </a:r>
                      <a:r>
                        <a:rPr dirty="0" sz="1200">
                          <a:solidFill>
                            <a:srgbClr val="808080"/>
                          </a:solidFill>
                          <a:latin typeface="Segoe UI"/>
                          <a:cs typeface="Segoe UI"/>
                        </a:rPr>
                        <a:t>studies, range</a:t>
                      </a:r>
                      <a:r>
                        <a:rPr dirty="0" sz="1200" spc="-20">
                          <a:solidFill>
                            <a:srgbClr val="808080"/>
                          </a:solidFill>
                          <a:latin typeface="Segoe UI"/>
                          <a:cs typeface="Segoe UI"/>
                        </a:rPr>
                        <a:t> </a:t>
                      </a:r>
                      <a:r>
                        <a:rPr dirty="0" sz="1200">
                          <a:solidFill>
                            <a:srgbClr val="808080"/>
                          </a:solidFill>
                          <a:latin typeface="Segoe UI"/>
                          <a:cs typeface="Segoe UI"/>
                        </a:rPr>
                        <a:t>2.0%</a:t>
                      </a:r>
                      <a:r>
                        <a:rPr dirty="0" sz="1200" spc="-10">
                          <a:solidFill>
                            <a:srgbClr val="808080"/>
                          </a:solidFill>
                          <a:latin typeface="Segoe UI"/>
                          <a:cs typeface="Segoe UI"/>
                        </a:rPr>
                        <a:t> </a:t>
                      </a:r>
                      <a:r>
                        <a:rPr dirty="0" sz="1200">
                          <a:solidFill>
                            <a:srgbClr val="808080"/>
                          </a:solidFill>
                          <a:latin typeface="Segoe UI"/>
                          <a:cs typeface="Segoe UI"/>
                        </a:rPr>
                        <a:t>to</a:t>
                      </a:r>
                      <a:r>
                        <a:rPr dirty="0" sz="1200" spc="-10">
                          <a:solidFill>
                            <a:srgbClr val="808080"/>
                          </a:solidFill>
                          <a:latin typeface="Segoe UI"/>
                          <a:cs typeface="Segoe UI"/>
                        </a:rPr>
                        <a:t> </a:t>
                      </a:r>
                      <a:r>
                        <a:rPr dirty="0" sz="1200">
                          <a:solidFill>
                            <a:srgbClr val="808080"/>
                          </a:solidFill>
                          <a:latin typeface="Segoe UI"/>
                          <a:cs typeface="Segoe UI"/>
                        </a:rPr>
                        <a:t>3.1%); 0/19</a:t>
                      </a:r>
                      <a:r>
                        <a:rPr dirty="0" sz="1200" spc="-15">
                          <a:solidFill>
                            <a:srgbClr val="808080"/>
                          </a:solidFill>
                          <a:latin typeface="Segoe UI"/>
                          <a:cs typeface="Segoe UI"/>
                        </a:rPr>
                        <a:t> </a:t>
                      </a:r>
                      <a:r>
                        <a:rPr dirty="0" sz="1200">
                          <a:solidFill>
                            <a:srgbClr val="808080"/>
                          </a:solidFill>
                          <a:latin typeface="Segoe UI"/>
                          <a:cs typeface="Segoe UI"/>
                        </a:rPr>
                        <a:t>(0%) </a:t>
                      </a:r>
                      <a:r>
                        <a:rPr dirty="0" sz="1200" spc="-25">
                          <a:solidFill>
                            <a:srgbClr val="808080"/>
                          </a:solidFill>
                          <a:latin typeface="Segoe UI"/>
                          <a:cs typeface="Segoe UI"/>
                        </a:rPr>
                        <a:t>on </a:t>
                      </a:r>
                      <a:r>
                        <a:rPr dirty="0" sz="1200">
                          <a:solidFill>
                            <a:srgbClr val="808080"/>
                          </a:solidFill>
                          <a:latin typeface="Segoe UI"/>
                          <a:cs typeface="Segoe UI"/>
                        </a:rPr>
                        <a:t>therapeutic</a:t>
                      </a:r>
                      <a:r>
                        <a:rPr dirty="0" sz="1200" spc="-45">
                          <a:solidFill>
                            <a:srgbClr val="808080"/>
                          </a:solidFill>
                          <a:latin typeface="Segoe UI"/>
                          <a:cs typeface="Segoe UI"/>
                        </a:rPr>
                        <a:t> </a:t>
                      </a:r>
                      <a:r>
                        <a:rPr dirty="0" sz="1200">
                          <a:solidFill>
                            <a:srgbClr val="808080"/>
                          </a:solidFill>
                          <a:latin typeface="Segoe UI"/>
                          <a:cs typeface="Segoe UI"/>
                        </a:rPr>
                        <a:t>(other</a:t>
                      </a:r>
                      <a:r>
                        <a:rPr dirty="0" sz="1200" spc="-25">
                          <a:solidFill>
                            <a:srgbClr val="808080"/>
                          </a:solidFill>
                          <a:latin typeface="Segoe UI"/>
                          <a:cs typeface="Segoe UI"/>
                        </a:rPr>
                        <a:t> </a:t>
                      </a:r>
                      <a:r>
                        <a:rPr dirty="0" sz="1200">
                          <a:solidFill>
                            <a:srgbClr val="808080"/>
                          </a:solidFill>
                          <a:latin typeface="Segoe UI"/>
                          <a:cs typeface="Segoe UI"/>
                        </a:rPr>
                        <a:t>indications)</a:t>
                      </a:r>
                      <a:r>
                        <a:rPr dirty="0" sz="1200" spc="-30">
                          <a:solidFill>
                            <a:srgbClr val="808080"/>
                          </a:solidFill>
                          <a:latin typeface="Segoe UI"/>
                          <a:cs typeface="Segoe UI"/>
                        </a:rPr>
                        <a:t> </a:t>
                      </a:r>
                      <a:r>
                        <a:rPr dirty="0" sz="1200">
                          <a:solidFill>
                            <a:srgbClr val="808080"/>
                          </a:solidFill>
                          <a:latin typeface="Segoe UI"/>
                          <a:cs typeface="Segoe UI"/>
                        </a:rPr>
                        <a:t>vs. 39/179</a:t>
                      </a:r>
                      <a:r>
                        <a:rPr dirty="0" sz="1200" spc="-15">
                          <a:solidFill>
                            <a:srgbClr val="808080"/>
                          </a:solidFill>
                          <a:latin typeface="Segoe UI"/>
                          <a:cs typeface="Segoe UI"/>
                        </a:rPr>
                        <a:t> </a:t>
                      </a:r>
                      <a:r>
                        <a:rPr dirty="0" sz="1200">
                          <a:solidFill>
                            <a:srgbClr val="808080"/>
                          </a:solidFill>
                          <a:latin typeface="Segoe UI"/>
                          <a:cs typeface="Segoe UI"/>
                        </a:rPr>
                        <a:t>(22%)</a:t>
                      </a:r>
                      <a:r>
                        <a:rPr dirty="0" sz="1200" spc="-5">
                          <a:solidFill>
                            <a:srgbClr val="808080"/>
                          </a:solidFill>
                          <a:latin typeface="Segoe UI"/>
                          <a:cs typeface="Segoe UI"/>
                        </a:rPr>
                        <a:t> </a:t>
                      </a:r>
                      <a:r>
                        <a:rPr dirty="0" sz="1200" spc="-25">
                          <a:solidFill>
                            <a:srgbClr val="808080"/>
                          </a:solidFill>
                          <a:latin typeface="Segoe UI"/>
                          <a:cs typeface="Segoe UI"/>
                        </a:rPr>
                        <a:t>on </a:t>
                      </a:r>
                      <a:r>
                        <a:rPr dirty="0" sz="1200" spc="-10">
                          <a:solidFill>
                            <a:srgbClr val="808080"/>
                          </a:solidFill>
                          <a:latin typeface="Segoe UI"/>
                          <a:cs typeface="Segoe UI"/>
                        </a:rPr>
                        <a:t>proph/intermediate</a:t>
                      </a:r>
                      <a:r>
                        <a:rPr dirty="0" sz="1200" spc="15">
                          <a:solidFill>
                            <a:srgbClr val="808080"/>
                          </a:solidFill>
                          <a:latin typeface="Segoe UI"/>
                          <a:cs typeface="Segoe UI"/>
                        </a:rPr>
                        <a:t> </a:t>
                      </a:r>
                      <a:r>
                        <a:rPr dirty="0" sz="1200">
                          <a:solidFill>
                            <a:srgbClr val="808080"/>
                          </a:solidFill>
                          <a:latin typeface="Segoe UI"/>
                          <a:cs typeface="Segoe UI"/>
                        </a:rPr>
                        <a:t>(1</a:t>
                      </a:r>
                      <a:r>
                        <a:rPr dirty="0" sz="1200" spc="45">
                          <a:solidFill>
                            <a:srgbClr val="808080"/>
                          </a:solidFill>
                          <a:latin typeface="Segoe UI"/>
                          <a:cs typeface="Segoe UI"/>
                        </a:rPr>
                        <a:t> </a:t>
                      </a:r>
                      <a:r>
                        <a:rPr dirty="0" sz="1200" spc="-10">
                          <a:solidFill>
                            <a:srgbClr val="808080"/>
                          </a:solidFill>
                          <a:latin typeface="Segoe UI"/>
                          <a:cs typeface="Segoe UI"/>
                        </a:rPr>
                        <a:t>study).</a:t>
                      </a:r>
                      <a:endParaRPr sz="1200">
                        <a:latin typeface="Segoe UI"/>
                        <a:cs typeface="Segoe UI"/>
                      </a:endParaRPr>
                    </a:p>
                  </a:txBody>
                  <a:tcPr marL="0" marR="0" marB="0" marT="12255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pPr/>
                    </a:p>
                  </a:txBody>
                  <a:tcPr marL="0" marR="0" marB="0" marT="0"/>
                </a:tc>
              </a:tr>
              <a:tr h="802005">
                <a:tc>
                  <a:txBody>
                    <a:bodyPr/>
                    <a:lstStyle/>
                    <a:p>
                      <a:pPr>
                        <a:lnSpc>
                          <a:spcPct val="100000"/>
                        </a:lnSpc>
                        <a:spcBef>
                          <a:spcPts val="15"/>
                        </a:spcBef>
                      </a:pPr>
                      <a:endParaRPr sz="1450">
                        <a:latin typeface="Times New Roman"/>
                        <a:cs typeface="Times New Roman"/>
                      </a:endParaRPr>
                    </a:p>
                    <a:p>
                      <a:pPr marL="90805">
                        <a:lnSpc>
                          <a:spcPct val="100000"/>
                        </a:lnSpc>
                      </a:pPr>
                      <a:r>
                        <a:rPr dirty="0" sz="1200" b="1">
                          <a:solidFill>
                            <a:srgbClr val="808080"/>
                          </a:solidFill>
                          <a:latin typeface="Segoe UI"/>
                          <a:cs typeface="Segoe UI"/>
                        </a:rPr>
                        <a:t>MAJOR</a:t>
                      </a:r>
                      <a:r>
                        <a:rPr dirty="0" sz="1200" spc="45" b="1">
                          <a:solidFill>
                            <a:srgbClr val="808080"/>
                          </a:solidFill>
                          <a:latin typeface="Segoe UI"/>
                          <a:cs typeface="Segoe UI"/>
                        </a:rPr>
                        <a:t> </a:t>
                      </a:r>
                      <a:r>
                        <a:rPr dirty="0" sz="1200" spc="-10" b="1">
                          <a:solidFill>
                            <a:srgbClr val="808080"/>
                          </a:solidFill>
                          <a:latin typeface="Segoe UI"/>
                          <a:cs typeface="Segoe UI"/>
                        </a:rPr>
                        <a:t>BLEEDING</a:t>
                      </a:r>
                      <a:endParaRPr sz="1200">
                        <a:latin typeface="Segoe UI"/>
                        <a:cs typeface="Segoe UI"/>
                      </a:endParaRPr>
                    </a:p>
                    <a:p>
                      <a:pPr marL="90805">
                        <a:lnSpc>
                          <a:spcPct val="100000"/>
                        </a:lnSpc>
                      </a:pPr>
                      <a:r>
                        <a:rPr dirty="0" sz="1200">
                          <a:solidFill>
                            <a:srgbClr val="808080"/>
                          </a:solidFill>
                          <a:latin typeface="Segoe UI"/>
                          <a:cs typeface="Segoe UI"/>
                        </a:rPr>
                        <a:t>follow</a:t>
                      </a:r>
                      <a:r>
                        <a:rPr dirty="0" sz="1200" spc="-35">
                          <a:solidFill>
                            <a:srgbClr val="808080"/>
                          </a:solidFill>
                          <a:latin typeface="Segoe UI"/>
                          <a:cs typeface="Segoe UI"/>
                        </a:rPr>
                        <a:t> </a:t>
                      </a:r>
                      <a:r>
                        <a:rPr dirty="0" sz="1200">
                          <a:solidFill>
                            <a:srgbClr val="808080"/>
                          </a:solidFill>
                          <a:latin typeface="Segoe UI"/>
                          <a:cs typeface="Segoe UI"/>
                        </a:rPr>
                        <a:t>up:</a:t>
                      </a:r>
                      <a:r>
                        <a:rPr dirty="0" sz="1200" spc="-30">
                          <a:solidFill>
                            <a:srgbClr val="808080"/>
                          </a:solidFill>
                          <a:latin typeface="Segoe UI"/>
                          <a:cs typeface="Segoe UI"/>
                        </a:rPr>
                        <a:t> </a:t>
                      </a:r>
                      <a:r>
                        <a:rPr dirty="0" sz="1200">
                          <a:solidFill>
                            <a:srgbClr val="808080"/>
                          </a:solidFill>
                          <a:latin typeface="Segoe UI"/>
                          <a:cs typeface="Segoe UI"/>
                        </a:rPr>
                        <a:t>14 </a:t>
                      </a:r>
                      <a:r>
                        <a:rPr dirty="0" sz="1200" spc="-20">
                          <a:solidFill>
                            <a:srgbClr val="808080"/>
                          </a:solidFill>
                          <a:latin typeface="Segoe UI"/>
                          <a:cs typeface="Segoe UI"/>
                        </a:rPr>
                        <a:t>days</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15"/>
                        </a:spcBef>
                      </a:pPr>
                      <a:endParaRPr sz="1450">
                        <a:latin typeface="Times New Roman"/>
                        <a:cs typeface="Times New Roman"/>
                      </a:endParaRPr>
                    </a:p>
                    <a:p>
                      <a:pPr algn="ctr">
                        <a:lnSpc>
                          <a:spcPct val="100000"/>
                        </a:lnSpc>
                      </a:pPr>
                      <a:r>
                        <a:rPr dirty="0" sz="1200" b="1">
                          <a:solidFill>
                            <a:srgbClr val="808080"/>
                          </a:solidFill>
                          <a:latin typeface="Segoe UI"/>
                          <a:cs typeface="Segoe UI"/>
                        </a:rPr>
                        <a:t>0</a:t>
                      </a:r>
                      <a:endParaRPr sz="1200">
                        <a:latin typeface="Segoe UI"/>
                        <a:cs typeface="Segoe UI"/>
                      </a:endParaRPr>
                    </a:p>
                    <a:p>
                      <a:pPr algn="ctr">
                        <a:lnSpc>
                          <a:spcPct val="100000"/>
                        </a:lnSpc>
                      </a:pPr>
                      <a:r>
                        <a:rPr dirty="0" sz="1200" b="1">
                          <a:solidFill>
                            <a:srgbClr val="808080"/>
                          </a:solidFill>
                          <a:latin typeface="Segoe UI"/>
                          <a:cs typeface="Segoe UI"/>
                        </a:rPr>
                        <a:t>(2</a:t>
                      </a:r>
                      <a:r>
                        <a:rPr dirty="0" sz="1200" spc="-15" b="1">
                          <a:solidFill>
                            <a:srgbClr val="808080"/>
                          </a:solidFill>
                          <a:latin typeface="Segoe UI"/>
                          <a:cs typeface="Segoe UI"/>
                        </a:rPr>
                        <a:t> </a:t>
                      </a:r>
                      <a:r>
                        <a:rPr dirty="0" sz="1200" spc="-10" b="1">
                          <a:solidFill>
                            <a:srgbClr val="808080"/>
                          </a:solidFill>
                          <a:latin typeface="Segoe UI"/>
                          <a:cs typeface="Segoe UI"/>
                        </a:rPr>
                        <a:t>studies)</a:t>
                      </a:r>
                      <a:endParaRPr sz="1200">
                        <a:latin typeface="Segoe UI"/>
                        <a:cs typeface="Segoe UI"/>
                      </a:endParaRPr>
                    </a:p>
                  </a:txBody>
                  <a:tcPr marL="0" marR="0" marB="0" marT="190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400050">
                        <a:lnSpc>
                          <a:spcPct val="100000"/>
                        </a:lnSpc>
                        <a:spcBef>
                          <a:spcPts val="1180"/>
                        </a:spcBef>
                      </a:pPr>
                      <a:r>
                        <a:rPr dirty="0" sz="2000" spc="-20">
                          <a:solidFill>
                            <a:srgbClr val="E43E31"/>
                          </a:solidFill>
                          <a:latin typeface="Segoe UI"/>
                          <a:cs typeface="Segoe UI"/>
                        </a:rPr>
                        <a:t>●</a:t>
                      </a:r>
                      <a:r>
                        <a:rPr dirty="0" sz="2000" spc="-20">
                          <a:solidFill>
                            <a:srgbClr val="C0C0C0"/>
                          </a:solidFill>
                          <a:latin typeface="Segoe UI"/>
                          <a:cs typeface="Segoe UI"/>
                        </a:rPr>
                        <a:t>●●●</a:t>
                      </a:r>
                      <a:endParaRPr sz="2000">
                        <a:latin typeface="Segoe UI"/>
                        <a:cs typeface="Segoe UI"/>
                      </a:endParaRPr>
                    </a:p>
                    <a:p>
                      <a:pPr marL="329565">
                        <a:lnSpc>
                          <a:spcPct val="100000"/>
                        </a:lnSpc>
                        <a:spcBef>
                          <a:spcPts val="20"/>
                        </a:spcBef>
                      </a:pPr>
                      <a:r>
                        <a:rPr dirty="0" sz="1200" b="1">
                          <a:solidFill>
                            <a:srgbClr val="808080"/>
                          </a:solidFill>
                          <a:latin typeface="Segoe UI"/>
                          <a:cs typeface="Segoe UI"/>
                        </a:rPr>
                        <a:t>VERY</a:t>
                      </a:r>
                      <a:r>
                        <a:rPr dirty="0" sz="1200" spc="-30" b="1">
                          <a:solidFill>
                            <a:srgbClr val="808080"/>
                          </a:solidFill>
                          <a:latin typeface="Segoe UI"/>
                          <a:cs typeface="Segoe UI"/>
                        </a:rPr>
                        <a:t> </a:t>
                      </a:r>
                      <a:r>
                        <a:rPr dirty="0" sz="1200" spc="-25" b="1">
                          <a:solidFill>
                            <a:srgbClr val="808080"/>
                          </a:solidFill>
                          <a:latin typeface="Segoe UI"/>
                          <a:cs typeface="Segoe UI"/>
                        </a:rPr>
                        <a:t>LOW</a:t>
                      </a:r>
                      <a:endParaRPr sz="1200">
                        <a:latin typeface="Segoe UI"/>
                        <a:cs typeface="Segoe UI"/>
                      </a:endParaRPr>
                    </a:p>
                  </a:txBody>
                  <a:tcPr marL="0" marR="0" marB="0" marT="14986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nSpc>
                          <a:spcPct val="100000"/>
                        </a:lnSpc>
                        <a:spcBef>
                          <a:spcPts val="45"/>
                        </a:spcBef>
                      </a:pPr>
                      <a:endParaRPr sz="2050">
                        <a:latin typeface="Times New Roman"/>
                        <a:cs typeface="Times New Roman"/>
                      </a:endParaRPr>
                    </a:p>
                    <a:p>
                      <a:pPr algn="r" marR="647065">
                        <a:lnSpc>
                          <a:spcPct val="100000"/>
                        </a:lnSpc>
                      </a:pPr>
                      <a:r>
                        <a:rPr dirty="0" sz="1200" b="1">
                          <a:solidFill>
                            <a:srgbClr val="808080"/>
                          </a:solidFill>
                          <a:latin typeface="Segoe UI"/>
                          <a:cs typeface="Segoe UI"/>
                        </a:rPr>
                        <a:t>-</a:t>
                      </a:r>
                      <a:endParaRPr sz="1200">
                        <a:latin typeface="Segoe UI"/>
                        <a:cs typeface="Segoe UI"/>
                      </a:endParaRPr>
                    </a:p>
                  </a:txBody>
                  <a:tcPr marL="0" marR="0" marB="0" marT="57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gridSpan="2">
                  <a:txBody>
                    <a:bodyPr/>
                    <a:lstStyle/>
                    <a:p>
                      <a:pPr algn="just" marL="91440" marR="114935">
                        <a:lnSpc>
                          <a:spcPct val="100000"/>
                        </a:lnSpc>
                        <a:spcBef>
                          <a:spcPts val="240"/>
                        </a:spcBef>
                      </a:pPr>
                      <a:r>
                        <a:rPr dirty="0" sz="1200" b="1">
                          <a:solidFill>
                            <a:srgbClr val="808080"/>
                          </a:solidFill>
                          <a:latin typeface="Segoe UI"/>
                          <a:cs typeface="Segoe UI"/>
                        </a:rPr>
                        <a:t>Pooled</a:t>
                      </a:r>
                      <a:r>
                        <a:rPr dirty="0" sz="1200" spc="-15" b="1">
                          <a:solidFill>
                            <a:srgbClr val="808080"/>
                          </a:solidFill>
                          <a:latin typeface="Segoe UI"/>
                          <a:cs typeface="Segoe UI"/>
                        </a:rPr>
                        <a:t> </a:t>
                      </a:r>
                      <a:r>
                        <a:rPr dirty="0" sz="1200" b="1">
                          <a:solidFill>
                            <a:srgbClr val="808080"/>
                          </a:solidFill>
                          <a:latin typeface="Segoe UI"/>
                          <a:cs typeface="Segoe UI"/>
                        </a:rPr>
                        <a:t>baseline risk</a:t>
                      </a:r>
                      <a:r>
                        <a:rPr dirty="0" sz="1200" spc="-25" b="1">
                          <a:solidFill>
                            <a:srgbClr val="808080"/>
                          </a:solidFill>
                          <a:latin typeface="Segoe UI"/>
                          <a:cs typeface="Segoe UI"/>
                        </a:rPr>
                        <a:t> </a:t>
                      </a:r>
                      <a:r>
                        <a:rPr dirty="0" sz="1200" b="1">
                          <a:solidFill>
                            <a:srgbClr val="808080"/>
                          </a:solidFill>
                          <a:latin typeface="Segoe UI"/>
                          <a:cs typeface="Segoe UI"/>
                        </a:rPr>
                        <a:t>of</a:t>
                      </a:r>
                      <a:r>
                        <a:rPr dirty="0" sz="1200" spc="-20" b="1">
                          <a:solidFill>
                            <a:srgbClr val="808080"/>
                          </a:solidFill>
                          <a:latin typeface="Segoe UI"/>
                          <a:cs typeface="Segoe UI"/>
                        </a:rPr>
                        <a:t> </a:t>
                      </a:r>
                      <a:r>
                        <a:rPr dirty="0" sz="1200" b="1">
                          <a:solidFill>
                            <a:srgbClr val="808080"/>
                          </a:solidFill>
                          <a:latin typeface="Segoe UI"/>
                          <a:cs typeface="Segoe UI"/>
                        </a:rPr>
                        <a:t>1.7%</a:t>
                      </a:r>
                      <a:r>
                        <a:rPr dirty="0" sz="1200" spc="-40" b="1">
                          <a:solidFill>
                            <a:srgbClr val="808080"/>
                          </a:solidFill>
                          <a:latin typeface="Segoe UI"/>
                          <a:cs typeface="Segoe UI"/>
                        </a:rPr>
                        <a:t> </a:t>
                      </a:r>
                      <a:r>
                        <a:rPr dirty="0" sz="1200" b="1">
                          <a:solidFill>
                            <a:srgbClr val="808080"/>
                          </a:solidFill>
                          <a:latin typeface="Segoe UI"/>
                          <a:cs typeface="Segoe UI"/>
                        </a:rPr>
                        <a:t>(5</a:t>
                      </a:r>
                      <a:r>
                        <a:rPr dirty="0" sz="1200" spc="-35" b="1">
                          <a:solidFill>
                            <a:srgbClr val="808080"/>
                          </a:solidFill>
                          <a:latin typeface="Segoe UI"/>
                          <a:cs typeface="Segoe UI"/>
                        </a:rPr>
                        <a:t> </a:t>
                      </a:r>
                      <a:r>
                        <a:rPr dirty="0" sz="1200" b="1">
                          <a:solidFill>
                            <a:srgbClr val="808080"/>
                          </a:solidFill>
                          <a:latin typeface="Segoe UI"/>
                          <a:cs typeface="Segoe UI"/>
                        </a:rPr>
                        <a:t>studies);</a:t>
                      </a:r>
                      <a:r>
                        <a:rPr dirty="0" sz="1200" spc="-45" b="1">
                          <a:solidFill>
                            <a:srgbClr val="808080"/>
                          </a:solidFill>
                          <a:latin typeface="Segoe UI"/>
                          <a:cs typeface="Segoe UI"/>
                        </a:rPr>
                        <a:t> </a:t>
                      </a:r>
                      <a:r>
                        <a:rPr dirty="0" sz="1200" spc="-10" b="1">
                          <a:solidFill>
                            <a:srgbClr val="808080"/>
                          </a:solidFill>
                          <a:latin typeface="Segoe UI"/>
                          <a:cs typeface="Segoe UI"/>
                        </a:rPr>
                        <a:t>Follow-</a:t>
                      </a:r>
                      <a:r>
                        <a:rPr dirty="0" sz="1200" spc="-25" b="1">
                          <a:solidFill>
                            <a:srgbClr val="808080"/>
                          </a:solidFill>
                          <a:latin typeface="Segoe UI"/>
                          <a:cs typeface="Segoe UI"/>
                        </a:rPr>
                        <a:t>up </a:t>
                      </a:r>
                      <a:r>
                        <a:rPr dirty="0" sz="1200" b="1">
                          <a:solidFill>
                            <a:srgbClr val="808080"/>
                          </a:solidFill>
                          <a:latin typeface="Segoe UI"/>
                          <a:cs typeface="Segoe UI"/>
                        </a:rPr>
                        <a:t>4</a:t>
                      </a:r>
                      <a:r>
                        <a:rPr dirty="0" sz="1200" spc="-20" b="1">
                          <a:solidFill>
                            <a:srgbClr val="808080"/>
                          </a:solidFill>
                          <a:latin typeface="Segoe UI"/>
                          <a:cs typeface="Segoe UI"/>
                        </a:rPr>
                        <a:t> </a:t>
                      </a:r>
                      <a:r>
                        <a:rPr dirty="0" sz="1200" b="1">
                          <a:solidFill>
                            <a:srgbClr val="808080"/>
                          </a:solidFill>
                          <a:latin typeface="Segoe UI"/>
                          <a:cs typeface="Segoe UI"/>
                        </a:rPr>
                        <a:t>to</a:t>
                      </a:r>
                      <a:r>
                        <a:rPr dirty="0" sz="1200" spc="-15" b="1">
                          <a:solidFill>
                            <a:srgbClr val="808080"/>
                          </a:solidFill>
                          <a:latin typeface="Segoe UI"/>
                          <a:cs typeface="Segoe UI"/>
                        </a:rPr>
                        <a:t> </a:t>
                      </a:r>
                      <a:r>
                        <a:rPr dirty="0" sz="1200" b="1">
                          <a:solidFill>
                            <a:srgbClr val="808080"/>
                          </a:solidFill>
                          <a:latin typeface="Segoe UI"/>
                          <a:cs typeface="Segoe UI"/>
                        </a:rPr>
                        <a:t>12</a:t>
                      </a:r>
                      <a:r>
                        <a:rPr dirty="0" sz="1200" spc="-20" b="1">
                          <a:solidFill>
                            <a:srgbClr val="808080"/>
                          </a:solidFill>
                          <a:latin typeface="Segoe UI"/>
                          <a:cs typeface="Segoe UI"/>
                        </a:rPr>
                        <a:t> </a:t>
                      </a:r>
                      <a:r>
                        <a:rPr dirty="0" sz="1200" b="1">
                          <a:solidFill>
                            <a:srgbClr val="808080"/>
                          </a:solidFill>
                          <a:latin typeface="Segoe UI"/>
                          <a:cs typeface="Segoe UI"/>
                        </a:rPr>
                        <a:t>days:</a:t>
                      </a:r>
                      <a:r>
                        <a:rPr dirty="0" sz="1200" spc="-30" b="1">
                          <a:solidFill>
                            <a:srgbClr val="808080"/>
                          </a:solidFill>
                          <a:latin typeface="Segoe UI"/>
                          <a:cs typeface="Segoe UI"/>
                        </a:rPr>
                        <a:t> </a:t>
                      </a:r>
                      <a:r>
                        <a:rPr dirty="0" sz="1200" b="1">
                          <a:solidFill>
                            <a:srgbClr val="808080"/>
                          </a:solidFill>
                          <a:latin typeface="Segoe UI"/>
                          <a:cs typeface="Segoe UI"/>
                        </a:rPr>
                        <a:t>lowest</a:t>
                      </a:r>
                      <a:r>
                        <a:rPr dirty="0" sz="1200" spc="-10" b="1">
                          <a:solidFill>
                            <a:srgbClr val="808080"/>
                          </a:solidFill>
                          <a:latin typeface="Segoe UI"/>
                          <a:cs typeface="Segoe UI"/>
                        </a:rPr>
                        <a:t> </a:t>
                      </a:r>
                      <a:r>
                        <a:rPr dirty="0" sz="1200" b="1">
                          <a:solidFill>
                            <a:srgbClr val="808080"/>
                          </a:solidFill>
                          <a:latin typeface="Segoe UI"/>
                          <a:cs typeface="Segoe UI"/>
                        </a:rPr>
                        <a:t>OR</a:t>
                      </a:r>
                      <a:r>
                        <a:rPr dirty="0" sz="1200" spc="-5" b="1">
                          <a:solidFill>
                            <a:srgbClr val="808080"/>
                          </a:solidFill>
                          <a:latin typeface="Segoe UI"/>
                          <a:cs typeface="Segoe UI"/>
                        </a:rPr>
                        <a:t> </a:t>
                      </a:r>
                      <a:r>
                        <a:rPr dirty="0" sz="1200" b="1">
                          <a:solidFill>
                            <a:srgbClr val="808080"/>
                          </a:solidFill>
                          <a:latin typeface="Segoe UI"/>
                          <a:cs typeface="Segoe UI"/>
                        </a:rPr>
                        <a:t>1.42</a:t>
                      </a:r>
                      <a:r>
                        <a:rPr dirty="0" sz="1200" spc="-35" b="1">
                          <a:solidFill>
                            <a:srgbClr val="808080"/>
                          </a:solidFill>
                          <a:latin typeface="Segoe UI"/>
                          <a:cs typeface="Segoe UI"/>
                        </a:rPr>
                        <a:t> </a:t>
                      </a:r>
                      <a:r>
                        <a:rPr dirty="0" sz="1200" b="1">
                          <a:solidFill>
                            <a:srgbClr val="808080"/>
                          </a:solidFill>
                          <a:latin typeface="Segoe UI"/>
                          <a:cs typeface="Segoe UI"/>
                        </a:rPr>
                        <a:t>and</a:t>
                      </a:r>
                      <a:r>
                        <a:rPr dirty="0" sz="1200" spc="-15" b="1">
                          <a:solidFill>
                            <a:srgbClr val="808080"/>
                          </a:solidFill>
                          <a:latin typeface="Segoe UI"/>
                          <a:cs typeface="Segoe UI"/>
                        </a:rPr>
                        <a:t> </a:t>
                      </a:r>
                      <a:r>
                        <a:rPr dirty="0" sz="1200" b="1">
                          <a:solidFill>
                            <a:srgbClr val="808080"/>
                          </a:solidFill>
                          <a:latin typeface="Segoe UI"/>
                          <a:cs typeface="Segoe UI"/>
                        </a:rPr>
                        <a:t>highest</a:t>
                      </a:r>
                      <a:r>
                        <a:rPr dirty="0" sz="1200" spc="-10" b="1">
                          <a:solidFill>
                            <a:srgbClr val="808080"/>
                          </a:solidFill>
                          <a:latin typeface="Segoe UI"/>
                          <a:cs typeface="Segoe UI"/>
                        </a:rPr>
                        <a:t> adjusted </a:t>
                      </a:r>
                      <a:r>
                        <a:rPr dirty="0" sz="1200" b="1">
                          <a:solidFill>
                            <a:srgbClr val="808080"/>
                          </a:solidFill>
                          <a:latin typeface="Segoe UI"/>
                          <a:cs typeface="Segoe UI"/>
                        </a:rPr>
                        <a:t>HR</a:t>
                      </a:r>
                      <a:r>
                        <a:rPr dirty="0" sz="1200" spc="-5" b="1">
                          <a:solidFill>
                            <a:srgbClr val="808080"/>
                          </a:solidFill>
                          <a:latin typeface="Segoe UI"/>
                          <a:cs typeface="Segoe UI"/>
                        </a:rPr>
                        <a:t> </a:t>
                      </a:r>
                      <a:r>
                        <a:rPr dirty="0" sz="1200" b="1">
                          <a:solidFill>
                            <a:srgbClr val="808080"/>
                          </a:solidFill>
                          <a:latin typeface="Segoe UI"/>
                          <a:cs typeface="Segoe UI"/>
                        </a:rPr>
                        <a:t>3.89</a:t>
                      </a:r>
                      <a:r>
                        <a:rPr dirty="0" sz="1200" spc="-35" b="1">
                          <a:solidFill>
                            <a:srgbClr val="808080"/>
                          </a:solidFill>
                          <a:latin typeface="Segoe UI"/>
                          <a:cs typeface="Segoe UI"/>
                        </a:rPr>
                        <a:t> </a:t>
                      </a:r>
                      <a:r>
                        <a:rPr dirty="0" sz="1200" b="1">
                          <a:solidFill>
                            <a:srgbClr val="808080"/>
                          </a:solidFill>
                          <a:latin typeface="Segoe UI"/>
                          <a:cs typeface="Segoe UI"/>
                        </a:rPr>
                        <a:t>(7</a:t>
                      </a:r>
                      <a:r>
                        <a:rPr dirty="0" sz="1200" spc="-20" b="1">
                          <a:solidFill>
                            <a:srgbClr val="808080"/>
                          </a:solidFill>
                          <a:latin typeface="Segoe UI"/>
                          <a:cs typeface="Segoe UI"/>
                        </a:rPr>
                        <a:t> </a:t>
                      </a:r>
                      <a:r>
                        <a:rPr dirty="0" sz="1200" b="1">
                          <a:solidFill>
                            <a:srgbClr val="808080"/>
                          </a:solidFill>
                          <a:latin typeface="Segoe UI"/>
                          <a:cs typeface="Segoe UI"/>
                        </a:rPr>
                        <a:t>more</a:t>
                      </a:r>
                      <a:r>
                        <a:rPr dirty="0" sz="1200" spc="-30" b="1">
                          <a:solidFill>
                            <a:srgbClr val="808080"/>
                          </a:solidFill>
                          <a:latin typeface="Segoe UI"/>
                          <a:cs typeface="Segoe UI"/>
                        </a:rPr>
                        <a:t> </a:t>
                      </a:r>
                      <a:r>
                        <a:rPr dirty="0" sz="1200" b="1">
                          <a:solidFill>
                            <a:srgbClr val="808080"/>
                          </a:solidFill>
                          <a:latin typeface="Segoe UI"/>
                          <a:cs typeface="Segoe UI"/>
                        </a:rPr>
                        <a:t>to</a:t>
                      </a:r>
                      <a:r>
                        <a:rPr dirty="0" sz="1200" spc="-10" b="1">
                          <a:solidFill>
                            <a:srgbClr val="808080"/>
                          </a:solidFill>
                          <a:latin typeface="Segoe UI"/>
                          <a:cs typeface="Segoe UI"/>
                        </a:rPr>
                        <a:t> </a:t>
                      </a:r>
                      <a:r>
                        <a:rPr dirty="0" sz="1200" b="1">
                          <a:solidFill>
                            <a:srgbClr val="808080"/>
                          </a:solidFill>
                          <a:latin typeface="Segoe UI"/>
                          <a:cs typeface="Segoe UI"/>
                        </a:rPr>
                        <a:t>46</a:t>
                      </a:r>
                      <a:r>
                        <a:rPr dirty="0" sz="1200" spc="-20" b="1">
                          <a:solidFill>
                            <a:srgbClr val="808080"/>
                          </a:solidFill>
                          <a:latin typeface="Segoe UI"/>
                          <a:cs typeface="Segoe UI"/>
                        </a:rPr>
                        <a:t> </a:t>
                      </a:r>
                      <a:r>
                        <a:rPr dirty="0" sz="1200" b="1">
                          <a:solidFill>
                            <a:srgbClr val="808080"/>
                          </a:solidFill>
                          <a:latin typeface="Segoe UI"/>
                          <a:cs typeface="Segoe UI"/>
                        </a:rPr>
                        <a:t>more</a:t>
                      </a:r>
                      <a:r>
                        <a:rPr dirty="0" sz="1200" spc="-30" b="1">
                          <a:solidFill>
                            <a:srgbClr val="808080"/>
                          </a:solidFill>
                          <a:latin typeface="Segoe UI"/>
                          <a:cs typeface="Segoe UI"/>
                        </a:rPr>
                        <a:t> </a:t>
                      </a:r>
                      <a:r>
                        <a:rPr dirty="0" sz="1200" b="1">
                          <a:solidFill>
                            <a:srgbClr val="808080"/>
                          </a:solidFill>
                          <a:latin typeface="Segoe UI"/>
                          <a:cs typeface="Segoe UI"/>
                        </a:rPr>
                        <a:t>major</a:t>
                      </a:r>
                      <a:r>
                        <a:rPr dirty="0" sz="1200" spc="-10" b="1">
                          <a:solidFill>
                            <a:srgbClr val="808080"/>
                          </a:solidFill>
                          <a:latin typeface="Segoe UI"/>
                          <a:cs typeface="Segoe UI"/>
                        </a:rPr>
                        <a:t> </a:t>
                      </a:r>
                      <a:r>
                        <a:rPr dirty="0" sz="1200" b="1">
                          <a:solidFill>
                            <a:srgbClr val="808080"/>
                          </a:solidFill>
                          <a:latin typeface="Segoe UI"/>
                          <a:cs typeface="Segoe UI"/>
                        </a:rPr>
                        <a:t>bleeds per</a:t>
                      </a:r>
                      <a:r>
                        <a:rPr dirty="0" sz="1200" spc="-5" b="1">
                          <a:solidFill>
                            <a:srgbClr val="808080"/>
                          </a:solidFill>
                          <a:latin typeface="Segoe UI"/>
                          <a:cs typeface="Segoe UI"/>
                        </a:rPr>
                        <a:t> </a:t>
                      </a:r>
                      <a:r>
                        <a:rPr dirty="0" sz="1200" spc="-20" b="1">
                          <a:solidFill>
                            <a:srgbClr val="808080"/>
                          </a:solidFill>
                          <a:latin typeface="Segoe UI"/>
                          <a:cs typeface="Segoe UI"/>
                        </a:rPr>
                        <a:t>1000 </a:t>
                      </a:r>
                      <a:r>
                        <a:rPr dirty="0" sz="1200" spc="-10" b="1">
                          <a:solidFill>
                            <a:srgbClr val="808080"/>
                          </a:solidFill>
                          <a:latin typeface="Segoe UI"/>
                          <a:cs typeface="Segoe UI"/>
                        </a:rPr>
                        <a:t>patients)</a:t>
                      </a:r>
                      <a:endParaRPr sz="1200">
                        <a:latin typeface="Segoe UI"/>
                        <a:cs typeface="Segoe U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hMerge="1">
                  <a:txBody>
                    <a:bodyPr/>
                    <a:lstStyle/>
                    <a:p>
                      <a:pPr/>
                    </a:p>
                  </a:txBody>
                  <a:tcPr marL="0" marR="0" marB="0" marT="0"/>
                </a:tc>
              </a:tr>
            </a:tbl>
          </a:graphicData>
        </a:graphic>
      </p:graphicFrame>
      <p:sp>
        <p:nvSpPr>
          <p:cNvPr id="3" name="object 3"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1618488" y="2307335"/>
            <a:ext cx="8952230" cy="1432560"/>
          </a:xfrm>
          <a:prstGeom prst="rect">
            <a:avLst/>
          </a:prstGeom>
          <a:solidFill>
            <a:srgbClr val="E43E31"/>
          </a:solidFill>
        </p:spPr>
        <p:txBody>
          <a:bodyPr wrap="square" lIns="0" tIns="27940" rIns="0" bIns="0" rtlCol="0" vert="horz">
            <a:spAutoFit/>
          </a:bodyPr>
          <a:lstStyle/>
          <a:p>
            <a:pPr marL="182245" marR="201930">
              <a:lnSpc>
                <a:spcPct val="100499"/>
              </a:lnSpc>
              <a:spcBef>
                <a:spcPts val="220"/>
              </a:spcBef>
            </a:pPr>
            <a:r>
              <a:rPr dirty="0" sz="2000">
                <a:solidFill>
                  <a:srgbClr val="FFFFFF"/>
                </a:solidFill>
                <a:latin typeface="Calibri"/>
                <a:cs typeface="Calibri"/>
              </a:rPr>
              <a:t>The</a:t>
            </a:r>
            <a:r>
              <a:rPr dirty="0" sz="2000" spc="-30">
                <a:solidFill>
                  <a:srgbClr val="FFFFFF"/>
                </a:solidFill>
                <a:latin typeface="Calibri"/>
                <a:cs typeface="Calibri"/>
              </a:rPr>
              <a:t> </a:t>
            </a:r>
            <a:r>
              <a:rPr dirty="0" sz="2000">
                <a:solidFill>
                  <a:srgbClr val="FFFFFF"/>
                </a:solidFill>
                <a:latin typeface="Calibri"/>
                <a:cs typeface="Calibri"/>
              </a:rPr>
              <a:t>ASH</a:t>
            </a:r>
            <a:r>
              <a:rPr dirty="0" sz="2000" spc="-30">
                <a:solidFill>
                  <a:srgbClr val="FFFFFF"/>
                </a:solidFill>
                <a:latin typeface="Calibri"/>
                <a:cs typeface="Calibri"/>
              </a:rPr>
              <a:t> </a:t>
            </a:r>
            <a:r>
              <a:rPr dirty="0" sz="2000">
                <a:solidFill>
                  <a:srgbClr val="FFFFFF"/>
                </a:solidFill>
                <a:latin typeface="Calibri"/>
                <a:cs typeface="Calibri"/>
              </a:rPr>
              <a:t>guideline</a:t>
            </a:r>
            <a:r>
              <a:rPr dirty="0" sz="2000" spc="-20">
                <a:solidFill>
                  <a:srgbClr val="FFFFFF"/>
                </a:solidFill>
                <a:latin typeface="Calibri"/>
                <a:cs typeface="Calibri"/>
              </a:rPr>
              <a:t> </a:t>
            </a:r>
            <a:r>
              <a:rPr dirty="0" sz="2000">
                <a:solidFill>
                  <a:srgbClr val="FFFFFF"/>
                </a:solidFill>
                <a:latin typeface="Calibri"/>
                <a:cs typeface="Calibri"/>
              </a:rPr>
              <a:t>panel</a:t>
            </a:r>
            <a:r>
              <a:rPr dirty="0" sz="2000" spc="-35">
                <a:solidFill>
                  <a:srgbClr val="FFFFFF"/>
                </a:solidFill>
                <a:latin typeface="Calibri"/>
                <a:cs typeface="Calibri"/>
              </a:rPr>
              <a:t> </a:t>
            </a:r>
            <a:r>
              <a:rPr dirty="0" sz="2000">
                <a:solidFill>
                  <a:srgbClr val="FFFFFF"/>
                </a:solidFill>
                <a:latin typeface="Calibri"/>
                <a:cs typeface="Calibri"/>
              </a:rPr>
              <a:t>suggests</a:t>
            </a:r>
            <a:r>
              <a:rPr dirty="0" sz="2000" spc="-35">
                <a:solidFill>
                  <a:srgbClr val="FFFFFF"/>
                </a:solidFill>
                <a:latin typeface="Calibri"/>
                <a:cs typeface="Calibri"/>
              </a:rPr>
              <a:t> </a:t>
            </a:r>
            <a:r>
              <a:rPr dirty="0" sz="2000">
                <a:solidFill>
                  <a:srgbClr val="FFFFFF"/>
                </a:solidFill>
                <a:latin typeface="Calibri"/>
                <a:cs typeface="Calibri"/>
              </a:rPr>
              <a:t>using</a:t>
            </a:r>
            <a:r>
              <a:rPr dirty="0" sz="2000" spc="-25">
                <a:solidFill>
                  <a:srgbClr val="FFFFFF"/>
                </a:solidFill>
                <a:latin typeface="Calibri"/>
                <a:cs typeface="Calibri"/>
              </a:rPr>
              <a:t> </a:t>
            </a:r>
            <a:r>
              <a:rPr dirty="0" sz="2000" spc="-10">
                <a:solidFill>
                  <a:srgbClr val="FFFFFF"/>
                </a:solidFill>
                <a:latin typeface="Calibri"/>
                <a:cs typeface="Calibri"/>
              </a:rPr>
              <a:t>prophylactic-</a:t>
            </a:r>
            <a:r>
              <a:rPr dirty="0" sz="2000">
                <a:solidFill>
                  <a:srgbClr val="FFFFFF"/>
                </a:solidFill>
                <a:latin typeface="Calibri"/>
                <a:cs typeface="Calibri"/>
              </a:rPr>
              <a:t>intensity</a:t>
            </a:r>
            <a:r>
              <a:rPr dirty="0" sz="2000" spc="-15">
                <a:solidFill>
                  <a:srgbClr val="FFFFFF"/>
                </a:solidFill>
                <a:latin typeface="Calibri"/>
                <a:cs typeface="Calibri"/>
              </a:rPr>
              <a:t> </a:t>
            </a:r>
            <a:r>
              <a:rPr dirty="0" sz="2000">
                <a:solidFill>
                  <a:srgbClr val="FFFFFF"/>
                </a:solidFill>
                <a:latin typeface="Calibri"/>
                <a:cs typeface="Calibri"/>
              </a:rPr>
              <a:t>over</a:t>
            </a:r>
            <a:r>
              <a:rPr dirty="0" sz="2000" spc="-15">
                <a:solidFill>
                  <a:srgbClr val="FFFFFF"/>
                </a:solidFill>
                <a:latin typeface="Calibri"/>
                <a:cs typeface="Calibri"/>
              </a:rPr>
              <a:t> </a:t>
            </a:r>
            <a:r>
              <a:rPr dirty="0" sz="2000" spc="-10">
                <a:solidFill>
                  <a:srgbClr val="FFFFFF"/>
                </a:solidFill>
                <a:latin typeface="Calibri"/>
                <a:cs typeface="Calibri"/>
              </a:rPr>
              <a:t>intermediate- </a:t>
            </a:r>
            <a:r>
              <a:rPr dirty="0" sz="2000">
                <a:solidFill>
                  <a:srgbClr val="FFFFFF"/>
                </a:solidFill>
                <a:latin typeface="Calibri"/>
                <a:cs typeface="Calibri"/>
              </a:rPr>
              <a:t>intensity</a:t>
            </a:r>
            <a:r>
              <a:rPr dirty="0" sz="2000" spc="-20">
                <a:solidFill>
                  <a:srgbClr val="FFFFFF"/>
                </a:solidFill>
                <a:latin typeface="Calibri"/>
                <a:cs typeface="Calibri"/>
              </a:rPr>
              <a:t> </a:t>
            </a:r>
            <a:r>
              <a:rPr dirty="0" sz="2000">
                <a:solidFill>
                  <a:srgbClr val="FFFFFF"/>
                </a:solidFill>
                <a:latin typeface="Calibri"/>
                <a:cs typeface="Calibri"/>
              </a:rPr>
              <a:t>or</a:t>
            </a:r>
            <a:r>
              <a:rPr dirty="0" sz="2000" spc="-45">
                <a:solidFill>
                  <a:srgbClr val="FFFFFF"/>
                </a:solidFill>
                <a:latin typeface="Calibri"/>
                <a:cs typeface="Calibri"/>
              </a:rPr>
              <a:t> </a:t>
            </a:r>
            <a:r>
              <a:rPr dirty="0" sz="2000" spc="-10">
                <a:solidFill>
                  <a:srgbClr val="FFFFFF"/>
                </a:solidFill>
                <a:latin typeface="Calibri"/>
                <a:cs typeface="Calibri"/>
              </a:rPr>
              <a:t>therapeutic-</a:t>
            </a:r>
            <a:r>
              <a:rPr dirty="0" sz="2000">
                <a:solidFill>
                  <a:srgbClr val="FFFFFF"/>
                </a:solidFill>
                <a:latin typeface="Calibri"/>
                <a:cs typeface="Calibri"/>
              </a:rPr>
              <a:t>intensity</a:t>
            </a:r>
            <a:r>
              <a:rPr dirty="0" sz="2000" spc="-10">
                <a:solidFill>
                  <a:srgbClr val="FFFFFF"/>
                </a:solidFill>
                <a:latin typeface="Calibri"/>
                <a:cs typeface="Calibri"/>
              </a:rPr>
              <a:t> </a:t>
            </a:r>
            <a:r>
              <a:rPr dirty="0" sz="2000">
                <a:solidFill>
                  <a:srgbClr val="FFFFFF"/>
                </a:solidFill>
                <a:latin typeface="Calibri"/>
                <a:cs typeface="Calibri"/>
              </a:rPr>
              <a:t>anticoagulation</a:t>
            </a:r>
            <a:r>
              <a:rPr dirty="0" sz="2000" spc="-30">
                <a:solidFill>
                  <a:srgbClr val="FFFFFF"/>
                </a:solidFill>
                <a:latin typeface="Calibri"/>
                <a:cs typeface="Calibri"/>
              </a:rPr>
              <a:t> </a:t>
            </a:r>
            <a:r>
              <a:rPr dirty="0" sz="2000">
                <a:solidFill>
                  <a:srgbClr val="FFFFFF"/>
                </a:solidFill>
                <a:latin typeface="Calibri"/>
                <a:cs typeface="Calibri"/>
              </a:rPr>
              <a:t>in</a:t>
            </a:r>
            <a:r>
              <a:rPr dirty="0" sz="2000" spc="-25">
                <a:solidFill>
                  <a:srgbClr val="FFFFFF"/>
                </a:solidFill>
                <a:latin typeface="Calibri"/>
                <a:cs typeface="Calibri"/>
              </a:rPr>
              <a:t> </a:t>
            </a:r>
            <a:r>
              <a:rPr dirty="0" sz="2000">
                <a:solidFill>
                  <a:srgbClr val="FFFFFF"/>
                </a:solidFill>
                <a:latin typeface="Calibri"/>
                <a:cs typeface="Calibri"/>
              </a:rPr>
              <a:t>patients</a:t>
            </a:r>
            <a:r>
              <a:rPr dirty="0" sz="2000" spc="-20">
                <a:solidFill>
                  <a:srgbClr val="FFFFFF"/>
                </a:solidFill>
                <a:latin typeface="Calibri"/>
                <a:cs typeface="Calibri"/>
              </a:rPr>
              <a:t> </a:t>
            </a:r>
            <a:r>
              <a:rPr dirty="0" sz="2000">
                <a:solidFill>
                  <a:srgbClr val="FFFFFF"/>
                </a:solidFill>
                <a:latin typeface="Calibri"/>
                <a:cs typeface="Calibri"/>
              </a:rPr>
              <a:t>with</a:t>
            </a:r>
            <a:r>
              <a:rPr dirty="0" sz="2000" spc="-20">
                <a:solidFill>
                  <a:srgbClr val="FFFFFF"/>
                </a:solidFill>
                <a:latin typeface="Calibri"/>
                <a:cs typeface="Calibri"/>
              </a:rPr>
              <a:t> </a:t>
            </a:r>
            <a:r>
              <a:rPr dirty="0" sz="2000" spc="-10">
                <a:solidFill>
                  <a:srgbClr val="FFFFFF"/>
                </a:solidFill>
                <a:latin typeface="Calibri"/>
                <a:cs typeface="Calibri"/>
              </a:rPr>
              <a:t>COVID-</a:t>
            </a:r>
            <a:r>
              <a:rPr dirty="0" sz="2000">
                <a:solidFill>
                  <a:srgbClr val="FFFFFF"/>
                </a:solidFill>
                <a:latin typeface="Calibri"/>
                <a:cs typeface="Calibri"/>
              </a:rPr>
              <a:t>19</a:t>
            </a:r>
            <a:r>
              <a:rPr dirty="0" sz="2000" spc="-65">
                <a:solidFill>
                  <a:srgbClr val="FFFFFF"/>
                </a:solidFill>
                <a:latin typeface="Calibri"/>
                <a:cs typeface="Calibri"/>
              </a:rPr>
              <a:t> </a:t>
            </a:r>
            <a:r>
              <a:rPr dirty="0" sz="2000" spc="-10">
                <a:solidFill>
                  <a:srgbClr val="FFFFFF"/>
                </a:solidFill>
                <a:latin typeface="Calibri"/>
                <a:cs typeface="Calibri"/>
              </a:rPr>
              <a:t>related </a:t>
            </a:r>
            <a:r>
              <a:rPr dirty="0" sz="2000">
                <a:solidFill>
                  <a:srgbClr val="FFFFFF"/>
                </a:solidFill>
                <a:latin typeface="Calibri"/>
                <a:cs typeface="Calibri"/>
              </a:rPr>
              <a:t>acute</a:t>
            </a:r>
            <a:r>
              <a:rPr dirty="0" sz="2000" spc="-40">
                <a:solidFill>
                  <a:srgbClr val="FFFFFF"/>
                </a:solidFill>
                <a:latin typeface="Calibri"/>
                <a:cs typeface="Calibri"/>
              </a:rPr>
              <a:t> </a:t>
            </a:r>
            <a:r>
              <a:rPr dirty="0" sz="2000">
                <a:solidFill>
                  <a:srgbClr val="FFFFFF"/>
                </a:solidFill>
                <a:latin typeface="Calibri"/>
                <a:cs typeface="Calibri"/>
              </a:rPr>
              <a:t>illness</a:t>
            </a:r>
            <a:r>
              <a:rPr dirty="0" sz="2000" spc="-5">
                <a:solidFill>
                  <a:srgbClr val="FFFFFF"/>
                </a:solidFill>
                <a:latin typeface="Calibri"/>
                <a:cs typeface="Calibri"/>
              </a:rPr>
              <a:t> </a:t>
            </a:r>
            <a:r>
              <a:rPr dirty="0" sz="2000">
                <a:solidFill>
                  <a:srgbClr val="FFFFFF"/>
                </a:solidFill>
                <a:latin typeface="Calibri"/>
                <a:cs typeface="Calibri"/>
              </a:rPr>
              <a:t>who</a:t>
            </a:r>
            <a:r>
              <a:rPr dirty="0" sz="2000" spc="-50">
                <a:solidFill>
                  <a:srgbClr val="FFFFFF"/>
                </a:solidFill>
                <a:latin typeface="Calibri"/>
                <a:cs typeface="Calibri"/>
              </a:rPr>
              <a:t> </a:t>
            </a:r>
            <a:r>
              <a:rPr dirty="0" sz="2000">
                <a:solidFill>
                  <a:srgbClr val="FFFFFF"/>
                </a:solidFill>
                <a:latin typeface="Calibri"/>
                <a:cs typeface="Calibri"/>
              </a:rPr>
              <a:t>do</a:t>
            </a:r>
            <a:r>
              <a:rPr dirty="0" sz="2000" spc="-35">
                <a:solidFill>
                  <a:srgbClr val="FFFFFF"/>
                </a:solidFill>
                <a:latin typeface="Calibri"/>
                <a:cs typeface="Calibri"/>
              </a:rPr>
              <a:t> </a:t>
            </a:r>
            <a:r>
              <a:rPr dirty="0" sz="2000">
                <a:solidFill>
                  <a:srgbClr val="FFFFFF"/>
                </a:solidFill>
                <a:latin typeface="Calibri"/>
                <a:cs typeface="Calibri"/>
              </a:rPr>
              <a:t>not</a:t>
            </a:r>
            <a:r>
              <a:rPr dirty="0" sz="2000" spc="-35">
                <a:solidFill>
                  <a:srgbClr val="FFFFFF"/>
                </a:solidFill>
                <a:latin typeface="Calibri"/>
                <a:cs typeface="Calibri"/>
              </a:rPr>
              <a:t> </a:t>
            </a:r>
            <a:r>
              <a:rPr dirty="0" sz="2000">
                <a:solidFill>
                  <a:srgbClr val="FFFFFF"/>
                </a:solidFill>
                <a:latin typeface="Calibri"/>
                <a:cs typeface="Calibri"/>
              </a:rPr>
              <a:t>have</a:t>
            </a:r>
            <a:r>
              <a:rPr dirty="0" sz="2000" spc="-25">
                <a:solidFill>
                  <a:srgbClr val="FFFFFF"/>
                </a:solidFill>
                <a:latin typeface="Calibri"/>
                <a:cs typeface="Calibri"/>
              </a:rPr>
              <a:t> </a:t>
            </a:r>
            <a:r>
              <a:rPr dirty="0" sz="2000">
                <a:solidFill>
                  <a:srgbClr val="FFFFFF"/>
                </a:solidFill>
                <a:latin typeface="Calibri"/>
                <a:cs typeface="Calibri"/>
              </a:rPr>
              <a:t>suspected</a:t>
            </a:r>
            <a:r>
              <a:rPr dirty="0" sz="2000" spc="-20">
                <a:solidFill>
                  <a:srgbClr val="FFFFFF"/>
                </a:solidFill>
                <a:latin typeface="Calibri"/>
                <a:cs typeface="Calibri"/>
              </a:rPr>
              <a:t> </a:t>
            </a:r>
            <a:r>
              <a:rPr dirty="0" sz="2000">
                <a:solidFill>
                  <a:srgbClr val="FFFFFF"/>
                </a:solidFill>
                <a:latin typeface="Calibri"/>
                <a:cs typeface="Calibri"/>
              </a:rPr>
              <a:t>or</a:t>
            </a:r>
            <a:r>
              <a:rPr dirty="0" sz="2000" spc="-40">
                <a:solidFill>
                  <a:srgbClr val="FFFFFF"/>
                </a:solidFill>
                <a:latin typeface="Calibri"/>
                <a:cs typeface="Calibri"/>
              </a:rPr>
              <a:t> </a:t>
            </a:r>
            <a:r>
              <a:rPr dirty="0" sz="2000">
                <a:solidFill>
                  <a:srgbClr val="FFFFFF"/>
                </a:solidFill>
                <a:latin typeface="Calibri"/>
                <a:cs typeface="Calibri"/>
              </a:rPr>
              <a:t>confirmed</a:t>
            </a:r>
            <a:r>
              <a:rPr dirty="0" sz="2000" spc="-35">
                <a:solidFill>
                  <a:srgbClr val="FFFFFF"/>
                </a:solidFill>
                <a:latin typeface="Calibri"/>
                <a:cs typeface="Calibri"/>
              </a:rPr>
              <a:t> </a:t>
            </a:r>
            <a:r>
              <a:rPr dirty="0" sz="2000">
                <a:solidFill>
                  <a:srgbClr val="FFFFFF"/>
                </a:solidFill>
                <a:latin typeface="Calibri"/>
                <a:cs typeface="Calibri"/>
              </a:rPr>
              <a:t>VTE.</a:t>
            </a:r>
            <a:r>
              <a:rPr dirty="0" sz="2000" spc="-35">
                <a:solidFill>
                  <a:srgbClr val="FFFFFF"/>
                </a:solidFill>
                <a:latin typeface="Calibri"/>
                <a:cs typeface="Calibri"/>
              </a:rPr>
              <a:t> </a:t>
            </a:r>
            <a:r>
              <a:rPr dirty="0" sz="1400" i="1">
                <a:solidFill>
                  <a:srgbClr val="FFFFFF"/>
                </a:solidFill>
                <a:latin typeface="Calibri"/>
                <a:cs typeface="Calibri"/>
              </a:rPr>
              <a:t>(Conditional</a:t>
            </a:r>
            <a:r>
              <a:rPr dirty="0" sz="1400" spc="5" i="1">
                <a:solidFill>
                  <a:srgbClr val="FFFFFF"/>
                </a:solidFill>
                <a:latin typeface="Calibri"/>
                <a:cs typeface="Calibri"/>
              </a:rPr>
              <a:t> </a:t>
            </a:r>
            <a:r>
              <a:rPr dirty="0" sz="1400" spc="-10" i="1">
                <a:solidFill>
                  <a:srgbClr val="FFFFFF"/>
                </a:solidFill>
                <a:latin typeface="Calibri"/>
                <a:cs typeface="Calibri"/>
              </a:rPr>
              <a:t>recommendation</a:t>
            </a:r>
            <a:r>
              <a:rPr dirty="0" sz="1400" spc="-10" i="1">
                <a:solidFill>
                  <a:srgbClr val="FFFFFF"/>
                </a:solidFill>
                <a:latin typeface="Calibri"/>
                <a:cs typeface="Calibri"/>
              </a:rPr>
              <a:t> </a:t>
            </a:r>
            <a:r>
              <a:rPr dirty="0" sz="1400" i="1">
                <a:solidFill>
                  <a:srgbClr val="FFFFFF"/>
                </a:solidFill>
                <a:latin typeface="Calibri"/>
                <a:cs typeface="Calibri"/>
              </a:rPr>
              <a:t>based</a:t>
            </a:r>
            <a:r>
              <a:rPr dirty="0" sz="1400" spc="-40" i="1">
                <a:solidFill>
                  <a:srgbClr val="FFFFFF"/>
                </a:solidFill>
                <a:latin typeface="Calibri"/>
                <a:cs typeface="Calibri"/>
              </a:rPr>
              <a:t> </a:t>
            </a:r>
            <a:r>
              <a:rPr dirty="0" sz="1400" i="1">
                <a:solidFill>
                  <a:srgbClr val="FFFFFF"/>
                </a:solidFill>
                <a:latin typeface="Calibri"/>
                <a:cs typeface="Calibri"/>
              </a:rPr>
              <a:t>on</a:t>
            </a:r>
            <a:r>
              <a:rPr dirty="0" sz="1400" spc="-30" i="1">
                <a:solidFill>
                  <a:srgbClr val="FFFFFF"/>
                </a:solidFill>
                <a:latin typeface="Calibri"/>
                <a:cs typeface="Calibri"/>
              </a:rPr>
              <a:t> </a:t>
            </a:r>
            <a:r>
              <a:rPr dirty="0" sz="1400" i="1">
                <a:solidFill>
                  <a:srgbClr val="FFFFFF"/>
                </a:solidFill>
                <a:latin typeface="Calibri"/>
                <a:cs typeface="Calibri"/>
              </a:rPr>
              <a:t>very</a:t>
            </a:r>
            <a:r>
              <a:rPr dirty="0" sz="1400" spc="-40" i="1">
                <a:solidFill>
                  <a:srgbClr val="FFFFFF"/>
                </a:solidFill>
                <a:latin typeface="Calibri"/>
                <a:cs typeface="Calibri"/>
              </a:rPr>
              <a:t> </a:t>
            </a:r>
            <a:r>
              <a:rPr dirty="0" sz="1400" i="1">
                <a:solidFill>
                  <a:srgbClr val="FFFFFF"/>
                </a:solidFill>
                <a:latin typeface="Calibri"/>
                <a:cs typeface="Calibri"/>
              </a:rPr>
              <a:t>low</a:t>
            </a:r>
            <a:r>
              <a:rPr dirty="0" sz="1400" spc="-30" i="1">
                <a:solidFill>
                  <a:srgbClr val="FFFFFF"/>
                </a:solidFill>
                <a:latin typeface="Calibri"/>
                <a:cs typeface="Calibri"/>
              </a:rPr>
              <a:t> </a:t>
            </a:r>
            <a:r>
              <a:rPr dirty="0" sz="1400" i="1">
                <a:solidFill>
                  <a:srgbClr val="FFFFFF"/>
                </a:solidFill>
                <a:latin typeface="Calibri"/>
                <a:cs typeface="Calibri"/>
              </a:rPr>
              <a:t>certainty</a:t>
            </a:r>
            <a:r>
              <a:rPr dirty="0" sz="1400" spc="-5" i="1">
                <a:solidFill>
                  <a:srgbClr val="FFFFFF"/>
                </a:solidFill>
                <a:latin typeface="Calibri"/>
                <a:cs typeface="Calibri"/>
              </a:rPr>
              <a:t> </a:t>
            </a:r>
            <a:r>
              <a:rPr dirty="0" sz="1400" i="1">
                <a:solidFill>
                  <a:srgbClr val="FFFFFF"/>
                </a:solidFill>
                <a:latin typeface="Calibri"/>
                <a:cs typeface="Calibri"/>
              </a:rPr>
              <a:t>in</a:t>
            </a:r>
            <a:r>
              <a:rPr dirty="0" sz="1400" spc="-30" i="1">
                <a:solidFill>
                  <a:srgbClr val="FFFFFF"/>
                </a:solidFill>
                <a:latin typeface="Calibri"/>
                <a:cs typeface="Calibri"/>
              </a:rPr>
              <a:t> </a:t>
            </a:r>
            <a:r>
              <a:rPr dirty="0" sz="1400" i="1">
                <a:solidFill>
                  <a:srgbClr val="FFFFFF"/>
                </a:solidFill>
                <a:latin typeface="Calibri"/>
                <a:cs typeface="Calibri"/>
              </a:rPr>
              <a:t>the</a:t>
            </a:r>
            <a:r>
              <a:rPr dirty="0" sz="1400" spc="-20" i="1">
                <a:solidFill>
                  <a:srgbClr val="FFFFFF"/>
                </a:solidFill>
                <a:latin typeface="Calibri"/>
                <a:cs typeface="Calibri"/>
              </a:rPr>
              <a:t> </a:t>
            </a:r>
            <a:r>
              <a:rPr dirty="0" sz="1400" i="1">
                <a:solidFill>
                  <a:srgbClr val="FFFFFF"/>
                </a:solidFill>
                <a:latin typeface="Calibri"/>
                <a:cs typeface="Calibri"/>
              </a:rPr>
              <a:t>evidence</a:t>
            </a:r>
            <a:r>
              <a:rPr dirty="0" sz="1400" spc="-35" i="1">
                <a:solidFill>
                  <a:srgbClr val="FFFFFF"/>
                </a:solidFill>
                <a:latin typeface="Calibri"/>
                <a:cs typeface="Calibri"/>
              </a:rPr>
              <a:t> </a:t>
            </a:r>
            <a:r>
              <a:rPr dirty="0" sz="1400" i="1">
                <a:solidFill>
                  <a:srgbClr val="FFFFFF"/>
                </a:solidFill>
                <a:latin typeface="Calibri"/>
                <a:cs typeface="Calibri"/>
              </a:rPr>
              <a:t>about </a:t>
            </a:r>
            <a:r>
              <a:rPr dirty="0" sz="1400" spc="-10" i="1">
                <a:solidFill>
                  <a:srgbClr val="FFFFFF"/>
                </a:solidFill>
                <a:latin typeface="Calibri"/>
                <a:cs typeface="Calibri"/>
              </a:rPr>
              <a:t>effects)</a:t>
            </a:r>
            <a:endParaRPr sz="1400">
              <a:latin typeface="Calibri"/>
              <a:cs typeface="Calibri"/>
            </a:endParaRPr>
          </a:p>
        </p:txBody>
      </p:sp>
      <p:sp>
        <p:nvSpPr>
          <p:cNvPr id="3" name="object 3" descr=""/>
          <p:cNvSpPr txBox="1"/>
          <p:nvPr/>
        </p:nvSpPr>
        <p:spPr>
          <a:xfrm>
            <a:off x="1618488" y="3877055"/>
            <a:ext cx="4417060" cy="1845945"/>
          </a:xfrm>
          <a:prstGeom prst="rect">
            <a:avLst/>
          </a:prstGeom>
          <a:solidFill>
            <a:srgbClr val="C8C3D5"/>
          </a:solidFill>
        </p:spPr>
        <p:txBody>
          <a:bodyPr wrap="square" lIns="0" tIns="0" rIns="0" bIns="0" rtlCol="0" vert="horz">
            <a:spAutoFit/>
          </a:bodyPr>
          <a:lstStyle/>
          <a:p>
            <a:pPr>
              <a:lnSpc>
                <a:spcPct val="100000"/>
              </a:lnSpc>
            </a:pPr>
            <a:endParaRPr sz="1400">
              <a:latin typeface="Times New Roman"/>
              <a:cs typeface="Times New Roman"/>
            </a:endParaRPr>
          </a:p>
          <a:p>
            <a:pPr>
              <a:lnSpc>
                <a:spcPct val="100000"/>
              </a:lnSpc>
              <a:spcBef>
                <a:spcPts val="35"/>
              </a:spcBef>
            </a:pPr>
            <a:endParaRPr sz="1150">
              <a:latin typeface="Times New Roman"/>
              <a:cs typeface="Times New Roman"/>
            </a:endParaRPr>
          </a:p>
          <a:p>
            <a:pPr marL="182245" marR="95250">
              <a:lnSpc>
                <a:spcPct val="100000"/>
              </a:lnSpc>
            </a:pPr>
            <a:r>
              <a:rPr dirty="0" sz="1400">
                <a:solidFill>
                  <a:srgbClr val="808080"/>
                </a:solidFill>
                <a:latin typeface="Calibri"/>
                <a:cs typeface="Calibri"/>
              </a:rPr>
              <a:t>The</a:t>
            </a:r>
            <a:r>
              <a:rPr dirty="0" sz="1400" spc="-25">
                <a:solidFill>
                  <a:srgbClr val="808080"/>
                </a:solidFill>
                <a:latin typeface="Calibri"/>
                <a:cs typeface="Calibri"/>
              </a:rPr>
              <a:t> </a:t>
            </a:r>
            <a:r>
              <a:rPr dirty="0" sz="1400">
                <a:solidFill>
                  <a:srgbClr val="808080"/>
                </a:solidFill>
                <a:latin typeface="Calibri"/>
                <a:cs typeface="Calibri"/>
              </a:rPr>
              <a:t>panel</a:t>
            </a:r>
            <a:r>
              <a:rPr dirty="0" sz="1400" spc="-5">
                <a:solidFill>
                  <a:srgbClr val="808080"/>
                </a:solidFill>
                <a:latin typeface="Calibri"/>
                <a:cs typeface="Calibri"/>
              </a:rPr>
              <a:t> </a:t>
            </a:r>
            <a:r>
              <a:rPr dirty="0" sz="1400">
                <a:solidFill>
                  <a:srgbClr val="808080"/>
                </a:solidFill>
                <a:latin typeface="Calibri"/>
                <a:cs typeface="Calibri"/>
              </a:rPr>
              <a:t>agreed</a:t>
            </a:r>
            <a:r>
              <a:rPr dirty="0" sz="1400" spc="-25">
                <a:solidFill>
                  <a:srgbClr val="808080"/>
                </a:solidFill>
                <a:latin typeface="Calibri"/>
                <a:cs typeface="Calibri"/>
              </a:rPr>
              <a:t> </a:t>
            </a:r>
            <a:r>
              <a:rPr dirty="0" sz="1400">
                <a:solidFill>
                  <a:srgbClr val="808080"/>
                </a:solidFill>
                <a:latin typeface="Calibri"/>
                <a:cs typeface="Calibri"/>
              </a:rPr>
              <a:t>that</a:t>
            </a:r>
            <a:r>
              <a:rPr dirty="0" sz="1400" spc="-10">
                <a:solidFill>
                  <a:srgbClr val="808080"/>
                </a:solidFill>
                <a:latin typeface="Calibri"/>
                <a:cs typeface="Calibri"/>
              </a:rPr>
              <a:t> </a:t>
            </a:r>
            <a:r>
              <a:rPr dirty="0" sz="1400">
                <a:solidFill>
                  <a:srgbClr val="808080"/>
                </a:solidFill>
                <a:latin typeface="Calibri"/>
                <a:cs typeface="Calibri"/>
              </a:rPr>
              <a:t>there</a:t>
            </a:r>
            <a:r>
              <a:rPr dirty="0" sz="1400" spc="-15">
                <a:solidFill>
                  <a:srgbClr val="808080"/>
                </a:solidFill>
                <a:latin typeface="Calibri"/>
                <a:cs typeface="Calibri"/>
              </a:rPr>
              <a:t> </a:t>
            </a:r>
            <a:r>
              <a:rPr dirty="0" sz="1400">
                <a:solidFill>
                  <a:srgbClr val="808080"/>
                </a:solidFill>
                <a:latin typeface="Calibri"/>
                <a:cs typeface="Calibri"/>
              </a:rPr>
              <a:t>was</a:t>
            </a:r>
            <a:r>
              <a:rPr dirty="0" sz="1400" spc="-40">
                <a:solidFill>
                  <a:srgbClr val="808080"/>
                </a:solidFill>
                <a:latin typeface="Calibri"/>
                <a:cs typeface="Calibri"/>
              </a:rPr>
              <a:t> </a:t>
            </a:r>
            <a:r>
              <a:rPr dirty="0" sz="1400">
                <a:solidFill>
                  <a:srgbClr val="808080"/>
                </a:solidFill>
                <a:latin typeface="Calibri"/>
                <a:cs typeface="Calibri"/>
              </a:rPr>
              <a:t>less</a:t>
            </a:r>
            <a:r>
              <a:rPr dirty="0" sz="1400" spc="-25">
                <a:solidFill>
                  <a:srgbClr val="808080"/>
                </a:solidFill>
                <a:latin typeface="Calibri"/>
                <a:cs typeface="Calibri"/>
              </a:rPr>
              <a:t> </a:t>
            </a:r>
            <a:r>
              <a:rPr dirty="0" sz="1400" spc="-10">
                <a:solidFill>
                  <a:srgbClr val="808080"/>
                </a:solidFill>
                <a:latin typeface="Calibri"/>
                <a:cs typeface="Calibri"/>
              </a:rPr>
              <a:t>uncertainty regarding</a:t>
            </a:r>
            <a:r>
              <a:rPr dirty="0" sz="1400" spc="-25">
                <a:solidFill>
                  <a:srgbClr val="808080"/>
                </a:solidFill>
                <a:latin typeface="Calibri"/>
                <a:cs typeface="Calibri"/>
              </a:rPr>
              <a:t> </a:t>
            </a:r>
            <a:r>
              <a:rPr dirty="0" sz="1400">
                <a:solidFill>
                  <a:srgbClr val="808080"/>
                </a:solidFill>
                <a:latin typeface="Calibri"/>
                <a:cs typeface="Calibri"/>
              </a:rPr>
              <a:t>the</a:t>
            </a:r>
            <a:r>
              <a:rPr dirty="0" sz="1400" spc="-30">
                <a:solidFill>
                  <a:srgbClr val="808080"/>
                </a:solidFill>
                <a:latin typeface="Calibri"/>
                <a:cs typeface="Calibri"/>
              </a:rPr>
              <a:t> </a:t>
            </a:r>
            <a:r>
              <a:rPr dirty="0" sz="1400">
                <a:solidFill>
                  <a:srgbClr val="808080"/>
                </a:solidFill>
                <a:latin typeface="Calibri"/>
                <a:cs typeface="Calibri"/>
              </a:rPr>
              <a:t>influence</a:t>
            </a:r>
            <a:r>
              <a:rPr dirty="0" sz="1400" spc="-15">
                <a:solidFill>
                  <a:srgbClr val="808080"/>
                </a:solidFill>
                <a:latin typeface="Calibri"/>
                <a:cs typeface="Calibri"/>
              </a:rPr>
              <a:t> </a:t>
            </a:r>
            <a:r>
              <a:rPr dirty="0" sz="1400">
                <a:solidFill>
                  <a:srgbClr val="808080"/>
                </a:solidFill>
                <a:latin typeface="Calibri"/>
                <a:cs typeface="Calibri"/>
              </a:rPr>
              <a:t>on</a:t>
            </a:r>
            <a:r>
              <a:rPr dirty="0" sz="1400" spc="-40">
                <a:solidFill>
                  <a:srgbClr val="808080"/>
                </a:solidFill>
                <a:latin typeface="Calibri"/>
                <a:cs typeface="Calibri"/>
              </a:rPr>
              <a:t> </a:t>
            </a:r>
            <a:r>
              <a:rPr dirty="0" sz="1400">
                <a:solidFill>
                  <a:srgbClr val="808080"/>
                </a:solidFill>
                <a:latin typeface="Calibri"/>
                <a:cs typeface="Calibri"/>
              </a:rPr>
              <a:t>undesirable</a:t>
            </a:r>
            <a:r>
              <a:rPr dirty="0" sz="1400" spc="-15">
                <a:solidFill>
                  <a:srgbClr val="808080"/>
                </a:solidFill>
                <a:latin typeface="Calibri"/>
                <a:cs typeface="Calibri"/>
              </a:rPr>
              <a:t> </a:t>
            </a:r>
            <a:r>
              <a:rPr dirty="0" sz="1400" spc="-10">
                <a:solidFill>
                  <a:srgbClr val="808080"/>
                </a:solidFill>
                <a:latin typeface="Calibri"/>
                <a:cs typeface="Calibri"/>
              </a:rPr>
              <a:t>effects</a:t>
            </a:r>
            <a:r>
              <a:rPr dirty="0" sz="1400" spc="-30">
                <a:solidFill>
                  <a:srgbClr val="808080"/>
                </a:solidFill>
                <a:latin typeface="Calibri"/>
                <a:cs typeface="Calibri"/>
              </a:rPr>
              <a:t> </a:t>
            </a:r>
            <a:r>
              <a:rPr dirty="0" sz="1400" spc="-10">
                <a:solidFill>
                  <a:srgbClr val="808080"/>
                </a:solidFill>
                <a:latin typeface="Calibri"/>
                <a:cs typeface="Calibri"/>
              </a:rPr>
              <a:t>(bleeding) </a:t>
            </a:r>
            <a:r>
              <a:rPr dirty="0" sz="1400">
                <a:solidFill>
                  <a:srgbClr val="808080"/>
                </a:solidFill>
                <a:latin typeface="Calibri"/>
                <a:cs typeface="Calibri"/>
              </a:rPr>
              <a:t>compared</a:t>
            </a:r>
            <a:r>
              <a:rPr dirty="0" sz="1400" spc="-35">
                <a:solidFill>
                  <a:srgbClr val="808080"/>
                </a:solidFill>
                <a:latin typeface="Calibri"/>
                <a:cs typeface="Calibri"/>
              </a:rPr>
              <a:t> </a:t>
            </a:r>
            <a:r>
              <a:rPr dirty="0" sz="1400">
                <a:solidFill>
                  <a:srgbClr val="808080"/>
                </a:solidFill>
                <a:latin typeface="Calibri"/>
                <a:cs typeface="Calibri"/>
              </a:rPr>
              <a:t>with</a:t>
            </a:r>
            <a:r>
              <a:rPr dirty="0" sz="1400" spc="-45">
                <a:solidFill>
                  <a:srgbClr val="808080"/>
                </a:solidFill>
                <a:latin typeface="Calibri"/>
                <a:cs typeface="Calibri"/>
              </a:rPr>
              <a:t> </a:t>
            </a:r>
            <a:r>
              <a:rPr dirty="0" sz="1400">
                <a:solidFill>
                  <a:srgbClr val="808080"/>
                </a:solidFill>
                <a:latin typeface="Calibri"/>
                <a:cs typeface="Calibri"/>
              </a:rPr>
              <a:t>desirable</a:t>
            </a:r>
            <a:r>
              <a:rPr dirty="0" sz="1400" spc="-30">
                <a:solidFill>
                  <a:srgbClr val="808080"/>
                </a:solidFill>
                <a:latin typeface="Calibri"/>
                <a:cs typeface="Calibri"/>
              </a:rPr>
              <a:t> </a:t>
            </a:r>
            <a:r>
              <a:rPr dirty="0" sz="1400" spc="-10">
                <a:solidFill>
                  <a:srgbClr val="808080"/>
                </a:solidFill>
                <a:latin typeface="Calibri"/>
                <a:cs typeface="Calibri"/>
              </a:rPr>
              <a:t>effects</a:t>
            </a:r>
            <a:r>
              <a:rPr dirty="0" sz="1400" spc="-35">
                <a:solidFill>
                  <a:srgbClr val="808080"/>
                </a:solidFill>
                <a:latin typeface="Calibri"/>
                <a:cs typeface="Calibri"/>
              </a:rPr>
              <a:t> </a:t>
            </a:r>
            <a:r>
              <a:rPr dirty="0" sz="1400">
                <a:solidFill>
                  <a:srgbClr val="808080"/>
                </a:solidFill>
                <a:latin typeface="Calibri"/>
                <a:cs typeface="Calibri"/>
              </a:rPr>
              <a:t>(mortality</a:t>
            </a:r>
            <a:r>
              <a:rPr dirty="0" sz="1400" spc="-30">
                <a:solidFill>
                  <a:srgbClr val="808080"/>
                </a:solidFill>
                <a:latin typeface="Calibri"/>
                <a:cs typeface="Calibri"/>
              </a:rPr>
              <a:t> </a:t>
            </a:r>
            <a:r>
              <a:rPr dirty="0" sz="1400">
                <a:solidFill>
                  <a:srgbClr val="808080"/>
                </a:solidFill>
                <a:latin typeface="Calibri"/>
                <a:cs typeface="Calibri"/>
              </a:rPr>
              <a:t>and</a:t>
            </a:r>
            <a:r>
              <a:rPr dirty="0" sz="1400" spc="-35">
                <a:solidFill>
                  <a:srgbClr val="808080"/>
                </a:solidFill>
                <a:latin typeface="Calibri"/>
                <a:cs typeface="Calibri"/>
              </a:rPr>
              <a:t> </a:t>
            </a:r>
            <a:r>
              <a:rPr dirty="0" sz="1400">
                <a:solidFill>
                  <a:srgbClr val="808080"/>
                </a:solidFill>
                <a:latin typeface="Calibri"/>
                <a:cs typeface="Calibri"/>
              </a:rPr>
              <a:t>VTE).</a:t>
            </a:r>
            <a:r>
              <a:rPr dirty="0" sz="1400" spc="-20">
                <a:solidFill>
                  <a:srgbClr val="808080"/>
                </a:solidFill>
                <a:latin typeface="Calibri"/>
                <a:cs typeface="Calibri"/>
              </a:rPr>
              <a:t> This </a:t>
            </a:r>
            <a:r>
              <a:rPr dirty="0" sz="1400">
                <a:solidFill>
                  <a:srgbClr val="808080"/>
                </a:solidFill>
                <a:latin typeface="Calibri"/>
                <a:cs typeface="Calibri"/>
              </a:rPr>
              <a:t>was</a:t>
            </a:r>
            <a:r>
              <a:rPr dirty="0" sz="1400" spc="-60">
                <a:solidFill>
                  <a:srgbClr val="808080"/>
                </a:solidFill>
                <a:latin typeface="Calibri"/>
                <a:cs typeface="Calibri"/>
              </a:rPr>
              <a:t> </a:t>
            </a:r>
            <a:r>
              <a:rPr dirty="0" sz="1400">
                <a:solidFill>
                  <a:srgbClr val="808080"/>
                </a:solidFill>
                <a:latin typeface="Calibri"/>
                <a:cs typeface="Calibri"/>
              </a:rPr>
              <a:t>driven</a:t>
            </a:r>
            <a:r>
              <a:rPr dirty="0" sz="1400" spc="-35">
                <a:solidFill>
                  <a:srgbClr val="808080"/>
                </a:solidFill>
                <a:latin typeface="Calibri"/>
                <a:cs typeface="Calibri"/>
              </a:rPr>
              <a:t> </a:t>
            </a:r>
            <a:r>
              <a:rPr dirty="0" sz="1400">
                <a:solidFill>
                  <a:srgbClr val="808080"/>
                </a:solidFill>
                <a:latin typeface="Calibri"/>
                <a:cs typeface="Calibri"/>
              </a:rPr>
              <a:t>by</a:t>
            </a:r>
            <a:r>
              <a:rPr dirty="0" sz="1400" spc="-30">
                <a:solidFill>
                  <a:srgbClr val="808080"/>
                </a:solidFill>
                <a:latin typeface="Calibri"/>
                <a:cs typeface="Calibri"/>
              </a:rPr>
              <a:t> </a:t>
            </a:r>
            <a:r>
              <a:rPr dirty="0" sz="1400">
                <a:solidFill>
                  <a:srgbClr val="808080"/>
                </a:solidFill>
                <a:latin typeface="Calibri"/>
                <a:cs typeface="Calibri"/>
              </a:rPr>
              <a:t>extensive</a:t>
            </a:r>
            <a:r>
              <a:rPr dirty="0" sz="1400" spc="-15">
                <a:solidFill>
                  <a:srgbClr val="808080"/>
                </a:solidFill>
                <a:latin typeface="Calibri"/>
                <a:cs typeface="Calibri"/>
              </a:rPr>
              <a:t> </a:t>
            </a:r>
            <a:r>
              <a:rPr dirty="0" sz="1400">
                <a:solidFill>
                  <a:srgbClr val="808080"/>
                </a:solidFill>
                <a:latin typeface="Calibri"/>
                <a:cs typeface="Calibri"/>
              </a:rPr>
              <a:t>indirect</a:t>
            </a:r>
            <a:r>
              <a:rPr dirty="0" sz="1400" spc="-20">
                <a:solidFill>
                  <a:srgbClr val="808080"/>
                </a:solidFill>
                <a:latin typeface="Calibri"/>
                <a:cs typeface="Calibri"/>
              </a:rPr>
              <a:t> </a:t>
            </a:r>
            <a:r>
              <a:rPr dirty="0" sz="1400">
                <a:solidFill>
                  <a:srgbClr val="808080"/>
                </a:solidFill>
                <a:latin typeface="Calibri"/>
                <a:cs typeface="Calibri"/>
              </a:rPr>
              <a:t>evidence</a:t>
            </a:r>
            <a:r>
              <a:rPr dirty="0" sz="1400" spc="-25">
                <a:solidFill>
                  <a:srgbClr val="808080"/>
                </a:solidFill>
                <a:latin typeface="Calibri"/>
                <a:cs typeface="Calibri"/>
              </a:rPr>
              <a:t> </a:t>
            </a:r>
            <a:r>
              <a:rPr dirty="0" sz="1400">
                <a:solidFill>
                  <a:srgbClr val="808080"/>
                </a:solidFill>
                <a:latin typeface="Calibri"/>
                <a:cs typeface="Calibri"/>
              </a:rPr>
              <a:t>of</a:t>
            </a:r>
            <a:r>
              <a:rPr dirty="0" sz="1400" spc="-45">
                <a:solidFill>
                  <a:srgbClr val="808080"/>
                </a:solidFill>
                <a:latin typeface="Calibri"/>
                <a:cs typeface="Calibri"/>
              </a:rPr>
              <a:t> </a:t>
            </a:r>
            <a:r>
              <a:rPr dirty="0" sz="1400" spc="-10">
                <a:solidFill>
                  <a:srgbClr val="808080"/>
                </a:solidFill>
                <a:latin typeface="Calibri"/>
                <a:cs typeface="Calibri"/>
              </a:rPr>
              <a:t>dose- </a:t>
            </a:r>
            <a:r>
              <a:rPr dirty="0" sz="1400">
                <a:solidFill>
                  <a:srgbClr val="808080"/>
                </a:solidFill>
                <a:latin typeface="Calibri"/>
                <a:cs typeface="Calibri"/>
              </a:rPr>
              <a:t>dependent</a:t>
            </a:r>
            <a:r>
              <a:rPr dirty="0" sz="1400" spc="20">
                <a:solidFill>
                  <a:srgbClr val="808080"/>
                </a:solidFill>
                <a:latin typeface="Calibri"/>
                <a:cs typeface="Calibri"/>
              </a:rPr>
              <a:t> </a:t>
            </a:r>
            <a:r>
              <a:rPr dirty="0" sz="1400" spc="-10">
                <a:solidFill>
                  <a:srgbClr val="808080"/>
                </a:solidFill>
                <a:latin typeface="Calibri"/>
                <a:cs typeface="Calibri"/>
              </a:rPr>
              <a:t>effects </a:t>
            </a:r>
            <a:r>
              <a:rPr dirty="0" sz="1400">
                <a:solidFill>
                  <a:srgbClr val="808080"/>
                </a:solidFill>
                <a:latin typeface="Calibri"/>
                <a:cs typeface="Calibri"/>
              </a:rPr>
              <a:t>of</a:t>
            </a:r>
            <a:r>
              <a:rPr dirty="0" sz="1400" spc="-20">
                <a:solidFill>
                  <a:srgbClr val="808080"/>
                </a:solidFill>
                <a:latin typeface="Calibri"/>
                <a:cs typeface="Calibri"/>
              </a:rPr>
              <a:t> </a:t>
            </a:r>
            <a:r>
              <a:rPr dirty="0" sz="1400" spc="-10">
                <a:solidFill>
                  <a:srgbClr val="808080"/>
                </a:solidFill>
                <a:latin typeface="Calibri"/>
                <a:cs typeface="Calibri"/>
              </a:rPr>
              <a:t>anticoagulation</a:t>
            </a:r>
            <a:r>
              <a:rPr dirty="0" sz="1400" spc="5">
                <a:solidFill>
                  <a:srgbClr val="808080"/>
                </a:solidFill>
                <a:latin typeface="Calibri"/>
                <a:cs typeface="Calibri"/>
              </a:rPr>
              <a:t> </a:t>
            </a:r>
            <a:r>
              <a:rPr dirty="0" sz="1400">
                <a:solidFill>
                  <a:srgbClr val="808080"/>
                </a:solidFill>
                <a:latin typeface="Calibri"/>
                <a:cs typeface="Calibri"/>
              </a:rPr>
              <a:t>on</a:t>
            </a:r>
            <a:r>
              <a:rPr dirty="0" sz="1400" spc="-15">
                <a:solidFill>
                  <a:srgbClr val="808080"/>
                </a:solidFill>
                <a:latin typeface="Calibri"/>
                <a:cs typeface="Calibri"/>
              </a:rPr>
              <a:t> </a:t>
            </a:r>
            <a:r>
              <a:rPr dirty="0" sz="1400" spc="-10">
                <a:solidFill>
                  <a:srgbClr val="808080"/>
                </a:solidFill>
                <a:latin typeface="Calibri"/>
                <a:cs typeface="Calibri"/>
              </a:rPr>
              <a:t>bleeding.</a:t>
            </a:r>
            <a:endParaRPr sz="1400">
              <a:latin typeface="Calibri"/>
              <a:cs typeface="Calibri"/>
            </a:endParaRPr>
          </a:p>
        </p:txBody>
      </p:sp>
      <p:sp>
        <p:nvSpPr>
          <p:cNvPr id="4" name="object 4" descr=""/>
          <p:cNvSpPr txBox="1"/>
          <p:nvPr/>
        </p:nvSpPr>
        <p:spPr>
          <a:xfrm>
            <a:off x="6225540" y="3877055"/>
            <a:ext cx="4345305" cy="1845945"/>
          </a:xfrm>
          <a:prstGeom prst="rect">
            <a:avLst/>
          </a:prstGeom>
          <a:solidFill>
            <a:srgbClr val="CAD7AF"/>
          </a:solidFill>
        </p:spPr>
        <p:txBody>
          <a:bodyPr wrap="square" lIns="0" tIns="3175" rIns="0" bIns="0" rtlCol="0" vert="horz">
            <a:spAutoFit/>
          </a:bodyPr>
          <a:lstStyle/>
          <a:p>
            <a:pPr>
              <a:lnSpc>
                <a:spcPct val="100000"/>
              </a:lnSpc>
              <a:spcBef>
                <a:spcPts val="25"/>
              </a:spcBef>
            </a:pPr>
            <a:endParaRPr sz="2300">
              <a:latin typeface="Times New Roman"/>
              <a:cs typeface="Times New Roman"/>
            </a:endParaRPr>
          </a:p>
          <a:p>
            <a:pPr marL="411480" indent="-229235">
              <a:lnSpc>
                <a:spcPct val="100000"/>
              </a:lnSpc>
              <a:buFont typeface="Arial"/>
              <a:buChar char="•"/>
              <a:tabLst>
                <a:tab pos="411480" algn="l"/>
                <a:tab pos="412115" algn="l"/>
              </a:tabLst>
            </a:pPr>
            <a:r>
              <a:rPr dirty="0" sz="1400">
                <a:solidFill>
                  <a:srgbClr val="808080"/>
                </a:solidFill>
                <a:latin typeface="Calibri"/>
                <a:cs typeface="Calibri"/>
              </a:rPr>
              <a:t>Individualized</a:t>
            </a:r>
            <a:r>
              <a:rPr dirty="0" sz="1400" spc="-65">
                <a:solidFill>
                  <a:srgbClr val="808080"/>
                </a:solidFill>
                <a:latin typeface="Calibri"/>
                <a:cs typeface="Calibri"/>
              </a:rPr>
              <a:t> </a:t>
            </a:r>
            <a:r>
              <a:rPr dirty="0" sz="1400" spc="-10">
                <a:solidFill>
                  <a:srgbClr val="808080"/>
                </a:solidFill>
                <a:latin typeface="Calibri"/>
                <a:cs typeface="Calibri"/>
              </a:rPr>
              <a:t>assessment</a:t>
            </a:r>
            <a:endParaRPr sz="1400">
              <a:latin typeface="Calibri"/>
              <a:cs typeface="Calibri"/>
            </a:endParaRPr>
          </a:p>
          <a:p>
            <a:pPr marL="411480" marR="227965" indent="-228600">
              <a:lnSpc>
                <a:spcPct val="100000"/>
              </a:lnSpc>
              <a:spcBef>
                <a:spcPts val="300"/>
              </a:spcBef>
              <a:buFont typeface="Arial"/>
              <a:buChar char="•"/>
              <a:tabLst>
                <a:tab pos="411480" algn="l"/>
                <a:tab pos="412115" algn="l"/>
              </a:tabLst>
            </a:pPr>
            <a:r>
              <a:rPr dirty="0" sz="1400">
                <a:solidFill>
                  <a:srgbClr val="808080"/>
                </a:solidFill>
                <a:latin typeface="Calibri"/>
                <a:cs typeface="Calibri"/>
              </a:rPr>
              <a:t>No</a:t>
            </a:r>
            <a:r>
              <a:rPr dirty="0" sz="1400" spc="-60">
                <a:solidFill>
                  <a:srgbClr val="808080"/>
                </a:solidFill>
                <a:latin typeface="Calibri"/>
                <a:cs typeface="Calibri"/>
              </a:rPr>
              <a:t> </a:t>
            </a:r>
            <a:r>
              <a:rPr dirty="0" sz="1400">
                <a:solidFill>
                  <a:srgbClr val="808080"/>
                </a:solidFill>
                <a:latin typeface="Calibri"/>
                <a:cs typeface="Calibri"/>
              </a:rPr>
              <a:t>validated risk</a:t>
            </a:r>
            <a:r>
              <a:rPr dirty="0" sz="1400" spc="-35">
                <a:solidFill>
                  <a:srgbClr val="808080"/>
                </a:solidFill>
                <a:latin typeface="Calibri"/>
                <a:cs typeface="Calibri"/>
              </a:rPr>
              <a:t> </a:t>
            </a:r>
            <a:r>
              <a:rPr dirty="0" sz="1400">
                <a:solidFill>
                  <a:srgbClr val="808080"/>
                </a:solidFill>
                <a:latin typeface="Calibri"/>
                <a:cs typeface="Calibri"/>
              </a:rPr>
              <a:t>assessment</a:t>
            </a:r>
            <a:r>
              <a:rPr dirty="0" sz="1400" spc="-25">
                <a:solidFill>
                  <a:srgbClr val="808080"/>
                </a:solidFill>
                <a:latin typeface="Calibri"/>
                <a:cs typeface="Calibri"/>
              </a:rPr>
              <a:t> </a:t>
            </a:r>
            <a:r>
              <a:rPr dirty="0" sz="1400">
                <a:solidFill>
                  <a:srgbClr val="808080"/>
                </a:solidFill>
                <a:latin typeface="Calibri"/>
                <a:cs typeface="Calibri"/>
              </a:rPr>
              <a:t>models</a:t>
            </a:r>
            <a:r>
              <a:rPr dirty="0" sz="1400" spc="-25">
                <a:solidFill>
                  <a:srgbClr val="808080"/>
                </a:solidFill>
                <a:latin typeface="Calibri"/>
                <a:cs typeface="Calibri"/>
              </a:rPr>
              <a:t> </a:t>
            </a:r>
            <a:r>
              <a:rPr dirty="0" sz="1400">
                <a:solidFill>
                  <a:srgbClr val="808080"/>
                </a:solidFill>
                <a:latin typeface="Calibri"/>
                <a:cs typeface="Calibri"/>
              </a:rPr>
              <a:t>for</a:t>
            </a:r>
            <a:r>
              <a:rPr dirty="0" sz="1400" spc="-55">
                <a:solidFill>
                  <a:srgbClr val="808080"/>
                </a:solidFill>
                <a:latin typeface="Calibri"/>
                <a:cs typeface="Calibri"/>
              </a:rPr>
              <a:t> </a:t>
            </a:r>
            <a:r>
              <a:rPr dirty="0" sz="1400">
                <a:solidFill>
                  <a:srgbClr val="808080"/>
                </a:solidFill>
                <a:latin typeface="Calibri"/>
                <a:cs typeface="Calibri"/>
              </a:rPr>
              <a:t>in</a:t>
            </a:r>
            <a:r>
              <a:rPr dirty="0" sz="1400" spc="-35">
                <a:solidFill>
                  <a:srgbClr val="808080"/>
                </a:solidFill>
                <a:latin typeface="Calibri"/>
                <a:cs typeface="Calibri"/>
              </a:rPr>
              <a:t> </a:t>
            </a:r>
            <a:r>
              <a:rPr dirty="0" sz="1400" spc="-10">
                <a:solidFill>
                  <a:srgbClr val="808080"/>
                </a:solidFill>
                <a:latin typeface="Calibri"/>
                <a:cs typeface="Calibri"/>
              </a:rPr>
              <a:t>patients </a:t>
            </a:r>
            <a:r>
              <a:rPr dirty="0" sz="1400">
                <a:solidFill>
                  <a:srgbClr val="808080"/>
                </a:solidFill>
                <a:latin typeface="Calibri"/>
                <a:cs typeface="Calibri"/>
              </a:rPr>
              <a:t>with</a:t>
            </a:r>
            <a:r>
              <a:rPr dirty="0" sz="1400" spc="-15">
                <a:solidFill>
                  <a:srgbClr val="808080"/>
                </a:solidFill>
                <a:latin typeface="Calibri"/>
                <a:cs typeface="Calibri"/>
              </a:rPr>
              <a:t> </a:t>
            </a:r>
            <a:r>
              <a:rPr dirty="0" sz="1400" spc="-10">
                <a:solidFill>
                  <a:srgbClr val="808080"/>
                </a:solidFill>
                <a:latin typeface="Calibri"/>
                <a:cs typeface="Calibri"/>
              </a:rPr>
              <a:t>COVID-</a:t>
            </a:r>
            <a:r>
              <a:rPr dirty="0" sz="1400" spc="-25">
                <a:solidFill>
                  <a:srgbClr val="808080"/>
                </a:solidFill>
                <a:latin typeface="Calibri"/>
                <a:cs typeface="Calibri"/>
              </a:rPr>
              <a:t>19</a:t>
            </a:r>
            <a:endParaRPr sz="1400">
              <a:latin typeface="Calibri"/>
              <a:cs typeface="Calibri"/>
            </a:endParaRPr>
          </a:p>
          <a:p>
            <a:pPr marL="411480" marR="193040" indent="-228600">
              <a:lnSpc>
                <a:spcPct val="100000"/>
              </a:lnSpc>
              <a:spcBef>
                <a:spcPts val="300"/>
              </a:spcBef>
              <a:buFont typeface="Arial"/>
              <a:buChar char="•"/>
              <a:tabLst>
                <a:tab pos="411480" algn="l"/>
                <a:tab pos="412115" algn="l"/>
              </a:tabLst>
            </a:pPr>
            <a:r>
              <a:rPr dirty="0" sz="1400">
                <a:solidFill>
                  <a:srgbClr val="808080"/>
                </a:solidFill>
                <a:latin typeface="Calibri"/>
                <a:cs typeface="Calibri"/>
              </a:rPr>
              <a:t>No</a:t>
            </a:r>
            <a:r>
              <a:rPr dirty="0" sz="1400" spc="-70">
                <a:solidFill>
                  <a:srgbClr val="808080"/>
                </a:solidFill>
                <a:latin typeface="Calibri"/>
                <a:cs typeface="Calibri"/>
              </a:rPr>
              <a:t> </a:t>
            </a:r>
            <a:r>
              <a:rPr dirty="0" sz="1400">
                <a:solidFill>
                  <a:srgbClr val="808080"/>
                </a:solidFill>
                <a:latin typeface="Calibri"/>
                <a:cs typeface="Calibri"/>
              </a:rPr>
              <a:t>direct</a:t>
            </a:r>
            <a:r>
              <a:rPr dirty="0" sz="1400" spc="-15">
                <a:solidFill>
                  <a:srgbClr val="808080"/>
                </a:solidFill>
                <a:latin typeface="Calibri"/>
                <a:cs typeface="Calibri"/>
              </a:rPr>
              <a:t> </a:t>
            </a:r>
            <a:r>
              <a:rPr dirty="0" sz="1400" spc="-10">
                <a:solidFill>
                  <a:srgbClr val="808080"/>
                </a:solidFill>
                <a:latin typeface="Calibri"/>
                <a:cs typeface="Calibri"/>
              </a:rPr>
              <a:t>high-</a:t>
            </a:r>
            <a:r>
              <a:rPr dirty="0" sz="1400">
                <a:solidFill>
                  <a:srgbClr val="808080"/>
                </a:solidFill>
                <a:latin typeface="Calibri"/>
                <a:cs typeface="Calibri"/>
              </a:rPr>
              <a:t>quality</a:t>
            </a:r>
            <a:r>
              <a:rPr dirty="0" sz="1400" spc="-5">
                <a:solidFill>
                  <a:srgbClr val="808080"/>
                </a:solidFill>
                <a:latin typeface="Calibri"/>
                <a:cs typeface="Calibri"/>
              </a:rPr>
              <a:t> </a:t>
            </a:r>
            <a:r>
              <a:rPr dirty="0" sz="1400">
                <a:solidFill>
                  <a:srgbClr val="808080"/>
                </a:solidFill>
                <a:latin typeface="Calibri"/>
                <a:cs typeface="Calibri"/>
              </a:rPr>
              <a:t>evidence</a:t>
            </a:r>
            <a:r>
              <a:rPr dirty="0" sz="1400" spc="-15">
                <a:solidFill>
                  <a:srgbClr val="808080"/>
                </a:solidFill>
                <a:latin typeface="Calibri"/>
                <a:cs typeface="Calibri"/>
              </a:rPr>
              <a:t> </a:t>
            </a:r>
            <a:r>
              <a:rPr dirty="0" sz="1400">
                <a:solidFill>
                  <a:srgbClr val="808080"/>
                </a:solidFill>
                <a:latin typeface="Calibri"/>
                <a:cs typeface="Calibri"/>
              </a:rPr>
              <a:t>comparing</a:t>
            </a:r>
            <a:r>
              <a:rPr dirty="0" sz="1400" spc="-25">
                <a:solidFill>
                  <a:srgbClr val="808080"/>
                </a:solidFill>
                <a:latin typeface="Calibri"/>
                <a:cs typeface="Calibri"/>
              </a:rPr>
              <a:t> </a:t>
            </a:r>
            <a:r>
              <a:rPr dirty="0" sz="1400" spc="-10">
                <a:solidFill>
                  <a:srgbClr val="808080"/>
                </a:solidFill>
                <a:latin typeface="Calibri"/>
                <a:cs typeface="Calibri"/>
              </a:rPr>
              <a:t>different anticoagulants</a:t>
            </a:r>
            <a:endParaRPr sz="1400">
              <a:latin typeface="Calibri"/>
              <a:cs typeface="Calibri"/>
            </a:endParaRPr>
          </a:p>
        </p:txBody>
      </p:sp>
      <p:sp>
        <p:nvSpPr>
          <p:cNvPr id="5" name="object 5"/>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Recommendation</a:t>
            </a:r>
          </a:p>
        </p:txBody>
      </p:sp>
      <p:sp>
        <p:nvSpPr>
          <p:cNvPr id="6" name="object 6"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Very</a:t>
            </a:r>
            <a:r>
              <a:rPr dirty="0" spc="-80"/>
              <a:t> </a:t>
            </a:r>
            <a:r>
              <a:rPr dirty="0"/>
              <a:t>low</a:t>
            </a:r>
            <a:r>
              <a:rPr dirty="0" spc="-80"/>
              <a:t> </a:t>
            </a:r>
            <a:r>
              <a:rPr dirty="0" spc="-10"/>
              <a:t>certainty</a:t>
            </a:r>
            <a:r>
              <a:rPr dirty="0" spc="-75"/>
              <a:t> </a:t>
            </a:r>
            <a:r>
              <a:rPr dirty="0"/>
              <a:t>of</a:t>
            </a:r>
            <a:r>
              <a:rPr dirty="0" spc="-85"/>
              <a:t> </a:t>
            </a:r>
            <a:r>
              <a:rPr dirty="0" spc="-10"/>
              <a:t>evidence</a:t>
            </a:r>
          </a:p>
        </p:txBody>
      </p:sp>
      <p:sp>
        <p:nvSpPr>
          <p:cNvPr id="3" name="object 3" descr=""/>
          <p:cNvSpPr txBox="1"/>
          <p:nvPr/>
        </p:nvSpPr>
        <p:spPr>
          <a:xfrm>
            <a:off x="2029967" y="2470404"/>
            <a:ext cx="3733800" cy="1065530"/>
          </a:xfrm>
          <a:prstGeom prst="rect">
            <a:avLst/>
          </a:prstGeom>
          <a:solidFill>
            <a:srgbClr val="E43E31"/>
          </a:solidFill>
        </p:spPr>
        <p:txBody>
          <a:bodyPr wrap="square" lIns="0" tIns="333375" rIns="0" bIns="0" rtlCol="0" vert="horz">
            <a:spAutoFit/>
          </a:bodyPr>
          <a:lstStyle/>
          <a:p>
            <a:pPr marL="429259">
              <a:lnSpc>
                <a:spcPct val="100000"/>
              </a:lnSpc>
              <a:spcBef>
                <a:spcPts val="2625"/>
              </a:spcBef>
            </a:pPr>
            <a:r>
              <a:rPr dirty="0" sz="2400" b="1">
                <a:solidFill>
                  <a:srgbClr val="FFFFFF"/>
                </a:solidFill>
                <a:latin typeface="Segoe UI"/>
                <a:cs typeface="Segoe UI"/>
              </a:rPr>
              <a:t>Baseline</a:t>
            </a:r>
            <a:r>
              <a:rPr dirty="0" sz="2400" spc="-10" b="1">
                <a:solidFill>
                  <a:srgbClr val="FFFFFF"/>
                </a:solidFill>
                <a:latin typeface="Segoe UI"/>
                <a:cs typeface="Segoe UI"/>
              </a:rPr>
              <a:t> </a:t>
            </a:r>
            <a:r>
              <a:rPr dirty="0" sz="2400" b="1">
                <a:solidFill>
                  <a:srgbClr val="FFFFFF"/>
                </a:solidFill>
                <a:latin typeface="Segoe UI"/>
                <a:cs typeface="Segoe UI"/>
              </a:rPr>
              <a:t>risk</a:t>
            </a:r>
            <a:r>
              <a:rPr dirty="0" sz="2400" spc="-15" b="1">
                <a:solidFill>
                  <a:srgbClr val="FFFFFF"/>
                </a:solidFill>
                <a:latin typeface="Segoe UI"/>
                <a:cs typeface="Segoe UI"/>
              </a:rPr>
              <a:t> </a:t>
            </a:r>
            <a:r>
              <a:rPr dirty="0" sz="2400" spc="-10" b="1">
                <a:solidFill>
                  <a:srgbClr val="FFFFFF"/>
                </a:solidFill>
                <a:latin typeface="Segoe UI"/>
                <a:cs typeface="Segoe UI"/>
              </a:rPr>
              <a:t>studies</a:t>
            </a:r>
            <a:endParaRPr sz="2400">
              <a:latin typeface="Segoe UI"/>
              <a:cs typeface="Segoe UI"/>
            </a:endParaRPr>
          </a:p>
        </p:txBody>
      </p:sp>
      <p:sp>
        <p:nvSpPr>
          <p:cNvPr id="4" name="object 4" descr=""/>
          <p:cNvSpPr txBox="1"/>
          <p:nvPr/>
        </p:nvSpPr>
        <p:spPr>
          <a:xfrm>
            <a:off x="2029967" y="3535679"/>
            <a:ext cx="3733800" cy="1981200"/>
          </a:xfrm>
          <a:prstGeom prst="rect">
            <a:avLst/>
          </a:prstGeom>
          <a:solidFill>
            <a:srgbClr val="F2F2F2">
              <a:alpha val="90194"/>
            </a:srgbClr>
          </a:solidFill>
        </p:spPr>
        <p:txBody>
          <a:bodyPr wrap="square" lIns="0" tIns="84455" rIns="0" bIns="0" rtlCol="0" vert="horz">
            <a:spAutoFit/>
          </a:bodyPr>
          <a:lstStyle/>
          <a:p>
            <a:pPr marL="267970" marR="885190" indent="-172720">
              <a:lnSpc>
                <a:spcPct val="99700"/>
              </a:lnSpc>
              <a:spcBef>
                <a:spcPts val="665"/>
              </a:spcBef>
              <a:buChar char="•"/>
              <a:tabLst>
                <a:tab pos="268605" algn="l"/>
              </a:tabLst>
            </a:pPr>
            <a:r>
              <a:rPr dirty="0" sz="1800">
                <a:solidFill>
                  <a:srgbClr val="808080"/>
                </a:solidFill>
                <a:latin typeface="Segoe UI"/>
                <a:cs typeface="Segoe UI"/>
              </a:rPr>
              <a:t>Lack</a:t>
            </a:r>
            <a:r>
              <a:rPr dirty="0" sz="1800" spc="-25">
                <a:solidFill>
                  <a:srgbClr val="808080"/>
                </a:solidFill>
                <a:latin typeface="Segoe UI"/>
                <a:cs typeface="Segoe UI"/>
              </a:rPr>
              <a:t> </a:t>
            </a:r>
            <a:r>
              <a:rPr dirty="0" sz="1800">
                <a:solidFill>
                  <a:srgbClr val="808080"/>
                </a:solidFill>
                <a:latin typeface="Segoe UI"/>
                <a:cs typeface="Segoe UI"/>
              </a:rPr>
              <a:t>of</a:t>
            </a:r>
            <a:r>
              <a:rPr dirty="0" sz="1800" spc="-30">
                <a:solidFill>
                  <a:srgbClr val="808080"/>
                </a:solidFill>
                <a:latin typeface="Segoe UI"/>
                <a:cs typeface="Segoe UI"/>
              </a:rPr>
              <a:t> </a:t>
            </a:r>
            <a:r>
              <a:rPr dirty="0" sz="1800">
                <a:solidFill>
                  <a:srgbClr val="808080"/>
                </a:solidFill>
                <a:latin typeface="Segoe UI"/>
                <a:cs typeface="Segoe UI"/>
              </a:rPr>
              <a:t>definitions</a:t>
            </a:r>
            <a:r>
              <a:rPr dirty="0" sz="1800" spc="-10">
                <a:solidFill>
                  <a:srgbClr val="808080"/>
                </a:solidFill>
                <a:latin typeface="Segoe UI"/>
                <a:cs typeface="Segoe UI"/>
              </a:rPr>
              <a:t> and/or </a:t>
            </a:r>
            <a:r>
              <a:rPr dirty="0" sz="1800">
                <a:solidFill>
                  <a:srgbClr val="808080"/>
                </a:solidFill>
                <a:latin typeface="Segoe UI"/>
                <a:cs typeface="Segoe UI"/>
              </a:rPr>
              <a:t>descriptions</a:t>
            </a:r>
            <a:r>
              <a:rPr dirty="0" sz="1800" spc="-25">
                <a:solidFill>
                  <a:srgbClr val="808080"/>
                </a:solidFill>
                <a:latin typeface="Segoe UI"/>
                <a:cs typeface="Segoe UI"/>
              </a:rPr>
              <a:t> </a:t>
            </a:r>
            <a:r>
              <a:rPr dirty="0" sz="1800">
                <a:solidFill>
                  <a:srgbClr val="808080"/>
                </a:solidFill>
                <a:latin typeface="Segoe UI"/>
                <a:cs typeface="Segoe UI"/>
              </a:rPr>
              <a:t>of</a:t>
            </a:r>
            <a:r>
              <a:rPr dirty="0" sz="1800" spc="-40">
                <a:solidFill>
                  <a:srgbClr val="808080"/>
                </a:solidFill>
                <a:latin typeface="Segoe UI"/>
                <a:cs typeface="Segoe UI"/>
              </a:rPr>
              <a:t> </a:t>
            </a:r>
            <a:r>
              <a:rPr dirty="0" sz="1800" spc="-10">
                <a:solidFill>
                  <a:srgbClr val="808080"/>
                </a:solidFill>
                <a:latin typeface="Segoe UI"/>
                <a:cs typeface="Segoe UI"/>
              </a:rPr>
              <a:t>outcome measurement</a:t>
            </a:r>
            <a:endParaRPr sz="1800">
              <a:latin typeface="Segoe UI"/>
              <a:cs typeface="Segoe UI"/>
            </a:endParaRPr>
          </a:p>
          <a:p>
            <a:pPr marL="267970" indent="-172720">
              <a:lnSpc>
                <a:spcPct val="100000"/>
              </a:lnSpc>
              <a:spcBef>
                <a:spcPts val="360"/>
              </a:spcBef>
              <a:buChar char="•"/>
              <a:tabLst>
                <a:tab pos="268605" algn="l"/>
              </a:tabLst>
            </a:pPr>
            <a:r>
              <a:rPr dirty="0" sz="1800">
                <a:solidFill>
                  <a:srgbClr val="808080"/>
                </a:solidFill>
                <a:latin typeface="Segoe UI"/>
                <a:cs typeface="Segoe UI"/>
              </a:rPr>
              <a:t>Incomplete/missing </a:t>
            </a:r>
            <a:r>
              <a:rPr dirty="0" sz="1800" spc="-10">
                <a:solidFill>
                  <a:srgbClr val="808080"/>
                </a:solidFill>
                <a:latin typeface="Segoe UI"/>
                <a:cs typeface="Segoe UI"/>
              </a:rPr>
              <a:t>follow-</a:t>
            </a:r>
            <a:r>
              <a:rPr dirty="0" sz="1800" spc="-25">
                <a:solidFill>
                  <a:srgbClr val="808080"/>
                </a:solidFill>
                <a:latin typeface="Segoe UI"/>
                <a:cs typeface="Segoe UI"/>
              </a:rPr>
              <a:t>up</a:t>
            </a:r>
            <a:endParaRPr sz="1800">
              <a:latin typeface="Segoe UI"/>
              <a:cs typeface="Segoe UI"/>
            </a:endParaRPr>
          </a:p>
          <a:p>
            <a:pPr marL="267970" marR="196215" indent="-172720">
              <a:lnSpc>
                <a:spcPct val="100000"/>
              </a:lnSpc>
              <a:spcBef>
                <a:spcPts val="350"/>
              </a:spcBef>
              <a:buChar char="•"/>
              <a:tabLst>
                <a:tab pos="268605" algn="l"/>
              </a:tabLst>
            </a:pPr>
            <a:r>
              <a:rPr dirty="0" sz="1800">
                <a:solidFill>
                  <a:srgbClr val="808080"/>
                </a:solidFill>
                <a:latin typeface="Segoe UI"/>
                <a:cs typeface="Segoe UI"/>
              </a:rPr>
              <a:t>Incidence</a:t>
            </a:r>
            <a:r>
              <a:rPr dirty="0" sz="1800" spc="-10">
                <a:solidFill>
                  <a:srgbClr val="808080"/>
                </a:solidFill>
                <a:latin typeface="Segoe UI"/>
                <a:cs typeface="Segoe UI"/>
              </a:rPr>
              <a:t> </a:t>
            </a:r>
            <a:r>
              <a:rPr dirty="0" sz="1800">
                <a:solidFill>
                  <a:srgbClr val="808080"/>
                </a:solidFill>
                <a:latin typeface="Segoe UI"/>
                <a:cs typeface="Segoe UI"/>
              </a:rPr>
              <a:t>rates</a:t>
            </a:r>
            <a:r>
              <a:rPr dirty="0" sz="1800" spc="-15">
                <a:solidFill>
                  <a:srgbClr val="808080"/>
                </a:solidFill>
                <a:latin typeface="Segoe UI"/>
                <a:cs typeface="Segoe UI"/>
              </a:rPr>
              <a:t> </a:t>
            </a:r>
            <a:r>
              <a:rPr dirty="0" sz="1800">
                <a:solidFill>
                  <a:srgbClr val="808080"/>
                </a:solidFill>
                <a:latin typeface="Segoe UI"/>
                <a:cs typeface="Segoe UI"/>
              </a:rPr>
              <a:t>not</a:t>
            </a:r>
            <a:r>
              <a:rPr dirty="0" sz="1800" spc="-20">
                <a:solidFill>
                  <a:srgbClr val="808080"/>
                </a:solidFill>
                <a:latin typeface="Segoe UI"/>
                <a:cs typeface="Segoe UI"/>
              </a:rPr>
              <a:t> </a:t>
            </a:r>
            <a:r>
              <a:rPr dirty="0" sz="1800">
                <a:solidFill>
                  <a:srgbClr val="808080"/>
                </a:solidFill>
                <a:latin typeface="Segoe UI"/>
                <a:cs typeface="Segoe UI"/>
              </a:rPr>
              <a:t>reported</a:t>
            </a:r>
            <a:r>
              <a:rPr dirty="0" sz="1800" spc="-5">
                <a:solidFill>
                  <a:srgbClr val="808080"/>
                </a:solidFill>
                <a:latin typeface="Segoe UI"/>
                <a:cs typeface="Segoe UI"/>
              </a:rPr>
              <a:t> </a:t>
            </a:r>
            <a:r>
              <a:rPr dirty="0" sz="1800" spc="-20">
                <a:solidFill>
                  <a:srgbClr val="808080"/>
                </a:solidFill>
                <a:latin typeface="Segoe UI"/>
                <a:cs typeface="Segoe UI"/>
              </a:rPr>
              <a:t>(i.e. </a:t>
            </a:r>
            <a:r>
              <a:rPr dirty="0" sz="1800">
                <a:solidFill>
                  <a:srgbClr val="808080"/>
                </a:solidFill>
                <a:latin typeface="Segoe UI"/>
                <a:cs typeface="Segoe UI"/>
              </a:rPr>
              <a:t>events</a:t>
            </a:r>
            <a:r>
              <a:rPr dirty="0" sz="1800" spc="-20">
                <a:solidFill>
                  <a:srgbClr val="808080"/>
                </a:solidFill>
                <a:latin typeface="Segoe UI"/>
                <a:cs typeface="Segoe UI"/>
              </a:rPr>
              <a:t> </a:t>
            </a:r>
            <a:r>
              <a:rPr dirty="0" sz="1800">
                <a:solidFill>
                  <a:srgbClr val="808080"/>
                </a:solidFill>
                <a:latin typeface="Segoe UI"/>
                <a:cs typeface="Segoe UI"/>
              </a:rPr>
              <a:t>per</a:t>
            </a:r>
            <a:r>
              <a:rPr dirty="0" sz="1800" spc="-10">
                <a:solidFill>
                  <a:srgbClr val="808080"/>
                </a:solidFill>
                <a:latin typeface="Segoe UI"/>
                <a:cs typeface="Segoe UI"/>
              </a:rPr>
              <a:t> </a:t>
            </a:r>
            <a:r>
              <a:rPr dirty="0" sz="1800">
                <a:solidFill>
                  <a:srgbClr val="808080"/>
                </a:solidFill>
                <a:latin typeface="Segoe UI"/>
                <a:cs typeface="Segoe UI"/>
              </a:rPr>
              <a:t>unit</a:t>
            </a:r>
            <a:r>
              <a:rPr dirty="0" sz="1800" spc="-10">
                <a:solidFill>
                  <a:srgbClr val="808080"/>
                </a:solidFill>
                <a:latin typeface="Segoe UI"/>
                <a:cs typeface="Segoe UI"/>
              </a:rPr>
              <a:t> </a:t>
            </a:r>
            <a:r>
              <a:rPr dirty="0" sz="1800">
                <a:solidFill>
                  <a:srgbClr val="808080"/>
                </a:solidFill>
                <a:latin typeface="Segoe UI"/>
                <a:cs typeface="Segoe UI"/>
              </a:rPr>
              <a:t>of</a:t>
            </a:r>
            <a:r>
              <a:rPr dirty="0" sz="1800" spc="-10">
                <a:solidFill>
                  <a:srgbClr val="808080"/>
                </a:solidFill>
                <a:latin typeface="Segoe UI"/>
                <a:cs typeface="Segoe UI"/>
              </a:rPr>
              <a:t> follow-</a:t>
            </a:r>
            <a:r>
              <a:rPr dirty="0" sz="1800" spc="-25">
                <a:solidFill>
                  <a:srgbClr val="808080"/>
                </a:solidFill>
                <a:latin typeface="Segoe UI"/>
                <a:cs typeface="Segoe UI"/>
              </a:rPr>
              <a:t>up)</a:t>
            </a:r>
            <a:endParaRPr sz="1800">
              <a:latin typeface="Segoe UI"/>
              <a:cs typeface="Segoe UI"/>
            </a:endParaRPr>
          </a:p>
        </p:txBody>
      </p:sp>
      <p:sp>
        <p:nvSpPr>
          <p:cNvPr id="5" name="object 5" descr=""/>
          <p:cNvSpPr txBox="1"/>
          <p:nvPr/>
        </p:nvSpPr>
        <p:spPr>
          <a:xfrm>
            <a:off x="6288023" y="2470404"/>
            <a:ext cx="3733800" cy="1065530"/>
          </a:xfrm>
          <a:prstGeom prst="rect">
            <a:avLst/>
          </a:prstGeom>
          <a:solidFill>
            <a:srgbClr val="E43E31"/>
          </a:solidFill>
        </p:spPr>
        <p:txBody>
          <a:bodyPr wrap="square" lIns="0" tIns="150495" rIns="0" bIns="0" rtlCol="0" vert="horz">
            <a:spAutoFit/>
          </a:bodyPr>
          <a:lstStyle/>
          <a:p>
            <a:pPr marL="194310" marR="187960" indent="1066800">
              <a:lnSpc>
                <a:spcPct val="100000"/>
              </a:lnSpc>
              <a:spcBef>
                <a:spcPts val="1185"/>
              </a:spcBef>
            </a:pPr>
            <a:r>
              <a:rPr dirty="0" sz="2400" b="1">
                <a:solidFill>
                  <a:srgbClr val="FFFFFF"/>
                </a:solidFill>
                <a:latin typeface="Segoe UI"/>
                <a:cs typeface="Segoe UI"/>
              </a:rPr>
              <a:t>Effect</a:t>
            </a:r>
            <a:r>
              <a:rPr dirty="0" sz="2400" spc="-30" b="1">
                <a:solidFill>
                  <a:srgbClr val="FFFFFF"/>
                </a:solidFill>
                <a:latin typeface="Segoe UI"/>
                <a:cs typeface="Segoe UI"/>
              </a:rPr>
              <a:t> </a:t>
            </a:r>
            <a:r>
              <a:rPr dirty="0" sz="2400" spc="-25" b="1">
                <a:solidFill>
                  <a:srgbClr val="FFFFFF"/>
                </a:solidFill>
                <a:latin typeface="Segoe UI"/>
                <a:cs typeface="Segoe UI"/>
              </a:rPr>
              <a:t>of </a:t>
            </a:r>
            <a:r>
              <a:rPr dirty="0" sz="2400" b="1">
                <a:solidFill>
                  <a:srgbClr val="FFFFFF"/>
                </a:solidFill>
                <a:latin typeface="Segoe UI"/>
                <a:cs typeface="Segoe UI"/>
              </a:rPr>
              <a:t>anticoagulation</a:t>
            </a:r>
            <a:r>
              <a:rPr dirty="0" sz="2400" spc="-60" b="1">
                <a:solidFill>
                  <a:srgbClr val="FFFFFF"/>
                </a:solidFill>
                <a:latin typeface="Segoe UI"/>
                <a:cs typeface="Segoe UI"/>
              </a:rPr>
              <a:t> </a:t>
            </a:r>
            <a:r>
              <a:rPr dirty="0" sz="2400" spc="-10" b="1">
                <a:solidFill>
                  <a:srgbClr val="FFFFFF"/>
                </a:solidFill>
                <a:latin typeface="Segoe UI"/>
                <a:cs typeface="Segoe UI"/>
              </a:rPr>
              <a:t>studies</a:t>
            </a:r>
            <a:endParaRPr sz="2400">
              <a:latin typeface="Segoe UI"/>
              <a:cs typeface="Segoe UI"/>
            </a:endParaRPr>
          </a:p>
        </p:txBody>
      </p:sp>
      <p:sp>
        <p:nvSpPr>
          <p:cNvPr id="6" name="object 6" descr=""/>
          <p:cNvSpPr txBox="1"/>
          <p:nvPr/>
        </p:nvSpPr>
        <p:spPr>
          <a:xfrm>
            <a:off x="6288023" y="3535679"/>
            <a:ext cx="3733800" cy="1981200"/>
          </a:xfrm>
          <a:prstGeom prst="rect">
            <a:avLst/>
          </a:prstGeom>
          <a:solidFill>
            <a:srgbClr val="F2F2F2">
              <a:alpha val="90194"/>
            </a:srgbClr>
          </a:solidFill>
        </p:spPr>
        <p:txBody>
          <a:bodyPr wrap="square" lIns="0" tIns="83820" rIns="0" bIns="0" rtlCol="0" vert="horz">
            <a:spAutoFit/>
          </a:bodyPr>
          <a:lstStyle/>
          <a:p>
            <a:pPr marL="267335" marR="263525" indent="-172720">
              <a:lnSpc>
                <a:spcPct val="100000"/>
              </a:lnSpc>
              <a:spcBef>
                <a:spcPts val="660"/>
              </a:spcBef>
              <a:buChar char="•"/>
              <a:tabLst>
                <a:tab pos="267970" algn="l"/>
              </a:tabLst>
            </a:pPr>
            <a:r>
              <a:rPr dirty="0" sz="1800">
                <a:solidFill>
                  <a:srgbClr val="808080"/>
                </a:solidFill>
                <a:latin typeface="Segoe UI"/>
                <a:cs typeface="Segoe UI"/>
              </a:rPr>
              <a:t>Confounding</a:t>
            </a:r>
            <a:r>
              <a:rPr dirty="0" sz="1800" spc="-25">
                <a:solidFill>
                  <a:srgbClr val="808080"/>
                </a:solidFill>
                <a:latin typeface="Segoe UI"/>
                <a:cs typeface="Segoe UI"/>
              </a:rPr>
              <a:t> </a:t>
            </a:r>
            <a:r>
              <a:rPr dirty="0" sz="1800">
                <a:solidFill>
                  <a:srgbClr val="808080"/>
                </a:solidFill>
                <a:latin typeface="Segoe UI"/>
                <a:cs typeface="Segoe UI"/>
              </a:rPr>
              <a:t>with</a:t>
            </a:r>
            <a:r>
              <a:rPr dirty="0" sz="1800" spc="-5">
                <a:solidFill>
                  <a:srgbClr val="808080"/>
                </a:solidFill>
                <a:latin typeface="Segoe UI"/>
                <a:cs typeface="Segoe UI"/>
              </a:rPr>
              <a:t> </a:t>
            </a:r>
            <a:r>
              <a:rPr dirty="0" sz="1800">
                <a:solidFill>
                  <a:srgbClr val="808080"/>
                </a:solidFill>
                <a:latin typeface="Segoe UI"/>
                <a:cs typeface="Segoe UI"/>
              </a:rPr>
              <a:t>use</a:t>
            </a:r>
            <a:r>
              <a:rPr dirty="0" sz="1800" spc="-20">
                <a:solidFill>
                  <a:srgbClr val="808080"/>
                </a:solidFill>
                <a:latin typeface="Segoe UI"/>
                <a:cs typeface="Segoe UI"/>
              </a:rPr>
              <a:t> </a:t>
            </a:r>
            <a:r>
              <a:rPr dirty="0" sz="1800">
                <a:solidFill>
                  <a:srgbClr val="808080"/>
                </a:solidFill>
                <a:latin typeface="Segoe UI"/>
                <a:cs typeface="Segoe UI"/>
              </a:rPr>
              <a:t>of</a:t>
            </a:r>
            <a:r>
              <a:rPr dirty="0" sz="1800" spc="-15">
                <a:solidFill>
                  <a:srgbClr val="808080"/>
                </a:solidFill>
                <a:latin typeface="Segoe UI"/>
                <a:cs typeface="Segoe UI"/>
              </a:rPr>
              <a:t> </a:t>
            </a:r>
            <a:r>
              <a:rPr dirty="0" sz="1800" spc="-10">
                <a:solidFill>
                  <a:srgbClr val="808080"/>
                </a:solidFill>
                <a:latin typeface="Segoe UI"/>
                <a:cs typeface="Segoe UI"/>
              </a:rPr>
              <a:t>higher </a:t>
            </a:r>
            <a:r>
              <a:rPr dirty="0" sz="1800">
                <a:solidFill>
                  <a:srgbClr val="808080"/>
                </a:solidFill>
                <a:latin typeface="Segoe UI"/>
                <a:cs typeface="Segoe UI"/>
              </a:rPr>
              <a:t>intensities</a:t>
            </a:r>
            <a:r>
              <a:rPr dirty="0" sz="1800" spc="-20">
                <a:solidFill>
                  <a:srgbClr val="808080"/>
                </a:solidFill>
                <a:latin typeface="Segoe UI"/>
                <a:cs typeface="Segoe UI"/>
              </a:rPr>
              <a:t> </a:t>
            </a:r>
            <a:r>
              <a:rPr dirty="0" sz="1800">
                <a:solidFill>
                  <a:srgbClr val="808080"/>
                </a:solidFill>
                <a:latin typeface="Segoe UI"/>
                <a:cs typeface="Segoe UI"/>
              </a:rPr>
              <a:t>in</a:t>
            </a:r>
            <a:r>
              <a:rPr dirty="0" sz="1800" spc="-40">
                <a:solidFill>
                  <a:srgbClr val="808080"/>
                </a:solidFill>
                <a:latin typeface="Segoe UI"/>
                <a:cs typeface="Segoe UI"/>
              </a:rPr>
              <a:t> </a:t>
            </a:r>
            <a:r>
              <a:rPr dirty="0" sz="1800">
                <a:solidFill>
                  <a:srgbClr val="808080"/>
                </a:solidFill>
                <a:latin typeface="Segoe UI"/>
                <a:cs typeface="Segoe UI"/>
              </a:rPr>
              <a:t>selected</a:t>
            </a:r>
            <a:r>
              <a:rPr dirty="0" sz="1800" spc="-15">
                <a:solidFill>
                  <a:srgbClr val="808080"/>
                </a:solidFill>
                <a:latin typeface="Segoe UI"/>
                <a:cs typeface="Segoe UI"/>
              </a:rPr>
              <a:t> </a:t>
            </a:r>
            <a:r>
              <a:rPr dirty="0" sz="1800" spc="-10">
                <a:solidFill>
                  <a:srgbClr val="808080"/>
                </a:solidFill>
                <a:latin typeface="Segoe UI"/>
                <a:cs typeface="Segoe UI"/>
              </a:rPr>
              <a:t>patients</a:t>
            </a:r>
            <a:endParaRPr sz="1800">
              <a:latin typeface="Segoe UI"/>
              <a:cs typeface="Segoe UI"/>
            </a:endParaRPr>
          </a:p>
          <a:p>
            <a:pPr marL="267335" marR="995680" indent="-172720">
              <a:lnSpc>
                <a:spcPct val="99700"/>
              </a:lnSpc>
              <a:spcBef>
                <a:spcPts val="355"/>
              </a:spcBef>
              <a:buChar char="•"/>
              <a:tabLst>
                <a:tab pos="267970" algn="l"/>
              </a:tabLst>
            </a:pPr>
            <a:r>
              <a:rPr dirty="0" sz="1800">
                <a:solidFill>
                  <a:srgbClr val="808080"/>
                </a:solidFill>
                <a:latin typeface="Segoe UI"/>
                <a:cs typeface="Segoe UI"/>
              </a:rPr>
              <a:t>Lack</a:t>
            </a:r>
            <a:r>
              <a:rPr dirty="0" sz="1800" spc="-25">
                <a:solidFill>
                  <a:srgbClr val="808080"/>
                </a:solidFill>
                <a:latin typeface="Segoe UI"/>
                <a:cs typeface="Segoe UI"/>
              </a:rPr>
              <a:t> </a:t>
            </a:r>
            <a:r>
              <a:rPr dirty="0" sz="1800">
                <a:solidFill>
                  <a:srgbClr val="808080"/>
                </a:solidFill>
                <a:latin typeface="Segoe UI"/>
                <a:cs typeface="Segoe UI"/>
              </a:rPr>
              <a:t>of</a:t>
            </a:r>
            <a:r>
              <a:rPr dirty="0" sz="1800" spc="-30">
                <a:solidFill>
                  <a:srgbClr val="808080"/>
                </a:solidFill>
                <a:latin typeface="Segoe UI"/>
                <a:cs typeface="Segoe UI"/>
              </a:rPr>
              <a:t> </a:t>
            </a:r>
            <a:r>
              <a:rPr dirty="0" sz="1800">
                <a:solidFill>
                  <a:srgbClr val="808080"/>
                </a:solidFill>
                <a:latin typeface="Segoe UI"/>
                <a:cs typeface="Segoe UI"/>
              </a:rPr>
              <a:t>details</a:t>
            </a:r>
            <a:r>
              <a:rPr dirty="0" sz="1800" spc="-10">
                <a:solidFill>
                  <a:srgbClr val="808080"/>
                </a:solidFill>
                <a:latin typeface="Segoe UI"/>
                <a:cs typeface="Segoe UI"/>
              </a:rPr>
              <a:t> regarding </a:t>
            </a:r>
            <a:r>
              <a:rPr dirty="0" sz="1800">
                <a:solidFill>
                  <a:srgbClr val="808080"/>
                </a:solidFill>
                <a:latin typeface="Segoe UI"/>
                <a:cs typeface="Segoe UI"/>
              </a:rPr>
              <a:t>reported </a:t>
            </a:r>
            <a:r>
              <a:rPr dirty="0" sz="1800" spc="-10">
                <a:solidFill>
                  <a:srgbClr val="808080"/>
                </a:solidFill>
                <a:latin typeface="Segoe UI"/>
                <a:cs typeface="Segoe UI"/>
              </a:rPr>
              <a:t>anticoagulant intensities</a:t>
            </a:r>
            <a:endParaRPr sz="1800">
              <a:latin typeface="Segoe UI"/>
              <a:cs typeface="Segoe UI"/>
            </a:endParaRPr>
          </a:p>
        </p:txBody>
      </p:sp>
      <p:sp>
        <p:nvSpPr>
          <p:cNvPr id="7" name="object 7" descr=""/>
          <p:cNvSpPr txBox="1"/>
          <p:nvPr/>
        </p:nvSpPr>
        <p:spPr>
          <a:xfrm>
            <a:off x="5159726" y="582894"/>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b="1">
                <a:latin typeface="Calibri"/>
                <a:cs typeface="Calibri"/>
              </a:rPr>
              <a:t>In</a:t>
            </a:r>
            <a:r>
              <a:rPr dirty="0" spc="-45" b="1">
                <a:latin typeface="Calibri"/>
                <a:cs typeface="Calibri"/>
              </a:rPr>
              <a:t> </a:t>
            </a:r>
            <a:r>
              <a:rPr dirty="0" b="1">
                <a:latin typeface="Calibri"/>
                <a:cs typeface="Calibri"/>
              </a:rPr>
              <a:t>Summary:</a:t>
            </a:r>
            <a:r>
              <a:rPr dirty="0" spc="-45" b="1">
                <a:latin typeface="Calibri"/>
                <a:cs typeface="Calibri"/>
              </a:rPr>
              <a:t> </a:t>
            </a:r>
            <a:r>
              <a:rPr dirty="0"/>
              <a:t>Back</a:t>
            </a:r>
            <a:r>
              <a:rPr dirty="0" spc="-55"/>
              <a:t> </a:t>
            </a:r>
            <a:r>
              <a:rPr dirty="0"/>
              <a:t>to</a:t>
            </a:r>
            <a:r>
              <a:rPr dirty="0" spc="-60"/>
              <a:t> </a:t>
            </a:r>
            <a:r>
              <a:rPr dirty="0"/>
              <a:t>our</a:t>
            </a:r>
            <a:r>
              <a:rPr dirty="0" spc="-45"/>
              <a:t> </a:t>
            </a:r>
            <a:r>
              <a:rPr dirty="0" spc="-10"/>
              <a:t>Objectives</a:t>
            </a:r>
          </a:p>
        </p:txBody>
      </p:sp>
      <p:sp>
        <p:nvSpPr>
          <p:cNvPr id="3" name="object 3" descr=""/>
          <p:cNvSpPr txBox="1">
            <a:spLocks noGrp="1"/>
          </p:cNvSpPr>
          <p:nvPr>
            <p:ph type="body" idx="1"/>
          </p:nvPr>
        </p:nvSpPr>
        <p:spPr>
          <a:prstGeom prst="rect"/>
        </p:spPr>
        <p:txBody>
          <a:bodyPr wrap="square" lIns="0" tIns="164276" rIns="0" bIns="0" rtlCol="0" vert="horz">
            <a:spAutoFit/>
          </a:bodyPr>
          <a:lstStyle/>
          <a:p>
            <a:pPr marL="527685" marR="5080" indent="-515620">
              <a:lnSpc>
                <a:spcPts val="2590"/>
              </a:lnSpc>
              <a:spcBef>
                <a:spcPts val="425"/>
              </a:spcBef>
              <a:buAutoNum type="arabicPeriod"/>
              <a:tabLst>
                <a:tab pos="527685" algn="l"/>
                <a:tab pos="528320" algn="l"/>
              </a:tabLst>
            </a:pPr>
            <a:r>
              <a:rPr dirty="0"/>
              <a:t>Describe</a:t>
            </a:r>
            <a:r>
              <a:rPr dirty="0" spc="-65"/>
              <a:t> </a:t>
            </a:r>
            <a:r>
              <a:rPr dirty="0"/>
              <a:t>VTE</a:t>
            </a:r>
            <a:r>
              <a:rPr dirty="0" spc="-40"/>
              <a:t> </a:t>
            </a:r>
            <a:r>
              <a:rPr dirty="0"/>
              <a:t>prophylaxis</a:t>
            </a:r>
            <a:r>
              <a:rPr dirty="0" spc="-65"/>
              <a:t> </a:t>
            </a:r>
            <a:r>
              <a:rPr dirty="0"/>
              <a:t>recommendations</a:t>
            </a:r>
            <a:r>
              <a:rPr dirty="0" spc="-70"/>
              <a:t> </a:t>
            </a:r>
            <a:r>
              <a:rPr dirty="0"/>
              <a:t>for</a:t>
            </a:r>
            <a:r>
              <a:rPr dirty="0" spc="-50"/>
              <a:t> </a:t>
            </a:r>
            <a:r>
              <a:rPr dirty="0"/>
              <a:t>hospitalized</a:t>
            </a:r>
            <a:r>
              <a:rPr dirty="0" spc="-70"/>
              <a:t> </a:t>
            </a:r>
            <a:r>
              <a:rPr dirty="0"/>
              <a:t>patients</a:t>
            </a:r>
            <a:r>
              <a:rPr dirty="0" spc="-70"/>
              <a:t> </a:t>
            </a:r>
            <a:r>
              <a:rPr dirty="0"/>
              <a:t>with</a:t>
            </a:r>
            <a:r>
              <a:rPr dirty="0" spc="-65"/>
              <a:t> </a:t>
            </a:r>
            <a:r>
              <a:rPr dirty="0" spc="-20"/>
              <a:t>COVID-</a:t>
            </a:r>
            <a:r>
              <a:rPr dirty="0" spc="-25"/>
              <a:t>19 </a:t>
            </a:r>
            <a:r>
              <a:rPr dirty="0"/>
              <a:t>related</a:t>
            </a:r>
            <a:r>
              <a:rPr dirty="0" spc="-50"/>
              <a:t> </a:t>
            </a:r>
            <a:r>
              <a:rPr dirty="0" b="1">
                <a:latin typeface="Calibri"/>
                <a:cs typeface="Calibri"/>
              </a:rPr>
              <a:t>critical</a:t>
            </a:r>
            <a:r>
              <a:rPr dirty="0" spc="-50" b="1">
                <a:latin typeface="Calibri"/>
                <a:cs typeface="Calibri"/>
              </a:rPr>
              <a:t> </a:t>
            </a:r>
            <a:r>
              <a:rPr dirty="0" b="1">
                <a:latin typeface="Calibri"/>
                <a:cs typeface="Calibri"/>
              </a:rPr>
              <a:t>illness</a:t>
            </a:r>
            <a:r>
              <a:rPr dirty="0" spc="-20" b="1">
                <a:latin typeface="Calibri"/>
                <a:cs typeface="Calibri"/>
              </a:rPr>
              <a:t> </a:t>
            </a:r>
            <a:r>
              <a:rPr dirty="0"/>
              <a:t>who</a:t>
            </a:r>
            <a:r>
              <a:rPr dirty="0" spc="-40"/>
              <a:t> </a:t>
            </a:r>
            <a:r>
              <a:rPr dirty="0"/>
              <a:t>do</a:t>
            </a:r>
            <a:r>
              <a:rPr dirty="0" spc="-40"/>
              <a:t> </a:t>
            </a:r>
            <a:r>
              <a:rPr dirty="0"/>
              <a:t>not</a:t>
            </a:r>
            <a:r>
              <a:rPr dirty="0" spc="-35"/>
              <a:t> </a:t>
            </a:r>
            <a:r>
              <a:rPr dirty="0"/>
              <a:t>have</a:t>
            </a:r>
            <a:r>
              <a:rPr dirty="0" spc="-35"/>
              <a:t> </a:t>
            </a:r>
            <a:r>
              <a:rPr dirty="0"/>
              <a:t>suspected</a:t>
            </a:r>
            <a:r>
              <a:rPr dirty="0" spc="-45"/>
              <a:t> </a:t>
            </a:r>
            <a:r>
              <a:rPr dirty="0"/>
              <a:t>or</a:t>
            </a:r>
            <a:r>
              <a:rPr dirty="0" spc="-30"/>
              <a:t> </a:t>
            </a:r>
            <a:r>
              <a:rPr dirty="0"/>
              <a:t>confirmed</a:t>
            </a:r>
            <a:r>
              <a:rPr dirty="0" spc="-35"/>
              <a:t> </a:t>
            </a:r>
            <a:r>
              <a:rPr dirty="0" spc="-25"/>
              <a:t>VTE</a:t>
            </a:r>
          </a:p>
          <a:p>
            <a:pPr lvl="1" marL="698500" indent="-228600">
              <a:lnSpc>
                <a:spcPct val="100000"/>
              </a:lnSpc>
              <a:spcBef>
                <a:spcPts val="259"/>
              </a:spcBef>
              <a:buFont typeface="Arial"/>
              <a:buChar char="•"/>
              <a:tabLst>
                <a:tab pos="697865" algn="l"/>
                <a:tab pos="698500" algn="l"/>
              </a:tabLst>
            </a:pPr>
            <a:r>
              <a:rPr dirty="0" sz="2000">
                <a:solidFill>
                  <a:srgbClr val="E43D33"/>
                </a:solidFill>
                <a:latin typeface="Calibri"/>
                <a:cs typeface="Calibri"/>
              </a:rPr>
              <a:t>Intermediate-</a:t>
            </a:r>
            <a:r>
              <a:rPr dirty="0" sz="2000" spc="-35">
                <a:solidFill>
                  <a:srgbClr val="E43D33"/>
                </a:solidFill>
                <a:latin typeface="Calibri"/>
                <a:cs typeface="Calibri"/>
              </a:rPr>
              <a:t> </a:t>
            </a:r>
            <a:r>
              <a:rPr dirty="0" sz="2000">
                <a:solidFill>
                  <a:srgbClr val="E43D33"/>
                </a:solidFill>
                <a:latin typeface="Calibri"/>
                <a:cs typeface="Calibri"/>
              </a:rPr>
              <a:t>or</a:t>
            </a:r>
            <a:r>
              <a:rPr dirty="0" sz="2000" spc="-45">
                <a:solidFill>
                  <a:srgbClr val="E43D33"/>
                </a:solidFill>
                <a:latin typeface="Calibri"/>
                <a:cs typeface="Calibri"/>
              </a:rPr>
              <a:t> </a:t>
            </a:r>
            <a:r>
              <a:rPr dirty="0" sz="2000" spc="-10">
                <a:solidFill>
                  <a:srgbClr val="E43D33"/>
                </a:solidFill>
                <a:latin typeface="Calibri"/>
                <a:cs typeface="Calibri"/>
              </a:rPr>
              <a:t>therapeutic-</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a:solidFill>
                  <a:srgbClr val="E43D33"/>
                </a:solidFill>
                <a:latin typeface="Calibri"/>
                <a:cs typeface="Calibri"/>
              </a:rPr>
              <a:t>versus</a:t>
            </a:r>
            <a:r>
              <a:rPr dirty="0" sz="2000" spc="-35">
                <a:solidFill>
                  <a:srgbClr val="E43D33"/>
                </a:solidFill>
                <a:latin typeface="Calibri"/>
                <a:cs typeface="Calibri"/>
              </a:rPr>
              <a:t> </a:t>
            </a:r>
            <a:r>
              <a:rPr dirty="0" sz="2000" spc="-10">
                <a:solidFill>
                  <a:srgbClr val="E43D33"/>
                </a:solidFill>
                <a:latin typeface="Calibri"/>
                <a:cs typeface="Calibri"/>
              </a:rPr>
              <a:t>prophylactic</a:t>
            </a:r>
            <a:r>
              <a:rPr dirty="0" sz="2000" spc="-60">
                <a:solidFill>
                  <a:srgbClr val="E43D33"/>
                </a:solidFill>
                <a:latin typeface="Calibri"/>
                <a:cs typeface="Calibri"/>
              </a:rPr>
              <a:t> </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spc="-10">
                <a:solidFill>
                  <a:srgbClr val="E43D33"/>
                </a:solidFill>
                <a:latin typeface="Calibri"/>
                <a:cs typeface="Calibri"/>
              </a:rPr>
              <a:t>anticoagulation</a:t>
            </a:r>
            <a:endParaRPr sz="2000">
              <a:latin typeface="Calibri"/>
              <a:cs typeface="Calibri"/>
            </a:endParaRPr>
          </a:p>
          <a:p>
            <a:pPr lvl="1">
              <a:lnSpc>
                <a:spcPct val="100000"/>
              </a:lnSpc>
              <a:buClr>
                <a:srgbClr val="E43D33"/>
              </a:buClr>
              <a:buFont typeface="Arial"/>
              <a:buChar char="•"/>
            </a:pPr>
            <a:endParaRPr sz="2300"/>
          </a:p>
          <a:p>
            <a:pPr marL="527685" marR="5080" indent="-515620">
              <a:lnSpc>
                <a:spcPts val="2590"/>
              </a:lnSpc>
              <a:spcBef>
                <a:spcPts val="1800"/>
              </a:spcBef>
              <a:buAutoNum type="arabicPeriod"/>
              <a:tabLst>
                <a:tab pos="527685" algn="l"/>
                <a:tab pos="528320" algn="l"/>
              </a:tabLst>
            </a:pPr>
            <a:r>
              <a:rPr dirty="0"/>
              <a:t>Describe</a:t>
            </a:r>
            <a:r>
              <a:rPr dirty="0" spc="-65"/>
              <a:t> </a:t>
            </a:r>
            <a:r>
              <a:rPr dirty="0"/>
              <a:t>VTE</a:t>
            </a:r>
            <a:r>
              <a:rPr dirty="0" spc="-40"/>
              <a:t> </a:t>
            </a:r>
            <a:r>
              <a:rPr dirty="0"/>
              <a:t>prophylaxis</a:t>
            </a:r>
            <a:r>
              <a:rPr dirty="0" spc="-65"/>
              <a:t> </a:t>
            </a:r>
            <a:r>
              <a:rPr dirty="0"/>
              <a:t>recommendations</a:t>
            </a:r>
            <a:r>
              <a:rPr dirty="0" spc="-70"/>
              <a:t> </a:t>
            </a:r>
            <a:r>
              <a:rPr dirty="0"/>
              <a:t>for</a:t>
            </a:r>
            <a:r>
              <a:rPr dirty="0" spc="-50"/>
              <a:t> </a:t>
            </a:r>
            <a:r>
              <a:rPr dirty="0"/>
              <a:t>hospitalized</a:t>
            </a:r>
            <a:r>
              <a:rPr dirty="0" spc="-70"/>
              <a:t> </a:t>
            </a:r>
            <a:r>
              <a:rPr dirty="0"/>
              <a:t>patients</a:t>
            </a:r>
            <a:r>
              <a:rPr dirty="0" spc="-70"/>
              <a:t> </a:t>
            </a:r>
            <a:r>
              <a:rPr dirty="0"/>
              <a:t>with</a:t>
            </a:r>
            <a:r>
              <a:rPr dirty="0" spc="-65"/>
              <a:t> </a:t>
            </a:r>
            <a:r>
              <a:rPr dirty="0" spc="-20"/>
              <a:t>COVID-</a:t>
            </a:r>
            <a:r>
              <a:rPr dirty="0" spc="-25"/>
              <a:t>19 </a:t>
            </a:r>
            <a:r>
              <a:rPr dirty="0"/>
              <a:t>related</a:t>
            </a:r>
            <a:r>
              <a:rPr dirty="0" spc="-50"/>
              <a:t> </a:t>
            </a:r>
            <a:r>
              <a:rPr dirty="0" b="1">
                <a:latin typeface="Calibri"/>
                <a:cs typeface="Calibri"/>
              </a:rPr>
              <a:t>acute</a:t>
            </a:r>
            <a:r>
              <a:rPr dirty="0" spc="-35" b="1">
                <a:latin typeface="Calibri"/>
                <a:cs typeface="Calibri"/>
              </a:rPr>
              <a:t> </a:t>
            </a:r>
            <a:r>
              <a:rPr dirty="0" b="1">
                <a:latin typeface="Calibri"/>
                <a:cs typeface="Calibri"/>
              </a:rPr>
              <a:t>illness</a:t>
            </a:r>
            <a:r>
              <a:rPr dirty="0" spc="-20" b="1">
                <a:latin typeface="Calibri"/>
                <a:cs typeface="Calibri"/>
              </a:rPr>
              <a:t> </a:t>
            </a:r>
            <a:r>
              <a:rPr dirty="0"/>
              <a:t>who</a:t>
            </a:r>
            <a:r>
              <a:rPr dirty="0" spc="-40"/>
              <a:t> </a:t>
            </a:r>
            <a:r>
              <a:rPr dirty="0"/>
              <a:t>do</a:t>
            </a:r>
            <a:r>
              <a:rPr dirty="0" spc="-40"/>
              <a:t> </a:t>
            </a:r>
            <a:r>
              <a:rPr dirty="0"/>
              <a:t>not</a:t>
            </a:r>
            <a:r>
              <a:rPr dirty="0" spc="-35"/>
              <a:t> </a:t>
            </a:r>
            <a:r>
              <a:rPr dirty="0"/>
              <a:t>have</a:t>
            </a:r>
            <a:r>
              <a:rPr dirty="0" spc="-30"/>
              <a:t> </a:t>
            </a:r>
            <a:r>
              <a:rPr dirty="0"/>
              <a:t>suspected</a:t>
            </a:r>
            <a:r>
              <a:rPr dirty="0" spc="-50"/>
              <a:t> </a:t>
            </a:r>
            <a:r>
              <a:rPr dirty="0"/>
              <a:t>or</a:t>
            </a:r>
            <a:r>
              <a:rPr dirty="0" spc="-30"/>
              <a:t> </a:t>
            </a:r>
            <a:r>
              <a:rPr dirty="0"/>
              <a:t>confirmed</a:t>
            </a:r>
            <a:r>
              <a:rPr dirty="0" spc="-35"/>
              <a:t> </a:t>
            </a:r>
            <a:r>
              <a:rPr dirty="0" spc="-25"/>
              <a:t>VTE</a:t>
            </a:r>
          </a:p>
          <a:p>
            <a:pPr lvl="1" marL="698500" indent="-228600">
              <a:lnSpc>
                <a:spcPct val="100000"/>
              </a:lnSpc>
              <a:spcBef>
                <a:spcPts val="240"/>
              </a:spcBef>
              <a:buFont typeface="Arial"/>
              <a:buChar char="•"/>
              <a:tabLst>
                <a:tab pos="697865" algn="l"/>
                <a:tab pos="698500" algn="l"/>
              </a:tabLst>
            </a:pPr>
            <a:r>
              <a:rPr dirty="0" sz="2000">
                <a:solidFill>
                  <a:srgbClr val="E43D33"/>
                </a:solidFill>
                <a:latin typeface="Calibri"/>
                <a:cs typeface="Calibri"/>
              </a:rPr>
              <a:t>Intermediate-</a:t>
            </a:r>
            <a:r>
              <a:rPr dirty="0" sz="2000" spc="-35">
                <a:solidFill>
                  <a:srgbClr val="E43D33"/>
                </a:solidFill>
                <a:latin typeface="Calibri"/>
                <a:cs typeface="Calibri"/>
              </a:rPr>
              <a:t> </a:t>
            </a:r>
            <a:r>
              <a:rPr dirty="0" sz="2000">
                <a:solidFill>
                  <a:srgbClr val="E43D33"/>
                </a:solidFill>
                <a:latin typeface="Calibri"/>
                <a:cs typeface="Calibri"/>
              </a:rPr>
              <a:t>or</a:t>
            </a:r>
            <a:r>
              <a:rPr dirty="0" sz="2000" spc="-45">
                <a:solidFill>
                  <a:srgbClr val="E43D33"/>
                </a:solidFill>
                <a:latin typeface="Calibri"/>
                <a:cs typeface="Calibri"/>
              </a:rPr>
              <a:t> </a:t>
            </a:r>
            <a:r>
              <a:rPr dirty="0" sz="2000" spc="-10">
                <a:solidFill>
                  <a:srgbClr val="E43D33"/>
                </a:solidFill>
                <a:latin typeface="Calibri"/>
                <a:cs typeface="Calibri"/>
              </a:rPr>
              <a:t>therapeutic-</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a:solidFill>
                  <a:srgbClr val="E43D33"/>
                </a:solidFill>
                <a:latin typeface="Calibri"/>
                <a:cs typeface="Calibri"/>
              </a:rPr>
              <a:t>versus</a:t>
            </a:r>
            <a:r>
              <a:rPr dirty="0" sz="2000" spc="-35">
                <a:solidFill>
                  <a:srgbClr val="E43D33"/>
                </a:solidFill>
                <a:latin typeface="Calibri"/>
                <a:cs typeface="Calibri"/>
              </a:rPr>
              <a:t> </a:t>
            </a:r>
            <a:r>
              <a:rPr dirty="0" sz="2000" spc="-10">
                <a:solidFill>
                  <a:srgbClr val="E43D33"/>
                </a:solidFill>
                <a:latin typeface="Calibri"/>
                <a:cs typeface="Calibri"/>
              </a:rPr>
              <a:t>prophylactic</a:t>
            </a:r>
            <a:r>
              <a:rPr dirty="0" sz="2000" spc="-60">
                <a:solidFill>
                  <a:srgbClr val="E43D33"/>
                </a:solidFill>
                <a:latin typeface="Calibri"/>
                <a:cs typeface="Calibri"/>
              </a:rPr>
              <a:t> </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spc="-10">
                <a:solidFill>
                  <a:srgbClr val="E43D33"/>
                </a:solidFill>
                <a:latin typeface="Calibri"/>
                <a:cs typeface="Calibri"/>
              </a:rPr>
              <a:t>anticoagulation</a:t>
            </a:r>
            <a:endParaRPr sz="200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Acknowledgements</a:t>
            </a:r>
          </a:p>
        </p:txBody>
      </p:sp>
      <p:sp>
        <p:nvSpPr>
          <p:cNvPr id="3" name="object 3" descr=""/>
          <p:cNvSpPr txBox="1"/>
          <p:nvPr/>
        </p:nvSpPr>
        <p:spPr>
          <a:xfrm>
            <a:off x="406400" y="1872565"/>
            <a:ext cx="10330815" cy="2235200"/>
          </a:xfrm>
          <a:prstGeom prst="rect">
            <a:avLst/>
          </a:prstGeom>
        </p:spPr>
        <p:txBody>
          <a:bodyPr wrap="square" lIns="0" tIns="104140" rIns="0" bIns="0" rtlCol="0" vert="horz">
            <a:spAutoFit/>
          </a:bodyPr>
          <a:lstStyle/>
          <a:p>
            <a:pPr marL="241300" indent="-228600">
              <a:lnSpc>
                <a:spcPct val="100000"/>
              </a:lnSpc>
              <a:spcBef>
                <a:spcPts val="820"/>
              </a:spcBef>
              <a:buFont typeface="Arial"/>
              <a:buChar char="•"/>
              <a:tabLst>
                <a:tab pos="241300" algn="l"/>
              </a:tabLst>
            </a:pPr>
            <a:r>
              <a:rPr dirty="0" sz="2400">
                <a:solidFill>
                  <a:srgbClr val="808080"/>
                </a:solidFill>
                <a:latin typeface="Calibri"/>
                <a:cs typeface="Calibri"/>
              </a:rPr>
              <a:t>ASH</a:t>
            </a:r>
            <a:r>
              <a:rPr dirty="0" sz="2400" spc="-45">
                <a:solidFill>
                  <a:srgbClr val="808080"/>
                </a:solidFill>
                <a:latin typeface="Calibri"/>
                <a:cs typeface="Calibri"/>
              </a:rPr>
              <a:t> </a:t>
            </a:r>
            <a:r>
              <a:rPr dirty="0" sz="2400">
                <a:solidFill>
                  <a:srgbClr val="808080"/>
                </a:solidFill>
                <a:latin typeface="Calibri"/>
                <a:cs typeface="Calibri"/>
              </a:rPr>
              <a:t>Guideline</a:t>
            </a:r>
            <a:r>
              <a:rPr dirty="0" sz="2400" spc="-20">
                <a:solidFill>
                  <a:srgbClr val="808080"/>
                </a:solidFill>
                <a:latin typeface="Calibri"/>
                <a:cs typeface="Calibri"/>
              </a:rPr>
              <a:t> </a:t>
            </a:r>
            <a:r>
              <a:rPr dirty="0" sz="2400">
                <a:solidFill>
                  <a:srgbClr val="808080"/>
                </a:solidFill>
                <a:latin typeface="Calibri"/>
                <a:cs typeface="Calibri"/>
              </a:rPr>
              <a:t>Panel</a:t>
            </a:r>
            <a:r>
              <a:rPr dirty="0" sz="2400" spc="-25">
                <a:solidFill>
                  <a:srgbClr val="808080"/>
                </a:solidFill>
                <a:latin typeface="Calibri"/>
                <a:cs typeface="Calibri"/>
              </a:rPr>
              <a:t> </a:t>
            </a:r>
            <a:r>
              <a:rPr dirty="0" sz="2400">
                <a:solidFill>
                  <a:srgbClr val="808080"/>
                </a:solidFill>
                <a:latin typeface="Calibri"/>
                <a:cs typeface="Calibri"/>
              </a:rPr>
              <a:t>team</a:t>
            </a:r>
            <a:r>
              <a:rPr dirty="0" sz="2400" spc="-45">
                <a:solidFill>
                  <a:srgbClr val="808080"/>
                </a:solidFill>
                <a:latin typeface="Calibri"/>
                <a:cs typeface="Calibri"/>
              </a:rPr>
              <a:t> </a:t>
            </a:r>
            <a:r>
              <a:rPr dirty="0" sz="2400" spc="-10">
                <a:solidFill>
                  <a:srgbClr val="808080"/>
                </a:solidFill>
                <a:latin typeface="Calibri"/>
                <a:cs typeface="Calibri"/>
              </a:rPr>
              <a:t>members</a:t>
            </a:r>
            <a:endParaRPr sz="2400">
              <a:latin typeface="Calibri"/>
              <a:cs typeface="Calibri"/>
            </a:endParaRPr>
          </a:p>
          <a:p>
            <a:pPr marL="241300" indent="-228600">
              <a:lnSpc>
                <a:spcPct val="100000"/>
              </a:lnSpc>
              <a:spcBef>
                <a:spcPts val="720"/>
              </a:spcBef>
              <a:buFont typeface="Arial"/>
              <a:buChar char="•"/>
              <a:tabLst>
                <a:tab pos="241300" algn="l"/>
              </a:tabLst>
            </a:pPr>
            <a:r>
              <a:rPr dirty="0" sz="2400">
                <a:solidFill>
                  <a:srgbClr val="808080"/>
                </a:solidFill>
                <a:latin typeface="Calibri"/>
                <a:cs typeface="Calibri"/>
              </a:rPr>
              <a:t>Knowledge</a:t>
            </a:r>
            <a:r>
              <a:rPr dirty="0" sz="2400" spc="-65">
                <a:solidFill>
                  <a:srgbClr val="808080"/>
                </a:solidFill>
                <a:latin typeface="Calibri"/>
                <a:cs typeface="Calibri"/>
              </a:rPr>
              <a:t> </a:t>
            </a:r>
            <a:r>
              <a:rPr dirty="0" sz="2400">
                <a:solidFill>
                  <a:srgbClr val="808080"/>
                </a:solidFill>
                <a:latin typeface="Calibri"/>
                <a:cs typeface="Calibri"/>
              </a:rPr>
              <a:t>Synthesis</a:t>
            </a:r>
            <a:r>
              <a:rPr dirty="0" sz="2400" spc="-75">
                <a:solidFill>
                  <a:srgbClr val="808080"/>
                </a:solidFill>
                <a:latin typeface="Calibri"/>
                <a:cs typeface="Calibri"/>
              </a:rPr>
              <a:t> </a:t>
            </a:r>
            <a:r>
              <a:rPr dirty="0" sz="2400">
                <a:solidFill>
                  <a:srgbClr val="808080"/>
                </a:solidFill>
                <a:latin typeface="Calibri"/>
                <a:cs typeface="Calibri"/>
              </a:rPr>
              <a:t>team</a:t>
            </a:r>
            <a:r>
              <a:rPr dirty="0" sz="2400" spc="-65">
                <a:solidFill>
                  <a:srgbClr val="808080"/>
                </a:solidFill>
                <a:latin typeface="Calibri"/>
                <a:cs typeface="Calibri"/>
              </a:rPr>
              <a:t> </a:t>
            </a:r>
            <a:r>
              <a:rPr dirty="0" sz="2400" spc="-10">
                <a:solidFill>
                  <a:srgbClr val="808080"/>
                </a:solidFill>
                <a:latin typeface="Calibri"/>
                <a:cs typeface="Calibri"/>
              </a:rPr>
              <a:t>members</a:t>
            </a:r>
            <a:endParaRPr sz="2400">
              <a:latin typeface="Calibri"/>
              <a:cs typeface="Calibri"/>
            </a:endParaRPr>
          </a:p>
          <a:p>
            <a:pPr marL="241300" indent="-228600">
              <a:lnSpc>
                <a:spcPct val="100000"/>
              </a:lnSpc>
              <a:spcBef>
                <a:spcPts val="705"/>
              </a:spcBef>
              <a:buFont typeface="Arial"/>
              <a:buChar char="•"/>
              <a:tabLst>
                <a:tab pos="241300" algn="l"/>
              </a:tabLst>
            </a:pPr>
            <a:r>
              <a:rPr dirty="0" sz="2400">
                <a:solidFill>
                  <a:srgbClr val="808080"/>
                </a:solidFill>
                <a:latin typeface="Calibri"/>
                <a:cs typeface="Calibri"/>
              </a:rPr>
              <a:t>McMaster</a:t>
            </a:r>
            <a:r>
              <a:rPr dirty="0" sz="2400" spc="-80">
                <a:solidFill>
                  <a:srgbClr val="808080"/>
                </a:solidFill>
                <a:latin typeface="Calibri"/>
                <a:cs typeface="Calibri"/>
              </a:rPr>
              <a:t> </a:t>
            </a:r>
            <a:r>
              <a:rPr dirty="0" sz="2400">
                <a:solidFill>
                  <a:srgbClr val="808080"/>
                </a:solidFill>
                <a:latin typeface="Calibri"/>
                <a:cs typeface="Calibri"/>
              </a:rPr>
              <a:t>University</a:t>
            </a:r>
            <a:r>
              <a:rPr dirty="0" sz="2400" spc="-55">
                <a:solidFill>
                  <a:srgbClr val="808080"/>
                </a:solidFill>
                <a:latin typeface="Calibri"/>
                <a:cs typeface="Calibri"/>
              </a:rPr>
              <a:t> </a:t>
            </a:r>
            <a:r>
              <a:rPr dirty="0" sz="2400">
                <a:solidFill>
                  <a:srgbClr val="808080"/>
                </a:solidFill>
                <a:latin typeface="Calibri"/>
                <a:cs typeface="Calibri"/>
              </a:rPr>
              <a:t>GRADE</a:t>
            </a:r>
            <a:r>
              <a:rPr dirty="0" sz="2400" spc="-55">
                <a:solidFill>
                  <a:srgbClr val="808080"/>
                </a:solidFill>
                <a:latin typeface="Calibri"/>
                <a:cs typeface="Calibri"/>
              </a:rPr>
              <a:t> </a:t>
            </a:r>
            <a:r>
              <a:rPr dirty="0" sz="2400" spc="-10">
                <a:solidFill>
                  <a:srgbClr val="808080"/>
                </a:solidFill>
                <a:latin typeface="Calibri"/>
                <a:cs typeface="Calibri"/>
              </a:rPr>
              <a:t>Centre</a:t>
            </a:r>
            <a:endParaRPr sz="2400">
              <a:latin typeface="Calibri"/>
              <a:cs typeface="Calibri"/>
            </a:endParaRPr>
          </a:p>
          <a:p>
            <a:pPr marL="241300" marR="5080" indent="-228600">
              <a:lnSpc>
                <a:spcPts val="2700"/>
              </a:lnSpc>
              <a:spcBef>
                <a:spcPts val="1275"/>
              </a:spcBef>
              <a:buFont typeface="Arial"/>
              <a:buChar char="•"/>
              <a:tabLst>
                <a:tab pos="241300" algn="l"/>
              </a:tabLst>
            </a:pPr>
            <a:r>
              <a:rPr dirty="0" sz="2800">
                <a:solidFill>
                  <a:srgbClr val="808080"/>
                </a:solidFill>
                <a:latin typeface="Calibri"/>
                <a:cs typeface="Calibri"/>
              </a:rPr>
              <a:t>Author</a:t>
            </a:r>
            <a:r>
              <a:rPr dirty="0" sz="2800" spc="-25">
                <a:solidFill>
                  <a:srgbClr val="808080"/>
                </a:solidFill>
                <a:latin typeface="Calibri"/>
                <a:cs typeface="Calibri"/>
              </a:rPr>
              <a:t> </a:t>
            </a:r>
            <a:r>
              <a:rPr dirty="0" sz="2800">
                <a:solidFill>
                  <a:srgbClr val="808080"/>
                </a:solidFill>
                <a:latin typeface="Calibri"/>
                <a:cs typeface="Calibri"/>
              </a:rPr>
              <a:t>of</a:t>
            </a:r>
            <a:r>
              <a:rPr dirty="0" sz="2800" spc="-50">
                <a:solidFill>
                  <a:srgbClr val="808080"/>
                </a:solidFill>
                <a:latin typeface="Calibri"/>
                <a:cs typeface="Calibri"/>
              </a:rPr>
              <a:t> </a:t>
            </a:r>
            <a:r>
              <a:rPr dirty="0" sz="2800">
                <a:solidFill>
                  <a:srgbClr val="808080"/>
                </a:solidFill>
                <a:latin typeface="Calibri"/>
                <a:cs typeface="Calibri"/>
              </a:rPr>
              <a:t>ASH</a:t>
            </a:r>
            <a:r>
              <a:rPr dirty="0" sz="2800" spc="-45">
                <a:solidFill>
                  <a:srgbClr val="808080"/>
                </a:solidFill>
                <a:latin typeface="Calibri"/>
                <a:cs typeface="Calibri"/>
              </a:rPr>
              <a:t> </a:t>
            </a:r>
            <a:r>
              <a:rPr dirty="0" sz="2800">
                <a:solidFill>
                  <a:srgbClr val="808080"/>
                </a:solidFill>
                <a:latin typeface="Calibri"/>
                <a:cs typeface="Calibri"/>
              </a:rPr>
              <a:t>VTE</a:t>
            </a:r>
            <a:r>
              <a:rPr dirty="0" sz="2800" spc="-55">
                <a:solidFill>
                  <a:srgbClr val="808080"/>
                </a:solidFill>
                <a:latin typeface="Calibri"/>
                <a:cs typeface="Calibri"/>
              </a:rPr>
              <a:t> </a:t>
            </a:r>
            <a:r>
              <a:rPr dirty="0" sz="2800">
                <a:solidFill>
                  <a:srgbClr val="808080"/>
                </a:solidFill>
                <a:latin typeface="Calibri"/>
                <a:cs typeface="Calibri"/>
              </a:rPr>
              <a:t>Slide</a:t>
            </a:r>
            <a:r>
              <a:rPr dirty="0" sz="2800" spc="-40">
                <a:solidFill>
                  <a:srgbClr val="808080"/>
                </a:solidFill>
                <a:latin typeface="Calibri"/>
                <a:cs typeface="Calibri"/>
              </a:rPr>
              <a:t> </a:t>
            </a:r>
            <a:r>
              <a:rPr dirty="0" sz="2800">
                <a:solidFill>
                  <a:srgbClr val="808080"/>
                </a:solidFill>
                <a:latin typeface="Calibri"/>
                <a:cs typeface="Calibri"/>
              </a:rPr>
              <a:t>Sets:</a:t>
            </a:r>
            <a:r>
              <a:rPr dirty="0" sz="2800" spc="-45">
                <a:solidFill>
                  <a:srgbClr val="808080"/>
                </a:solidFill>
                <a:latin typeface="Calibri"/>
                <a:cs typeface="Calibri"/>
              </a:rPr>
              <a:t> </a:t>
            </a:r>
            <a:r>
              <a:rPr dirty="0" sz="2400" b="1">
                <a:solidFill>
                  <a:srgbClr val="808080"/>
                </a:solidFill>
                <a:latin typeface="Calibri"/>
                <a:cs typeface="Calibri"/>
              </a:rPr>
              <a:t>Erik</a:t>
            </a:r>
            <a:r>
              <a:rPr dirty="0" sz="2400" spc="-60" b="1">
                <a:solidFill>
                  <a:srgbClr val="808080"/>
                </a:solidFill>
                <a:latin typeface="Calibri"/>
                <a:cs typeface="Calibri"/>
              </a:rPr>
              <a:t> </a:t>
            </a:r>
            <a:r>
              <a:rPr dirty="0" sz="2400" b="1">
                <a:solidFill>
                  <a:srgbClr val="808080"/>
                </a:solidFill>
                <a:latin typeface="Calibri"/>
                <a:cs typeface="Calibri"/>
              </a:rPr>
              <a:t>Klok,</a:t>
            </a:r>
            <a:r>
              <a:rPr dirty="0" sz="2400" spc="-45" b="1">
                <a:solidFill>
                  <a:srgbClr val="808080"/>
                </a:solidFill>
                <a:latin typeface="Calibri"/>
                <a:cs typeface="Calibri"/>
              </a:rPr>
              <a:t> </a:t>
            </a:r>
            <a:r>
              <a:rPr dirty="0" sz="2400" b="1">
                <a:solidFill>
                  <a:srgbClr val="808080"/>
                </a:solidFill>
                <a:latin typeface="Calibri"/>
                <a:cs typeface="Calibri"/>
              </a:rPr>
              <a:t>MD,</a:t>
            </a:r>
            <a:r>
              <a:rPr dirty="0" sz="2400" spc="-55" b="1">
                <a:solidFill>
                  <a:srgbClr val="808080"/>
                </a:solidFill>
                <a:latin typeface="Calibri"/>
                <a:cs typeface="Calibri"/>
              </a:rPr>
              <a:t> </a:t>
            </a:r>
            <a:r>
              <a:rPr dirty="0" sz="2400" b="1">
                <a:solidFill>
                  <a:srgbClr val="808080"/>
                </a:solidFill>
                <a:latin typeface="Calibri"/>
                <a:cs typeface="Calibri"/>
              </a:rPr>
              <a:t>PhD,</a:t>
            </a:r>
            <a:r>
              <a:rPr dirty="0" sz="2400" spc="-45" b="1">
                <a:solidFill>
                  <a:srgbClr val="808080"/>
                </a:solidFill>
                <a:latin typeface="Calibri"/>
                <a:cs typeface="Calibri"/>
              </a:rPr>
              <a:t> </a:t>
            </a:r>
            <a:r>
              <a:rPr dirty="0" sz="2400" b="1">
                <a:solidFill>
                  <a:srgbClr val="808080"/>
                </a:solidFill>
                <a:latin typeface="Calibri"/>
                <a:cs typeface="Calibri"/>
              </a:rPr>
              <a:t>Deborah</a:t>
            </a:r>
            <a:r>
              <a:rPr dirty="0" sz="2400" spc="-65" b="1">
                <a:solidFill>
                  <a:srgbClr val="808080"/>
                </a:solidFill>
                <a:latin typeface="Calibri"/>
                <a:cs typeface="Calibri"/>
              </a:rPr>
              <a:t> </a:t>
            </a:r>
            <a:r>
              <a:rPr dirty="0" sz="2400" b="1">
                <a:solidFill>
                  <a:srgbClr val="808080"/>
                </a:solidFill>
                <a:latin typeface="Calibri"/>
                <a:cs typeface="Calibri"/>
              </a:rPr>
              <a:t>Siegal,</a:t>
            </a:r>
            <a:r>
              <a:rPr dirty="0" sz="2400" spc="-55" b="1">
                <a:solidFill>
                  <a:srgbClr val="808080"/>
                </a:solidFill>
                <a:latin typeface="Calibri"/>
                <a:cs typeface="Calibri"/>
              </a:rPr>
              <a:t> </a:t>
            </a:r>
            <a:r>
              <a:rPr dirty="0" sz="2400" b="1">
                <a:solidFill>
                  <a:srgbClr val="808080"/>
                </a:solidFill>
                <a:latin typeface="Calibri"/>
                <a:cs typeface="Calibri"/>
              </a:rPr>
              <a:t>MD,</a:t>
            </a:r>
            <a:r>
              <a:rPr dirty="0" sz="2400" spc="-45" b="1">
                <a:solidFill>
                  <a:srgbClr val="808080"/>
                </a:solidFill>
                <a:latin typeface="Calibri"/>
                <a:cs typeface="Calibri"/>
              </a:rPr>
              <a:t> </a:t>
            </a:r>
            <a:r>
              <a:rPr dirty="0" sz="2400" spc="-20" b="1">
                <a:solidFill>
                  <a:srgbClr val="808080"/>
                </a:solidFill>
                <a:latin typeface="Calibri"/>
                <a:cs typeface="Calibri"/>
              </a:rPr>
              <a:t>MSc, </a:t>
            </a:r>
            <a:r>
              <a:rPr dirty="0" sz="2400" b="1">
                <a:solidFill>
                  <a:srgbClr val="808080"/>
                </a:solidFill>
                <a:latin typeface="Calibri"/>
                <a:cs typeface="Calibri"/>
              </a:rPr>
              <a:t>Robby</a:t>
            </a:r>
            <a:r>
              <a:rPr dirty="0" sz="2400" spc="-85" b="1">
                <a:solidFill>
                  <a:srgbClr val="808080"/>
                </a:solidFill>
                <a:latin typeface="Calibri"/>
                <a:cs typeface="Calibri"/>
              </a:rPr>
              <a:t> </a:t>
            </a:r>
            <a:r>
              <a:rPr dirty="0" sz="2400" b="1">
                <a:solidFill>
                  <a:srgbClr val="808080"/>
                </a:solidFill>
                <a:latin typeface="Calibri"/>
                <a:cs typeface="Calibri"/>
              </a:rPr>
              <a:t>Nieuwlaat,</a:t>
            </a:r>
            <a:r>
              <a:rPr dirty="0" sz="2400" spc="-30" b="1">
                <a:solidFill>
                  <a:srgbClr val="808080"/>
                </a:solidFill>
                <a:latin typeface="Calibri"/>
                <a:cs typeface="Calibri"/>
              </a:rPr>
              <a:t> </a:t>
            </a:r>
            <a:r>
              <a:rPr dirty="0" sz="2400" b="1">
                <a:solidFill>
                  <a:srgbClr val="808080"/>
                </a:solidFill>
                <a:latin typeface="Calibri"/>
                <a:cs typeface="Calibri"/>
              </a:rPr>
              <a:t>PhD,</a:t>
            </a:r>
            <a:r>
              <a:rPr dirty="0" sz="2400" spc="-50" b="1">
                <a:solidFill>
                  <a:srgbClr val="808080"/>
                </a:solidFill>
                <a:latin typeface="Calibri"/>
                <a:cs typeface="Calibri"/>
              </a:rPr>
              <a:t> </a:t>
            </a:r>
            <a:r>
              <a:rPr dirty="0" sz="2400" b="1">
                <a:solidFill>
                  <a:srgbClr val="808080"/>
                </a:solidFill>
                <a:latin typeface="Calibri"/>
                <a:cs typeface="Calibri"/>
              </a:rPr>
              <a:t>MSc,</a:t>
            </a:r>
            <a:r>
              <a:rPr dirty="0" sz="2400" spc="-55" b="1">
                <a:solidFill>
                  <a:srgbClr val="808080"/>
                </a:solidFill>
                <a:latin typeface="Calibri"/>
                <a:cs typeface="Calibri"/>
              </a:rPr>
              <a:t> </a:t>
            </a:r>
            <a:r>
              <a:rPr dirty="0" sz="2400" b="1">
                <a:solidFill>
                  <a:srgbClr val="808080"/>
                </a:solidFill>
                <a:latin typeface="Calibri"/>
                <a:cs typeface="Calibri"/>
              </a:rPr>
              <a:t>Adam</a:t>
            </a:r>
            <a:r>
              <a:rPr dirty="0" sz="2400" spc="-60" b="1">
                <a:solidFill>
                  <a:srgbClr val="808080"/>
                </a:solidFill>
                <a:latin typeface="Calibri"/>
                <a:cs typeface="Calibri"/>
              </a:rPr>
              <a:t> </a:t>
            </a:r>
            <a:r>
              <a:rPr dirty="0" sz="2400" spc="-25" b="1">
                <a:solidFill>
                  <a:srgbClr val="808080"/>
                </a:solidFill>
                <a:latin typeface="Calibri"/>
                <a:cs typeface="Calibri"/>
              </a:rPr>
              <a:t>Cuker,</a:t>
            </a:r>
            <a:r>
              <a:rPr dirty="0" sz="2400" spc="-50" b="1">
                <a:solidFill>
                  <a:srgbClr val="808080"/>
                </a:solidFill>
                <a:latin typeface="Calibri"/>
                <a:cs typeface="Calibri"/>
              </a:rPr>
              <a:t> </a:t>
            </a:r>
            <a:r>
              <a:rPr dirty="0" sz="2400" b="1">
                <a:solidFill>
                  <a:srgbClr val="808080"/>
                </a:solidFill>
                <a:latin typeface="Calibri"/>
                <a:cs typeface="Calibri"/>
              </a:rPr>
              <a:t>MD,</a:t>
            </a:r>
            <a:r>
              <a:rPr dirty="0" sz="2400" spc="-45" b="1">
                <a:solidFill>
                  <a:srgbClr val="808080"/>
                </a:solidFill>
                <a:latin typeface="Calibri"/>
                <a:cs typeface="Calibri"/>
              </a:rPr>
              <a:t> </a:t>
            </a:r>
            <a:r>
              <a:rPr dirty="0" sz="2400" spc="-25" b="1">
                <a:solidFill>
                  <a:srgbClr val="808080"/>
                </a:solidFill>
                <a:latin typeface="Calibri"/>
                <a:cs typeface="Calibri"/>
              </a:rPr>
              <a:t>MS</a:t>
            </a:r>
            <a:endParaRPr sz="2400">
              <a:latin typeface="Calibri"/>
              <a:cs typeface="Calibri"/>
            </a:endParaRPr>
          </a:p>
        </p:txBody>
      </p:sp>
      <p:sp>
        <p:nvSpPr>
          <p:cNvPr id="4" name="object 4" descr=""/>
          <p:cNvSpPr txBox="1"/>
          <p:nvPr/>
        </p:nvSpPr>
        <p:spPr>
          <a:xfrm>
            <a:off x="406400" y="5013529"/>
            <a:ext cx="10178415" cy="391160"/>
          </a:xfrm>
          <a:prstGeom prst="rect">
            <a:avLst/>
          </a:prstGeom>
        </p:spPr>
        <p:txBody>
          <a:bodyPr wrap="square" lIns="0" tIns="12700" rIns="0" bIns="0" rtlCol="0" vert="horz">
            <a:spAutoFit/>
          </a:bodyPr>
          <a:lstStyle/>
          <a:p>
            <a:pPr marL="12700">
              <a:lnSpc>
                <a:spcPct val="100000"/>
              </a:lnSpc>
              <a:spcBef>
                <a:spcPts val="100"/>
              </a:spcBef>
            </a:pPr>
            <a:r>
              <a:rPr dirty="0" sz="2400">
                <a:solidFill>
                  <a:srgbClr val="808080"/>
                </a:solidFill>
                <a:latin typeface="Calibri"/>
                <a:cs typeface="Calibri"/>
              </a:rPr>
              <a:t>See</a:t>
            </a:r>
            <a:r>
              <a:rPr dirty="0" sz="2400" spc="-40">
                <a:solidFill>
                  <a:srgbClr val="808080"/>
                </a:solidFill>
                <a:latin typeface="Calibri"/>
                <a:cs typeface="Calibri"/>
              </a:rPr>
              <a:t> </a:t>
            </a:r>
            <a:r>
              <a:rPr dirty="0" sz="2400">
                <a:solidFill>
                  <a:srgbClr val="808080"/>
                </a:solidFill>
                <a:latin typeface="Calibri"/>
                <a:cs typeface="Calibri"/>
              </a:rPr>
              <a:t>more</a:t>
            </a:r>
            <a:r>
              <a:rPr dirty="0" sz="2400" spc="-15">
                <a:solidFill>
                  <a:srgbClr val="808080"/>
                </a:solidFill>
                <a:latin typeface="Calibri"/>
                <a:cs typeface="Calibri"/>
              </a:rPr>
              <a:t> </a:t>
            </a:r>
            <a:r>
              <a:rPr dirty="0" sz="2400">
                <a:solidFill>
                  <a:srgbClr val="808080"/>
                </a:solidFill>
                <a:latin typeface="Calibri"/>
                <a:cs typeface="Calibri"/>
              </a:rPr>
              <a:t>about</a:t>
            </a:r>
            <a:r>
              <a:rPr dirty="0" sz="2400" spc="-20">
                <a:solidFill>
                  <a:srgbClr val="808080"/>
                </a:solidFill>
                <a:latin typeface="Calibri"/>
                <a:cs typeface="Calibri"/>
              </a:rPr>
              <a:t> </a:t>
            </a:r>
            <a:r>
              <a:rPr dirty="0" sz="2400">
                <a:solidFill>
                  <a:srgbClr val="808080"/>
                </a:solidFill>
                <a:latin typeface="Calibri"/>
                <a:cs typeface="Calibri"/>
              </a:rPr>
              <a:t>the</a:t>
            </a:r>
            <a:r>
              <a:rPr dirty="0" sz="2400" spc="-15">
                <a:solidFill>
                  <a:srgbClr val="808080"/>
                </a:solidFill>
                <a:latin typeface="Calibri"/>
                <a:cs typeface="Calibri"/>
              </a:rPr>
              <a:t> </a:t>
            </a:r>
            <a:r>
              <a:rPr dirty="0" sz="2400" b="1">
                <a:solidFill>
                  <a:srgbClr val="808080"/>
                </a:solidFill>
                <a:latin typeface="Calibri"/>
                <a:cs typeface="Calibri"/>
              </a:rPr>
              <a:t>ASH</a:t>
            </a:r>
            <a:r>
              <a:rPr dirty="0" sz="2400" spc="-40" b="1">
                <a:solidFill>
                  <a:srgbClr val="808080"/>
                </a:solidFill>
                <a:latin typeface="Calibri"/>
                <a:cs typeface="Calibri"/>
              </a:rPr>
              <a:t> </a:t>
            </a:r>
            <a:r>
              <a:rPr dirty="0" sz="2400" b="1">
                <a:solidFill>
                  <a:srgbClr val="808080"/>
                </a:solidFill>
                <a:latin typeface="Calibri"/>
                <a:cs typeface="Calibri"/>
              </a:rPr>
              <a:t>VTE</a:t>
            </a:r>
            <a:r>
              <a:rPr dirty="0" sz="2400" spc="-15" b="1">
                <a:solidFill>
                  <a:srgbClr val="808080"/>
                </a:solidFill>
                <a:latin typeface="Calibri"/>
                <a:cs typeface="Calibri"/>
              </a:rPr>
              <a:t> </a:t>
            </a:r>
            <a:r>
              <a:rPr dirty="0" sz="2400" b="1">
                <a:solidFill>
                  <a:srgbClr val="808080"/>
                </a:solidFill>
                <a:latin typeface="Calibri"/>
                <a:cs typeface="Calibri"/>
              </a:rPr>
              <a:t>guidelines</a:t>
            </a:r>
            <a:r>
              <a:rPr dirty="0" sz="2400" spc="-5" b="1">
                <a:solidFill>
                  <a:srgbClr val="808080"/>
                </a:solidFill>
                <a:latin typeface="Calibri"/>
                <a:cs typeface="Calibri"/>
              </a:rPr>
              <a:t> </a:t>
            </a:r>
            <a:r>
              <a:rPr dirty="0" sz="2400">
                <a:solidFill>
                  <a:srgbClr val="808080"/>
                </a:solidFill>
                <a:latin typeface="Calibri"/>
                <a:cs typeface="Calibri"/>
              </a:rPr>
              <a:t>at</a:t>
            </a:r>
            <a:r>
              <a:rPr dirty="0" sz="2400" spc="-20">
                <a:solidFill>
                  <a:srgbClr val="808080"/>
                </a:solidFill>
                <a:latin typeface="Calibri"/>
                <a:cs typeface="Calibri"/>
              </a:rPr>
              <a:t> </a:t>
            </a:r>
            <a:r>
              <a:rPr dirty="0" u="sng" sz="2400" spc="-10">
                <a:solidFill>
                  <a:srgbClr val="0563C1"/>
                </a:solidFill>
                <a:uFill>
                  <a:solidFill>
                    <a:srgbClr val="0563C1"/>
                  </a:solidFill>
                </a:uFill>
                <a:latin typeface="Calibri"/>
                <a:cs typeface="Calibri"/>
                <a:hlinkClick r:id="rId2"/>
              </a:rPr>
              <a:t>www.hematology.org/COVIDguidelines</a:t>
            </a:r>
            <a:endParaRPr sz="2400">
              <a:latin typeface="Calibri"/>
              <a:cs typeface="Calibri"/>
            </a:endParaRPr>
          </a:p>
        </p:txBody>
      </p:sp>
      <p:sp>
        <p:nvSpPr>
          <p:cNvPr id="5" name="object 5"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
          <p:cNvSpPr txBox="1"/>
          <p:nvPr/>
        </p:nvSpPr>
        <p:spPr>
          <a:xfrm>
            <a:off x="406400" y="1262339"/>
            <a:ext cx="5824220" cy="452120"/>
          </a:xfrm>
          <a:prstGeom prst="rect">
            <a:avLst/>
          </a:prstGeom>
        </p:spPr>
        <p:txBody>
          <a:bodyPr wrap="square" lIns="0" tIns="12065" rIns="0" bIns="0" rtlCol="0" vert="horz">
            <a:spAutoFit/>
          </a:bodyPr>
          <a:lstStyle/>
          <a:p>
            <a:pPr marL="12700">
              <a:lnSpc>
                <a:spcPct val="100000"/>
              </a:lnSpc>
              <a:spcBef>
                <a:spcPts val="95"/>
              </a:spcBef>
            </a:pPr>
            <a:r>
              <a:rPr dirty="0" sz="2800" spc="-10">
                <a:solidFill>
                  <a:srgbClr val="E53E31"/>
                </a:solidFill>
                <a:latin typeface="Calibri"/>
                <a:cs typeface="Calibri"/>
              </a:rPr>
              <a:t>Patient</a:t>
            </a:r>
            <a:r>
              <a:rPr dirty="0" sz="2800" spc="-105">
                <a:solidFill>
                  <a:srgbClr val="E53E31"/>
                </a:solidFill>
                <a:latin typeface="Calibri"/>
                <a:cs typeface="Calibri"/>
              </a:rPr>
              <a:t> </a:t>
            </a:r>
            <a:r>
              <a:rPr dirty="0" sz="2800">
                <a:solidFill>
                  <a:srgbClr val="E53E31"/>
                </a:solidFill>
                <a:latin typeface="Calibri"/>
                <a:cs typeface="Calibri"/>
              </a:rPr>
              <a:t>groups</a:t>
            </a:r>
            <a:r>
              <a:rPr dirty="0" sz="2800" spc="-90">
                <a:solidFill>
                  <a:srgbClr val="E53E31"/>
                </a:solidFill>
                <a:latin typeface="Calibri"/>
                <a:cs typeface="Calibri"/>
              </a:rPr>
              <a:t> </a:t>
            </a:r>
            <a:r>
              <a:rPr dirty="0" sz="2800">
                <a:solidFill>
                  <a:srgbClr val="E53E31"/>
                </a:solidFill>
                <a:latin typeface="Calibri"/>
                <a:cs typeface="Calibri"/>
              </a:rPr>
              <a:t>addressed</a:t>
            </a:r>
            <a:r>
              <a:rPr dirty="0" sz="2800" spc="-85">
                <a:solidFill>
                  <a:srgbClr val="E53E31"/>
                </a:solidFill>
                <a:latin typeface="Calibri"/>
                <a:cs typeface="Calibri"/>
              </a:rPr>
              <a:t> </a:t>
            </a:r>
            <a:r>
              <a:rPr dirty="0" sz="2800">
                <a:solidFill>
                  <a:srgbClr val="E53E31"/>
                </a:solidFill>
                <a:latin typeface="Calibri"/>
                <a:cs typeface="Calibri"/>
              </a:rPr>
              <a:t>in</a:t>
            </a:r>
            <a:r>
              <a:rPr dirty="0" sz="2800" spc="-90">
                <a:solidFill>
                  <a:srgbClr val="E53E31"/>
                </a:solidFill>
                <a:latin typeface="Calibri"/>
                <a:cs typeface="Calibri"/>
              </a:rPr>
              <a:t> </a:t>
            </a:r>
            <a:r>
              <a:rPr dirty="0" sz="2800">
                <a:solidFill>
                  <a:srgbClr val="E53E31"/>
                </a:solidFill>
                <a:latin typeface="Calibri"/>
                <a:cs typeface="Calibri"/>
              </a:rPr>
              <a:t>this</a:t>
            </a:r>
            <a:r>
              <a:rPr dirty="0" sz="2800" spc="-90">
                <a:solidFill>
                  <a:srgbClr val="E53E31"/>
                </a:solidFill>
                <a:latin typeface="Calibri"/>
                <a:cs typeface="Calibri"/>
              </a:rPr>
              <a:t> </a:t>
            </a:r>
            <a:r>
              <a:rPr dirty="0" sz="2800" spc="-10">
                <a:solidFill>
                  <a:srgbClr val="E53E31"/>
                </a:solidFill>
                <a:latin typeface="Calibri"/>
                <a:cs typeface="Calibri"/>
              </a:rPr>
              <a:t>chapter</a:t>
            </a:r>
            <a:endParaRPr sz="2800">
              <a:latin typeface="Calibri"/>
              <a:cs typeface="Calibri"/>
            </a:endParaRPr>
          </a:p>
        </p:txBody>
      </p:sp>
      <p:sp>
        <p:nvSpPr>
          <p:cNvPr id="3" name="object 3" descr=""/>
          <p:cNvSpPr txBox="1"/>
          <p:nvPr/>
        </p:nvSpPr>
        <p:spPr>
          <a:xfrm>
            <a:off x="6096000" y="2828544"/>
            <a:ext cx="4002404" cy="2101850"/>
          </a:xfrm>
          <a:prstGeom prst="rect">
            <a:avLst/>
          </a:prstGeom>
          <a:solidFill>
            <a:srgbClr val="CAD7AF"/>
          </a:solidFill>
        </p:spPr>
        <p:txBody>
          <a:bodyPr wrap="square" lIns="0" tIns="2540" rIns="0" bIns="0" rtlCol="0" vert="horz">
            <a:spAutoFit/>
          </a:bodyPr>
          <a:lstStyle/>
          <a:p>
            <a:pPr>
              <a:lnSpc>
                <a:spcPct val="100000"/>
              </a:lnSpc>
              <a:spcBef>
                <a:spcPts val="20"/>
              </a:spcBef>
            </a:pPr>
            <a:endParaRPr sz="2500">
              <a:latin typeface="Times New Roman"/>
              <a:cs typeface="Times New Roman"/>
            </a:endParaRPr>
          </a:p>
          <a:p>
            <a:pPr algn="ctr" marL="631190" marR="572770" indent="-635">
              <a:lnSpc>
                <a:spcPct val="100000"/>
              </a:lnSpc>
            </a:pPr>
            <a:r>
              <a:rPr dirty="0" sz="1800" b="1">
                <a:solidFill>
                  <a:srgbClr val="385723"/>
                </a:solidFill>
                <a:latin typeface="Arial"/>
                <a:cs typeface="Arial"/>
              </a:rPr>
              <a:t>Critically</a:t>
            </a:r>
            <a:r>
              <a:rPr dirty="0" sz="1800" spc="-25" b="1">
                <a:solidFill>
                  <a:srgbClr val="385723"/>
                </a:solidFill>
                <a:latin typeface="Arial"/>
                <a:cs typeface="Arial"/>
              </a:rPr>
              <a:t> </a:t>
            </a:r>
            <a:r>
              <a:rPr dirty="0" sz="1800" b="1">
                <a:solidFill>
                  <a:srgbClr val="385723"/>
                </a:solidFill>
                <a:latin typeface="Arial"/>
                <a:cs typeface="Arial"/>
              </a:rPr>
              <a:t>Ill</a:t>
            </a:r>
            <a:r>
              <a:rPr dirty="0" sz="1800" spc="-20" b="1">
                <a:solidFill>
                  <a:srgbClr val="385723"/>
                </a:solidFill>
                <a:latin typeface="Arial"/>
                <a:cs typeface="Arial"/>
              </a:rPr>
              <a:t> </a:t>
            </a:r>
            <a:r>
              <a:rPr dirty="0" sz="1800" spc="-10" b="1">
                <a:solidFill>
                  <a:srgbClr val="385723"/>
                </a:solidFill>
                <a:latin typeface="Arial"/>
                <a:cs typeface="Arial"/>
              </a:rPr>
              <a:t>Patient </a:t>
            </a:r>
            <a:r>
              <a:rPr dirty="0" sz="1800">
                <a:solidFill>
                  <a:srgbClr val="808080"/>
                </a:solidFill>
                <a:latin typeface="Arial"/>
                <a:cs typeface="Arial"/>
              </a:rPr>
              <a:t>Patients</a:t>
            </a:r>
            <a:r>
              <a:rPr dirty="0" sz="1800" spc="-55">
                <a:solidFill>
                  <a:srgbClr val="808080"/>
                </a:solidFill>
                <a:latin typeface="Arial"/>
                <a:cs typeface="Arial"/>
              </a:rPr>
              <a:t> </a:t>
            </a:r>
            <a:r>
              <a:rPr dirty="0" sz="1800">
                <a:solidFill>
                  <a:srgbClr val="808080"/>
                </a:solidFill>
                <a:latin typeface="Arial"/>
                <a:cs typeface="Arial"/>
              </a:rPr>
              <a:t>suffering</a:t>
            </a:r>
            <a:r>
              <a:rPr dirty="0" sz="1800" spc="-45">
                <a:solidFill>
                  <a:srgbClr val="808080"/>
                </a:solidFill>
                <a:latin typeface="Arial"/>
                <a:cs typeface="Arial"/>
              </a:rPr>
              <a:t> </a:t>
            </a:r>
            <a:r>
              <a:rPr dirty="0" sz="1800" spc="-20">
                <a:solidFill>
                  <a:srgbClr val="808080"/>
                </a:solidFill>
                <a:latin typeface="Arial"/>
                <a:cs typeface="Arial"/>
              </a:rPr>
              <a:t>from </a:t>
            </a:r>
            <a:r>
              <a:rPr dirty="0" sz="1800">
                <a:solidFill>
                  <a:srgbClr val="808080"/>
                </a:solidFill>
                <a:latin typeface="Arial"/>
                <a:cs typeface="Arial"/>
              </a:rPr>
              <a:t>immediately</a:t>
            </a:r>
            <a:r>
              <a:rPr dirty="0" sz="1800" spc="10">
                <a:solidFill>
                  <a:srgbClr val="808080"/>
                </a:solidFill>
                <a:latin typeface="Arial"/>
                <a:cs typeface="Arial"/>
              </a:rPr>
              <a:t> </a:t>
            </a:r>
            <a:r>
              <a:rPr dirty="0" sz="1800" spc="-10">
                <a:solidFill>
                  <a:srgbClr val="808080"/>
                </a:solidFill>
                <a:latin typeface="Arial"/>
                <a:cs typeface="Arial"/>
              </a:rPr>
              <a:t>life-threatening</a:t>
            </a:r>
            <a:endParaRPr sz="1800">
              <a:latin typeface="Arial"/>
              <a:cs typeface="Arial"/>
            </a:endParaRPr>
          </a:p>
          <a:p>
            <a:pPr algn="ctr" marL="559435" marR="501015">
              <a:lnSpc>
                <a:spcPct val="100000"/>
              </a:lnSpc>
            </a:pPr>
            <a:r>
              <a:rPr dirty="0" sz="1800">
                <a:solidFill>
                  <a:srgbClr val="808080"/>
                </a:solidFill>
                <a:latin typeface="Arial"/>
                <a:cs typeface="Arial"/>
              </a:rPr>
              <a:t>illness</a:t>
            </a:r>
            <a:r>
              <a:rPr dirty="0" sz="1800" spc="-30">
                <a:solidFill>
                  <a:srgbClr val="808080"/>
                </a:solidFill>
                <a:latin typeface="Arial"/>
                <a:cs typeface="Arial"/>
              </a:rPr>
              <a:t> </a:t>
            </a:r>
            <a:r>
              <a:rPr dirty="0" sz="1800">
                <a:solidFill>
                  <a:srgbClr val="808080"/>
                </a:solidFill>
                <a:latin typeface="Arial"/>
                <a:cs typeface="Arial"/>
              </a:rPr>
              <a:t>requiring</a:t>
            </a:r>
            <a:r>
              <a:rPr dirty="0" sz="1800" spc="-25">
                <a:solidFill>
                  <a:srgbClr val="808080"/>
                </a:solidFill>
                <a:latin typeface="Arial"/>
                <a:cs typeface="Arial"/>
              </a:rPr>
              <a:t> </a:t>
            </a:r>
            <a:r>
              <a:rPr dirty="0" sz="1800">
                <a:solidFill>
                  <a:srgbClr val="808080"/>
                </a:solidFill>
                <a:latin typeface="Arial"/>
                <a:cs typeface="Arial"/>
              </a:rPr>
              <a:t>admission</a:t>
            </a:r>
            <a:r>
              <a:rPr dirty="0" sz="1800" spc="-20">
                <a:solidFill>
                  <a:srgbClr val="808080"/>
                </a:solidFill>
                <a:latin typeface="Arial"/>
                <a:cs typeface="Arial"/>
              </a:rPr>
              <a:t> </a:t>
            </a:r>
            <a:r>
              <a:rPr dirty="0" sz="1800" spc="-25">
                <a:solidFill>
                  <a:srgbClr val="808080"/>
                </a:solidFill>
                <a:latin typeface="Arial"/>
                <a:cs typeface="Arial"/>
              </a:rPr>
              <a:t>to </a:t>
            </a:r>
            <a:r>
              <a:rPr dirty="0" sz="1800">
                <a:solidFill>
                  <a:srgbClr val="808080"/>
                </a:solidFill>
                <a:latin typeface="Arial"/>
                <a:cs typeface="Arial"/>
              </a:rPr>
              <a:t>intensive</a:t>
            </a:r>
            <a:r>
              <a:rPr dirty="0" sz="1800" spc="-20">
                <a:solidFill>
                  <a:srgbClr val="808080"/>
                </a:solidFill>
                <a:latin typeface="Arial"/>
                <a:cs typeface="Arial"/>
              </a:rPr>
              <a:t> </a:t>
            </a:r>
            <a:r>
              <a:rPr dirty="0" sz="1800">
                <a:solidFill>
                  <a:srgbClr val="808080"/>
                </a:solidFill>
                <a:latin typeface="Arial"/>
                <a:cs typeface="Arial"/>
              </a:rPr>
              <a:t>care</a:t>
            </a:r>
            <a:r>
              <a:rPr dirty="0" sz="1800" spc="-15">
                <a:solidFill>
                  <a:srgbClr val="808080"/>
                </a:solidFill>
                <a:latin typeface="Arial"/>
                <a:cs typeface="Arial"/>
              </a:rPr>
              <a:t> </a:t>
            </a:r>
            <a:r>
              <a:rPr dirty="0" sz="1800" spc="-20">
                <a:solidFill>
                  <a:srgbClr val="808080"/>
                </a:solidFill>
                <a:latin typeface="Arial"/>
                <a:cs typeface="Arial"/>
              </a:rPr>
              <a:t>unit</a:t>
            </a:r>
            <a:endParaRPr sz="1800">
              <a:latin typeface="Arial"/>
              <a:cs typeface="Arial"/>
            </a:endParaRPr>
          </a:p>
        </p:txBody>
      </p:sp>
      <p:sp>
        <p:nvSpPr>
          <p:cNvPr id="4" name="object 4" descr=""/>
          <p:cNvSpPr txBox="1"/>
          <p:nvPr/>
        </p:nvSpPr>
        <p:spPr>
          <a:xfrm>
            <a:off x="1944623" y="2828544"/>
            <a:ext cx="3724910" cy="2101850"/>
          </a:xfrm>
          <a:prstGeom prst="rect">
            <a:avLst/>
          </a:prstGeom>
          <a:solidFill>
            <a:srgbClr val="FFD9B0"/>
          </a:solidFill>
        </p:spPr>
        <p:txBody>
          <a:bodyPr wrap="square" lIns="0" tIns="2540" rIns="0" bIns="0" rtlCol="0" vert="horz">
            <a:spAutoFit/>
          </a:bodyPr>
          <a:lstStyle/>
          <a:p>
            <a:pPr>
              <a:lnSpc>
                <a:spcPct val="100000"/>
              </a:lnSpc>
              <a:spcBef>
                <a:spcPts val="20"/>
              </a:spcBef>
            </a:pPr>
            <a:endParaRPr sz="2500">
              <a:latin typeface="Times New Roman"/>
              <a:cs typeface="Times New Roman"/>
            </a:endParaRPr>
          </a:p>
          <a:p>
            <a:pPr algn="ctr" marL="1109345" marR="943610" indent="-1270">
              <a:lnSpc>
                <a:spcPct val="100000"/>
              </a:lnSpc>
            </a:pPr>
            <a:r>
              <a:rPr dirty="0" sz="1800" b="1">
                <a:solidFill>
                  <a:srgbClr val="385723"/>
                </a:solidFill>
                <a:latin typeface="Arial"/>
                <a:cs typeface="Arial"/>
              </a:rPr>
              <a:t>Acutely</a:t>
            </a:r>
            <a:r>
              <a:rPr dirty="0" sz="1800" spc="-30" b="1">
                <a:solidFill>
                  <a:srgbClr val="385723"/>
                </a:solidFill>
                <a:latin typeface="Arial"/>
                <a:cs typeface="Arial"/>
              </a:rPr>
              <a:t> </a:t>
            </a:r>
            <a:r>
              <a:rPr dirty="0" sz="1800" spc="-25" b="1">
                <a:solidFill>
                  <a:srgbClr val="385723"/>
                </a:solidFill>
                <a:latin typeface="Arial"/>
                <a:cs typeface="Arial"/>
              </a:rPr>
              <a:t>Ill </a:t>
            </a:r>
            <a:r>
              <a:rPr dirty="0" sz="1800" b="1">
                <a:solidFill>
                  <a:srgbClr val="385723"/>
                </a:solidFill>
                <a:latin typeface="Arial"/>
                <a:cs typeface="Arial"/>
              </a:rPr>
              <a:t>Medical</a:t>
            </a:r>
            <a:r>
              <a:rPr dirty="0" sz="1800" spc="-100" b="1">
                <a:solidFill>
                  <a:srgbClr val="385723"/>
                </a:solidFill>
                <a:latin typeface="Arial"/>
                <a:cs typeface="Arial"/>
              </a:rPr>
              <a:t> </a:t>
            </a:r>
            <a:r>
              <a:rPr dirty="0" sz="1800" spc="-10" b="1">
                <a:solidFill>
                  <a:srgbClr val="385723"/>
                </a:solidFill>
                <a:latin typeface="Arial"/>
                <a:cs typeface="Arial"/>
              </a:rPr>
              <a:t>Patient</a:t>
            </a:r>
            <a:endParaRPr sz="1800">
              <a:latin typeface="Arial"/>
              <a:cs typeface="Arial"/>
            </a:endParaRPr>
          </a:p>
          <a:p>
            <a:pPr algn="ctr" marL="728345" marR="563880">
              <a:lnSpc>
                <a:spcPct val="100000"/>
              </a:lnSpc>
            </a:pPr>
            <a:r>
              <a:rPr dirty="0" sz="1800">
                <a:solidFill>
                  <a:srgbClr val="808080"/>
                </a:solidFill>
                <a:latin typeface="Arial"/>
                <a:cs typeface="Arial"/>
              </a:rPr>
              <a:t>Patients</a:t>
            </a:r>
            <a:r>
              <a:rPr dirty="0" sz="1800" spc="-55">
                <a:solidFill>
                  <a:srgbClr val="808080"/>
                </a:solidFill>
                <a:latin typeface="Arial"/>
                <a:cs typeface="Arial"/>
              </a:rPr>
              <a:t> </a:t>
            </a:r>
            <a:r>
              <a:rPr dirty="0" sz="1800">
                <a:solidFill>
                  <a:srgbClr val="808080"/>
                </a:solidFill>
                <a:latin typeface="Arial"/>
                <a:cs typeface="Arial"/>
              </a:rPr>
              <a:t>hospitalized</a:t>
            </a:r>
            <a:r>
              <a:rPr dirty="0" sz="1800" spc="-25">
                <a:solidFill>
                  <a:srgbClr val="808080"/>
                </a:solidFill>
                <a:latin typeface="Arial"/>
                <a:cs typeface="Arial"/>
              </a:rPr>
              <a:t> for </a:t>
            </a:r>
            <a:r>
              <a:rPr dirty="0" sz="1800">
                <a:solidFill>
                  <a:srgbClr val="808080"/>
                </a:solidFill>
                <a:latin typeface="Arial"/>
                <a:cs typeface="Arial"/>
              </a:rPr>
              <a:t>medical</a:t>
            </a:r>
            <a:r>
              <a:rPr dirty="0" sz="1800" spc="-25">
                <a:solidFill>
                  <a:srgbClr val="808080"/>
                </a:solidFill>
                <a:latin typeface="Arial"/>
                <a:cs typeface="Arial"/>
              </a:rPr>
              <a:t> </a:t>
            </a:r>
            <a:r>
              <a:rPr dirty="0" sz="1800" spc="-10">
                <a:solidFill>
                  <a:srgbClr val="808080"/>
                </a:solidFill>
                <a:latin typeface="Arial"/>
                <a:cs typeface="Arial"/>
              </a:rPr>
              <a:t>illness</a:t>
            </a:r>
            <a:endParaRPr sz="1800">
              <a:latin typeface="Arial"/>
              <a:cs typeface="Arial"/>
            </a:endParaRPr>
          </a:p>
        </p:txBody>
      </p:sp>
      <p:sp>
        <p:nvSpPr>
          <p:cNvPr id="5" name="object 5"/>
          <p:cNvSpPr txBox="1">
            <a:spLocks noGrp="1"/>
          </p:cNvSpPr>
          <p:nvPr>
            <p:ph type="title"/>
          </p:nvPr>
        </p:nvSpPr>
        <p:spPr>
          <a:xfrm>
            <a:off x="5160128" y="583138"/>
            <a:ext cx="6650355" cy="299720"/>
          </a:xfrm>
          <a:prstGeom prst="rect"/>
        </p:spPr>
        <p:txBody>
          <a:bodyPr wrap="square" lIns="0" tIns="12700" rIns="0" bIns="0" rtlCol="0" vert="horz">
            <a:spAutoFit/>
          </a:bodyPr>
          <a:lstStyle/>
          <a:p>
            <a:pPr marL="12700">
              <a:lnSpc>
                <a:spcPct val="100000"/>
              </a:lnSpc>
              <a:spcBef>
                <a:spcPts val="100"/>
              </a:spcBef>
            </a:pPr>
            <a:r>
              <a:rPr dirty="0" sz="1800">
                <a:solidFill>
                  <a:srgbClr val="C00000"/>
                </a:solidFill>
              </a:rPr>
              <a:t>Published</a:t>
            </a:r>
            <a:r>
              <a:rPr dirty="0" sz="1800" spc="-30">
                <a:solidFill>
                  <a:srgbClr val="C00000"/>
                </a:solidFill>
              </a:rPr>
              <a:t> </a:t>
            </a:r>
            <a:r>
              <a:rPr dirty="0" sz="1800">
                <a:solidFill>
                  <a:srgbClr val="C00000"/>
                </a:solidFill>
              </a:rPr>
              <a:t>October</a:t>
            </a:r>
            <a:r>
              <a:rPr dirty="0" sz="1800" spc="-20">
                <a:solidFill>
                  <a:srgbClr val="C00000"/>
                </a:solidFill>
              </a:rPr>
              <a:t> </a:t>
            </a:r>
            <a:r>
              <a:rPr dirty="0" sz="1800">
                <a:solidFill>
                  <a:srgbClr val="C00000"/>
                </a:solidFill>
              </a:rPr>
              <a:t>8,</a:t>
            </a:r>
            <a:r>
              <a:rPr dirty="0" sz="1800" spc="-15">
                <a:solidFill>
                  <a:srgbClr val="C00000"/>
                </a:solidFill>
              </a:rPr>
              <a:t> </a:t>
            </a:r>
            <a:r>
              <a:rPr dirty="0" sz="1800">
                <a:solidFill>
                  <a:srgbClr val="C00000"/>
                </a:solidFill>
              </a:rPr>
              <a:t>2020</a:t>
            </a:r>
            <a:r>
              <a:rPr dirty="0" sz="1800" spc="-20">
                <a:solidFill>
                  <a:srgbClr val="C00000"/>
                </a:solidFill>
              </a:rPr>
              <a:t> </a:t>
            </a:r>
            <a:r>
              <a:rPr dirty="0" sz="1800">
                <a:solidFill>
                  <a:srgbClr val="C00000"/>
                </a:solidFill>
              </a:rPr>
              <a:t>–</a:t>
            </a:r>
            <a:r>
              <a:rPr dirty="0" sz="1800" spc="-20">
                <a:solidFill>
                  <a:srgbClr val="C00000"/>
                </a:solidFill>
              </a:rPr>
              <a:t> </a:t>
            </a:r>
            <a:r>
              <a:rPr dirty="0" sz="1800">
                <a:solidFill>
                  <a:srgbClr val="C00000"/>
                </a:solidFill>
              </a:rPr>
              <a:t>New</a:t>
            </a:r>
            <a:r>
              <a:rPr dirty="0" sz="1800" spc="-20">
                <a:solidFill>
                  <a:srgbClr val="C00000"/>
                </a:solidFill>
              </a:rPr>
              <a:t> </a:t>
            </a:r>
            <a:r>
              <a:rPr dirty="0" sz="1800">
                <a:solidFill>
                  <a:srgbClr val="C00000"/>
                </a:solidFill>
              </a:rPr>
              <a:t>Evidence</a:t>
            </a:r>
            <a:r>
              <a:rPr dirty="0" sz="1800" spc="-20">
                <a:solidFill>
                  <a:srgbClr val="C00000"/>
                </a:solidFill>
              </a:rPr>
              <a:t> </a:t>
            </a:r>
            <a:r>
              <a:rPr dirty="0" sz="1800">
                <a:solidFill>
                  <a:srgbClr val="C00000"/>
                </a:solidFill>
              </a:rPr>
              <a:t>Available</a:t>
            </a:r>
            <a:r>
              <a:rPr dirty="0" sz="1800" spc="-15">
                <a:solidFill>
                  <a:srgbClr val="C00000"/>
                </a:solidFill>
              </a:rPr>
              <a:t> </a:t>
            </a:r>
            <a:r>
              <a:rPr dirty="0" sz="1800">
                <a:solidFill>
                  <a:srgbClr val="C00000"/>
                </a:solidFill>
              </a:rPr>
              <a:t>in</a:t>
            </a:r>
            <a:r>
              <a:rPr dirty="0" sz="1800" spc="-15">
                <a:solidFill>
                  <a:srgbClr val="C00000"/>
                </a:solidFill>
              </a:rPr>
              <a:t> </a:t>
            </a:r>
            <a:r>
              <a:rPr dirty="0" sz="1800">
                <a:solidFill>
                  <a:srgbClr val="C00000"/>
                </a:solidFill>
              </a:rPr>
              <a:t>Blood</a:t>
            </a:r>
            <a:r>
              <a:rPr dirty="0" sz="1800" spc="-20">
                <a:solidFill>
                  <a:srgbClr val="C00000"/>
                </a:solidFill>
              </a:rPr>
              <a:t> </a:t>
            </a:r>
            <a:r>
              <a:rPr dirty="0" sz="1800" spc="-10">
                <a:solidFill>
                  <a:srgbClr val="C00000"/>
                </a:solidFill>
              </a:rPr>
              <a:t>Advances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a:t>What</a:t>
            </a:r>
            <a:r>
              <a:rPr dirty="0" spc="-90"/>
              <a:t> </a:t>
            </a:r>
            <a:r>
              <a:rPr dirty="0"/>
              <a:t>these</a:t>
            </a:r>
            <a:r>
              <a:rPr dirty="0" spc="-85"/>
              <a:t> </a:t>
            </a:r>
            <a:r>
              <a:rPr dirty="0"/>
              <a:t>guidelines</a:t>
            </a:r>
            <a:r>
              <a:rPr dirty="0" spc="-80"/>
              <a:t> </a:t>
            </a:r>
            <a:r>
              <a:rPr dirty="0"/>
              <a:t>are</a:t>
            </a:r>
            <a:r>
              <a:rPr dirty="0" spc="-100"/>
              <a:t> </a:t>
            </a:r>
            <a:r>
              <a:rPr dirty="0" spc="-10"/>
              <a:t>about</a:t>
            </a:r>
          </a:p>
        </p:txBody>
      </p:sp>
      <p:sp>
        <p:nvSpPr>
          <p:cNvPr id="3" name="object 3" descr=""/>
          <p:cNvSpPr txBox="1"/>
          <p:nvPr/>
        </p:nvSpPr>
        <p:spPr>
          <a:xfrm>
            <a:off x="2581655" y="2290572"/>
            <a:ext cx="3141345" cy="1929764"/>
          </a:xfrm>
          <a:prstGeom prst="rect">
            <a:avLst/>
          </a:prstGeom>
          <a:solidFill>
            <a:srgbClr val="FFD9B0"/>
          </a:solidFill>
        </p:spPr>
        <p:txBody>
          <a:bodyPr wrap="square" lIns="0" tIns="43180" rIns="0" bIns="0" rtlCol="0" vert="horz">
            <a:spAutoFit/>
          </a:bodyPr>
          <a:lstStyle/>
          <a:p>
            <a:pPr algn="ctr" marL="488950" marR="481965" indent="635">
              <a:lnSpc>
                <a:spcPct val="100000"/>
              </a:lnSpc>
              <a:spcBef>
                <a:spcPts val="340"/>
              </a:spcBef>
            </a:pPr>
            <a:r>
              <a:rPr dirty="0" sz="2000" spc="-10">
                <a:solidFill>
                  <a:srgbClr val="808080"/>
                </a:solidFill>
                <a:latin typeface="Segoe UI"/>
                <a:cs typeface="Segoe UI"/>
              </a:rPr>
              <a:t>Anticoagulants </a:t>
            </a:r>
            <a:r>
              <a:rPr dirty="0" sz="2000">
                <a:solidFill>
                  <a:srgbClr val="808080"/>
                </a:solidFill>
                <a:latin typeface="Segoe UI"/>
                <a:cs typeface="Segoe UI"/>
              </a:rPr>
              <a:t>carry</a:t>
            </a:r>
            <a:r>
              <a:rPr dirty="0" sz="2000" spc="50">
                <a:solidFill>
                  <a:srgbClr val="808080"/>
                </a:solidFill>
                <a:latin typeface="Segoe UI"/>
                <a:cs typeface="Segoe UI"/>
              </a:rPr>
              <a:t> </a:t>
            </a:r>
            <a:r>
              <a:rPr dirty="0" u="sng" sz="2000" spc="-10" b="1">
                <a:solidFill>
                  <a:srgbClr val="808080"/>
                </a:solidFill>
                <a:uFill>
                  <a:solidFill>
                    <a:srgbClr val="808080"/>
                  </a:solidFill>
                </a:uFill>
                <a:latin typeface="Segoe UI"/>
                <a:cs typeface="Segoe UI"/>
              </a:rPr>
              <a:t>benefits</a:t>
            </a:r>
            <a:r>
              <a:rPr dirty="0" sz="2000" spc="-10" b="1">
                <a:solidFill>
                  <a:srgbClr val="808080"/>
                </a:solidFill>
                <a:latin typeface="Segoe UI"/>
                <a:cs typeface="Segoe UI"/>
              </a:rPr>
              <a:t> </a:t>
            </a:r>
            <a:r>
              <a:rPr dirty="0" sz="2000">
                <a:solidFill>
                  <a:srgbClr val="808080"/>
                </a:solidFill>
                <a:latin typeface="Segoe UI"/>
                <a:cs typeface="Segoe UI"/>
              </a:rPr>
              <a:t>(reducing</a:t>
            </a:r>
            <a:r>
              <a:rPr dirty="0" sz="2000" spc="-35">
                <a:solidFill>
                  <a:srgbClr val="808080"/>
                </a:solidFill>
                <a:latin typeface="Segoe UI"/>
                <a:cs typeface="Segoe UI"/>
              </a:rPr>
              <a:t> </a:t>
            </a:r>
            <a:r>
              <a:rPr dirty="0" sz="2000" spc="-10">
                <a:solidFill>
                  <a:srgbClr val="808080"/>
                </a:solidFill>
                <a:latin typeface="Segoe UI"/>
                <a:cs typeface="Segoe UI"/>
              </a:rPr>
              <a:t>venous thromboembolism)</a:t>
            </a:r>
            <a:endParaRPr sz="2000">
              <a:latin typeface="Segoe UI"/>
              <a:cs typeface="Segoe UI"/>
            </a:endParaRPr>
          </a:p>
          <a:p>
            <a:pPr algn="ctr" marL="115570" marR="107950">
              <a:lnSpc>
                <a:spcPct val="100000"/>
              </a:lnSpc>
            </a:pPr>
            <a:r>
              <a:rPr dirty="0" sz="2000">
                <a:solidFill>
                  <a:srgbClr val="808080"/>
                </a:solidFill>
                <a:latin typeface="Segoe UI"/>
                <a:cs typeface="Segoe UI"/>
              </a:rPr>
              <a:t>and</a:t>
            </a:r>
            <a:r>
              <a:rPr dirty="0" sz="2000" spc="-10">
                <a:solidFill>
                  <a:srgbClr val="808080"/>
                </a:solidFill>
                <a:latin typeface="Segoe UI"/>
                <a:cs typeface="Segoe UI"/>
              </a:rPr>
              <a:t> </a:t>
            </a:r>
            <a:r>
              <a:rPr dirty="0" u="sng" sz="2000" b="1">
                <a:solidFill>
                  <a:srgbClr val="808080"/>
                </a:solidFill>
                <a:uFill>
                  <a:solidFill>
                    <a:srgbClr val="808080"/>
                  </a:solidFill>
                </a:uFill>
                <a:latin typeface="Segoe UI"/>
                <a:cs typeface="Segoe UI"/>
              </a:rPr>
              <a:t>risks</a:t>
            </a:r>
            <a:r>
              <a:rPr dirty="0" sz="2000" spc="-15" b="1">
                <a:solidFill>
                  <a:srgbClr val="808080"/>
                </a:solidFill>
                <a:latin typeface="Segoe UI"/>
                <a:cs typeface="Segoe UI"/>
              </a:rPr>
              <a:t> </a:t>
            </a:r>
            <a:r>
              <a:rPr dirty="0" sz="2000" spc="-10">
                <a:solidFill>
                  <a:srgbClr val="808080"/>
                </a:solidFill>
                <a:latin typeface="Segoe UI"/>
                <a:cs typeface="Segoe UI"/>
              </a:rPr>
              <a:t>(life-threatening bleeding)</a:t>
            </a:r>
            <a:endParaRPr sz="2000">
              <a:latin typeface="Segoe UI"/>
              <a:cs typeface="Segoe UI"/>
            </a:endParaRPr>
          </a:p>
        </p:txBody>
      </p:sp>
      <p:sp>
        <p:nvSpPr>
          <p:cNvPr id="4" name="object 4" descr=""/>
          <p:cNvSpPr txBox="1"/>
          <p:nvPr/>
        </p:nvSpPr>
        <p:spPr>
          <a:xfrm>
            <a:off x="2581655" y="4347971"/>
            <a:ext cx="6741159" cy="1323340"/>
          </a:xfrm>
          <a:prstGeom prst="rect">
            <a:avLst/>
          </a:prstGeom>
          <a:solidFill>
            <a:srgbClr val="BFE0E4"/>
          </a:solidFill>
        </p:spPr>
        <p:txBody>
          <a:bodyPr wrap="square" lIns="0" tIns="44450" rIns="0" bIns="0" rtlCol="0" vert="horz">
            <a:spAutoFit/>
          </a:bodyPr>
          <a:lstStyle/>
          <a:p>
            <a:pPr algn="ctr" marL="229870" marR="223520">
              <a:lnSpc>
                <a:spcPct val="100000"/>
              </a:lnSpc>
              <a:spcBef>
                <a:spcPts val="350"/>
              </a:spcBef>
            </a:pPr>
            <a:r>
              <a:rPr dirty="0" sz="2000">
                <a:solidFill>
                  <a:srgbClr val="808080"/>
                </a:solidFill>
                <a:latin typeface="Segoe UI"/>
                <a:cs typeface="Segoe UI"/>
              </a:rPr>
              <a:t>This</a:t>
            </a:r>
            <a:r>
              <a:rPr dirty="0" sz="2000" spc="-20">
                <a:solidFill>
                  <a:srgbClr val="808080"/>
                </a:solidFill>
                <a:latin typeface="Segoe UI"/>
                <a:cs typeface="Segoe UI"/>
              </a:rPr>
              <a:t> </a:t>
            </a:r>
            <a:r>
              <a:rPr dirty="0" sz="2000">
                <a:solidFill>
                  <a:srgbClr val="808080"/>
                </a:solidFill>
                <a:latin typeface="Segoe UI"/>
                <a:cs typeface="Segoe UI"/>
              </a:rPr>
              <a:t>guideline focuses</a:t>
            </a:r>
            <a:r>
              <a:rPr dirty="0" sz="2000" spc="-15">
                <a:solidFill>
                  <a:srgbClr val="808080"/>
                </a:solidFill>
                <a:latin typeface="Segoe UI"/>
                <a:cs typeface="Segoe UI"/>
              </a:rPr>
              <a:t> </a:t>
            </a:r>
            <a:r>
              <a:rPr dirty="0" sz="2000">
                <a:solidFill>
                  <a:srgbClr val="808080"/>
                </a:solidFill>
                <a:latin typeface="Segoe UI"/>
                <a:cs typeface="Segoe UI"/>
              </a:rPr>
              <a:t>on</a:t>
            </a:r>
            <a:r>
              <a:rPr dirty="0" sz="2000" spc="-25">
                <a:solidFill>
                  <a:srgbClr val="808080"/>
                </a:solidFill>
                <a:latin typeface="Segoe UI"/>
                <a:cs typeface="Segoe UI"/>
              </a:rPr>
              <a:t> </a:t>
            </a:r>
            <a:r>
              <a:rPr dirty="0" sz="2000" b="1">
                <a:solidFill>
                  <a:srgbClr val="808080"/>
                </a:solidFill>
                <a:latin typeface="Segoe UI"/>
                <a:cs typeface="Segoe UI"/>
              </a:rPr>
              <a:t>anticoagulant</a:t>
            </a:r>
            <a:r>
              <a:rPr dirty="0" sz="2000" spc="-35" b="1">
                <a:solidFill>
                  <a:srgbClr val="808080"/>
                </a:solidFill>
                <a:latin typeface="Segoe UI"/>
                <a:cs typeface="Segoe UI"/>
              </a:rPr>
              <a:t> </a:t>
            </a:r>
            <a:r>
              <a:rPr dirty="0" sz="2000" b="1">
                <a:solidFill>
                  <a:srgbClr val="808080"/>
                </a:solidFill>
                <a:latin typeface="Segoe UI"/>
                <a:cs typeface="Segoe UI"/>
              </a:rPr>
              <a:t>dose</a:t>
            </a:r>
            <a:r>
              <a:rPr dirty="0" sz="2000" spc="-25" b="1">
                <a:solidFill>
                  <a:srgbClr val="808080"/>
                </a:solidFill>
                <a:latin typeface="Segoe UI"/>
                <a:cs typeface="Segoe UI"/>
              </a:rPr>
              <a:t> </a:t>
            </a:r>
            <a:r>
              <a:rPr dirty="0" sz="2000" spc="-10" b="1">
                <a:solidFill>
                  <a:srgbClr val="808080"/>
                </a:solidFill>
                <a:latin typeface="Segoe UI"/>
                <a:cs typeface="Segoe UI"/>
              </a:rPr>
              <a:t>intensity </a:t>
            </a:r>
            <a:r>
              <a:rPr dirty="0" sz="2000">
                <a:solidFill>
                  <a:srgbClr val="808080"/>
                </a:solidFill>
                <a:latin typeface="Segoe UI"/>
                <a:cs typeface="Segoe UI"/>
              </a:rPr>
              <a:t>for</a:t>
            </a:r>
            <a:r>
              <a:rPr dirty="0" sz="2000" spc="-25">
                <a:solidFill>
                  <a:srgbClr val="808080"/>
                </a:solidFill>
                <a:latin typeface="Segoe UI"/>
                <a:cs typeface="Segoe UI"/>
              </a:rPr>
              <a:t> </a:t>
            </a:r>
            <a:r>
              <a:rPr dirty="0" sz="2000">
                <a:solidFill>
                  <a:srgbClr val="808080"/>
                </a:solidFill>
                <a:latin typeface="Segoe UI"/>
                <a:cs typeface="Segoe UI"/>
              </a:rPr>
              <a:t>critically</a:t>
            </a:r>
            <a:r>
              <a:rPr dirty="0" sz="2000" spc="-10">
                <a:solidFill>
                  <a:srgbClr val="808080"/>
                </a:solidFill>
                <a:latin typeface="Segoe UI"/>
                <a:cs typeface="Segoe UI"/>
              </a:rPr>
              <a:t> </a:t>
            </a:r>
            <a:r>
              <a:rPr dirty="0" sz="2000">
                <a:solidFill>
                  <a:srgbClr val="808080"/>
                </a:solidFill>
                <a:latin typeface="Segoe UI"/>
                <a:cs typeface="Segoe UI"/>
              </a:rPr>
              <a:t>ill</a:t>
            </a:r>
            <a:r>
              <a:rPr dirty="0" sz="2000" spc="-5">
                <a:solidFill>
                  <a:srgbClr val="808080"/>
                </a:solidFill>
                <a:latin typeface="Segoe UI"/>
                <a:cs typeface="Segoe UI"/>
              </a:rPr>
              <a:t> </a:t>
            </a:r>
            <a:r>
              <a:rPr dirty="0" sz="2000">
                <a:solidFill>
                  <a:srgbClr val="808080"/>
                </a:solidFill>
                <a:latin typeface="Segoe UI"/>
                <a:cs typeface="Segoe UI"/>
              </a:rPr>
              <a:t>and</a:t>
            </a:r>
            <a:r>
              <a:rPr dirty="0" sz="2000" spc="-50">
                <a:solidFill>
                  <a:srgbClr val="808080"/>
                </a:solidFill>
                <a:latin typeface="Segoe UI"/>
                <a:cs typeface="Segoe UI"/>
              </a:rPr>
              <a:t> </a:t>
            </a:r>
            <a:r>
              <a:rPr dirty="0" sz="2000">
                <a:solidFill>
                  <a:srgbClr val="808080"/>
                </a:solidFill>
                <a:latin typeface="Segoe UI"/>
                <a:cs typeface="Segoe UI"/>
              </a:rPr>
              <a:t>acutely</a:t>
            </a:r>
            <a:r>
              <a:rPr dirty="0" sz="2000" spc="-30">
                <a:solidFill>
                  <a:srgbClr val="808080"/>
                </a:solidFill>
                <a:latin typeface="Segoe UI"/>
                <a:cs typeface="Segoe UI"/>
              </a:rPr>
              <a:t> </a:t>
            </a:r>
            <a:r>
              <a:rPr dirty="0" sz="2000">
                <a:solidFill>
                  <a:srgbClr val="808080"/>
                </a:solidFill>
                <a:latin typeface="Segoe UI"/>
                <a:cs typeface="Segoe UI"/>
              </a:rPr>
              <a:t>ill</a:t>
            </a:r>
            <a:r>
              <a:rPr dirty="0" sz="2000" spc="-5">
                <a:solidFill>
                  <a:srgbClr val="808080"/>
                </a:solidFill>
                <a:latin typeface="Segoe UI"/>
                <a:cs typeface="Segoe UI"/>
              </a:rPr>
              <a:t> </a:t>
            </a:r>
            <a:r>
              <a:rPr dirty="0" sz="2000">
                <a:solidFill>
                  <a:srgbClr val="808080"/>
                </a:solidFill>
                <a:latin typeface="Segoe UI"/>
                <a:cs typeface="Segoe UI"/>
              </a:rPr>
              <a:t>hospitalized</a:t>
            </a:r>
            <a:r>
              <a:rPr dirty="0" sz="2000" spc="-40">
                <a:solidFill>
                  <a:srgbClr val="808080"/>
                </a:solidFill>
                <a:latin typeface="Segoe UI"/>
                <a:cs typeface="Segoe UI"/>
              </a:rPr>
              <a:t> </a:t>
            </a:r>
            <a:r>
              <a:rPr dirty="0" sz="2000">
                <a:solidFill>
                  <a:srgbClr val="808080"/>
                </a:solidFill>
                <a:latin typeface="Segoe UI"/>
                <a:cs typeface="Segoe UI"/>
              </a:rPr>
              <a:t>patients</a:t>
            </a:r>
            <a:r>
              <a:rPr dirty="0" sz="2000" spc="-40">
                <a:solidFill>
                  <a:srgbClr val="808080"/>
                </a:solidFill>
                <a:latin typeface="Segoe UI"/>
                <a:cs typeface="Segoe UI"/>
              </a:rPr>
              <a:t> </a:t>
            </a:r>
            <a:r>
              <a:rPr dirty="0" sz="2000" spc="-20">
                <a:solidFill>
                  <a:srgbClr val="808080"/>
                </a:solidFill>
                <a:latin typeface="Segoe UI"/>
                <a:cs typeface="Segoe UI"/>
              </a:rPr>
              <a:t>with </a:t>
            </a:r>
            <a:r>
              <a:rPr dirty="0" sz="2000" spc="-10">
                <a:solidFill>
                  <a:srgbClr val="808080"/>
                </a:solidFill>
                <a:latin typeface="Segoe UI"/>
                <a:cs typeface="Segoe UI"/>
              </a:rPr>
              <a:t>COVID-</a:t>
            </a:r>
            <a:r>
              <a:rPr dirty="0" sz="2000">
                <a:solidFill>
                  <a:srgbClr val="808080"/>
                </a:solidFill>
                <a:latin typeface="Segoe UI"/>
                <a:cs typeface="Segoe UI"/>
              </a:rPr>
              <a:t>19</a:t>
            </a:r>
            <a:r>
              <a:rPr dirty="0" sz="2000" spc="-40">
                <a:solidFill>
                  <a:srgbClr val="808080"/>
                </a:solidFill>
                <a:latin typeface="Segoe UI"/>
                <a:cs typeface="Segoe UI"/>
              </a:rPr>
              <a:t> </a:t>
            </a:r>
            <a:r>
              <a:rPr dirty="0" sz="2000">
                <a:solidFill>
                  <a:srgbClr val="808080"/>
                </a:solidFill>
                <a:latin typeface="Segoe UI"/>
                <a:cs typeface="Segoe UI"/>
              </a:rPr>
              <a:t>who do</a:t>
            </a:r>
            <a:r>
              <a:rPr dirty="0" sz="2000" spc="-10">
                <a:solidFill>
                  <a:srgbClr val="808080"/>
                </a:solidFill>
                <a:latin typeface="Segoe UI"/>
                <a:cs typeface="Segoe UI"/>
              </a:rPr>
              <a:t> </a:t>
            </a:r>
            <a:r>
              <a:rPr dirty="0" sz="2000">
                <a:solidFill>
                  <a:srgbClr val="808080"/>
                </a:solidFill>
                <a:latin typeface="Segoe UI"/>
                <a:cs typeface="Segoe UI"/>
              </a:rPr>
              <a:t>not</a:t>
            </a:r>
            <a:r>
              <a:rPr dirty="0" sz="2000" spc="-10">
                <a:solidFill>
                  <a:srgbClr val="808080"/>
                </a:solidFill>
                <a:latin typeface="Segoe UI"/>
                <a:cs typeface="Segoe UI"/>
              </a:rPr>
              <a:t> </a:t>
            </a:r>
            <a:r>
              <a:rPr dirty="0" sz="2000">
                <a:solidFill>
                  <a:srgbClr val="808080"/>
                </a:solidFill>
                <a:latin typeface="Segoe UI"/>
                <a:cs typeface="Segoe UI"/>
              </a:rPr>
              <a:t>have suspected</a:t>
            </a:r>
            <a:r>
              <a:rPr dirty="0" sz="2000" spc="-20">
                <a:solidFill>
                  <a:srgbClr val="808080"/>
                </a:solidFill>
                <a:latin typeface="Segoe UI"/>
                <a:cs typeface="Segoe UI"/>
              </a:rPr>
              <a:t> </a:t>
            </a:r>
            <a:r>
              <a:rPr dirty="0" sz="2000">
                <a:solidFill>
                  <a:srgbClr val="808080"/>
                </a:solidFill>
                <a:latin typeface="Segoe UI"/>
                <a:cs typeface="Segoe UI"/>
              </a:rPr>
              <a:t>or </a:t>
            </a:r>
            <a:r>
              <a:rPr dirty="0" sz="2000" spc="-10">
                <a:solidFill>
                  <a:srgbClr val="808080"/>
                </a:solidFill>
                <a:latin typeface="Segoe UI"/>
                <a:cs typeface="Segoe UI"/>
              </a:rPr>
              <a:t>confirmed </a:t>
            </a:r>
            <a:r>
              <a:rPr dirty="0" sz="2000">
                <a:solidFill>
                  <a:srgbClr val="808080"/>
                </a:solidFill>
                <a:latin typeface="Segoe UI"/>
                <a:cs typeface="Segoe UI"/>
              </a:rPr>
              <a:t>venous</a:t>
            </a:r>
            <a:r>
              <a:rPr dirty="0" sz="2000" spc="-20">
                <a:solidFill>
                  <a:srgbClr val="808080"/>
                </a:solidFill>
                <a:latin typeface="Segoe UI"/>
                <a:cs typeface="Segoe UI"/>
              </a:rPr>
              <a:t> </a:t>
            </a:r>
            <a:r>
              <a:rPr dirty="0" sz="2000" spc="-10">
                <a:solidFill>
                  <a:srgbClr val="808080"/>
                </a:solidFill>
                <a:latin typeface="Segoe UI"/>
                <a:cs typeface="Segoe UI"/>
              </a:rPr>
              <a:t>thromboembolism</a:t>
            </a:r>
            <a:endParaRPr sz="2000">
              <a:latin typeface="Segoe UI"/>
              <a:cs typeface="Segoe UI"/>
            </a:endParaRPr>
          </a:p>
        </p:txBody>
      </p:sp>
      <p:sp>
        <p:nvSpPr>
          <p:cNvPr id="5" name="object 5" descr=""/>
          <p:cNvSpPr txBox="1"/>
          <p:nvPr/>
        </p:nvSpPr>
        <p:spPr>
          <a:xfrm>
            <a:off x="5902452" y="2290572"/>
            <a:ext cx="3420110" cy="1929764"/>
          </a:xfrm>
          <a:prstGeom prst="rect">
            <a:avLst/>
          </a:prstGeom>
          <a:solidFill>
            <a:srgbClr val="CAD7AF"/>
          </a:solidFill>
        </p:spPr>
        <p:txBody>
          <a:bodyPr wrap="square" lIns="0" tIns="195580" rIns="0" bIns="0" rtlCol="0" vert="horz">
            <a:spAutoFit/>
          </a:bodyPr>
          <a:lstStyle/>
          <a:p>
            <a:pPr algn="ctr" marL="118110" marR="109220">
              <a:lnSpc>
                <a:spcPct val="100000"/>
              </a:lnSpc>
              <a:spcBef>
                <a:spcPts val="1540"/>
              </a:spcBef>
            </a:pPr>
            <a:r>
              <a:rPr dirty="0" sz="2000">
                <a:solidFill>
                  <a:srgbClr val="808080"/>
                </a:solidFill>
                <a:latin typeface="Segoe UI"/>
                <a:cs typeface="Segoe UI"/>
              </a:rPr>
              <a:t>Recognizing</a:t>
            </a:r>
            <a:r>
              <a:rPr dirty="0" sz="2000" spc="-40">
                <a:solidFill>
                  <a:srgbClr val="808080"/>
                </a:solidFill>
                <a:latin typeface="Segoe UI"/>
                <a:cs typeface="Segoe UI"/>
              </a:rPr>
              <a:t> </a:t>
            </a:r>
            <a:r>
              <a:rPr dirty="0" sz="2000">
                <a:solidFill>
                  <a:srgbClr val="808080"/>
                </a:solidFill>
                <a:latin typeface="Segoe UI"/>
                <a:cs typeface="Segoe UI"/>
              </a:rPr>
              <a:t>and</a:t>
            </a:r>
            <a:r>
              <a:rPr dirty="0" sz="2000" spc="-50">
                <a:solidFill>
                  <a:srgbClr val="808080"/>
                </a:solidFill>
                <a:latin typeface="Segoe UI"/>
                <a:cs typeface="Segoe UI"/>
              </a:rPr>
              <a:t> </a:t>
            </a:r>
            <a:r>
              <a:rPr dirty="0" u="sng" sz="2000" spc="-10" b="1">
                <a:solidFill>
                  <a:srgbClr val="808080"/>
                </a:solidFill>
                <a:uFill>
                  <a:solidFill>
                    <a:srgbClr val="808080"/>
                  </a:solidFill>
                </a:uFill>
                <a:latin typeface="Segoe UI"/>
                <a:cs typeface="Segoe UI"/>
              </a:rPr>
              <a:t>mitigating</a:t>
            </a:r>
            <a:r>
              <a:rPr dirty="0" sz="2000" spc="-10" b="1">
                <a:solidFill>
                  <a:srgbClr val="808080"/>
                </a:solidFill>
                <a:latin typeface="Segoe UI"/>
                <a:cs typeface="Segoe UI"/>
              </a:rPr>
              <a:t> </a:t>
            </a:r>
            <a:r>
              <a:rPr dirty="0" u="sng" sz="2000" b="1">
                <a:solidFill>
                  <a:srgbClr val="808080"/>
                </a:solidFill>
                <a:uFill>
                  <a:solidFill>
                    <a:srgbClr val="808080"/>
                  </a:solidFill>
                </a:uFill>
                <a:latin typeface="Segoe UI"/>
                <a:cs typeface="Segoe UI"/>
              </a:rPr>
              <a:t>risk</a:t>
            </a:r>
            <a:r>
              <a:rPr dirty="0" u="sng" sz="2000" spc="-15" b="1">
                <a:solidFill>
                  <a:srgbClr val="808080"/>
                </a:solidFill>
                <a:uFill>
                  <a:solidFill>
                    <a:srgbClr val="808080"/>
                  </a:solidFill>
                </a:uFill>
                <a:latin typeface="Segoe UI"/>
                <a:cs typeface="Segoe UI"/>
              </a:rPr>
              <a:t> </a:t>
            </a:r>
            <a:r>
              <a:rPr dirty="0" u="sng" sz="2000" b="1">
                <a:solidFill>
                  <a:srgbClr val="808080"/>
                </a:solidFill>
                <a:uFill>
                  <a:solidFill>
                    <a:srgbClr val="808080"/>
                  </a:solidFill>
                </a:uFill>
                <a:latin typeface="Segoe UI"/>
                <a:cs typeface="Segoe UI"/>
              </a:rPr>
              <a:t>for</a:t>
            </a:r>
            <a:r>
              <a:rPr dirty="0" u="sng" sz="2000" spc="-20" b="1">
                <a:solidFill>
                  <a:srgbClr val="808080"/>
                </a:solidFill>
                <a:uFill>
                  <a:solidFill>
                    <a:srgbClr val="808080"/>
                  </a:solidFill>
                </a:uFill>
                <a:latin typeface="Segoe UI"/>
                <a:cs typeface="Segoe UI"/>
              </a:rPr>
              <a:t> </a:t>
            </a:r>
            <a:r>
              <a:rPr dirty="0" u="sng" sz="2000" b="1">
                <a:solidFill>
                  <a:srgbClr val="808080"/>
                </a:solidFill>
                <a:uFill>
                  <a:solidFill>
                    <a:srgbClr val="808080"/>
                  </a:solidFill>
                </a:uFill>
                <a:latin typeface="Segoe UI"/>
                <a:cs typeface="Segoe UI"/>
              </a:rPr>
              <a:t>harm</a:t>
            </a:r>
            <a:r>
              <a:rPr dirty="0" sz="2000" b="1">
                <a:solidFill>
                  <a:srgbClr val="808080"/>
                </a:solidFill>
                <a:latin typeface="Segoe UI"/>
                <a:cs typeface="Segoe UI"/>
              </a:rPr>
              <a:t> </a:t>
            </a:r>
            <a:r>
              <a:rPr dirty="0" sz="2000" spc="-20">
                <a:solidFill>
                  <a:srgbClr val="808080"/>
                </a:solidFill>
                <a:latin typeface="Segoe UI"/>
                <a:cs typeface="Segoe UI"/>
              </a:rPr>
              <a:t>from </a:t>
            </a:r>
            <a:r>
              <a:rPr dirty="0" sz="2000">
                <a:solidFill>
                  <a:srgbClr val="808080"/>
                </a:solidFill>
                <a:latin typeface="Segoe UI"/>
                <a:cs typeface="Segoe UI"/>
              </a:rPr>
              <a:t>anticoagulants</a:t>
            </a:r>
            <a:r>
              <a:rPr dirty="0" sz="2000" spc="-70">
                <a:solidFill>
                  <a:srgbClr val="808080"/>
                </a:solidFill>
                <a:latin typeface="Segoe UI"/>
                <a:cs typeface="Segoe UI"/>
              </a:rPr>
              <a:t> </a:t>
            </a:r>
            <a:r>
              <a:rPr dirty="0" sz="2000" spc="-10">
                <a:solidFill>
                  <a:srgbClr val="808080"/>
                </a:solidFill>
                <a:latin typeface="Segoe UI"/>
                <a:cs typeface="Segoe UI"/>
              </a:rPr>
              <a:t>requires evidence-</a:t>
            </a:r>
            <a:r>
              <a:rPr dirty="0" sz="2000">
                <a:solidFill>
                  <a:srgbClr val="808080"/>
                </a:solidFill>
                <a:latin typeface="Segoe UI"/>
                <a:cs typeface="Segoe UI"/>
              </a:rPr>
              <a:t>based</a:t>
            </a:r>
            <a:r>
              <a:rPr dirty="0" sz="2000" spc="35">
                <a:solidFill>
                  <a:srgbClr val="808080"/>
                </a:solidFill>
                <a:latin typeface="Segoe UI"/>
                <a:cs typeface="Segoe UI"/>
              </a:rPr>
              <a:t> </a:t>
            </a:r>
            <a:r>
              <a:rPr dirty="0" sz="2000" spc="-10">
                <a:solidFill>
                  <a:srgbClr val="808080"/>
                </a:solidFill>
                <a:latin typeface="Segoe UI"/>
                <a:cs typeface="Segoe UI"/>
              </a:rPr>
              <a:t>approach</a:t>
            </a:r>
            <a:r>
              <a:rPr dirty="0" sz="2000" spc="500">
                <a:solidFill>
                  <a:srgbClr val="808080"/>
                </a:solidFill>
                <a:latin typeface="Segoe UI"/>
                <a:cs typeface="Segoe UI"/>
              </a:rPr>
              <a:t> </a:t>
            </a:r>
            <a:r>
              <a:rPr dirty="0" sz="2000">
                <a:solidFill>
                  <a:srgbClr val="808080"/>
                </a:solidFill>
                <a:latin typeface="Segoe UI"/>
                <a:cs typeface="Segoe UI"/>
              </a:rPr>
              <a:t>to</a:t>
            </a:r>
            <a:r>
              <a:rPr dirty="0" sz="2000" spc="-20">
                <a:solidFill>
                  <a:srgbClr val="808080"/>
                </a:solidFill>
                <a:latin typeface="Segoe UI"/>
                <a:cs typeface="Segoe UI"/>
              </a:rPr>
              <a:t> </a:t>
            </a:r>
            <a:r>
              <a:rPr dirty="0" sz="2000" spc="-10">
                <a:solidFill>
                  <a:srgbClr val="808080"/>
                </a:solidFill>
                <a:latin typeface="Segoe UI"/>
                <a:cs typeface="Segoe UI"/>
              </a:rPr>
              <a:t>management</a:t>
            </a:r>
            <a:endParaRPr sz="2000">
              <a:latin typeface="Segoe UI"/>
              <a:cs typeface="Segoe UI"/>
            </a:endParaRPr>
          </a:p>
        </p:txBody>
      </p:sp>
      <p:sp>
        <p:nvSpPr>
          <p:cNvPr id="6" name="object 6"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Objectives</a:t>
            </a:r>
          </a:p>
        </p:txBody>
      </p:sp>
      <p:sp>
        <p:nvSpPr>
          <p:cNvPr id="3" name="object 3" descr=""/>
          <p:cNvSpPr txBox="1">
            <a:spLocks noGrp="1"/>
          </p:cNvSpPr>
          <p:nvPr>
            <p:ph type="body" idx="1"/>
          </p:nvPr>
        </p:nvSpPr>
        <p:spPr>
          <a:prstGeom prst="rect"/>
        </p:spPr>
        <p:txBody>
          <a:bodyPr wrap="square" lIns="0" tIns="118745" rIns="0" bIns="0" rtlCol="0" vert="horz">
            <a:spAutoFit/>
          </a:bodyPr>
          <a:lstStyle/>
          <a:p>
            <a:pPr marL="12700">
              <a:lnSpc>
                <a:spcPct val="100000"/>
              </a:lnSpc>
              <a:spcBef>
                <a:spcPts val="935"/>
              </a:spcBef>
            </a:pPr>
            <a:r>
              <a:rPr dirty="0" sz="2650"/>
              <a:t>By</a:t>
            </a:r>
            <a:r>
              <a:rPr dirty="0" sz="2650" spc="-10"/>
              <a:t> </a:t>
            </a:r>
            <a:r>
              <a:rPr dirty="0" sz="2650"/>
              <a:t>the</a:t>
            </a:r>
            <a:r>
              <a:rPr dirty="0" sz="2650" spc="-20"/>
              <a:t> </a:t>
            </a:r>
            <a:r>
              <a:rPr dirty="0" sz="2650"/>
              <a:t>end</a:t>
            </a:r>
            <a:r>
              <a:rPr dirty="0" sz="2650" spc="-20"/>
              <a:t> </a:t>
            </a:r>
            <a:r>
              <a:rPr dirty="0" sz="2650"/>
              <a:t>of</a:t>
            </a:r>
            <a:r>
              <a:rPr dirty="0" sz="2650" spc="5"/>
              <a:t> </a:t>
            </a:r>
            <a:r>
              <a:rPr dirty="0" sz="2650"/>
              <a:t>this</a:t>
            </a:r>
            <a:r>
              <a:rPr dirty="0" sz="2650" spc="-25"/>
              <a:t> </a:t>
            </a:r>
            <a:r>
              <a:rPr dirty="0" sz="2650"/>
              <a:t>session</a:t>
            </a:r>
            <a:r>
              <a:rPr dirty="0" sz="2650" spc="-25"/>
              <a:t> </a:t>
            </a:r>
            <a:r>
              <a:rPr dirty="0" sz="2650"/>
              <a:t>you</a:t>
            </a:r>
            <a:r>
              <a:rPr dirty="0" sz="2650" spc="15"/>
              <a:t> </a:t>
            </a:r>
            <a:r>
              <a:rPr dirty="0" sz="2650"/>
              <a:t>will</a:t>
            </a:r>
            <a:r>
              <a:rPr dirty="0" sz="2650" spc="-5"/>
              <a:t> </a:t>
            </a:r>
            <a:r>
              <a:rPr dirty="0" sz="2650"/>
              <a:t>be</a:t>
            </a:r>
            <a:r>
              <a:rPr dirty="0" sz="2650" spc="-25"/>
              <a:t> </a:t>
            </a:r>
            <a:r>
              <a:rPr dirty="0" sz="2650"/>
              <a:t>able</a:t>
            </a:r>
            <a:r>
              <a:rPr dirty="0" sz="2650" spc="-20"/>
              <a:t> </a:t>
            </a:r>
            <a:r>
              <a:rPr dirty="0" sz="2650" spc="-25"/>
              <a:t>to:</a:t>
            </a:r>
            <a:endParaRPr sz="2650"/>
          </a:p>
          <a:p>
            <a:pPr marL="527685" marR="5080" indent="-515620">
              <a:lnSpc>
                <a:spcPts val="2590"/>
              </a:lnSpc>
              <a:spcBef>
                <a:spcPts val="1070"/>
              </a:spcBef>
              <a:buAutoNum type="arabicPeriod"/>
              <a:tabLst>
                <a:tab pos="527685" algn="l"/>
                <a:tab pos="528320" algn="l"/>
              </a:tabLst>
            </a:pPr>
            <a:r>
              <a:rPr dirty="0"/>
              <a:t>Describe</a:t>
            </a:r>
            <a:r>
              <a:rPr dirty="0" spc="-65"/>
              <a:t> </a:t>
            </a:r>
            <a:r>
              <a:rPr dirty="0"/>
              <a:t>VTE</a:t>
            </a:r>
            <a:r>
              <a:rPr dirty="0" spc="-40"/>
              <a:t> </a:t>
            </a:r>
            <a:r>
              <a:rPr dirty="0"/>
              <a:t>prophylaxis</a:t>
            </a:r>
            <a:r>
              <a:rPr dirty="0" spc="-65"/>
              <a:t> </a:t>
            </a:r>
            <a:r>
              <a:rPr dirty="0"/>
              <a:t>recommendations</a:t>
            </a:r>
            <a:r>
              <a:rPr dirty="0" spc="-70"/>
              <a:t> </a:t>
            </a:r>
            <a:r>
              <a:rPr dirty="0"/>
              <a:t>for</a:t>
            </a:r>
            <a:r>
              <a:rPr dirty="0" spc="-50"/>
              <a:t> </a:t>
            </a:r>
            <a:r>
              <a:rPr dirty="0"/>
              <a:t>hospitalized</a:t>
            </a:r>
            <a:r>
              <a:rPr dirty="0" spc="-70"/>
              <a:t> </a:t>
            </a:r>
            <a:r>
              <a:rPr dirty="0"/>
              <a:t>patients</a:t>
            </a:r>
            <a:r>
              <a:rPr dirty="0" spc="-70"/>
              <a:t> </a:t>
            </a:r>
            <a:r>
              <a:rPr dirty="0"/>
              <a:t>with</a:t>
            </a:r>
            <a:r>
              <a:rPr dirty="0" spc="-65"/>
              <a:t> </a:t>
            </a:r>
            <a:r>
              <a:rPr dirty="0" spc="-20"/>
              <a:t>COVID-</a:t>
            </a:r>
            <a:r>
              <a:rPr dirty="0" spc="-25"/>
              <a:t>19 </a:t>
            </a:r>
            <a:r>
              <a:rPr dirty="0"/>
              <a:t>related</a:t>
            </a:r>
            <a:r>
              <a:rPr dirty="0" spc="-50"/>
              <a:t> </a:t>
            </a:r>
            <a:r>
              <a:rPr dirty="0" b="1">
                <a:latin typeface="Calibri"/>
                <a:cs typeface="Calibri"/>
              </a:rPr>
              <a:t>critical</a:t>
            </a:r>
            <a:r>
              <a:rPr dirty="0" spc="-50" b="1">
                <a:latin typeface="Calibri"/>
                <a:cs typeface="Calibri"/>
              </a:rPr>
              <a:t> </a:t>
            </a:r>
            <a:r>
              <a:rPr dirty="0" b="1">
                <a:latin typeface="Calibri"/>
                <a:cs typeface="Calibri"/>
              </a:rPr>
              <a:t>illness</a:t>
            </a:r>
            <a:r>
              <a:rPr dirty="0" spc="-20" b="1">
                <a:latin typeface="Calibri"/>
                <a:cs typeface="Calibri"/>
              </a:rPr>
              <a:t> </a:t>
            </a:r>
            <a:r>
              <a:rPr dirty="0"/>
              <a:t>who</a:t>
            </a:r>
            <a:r>
              <a:rPr dirty="0" spc="-40"/>
              <a:t> </a:t>
            </a:r>
            <a:r>
              <a:rPr dirty="0"/>
              <a:t>do</a:t>
            </a:r>
            <a:r>
              <a:rPr dirty="0" spc="-40"/>
              <a:t> </a:t>
            </a:r>
            <a:r>
              <a:rPr dirty="0"/>
              <a:t>not</a:t>
            </a:r>
            <a:r>
              <a:rPr dirty="0" spc="-35"/>
              <a:t> </a:t>
            </a:r>
            <a:r>
              <a:rPr dirty="0"/>
              <a:t>have</a:t>
            </a:r>
            <a:r>
              <a:rPr dirty="0" spc="-35"/>
              <a:t> </a:t>
            </a:r>
            <a:r>
              <a:rPr dirty="0"/>
              <a:t>suspected</a:t>
            </a:r>
            <a:r>
              <a:rPr dirty="0" spc="-45"/>
              <a:t> </a:t>
            </a:r>
            <a:r>
              <a:rPr dirty="0"/>
              <a:t>or</a:t>
            </a:r>
            <a:r>
              <a:rPr dirty="0" spc="-30"/>
              <a:t> </a:t>
            </a:r>
            <a:r>
              <a:rPr dirty="0"/>
              <a:t>confirmed</a:t>
            </a:r>
            <a:r>
              <a:rPr dirty="0" spc="-35"/>
              <a:t> </a:t>
            </a:r>
            <a:r>
              <a:rPr dirty="0" spc="-25"/>
              <a:t>VTE</a:t>
            </a:r>
          </a:p>
          <a:p>
            <a:pPr lvl="1" marL="698500" indent="-228600">
              <a:lnSpc>
                <a:spcPct val="100000"/>
              </a:lnSpc>
              <a:spcBef>
                <a:spcPts val="240"/>
              </a:spcBef>
              <a:buFont typeface="Arial"/>
              <a:buChar char="•"/>
              <a:tabLst>
                <a:tab pos="697865" algn="l"/>
                <a:tab pos="698500" algn="l"/>
              </a:tabLst>
            </a:pPr>
            <a:r>
              <a:rPr dirty="0" sz="2000">
                <a:solidFill>
                  <a:srgbClr val="E43D33"/>
                </a:solidFill>
                <a:latin typeface="Calibri"/>
                <a:cs typeface="Calibri"/>
              </a:rPr>
              <a:t>Intermediate-</a:t>
            </a:r>
            <a:r>
              <a:rPr dirty="0" sz="2000" spc="-35">
                <a:solidFill>
                  <a:srgbClr val="E43D33"/>
                </a:solidFill>
                <a:latin typeface="Calibri"/>
                <a:cs typeface="Calibri"/>
              </a:rPr>
              <a:t> </a:t>
            </a:r>
            <a:r>
              <a:rPr dirty="0" sz="2000">
                <a:solidFill>
                  <a:srgbClr val="E43D33"/>
                </a:solidFill>
                <a:latin typeface="Calibri"/>
                <a:cs typeface="Calibri"/>
              </a:rPr>
              <a:t>or</a:t>
            </a:r>
            <a:r>
              <a:rPr dirty="0" sz="2000" spc="-45">
                <a:solidFill>
                  <a:srgbClr val="E43D33"/>
                </a:solidFill>
                <a:latin typeface="Calibri"/>
                <a:cs typeface="Calibri"/>
              </a:rPr>
              <a:t> </a:t>
            </a:r>
            <a:r>
              <a:rPr dirty="0" sz="2000" spc="-10">
                <a:solidFill>
                  <a:srgbClr val="E43D33"/>
                </a:solidFill>
                <a:latin typeface="Calibri"/>
                <a:cs typeface="Calibri"/>
              </a:rPr>
              <a:t>therapeutic-</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a:solidFill>
                  <a:srgbClr val="E43D33"/>
                </a:solidFill>
                <a:latin typeface="Calibri"/>
                <a:cs typeface="Calibri"/>
              </a:rPr>
              <a:t>versus</a:t>
            </a:r>
            <a:r>
              <a:rPr dirty="0" sz="2000" spc="-35">
                <a:solidFill>
                  <a:srgbClr val="E43D33"/>
                </a:solidFill>
                <a:latin typeface="Calibri"/>
                <a:cs typeface="Calibri"/>
              </a:rPr>
              <a:t> </a:t>
            </a:r>
            <a:r>
              <a:rPr dirty="0" sz="2000" spc="-10">
                <a:solidFill>
                  <a:srgbClr val="E43D33"/>
                </a:solidFill>
                <a:latin typeface="Calibri"/>
                <a:cs typeface="Calibri"/>
              </a:rPr>
              <a:t>prophylactic</a:t>
            </a:r>
            <a:r>
              <a:rPr dirty="0" sz="2000" spc="-60">
                <a:solidFill>
                  <a:srgbClr val="E43D33"/>
                </a:solidFill>
                <a:latin typeface="Calibri"/>
                <a:cs typeface="Calibri"/>
              </a:rPr>
              <a:t> </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spc="-10">
                <a:solidFill>
                  <a:srgbClr val="E43D33"/>
                </a:solidFill>
                <a:latin typeface="Calibri"/>
                <a:cs typeface="Calibri"/>
              </a:rPr>
              <a:t>anticoagulation</a:t>
            </a:r>
            <a:endParaRPr sz="2000">
              <a:latin typeface="Calibri"/>
              <a:cs typeface="Calibri"/>
            </a:endParaRPr>
          </a:p>
          <a:p>
            <a:pPr lvl="1">
              <a:lnSpc>
                <a:spcPct val="100000"/>
              </a:lnSpc>
              <a:buClr>
                <a:srgbClr val="E43D33"/>
              </a:buClr>
              <a:buFont typeface="Arial"/>
              <a:buChar char="•"/>
            </a:pPr>
            <a:endParaRPr sz="2300"/>
          </a:p>
          <a:p>
            <a:pPr marL="527685" marR="5080" indent="-515620">
              <a:lnSpc>
                <a:spcPts val="2590"/>
              </a:lnSpc>
              <a:spcBef>
                <a:spcPts val="1800"/>
              </a:spcBef>
              <a:buAutoNum type="arabicPeriod"/>
              <a:tabLst>
                <a:tab pos="527685" algn="l"/>
                <a:tab pos="528320" algn="l"/>
              </a:tabLst>
            </a:pPr>
            <a:r>
              <a:rPr dirty="0"/>
              <a:t>Describe</a:t>
            </a:r>
            <a:r>
              <a:rPr dirty="0" spc="-65"/>
              <a:t> </a:t>
            </a:r>
            <a:r>
              <a:rPr dirty="0"/>
              <a:t>VTE</a:t>
            </a:r>
            <a:r>
              <a:rPr dirty="0" spc="-40"/>
              <a:t> </a:t>
            </a:r>
            <a:r>
              <a:rPr dirty="0"/>
              <a:t>prophylaxis</a:t>
            </a:r>
            <a:r>
              <a:rPr dirty="0" spc="-65"/>
              <a:t> </a:t>
            </a:r>
            <a:r>
              <a:rPr dirty="0"/>
              <a:t>recommendations</a:t>
            </a:r>
            <a:r>
              <a:rPr dirty="0" spc="-70"/>
              <a:t> </a:t>
            </a:r>
            <a:r>
              <a:rPr dirty="0"/>
              <a:t>for</a:t>
            </a:r>
            <a:r>
              <a:rPr dirty="0" spc="-50"/>
              <a:t> </a:t>
            </a:r>
            <a:r>
              <a:rPr dirty="0"/>
              <a:t>hospitalized</a:t>
            </a:r>
            <a:r>
              <a:rPr dirty="0" spc="-70"/>
              <a:t> </a:t>
            </a:r>
            <a:r>
              <a:rPr dirty="0"/>
              <a:t>patients</a:t>
            </a:r>
            <a:r>
              <a:rPr dirty="0" spc="-70"/>
              <a:t> </a:t>
            </a:r>
            <a:r>
              <a:rPr dirty="0"/>
              <a:t>with</a:t>
            </a:r>
            <a:r>
              <a:rPr dirty="0" spc="-65"/>
              <a:t> </a:t>
            </a:r>
            <a:r>
              <a:rPr dirty="0" spc="-20"/>
              <a:t>COVID-</a:t>
            </a:r>
            <a:r>
              <a:rPr dirty="0" spc="-25"/>
              <a:t>19 </a:t>
            </a:r>
            <a:r>
              <a:rPr dirty="0"/>
              <a:t>related</a:t>
            </a:r>
            <a:r>
              <a:rPr dirty="0" spc="-50"/>
              <a:t> </a:t>
            </a:r>
            <a:r>
              <a:rPr dirty="0" b="1">
                <a:latin typeface="Calibri"/>
                <a:cs typeface="Calibri"/>
              </a:rPr>
              <a:t>acute</a:t>
            </a:r>
            <a:r>
              <a:rPr dirty="0" spc="-35" b="1">
                <a:latin typeface="Calibri"/>
                <a:cs typeface="Calibri"/>
              </a:rPr>
              <a:t> </a:t>
            </a:r>
            <a:r>
              <a:rPr dirty="0" b="1">
                <a:latin typeface="Calibri"/>
                <a:cs typeface="Calibri"/>
              </a:rPr>
              <a:t>illness</a:t>
            </a:r>
            <a:r>
              <a:rPr dirty="0" spc="-20" b="1">
                <a:latin typeface="Calibri"/>
                <a:cs typeface="Calibri"/>
              </a:rPr>
              <a:t> </a:t>
            </a:r>
            <a:r>
              <a:rPr dirty="0"/>
              <a:t>who</a:t>
            </a:r>
            <a:r>
              <a:rPr dirty="0" spc="-40"/>
              <a:t> </a:t>
            </a:r>
            <a:r>
              <a:rPr dirty="0"/>
              <a:t>do</a:t>
            </a:r>
            <a:r>
              <a:rPr dirty="0" spc="-40"/>
              <a:t> </a:t>
            </a:r>
            <a:r>
              <a:rPr dirty="0"/>
              <a:t>not</a:t>
            </a:r>
            <a:r>
              <a:rPr dirty="0" spc="-35"/>
              <a:t> </a:t>
            </a:r>
            <a:r>
              <a:rPr dirty="0"/>
              <a:t>have</a:t>
            </a:r>
            <a:r>
              <a:rPr dirty="0" spc="-30"/>
              <a:t> </a:t>
            </a:r>
            <a:r>
              <a:rPr dirty="0"/>
              <a:t>suspected</a:t>
            </a:r>
            <a:r>
              <a:rPr dirty="0" spc="-50"/>
              <a:t> </a:t>
            </a:r>
            <a:r>
              <a:rPr dirty="0"/>
              <a:t>or</a:t>
            </a:r>
            <a:r>
              <a:rPr dirty="0" spc="-30"/>
              <a:t> </a:t>
            </a:r>
            <a:r>
              <a:rPr dirty="0"/>
              <a:t>confirmed</a:t>
            </a:r>
            <a:r>
              <a:rPr dirty="0" spc="-35"/>
              <a:t> </a:t>
            </a:r>
            <a:r>
              <a:rPr dirty="0" spc="-25"/>
              <a:t>VTE</a:t>
            </a:r>
          </a:p>
          <a:p>
            <a:pPr lvl="1" marL="698500" indent="-228600">
              <a:lnSpc>
                <a:spcPct val="100000"/>
              </a:lnSpc>
              <a:spcBef>
                <a:spcPts val="245"/>
              </a:spcBef>
              <a:buFont typeface="Arial"/>
              <a:buChar char="•"/>
              <a:tabLst>
                <a:tab pos="697865" algn="l"/>
                <a:tab pos="698500" algn="l"/>
              </a:tabLst>
            </a:pPr>
            <a:r>
              <a:rPr dirty="0" sz="2000">
                <a:solidFill>
                  <a:srgbClr val="E43D33"/>
                </a:solidFill>
                <a:latin typeface="Calibri"/>
                <a:cs typeface="Calibri"/>
              </a:rPr>
              <a:t>Intermediate-</a:t>
            </a:r>
            <a:r>
              <a:rPr dirty="0" sz="2000" spc="-35">
                <a:solidFill>
                  <a:srgbClr val="E43D33"/>
                </a:solidFill>
                <a:latin typeface="Calibri"/>
                <a:cs typeface="Calibri"/>
              </a:rPr>
              <a:t> </a:t>
            </a:r>
            <a:r>
              <a:rPr dirty="0" sz="2000">
                <a:solidFill>
                  <a:srgbClr val="E43D33"/>
                </a:solidFill>
                <a:latin typeface="Calibri"/>
                <a:cs typeface="Calibri"/>
              </a:rPr>
              <a:t>or</a:t>
            </a:r>
            <a:r>
              <a:rPr dirty="0" sz="2000" spc="-45">
                <a:solidFill>
                  <a:srgbClr val="E43D33"/>
                </a:solidFill>
                <a:latin typeface="Calibri"/>
                <a:cs typeface="Calibri"/>
              </a:rPr>
              <a:t> </a:t>
            </a:r>
            <a:r>
              <a:rPr dirty="0" sz="2000" spc="-10">
                <a:solidFill>
                  <a:srgbClr val="E43D33"/>
                </a:solidFill>
                <a:latin typeface="Calibri"/>
                <a:cs typeface="Calibri"/>
              </a:rPr>
              <a:t>therapeutic-</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a:solidFill>
                  <a:srgbClr val="E43D33"/>
                </a:solidFill>
                <a:latin typeface="Calibri"/>
                <a:cs typeface="Calibri"/>
              </a:rPr>
              <a:t>versus</a:t>
            </a:r>
            <a:r>
              <a:rPr dirty="0" sz="2000" spc="-35">
                <a:solidFill>
                  <a:srgbClr val="E43D33"/>
                </a:solidFill>
                <a:latin typeface="Calibri"/>
                <a:cs typeface="Calibri"/>
              </a:rPr>
              <a:t> </a:t>
            </a:r>
            <a:r>
              <a:rPr dirty="0" sz="2000" spc="-10">
                <a:solidFill>
                  <a:srgbClr val="E43D33"/>
                </a:solidFill>
                <a:latin typeface="Calibri"/>
                <a:cs typeface="Calibri"/>
              </a:rPr>
              <a:t>prophylactic</a:t>
            </a:r>
            <a:r>
              <a:rPr dirty="0" sz="2000" spc="-60">
                <a:solidFill>
                  <a:srgbClr val="E43D33"/>
                </a:solidFill>
                <a:latin typeface="Calibri"/>
                <a:cs typeface="Calibri"/>
              </a:rPr>
              <a:t> </a:t>
            </a:r>
            <a:r>
              <a:rPr dirty="0" sz="2000">
                <a:solidFill>
                  <a:srgbClr val="E43D33"/>
                </a:solidFill>
                <a:latin typeface="Calibri"/>
                <a:cs typeface="Calibri"/>
              </a:rPr>
              <a:t>intensity</a:t>
            </a:r>
            <a:r>
              <a:rPr dirty="0" sz="2000" spc="-25">
                <a:solidFill>
                  <a:srgbClr val="E43D33"/>
                </a:solidFill>
                <a:latin typeface="Calibri"/>
                <a:cs typeface="Calibri"/>
              </a:rPr>
              <a:t> </a:t>
            </a:r>
            <a:r>
              <a:rPr dirty="0" sz="2000" spc="-10">
                <a:solidFill>
                  <a:srgbClr val="E43D33"/>
                </a:solidFill>
                <a:latin typeface="Calibri"/>
                <a:cs typeface="Calibri"/>
              </a:rPr>
              <a:t>anticoagulation</a:t>
            </a:r>
            <a:endParaRPr sz="200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Methods</a:t>
            </a:r>
          </a:p>
        </p:txBody>
      </p:sp>
      <p:sp>
        <p:nvSpPr>
          <p:cNvPr id="3" name="object 3" descr=""/>
          <p:cNvSpPr txBox="1"/>
          <p:nvPr/>
        </p:nvSpPr>
        <p:spPr>
          <a:xfrm>
            <a:off x="406398" y="1920294"/>
            <a:ext cx="6946265" cy="3360420"/>
          </a:xfrm>
          <a:prstGeom prst="rect">
            <a:avLst/>
          </a:prstGeom>
        </p:spPr>
        <p:txBody>
          <a:bodyPr wrap="square" lIns="0" tIns="66675" rIns="0" bIns="0" rtlCol="0" vert="horz">
            <a:spAutoFit/>
          </a:bodyPr>
          <a:lstStyle/>
          <a:p>
            <a:pPr marL="12700">
              <a:lnSpc>
                <a:spcPct val="100000"/>
              </a:lnSpc>
              <a:spcBef>
                <a:spcPts val="525"/>
              </a:spcBef>
            </a:pPr>
            <a:r>
              <a:rPr dirty="0" sz="2100" spc="-10" b="1">
                <a:solidFill>
                  <a:srgbClr val="E43E31"/>
                </a:solidFill>
                <a:latin typeface="Calibri"/>
                <a:cs typeface="Calibri"/>
              </a:rPr>
              <a:t>Overall</a:t>
            </a:r>
            <a:endParaRPr sz="2100">
              <a:latin typeface="Calibri"/>
              <a:cs typeface="Calibri"/>
            </a:endParaRPr>
          </a:p>
          <a:p>
            <a:pPr marL="698500" indent="-228600">
              <a:lnSpc>
                <a:spcPct val="100000"/>
              </a:lnSpc>
              <a:spcBef>
                <a:spcPts val="290"/>
              </a:spcBef>
              <a:buFont typeface="Arial"/>
              <a:buChar char="•"/>
              <a:tabLst>
                <a:tab pos="697865" algn="l"/>
                <a:tab pos="698500" algn="l"/>
              </a:tabLst>
            </a:pPr>
            <a:r>
              <a:rPr dirty="0" sz="1450">
                <a:solidFill>
                  <a:srgbClr val="808080"/>
                </a:solidFill>
                <a:latin typeface="Calibri"/>
                <a:cs typeface="Calibri"/>
              </a:rPr>
              <a:t>GRADE</a:t>
            </a:r>
            <a:r>
              <a:rPr dirty="0" sz="1450" spc="-45">
                <a:solidFill>
                  <a:srgbClr val="808080"/>
                </a:solidFill>
                <a:latin typeface="Calibri"/>
                <a:cs typeface="Calibri"/>
              </a:rPr>
              <a:t> </a:t>
            </a:r>
            <a:r>
              <a:rPr dirty="0" sz="1450">
                <a:solidFill>
                  <a:srgbClr val="808080"/>
                </a:solidFill>
                <a:latin typeface="Calibri"/>
                <a:cs typeface="Calibri"/>
              </a:rPr>
              <a:t>methodology</a:t>
            </a:r>
            <a:r>
              <a:rPr dirty="0" sz="1450" spc="5">
                <a:solidFill>
                  <a:srgbClr val="808080"/>
                </a:solidFill>
                <a:latin typeface="Calibri"/>
                <a:cs typeface="Calibri"/>
              </a:rPr>
              <a:t> </a:t>
            </a:r>
            <a:r>
              <a:rPr dirty="0" sz="1450">
                <a:solidFill>
                  <a:srgbClr val="808080"/>
                </a:solidFill>
                <a:latin typeface="Calibri"/>
                <a:cs typeface="Calibri"/>
              </a:rPr>
              <a:t>for</a:t>
            </a:r>
            <a:r>
              <a:rPr dirty="0" sz="1450" spc="-15">
                <a:solidFill>
                  <a:srgbClr val="808080"/>
                </a:solidFill>
                <a:latin typeface="Calibri"/>
                <a:cs typeface="Calibri"/>
              </a:rPr>
              <a:t> </a:t>
            </a:r>
            <a:r>
              <a:rPr dirty="0" sz="1450">
                <a:solidFill>
                  <a:srgbClr val="808080"/>
                </a:solidFill>
                <a:latin typeface="Calibri"/>
                <a:cs typeface="Calibri"/>
              </a:rPr>
              <a:t>guideline</a:t>
            </a:r>
            <a:r>
              <a:rPr dirty="0" sz="1450" spc="-10">
                <a:solidFill>
                  <a:srgbClr val="808080"/>
                </a:solidFill>
                <a:latin typeface="Calibri"/>
                <a:cs typeface="Calibri"/>
              </a:rPr>
              <a:t> </a:t>
            </a:r>
            <a:r>
              <a:rPr dirty="0" sz="1450">
                <a:solidFill>
                  <a:srgbClr val="808080"/>
                </a:solidFill>
                <a:latin typeface="Calibri"/>
                <a:cs typeface="Calibri"/>
              </a:rPr>
              <a:t>recommendation</a:t>
            </a:r>
            <a:r>
              <a:rPr dirty="0" sz="1450" spc="5">
                <a:solidFill>
                  <a:srgbClr val="808080"/>
                </a:solidFill>
                <a:latin typeface="Calibri"/>
                <a:cs typeface="Calibri"/>
              </a:rPr>
              <a:t> </a:t>
            </a:r>
            <a:r>
              <a:rPr dirty="0" sz="1450" spc="-10">
                <a:solidFill>
                  <a:srgbClr val="808080"/>
                </a:solidFill>
                <a:latin typeface="Calibri"/>
                <a:cs typeface="Calibri"/>
              </a:rPr>
              <a:t>development</a:t>
            </a:r>
            <a:endParaRPr sz="1450">
              <a:latin typeface="Calibri"/>
              <a:cs typeface="Calibri"/>
            </a:endParaRPr>
          </a:p>
          <a:p>
            <a:pPr marL="698500" indent="-228600">
              <a:lnSpc>
                <a:spcPct val="100000"/>
              </a:lnSpc>
              <a:spcBef>
                <a:spcPts val="240"/>
              </a:spcBef>
              <a:buFont typeface="Arial"/>
              <a:buChar char="•"/>
              <a:tabLst>
                <a:tab pos="697865" algn="l"/>
                <a:tab pos="698500" algn="l"/>
              </a:tabLst>
            </a:pPr>
            <a:r>
              <a:rPr dirty="0" sz="1450">
                <a:solidFill>
                  <a:srgbClr val="808080"/>
                </a:solidFill>
                <a:latin typeface="Calibri"/>
                <a:cs typeface="Calibri"/>
              </a:rPr>
              <a:t>Cochrane</a:t>
            </a:r>
            <a:r>
              <a:rPr dirty="0" sz="1450" spc="-5">
                <a:solidFill>
                  <a:srgbClr val="808080"/>
                </a:solidFill>
                <a:latin typeface="Calibri"/>
                <a:cs typeface="Calibri"/>
              </a:rPr>
              <a:t> </a:t>
            </a:r>
            <a:r>
              <a:rPr dirty="0" sz="1450">
                <a:solidFill>
                  <a:srgbClr val="808080"/>
                </a:solidFill>
                <a:latin typeface="Calibri"/>
                <a:cs typeface="Calibri"/>
              </a:rPr>
              <a:t>methodology</a:t>
            </a:r>
            <a:r>
              <a:rPr dirty="0" sz="1450" spc="10">
                <a:solidFill>
                  <a:srgbClr val="808080"/>
                </a:solidFill>
                <a:latin typeface="Calibri"/>
                <a:cs typeface="Calibri"/>
              </a:rPr>
              <a:t> </a:t>
            </a:r>
            <a:r>
              <a:rPr dirty="0" sz="1450">
                <a:solidFill>
                  <a:srgbClr val="808080"/>
                </a:solidFill>
                <a:latin typeface="Calibri"/>
                <a:cs typeface="Calibri"/>
              </a:rPr>
              <a:t>for</a:t>
            </a:r>
            <a:r>
              <a:rPr dirty="0" sz="1450" spc="-10">
                <a:solidFill>
                  <a:srgbClr val="808080"/>
                </a:solidFill>
                <a:latin typeface="Calibri"/>
                <a:cs typeface="Calibri"/>
              </a:rPr>
              <a:t> systematic</a:t>
            </a:r>
            <a:r>
              <a:rPr dirty="0" sz="1450" spc="-30">
                <a:solidFill>
                  <a:srgbClr val="808080"/>
                </a:solidFill>
                <a:latin typeface="Calibri"/>
                <a:cs typeface="Calibri"/>
              </a:rPr>
              <a:t> </a:t>
            </a:r>
            <a:r>
              <a:rPr dirty="0" sz="1450" spc="-10">
                <a:solidFill>
                  <a:srgbClr val="808080"/>
                </a:solidFill>
                <a:latin typeface="Calibri"/>
                <a:cs typeface="Calibri"/>
              </a:rPr>
              <a:t>reviews</a:t>
            </a:r>
            <a:endParaRPr sz="1450">
              <a:latin typeface="Calibri"/>
              <a:cs typeface="Calibri"/>
            </a:endParaRPr>
          </a:p>
          <a:p>
            <a:pPr marL="12700">
              <a:lnSpc>
                <a:spcPct val="100000"/>
              </a:lnSpc>
              <a:spcBef>
                <a:spcPts val="145"/>
              </a:spcBef>
            </a:pPr>
            <a:r>
              <a:rPr dirty="0" sz="2100" b="1">
                <a:solidFill>
                  <a:srgbClr val="E43E31"/>
                </a:solidFill>
                <a:latin typeface="Calibri"/>
                <a:cs typeface="Calibri"/>
              </a:rPr>
              <a:t>Initial</a:t>
            </a:r>
            <a:r>
              <a:rPr dirty="0" sz="2100" spc="30" b="1">
                <a:solidFill>
                  <a:srgbClr val="E43E31"/>
                </a:solidFill>
                <a:latin typeface="Calibri"/>
                <a:cs typeface="Calibri"/>
              </a:rPr>
              <a:t> </a:t>
            </a:r>
            <a:r>
              <a:rPr dirty="0" sz="2100" spc="-20" b="1">
                <a:solidFill>
                  <a:srgbClr val="E43E31"/>
                </a:solidFill>
                <a:latin typeface="Calibri"/>
                <a:cs typeface="Calibri"/>
              </a:rPr>
              <a:t>Phase</a:t>
            </a:r>
            <a:endParaRPr sz="2100">
              <a:latin typeface="Calibri"/>
              <a:cs typeface="Calibri"/>
            </a:endParaRPr>
          </a:p>
          <a:p>
            <a:pPr marL="698500" indent="-228600">
              <a:lnSpc>
                <a:spcPct val="100000"/>
              </a:lnSpc>
              <a:spcBef>
                <a:spcPts val="290"/>
              </a:spcBef>
              <a:buFont typeface="Arial"/>
              <a:buChar char="•"/>
              <a:tabLst>
                <a:tab pos="697865" algn="l"/>
                <a:tab pos="698500" algn="l"/>
              </a:tabLst>
            </a:pPr>
            <a:r>
              <a:rPr dirty="0" sz="1450">
                <a:solidFill>
                  <a:srgbClr val="808080"/>
                </a:solidFill>
                <a:latin typeface="Calibri"/>
                <a:cs typeface="Calibri"/>
              </a:rPr>
              <a:t>PICO question</a:t>
            </a:r>
            <a:r>
              <a:rPr dirty="0" sz="1450" spc="-20">
                <a:solidFill>
                  <a:srgbClr val="808080"/>
                </a:solidFill>
                <a:latin typeface="Calibri"/>
                <a:cs typeface="Calibri"/>
              </a:rPr>
              <a:t> </a:t>
            </a:r>
            <a:r>
              <a:rPr dirty="0" sz="1450">
                <a:solidFill>
                  <a:srgbClr val="808080"/>
                </a:solidFill>
                <a:latin typeface="Calibri"/>
                <a:cs typeface="Calibri"/>
              </a:rPr>
              <a:t>generation</a:t>
            </a:r>
            <a:r>
              <a:rPr dirty="0" sz="1450" spc="-25">
                <a:solidFill>
                  <a:srgbClr val="808080"/>
                </a:solidFill>
                <a:latin typeface="Calibri"/>
                <a:cs typeface="Calibri"/>
              </a:rPr>
              <a:t> </a:t>
            </a:r>
            <a:r>
              <a:rPr dirty="0" sz="1450">
                <a:solidFill>
                  <a:srgbClr val="808080"/>
                </a:solidFill>
                <a:latin typeface="Calibri"/>
                <a:cs typeface="Calibri"/>
              </a:rPr>
              <a:t>and </a:t>
            </a:r>
            <a:r>
              <a:rPr dirty="0" sz="1450" spc="-10">
                <a:solidFill>
                  <a:srgbClr val="808080"/>
                </a:solidFill>
                <a:latin typeface="Calibri"/>
                <a:cs typeface="Calibri"/>
              </a:rPr>
              <a:t>prioritization</a:t>
            </a:r>
            <a:endParaRPr sz="1450">
              <a:latin typeface="Calibri"/>
              <a:cs typeface="Calibri"/>
            </a:endParaRPr>
          </a:p>
          <a:p>
            <a:pPr marL="698500" indent="-228600">
              <a:lnSpc>
                <a:spcPct val="100000"/>
              </a:lnSpc>
              <a:spcBef>
                <a:spcPts val="240"/>
              </a:spcBef>
              <a:buFont typeface="Arial"/>
              <a:buChar char="•"/>
              <a:tabLst>
                <a:tab pos="697865" algn="l"/>
                <a:tab pos="698500" algn="l"/>
              </a:tabLst>
            </a:pPr>
            <a:r>
              <a:rPr dirty="0" sz="1450">
                <a:solidFill>
                  <a:srgbClr val="808080"/>
                </a:solidFill>
                <a:latin typeface="Calibri"/>
                <a:cs typeface="Calibri"/>
              </a:rPr>
              <a:t>Selection</a:t>
            </a:r>
            <a:r>
              <a:rPr dirty="0" sz="1450" spc="-15">
                <a:solidFill>
                  <a:srgbClr val="808080"/>
                </a:solidFill>
                <a:latin typeface="Calibri"/>
                <a:cs typeface="Calibri"/>
              </a:rPr>
              <a:t> </a:t>
            </a:r>
            <a:r>
              <a:rPr dirty="0" sz="1450">
                <a:solidFill>
                  <a:srgbClr val="808080"/>
                </a:solidFill>
                <a:latin typeface="Calibri"/>
                <a:cs typeface="Calibri"/>
              </a:rPr>
              <a:t>of</a:t>
            </a:r>
            <a:r>
              <a:rPr dirty="0" sz="1450" spc="10">
                <a:solidFill>
                  <a:srgbClr val="808080"/>
                </a:solidFill>
                <a:latin typeface="Calibri"/>
                <a:cs typeface="Calibri"/>
              </a:rPr>
              <a:t> </a:t>
            </a:r>
            <a:r>
              <a:rPr dirty="0" sz="1450">
                <a:solidFill>
                  <a:srgbClr val="808080"/>
                </a:solidFill>
                <a:latin typeface="Calibri"/>
                <a:cs typeface="Calibri"/>
              </a:rPr>
              <a:t>critical</a:t>
            </a:r>
            <a:r>
              <a:rPr dirty="0" sz="1450" spc="-10">
                <a:solidFill>
                  <a:srgbClr val="808080"/>
                </a:solidFill>
                <a:latin typeface="Calibri"/>
                <a:cs typeface="Calibri"/>
              </a:rPr>
              <a:t> outcomes</a:t>
            </a:r>
            <a:endParaRPr sz="1450">
              <a:latin typeface="Calibri"/>
              <a:cs typeface="Calibri"/>
            </a:endParaRPr>
          </a:p>
          <a:p>
            <a:pPr marL="698500" indent="-228600">
              <a:lnSpc>
                <a:spcPct val="100000"/>
              </a:lnSpc>
              <a:spcBef>
                <a:spcPts val="240"/>
              </a:spcBef>
              <a:buFont typeface="Arial"/>
              <a:buChar char="•"/>
              <a:tabLst>
                <a:tab pos="697865" algn="l"/>
                <a:tab pos="698500" algn="l"/>
              </a:tabLst>
            </a:pPr>
            <a:r>
              <a:rPr dirty="0" sz="1450" spc="-10">
                <a:solidFill>
                  <a:srgbClr val="808080"/>
                </a:solidFill>
                <a:latin typeface="Calibri"/>
                <a:cs typeface="Calibri"/>
              </a:rPr>
              <a:t>Systematic</a:t>
            </a:r>
            <a:r>
              <a:rPr dirty="0" sz="1450" spc="-20">
                <a:solidFill>
                  <a:srgbClr val="808080"/>
                </a:solidFill>
                <a:latin typeface="Calibri"/>
                <a:cs typeface="Calibri"/>
              </a:rPr>
              <a:t> </a:t>
            </a:r>
            <a:r>
              <a:rPr dirty="0" sz="1450">
                <a:solidFill>
                  <a:srgbClr val="808080"/>
                </a:solidFill>
                <a:latin typeface="Calibri"/>
                <a:cs typeface="Calibri"/>
              </a:rPr>
              <a:t>review</a:t>
            </a:r>
            <a:r>
              <a:rPr dirty="0" sz="1450" spc="-5">
                <a:solidFill>
                  <a:srgbClr val="808080"/>
                </a:solidFill>
                <a:latin typeface="Calibri"/>
                <a:cs typeface="Calibri"/>
              </a:rPr>
              <a:t> </a:t>
            </a:r>
            <a:r>
              <a:rPr dirty="0" sz="1450">
                <a:solidFill>
                  <a:srgbClr val="808080"/>
                </a:solidFill>
                <a:latin typeface="Calibri"/>
                <a:cs typeface="Calibri"/>
              </a:rPr>
              <a:t>for</a:t>
            </a:r>
            <a:r>
              <a:rPr dirty="0" sz="1450" spc="10">
                <a:solidFill>
                  <a:srgbClr val="808080"/>
                </a:solidFill>
                <a:latin typeface="Calibri"/>
                <a:cs typeface="Calibri"/>
              </a:rPr>
              <a:t> </a:t>
            </a:r>
            <a:r>
              <a:rPr dirty="0" sz="1450">
                <a:solidFill>
                  <a:srgbClr val="808080"/>
                </a:solidFill>
                <a:latin typeface="Calibri"/>
                <a:cs typeface="Calibri"/>
              </a:rPr>
              <a:t>baseline risk</a:t>
            </a:r>
            <a:r>
              <a:rPr dirty="0" sz="1450" spc="-15">
                <a:solidFill>
                  <a:srgbClr val="808080"/>
                </a:solidFill>
                <a:latin typeface="Calibri"/>
                <a:cs typeface="Calibri"/>
              </a:rPr>
              <a:t> </a:t>
            </a:r>
            <a:r>
              <a:rPr dirty="0" sz="1450" spc="-10">
                <a:solidFill>
                  <a:srgbClr val="808080"/>
                </a:solidFill>
                <a:latin typeface="Calibri"/>
                <a:cs typeface="Calibri"/>
              </a:rPr>
              <a:t>estimates</a:t>
            </a:r>
            <a:endParaRPr sz="1450">
              <a:latin typeface="Calibri"/>
              <a:cs typeface="Calibri"/>
            </a:endParaRPr>
          </a:p>
          <a:p>
            <a:pPr marL="698500" indent="-228600">
              <a:lnSpc>
                <a:spcPct val="100000"/>
              </a:lnSpc>
              <a:spcBef>
                <a:spcPts val="250"/>
              </a:spcBef>
              <a:buFont typeface="Arial"/>
              <a:buChar char="•"/>
              <a:tabLst>
                <a:tab pos="697865" algn="l"/>
                <a:tab pos="698500" algn="l"/>
              </a:tabLst>
            </a:pPr>
            <a:r>
              <a:rPr dirty="0" sz="1450" spc="-10">
                <a:solidFill>
                  <a:srgbClr val="808080"/>
                </a:solidFill>
                <a:latin typeface="Calibri"/>
                <a:cs typeface="Calibri"/>
              </a:rPr>
              <a:t>Systematic</a:t>
            </a:r>
            <a:r>
              <a:rPr dirty="0" sz="1450" spc="-50">
                <a:solidFill>
                  <a:srgbClr val="808080"/>
                </a:solidFill>
                <a:latin typeface="Calibri"/>
                <a:cs typeface="Calibri"/>
              </a:rPr>
              <a:t> </a:t>
            </a:r>
            <a:r>
              <a:rPr dirty="0" sz="1450">
                <a:solidFill>
                  <a:srgbClr val="808080"/>
                </a:solidFill>
                <a:latin typeface="Calibri"/>
                <a:cs typeface="Calibri"/>
              </a:rPr>
              <a:t>review</a:t>
            </a:r>
            <a:r>
              <a:rPr dirty="0" sz="1450" spc="-25">
                <a:solidFill>
                  <a:srgbClr val="808080"/>
                </a:solidFill>
                <a:latin typeface="Calibri"/>
                <a:cs typeface="Calibri"/>
              </a:rPr>
              <a:t> </a:t>
            </a:r>
            <a:r>
              <a:rPr dirty="0" sz="1450">
                <a:solidFill>
                  <a:srgbClr val="808080"/>
                </a:solidFill>
                <a:latin typeface="Calibri"/>
                <a:cs typeface="Calibri"/>
              </a:rPr>
              <a:t>for</a:t>
            </a:r>
            <a:r>
              <a:rPr dirty="0" sz="1450" spc="-15">
                <a:solidFill>
                  <a:srgbClr val="808080"/>
                </a:solidFill>
                <a:latin typeface="Calibri"/>
                <a:cs typeface="Calibri"/>
              </a:rPr>
              <a:t> </a:t>
            </a:r>
            <a:r>
              <a:rPr dirty="0" sz="1450">
                <a:solidFill>
                  <a:srgbClr val="808080"/>
                </a:solidFill>
                <a:latin typeface="Calibri"/>
                <a:cs typeface="Calibri"/>
              </a:rPr>
              <a:t>effect</a:t>
            </a:r>
            <a:r>
              <a:rPr dirty="0" sz="1450" spc="-30">
                <a:solidFill>
                  <a:srgbClr val="808080"/>
                </a:solidFill>
                <a:latin typeface="Calibri"/>
                <a:cs typeface="Calibri"/>
              </a:rPr>
              <a:t> </a:t>
            </a:r>
            <a:r>
              <a:rPr dirty="0" sz="1450">
                <a:solidFill>
                  <a:srgbClr val="808080"/>
                </a:solidFill>
                <a:latin typeface="Calibri"/>
                <a:cs typeface="Calibri"/>
              </a:rPr>
              <a:t>of</a:t>
            </a:r>
            <a:r>
              <a:rPr dirty="0" sz="1450" spc="-25">
                <a:solidFill>
                  <a:srgbClr val="808080"/>
                </a:solidFill>
                <a:latin typeface="Calibri"/>
                <a:cs typeface="Calibri"/>
              </a:rPr>
              <a:t> </a:t>
            </a:r>
            <a:r>
              <a:rPr dirty="0" sz="1450" spc="-10">
                <a:solidFill>
                  <a:srgbClr val="808080"/>
                </a:solidFill>
                <a:latin typeface="Calibri"/>
                <a:cs typeface="Calibri"/>
              </a:rPr>
              <a:t>different</a:t>
            </a:r>
            <a:r>
              <a:rPr dirty="0" sz="1450" spc="-35">
                <a:solidFill>
                  <a:srgbClr val="808080"/>
                </a:solidFill>
                <a:latin typeface="Calibri"/>
                <a:cs typeface="Calibri"/>
              </a:rPr>
              <a:t> </a:t>
            </a:r>
            <a:r>
              <a:rPr dirty="0" sz="1450">
                <a:solidFill>
                  <a:srgbClr val="808080"/>
                </a:solidFill>
                <a:latin typeface="Calibri"/>
                <a:cs typeface="Calibri"/>
              </a:rPr>
              <a:t>anticoagulation</a:t>
            </a:r>
            <a:r>
              <a:rPr dirty="0" sz="1450" spc="15">
                <a:solidFill>
                  <a:srgbClr val="808080"/>
                </a:solidFill>
                <a:latin typeface="Calibri"/>
                <a:cs typeface="Calibri"/>
              </a:rPr>
              <a:t> </a:t>
            </a:r>
            <a:r>
              <a:rPr dirty="0" sz="1450" spc="-10">
                <a:solidFill>
                  <a:srgbClr val="808080"/>
                </a:solidFill>
                <a:latin typeface="Calibri"/>
                <a:cs typeface="Calibri"/>
              </a:rPr>
              <a:t>intensities</a:t>
            </a:r>
            <a:endParaRPr sz="1450">
              <a:latin typeface="Calibri"/>
              <a:cs typeface="Calibri"/>
            </a:endParaRPr>
          </a:p>
          <a:p>
            <a:pPr marL="12700">
              <a:lnSpc>
                <a:spcPct val="100000"/>
              </a:lnSpc>
              <a:spcBef>
                <a:spcPts val="130"/>
              </a:spcBef>
            </a:pPr>
            <a:r>
              <a:rPr dirty="0" sz="2100" b="1">
                <a:solidFill>
                  <a:srgbClr val="E43E31"/>
                </a:solidFill>
                <a:latin typeface="Calibri"/>
                <a:cs typeface="Calibri"/>
              </a:rPr>
              <a:t>Living</a:t>
            </a:r>
            <a:r>
              <a:rPr dirty="0" sz="2100" spc="55" b="1">
                <a:solidFill>
                  <a:srgbClr val="E43E31"/>
                </a:solidFill>
                <a:latin typeface="Calibri"/>
                <a:cs typeface="Calibri"/>
              </a:rPr>
              <a:t> </a:t>
            </a:r>
            <a:r>
              <a:rPr dirty="0" sz="2100" spc="-10" b="1">
                <a:solidFill>
                  <a:srgbClr val="E43E31"/>
                </a:solidFill>
                <a:latin typeface="Calibri"/>
                <a:cs typeface="Calibri"/>
              </a:rPr>
              <a:t>Phase</a:t>
            </a:r>
            <a:endParaRPr sz="2100">
              <a:latin typeface="Calibri"/>
              <a:cs typeface="Calibri"/>
            </a:endParaRPr>
          </a:p>
          <a:p>
            <a:pPr marL="698500" indent="-228600">
              <a:lnSpc>
                <a:spcPct val="100000"/>
              </a:lnSpc>
              <a:spcBef>
                <a:spcPts val="290"/>
              </a:spcBef>
              <a:buFont typeface="Arial"/>
              <a:buChar char="•"/>
              <a:tabLst>
                <a:tab pos="697865" algn="l"/>
                <a:tab pos="698500" algn="l"/>
              </a:tabLst>
            </a:pPr>
            <a:r>
              <a:rPr dirty="0" sz="1450">
                <a:solidFill>
                  <a:srgbClr val="808080"/>
                </a:solidFill>
                <a:latin typeface="Calibri"/>
                <a:cs typeface="Calibri"/>
              </a:rPr>
              <a:t>Monthly</a:t>
            </a:r>
            <a:r>
              <a:rPr dirty="0" sz="1450" spc="-20">
                <a:solidFill>
                  <a:srgbClr val="808080"/>
                </a:solidFill>
                <a:latin typeface="Calibri"/>
                <a:cs typeface="Calibri"/>
              </a:rPr>
              <a:t> </a:t>
            </a:r>
            <a:r>
              <a:rPr dirty="0" sz="1450">
                <a:solidFill>
                  <a:srgbClr val="808080"/>
                </a:solidFill>
                <a:latin typeface="Calibri"/>
                <a:cs typeface="Calibri"/>
              </a:rPr>
              <a:t>updated</a:t>
            </a:r>
            <a:r>
              <a:rPr dirty="0" sz="1450" spc="-20">
                <a:solidFill>
                  <a:srgbClr val="808080"/>
                </a:solidFill>
                <a:latin typeface="Calibri"/>
                <a:cs typeface="Calibri"/>
              </a:rPr>
              <a:t> </a:t>
            </a:r>
            <a:r>
              <a:rPr dirty="0" sz="1450">
                <a:solidFill>
                  <a:srgbClr val="808080"/>
                </a:solidFill>
                <a:latin typeface="Calibri"/>
                <a:cs typeface="Calibri"/>
              </a:rPr>
              <a:t>searches</a:t>
            </a:r>
            <a:r>
              <a:rPr dirty="0" sz="1450" spc="-25">
                <a:solidFill>
                  <a:srgbClr val="808080"/>
                </a:solidFill>
                <a:latin typeface="Calibri"/>
                <a:cs typeface="Calibri"/>
              </a:rPr>
              <a:t> </a:t>
            </a:r>
            <a:r>
              <a:rPr dirty="0" sz="1450">
                <a:solidFill>
                  <a:srgbClr val="808080"/>
                </a:solidFill>
                <a:latin typeface="Calibri"/>
                <a:cs typeface="Calibri"/>
              </a:rPr>
              <a:t>for</a:t>
            </a:r>
            <a:r>
              <a:rPr dirty="0" sz="1450" spc="-5">
                <a:solidFill>
                  <a:srgbClr val="808080"/>
                </a:solidFill>
                <a:latin typeface="Calibri"/>
                <a:cs typeface="Calibri"/>
              </a:rPr>
              <a:t> </a:t>
            </a:r>
            <a:r>
              <a:rPr dirty="0" sz="1450">
                <a:solidFill>
                  <a:srgbClr val="808080"/>
                </a:solidFill>
                <a:latin typeface="Calibri"/>
                <a:cs typeface="Calibri"/>
              </a:rPr>
              <a:t>baseline</a:t>
            </a:r>
            <a:r>
              <a:rPr dirty="0" sz="1450" spc="-15">
                <a:solidFill>
                  <a:srgbClr val="808080"/>
                </a:solidFill>
                <a:latin typeface="Calibri"/>
                <a:cs typeface="Calibri"/>
              </a:rPr>
              <a:t> </a:t>
            </a:r>
            <a:r>
              <a:rPr dirty="0" sz="1450">
                <a:solidFill>
                  <a:srgbClr val="808080"/>
                </a:solidFill>
                <a:latin typeface="Calibri"/>
                <a:cs typeface="Calibri"/>
              </a:rPr>
              <a:t>risk</a:t>
            </a:r>
            <a:r>
              <a:rPr dirty="0" sz="1450" spc="-35">
                <a:solidFill>
                  <a:srgbClr val="808080"/>
                </a:solidFill>
                <a:latin typeface="Calibri"/>
                <a:cs typeface="Calibri"/>
              </a:rPr>
              <a:t> </a:t>
            </a:r>
            <a:r>
              <a:rPr dirty="0" sz="1450">
                <a:solidFill>
                  <a:srgbClr val="808080"/>
                </a:solidFill>
                <a:latin typeface="Calibri"/>
                <a:cs typeface="Calibri"/>
              </a:rPr>
              <a:t>estimates</a:t>
            </a:r>
            <a:r>
              <a:rPr dirty="0" sz="1450" spc="-35">
                <a:solidFill>
                  <a:srgbClr val="808080"/>
                </a:solidFill>
                <a:latin typeface="Calibri"/>
                <a:cs typeface="Calibri"/>
              </a:rPr>
              <a:t> </a:t>
            </a:r>
            <a:r>
              <a:rPr dirty="0" sz="1450">
                <a:solidFill>
                  <a:srgbClr val="808080"/>
                </a:solidFill>
                <a:latin typeface="Calibri"/>
                <a:cs typeface="Calibri"/>
              </a:rPr>
              <a:t>and</a:t>
            </a:r>
            <a:r>
              <a:rPr dirty="0" sz="1450" spc="-15">
                <a:solidFill>
                  <a:srgbClr val="808080"/>
                </a:solidFill>
                <a:latin typeface="Calibri"/>
                <a:cs typeface="Calibri"/>
              </a:rPr>
              <a:t> </a:t>
            </a:r>
            <a:r>
              <a:rPr dirty="0" sz="1450">
                <a:solidFill>
                  <a:srgbClr val="808080"/>
                </a:solidFill>
                <a:latin typeface="Calibri"/>
                <a:cs typeface="Calibri"/>
              </a:rPr>
              <a:t>prognostic </a:t>
            </a:r>
            <a:r>
              <a:rPr dirty="0" sz="1450" spc="-10">
                <a:solidFill>
                  <a:srgbClr val="808080"/>
                </a:solidFill>
                <a:latin typeface="Calibri"/>
                <a:cs typeface="Calibri"/>
              </a:rPr>
              <a:t>factors</a:t>
            </a:r>
            <a:endParaRPr sz="1450">
              <a:latin typeface="Calibri"/>
              <a:cs typeface="Calibri"/>
            </a:endParaRPr>
          </a:p>
          <a:p>
            <a:pPr marL="698500" indent="-228600">
              <a:lnSpc>
                <a:spcPct val="100000"/>
              </a:lnSpc>
              <a:spcBef>
                <a:spcPts val="240"/>
              </a:spcBef>
              <a:buFont typeface="Arial"/>
              <a:buChar char="•"/>
              <a:tabLst>
                <a:tab pos="697865" algn="l"/>
                <a:tab pos="698500" algn="l"/>
              </a:tabLst>
            </a:pPr>
            <a:r>
              <a:rPr dirty="0" sz="1450">
                <a:solidFill>
                  <a:srgbClr val="808080"/>
                </a:solidFill>
                <a:latin typeface="Calibri"/>
                <a:cs typeface="Calibri"/>
              </a:rPr>
              <a:t>Monthly</a:t>
            </a:r>
            <a:r>
              <a:rPr dirty="0" sz="1450" spc="-30">
                <a:solidFill>
                  <a:srgbClr val="808080"/>
                </a:solidFill>
                <a:latin typeface="Calibri"/>
                <a:cs typeface="Calibri"/>
              </a:rPr>
              <a:t> </a:t>
            </a:r>
            <a:r>
              <a:rPr dirty="0" sz="1450">
                <a:solidFill>
                  <a:srgbClr val="808080"/>
                </a:solidFill>
                <a:latin typeface="Calibri"/>
                <a:cs typeface="Calibri"/>
              </a:rPr>
              <a:t>updated</a:t>
            </a:r>
            <a:r>
              <a:rPr dirty="0" sz="1450" spc="-20">
                <a:solidFill>
                  <a:srgbClr val="808080"/>
                </a:solidFill>
                <a:latin typeface="Calibri"/>
                <a:cs typeface="Calibri"/>
              </a:rPr>
              <a:t> </a:t>
            </a:r>
            <a:r>
              <a:rPr dirty="0" sz="1450">
                <a:solidFill>
                  <a:srgbClr val="808080"/>
                </a:solidFill>
                <a:latin typeface="Calibri"/>
                <a:cs typeface="Calibri"/>
              </a:rPr>
              <a:t>searches</a:t>
            </a:r>
            <a:r>
              <a:rPr dirty="0" sz="1450" spc="-25">
                <a:solidFill>
                  <a:srgbClr val="808080"/>
                </a:solidFill>
                <a:latin typeface="Calibri"/>
                <a:cs typeface="Calibri"/>
              </a:rPr>
              <a:t> </a:t>
            </a:r>
            <a:r>
              <a:rPr dirty="0" sz="1450">
                <a:solidFill>
                  <a:srgbClr val="808080"/>
                </a:solidFill>
                <a:latin typeface="Calibri"/>
                <a:cs typeface="Calibri"/>
              </a:rPr>
              <a:t>for</a:t>
            </a:r>
            <a:r>
              <a:rPr dirty="0" sz="1450" spc="-20">
                <a:solidFill>
                  <a:srgbClr val="808080"/>
                </a:solidFill>
                <a:latin typeface="Calibri"/>
                <a:cs typeface="Calibri"/>
              </a:rPr>
              <a:t> </a:t>
            </a:r>
            <a:r>
              <a:rPr dirty="0" sz="1450">
                <a:solidFill>
                  <a:srgbClr val="808080"/>
                </a:solidFill>
                <a:latin typeface="Calibri"/>
                <a:cs typeface="Calibri"/>
              </a:rPr>
              <a:t>effect</a:t>
            </a:r>
            <a:r>
              <a:rPr dirty="0" sz="1450" spc="-30">
                <a:solidFill>
                  <a:srgbClr val="808080"/>
                </a:solidFill>
                <a:latin typeface="Calibri"/>
                <a:cs typeface="Calibri"/>
              </a:rPr>
              <a:t> </a:t>
            </a:r>
            <a:r>
              <a:rPr dirty="0" sz="1450">
                <a:solidFill>
                  <a:srgbClr val="808080"/>
                </a:solidFill>
                <a:latin typeface="Calibri"/>
                <a:cs typeface="Calibri"/>
              </a:rPr>
              <a:t>of</a:t>
            </a:r>
            <a:r>
              <a:rPr dirty="0" sz="1450" spc="-25">
                <a:solidFill>
                  <a:srgbClr val="808080"/>
                </a:solidFill>
                <a:latin typeface="Calibri"/>
                <a:cs typeface="Calibri"/>
              </a:rPr>
              <a:t> </a:t>
            </a:r>
            <a:r>
              <a:rPr dirty="0" sz="1450" spc="-10">
                <a:solidFill>
                  <a:srgbClr val="808080"/>
                </a:solidFill>
                <a:latin typeface="Calibri"/>
                <a:cs typeface="Calibri"/>
              </a:rPr>
              <a:t>different</a:t>
            </a:r>
            <a:r>
              <a:rPr dirty="0" sz="1450" spc="-35">
                <a:solidFill>
                  <a:srgbClr val="808080"/>
                </a:solidFill>
                <a:latin typeface="Calibri"/>
                <a:cs typeface="Calibri"/>
              </a:rPr>
              <a:t> </a:t>
            </a:r>
            <a:r>
              <a:rPr dirty="0" sz="1450">
                <a:solidFill>
                  <a:srgbClr val="808080"/>
                </a:solidFill>
                <a:latin typeface="Calibri"/>
                <a:cs typeface="Calibri"/>
              </a:rPr>
              <a:t>anticoagulation</a:t>
            </a:r>
            <a:r>
              <a:rPr dirty="0" sz="1450" spc="10">
                <a:solidFill>
                  <a:srgbClr val="808080"/>
                </a:solidFill>
                <a:latin typeface="Calibri"/>
                <a:cs typeface="Calibri"/>
              </a:rPr>
              <a:t> </a:t>
            </a:r>
            <a:r>
              <a:rPr dirty="0" sz="1450" spc="-10">
                <a:solidFill>
                  <a:srgbClr val="808080"/>
                </a:solidFill>
                <a:latin typeface="Calibri"/>
                <a:cs typeface="Calibri"/>
              </a:rPr>
              <a:t>strategies</a:t>
            </a:r>
            <a:endParaRPr sz="1450">
              <a:latin typeface="Calibri"/>
              <a:cs typeface="Calibri"/>
            </a:endParaRPr>
          </a:p>
          <a:p>
            <a:pPr marL="698500" indent="-228600">
              <a:lnSpc>
                <a:spcPct val="100000"/>
              </a:lnSpc>
              <a:spcBef>
                <a:spcPts val="254"/>
              </a:spcBef>
              <a:buFont typeface="Arial"/>
              <a:buChar char="•"/>
              <a:tabLst>
                <a:tab pos="697865" algn="l"/>
                <a:tab pos="698500" algn="l"/>
              </a:tabLst>
            </a:pPr>
            <a:r>
              <a:rPr dirty="0" sz="1450">
                <a:solidFill>
                  <a:srgbClr val="808080"/>
                </a:solidFill>
                <a:latin typeface="Calibri"/>
                <a:cs typeface="Calibri"/>
              </a:rPr>
              <a:t>Revisiting</a:t>
            </a:r>
            <a:r>
              <a:rPr dirty="0" sz="1450" spc="-25">
                <a:solidFill>
                  <a:srgbClr val="808080"/>
                </a:solidFill>
                <a:latin typeface="Calibri"/>
                <a:cs typeface="Calibri"/>
              </a:rPr>
              <a:t> </a:t>
            </a:r>
            <a:r>
              <a:rPr dirty="0" sz="1450">
                <a:solidFill>
                  <a:srgbClr val="808080"/>
                </a:solidFill>
                <a:latin typeface="Calibri"/>
                <a:cs typeface="Calibri"/>
              </a:rPr>
              <a:t>guideline</a:t>
            </a:r>
            <a:r>
              <a:rPr dirty="0" sz="1450" spc="5">
                <a:solidFill>
                  <a:srgbClr val="808080"/>
                </a:solidFill>
                <a:latin typeface="Calibri"/>
                <a:cs typeface="Calibri"/>
              </a:rPr>
              <a:t> </a:t>
            </a:r>
            <a:r>
              <a:rPr dirty="0" sz="1450">
                <a:solidFill>
                  <a:srgbClr val="808080"/>
                </a:solidFill>
                <a:latin typeface="Calibri"/>
                <a:cs typeface="Calibri"/>
              </a:rPr>
              <a:t>recommendations</a:t>
            </a:r>
            <a:r>
              <a:rPr dirty="0" sz="1450" spc="20">
                <a:solidFill>
                  <a:srgbClr val="808080"/>
                </a:solidFill>
                <a:latin typeface="Calibri"/>
                <a:cs typeface="Calibri"/>
              </a:rPr>
              <a:t> </a:t>
            </a:r>
            <a:r>
              <a:rPr dirty="0" sz="1450">
                <a:solidFill>
                  <a:srgbClr val="808080"/>
                </a:solidFill>
                <a:latin typeface="Calibri"/>
                <a:cs typeface="Calibri"/>
              </a:rPr>
              <a:t>if</a:t>
            </a:r>
            <a:r>
              <a:rPr dirty="0" sz="1450" spc="-20">
                <a:solidFill>
                  <a:srgbClr val="808080"/>
                </a:solidFill>
                <a:latin typeface="Calibri"/>
                <a:cs typeface="Calibri"/>
              </a:rPr>
              <a:t> </a:t>
            </a:r>
            <a:r>
              <a:rPr dirty="0" sz="1450">
                <a:solidFill>
                  <a:srgbClr val="808080"/>
                </a:solidFill>
                <a:latin typeface="Calibri"/>
                <a:cs typeface="Calibri"/>
              </a:rPr>
              <a:t>new</a:t>
            </a:r>
            <a:r>
              <a:rPr dirty="0" sz="1450" spc="-15">
                <a:solidFill>
                  <a:srgbClr val="808080"/>
                </a:solidFill>
                <a:latin typeface="Calibri"/>
                <a:cs typeface="Calibri"/>
              </a:rPr>
              <a:t> </a:t>
            </a:r>
            <a:r>
              <a:rPr dirty="0" sz="1450">
                <a:solidFill>
                  <a:srgbClr val="808080"/>
                </a:solidFill>
                <a:latin typeface="Calibri"/>
                <a:cs typeface="Calibri"/>
              </a:rPr>
              <a:t>evidence</a:t>
            </a:r>
            <a:r>
              <a:rPr dirty="0" sz="1450" spc="-10">
                <a:solidFill>
                  <a:srgbClr val="808080"/>
                </a:solidFill>
                <a:latin typeface="Calibri"/>
                <a:cs typeface="Calibri"/>
              </a:rPr>
              <a:t> </a:t>
            </a:r>
            <a:r>
              <a:rPr dirty="0" sz="1450">
                <a:solidFill>
                  <a:srgbClr val="808080"/>
                </a:solidFill>
                <a:latin typeface="Calibri"/>
                <a:cs typeface="Calibri"/>
              </a:rPr>
              <a:t>meets</a:t>
            </a:r>
            <a:r>
              <a:rPr dirty="0" sz="1450" spc="-20">
                <a:solidFill>
                  <a:srgbClr val="808080"/>
                </a:solidFill>
                <a:latin typeface="Calibri"/>
                <a:cs typeface="Calibri"/>
              </a:rPr>
              <a:t> </a:t>
            </a:r>
            <a:r>
              <a:rPr dirty="0" sz="1450" spc="-10">
                <a:solidFill>
                  <a:srgbClr val="808080"/>
                </a:solidFill>
                <a:latin typeface="Calibri"/>
                <a:cs typeface="Calibri"/>
              </a:rPr>
              <a:t>pre-</a:t>
            </a:r>
            <a:r>
              <a:rPr dirty="0" sz="1450">
                <a:solidFill>
                  <a:srgbClr val="808080"/>
                </a:solidFill>
                <a:latin typeface="Calibri"/>
                <a:cs typeface="Calibri"/>
              </a:rPr>
              <a:t>specified</a:t>
            </a:r>
            <a:r>
              <a:rPr dirty="0" sz="1450" spc="-10">
                <a:solidFill>
                  <a:srgbClr val="808080"/>
                </a:solidFill>
                <a:latin typeface="Calibri"/>
                <a:cs typeface="Calibri"/>
              </a:rPr>
              <a:t> criteria</a:t>
            </a:r>
            <a:endParaRPr sz="1450">
              <a:latin typeface="Calibri"/>
              <a:cs typeface="Calibri"/>
            </a:endParaRPr>
          </a:p>
        </p:txBody>
      </p:sp>
      <p:sp>
        <p:nvSpPr>
          <p:cNvPr id="4" name="object 4" descr=""/>
          <p:cNvSpPr txBox="1"/>
          <p:nvPr/>
        </p:nvSpPr>
        <p:spPr>
          <a:xfrm>
            <a:off x="5159762" y="583035"/>
            <a:ext cx="665035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C00000"/>
                </a:solidFill>
                <a:latin typeface="Calibri"/>
                <a:cs typeface="Calibri"/>
              </a:rPr>
              <a:t>Published</a:t>
            </a:r>
            <a:r>
              <a:rPr dirty="0" sz="1800" spc="-30">
                <a:solidFill>
                  <a:srgbClr val="C00000"/>
                </a:solidFill>
                <a:latin typeface="Calibri"/>
                <a:cs typeface="Calibri"/>
              </a:rPr>
              <a:t> </a:t>
            </a:r>
            <a:r>
              <a:rPr dirty="0" sz="1800">
                <a:solidFill>
                  <a:srgbClr val="C00000"/>
                </a:solidFill>
                <a:latin typeface="Calibri"/>
                <a:cs typeface="Calibri"/>
              </a:rPr>
              <a:t>October</a:t>
            </a:r>
            <a:r>
              <a:rPr dirty="0" sz="1800" spc="-20">
                <a:solidFill>
                  <a:srgbClr val="C00000"/>
                </a:solidFill>
                <a:latin typeface="Calibri"/>
                <a:cs typeface="Calibri"/>
              </a:rPr>
              <a:t> </a:t>
            </a:r>
            <a:r>
              <a:rPr dirty="0" sz="1800">
                <a:solidFill>
                  <a:srgbClr val="C00000"/>
                </a:solidFill>
                <a:latin typeface="Calibri"/>
                <a:cs typeface="Calibri"/>
              </a:rPr>
              <a:t>8,</a:t>
            </a:r>
            <a:r>
              <a:rPr dirty="0" sz="1800" spc="-15">
                <a:solidFill>
                  <a:srgbClr val="C00000"/>
                </a:solidFill>
                <a:latin typeface="Calibri"/>
                <a:cs typeface="Calibri"/>
              </a:rPr>
              <a:t> </a:t>
            </a:r>
            <a:r>
              <a:rPr dirty="0" sz="1800">
                <a:solidFill>
                  <a:srgbClr val="C00000"/>
                </a:solidFill>
                <a:latin typeface="Calibri"/>
                <a:cs typeface="Calibri"/>
              </a:rPr>
              <a:t>2020</a:t>
            </a:r>
            <a:r>
              <a:rPr dirty="0" sz="1800" spc="-20">
                <a:solidFill>
                  <a:srgbClr val="C00000"/>
                </a:solidFill>
                <a:latin typeface="Calibri"/>
                <a:cs typeface="Calibri"/>
              </a:rPr>
              <a:t> </a:t>
            </a:r>
            <a:r>
              <a:rPr dirty="0" sz="1800">
                <a:solidFill>
                  <a:srgbClr val="C00000"/>
                </a:solidFill>
                <a:latin typeface="Calibri"/>
                <a:cs typeface="Calibri"/>
              </a:rPr>
              <a:t>–</a:t>
            </a:r>
            <a:r>
              <a:rPr dirty="0" sz="1800" spc="-20">
                <a:solidFill>
                  <a:srgbClr val="C00000"/>
                </a:solidFill>
                <a:latin typeface="Calibri"/>
                <a:cs typeface="Calibri"/>
              </a:rPr>
              <a:t> </a:t>
            </a:r>
            <a:r>
              <a:rPr dirty="0" sz="1800">
                <a:solidFill>
                  <a:srgbClr val="C00000"/>
                </a:solidFill>
                <a:latin typeface="Calibri"/>
                <a:cs typeface="Calibri"/>
              </a:rPr>
              <a:t>New</a:t>
            </a:r>
            <a:r>
              <a:rPr dirty="0" sz="1800" spc="-20">
                <a:solidFill>
                  <a:srgbClr val="C00000"/>
                </a:solidFill>
                <a:latin typeface="Calibri"/>
                <a:cs typeface="Calibri"/>
              </a:rPr>
              <a:t> </a:t>
            </a:r>
            <a:r>
              <a:rPr dirty="0" sz="1800">
                <a:solidFill>
                  <a:srgbClr val="C00000"/>
                </a:solidFill>
                <a:latin typeface="Calibri"/>
                <a:cs typeface="Calibri"/>
              </a:rPr>
              <a:t>Evidence</a:t>
            </a:r>
            <a:r>
              <a:rPr dirty="0" sz="1800" spc="-20">
                <a:solidFill>
                  <a:srgbClr val="C00000"/>
                </a:solidFill>
                <a:latin typeface="Calibri"/>
                <a:cs typeface="Calibri"/>
              </a:rPr>
              <a:t> </a:t>
            </a:r>
            <a:r>
              <a:rPr dirty="0" sz="1800">
                <a:solidFill>
                  <a:srgbClr val="C00000"/>
                </a:solidFill>
                <a:latin typeface="Calibri"/>
                <a:cs typeface="Calibri"/>
              </a:rPr>
              <a:t>Available</a:t>
            </a:r>
            <a:r>
              <a:rPr dirty="0" sz="1800" spc="-15">
                <a:solidFill>
                  <a:srgbClr val="C00000"/>
                </a:solidFill>
                <a:latin typeface="Calibri"/>
                <a:cs typeface="Calibri"/>
              </a:rPr>
              <a:t> </a:t>
            </a:r>
            <a:r>
              <a:rPr dirty="0" sz="1800">
                <a:solidFill>
                  <a:srgbClr val="C00000"/>
                </a:solidFill>
                <a:latin typeface="Calibri"/>
                <a:cs typeface="Calibri"/>
              </a:rPr>
              <a:t>in</a:t>
            </a:r>
            <a:r>
              <a:rPr dirty="0" sz="1800" spc="-15">
                <a:solidFill>
                  <a:srgbClr val="C00000"/>
                </a:solidFill>
                <a:latin typeface="Calibri"/>
                <a:cs typeface="Calibri"/>
              </a:rPr>
              <a:t> </a:t>
            </a:r>
            <a:r>
              <a:rPr dirty="0" sz="1800">
                <a:solidFill>
                  <a:srgbClr val="C00000"/>
                </a:solidFill>
                <a:latin typeface="Calibri"/>
                <a:cs typeface="Calibri"/>
              </a:rPr>
              <a:t>Blood</a:t>
            </a:r>
            <a:r>
              <a:rPr dirty="0" sz="1800" spc="-20">
                <a:solidFill>
                  <a:srgbClr val="C00000"/>
                </a:solidFill>
                <a:latin typeface="Calibri"/>
                <a:cs typeface="Calibri"/>
              </a:rPr>
              <a:t> </a:t>
            </a:r>
            <a:r>
              <a:rPr dirty="0" sz="1800" spc="-10">
                <a:solidFill>
                  <a:srgbClr val="C00000"/>
                </a:solidFill>
                <a:latin typeface="Calibri"/>
                <a:cs typeface="Calibri"/>
              </a:rPr>
              <a:t>Advances</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Morgan Homer</dc:creator>
  <cp:category>None</cp:category>
  <dc:title>MEI Webinar Introduction Slides_Template</dc:title>
  <dcterms:created xsi:type="dcterms:W3CDTF">2022-10-05T18:11:54Z</dcterms:created>
  <dcterms:modified xsi:type="dcterms:W3CDTF">2022-10-05T18:11:54Z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0480">
    <vt:lpwstr>46</vt:lpwstr>
  </property>
  <property fmtid="{D5CDD505-2E9C-101B-9397-08002B2CF9AE}" pid="3" name="Busines Svs Classification">
    <vt:lpwstr>General</vt:lpwstr>
  </property>
  <property fmtid="{D5CDD505-2E9C-101B-9397-08002B2CF9AE}" pid="4" name="ContentType">
    <vt:lpwstr>Document</vt:lpwstr>
  </property>
  <property fmtid="{D5CDD505-2E9C-101B-9397-08002B2CF9AE}" pid="5" name="ContentTypeId">
    <vt:lpwstr>0x0101007F1F7905B79E4F47BF2BFF260A4C2668</vt:lpwstr>
  </property>
  <property fmtid="{D5CDD505-2E9C-101B-9397-08002B2CF9AE}" pid="6" name="Created">
    <vt:filetime>2021-05-10T00:00:00Z</vt:filetime>
  </property>
  <property fmtid="{D5CDD505-2E9C-101B-9397-08002B2CF9AE}" pid="7" name="Creator">
    <vt:lpwstr>Acrobat PDFMaker 15 for PowerPoint</vt:lpwstr>
  </property>
  <property fmtid="{D5CDD505-2E9C-101B-9397-08002B2CF9AE}" pid="8" name="Department">
    <vt:lpwstr>Communications</vt:lpwstr>
  </property>
  <property fmtid="{D5CDD505-2E9C-101B-9397-08002B2CF9AE}" pid="9" name="Doc Status">
    <vt:lpwstr>Final</vt:lpwstr>
  </property>
  <property fmtid="{D5CDD505-2E9C-101B-9397-08002B2CF9AE}" pid="10" name="Doc Type">
    <vt:lpwstr>Template</vt:lpwstr>
  </property>
  <property fmtid="{D5CDD505-2E9C-101B-9397-08002B2CF9AE}" pid="11" name="Employee Classification">
    <vt:lpwstr>General</vt:lpwstr>
  </property>
  <property fmtid="{D5CDD505-2E9C-101B-9397-08002B2CF9AE}" pid="12" name="LastSaved">
    <vt:filetime>2022-10-05T00:00:00Z</vt:filetime>
  </property>
  <property fmtid="{D5CDD505-2E9C-101B-9397-08002B2CF9AE}" pid="13" name="Producer">
    <vt:lpwstr>Adobe PDF Library 15.0</vt:lpwstr>
  </property>
  <property fmtid="{D5CDD505-2E9C-101B-9397-08002B2CF9AE}" pid="14" name="Year">
    <vt:lpwstr>2010</vt:lpwstr>
  </property>
</Properties>
</file>