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310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  <p:sldId id="298" r:id="rId48"/>
    <p:sldId id="299" r:id="rId49"/>
    <p:sldId id="300" r:id="rId50"/>
    <p:sldId id="301" r:id="rId51"/>
    <p:sldId id="302" r:id="rId52"/>
    <p:sldId id="303" r:id="rId53"/>
    <p:sldId id="304" r:id="rId54"/>
    <p:sldId id="305" r:id="rId55"/>
    <p:sldId id="306" r:id="rId56"/>
    <p:sldId id="307" r:id="rId57"/>
    <p:sldId id="308" r:id="rId58"/>
    <p:sldId id="309" r:id="rId59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FB20EB-9D14-49A0-9C4C-FD95BE393A16}" vWet="4" dt="2023-07-06T15:13:38.090"/>
    <p1510:client id="{651BB1D0-6939-FF1D-DD24-ADF8A56A7FC3}" v="1" dt="2023-07-19T18:05:50.378"/>
    <p1510:client id="{6E628058-96D6-09CF-0F11-9A0AFE15D7F9}" v="4" dt="2023-07-06T15:13:51.95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tableStyles" Target="tableStyle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5" Type="http://schemas.openxmlformats.org/officeDocument/2006/relationships/slideMaster" Target="slideMasters/slideMaster1.xml"/><Relationship Id="rId61" Type="http://schemas.openxmlformats.org/officeDocument/2006/relationships/viewProps" Target="viewProps.xml"/><Relationship Id="rId19" Type="http://schemas.openxmlformats.org/officeDocument/2006/relationships/slide" Target="slides/slide1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microsoft.com/office/2015/10/relationships/revisionInfo" Target="revisionInfo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10" Type="http://schemas.openxmlformats.org/officeDocument/2006/relationships/slide" Target="slides/slide5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E43D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E43D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43736" y="2038350"/>
            <a:ext cx="4738370" cy="38696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105144" y="1906523"/>
            <a:ext cx="2459990" cy="40068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4027" y="451104"/>
            <a:ext cx="2956560" cy="56235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4416552" y="1449324"/>
            <a:ext cx="5231892" cy="49149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6466332" y="1545336"/>
            <a:ext cx="1211580" cy="1193800"/>
          </a:xfrm>
          <a:custGeom>
            <a:avLst/>
            <a:gdLst/>
            <a:ahLst/>
            <a:cxnLst/>
            <a:rect l="l" t="t" r="r" b="b"/>
            <a:pathLst>
              <a:path w="1211579" h="1193800">
                <a:moveTo>
                  <a:pt x="605789" y="0"/>
                </a:moveTo>
                <a:lnTo>
                  <a:pt x="558454" y="1794"/>
                </a:lnTo>
                <a:lnTo>
                  <a:pt x="512114" y="7090"/>
                </a:lnTo>
                <a:lnTo>
                  <a:pt x="466903" y="15755"/>
                </a:lnTo>
                <a:lnTo>
                  <a:pt x="422958" y="27656"/>
                </a:lnTo>
                <a:lnTo>
                  <a:pt x="380412" y="42660"/>
                </a:lnTo>
                <a:lnTo>
                  <a:pt x="339401" y="60635"/>
                </a:lnTo>
                <a:lnTo>
                  <a:pt x="300058" y="81449"/>
                </a:lnTo>
                <a:lnTo>
                  <a:pt x="262520" y="104968"/>
                </a:lnTo>
                <a:lnTo>
                  <a:pt x="226920" y="131061"/>
                </a:lnTo>
                <a:lnTo>
                  <a:pt x="193394" y="159595"/>
                </a:lnTo>
                <a:lnTo>
                  <a:pt x="162076" y="190437"/>
                </a:lnTo>
                <a:lnTo>
                  <a:pt x="133101" y="223454"/>
                </a:lnTo>
                <a:lnTo>
                  <a:pt x="106603" y="258515"/>
                </a:lnTo>
                <a:lnTo>
                  <a:pt x="82719" y="295486"/>
                </a:lnTo>
                <a:lnTo>
                  <a:pt x="61582" y="334235"/>
                </a:lnTo>
                <a:lnTo>
                  <a:pt x="43326" y="374630"/>
                </a:lnTo>
                <a:lnTo>
                  <a:pt x="28088" y="416538"/>
                </a:lnTo>
                <a:lnTo>
                  <a:pt x="16001" y="459825"/>
                </a:lnTo>
                <a:lnTo>
                  <a:pt x="7201" y="504361"/>
                </a:lnTo>
                <a:lnTo>
                  <a:pt x="1822" y="550012"/>
                </a:lnTo>
                <a:lnTo>
                  <a:pt x="0" y="596646"/>
                </a:lnTo>
                <a:lnTo>
                  <a:pt x="1822" y="643279"/>
                </a:lnTo>
                <a:lnTo>
                  <a:pt x="7201" y="688930"/>
                </a:lnTo>
                <a:lnTo>
                  <a:pt x="16001" y="733466"/>
                </a:lnTo>
                <a:lnTo>
                  <a:pt x="28088" y="776753"/>
                </a:lnTo>
                <a:lnTo>
                  <a:pt x="43326" y="818661"/>
                </a:lnTo>
                <a:lnTo>
                  <a:pt x="61582" y="859056"/>
                </a:lnTo>
                <a:lnTo>
                  <a:pt x="82719" y="897805"/>
                </a:lnTo>
                <a:lnTo>
                  <a:pt x="106603" y="934776"/>
                </a:lnTo>
                <a:lnTo>
                  <a:pt x="133101" y="969837"/>
                </a:lnTo>
                <a:lnTo>
                  <a:pt x="162076" y="1002854"/>
                </a:lnTo>
                <a:lnTo>
                  <a:pt x="193394" y="1033696"/>
                </a:lnTo>
                <a:lnTo>
                  <a:pt x="226920" y="1062230"/>
                </a:lnTo>
                <a:lnTo>
                  <a:pt x="262520" y="1088323"/>
                </a:lnTo>
                <a:lnTo>
                  <a:pt x="300058" y="1111842"/>
                </a:lnTo>
                <a:lnTo>
                  <a:pt x="339401" y="1132656"/>
                </a:lnTo>
                <a:lnTo>
                  <a:pt x="380412" y="1150631"/>
                </a:lnTo>
                <a:lnTo>
                  <a:pt x="422958" y="1165635"/>
                </a:lnTo>
                <a:lnTo>
                  <a:pt x="466903" y="1177536"/>
                </a:lnTo>
                <a:lnTo>
                  <a:pt x="512114" y="1186201"/>
                </a:lnTo>
                <a:lnTo>
                  <a:pt x="558454" y="1191497"/>
                </a:lnTo>
                <a:lnTo>
                  <a:pt x="605789" y="1193291"/>
                </a:lnTo>
                <a:lnTo>
                  <a:pt x="653125" y="1191497"/>
                </a:lnTo>
                <a:lnTo>
                  <a:pt x="699465" y="1186201"/>
                </a:lnTo>
                <a:lnTo>
                  <a:pt x="744676" y="1177536"/>
                </a:lnTo>
                <a:lnTo>
                  <a:pt x="788621" y="1165635"/>
                </a:lnTo>
                <a:lnTo>
                  <a:pt x="831167" y="1150631"/>
                </a:lnTo>
                <a:lnTo>
                  <a:pt x="872178" y="1132656"/>
                </a:lnTo>
                <a:lnTo>
                  <a:pt x="911521" y="1111842"/>
                </a:lnTo>
                <a:lnTo>
                  <a:pt x="949059" y="1088323"/>
                </a:lnTo>
                <a:lnTo>
                  <a:pt x="984659" y="1062230"/>
                </a:lnTo>
                <a:lnTo>
                  <a:pt x="1018185" y="1033696"/>
                </a:lnTo>
                <a:lnTo>
                  <a:pt x="1049503" y="1002854"/>
                </a:lnTo>
                <a:lnTo>
                  <a:pt x="1078478" y="969837"/>
                </a:lnTo>
                <a:lnTo>
                  <a:pt x="1104976" y="934776"/>
                </a:lnTo>
                <a:lnTo>
                  <a:pt x="1128860" y="897805"/>
                </a:lnTo>
                <a:lnTo>
                  <a:pt x="1149997" y="859056"/>
                </a:lnTo>
                <a:lnTo>
                  <a:pt x="1168253" y="818661"/>
                </a:lnTo>
                <a:lnTo>
                  <a:pt x="1183491" y="776753"/>
                </a:lnTo>
                <a:lnTo>
                  <a:pt x="1195577" y="733466"/>
                </a:lnTo>
                <a:lnTo>
                  <a:pt x="1204378" y="688930"/>
                </a:lnTo>
                <a:lnTo>
                  <a:pt x="1209757" y="643279"/>
                </a:lnTo>
                <a:lnTo>
                  <a:pt x="1211579" y="596646"/>
                </a:lnTo>
                <a:lnTo>
                  <a:pt x="1209757" y="550012"/>
                </a:lnTo>
                <a:lnTo>
                  <a:pt x="1204378" y="504361"/>
                </a:lnTo>
                <a:lnTo>
                  <a:pt x="1195578" y="459825"/>
                </a:lnTo>
                <a:lnTo>
                  <a:pt x="1183491" y="416538"/>
                </a:lnTo>
                <a:lnTo>
                  <a:pt x="1168253" y="374630"/>
                </a:lnTo>
                <a:lnTo>
                  <a:pt x="1149997" y="334235"/>
                </a:lnTo>
                <a:lnTo>
                  <a:pt x="1128860" y="295486"/>
                </a:lnTo>
                <a:lnTo>
                  <a:pt x="1104976" y="258515"/>
                </a:lnTo>
                <a:lnTo>
                  <a:pt x="1078478" y="223454"/>
                </a:lnTo>
                <a:lnTo>
                  <a:pt x="1049503" y="190437"/>
                </a:lnTo>
                <a:lnTo>
                  <a:pt x="1018185" y="159595"/>
                </a:lnTo>
                <a:lnTo>
                  <a:pt x="984659" y="131061"/>
                </a:lnTo>
                <a:lnTo>
                  <a:pt x="949059" y="104968"/>
                </a:lnTo>
                <a:lnTo>
                  <a:pt x="911521" y="81449"/>
                </a:lnTo>
                <a:lnTo>
                  <a:pt x="872178" y="60635"/>
                </a:lnTo>
                <a:lnTo>
                  <a:pt x="831167" y="42660"/>
                </a:lnTo>
                <a:lnTo>
                  <a:pt x="788621" y="27656"/>
                </a:lnTo>
                <a:lnTo>
                  <a:pt x="744676" y="15755"/>
                </a:lnTo>
                <a:lnTo>
                  <a:pt x="699465" y="7090"/>
                </a:lnTo>
                <a:lnTo>
                  <a:pt x="653125" y="1794"/>
                </a:lnTo>
                <a:lnTo>
                  <a:pt x="605789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50" b="0" i="0">
                <a:solidFill>
                  <a:srgbClr val="E43D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24027" y="451104"/>
            <a:ext cx="2956560" cy="56235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06400" y="1367028"/>
            <a:ext cx="11379200" cy="4343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0" i="0">
                <a:solidFill>
                  <a:srgbClr val="E43D3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06400" y="2020951"/>
            <a:ext cx="10873105" cy="3086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7E7E7E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doi.org/10.1182/bloodadvances.2020001851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hyperlink" Target="https://hematology.org/SCDguideline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1999" cy="68579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993139" y="3187445"/>
            <a:ext cx="6502400" cy="563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700" spc="15">
                <a:solidFill>
                  <a:srgbClr val="E23C33"/>
                </a:solidFill>
                <a:latin typeface="Calibri"/>
                <a:cs typeface="Calibri"/>
              </a:rPr>
              <a:t>Managing </a:t>
            </a:r>
            <a:r>
              <a:rPr sz="3700" spc="5">
                <a:solidFill>
                  <a:srgbClr val="E23C33"/>
                </a:solidFill>
                <a:latin typeface="Calibri"/>
                <a:cs typeface="Calibri"/>
              </a:rPr>
              <a:t>Acute </a:t>
            </a:r>
            <a:r>
              <a:rPr sz="3700" spc="15">
                <a:solidFill>
                  <a:srgbClr val="E23C33"/>
                </a:solidFill>
                <a:latin typeface="Calibri"/>
                <a:cs typeface="Calibri"/>
              </a:rPr>
              <a:t>and </a:t>
            </a:r>
            <a:r>
              <a:rPr sz="3700">
                <a:solidFill>
                  <a:srgbClr val="E23C33"/>
                </a:solidFill>
                <a:latin typeface="Calibri"/>
                <a:cs typeface="Calibri"/>
              </a:rPr>
              <a:t>Chronic</a:t>
            </a:r>
            <a:r>
              <a:rPr sz="3700" spc="20">
                <a:solidFill>
                  <a:srgbClr val="E23C33"/>
                </a:solidFill>
                <a:latin typeface="Calibri"/>
                <a:cs typeface="Calibri"/>
              </a:rPr>
              <a:t> </a:t>
            </a:r>
            <a:r>
              <a:rPr sz="3700" spc="-10">
                <a:solidFill>
                  <a:srgbClr val="E23C33"/>
                </a:solidFill>
                <a:latin typeface="Calibri"/>
                <a:cs typeface="Calibri"/>
              </a:rPr>
              <a:t>Pain</a:t>
            </a:r>
            <a:endParaRPr sz="37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93139" y="4070350"/>
            <a:ext cx="5107940" cy="10401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i="1">
                <a:solidFill>
                  <a:srgbClr val="7E7E7E"/>
                </a:solidFill>
                <a:latin typeface="Calibri"/>
                <a:cs typeface="Calibri"/>
              </a:rPr>
              <a:t>An </a:t>
            </a:r>
            <a:r>
              <a:rPr sz="2400" b="1" i="1" spc="-10">
                <a:solidFill>
                  <a:srgbClr val="7E7E7E"/>
                </a:solidFill>
                <a:latin typeface="Calibri"/>
                <a:cs typeface="Calibri"/>
              </a:rPr>
              <a:t>Educational </a:t>
            </a:r>
            <a:r>
              <a:rPr sz="2400" b="1" i="1" spc="-5">
                <a:solidFill>
                  <a:srgbClr val="7E7E7E"/>
                </a:solidFill>
                <a:latin typeface="Calibri"/>
                <a:cs typeface="Calibri"/>
              </a:rPr>
              <a:t>Slide</a:t>
            </a:r>
            <a:r>
              <a:rPr sz="2400" b="1" i="1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b="1" i="1" spc="-10">
                <a:solidFill>
                  <a:srgbClr val="7E7E7E"/>
                </a:solidFill>
                <a:latin typeface="Calibri"/>
                <a:cs typeface="Calibri"/>
              </a:rPr>
              <a:t>Set</a:t>
            </a:r>
            <a:endParaRPr sz="2400">
              <a:latin typeface="Calibri"/>
              <a:cs typeface="Calibri"/>
            </a:endParaRPr>
          </a:p>
          <a:p>
            <a:pPr marL="12700" marR="5080">
              <a:lnSpc>
                <a:spcPct val="100000"/>
              </a:lnSpc>
              <a:spcBef>
                <a:spcPts val="509"/>
              </a:spcBef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American Society of Hematology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2020 Guidelines 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Management of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Venous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Thromboembolism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93139" y="5443220"/>
            <a:ext cx="4942205" cy="7550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b="1" spc="-5">
                <a:solidFill>
                  <a:srgbClr val="7E7E7E"/>
                </a:solidFill>
                <a:latin typeface="Calibri"/>
                <a:cs typeface="Calibri"/>
              </a:rPr>
              <a:t>Slide </a:t>
            </a: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set</a:t>
            </a:r>
            <a:r>
              <a:rPr sz="1600" b="1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authors: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Ahmar </a:t>
            </a: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U.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Zaidi, </a:t>
            </a: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MD,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Children’s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Hospital Of</a:t>
            </a:r>
            <a:r>
              <a:rPr sz="16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Michigan</a:t>
            </a:r>
            <a:endParaRPr sz="16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Amanda M. </a:t>
            </a:r>
            <a:r>
              <a:rPr sz="1600" spc="-30">
                <a:solidFill>
                  <a:srgbClr val="7E7E7E"/>
                </a:solidFill>
                <a:latin typeface="Calibri"/>
                <a:cs typeface="Calibri"/>
              </a:rPr>
              <a:t>Brandow, </a:t>
            </a: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DO,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MS Medical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College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Wisconsin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32176" y="1289303"/>
            <a:ext cx="6198108" cy="52471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71588" y="5001767"/>
            <a:ext cx="1969135" cy="1409700"/>
          </a:xfrm>
          <a:custGeom>
            <a:avLst/>
            <a:gdLst/>
            <a:ahLst/>
            <a:cxnLst/>
            <a:rect l="l" t="t" r="r" b="b"/>
            <a:pathLst>
              <a:path w="1969134" h="1409700">
                <a:moveTo>
                  <a:pt x="0" y="1409699"/>
                </a:moveTo>
                <a:lnTo>
                  <a:pt x="1969007" y="1409699"/>
                </a:lnTo>
                <a:lnTo>
                  <a:pt x="1969007" y="0"/>
                </a:lnTo>
                <a:lnTo>
                  <a:pt x="0" y="0"/>
                </a:lnTo>
                <a:lnTo>
                  <a:pt x="0" y="1409699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9140" y="5411723"/>
            <a:ext cx="3543300" cy="922019"/>
          </a:xfrm>
          <a:custGeom>
            <a:avLst/>
            <a:gdLst/>
            <a:ahLst/>
            <a:cxnLst/>
            <a:rect l="l" t="t" r="r" b="b"/>
            <a:pathLst>
              <a:path w="3543300" h="922020">
                <a:moveTo>
                  <a:pt x="0" y="922019"/>
                </a:moveTo>
                <a:lnTo>
                  <a:pt x="3543300" y="922019"/>
                </a:lnTo>
                <a:lnTo>
                  <a:pt x="3543300" y="0"/>
                </a:lnTo>
                <a:lnTo>
                  <a:pt x="0" y="0"/>
                </a:lnTo>
                <a:lnTo>
                  <a:pt x="0" y="922019"/>
                </a:lnTo>
                <a:close/>
              </a:path>
            </a:pathLst>
          </a:custGeom>
          <a:solidFill>
            <a:srgbClr val="FFD9A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8438133" y="5542381"/>
            <a:ext cx="3242945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205" marR="5080" indent="-103505">
              <a:lnSpc>
                <a:spcPct val="100000"/>
              </a:lnSpc>
              <a:buFont typeface="Arial"/>
              <a:buChar char="•"/>
              <a:tabLst>
                <a:tab pos="116839" algn="l"/>
              </a:tabLst>
            </a:pP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Treating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all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pain the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same is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like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treating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all 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forms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anemia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same</a:t>
            </a:r>
            <a:r>
              <a:rPr sz="14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approach</a:t>
            </a:r>
            <a:endParaRPr sz="1400">
              <a:latin typeface="Calibri"/>
              <a:cs typeface="Calibri"/>
            </a:endParaRPr>
          </a:p>
          <a:p>
            <a:pPr marL="116205" indent="-103505">
              <a:lnSpc>
                <a:spcPct val="100000"/>
              </a:lnSpc>
              <a:buFont typeface="Arial"/>
              <a:buChar char="•"/>
              <a:tabLst>
                <a:tab pos="116839" algn="l"/>
              </a:tabLst>
            </a:pP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Need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determine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etiology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4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132451" y="3078607"/>
            <a:ext cx="1299210" cy="568960"/>
          </a:xfrm>
          <a:custGeom>
            <a:avLst/>
            <a:gdLst/>
            <a:ahLst/>
            <a:cxnLst/>
            <a:rect l="l" t="t" r="r" b="b"/>
            <a:pathLst>
              <a:path w="1299210" h="568960">
                <a:moveTo>
                  <a:pt x="1139267" y="518940"/>
                </a:moveTo>
                <a:lnTo>
                  <a:pt x="1118743" y="568832"/>
                </a:lnTo>
                <a:lnTo>
                  <a:pt x="1299210" y="555624"/>
                </a:lnTo>
                <a:lnTo>
                  <a:pt x="1276209" y="529208"/>
                </a:lnTo>
                <a:lnTo>
                  <a:pt x="1164209" y="529208"/>
                </a:lnTo>
                <a:lnTo>
                  <a:pt x="1139267" y="518940"/>
                </a:lnTo>
                <a:close/>
              </a:path>
              <a:path w="1299210" h="568960">
                <a:moveTo>
                  <a:pt x="1159804" y="469014"/>
                </a:moveTo>
                <a:lnTo>
                  <a:pt x="1139267" y="518940"/>
                </a:lnTo>
                <a:lnTo>
                  <a:pt x="1164209" y="529208"/>
                </a:lnTo>
                <a:lnTo>
                  <a:pt x="1184783" y="479297"/>
                </a:lnTo>
                <a:lnTo>
                  <a:pt x="1159804" y="469014"/>
                </a:lnTo>
                <a:close/>
              </a:path>
              <a:path w="1299210" h="568960">
                <a:moveTo>
                  <a:pt x="1180338" y="419100"/>
                </a:moveTo>
                <a:lnTo>
                  <a:pt x="1159804" y="469014"/>
                </a:lnTo>
                <a:lnTo>
                  <a:pt x="1184783" y="479297"/>
                </a:lnTo>
                <a:lnTo>
                  <a:pt x="1164209" y="529208"/>
                </a:lnTo>
                <a:lnTo>
                  <a:pt x="1276209" y="529208"/>
                </a:lnTo>
                <a:lnTo>
                  <a:pt x="1180338" y="419100"/>
                </a:lnTo>
                <a:close/>
              </a:path>
              <a:path w="1299210" h="568960">
                <a:moveTo>
                  <a:pt x="20574" y="0"/>
                </a:moveTo>
                <a:lnTo>
                  <a:pt x="0" y="49910"/>
                </a:lnTo>
                <a:lnTo>
                  <a:pt x="1139267" y="518940"/>
                </a:lnTo>
                <a:lnTo>
                  <a:pt x="1159804" y="469014"/>
                </a:lnTo>
                <a:lnTo>
                  <a:pt x="20574" y="0"/>
                </a:lnTo>
                <a:close/>
              </a:path>
            </a:pathLst>
          </a:custGeom>
          <a:solidFill>
            <a:srgbClr val="C9D6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82702" y="6639306"/>
            <a:ext cx="4216400" cy="179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50" spc="-5">
                <a:latin typeface="Calibri"/>
                <a:cs typeface="Calibri"/>
              </a:rPr>
              <a:t>adapted </a:t>
            </a:r>
            <a:r>
              <a:rPr sz="1050">
                <a:latin typeface="Calibri"/>
                <a:cs typeface="Calibri"/>
              </a:rPr>
              <a:t>from Brandow AM, DeBaun MR. Hematol </a:t>
            </a:r>
            <a:r>
              <a:rPr sz="1050" spc="-5">
                <a:latin typeface="Calibri"/>
                <a:cs typeface="Calibri"/>
              </a:rPr>
              <a:t>Oncol Clin </a:t>
            </a:r>
            <a:r>
              <a:rPr sz="1050">
                <a:latin typeface="Calibri"/>
                <a:cs typeface="Calibri"/>
              </a:rPr>
              <a:t>North Am.</a:t>
            </a:r>
            <a:r>
              <a:rPr sz="1050" spc="-135">
                <a:latin typeface="Calibri"/>
                <a:cs typeface="Calibri"/>
              </a:rPr>
              <a:t> </a:t>
            </a:r>
            <a:r>
              <a:rPr sz="1050">
                <a:latin typeface="Calibri"/>
                <a:cs typeface="Calibri"/>
              </a:rPr>
              <a:t>2018</a:t>
            </a:r>
          </a:p>
        </p:txBody>
      </p:sp>
      <p:sp>
        <p:nvSpPr>
          <p:cNvPr id="4" name="object 4"/>
          <p:cNvSpPr/>
          <p:nvPr/>
        </p:nvSpPr>
        <p:spPr>
          <a:xfrm>
            <a:off x="6432041" y="2903982"/>
            <a:ext cx="1516380" cy="1461770"/>
          </a:xfrm>
          <a:custGeom>
            <a:avLst/>
            <a:gdLst/>
            <a:ahLst/>
            <a:cxnLst/>
            <a:rect l="l" t="t" r="r" b="b"/>
            <a:pathLst>
              <a:path w="1516379" h="1461770">
                <a:moveTo>
                  <a:pt x="758189" y="0"/>
                </a:moveTo>
                <a:lnTo>
                  <a:pt x="708340" y="1554"/>
                </a:lnTo>
                <a:lnTo>
                  <a:pt x="659352" y="6152"/>
                </a:lnTo>
                <a:lnTo>
                  <a:pt x="611324" y="13699"/>
                </a:lnTo>
                <a:lnTo>
                  <a:pt x="564356" y="24098"/>
                </a:lnTo>
                <a:lnTo>
                  <a:pt x="518550" y="37252"/>
                </a:lnTo>
                <a:lnTo>
                  <a:pt x="474003" y="53066"/>
                </a:lnTo>
                <a:lnTo>
                  <a:pt x="430817" y="71442"/>
                </a:lnTo>
                <a:lnTo>
                  <a:pt x="389091" y="92286"/>
                </a:lnTo>
                <a:lnTo>
                  <a:pt x="348926" y="115500"/>
                </a:lnTo>
                <a:lnTo>
                  <a:pt x="310420" y="140988"/>
                </a:lnTo>
                <a:lnTo>
                  <a:pt x="273674" y="168654"/>
                </a:lnTo>
                <a:lnTo>
                  <a:pt x="238789" y="198402"/>
                </a:lnTo>
                <a:lnTo>
                  <a:pt x="205863" y="230135"/>
                </a:lnTo>
                <a:lnTo>
                  <a:pt x="174997" y="263758"/>
                </a:lnTo>
                <a:lnTo>
                  <a:pt x="146291" y="299173"/>
                </a:lnTo>
                <a:lnTo>
                  <a:pt x="119845" y="336285"/>
                </a:lnTo>
                <a:lnTo>
                  <a:pt x="95758" y="374997"/>
                </a:lnTo>
                <a:lnTo>
                  <a:pt x="74131" y="415214"/>
                </a:lnTo>
                <a:lnTo>
                  <a:pt x="55063" y="456838"/>
                </a:lnTo>
                <a:lnTo>
                  <a:pt x="38654" y="499774"/>
                </a:lnTo>
                <a:lnTo>
                  <a:pt x="25005" y="543925"/>
                </a:lnTo>
                <a:lnTo>
                  <a:pt x="14215" y="589195"/>
                </a:lnTo>
                <a:lnTo>
                  <a:pt x="6384" y="635488"/>
                </a:lnTo>
                <a:lnTo>
                  <a:pt x="1612" y="682708"/>
                </a:lnTo>
                <a:lnTo>
                  <a:pt x="0" y="730757"/>
                </a:lnTo>
                <a:lnTo>
                  <a:pt x="1612" y="778807"/>
                </a:lnTo>
                <a:lnTo>
                  <a:pt x="6384" y="826027"/>
                </a:lnTo>
                <a:lnTo>
                  <a:pt x="14215" y="872320"/>
                </a:lnTo>
                <a:lnTo>
                  <a:pt x="25005" y="917590"/>
                </a:lnTo>
                <a:lnTo>
                  <a:pt x="38654" y="961741"/>
                </a:lnTo>
                <a:lnTo>
                  <a:pt x="55063" y="1004677"/>
                </a:lnTo>
                <a:lnTo>
                  <a:pt x="74131" y="1046301"/>
                </a:lnTo>
                <a:lnTo>
                  <a:pt x="95758" y="1086518"/>
                </a:lnTo>
                <a:lnTo>
                  <a:pt x="119845" y="1125230"/>
                </a:lnTo>
                <a:lnTo>
                  <a:pt x="146291" y="1162342"/>
                </a:lnTo>
                <a:lnTo>
                  <a:pt x="174997" y="1197757"/>
                </a:lnTo>
                <a:lnTo>
                  <a:pt x="205863" y="1231380"/>
                </a:lnTo>
                <a:lnTo>
                  <a:pt x="238789" y="1263113"/>
                </a:lnTo>
                <a:lnTo>
                  <a:pt x="273674" y="1292861"/>
                </a:lnTo>
                <a:lnTo>
                  <a:pt x="310420" y="1320527"/>
                </a:lnTo>
                <a:lnTo>
                  <a:pt x="348926" y="1346015"/>
                </a:lnTo>
                <a:lnTo>
                  <a:pt x="389091" y="1369229"/>
                </a:lnTo>
                <a:lnTo>
                  <a:pt x="430817" y="1390073"/>
                </a:lnTo>
                <a:lnTo>
                  <a:pt x="474003" y="1408449"/>
                </a:lnTo>
                <a:lnTo>
                  <a:pt x="518550" y="1424263"/>
                </a:lnTo>
                <a:lnTo>
                  <a:pt x="564356" y="1437417"/>
                </a:lnTo>
                <a:lnTo>
                  <a:pt x="611324" y="1447816"/>
                </a:lnTo>
                <a:lnTo>
                  <a:pt x="659352" y="1455363"/>
                </a:lnTo>
                <a:lnTo>
                  <a:pt x="708340" y="1459961"/>
                </a:lnTo>
                <a:lnTo>
                  <a:pt x="758189" y="1461515"/>
                </a:lnTo>
                <a:lnTo>
                  <a:pt x="808039" y="1459961"/>
                </a:lnTo>
                <a:lnTo>
                  <a:pt x="857027" y="1455363"/>
                </a:lnTo>
                <a:lnTo>
                  <a:pt x="905055" y="1447816"/>
                </a:lnTo>
                <a:lnTo>
                  <a:pt x="952023" y="1437417"/>
                </a:lnTo>
                <a:lnTo>
                  <a:pt x="997829" y="1424263"/>
                </a:lnTo>
                <a:lnTo>
                  <a:pt x="1042376" y="1408449"/>
                </a:lnTo>
                <a:lnTo>
                  <a:pt x="1085562" y="1390073"/>
                </a:lnTo>
                <a:lnTo>
                  <a:pt x="1127288" y="1369229"/>
                </a:lnTo>
                <a:lnTo>
                  <a:pt x="1167453" y="1346015"/>
                </a:lnTo>
                <a:lnTo>
                  <a:pt x="1205959" y="1320527"/>
                </a:lnTo>
                <a:lnTo>
                  <a:pt x="1242705" y="1292861"/>
                </a:lnTo>
                <a:lnTo>
                  <a:pt x="1277590" y="1263113"/>
                </a:lnTo>
                <a:lnTo>
                  <a:pt x="1310516" y="1231380"/>
                </a:lnTo>
                <a:lnTo>
                  <a:pt x="1341382" y="1197757"/>
                </a:lnTo>
                <a:lnTo>
                  <a:pt x="1370088" y="1162342"/>
                </a:lnTo>
                <a:lnTo>
                  <a:pt x="1396534" y="1125230"/>
                </a:lnTo>
                <a:lnTo>
                  <a:pt x="1420621" y="1086518"/>
                </a:lnTo>
                <a:lnTo>
                  <a:pt x="1442248" y="1046301"/>
                </a:lnTo>
                <a:lnTo>
                  <a:pt x="1461316" y="1004677"/>
                </a:lnTo>
                <a:lnTo>
                  <a:pt x="1477725" y="961741"/>
                </a:lnTo>
                <a:lnTo>
                  <a:pt x="1491374" y="917590"/>
                </a:lnTo>
                <a:lnTo>
                  <a:pt x="1502164" y="872320"/>
                </a:lnTo>
                <a:lnTo>
                  <a:pt x="1509995" y="826027"/>
                </a:lnTo>
                <a:lnTo>
                  <a:pt x="1514767" y="778807"/>
                </a:lnTo>
                <a:lnTo>
                  <a:pt x="1516380" y="730757"/>
                </a:lnTo>
                <a:lnTo>
                  <a:pt x="1514767" y="682708"/>
                </a:lnTo>
                <a:lnTo>
                  <a:pt x="1509995" y="635488"/>
                </a:lnTo>
                <a:lnTo>
                  <a:pt x="1502164" y="589195"/>
                </a:lnTo>
                <a:lnTo>
                  <a:pt x="1491374" y="543925"/>
                </a:lnTo>
                <a:lnTo>
                  <a:pt x="1477725" y="499774"/>
                </a:lnTo>
                <a:lnTo>
                  <a:pt x="1461316" y="456838"/>
                </a:lnTo>
                <a:lnTo>
                  <a:pt x="1442248" y="415214"/>
                </a:lnTo>
                <a:lnTo>
                  <a:pt x="1420621" y="374997"/>
                </a:lnTo>
                <a:lnTo>
                  <a:pt x="1396534" y="336285"/>
                </a:lnTo>
                <a:lnTo>
                  <a:pt x="1370088" y="299173"/>
                </a:lnTo>
                <a:lnTo>
                  <a:pt x="1341382" y="263758"/>
                </a:lnTo>
                <a:lnTo>
                  <a:pt x="1310516" y="230135"/>
                </a:lnTo>
                <a:lnTo>
                  <a:pt x="1277590" y="198402"/>
                </a:lnTo>
                <a:lnTo>
                  <a:pt x="1242705" y="168654"/>
                </a:lnTo>
                <a:lnTo>
                  <a:pt x="1205959" y="140988"/>
                </a:lnTo>
                <a:lnTo>
                  <a:pt x="1167453" y="115500"/>
                </a:lnTo>
                <a:lnTo>
                  <a:pt x="1127288" y="92286"/>
                </a:lnTo>
                <a:lnTo>
                  <a:pt x="1085562" y="71442"/>
                </a:lnTo>
                <a:lnTo>
                  <a:pt x="1042376" y="53066"/>
                </a:lnTo>
                <a:lnTo>
                  <a:pt x="997829" y="37252"/>
                </a:lnTo>
                <a:lnTo>
                  <a:pt x="952023" y="24098"/>
                </a:lnTo>
                <a:lnTo>
                  <a:pt x="905055" y="13699"/>
                </a:lnTo>
                <a:lnTo>
                  <a:pt x="857027" y="6152"/>
                </a:lnTo>
                <a:lnTo>
                  <a:pt x="808039" y="1554"/>
                </a:lnTo>
                <a:lnTo>
                  <a:pt x="758189" y="0"/>
                </a:lnTo>
                <a:close/>
              </a:path>
            </a:pathLst>
          </a:custGeom>
          <a:solidFill>
            <a:srgbClr val="E43D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2041" y="2903982"/>
            <a:ext cx="1516380" cy="1461770"/>
          </a:xfrm>
          <a:custGeom>
            <a:avLst/>
            <a:gdLst/>
            <a:ahLst/>
            <a:cxnLst/>
            <a:rect l="l" t="t" r="r" b="b"/>
            <a:pathLst>
              <a:path w="1516379" h="1461770">
                <a:moveTo>
                  <a:pt x="0" y="730757"/>
                </a:moveTo>
                <a:lnTo>
                  <a:pt x="1612" y="682708"/>
                </a:lnTo>
                <a:lnTo>
                  <a:pt x="6384" y="635488"/>
                </a:lnTo>
                <a:lnTo>
                  <a:pt x="14215" y="589195"/>
                </a:lnTo>
                <a:lnTo>
                  <a:pt x="25005" y="543925"/>
                </a:lnTo>
                <a:lnTo>
                  <a:pt x="38654" y="499774"/>
                </a:lnTo>
                <a:lnTo>
                  <a:pt x="55063" y="456838"/>
                </a:lnTo>
                <a:lnTo>
                  <a:pt x="74131" y="415214"/>
                </a:lnTo>
                <a:lnTo>
                  <a:pt x="95758" y="374997"/>
                </a:lnTo>
                <a:lnTo>
                  <a:pt x="119845" y="336285"/>
                </a:lnTo>
                <a:lnTo>
                  <a:pt x="146291" y="299173"/>
                </a:lnTo>
                <a:lnTo>
                  <a:pt x="174997" y="263758"/>
                </a:lnTo>
                <a:lnTo>
                  <a:pt x="205863" y="230135"/>
                </a:lnTo>
                <a:lnTo>
                  <a:pt x="238789" y="198402"/>
                </a:lnTo>
                <a:lnTo>
                  <a:pt x="273674" y="168654"/>
                </a:lnTo>
                <a:lnTo>
                  <a:pt x="310420" y="140988"/>
                </a:lnTo>
                <a:lnTo>
                  <a:pt x="348926" y="115500"/>
                </a:lnTo>
                <a:lnTo>
                  <a:pt x="389091" y="92286"/>
                </a:lnTo>
                <a:lnTo>
                  <a:pt x="430817" y="71442"/>
                </a:lnTo>
                <a:lnTo>
                  <a:pt x="474003" y="53066"/>
                </a:lnTo>
                <a:lnTo>
                  <a:pt x="518550" y="37252"/>
                </a:lnTo>
                <a:lnTo>
                  <a:pt x="564356" y="24098"/>
                </a:lnTo>
                <a:lnTo>
                  <a:pt x="611324" y="13699"/>
                </a:lnTo>
                <a:lnTo>
                  <a:pt x="659352" y="6152"/>
                </a:lnTo>
                <a:lnTo>
                  <a:pt x="708340" y="1554"/>
                </a:lnTo>
                <a:lnTo>
                  <a:pt x="758189" y="0"/>
                </a:lnTo>
                <a:lnTo>
                  <a:pt x="808039" y="1554"/>
                </a:lnTo>
                <a:lnTo>
                  <a:pt x="857027" y="6152"/>
                </a:lnTo>
                <a:lnTo>
                  <a:pt x="905055" y="13699"/>
                </a:lnTo>
                <a:lnTo>
                  <a:pt x="952023" y="24098"/>
                </a:lnTo>
                <a:lnTo>
                  <a:pt x="997829" y="37252"/>
                </a:lnTo>
                <a:lnTo>
                  <a:pt x="1042376" y="53066"/>
                </a:lnTo>
                <a:lnTo>
                  <a:pt x="1085562" y="71442"/>
                </a:lnTo>
                <a:lnTo>
                  <a:pt x="1127288" y="92286"/>
                </a:lnTo>
                <a:lnTo>
                  <a:pt x="1167453" y="115500"/>
                </a:lnTo>
                <a:lnTo>
                  <a:pt x="1205959" y="140988"/>
                </a:lnTo>
                <a:lnTo>
                  <a:pt x="1242705" y="168654"/>
                </a:lnTo>
                <a:lnTo>
                  <a:pt x="1277590" y="198402"/>
                </a:lnTo>
                <a:lnTo>
                  <a:pt x="1310516" y="230135"/>
                </a:lnTo>
                <a:lnTo>
                  <a:pt x="1341382" y="263758"/>
                </a:lnTo>
                <a:lnTo>
                  <a:pt x="1370088" y="299173"/>
                </a:lnTo>
                <a:lnTo>
                  <a:pt x="1396534" y="336285"/>
                </a:lnTo>
                <a:lnTo>
                  <a:pt x="1420621" y="374997"/>
                </a:lnTo>
                <a:lnTo>
                  <a:pt x="1442248" y="415214"/>
                </a:lnTo>
                <a:lnTo>
                  <a:pt x="1461316" y="456838"/>
                </a:lnTo>
                <a:lnTo>
                  <a:pt x="1477725" y="499774"/>
                </a:lnTo>
                <a:lnTo>
                  <a:pt x="1491374" y="543925"/>
                </a:lnTo>
                <a:lnTo>
                  <a:pt x="1502164" y="589195"/>
                </a:lnTo>
                <a:lnTo>
                  <a:pt x="1509995" y="635488"/>
                </a:lnTo>
                <a:lnTo>
                  <a:pt x="1514767" y="682708"/>
                </a:lnTo>
                <a:lnTo>
                  <a:pt x="1516380" y="730757"/>
                </a:lnTo>
                <a:lnTo>
                  <a:pt x="1514767" y="778807"/>
                </a:lnTo>
                <a:lnTo>
                  <a:pt x="1509995" y="826027"/>
                </a:lnTo>
                <a:lnTo>
                  <a:pt x="1502164" y="872320"/>
                </a:lnTo>
                <a:lnTo>
                  <a:pt x="1491374" y="917590"/>
                </a:lnTo>
                <a:lnTo>
                  <a:pt x="1477725" y="961741"/>
                </a:lnTo>
                <a:lnTo>
                  <a:pt x="1461316" y="1004677"/>
                </a:lnTo>
                <a:lnTo>
                  <a:pt x="1442248" y="1046301"/>
                </a:lnTo>
                <a:lnTo>
                  <a:pt x="1420621" y="1086518"/>
                </a:lnTo>
                <a:lnTo>
                  <a:pt x="1396534" y="1125230"/>
                </a:lnTo>
                <a:lnTo>
                  <a:pt x="1370088" y="1162342"/>
                </a:lnTo>
                <a:lnTo>
                  <a:pt x="1341382" y="1197757"/>
                </a:lnTo>
                <a:lnTo>
                  <a:pt x="1310516" y="1231380"/>
                </a:lnTo>
                <a:lnTo>
                  <a:pt x="1277590" y="1263113"/>
                </a:lnTo>
                <a:lnTo>
                  <a:pt x="1242705" y="1292861"/>
                </a:lnTo>
                <a:lnTo>
                  <a:pt x="1205959" y="1320527"/>
                </a:lnTo>
                <a:lnTo>
                  <a:pt x="1167453" y="1346015"/>
                </a:lnTo>
                <a:lnTo>
                  <a:pt x="1127288" y="1369229"/>
                </a:lnTo>
                <a:lnTo>
                  <a:pt x="1085562" y="1390073"/>
                </a:lnTo>
                <a:lnTo>
                  <a:pt x="1042376" y="1408449"/>
                </a:lnTo>
                <a:lnTo>
                  <a:pt x="997829" y="1424263"/>
                </a:lnTo>
                <a:lnTo>
                  <a:pt x="952023" y="1437417"/>
                </a:lnTo>
                <a:lnTo>
                  <a:pt x="905055" y="1447816"/>
                </a:lnTo>
                <a:lnTo>
                  <a:pt x="857027" y="1455363"/>
                </a:lnTo>
                <a:lnTo>
                  <a:pt x="808039" y="1459961"/>
                </a:lnTo>
                <a:lnTo>
                  <a:pt x="758189" y="1461515"/>
                </a:lnTo>
                <a:lnTo>
                  <a:pt x="708340" y="1459961"/>
                </a:lnTo>
                <a:lnTo>
                  <a:pt x="659352" y="1455363"/>
                </a:lnTo>
                <a:lnTo>
                  <a:pt x="611324" y="1447816"/>
                </a:lnTo>
                <a:lnTo>
                  <a:pt x="564356" y="1437417"/>
                </a:lnTo>
                <a:lnTo>
                  <a:pt x="518550" y="1424263"/>
                </a:lnTo>
                <a:lnTo>
                  <a:pt x="474003" y="1408449"/>
                </a:lnTo>
                <a:lnTo>
                  <a:pt x="430817" y="1390073"/>
                </a:lnTo>
                <a:lnTo>
                  <a:pt x="389091" y="1369229"/>
                </a:lnTo>
                <a:lnTo>
                  <a:pt x="348926" y="1346015"/>
                </a:lnTo>
                <a:lnTo>
                  <a:pt x="310420" y="1320527"/>
                </a:lnTo>
                <a:lnTo>
                  <a:pt x="273674" y="1292861"/>
                </a:lnTo>
                <a:lnTo>
                  <a:pt x="238789" y="1263113"/>
                </a:lnTo>
                <a:lnTo>
                  <a:pt x="205863" y="1231380"/>
                </a:lnTo>
                <a:lnTo>
                  <a:pt x="174997" y="1197757"/>
                </a:lnTo>
                <a:lnTo>
                  <a:pt x="146291" y="1162342"/>
                </a:lnTo>
                <a:lnTo>
                  <a:pt x="119845" y="1125230"/>
                </a:lnTo>
                <a:lnTo>
                  <a:pt x="95758" y="1086518"/>
                </a:lnTo>
                <a:lnTo>
                  <a:pt x="74131" y="1046301"/>
                </a:lnTo>
                <a:lnTo>
                  <a:pt x="55063" y="1004677"/>
                </a:lnTo>
                <a:lnTo>
                  <a:pt x="38654" y="961741"/>
                </a:lnTo>
                <a:lnTo>
                  <a:pt x="25005" y="917590"/>
                </a:lnTo>
                <a:lnTo>
                  <a:pt x="14215" y="872320"/>
                </a:lnTo>
                <a:lnTo>
                  <a:pt x="6384" y="826027"/>
                </a:lnTo>
                <a:lnTo>
                  <a:pt x="1612" y="778807"/>
                </a:lnTo>
                <a:lnTo>
                  <a:pt x="0" y="730757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6717538" y="3433826"/>
            <a:ext cx="944244" cy="403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86360">
              <a:lnSpc>
                <a:spcPts val="1510"/>
              </a:lnSpc>
            </a:pPr>
            <a:r>
              <a:rPr sz="1400" b="1">
                <a:solidFill>
                  <a:srgbClr val="FFFFFF"/>
                </a:solidFill>
                <a:latin typeface="Calibri"/>
                <a:cs typeface="Calibri"/>
              </a:rPr>
              <a:t>Acute and  </a:t>
            </a:r>
            <a:r>
              <a:rPr sz="1400" b="1" spc="-5">
                <a:solidFill>
                  <a:srgbClr val="FFFFFF"/>
                </a:solidFill>
                <a:latin typeface="Calibri"/>
                <a:cs typeface="Calibri"/>
              </a:rPr>
              <a:t>Chronic</a:t>
            </a:r>
            <a:r>
              <a:rPr sz="1400" b="1" spc="-10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400" b="1" spc="-10">
                <a:solidFill>
                  <a:srgbClr val="FFFFFF"/>
                </a:solidFill>
                <a:latin typeface="Calibri"/>
                <a:cs typeface="Calibri"/>
              </a:rPr>
              <a:t>Pain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157971" y="1027175"/>
            <a:ext cx="2642870" cy="1251585"/>
          </a:xfrm>
          <a:custGeom>
            <a:avLst/>
            <a:gdLst/>
            <a:ahLst/>
            <a:cxnLst/>
            <a:rect l="l" t="t" r="r" b="b"/>
            <a:pathLst>
              <a:path w="2642870" h="1251585">
                <a:moveTo>
                  <a:pt x="0" y="1251203"/>
                </a:moveTo>
                <a:lnTo>
                  <a:pt x="2642616" y="1251203"/>
                </a:lnTo>
                <a:lnTo>
                  <a:pt x="2642616" y="0"/>
                </a:lnTo>
                <a:lnTo>
                  <a:pt x="0" y="0"/>
                </a:lnTo>
                <a:lnTo>
                  <a:pt x="0" y="1251203"/>
                </a:lnTo>
                <a:close/>
              </a:path>
            </a:pathLst>
          </a:custGeom>
          <a:solidFill>
            <a:srgbClr val="C7C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341741" y="1552321"/>
            <a:ext cx="75565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spc="-5">
                <a:solidFill>
                  <a:srgbClr val="7E7E7E"/>
                </a:solidFill>
                <a:latin typeface="Calibri"/>
                <a:cs typeface="Calibri"/>
              </a:rPr>
              <a:t>Sociological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405493" y="1108709"/>
            <a:ext cx="1209675" cy="1127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" marR="16192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negative</a:t>
            </a:r>
            <a:r>
              <a:rPr sz="105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provider 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attitudes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stigma</a:t>
            </a:r>
            <a:endParaRPr sz="1050">
              <a:latin typeface="Calibri"/>
              <a:cs typeface="Calibri"/>
            </a:endParaRPr>
          </a:p>
          <a:p>
            <a:pPr marL="80645" marR="3219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enviro</a:t>
            </a:r>
            <a:r>
              <a:rPr sz="1050" spc="-1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m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en</a:t>
            </a:r>
            <a:r>
              <a:rPr sz="1050" spc="-1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al 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stressors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traumatic life</a:t>
            </a:r>
            <a:r>
              <a:rPr sz="105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events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disparities 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in</a:t>
            </a:r>
            <a:r>
              <a:rPr sz="105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care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263260" y="1350263"/>
            <a:ext cx="2755265" cy="1400810"/>
          </a:xfrm>
          <a:custGeom>
            <a:avLst/>
            <a:gdLst/>
            <a:ahLst/>
            <a:cxnLst/>
            <a:rect l="l" t="t" r="r" b="b"/>
            <a:pathLst>
              <a:path w="2755265" h="1400810">
                <a:moveTo>
                  <a:pt x="241426" y="676401"/>
                </a:moveTo>
                <a:lnTo>
                  <a:pt x="0" y="1159002"/>
                </a:lnTo>
                <a:lnTo>
                  <a:pt x="482473" y="1400428"/>
                </a:lnTo>
                <a:lnTo>
                  <a:pt x="422275" y="1219453"/>
                </a:lnTo>
                <a:lnTo>
                  <a:pt x="1509389" y="857376"/>
                </a:lnTo>
                <a:lnTo>
                  <a:pt x="301625" y="857376"/>
                </a:lnTo>
                <a:lnTo>
                  <a:pt x="241426" y="676401"/>
                </a:lnTo>
                <a:close/>
              </a:path>
              <a:path w="2755265" h="1400810">
                <a:moveTo>
                  <a:pt x="2272284" y="0"/>
                </a:moveTo>
                <a:lnTo>
                  <a:pt x="2332609" y="181101"/>
                </a:lnTo>
                <a:lnTo>
                  <a:pt x="301625" y="857376"/>
                </a:lnTo>
                <a:lnTo>
                  <a:pt x="1509389" y="857376"/>
                </a:lnTo>
                <a:lnTo>
                  <a:pt x="2453132" y="543051"/>
                </a:lnTo>
                <a:lnTo>
                  <a:pt x="2604015" y="543051"/>
                </a:lnTo>
                <a:lnTo>
                  <a:pt x="2754884" y="241553"/>
                </a:lnTo>
                <a:lnTo>
                  <a:pt x="2272284" y="0"/>
                </a:lnTo>
                <a:close/>
              </a:path>
              <a:path w="2755265" h="1400810">
                <a:moveTo>
                  <a:pt x="2604015" y="543051"/>
                </a:moveTo>
                <a:lnTo>
                  <a:pt x="2453132" y="543051"/>
                </a:lnTo>
                <a:lnTo>
                  <a:pt x="2513457" y="724026"/>
                </a:lnTo>
                <a:lnTo>
                  <a:pt x="2604015" y="54305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8894064" y="2391155"/>
            <a:ext cx="763905" cy="3005455"/>
          </a:xfrm>
          <a:custGeom>
            <a:avLst/>
            <a:gdLst/>
            <a:ahLst/>
            <a:cxnLst/>
            <a:rect l="l" t="t" r="r" b="b"/>
            <a:pathLst>
              <a:path w="763904" h="3005454">
                <a:moveTo>
                  <a:pt x="763524" y="2623566"/>
                </a:moveTo>
                <a:lnTo>
                  <a:pt x="0" y="2623566"/>
                </a:lnTo>
                <a:lnTo>
                  <a:pt x="381761" y="3005328"/>
                </a:lnTo>
                <a:lnTo>
                  <a:pt x="763524" y="2623566"/>
                </a:lnTo>
                <a:close/>
              </a:path>
              <a:path w="763904" h="3005454">
                <a:moveTo>
                  <a:pt x="572642" y="381762"/>
                </a:moveTo>
                <a:lnTo>
                  <a:pt x="190880" y="381762"/>
                </a:lnTo>
                <a:lnTo>
                  <a:pt x="190880" y="2623566"/>
                </a:lnTo>
                <a:lnTo>
                  <a:pt x="572642" y="2623566"/>
                </a:lnTo>
                <a:lnTo>
                  <a:pt x="572642" y="381762"/>
                </a:lnTo>
                <a:close/>
              </a:path>
              <a:path w="763904" h="3005454">
                <a:moveTo>
                  <a:pt x="381761" y="0"/>
                </a:moveTo>
                <a:lnTo>
                  <a:pt x="0" y="381762"/>
                </a:lnTo>
                <a:lnTo>
                  <a:pt x="763524" y="381762"/>
                </a:lnTo>
                <a:lnTo>
                  <a:pt x="381761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521453" y="3969258"/>
            <a:ext cx="2104390" cy="2023110"/>
          </a:xfrm>
          <a:custGeom>
            <a:avLst/>
            <a:gdLst/>
            <a:ahLst/>
            <a:cxnLst/>
            <a:rect l="l" t="t" r="r" b="b"/>
            <a:pathLst>
              <a:path w="2104390" h="2023110">
                <a:moveTo>
                  <a:pt x="815115" y="483108"/>
                </a:moveTo>
                <a:lnTo>
                  <a:pt x="170053" y="483108"/>
                </a:lnTo>
                <a:lnTo>
                  <a:pt x="1630299" y="1862124"/>
                </a:lnTo>
                <a:lnTo>
                  <a:pt x="1478153" y="2023122"/>
                </a:lnTo>
                <a:lnTo>
                  <a:pt x="2104263" y="2005228"/>
                </a:lnTo>
                <a:lnTo>
                  <a:pt x="2090961" y="1540129"/>
                </a:lnTo>
                <a:lnTo>
                  <a:pt x="1934337" y="1540129"/>
                </a:lnTo>
                <a:lnTo>
                  <a:pt x="815115" y="483108"/>
                </a:lnTo>
                <a:close/>
              </a:path>
              <a:path w="2104390" h="2023110">
                <a:moveTo>
                  <a:pt x="2086355" y="1379093"/>
                </a:moveTo>
                <a:lnTo>
                  <a:pt x="1934337" y="1540129"/>
                </a:lnTo>
                <a:lnTo>
                  <a:pt x="2090961" y="1540129"/>
                </a:lnTo>
                <a:lnTo>
                  <a:pt x="2086355" y="1379093"/>
                </a:lnTo>
                <a:close/>
              </a:path>
              <a:path w="2104390" h="2023110">
                <a:moveTo>
                  <a:pt x="626110" y="0"/>
                </a:moveTo>
                <a:lnTo>
                  <a:pt x="0" y="17907"/>
                </a:lnTo>
                <a:lnTo>
                  <a:pt x="17907" y="644017"/>
                </a:lnTo>
                <a:lnTo>
                  <a:pt x="170053" y="483108"/>
                </a:lnTo>
                <a:lnTo>
                  <a:pt x="815115" y="483108"/>
                </a:lnTo>
                <a:lnTo>
                  <a:pt x="474091" y="161036"/>
                </a:lnTo>
                <a:lnTo>
                  <a:pt x="626110" y="0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600950" y="2144902"/>
            <a:ext cx="701040" cy="859155"/>
          </a:xfrm>
          <a:custGeom>
            <a:avLst/>
            <a:gdLst/>
            <a:ahLst/>
            <a:cxnLst/>
            <a:rect l="l" t="t" r="r" b="b"/>
            <a:pathLst>
              <a:path w="701040" h="859155">
                <a:moveTo>
                  <a:pt x="38734" y="682244"/>
                </a:moveTo>
                <a:lnTo>
                  <a:pt x="0" y="859155"/>
                </a:lnTo>
                <a:lnTo>
                  <a:pt x="164719" y="783971"/>
                </a:lnTo>
                <a:lnTo>
                  <a:pt x="148833" y="771144"/>
                </a:lnTo>
                <a:lnTo>
                  <a:pt x="105791" y="771144"/>
                </a:lnTo>
                <a:lnTo>
                  <a:pt x="63753" y="737235"/>
                </a:lnTo>
                <a:lnTo>
                  <a:pt x="80757" y="716175"/>
                </a:lnTo>
                <a:lnTo>
                  <a:pt x="38734" y="682244"/>
                </a:lnTo>
                <a:close/>
              </a:path>
              <a:path w="701040" h="859155">
                <a:moveTo>
                  <a:pt x="80757" y="716175"/>
                </a:moveTo>
                <a:lnTo>
                  <a:pt x="63753" y="737235"/>
                </a:lnTo>
                <a:lnTo>
                  <a:pt x="105791" y="771144"/>
                </a:lnTo>
                <a:lnTo>
                  <a:pt x="122773" y="750102"/>
                </a:lnTo>
                <a:lnTo>
                  <a:pt x="80757" y="716175"/>
                </a:lnTo>
                <a:close/>
              </a:path>
              <a:path w="701040" h="859155">
                <a:moveTo>
                  <a:pt x="122773" y="750102"/>
                </a:moveTo>
                <a:lnTo>
                  <a:pt x="105791" y="771144"/>
                </a:lnTo>
                <a:lnTo>
                  <a:pt x="148833" y="771144"/>
                </a:lnTo>
                <a:lnTo>
                  <a:pt x="122773" y="750102"/>
                </a:lnTo>
                <a:close/>
              </a:path>
              <a:path w="701040" h="859155">
                <a:moveTo>
                  <a:pt x="659002" y="0"/>
                </a:moveTo>
                <a:lnTo>
                  <a:pt x="80757" y="716175"/>
                </a:lnTo>
                <a:lnTo>
                  <a:pt x="122773" y="750102"/>
                </a:lnTo>
                <a:lnTo>
                  <a:pt x="700913" y="33782"/>
                </a:lnTo>
                <a:lnTo>
                  <a:pt x="659002" y="0"/>
                </a:lnTo>
                <a:close/>
              </a:path>
            </a:pathLst>
          </a:custGeom>
          <a:solidFill>
            <a:srgbClr val="C7C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7515606" y="4287773"/>
            <a:ext cx="787400" cy="1278890"/>
          </a:xfrm>
          <a:custGeom>
            <a:avLst/>
            <a:gdLst/>
            <a:ahLst/>
            <a:cxnLst/>
            <a:rect l="l" t="t" r="r" b="b"/>
            <a:pathLst>
              <a:path w="787400" h="1278889">
                <a:moveTo>
                  <a:pt x="106852" y="124670"/>
                </a:moveTo>
                <a:lnTo>
                  <a:pt x="60708" y="152541"/>
                </a:lnTo>
                <a:lnTo>
                  <a:pt x="741172" y="1278889"/>
                </a:lnTo>
                <a:lnTo>
                  <a:pt x="787400" y="1251077"/>
                </a:lnTo>
                <a:lnTo>
                  <a:pt x="106852" y="124670"/>
                </a:lnTo>
                <a:close/>
              </a:path>
              <a:path w="787400" h="1278889">
                <a:moveTo>
                  <a:pt x="0" y="0"/>
                </a:moveTo>
                <a:lnTo>
                  <a:pt x="14477" y="180467"/>
                </a:lnTo>
                <a:lnTo>
                  <a:pt x="60708" y="152541"/>
                </a:lnTo>
                <a:lnTo>
                  <a:pt x="46736" y="129412"/>
                </a:lnTo>
                <a:lnTo>
                  <a:pt x="92837" y="101473"/>
                </a:lnTo>
                <a:lnTo>
                  <a:pt x="145255" y="101473"/>
                </a:lnTo>
                <a:lnTo>
                  <a:pt x="153035" y="96774"/>
                </a:lnTo>
                <a:lnTo>
                  <a:pt x="0" y="0"/>
                </a:lnTo>
                <a:close/>
              </a:path>
              <a:path w="787400" h="1278889">
                <a:moveTo>
                  <a:pt x="92837" y="101473"/>
                </a:moveTo>
                <a:lnTo>
                  <a:pt x="46736" y="129412"/>
                </a:lnTo>
                <a:lnTo>
                  <a:pt x="60708" y="152541"/>
                </a:lnTo>
                <a:lnTo>
                  <a:pt x="106852" y="124670"/>
                </a:lnTo>
                <a:lnTo>
                  <a:pt x="92837" y="101473"/>
                </a:lnTo>
                <a:close/>
              </a:path>
              <a:path w="787400" h="1278889">
                <a:moveTo>
                  <a:pt x="145255" y="101473"/>
                </a:moveTo>
                <a:lnTo>
                  <a:pt x="92837" y="101473"/>
                </a:lnTo>
                <a:lnTo>
                  <a:pt x="106852" y="124670"/>
                </a:lnTo>
                <a:lnTo>
                  <a:pt x="145255" y="101473"/>
                </a:lnTo>
                <a:close/>
              </a:path>
            </a:pathLst>
          </a:custGeom>
          <a:solidFill>
            <a:srgbClr val="BCD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827519" y="5509259"/>
            <a:ext cx="2707005" cy="843280"/>
          </a:xfrm>
          <a:custGeom>
            <a:avLst/>
            <a:gdLst/>
            <a:ahLst/>
            <a:cxnLst/>
            <a:rect l="l" t="t" r="r" b="b"/>
            <a:pathLst>
              <a:path w="2707004" h="843279">
                <a:moveTo>
                  <a:pt x="0" y="842771"/>
                </a:moveTo>
                <a:lnTo>
                  <a:pt x="2706624" y="842771"/>
                </a:lnTo>
                <a:lnTo>
                  <a:pt x="2706624" y="0"/>
                </a:lnTo>
                <a:lnTo>
                  <a:pt x="0" y="0"/>
                </a:lnTo>
                <a:lnTo>
                  <a:pt x="0" y="842771"/>
                </a:lnTo>
                <a:close/>
              </a:path>
            </a:pathLst>
          </a:custGeom>
          <a:solidFill>
            <a:srgbClr val="BCDFE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7011669" y="5831128"/>
            <a:ext cx="854710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spc="-15">
                <a:solidFill>
                  <a:srgbClr val="7E7E7E"/>
                </a:solidFill>
                <a:latin typeface="Calibri"/>
                <a:cs typeface="Calibri"/>
              </a:rPr>
              <a:t>Ps</a:t>
            </a:r>
            <a:r>
              <a:rPr sz="1200" b="1" spc="-20">
                <a:solidFill>
                  <a:srgbClr val="7E7E7E"/>
                </a:solidFill>
                <a:latin typeface="Calibri"/>
                <a:cs typeface="Calibri"/>
              </a:rPr>
              <a:t>y</a:t>
            </a:r>
            <a:r>
              <a:rPr sz="1200" b="1" spc="-5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sz="1200" b="1" spc="5">
                <a:solidFill>
                  <a:srgbClr val="7E7E7E"/>
                </a:solidFill>
                <a:latin typeface="Calibri"/>
                <a:cs typeface="Calibri"/>
              </a:rPr>
              <a:t>h</a:t>
            </a:r>
            <a:r>
              <a:rPr sz="1200" b="1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sz="1200" b="1" spc="5">
                <a:solidFill>
                  <a:srgbClr val="7E7E7E"/>
                </a:solidFill>
                <a:latin typeface="Calibri"/>
                <a:cs typeface="Calibri"/>
              </a:rPr>
              <a:t>l</a:t>
            </a:r>
            <a:r>
              <a:rPr sz="1200" b="1">
                <a:solidFill>
                  <a:srgbClr val="7E7E7E"/>
                </a:solidFill>
                <a:latin typeface="Calibri"/>
                <a:cs typeface="Calibri"/>
              </a:rPr>
              <a:t>ogi</a:t>
            </a:r>
            <a:r>
              <a:rPr sz="1200" b="1" spc="-1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sz="1200" b="1" spc="-5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1200" b="1">
                <a:solidFill>
                  <a:srgbClr val="7E7E7E"/>
                </a:solidFill>
                <a:latin typeface="Calibri"/>
                <a:cs typeface="Calibri"/>
              </a:rPr>
              <a:t>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8172322" y="5620054"/>
            <a:ext cx="1217930" cy="647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depression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anxiety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learned</a:t>
            </a:r>
            <a:r>
              <a:rPr sz="105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helplessness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sleep</a:t>
            </a:r>
            <a:r>
              <a:rPr sz="105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disorders</a:t>
            </a:r>
            <a:endParaRPr sz="1050">
              <a:latin typeface="Calibri"/>
              <a:cs typeface="Calibri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601467" y="2647188"/>
            <a:ext cx="2609215" cy="986155"/>
          </a:xfrm>
          <a:custGeom>
            <a:avLst/>
            <a:gdLst/>
            <a:ahLst/>
            <a:cxnLst/>
            <a:rect l="l" t="t" r="r" b="b"/>
            <a:pathLst>
              <a:path w="2609215" h="986154">
                <a:moveTo>
                  <a:pt x="0" y="986028"/>
                </a:moveTo>
                <a:lnTo>
                  <a:pt x="2609087" y="986028"/>
                </a:lnTo>
                <a:lnTo>
                  <a:pt x="2609087" y="0"/>
                </a:lnTo>
                <a:lnTo>
                  <a:pt x="0" y="0"/>
                </a:lnTo>
                <a:lnTo>
                  <a:pt x="0" y="986028"/>
                </a:lnTo>
                <a:close/>
              </a:path>
            </a:pathLst>
          </a:custGeom>
          <a:solidFill>
            <a:srgbClr val="C9D6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784982" y="3040126"/>
            <a:ext cx="62293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200" b="1" spc="-5">
                <a:solidFill>
                  <a:srgbClr val="7E7E7E"/>
                </a:solidFill>
                <a:latin typeface="Calibri"/>
                <a:cs typeface="Calibri"/>
              </a:rPr>
              <a:t>Biological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796029" y="2721355"/>
            <a:ext cx="1299845" cy="807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hematological</a:t>
            </a:r>
            <a:r>
              <a:rPr sz="105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factors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inflammation</a:t>
            </a:r>
            <a:endParaRPr sz="1050">
              <a:latin typeface="Calibri"/>
              <a:cs typeface="Calibri"/>
            </a:endParaRPr>
          </a:p>
          <a:p>
            <a:pPr marL="80645" marR="363220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nervous</a:t>
            </a:r>
            <a:r>
              <a:rPr sz="1050" spc="-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system  sensitization</a:t>
            </a:r>
            <a:endParaRPr sz="1050">
              <a:latin typeface="Calibri"/>
              <a:cs typeface="Calibri"/>
            </a:endParaRPr>
          </a:p>
          <a:p>
            <a:pPr marL="80645" indent="-80645">
              <a:lnSpc>
                <a:spcPct val="100000"/>
              </a:lnSpc>
              <a:buFont typeface="Arial"/>
              <a:buChar char="•"/>
              <a:tabLst>
                <a:tab pos="81280" algn="l"/>
              </a:tabLst>
            </a:pP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050">
                <a:solidFill>
                  <a:srgbClr val="7E7E7E"/>
                </a:solidFill>
                <a:latin typeface="Calibri"/>
                <a:cs typeface="Calibri"/>
              </a:rPr>
              <a:t>organ</a:t>
            </a:r>
            <a:r>
              <a:rPr sz="105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050" spc="-5">
                <a:solidFill>
                  <a:srgbClr val="7E7E7E"/>
                </a:solidFill>
                <a:latin typeface="Calibri"/>
                <a:cs typeface="Calibri"/>
              </a:rPr>
              <a:t>damage</a:t>
            </a:r>
            <a:endParaRPr sz="105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413759" y="1235963"/>
            <a:ext cx="5722620" cy="53522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657088" y="1341119"/>
            <a:ext cx="1324610" cy="1298575"/>
          </a:xfrm>
          <a:custGeom>
            <a:avLst/>
            <a:gdLst/>
            <a:ahLst/>
            <a:cxnLst/>
            <a:rect l="l" t="t" r="r" b="b"/>
            <a:pathLst>
              <a:path w="1324609" h="1298575">
                <a:moveTo>
                  <a:pt x="662177" y="0"/>
                </a:moveTo>
                <a:lnTo>
                  <a:pt x="612752" y="1780"/>
                </a:lnTo>
                <a:lnTo>
                  <a:pt x="564315" y="7040"/>
                </a:lnTo>
                <a:lnTo>
                  <a:pt x="516992" y="15651"/>
                </a:lnTo>
                <a:lnTo>
                  <a:pt x="470914" y="27490"/>
                </a:lnTo>
                <a:lnTo>
                  <a:pt x="426207" y="42430"/>
                </a:lnTo>
                <a:lnTo>
                  <a:pt x="382999" y="60346"/>
                </a:lnTo>
                <a:lnTo>
                  <a:pt x="341418" y="81112"/>
                </a:lnTo>
                <a:lnTo>
                  <a:pt x="301593" y="104602"/>
                </a:lnTo>
                <a:lnTo>
                  <a:pt x="263651" y="130692"/>
                </a:lnTo>
                <a:lnTo>
                  <a:pt x="227720" y="159255"/>
                </a:lnTo>
                <a:lnTo>
                  <a:pt x="193928" y="190166"/>
                </a:lnTo>
                <a:lnTo>
                  <a:pt x="162404" y="223299"/>
                </a:lnTo>
                <a:lnTo>
                  <a:pt x="133275" y="258529"/>
                </a:lnTo>
                <a:lnTo>
                  <a:pt x="106668" y="295730"/>
                </a:lnTo>
                <a:lnTo>
                  <a:pt x="82713" y="334776"/>
                </a:lnTo>
                <a:lnTo>
                  <a:pt x="61536" y="375542"/>
                </a:lnTo>
                <a:lnTo>
                  <a:pt x="43266" y="417903"/>
                </a:lnTo>
                <a:lnTo>
                  <a:pt x="28031" y="461732"/>
                </a:lnTo>
                <a:lnTo>
                  <a:pt x="15959" y="506904"/>
                </a:lnTo>
                <a:lnTo>
                  <a:pt x="7178" y="553294"/>
                </a:lnTo>
                <a:lnTo>
                  <a:pt x="1815" y="600776"/>
                </a:lnTo>
                <a:lnTo>
                  <a:pt x="0" y="649224"/>
                </a:lnTo>
                <a:lnTo>
                  <a:pt x="1815" y="697671"/>
                </a:lnTo>
                <a:lnTo>
                  <a:pt x="7178" y="745153"/>
                </a:lnTo>
                <a:lnTo>
                  <a:pt x="15959" y="791543"/>
                </a:lnTo>
                <a:lnTo>
                  <a:pt x="28031" y="836715"/>
                </a:lnTo>
                <a:lnTo>
                  <a:pt x="43266" y="880544"/>
                </a:lnTo>
                <a:lnTo>
                  <a:pt x="61536" y="922905"/>
                </a:lnTo>
                <a:lnTo>
                  <a:pt x="82713" y="963671"/>
                </a:lnTo>
                <a:lnTo>
                  <a:pt x="106668" y="1002717"/>
                </a:lnTo>
                <a:lnTo>
                  <a:pt x="133275" y="1039918"/>
                </a:lnTo>
                <a:lnTo>
                  <a:pt x="162404" y="1075148"/>
                </a:lnTo>
                <a:lnTo>
                  <a:pt x="193929" y="1108281"/>
                </a:lnTo>
                <a:lnTo>
                  <a:pt x="227720" y="1139192"/>
                </a:lnTo>
                <a:lnTo>
                  <a:pt x="263651" y="1167755"/>
                </a:lnTo>
                <a:lnTo>
                  <a:pt x="301593" y="1193845"/>
                </a:lnTo>
                <a:lnTo>
                  <a:pt x="341418" y="1217335"/>
                </a:lnTo>
                <a:lnTo>
                  <a:pt x="382999" y="1238101"/>
                </a:lnTo>
                <a:lnTo>
                  <a:pt x="426207" y="1256017"/>
                </a:lnTo>
                <a:lnTo>
                  <a:pt x="470914" y="1270957"/>
                </a:lnTo>
                <a:lnTo>
                  <a:pt x="516992" y="1282796"/>
                </a:lnTo>
                <a:lnTo>
                  <a:pt x="564315" y="1291407"/>
                </a:lnTo>
                <a:lnTo>
                  <a:pt x="612752" y="1296667"/>
                </a:lnTo>
                <a:lnTo>
                  <a:pt x="662177" y="1298447"/>
                </a:lnTo>
                <a:lnTo>
                  <a:pt x="711603" y="1296667"/>
                </a:lnTo>
                <a:lnTo>
                  <a:pt x="760040" y="1291407"/>
                </a:lnTo>
                <a:lnTo>
                  <a:pt x="807363" y="1282796"/>
                </a:lnTo>
                <a:lnTo>
                  <a:pt x="853441" y="1270957"/>
                </a:lnTo>
                <a:lnTo>
                  <a:pt x="898148" y="1256017"/>
                </a:lnTo>
                <a:lnTo>
                  <a:pt x="941356" y="1238101"/>
                </a:lnTo>
                <a:lnTo>
                  <a:pt x="982937" y="1217335"/>
                </a:lnTo>
                <a:lnTo>
                  <a:pt x="1022762" y="1193845"/>
                </a:lnTo>
                <a:lnTo>
                  <a:pt x="1060704" y="1167755"/>
                </a:lnTo>
                <a:lnTo>
                  <a:pt x="1096635" y="1139192"/>
                </a:lnTo>
                <a:lnTo>
                  <a:pt x="1130427" y="1108281"/>
                </a:lnTo>
                <a:lnTo>
                  <a:pt x="1161951" y="1075148"/>
                </a:lnTo>
                <a:lnTo>
                  <a:pt x="1191080" y="1039918"/>
                </a:lnTo>
                <a:lnTo>
                  <a:pt x="1217687" y="1002717"/>
                </a:lnTo>
                <a:lnTo>
                  <a:pt x="1241642" y="963671"/>
                </a:lnTo>
                <a:lnTo>
                  <a:pt x="1262819" y="922905"/>
                </a:lnTo>
                <a:lnTo>
                  <a:pt x="1281089" y="880544"/>
                </a:lnTo>
                <a:lnTo>
                  <a:pt x="1296324" y="836715"/>
                </a:lnTo>
                <a:lnTo>
                  <a:pt x="1308396" y="791543"/>
                </a:lnTo>
                <a:lnTo>
                  <a:pt x="1317177" y="745153"/>
                </a:lnTo>
                <a:lnTo>
                  <a:pt x="1322540" y="697671"/>
                </a:lnTo>
                <a:lnTo>
                  <a:pt x="1324356" y="649224"/>
                </a:lnTo>
                <a:lnTo>
                  <a:pt x="1322540" y="600776"/>
                </a:lnTo>
                <a:lnTo>
                  <a:pt x="1317177" y="553294"/>
                </a:lnTo>
                <a:lnTo>
                  <a:pt x="1308396" y="506904"/>
                </a:lnTo>
                <a:lnTo>
                  <a:pt x="1296324" y="461732"/>
                </a:lnTo>
                <a:lnTo>
                  <a:pt x="1281089" y="417903"/>
                </a:lnTo>
                <a:lnTo>
                  <a:pt x="1262819" y="375542"/>
                </a:lnTo>
                <a:lnTo>
                  <a:pt x="1241642" y="334776"/>
                </a:lnTo>
                <a:lnTo>
                  <a:pt x="1217687" y="295730"/>
                </a:lnTo>
                <a:lnTo>
                  <a:pt x="1191080" y="258529"/>
                </a:lnTo>
                <a:lnTo>
                  <a:pt x="1161951" y="223299"/>
                </a:lnTo>
                <a:lnTo>
                  <a:pt x="1130426" y="190166"/>
                </a:lnTo>
                <a:lnTo>
                  <a:pt x="1096635" y="159255"/>
                </a:lnTo>
                <a:lnTo>
                  <a:pt x="1060704" y="130692"/>
                </a:lnTo>
                <a:lnTo>
                  <a:pt x="1022762" y="104602"/>
                </a:lnTo>
                <a:lnTo>
                  <a:pt x="982937" y="81112"/>
                </a:lnTo>
                <a:lnTo>
                  <a:pt x="941356" y="60346"/>
                </a:lnTo>
                <a:lnTo>
                  <a:pt x="898148" y="42430"/>
                </a:lnTo>
                <a:lnTo>
                  <a:pt x="853441" y="27490"/>
                </a:lnTo>
                <a:lnTo>
                  <a:pt x="807363" y="15651"/>
                </a:lnTo>
                <a:lnTo>
                  <a:pt x="760040" y="7040"/>
                </a:lnTo>
                <a:lnTo>
                  <a:pt x="711603" y="1780"/>
                </a:lnTo>
                <a:lnTo>
                  <a:pt x="662177" y="0"/>
                </a:lnTo>
                <a:close/>
              </a:path>
            </a:pathLst>
          </a:custGeom>
          <a:solidFill>
            <a:srgbClr val="4E80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5862573" y="1683892"/>
            <a:ext cx="913765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b="1" spc="-1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100" b="1">
                <a:solidFill>
                  <a:srgbClr val="FFFF00"/>
                </a:solidFill>
                <a:latin typeface="Arial"/>
                <a:cs typeface="Arial"/>
              </a:rPr>
              <a:t>ematolo</a:t>
            </a:r>
            <a:r>
              <a:rPr sz="1100" b="1" spc="-1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100" b="1">
                <a:solidFill>
                  <a:srgbClr val="FFFF00"/>
                </a:solidFill>
                <a:latin typeface="Arial"/>
                <a:cs typeface="Arial"/>
              </a:rPr>
              <a:t>ist  </a:t>
            </a:r>
            <a:r>
              <a:rPr sz="1100" b="1" spc="-5">
                <a:solidFill>
                  <a:srgbClr val="FFFF00"/>
                </a:solidFill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22860" marR="13335" algn="ctr">
              <a:lnSpc>
                <a:spcPct val="100000"/>
              </a:lnSpc>
            </a:pPr>
            <a:r>
              <a:rPr sz="1100" b="1">
                <a:solidFill>
                  <a:srgbClr val="FFFF00"/>
                </a:solidFill>
                <a:latin typeface="Arial"/>
                <a:cs typeface="Arial"/>
              </a:rPr>
              <a:t>Primary</a:t>
            </a:r>
            <a:r>
              <a:rPr sz="1100" b="1" spc="-95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100" b="1" spc="-5">
                <a:solidFill>
                  <a:srgbClr val="FFFF00"/>
                </a:solidFill>
                <a:latin typeface="Arial"/>
                <a:cs typeface="Arial"/>
              </a:rPr>
              <a:t>Care  Provider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70076"/>
            <a:ext cx="6963409" cy="421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b="1" spc="5">
                <a:latin typeface="Arial"/>
                <a:cs typeface="Arial"/>
              </a:rPr>
              <a:t>Clinical scope of guideline panel</a:t>
            </a:r>
            <a:r>
              <a:rPr b="1" spc="-30">
                <a:latin typeface="Arial"/>
                <a:cs typeface="Arial"/>
              </a:rPr>
              <a:t> </a:t>
            </a:r>
            <a:r>
              <a:rPr b="1" spc="5">
                <a:latin typeface="Arial"/>
                <a:cs typeface="Arial"/>
              </a:rPr>
              <a:t>questions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5104130" cy="32912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(5</a:t>
            </a:r>
            <a:r>
              <a:rPr sz="2400" spc="-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questions)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65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Delivery of analgesia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(location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800" spc="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protocol)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Role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non-opioid pharmacologic</a:t>
            </a:r>
            <a:r>
              <a:rPr sz="18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Role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non-pharmacologic</a:t>
            </a:r>
            <a:r>
              <a:rPr sz="1800" spc="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(5</a:t>
            </a:r>
            <a:r>
              <a:rPr sz="24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questions)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65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Role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non-opioid pharmacologic</a:t>
            </a:r>
            <a:r>
              <a:rPr sz="1800" spc="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Role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non-pharmacologic</a:t>
            </a:r>
            <a:r>
              <a:rPr sz="18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Using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opioid</a:t>
            </a:r>
            <a:r>
              <a:rPr sz="18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Using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transfusion</a:t>
            </a:r>
            <a:r>
              <a:rPr sz="18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4015104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/>
              <a:t>SCD </a:t>
            </a:r>
            <a:r>
              <a:rPr spc="-10"/>
              <a:t>Pain </a:t>
            </a:r>
            <a:r>
              <a:rPr spc="5"/>
              <a:t>Guidelines</a:t>
            </a:r>
            <a:r>
              <a:rPr spc="-60"/>
              <a:t> </a:t>
            </a:r>
            <a:r>
              <a:t>Timeline</a:t>
            </a:r>
          </a:p>
        </p:txBody>
      </p:sp>
      <p:sp>
        <p:nvSpPr>
          <p:cNvPr id="3" name="object 3"/>
          <p:cNvSpPr/>
          <p:nvPr/>
        </p:nvSpPr>
        <p:spPr>
          <a:xfrm>
            <a:off x="275843" y="3220211"/>
            <a:ext cx="11686540" cy="1582420"/>
          </a:xfrm>
          <a:custGeom>
            <a:avLst/>
            <a:gdLst/>
            <a:ahLst/>
            <a:cxnLst/>
            <a:rect l="l" t="t" r="r" b="b"/>
            <a:pathLst>
              <a:path w="11686540" h="1582420">
                <a:moveTo>
                  <a:pt x="10895076" y="0"/>
                </a:moveTo>
                <a:lnTo>
                  <a:pt x="10895076" y="395477"/>
                </a:lnTo>
                <a:lnTo>
                  <a:pt x="0" y="395477"/>
                </a:lnTo>
                <a:lnTo>
                  <a:pt x="395478" y="790956"/>
                </a:lnTo>
                <a:lnTo>
                  <a:pt x="0" y="1186433"/>
                </a:lnTo>
                <a:lnTo>
                  <a:pt x="10895076" y="1186433"/>
                </a:lnTo>
                <a:lnTo>
                  <a:pt x="10895076" y="1581912"/>
                </a:lnTo>
                <a:lnTo>
                  <a:pt x="11686032" y="790956"/>
                </a:lnTo>
                <a:lnTo>
                  <a:pt x="10895076" y="0"/>
                </a:lnTo>
                <a:close/>
              </a:path>
            </a:pathLst>
          </a:custGeom>
          <a:solidFill>
            <a:srgbClr val="C9D6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60070" y="2853182"/>
            <a:ext cx="661670" cy="688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2860" algn="just">
              <a:lnSpc>
                <a:spcPts val="132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Chair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Co-chair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oin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t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ed  Aug</a:t>
            </a:r>
            <a:r>
              <a:rPr sz="1200" spc="-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2016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25018" y="3809238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198119" y="0"/>
                </a:moveTo>
                <a:lnTo>
                  <a:pt x="152691" y="5229"/>
                </a:lnTo>
                <a:lnTo>
                  <a:pt x="110989" y="20127"/>
                </a:lnTo>
                <a:lnTo>
                  <a:pt x="74204" y="43507"/>
                </a:lnTo>
                <a:lnTo>
                  <a:pt x="43523" y="74182"/>
                </a:lnTo>
                <a:lnTo>
                  <a:pt x="20136" y="110967"/>
                </a:lnTo>
                <a:lnTo>
                  <a:pt x="5232" y="152675"/>
                </a:lnTo>
                <a:lnTo>
                  <a:pt x="0" y="198119"/>
                </a:lnTo>
                <a:lnTo>
                  <a:pt x="5232" y="243564"/>
                </a:lnTo>
                <a:lnTo>
                  <a:pt x="20136" y="285272"/>
                </a:lnTo>
                <a:lnTo>
                  <a:pt x="43523" y="322057"/>
                </a:lnTo>
                <a:lnTo>
                  <a:pt x="74204" y="352732"/>
                </a:lnTo>
                <a:lnTo>
                  <a:pt x="110989" y="376112"/>
                </a:lnTo>
                <a:lnTo>
                  <a:pt x="152691" y="391010"/>
                </a:lnTo>
                <a:lnTo>
                  <a:pt x="198119" y="396239"/>
                </a:lnTo>
                <a:lnTo>
                  <a:pt x="243548" y="391010"/>
                </a:lnTo>
                <a:lnTo>
                  <a:pt x="285250" y="376112"/>
                </a:lnTo>
                <a:lnTo>
                  <a:pt x="322035" y="352732"/>
                </a:lnTo>
                <a:lnTo>
                  <a:pt x="352716" y="322057"/>
                </a:lnTo>
                <a:lnTo>
                  <a:pt x="376103" y="285272"/>
                </a:lnTo>
                <a:lnTo>
                  <a:pt x="391007" y="243564"/>
                </a:lnTo>
                <a:lnTo>
                  <a:pt x="396240" y="198119"/>
                </a:lnTo>
                <a:lnTo>
                  <a:pt x="391007" y="152675"/>
                </a:lnTo>
                <a:lnTo>
                  <a:pt x="376103" y="110967"/>
                </a:lnTo>
                <a:lnTo>
                  <a:pt x="352716" y="74182"/>
                </a:lnTo>
                <a:lnTo>
                  <a:pt x="322035" y="43507"/>
                </a:lnTo>
                <a:lnTo>
                  <a:pt x="285250" y="20127"/>
                </a:lnTo>
                <a:lnTo>
                  <a:pt x="243548" y="5229"/>
                </a:lnTo>
                <a:lnTo>
                  <a:pt x="198119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25018" y="3809238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0" y="198119"/>
                </a:moveTo>
                <a:lnTo>
                  <a:pt x="5232" y="152675"/>
                </a:lnTo>
                <a:lnTo>
                  <a:pt x="20136" y="110967"/>
                </a:lnTo>
                <a:lnTo>
                  <a:pt x="43523" y="74182"/>
                </a:lnTo>
                <a:lnTo>
                  <a:pt x="74204" y="43507"/>
                </a:lnTo>
                <a:lnTo>
                  <a:pt x="110989" y="20127"/>
                </a:lnTo>
                <a:lnTo>
                  <a:pt x="152691" y="5229"/>
                </a:lnTo>
                <a:lnTo>
                  <a:pt x="198119" y="0"/>
                </a:lnTo>
                <a:lnTo>
                  <a:pt x="243548" y="5229"/>
                </a:lnTo>
                <a:lnTo>
                  <a:pt x="285250" y="20127"/>
                </a:lnTo>
                <a:lnTo>
                  <a:pt x="322035" y="43507"/>
                </a:lnTo>
                <a:lnTo>
                  <a:pt x="352716" y="74182"/>
                </a:lnTo>
                <a:lnTo>
                  <a:pt x="376103" y="110967"/>
                </a:lnTo>
                <a:lnTo>
                  <a:pt x="391007" y="152675"/>
                </a:lnTo>
                <a:lnTo>
                  <a:pt x="396240" y="198119"/>
                </a:lnTo>
                <a:lnTo>
                  <a:pt x="391007" y="243564"/>
                </a:lnTo>
                <a:lnTo>
                  <a:pt x="376103" y="285272"/>
                </a:lnTo>
                <a:lnTo>
                  <a:pt x="352716" y="322057"/>
                </a:lnTo>
                <a:lnTo>
                  <a:pt x="322035" y="352732"/>
                </a:lnTo>
                <a:lnTo>
                  <a:pt x="285250" y="376112"/>
                </a:lnTo>
                <a:lnTo>
                  <a:pt x="243548" y="391010"/>
                </a:lnTo>
                <a:lnTo>
                  <a:pt x="198119" y="396239"/>
                </a:lnTo>
                <a:lnTo>
                  <a:pt x="152691" y="391010"/>
                </a:lnTo>
                <a:lnTo>
                  <a:pt x="110989" y="376112"/>
                </a:lnTo>
                <a:lnTo>
                  <a:pt x="74204" y="352732"/>
                </a:lnTo>
                <a:lnTo>
                  <a:pt x="43523" y="322057"/>
                </a:lnTo>
                <a:lnTo>
                  <a:pt x="20136" y="285272"/>
                </a:lnTo>
                <a:lnTo>
                  <a:pt x="5232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1202232" y="4481769"/>
            <a:ext cx="660400" cy="8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algn="ctr">
              <a:lnSpc>
                <a:spcPct val="91700"/>
              </a:lnSpc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All  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panelists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oin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te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d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March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35786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198119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19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39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19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335786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19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39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19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2066035" y="2518283"/>
            <a:ext cx="654050" cy="10223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7145" marR="7620" algn="ctr">
              <a:lnSpc>
                <a:spcPts val="132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Panel</a:t>
            </a:r>
            <a:r>
              <a:rPr sz="1200" spc="-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met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 in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person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draft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PICO</a:t>
            </a:r>
            <a:endParaRPr sz="1200">
              <a:latin typeface="Calibri"/>
              <a:cs typeface="Calibri"/>
            </a:endParaRPr>
          </a:p>
          <a:p>
            <a:pPr marL="12700" marR="5080" indent="1905" algn="ctr">
              <a:lnSpc>
                <a:spcPts val="1310"/>
              </a:lnSpc>
              <a:spcBef>
                <a:spcPts val="10"/>
              </a:spcBef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questions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June</a:t>
            </a:r>
            <a:r>
              <a:rPr sz="1200" spc="-1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2017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196845" y="3813809"/>
            <a:ext cx="394970" cy="396240"/>
          </a:xfrm>
          <a:custGeom>
            <a:avLst/>
            <a:gdLst/>
            <a:ahLst/>
            <a:cxnLst/>
            <a:rect l="l" t="t" r="r" b="b"/>
            <a:pathLst>
              <a:path w="394969" h="396239">
                <a:moveTo>
                  <a:pt x="197358" y="0"/>
                </a:moveTo>
                <a:lnTo>
                  <a:pt x="152115" y="5229"/>
                </a:lnTo>
                <a:lnTo>
                  <a:pt x="110578" y="20127"/>
                </a:lnTo>
                <a:lnTo>
                  <a:pt x="73933" y="43507"/>
                </a:lnTo>
                <a:lnTo>
                  <a:pt x="43367" y="74182"/>
                </a:lnTo>
                <a:lnTo>
                  <a:pt x="20065" y="110967"/>
                </a:lnTo>
                <a:lnTo>
                  <a:pt x="5214" y="152675"/>
                </a:lnTo>
                <a:lnTo>
                  <a:pt x="0" y="198119"/>
                </a:lnTo>
                <a:lnTo>
                  <a:pt x="5214" y="243564"/>
                </a:lnTo>
                <a:lnTo>
                  <a:pt x="20065" y="285272"/>
                </a:lnTo>
                <a:lnTo>
                  <a:pt x="43367" y="322057"/>
                </a:lnTo>
                <a:lnTo>
                  <a:pt x="73933" y="352732"/>
                </a:lnTo>
                <a:lnTo>
                  <a:pt x="110578" y="376112"/>
                </a:lnTo>
                <a:lnTo>
                  <a:pt x="152115" y="391010"/>
                </a:lnTo>
                <a:lnTo>
                  <a:pt x="197358" y="396239"/>
                </a:lnTo>
                <a:lnTo>
                  <a:pt x="242600" y="391010"/>
                </a:lnTo>
                <a:lnTo>
                  <a:pt x="284137" y="376112"/>
                </a:lnTo>
                <a:lnTo>
                  <a:pt x="320782" y="352732"/>
                </a:lnTo>
                <a:lnTo>
                  <a:pt x="351348" y="322057"/>
                </a:lnTo>
                <a:lnTo>
                  <a:pt x="374650" y="285272"/>
                </a:lnTo>
                <a:lnTo>
                  <a:pt x="389501" y="243564"/>
                </a:lnTo>
                <a:lnTo>
                  <a:pt x="394716" y="198119"/>
                </a:lnTo>
                <a:lnTo>
                  <a:pt x="389501" y="152675"/>
                </a:lnTo>
                <a:lnTo>
                  <a:pt x="374650" y="110967"/>
                </a:lnTo>
                <a:lnTo>
                  <a:pt x="351348" y="74182"/>
                </a:lnTo>
                <a:lnTo>
                  <a:pt x="320782" y="43507"/>
                </a:lnTo>
                <a:lnTo>
                  <a:pt x="284137" y="20127"/>
                </a:lnTo>
                <a:lnTo>
                  <a:pt x="242600" y="5229"/>
                </a:lnTo>
                <a:lnTo>
                  <a:pt x="197358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196845" y="3813809"/>
            <a:ext cx="394970" cy="396240"/>
          </a:xfrm>
          <a:custGeom>
            <a:avLst/>
            <a:gdLst/>
            <a:ahLst/>
            <a:cxnLst/>
            <a:rect l="l" t="t" r="r" b="b"/>
            <a:pathLst>
              <a:path w="394969" h="396239">
                <a:moveTo>
                  <a:pt x="0" y="198119"/>
                </a:moveTo>
                <a:lnTo>
                  <a:pt x="5214" y="152675"/>
                </a:lnTo>
                <a:lnTo>
                  <a:pt x="20065" y="110967"/>
                </a:lnTo>
                <a:lnTo>
                  <a:pt x="43367" y="74182"/>
                </a:lnTo>
                <a:lnTo>
                  <a:pt x="73933" y="43507"/>
                </a:lnTo>
                <a:lnTo>
                  <a:pt x="110578" y="20127"/>
                </a:lnTo>
                <a:lnTo>
                  <a:pt x="152115" y="5229"/>
                </a:lnTo>
                <a:lnTo>
                  <a:pt x="197358" y="0"/>
                </a:lnTo>
                <a:lnTo>
                  <a:pt x="242600" y="5229"/>
                </a:lnTo>
                <a:lnTo>
                  <a:pt x="284137" y="20127"/>
                </a:lnTo>
                <a:lnTo>
                  <a:pt x="320782" y="43507"/>
                </a:lnTo>
                <a:lnTo>
                  <a:pt x="351348" y="74182"/>
                </a:lnTo>
                <a:lnTo>
                  <a:pt x="374650" y="110967"/>
                </a:lnTo>
                <a:lnTo>
                  <a:pt x="389501" y="152675"/>
                </a:lnTo>
                <a:lnTo>
                  <a:pt x="394716" y="198119"/>
                </a:lnTo>
                <a:lnTo>
                  <a:pt x="389501" y="243564"/>
                </a:lnTo>
                <a:lnTo>
                  <a:pt x="374650" y="285272"/>
                </a:lnTo>
                <a:lnTo>
                  <a:pt x="351348" y="322057"/>
                </a:lnTo>
                <a:lnTo>
                  <a:pt x="320782" y="352732"/>
                </a:lnTo>
                <a:lnTo>
                  <a:pt x="284137" y="376112"/>
                </a:lnTo>
                <a:lnTo>
                  <a:pt x="242600" y="391010"/>
                </a:lnTo>
                <a:lnTo>
                  <a:pt x="197358" y="396239"/>
                </a:lnTo>
                <a:lnTo>
                  <a:pt x="152115" y="391010"/>
                </a:lnTo>
                <a:lnTo>
                  <a:pt x="110578" y="376112"/>
                </a:lnTo>
                <a:lnTo>
                  <a:pt x="73933" y="352732"/>
                </a:lnTo>
                <a:lnTo>
                  <a:pt x="43367" y="322057"/>
                </a:lnTo>
                <a:lnTo>
                  <a:pt x="20065" y="285272"/>
                </a:lnTo>
                <a:lnTo>
                  <a:pt x="5214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2930398" y="4481952"/>
            <a:ext cx="833755" cy="1192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ts val="126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Methods</a:t>
            </a:r>
            <a:endParaRPr sz="1200">
              <a:latin typeface="Calibri"/>
              <a:cs typeface="Calibri"/>
            </a:endParaRPr>
          </a:p>
          <a:p>
            <a:pPr marL="12700" marR="5080" indent="-2540" algn="ctr">
              <a:lnSpc>
                <a:spcPct val="91500"/>
              </a:lnSpc>
              <a:spcBef>
                <a:spcPts val="60"/>
              </a:spcBef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team  conducted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literature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searches</a:t>
            </a:r>
            <a:r>
              <a:rPr sz="1200" spc="-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July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2017-March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3149345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198119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19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40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19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149345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19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40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19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949953" y="2685922"/>
            <a:ext cx="767080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ts val="132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Panel met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person</a:t>
            </a:r>
            <a:r>
              <a:rPr sz="1200" spc="-1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to  develop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draft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recs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April</a:t>
            </a:r>
            <a:r>
              <a:rPr sz="1200" spc="-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136897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198119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19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39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19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136897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19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39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19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4900040" y="4481769"/>
            <a:ext cx="936625" cy="8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9170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Methods</a:t>
            </a:r>
            <a:r>
              <a:rPr sz="1200" spc="-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team  conducted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additional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literature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searches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5170170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198119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19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39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19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5170170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39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19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39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19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6013196" y="2348153"/>
            <a:ext cx="680085" cy="1192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635" algn="ctr">
              <a:lnSpc>
                <a:spcPct val="9150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Panel met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person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second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time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to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draft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recs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sz="1200" spc="-15">
                <a:solidFill>
                  <a:srgbClr val="7E7E7E"/>
                </a:solidFill>
                <a:latin typeface="Calibri"/>
                <a:cs typeface="Calibri"/>
              </a:rPr>
              <a:t>v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em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b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er  2018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6156197" y="3813809"/>
            <a:ext cx="394970" cy="396240"/>
          </a:xfrm>
          <a:custGeom>
            <a:avLst/>
            <a:gdLst/>
            <a:ahLst/>
            <a:cxnLst/>
            <a:rect l="l" t="t" r="r" b="b"/>
            <a:pathLst>
              <a:path w="394970" h="396239">
                <a:moveTo>
                  <a:pt x="197357" y="0"/>
                </a:moveTo>
                <a:lnTo>
                  <a:pt x="152115" y="5229"/>
                </a:lnTo>
                <a:lnTo>
                  <a:pt x="110578" y="20127"/>
                </a:lnTo>
                <a:lnTo>
                  <a:pt x="73933" y="43507"/>
                </a:lnTo>
                <a:lnTo>
                  <a:pt x="43367" y="74182"/>
                </a:lnTo>
                <a:lnTo>
                  <a:pt x="20065" y="110967"/>
                </a:lnTo>
                <a:lnTo>
                  <a:pt x="5214" y="152675"/>
                </a:lnTo>
                <a:lnTo>
                  <a:pt x="0" y="198119"/>
                </a:lnTo>
                <a:lnTo>
                  <a:pt x="5214" y="243564"/>
                </a:lnTo>
                <a:lnTo>
                  <a:pt x="20065" y="285272"/>
                </a:lnTo>
                <a:lnTo>
                  <a:pt x="43367" y="322057"/>
                </a:lnTo>
                <a:lnTo>
                  <a:pt x="73933" y="352732"/>
                </a:lnTo>
                <a:lnTo>
                  <a:pt x="110578" y="376112"/>
                </a:lnTo>
                <a:lnTo>
                  <a:pt x="152115" y="391010"/>
                </a:lnTo>
                <a:lnTo>
                  <a:pt x="197357" y="396239"/>
                </a:lnTo>
                <a:lnTo>
                  <a:pt x="242600" y="391010"/>
                </a:lnTo>
                <a:lnTo>
                  <a:pt x="284137" y="376112"/>
                </a:lnTo>
                <a:lnTo>
                  <a:pt x="320782" y="352732"/>
                </a:lnTo>
                <a:lnTo>
                  <a:pt x="351348" y="322057"/>
                </a:lnTo>
                <a:lnTo>
                  <a:pt x="374650" y="285272"/>
                </a:lnTo>
                <a:lnTo>
                  <a:pt x="389501" y="243564"/>
                </a:lnTo>
                <a:lnTo>
                  <a:pt x="394716" y="198119"/>
                </a:lnTo>
                <a:lnTo>
                  <a:pt x="389501" y="152675"/>
                </a:lnTo>
                <a:lnTo>
                  <a:pt x="374650" y="110967"/>
                </a:lnTo>
                <a:lnTo>
                  <a:pt x="351348" y="74182"/>
                </a:lnTo>
                <a:lnTo>
                  <a:pt x="320782" y="43507"/>
                </a:lnTo>
                <a:lnTo>
                  <a:pt x="284137" y="20127"/>
                </a:lnTo>
                <a:lnTo>
                  <a:pt x="242600" y="5229"/>
                </a:lnTo>
                <a:lnTo>
                  <a:pt x="197357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156197" y="3813809"/>
            <a:ext cx="394970" cy="396240"/>
          </a:xfrm>
          <a:custGeom>
            <a:avLst/>
            <a:gdLst/>
            <a:ahLst/>
            <a:cxnLst/>
            <a:rect l="l" t="t" r="r" b="b"/>
            <a:pathLst>
              <a:path w="394970" h="396239">
                <a:moveTo>
                  <a:pt x="0" y="198119"/>
                </a:moveTo>
                <a:lnTo>
                  <a:pt x="5214" y="152675"/>
                </a:lnTo>
                <a:lnTo>
                  <a:pt x="20065" y="110967"/>
                </a:lnTo>
                <a:lnTo>
                  <a:pt x="43367" y="74182"/>
                </a:lnTo>
                <a:lnTo>
                  <a:pt x="73933" y="43507"/>
                </a:lnTo>
                <a:lnTo>
                  <a:pt x="110578" y="20127"/>
                </a:lnTo>
                <a:lnTo>
                  <a:pt x="152115" y="5229"/>
                </a:lnTo>
                <a:lnTo>
                  <a:pt x="197357" y="0"/>
                </a:lnTo>
                <a:lnTo>
                  <a:pt x="242600" y="5229"/>
                </a:lnTo>
                <a:lnTo>
                  <a:pt x="284137" y="20127"/>
                </a:lnTo>
                <a:lnTo>
                  <a:pt x="320782" y="43507"/>
                </a:lnTo>
                <a:lnTo>
                  <a:pt x="351348" y="74182"/>
                </a:lnTo>
                <a:lnTo>
                  <a:pt x="374650" y="110967"/>
                </a:lnTo>
                <a:lnTo>
                  <a:pt x="389501" y="152675"/>
                </a:lnTo>
                <a:lnTo>
                  <a:pt x="394716" y="198119"/>
                </a:lnTo>
                <a:lnTo>
                  <a:pt x="389501" y="243564"/>
                </a:lnTo>
                <a:lnTo>
                  <a:pt x="374650" y="285272"/>
                </a:lnTo>
                <a:lnTo>
                  <a:pt x="351348" y="322057"/>
                </a:lnTo>
                <a:lnTo>
                  <a:pt x="320782" y="352732"/>
                </a:lnTo>
                <a:lnTo>
                  <a:pt x="284137" y="376112"/>
                </a:lnTo>
                <a:lnTo>
                  <a:pt x="242600" y="391010"/>
                </a:lnTo>
                <a:lnTo>
                  <a:pt x="197357" y="396239"/>
                </a:lnTo>
                <a:lnTo>
                  <a:pt x="152115" y="391010"/>
                </a:lnTo>
                <a:lnTo>
                  <a:pt x="110578" y="376112"/>
                </a:lnTo>
                <a:lnTo>
                  <a:pt x="73933" y="352732"/>
                </a:lnTo>
                <a:lnTo>
                  <a:pt x="43367" y="322057"/>
                </a:lnTo>
                <a:lnTo>
                  <a:pt x="20065" y="285272"/>
                </a:lnTo>
                <a:lnTo>
                  <a:pt x="5214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6873367" y="4481769"/>
            <a:ext cx="756285" cy="859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635" algn="ctr">
              <a:lnSpc>
                <a:spcPct val="91700"/>
              </a:lnSpc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Public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comment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period</a:t>
            </a:r>
            <a:r>
              <a:rPr sz="1200" spc="-1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April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through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May</a:t>
            </a:r>
            <a:r>
              <a:rPr sz="1200" spc="-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2019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7053833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198120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20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40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20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7053833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20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40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20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7841742" y="3020822"/>
            <a:ext cx="697865" cy="520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320"/>
              </a:lnSpc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All public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mments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reviewed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7992618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198120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20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39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20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7992618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20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39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20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8784717" y="4481952"/>
            <a:ext cx="982980" cy="1360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05" algn="ctr">
              <a:lnSpc>
                <a:spcPts val="126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Final</a:t>
            </a:r>
            <a:r>
              <a:rPr sz="12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recs</a:t>
            </a:r>
            <a:endParaRPr sz="1200">
              <a:latin typeface="Calibri"/>
              <a:cs typeface="Calibri"/>
            </a:endParaRPr>
          </a:p>
          <a:p>
            <a:pPr marL="12700" marR="5080" indent="1905" algn="ctr">
              <a:lnSpc>
                <a:spcPct val="91500"/>
              </a:lnSpc>
              <a:spcBef>
                <a:spcPts val="60"/>
              </a:spcBef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approved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by  Guideline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Oversight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Committee</a:t>
            </a:r>
            <a:r>
              <a:rPr sz="1200" spc="-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 ASH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Executive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Committee  February</a:t>
            </a:r>
            <a:r>
              <a:rPr sz="12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9079230" y="3813809"/>
            <a:ext cx="394970" cy="396240"/>
          </a:xfrm>
          <a:custGeom>
            <a:avLst/>
            <a:gdLst/>
            <a:ahLst/>
            <a:cxnLst/>
            <a:rect l="l" t="t" r="r" b="b"/>
            <a:pathLst>
              <a:path w="394970" h="396239">
                <a:moveTo>
                  <a:pt x="197358" y="0"/>
                </a:moveTo>
                <a:lnTo>
                  <a:pt x="152115" y="5229"/>
                </a:lnTo>
                <a:lnTo>
                  <a:pt x="110578" y="20127"/>
                </a:lnTo>
                <a:lnTo>
                  <a:pt x="73933" y="43507"/>
                </a:lnTo>
                <a:lnTo>
                  <a:pt x="43367" y="74182"/>
                </a:lnTo>
                <a:lnTo>
                  <a:pt x="20065" y="110967"/>
                </a:lnTo>
                <a:lnTo>
                  <a:pt x="5214" y="152675"/>
                </a:lnTo>
                <a:lnTo>
                  <a:pt x="0" y="198119"/>
                </a:lnTo>
                <a:lnTo>
                  <a:pt x="5214" y="243564"/>
                </a:lnTo>
                <a:lnTo>
                  <a:pt x="20065" y="285272"/>
                </a:lnTo>
                <a:lnTo>
                  <a:pt x="43367" y="322057"/>
                </a:lnTo>
                <a:lnTo>
                  <a:pt x="73933" y="352732"/>
                </a:lnTo>
                <a:lnTo>
                  <a:pt x="110578" y="376112"/>
                </a:lnTo>
                <a:lnTo>
                  <a:pt x="152115" y="391010"/>
                </a:lnTo>
                <a:lnTo>
                  <a:pt x="197358" y="396239"/>
                </a:lnTo>
                <a:lnTo>
                  <a:pt x="242600" y="391010"/>
                </a:lnTo>
                <a:lnTo>
                  <a:pt x="284137" y="376112"/>
                </a:lnTo>
                <a:lnTo>
                  <a:pt x="320782" y="352732"/>
                </a:lnTo>
                <a:lnTo>
                  <a:pt x="351348" y="322057"/>
                </a:lnTo>
                <a:lnTo>
                  <a:pt x="374650" y="285272"/>
                </a:lnTo>
                <a:lnTo>
                  <a:pt x="389501" y="243564"/>
                </a:lnTo>
                <a:lnTo>
                  <a:pt x="394716" y="198119"/>
                </a:lnTo>
                <a:lnTo>
                  <a:pt x="389501" y="152675"/>
                </a:lnTo>
                <a:lnTo>
                  <a:pt x="374650" y="110967"/>
                </a:lnTo>
                <a:lnTo>
                  <a:pt x="351348" y="74182"/>
                </a:lnTo>
                <a:lnTo>
                  <a:pt x="320782" y="43507"/>
                </a:lnTo>
                <a:lnTo>
                  <a:pt x="284137" y="20127"/>
                </a:lnTo>
                <a:lnTo>
                  <a:pt x="242600" y="5229"/>
                </a:lnTo>
                <a:lnTo>
                  <a:pt x="197358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9079230" y="3813809"/>
            <a:ext cx="394970" cy="396240"/>
          </a:xfrm>
          <a:custGeom>
            <a:avLst/>
            <a:gdLst/>
            <a:ahLst/>
            <a:cxnLst/>
            <a:rect l="l" t="t" r="r" b="b"/>
            <a:pathLst>
              <a:path w="394970" h="396239">
                <a:moveTo>
                  <a:pt x="0" y="198119"/>
                </a:moveTo>
                <a:lnTo>
                  <a:pt x="5214" y="152675"/>
                </a:lnTo>
                <a:lnTo>
                  <a:pt x="20065" y="110967"/>
                </a:lnTo>
                <a:lnTo>
                  <a:pt x="43367" y="74182"/>
                </a:lnTo>
                <a:lnTo>
                  <a:pt x="73933" y="43507"/>
                </a:lnTo>
                <a:lnTo>
                  <a:pt x="110578" y="20127"/>
                </a:lnTo>
                <a:lnTo>
                  <a:pt x="152115" y="5229"/>
                </a:lnTo>
                <a:lnTo>
                  <a:pt x="197358" y="0"/>
                </a:lnTo>
                <a:lnTo>
                  <a:pt x="242600" y="5229"/>
                </a:lnTo>
                <a:lnTo>
                  <a:pt x="284137" y="20127"/>
                </a:lnTo>
                <a:lnTo>
                  <a:pt x="320782" y="43507"/>
                </a:lnTo>
                <a:lnTo>
                  <a:pt x="351348" y="74182"/>
                </a:lnTo>
                <a:lnTo>
                  <a:pt x="374650" y="110967"/>
                </a:lnTo>
                <a:lnTo>
                  <a:pt x="389501" y="152675"/>
                </a:lnTo>
                <a:lnTo>
                  <a:pt x="394716" y="198119"/>
                </a:lnTo>
                <a:lnTo>
                  <a:pt x="389501" y="243564"/>
                </a:lnTo>
                <a:lnTo>
                  <a:pt x="374650" y="285272"/>
                </a:lnTo>
                <a:lnTo>
                  <a:pt x="351348" y="322057"/>
                </a:lnTo>
                <a:lnTo>
                  <a:pt x="320782" y="352732"/>
                </a:lnTo>
                <a:lnTo>
                  <a:pt x="284137" y="376112"/>
                </a:lnTo>
                <a:lnTo>
                  <a:pt x="242600" y="391010"/>
                </a:lnTo>
                <a:lnTo>
                  <a:pt x="197358" y="396239"/>
                </a:lnTo>
                <a:lnTo>
                  <a:pt x="152115" y="391010"/>
                </a:lnTo>
                <a:lnTo>
                  <a:pt x="110578" y="376112"/>
                </a:lnTo>
                <a:lnTo>
                  <a:pt x="73933" y="352732"/>
                </a:lnTo>
                <a:lnTo>
                  <a:pt x="43367" y="322057"/>
                </a:lnTo>
                <a:lnTo>
                  <a:pt x="20065" y="285272"/>
                </a:lnTo>
                <a:lnTo>
                  <a:pt x="5214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10006965" y="2685922"/>
            <a:ext cx="680720" cy="855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ts val="1320"/>
              </a:lnSpc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Guideli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n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es  published  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Blood  Advances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June</a:t>
            </a:r>
            <a:r>
              <a:rPr sz="1200" spc="-1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2020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0149078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198120" y="0"/>
                </a:moveTo>
                <a:lnTo>
                  <a:pt x="152675" y="5229"/>
                </a:lnTo>
                <a:lnTo>
                  <a:pt x="110967" y="20127"/>
                </a:lnTo>
                <a:lnTo>
                  <a:pt x="74182" y="43507"/>
                </a:lnTo>
                <a:lnTo>
                  <a:pt x="43507" y="74182"/>
                </a:lnTo>
                <a:lnTo>
                  <a:pt x="20127" y="110967"/>
                </a:lnTo>
                <a:lnTo>
                  <a:pt x="5229" y="152675"/>
                </a:lnTo>
                <a:lnTo>
                  <a:pt x="0" y="198119"/>
                </a:lnTo>
                <a:lnTo>
                  <a:pt x="5229" y="243564"/>
                </a:lnTo>
                <a:lnTo>
                  <a:pt x="20127" y="285272"/>
                </a:lnTo>
                <a:lnTo>
                  <a:pt x="43507" y="322057"/>
                </a:lnTo>
                <a:lnTo>
                  <a:pt x="74182" y="352732"/>
                </a:lnTo>
                <a:lnTo>
                  <a:pt x="110967" y="376112"/>
                </a:lnTo>
                <a:lnTo>
                  <a:pt x="152675" y="391010"/>
                </a:lnTo>
                <a:lnTo>
                  <a:pt x="198120" y="396239"/>
                </a:lnTo>
                <a:lnTo>
                  <a:pt x="243564" y="391010"/>
                </a:lnTo>
                <a:lnTo>
                  <a:pt x="285272" y="376112"/>
                </a:lnTo>
                <a:lnTo>
                  <a:pt x="322057" y="352732"/>
                </a:lnTo>
                <a:lnTo>
                  <a:pt x="352732" y="322057"/>
                </a:lnTo>
                <a:lnTo>
                  <a:pt x="376112" y="285272"/>
                </a:lnTo>
                <a:lnTo>
                  <a:pt x="391010" y="243564"/>
                </a:lnTo>
                <a:lnTo>
                  <a:pt x="396240" y="198119"/>
                </a:lnTo>
                <a:lnTo>
                  <a:pt x="391010" y="152675"/>
                </a:lnTo>
                <a:lnTo>
                  <a:pt x="376112" y="110967"/>
                </a:lnTo>
                <a:lnTo>
                  <a:pt x="352732" y="74182"/>
                </a:lnTo>
                <a:lnTo>
                  <a:pt x="322057" y="43507"/>
                </a:lnTo>
                <a:lnTo>
                  <a:pt x="285272" y="20127"/>
                </a:lnTo>
                <a:lnTo>
                  <a:pt x="243564" y="5229"/>
                </a:lnTo>
                <a:lnTo>
                  <a:pt x="198120" y="0"/>
                </a:lnTo>
                <a:close/>
              </a:path>
            </a:pathLst>
          </a:custGeom>
          <a:solidFill>
            <a:srgbClr val="1C7D8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10149078" y="3813809"/>
            <a:ext cx="396240" cy="396240"/>
          </a:xfrm>
          <a:custGeom>
            <a:avLst/>
            <a:gdLst/>
            <a:ahLst/>
            <a:cxnLst/>
            <a:rect l="l" t="t" r="r" b="b"/>
            <a:pathLst>
              <a:path w="396240" h="396239">
                <a:moveTo>
                  <a:pt x="0" y="198119"/>
                </a:moveTo>
                <a:lnTo>
                  <a:pt x="5229" y="152675"/>
                </a:lnTo>
                <a:lnTo>
                  <a:pt x="20127" y="110967"/>
                </a:lnTo>
                <a:lnTo>
                  <a:pt x="43507" y="74182"/>
                </a:lnTo>
                <a:lnTo>
                  <a:pt x="74182" y="43507"/>
                </a:lnTo>
                <a:lnTo>
                  <a:pt x="110967" y="20127"/>
                </a:lnTo>
                <a:lnTo>
                  <a:pt x="152675" y="5229"/>
                </a:lnTo>
                <a:lnTo>
                  <a:pt x="198120" y="0"/>
                </a:lnTo>
                <a:lnTo>
                  <a:pt x="243564" y="5229"/>
                </a:lnTo>
                <a:lnTo>
                  <a:pt x="285272" y="20127"/>
                </a:lnTo>
                <a:lnTo>
                  <a:pt x="322057" y="43507"/>
                </a:lnTo>
                <a:lnTo>
                  <a:pt x="352732" y="74182"/>
                </a:lnTo>
                <a:lnTo>
                  <a:pt x="376112" y="110967"/>
                </a:lnTo>
                <a:lnTo>
                  <a:pt x="391010" y="152675"/>
                </a:lnTo>
                <a:lnTo>
                  <a:pt x="396240" y="198119"/>
                </a:lnTo>
                <a:lnTo>
                  <a:pt x="391010" y="243564"/>
                </a:lnTo>
                <a:lnTo>
                  <a:pt x="376112" y="285272"/>
                </a:lnTo>
                <a:lnTo>
                  <a:pt x="352732" y="322057"/>
                </a:lnTo>
                <a:lnTo>
                  <a:pt x="322057" y="352732"/>
                </a:lnTo>
                <a:lnTo>
                  <a:pt x="285272" y="376112"/>
                </a:lnTo>
                <a:lnTo>
                  <a:pt x="243564" y="391010"/>
                </a:lnTo>
                <a:lnTo>
                  <a:pt x="198120" y="396239"/>
                </a:lnTo>
                <a:lnTo>
                  <a:pt x="152675" y="391010"/>
                </a:lnTo>
                <a:lnTo>
                  <a:pt x="110967" y="376112"/>
                </a:lnTo>
                <a:lnTo>
                  <a:pt x="74182" y="352732"/>
                </a:lnTo>
                <a:lnTo>
                  <a:pt x="43507" y="322057"/>
                </a:lnTo>
                <a:lnTo>
                  <a:pt x="20127" y="285272"/>
                </a:lnTo>
                <a:lnTo>
                  <a:pt x="5229" y="243564"/>
                </a:lnTo>
                <a:lnTo>
                  <a:pt x="0" y="198119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18566" y="3560826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2382773" y="3560826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4319778" y="3560826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355841" y="3560826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8199881" y="3560826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10345673" y="3560826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533905" y="4077461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36797" y="4077461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5366765" y="4077461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7253478" y="4077461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9272778" y="4077461"/>
            <a:ext cx="0" cy="382270"/>
          </a:xfrm>
          <a:custGeom>
            <a:avLst/>
            <a:gdLst/>
            <a:ahLst/>
            <a:cxnLst/>
            <a:rect l="l" t="t" r="r" b="b"/>
            <a:pathLst>
              <a:path h="382270">
                <a:moveTo>
                  <a:pt x="0" y="382269"/>
                </a:moveTo>
                <a:lnTo>
                  <a:pt x="0" y="0"/>
                </a:lnTo>
              </a:path>
            </a:pathLst>
          </a:custGeom>
          <a:ln w="25400">
            <a:solidFill>
              <a:srgbClr val="1C7D8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95783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Composition of</a:t>
            </a:r>
            <a:r>
              <a:rPr spc="-15"/>
              <a:t> </a:t>
            </a:r>
            <a:r>
              <a:rPr spc="-10"/>
              <a:t>Panel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5814695" cy="3485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Hematology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r>
              <a:rPr sz="2400" spc="-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medicine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Nursing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Psychology/psychiatry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Emergency</a:t>
            </a:r>
            <a:r>
              <a:rPr sz="24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medicine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parent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young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adult with</a:t>
            </a:r>
            <a:r>
              <a:rPr sz="24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Methodologist (GRADE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working</a:t>
            </a:r>
            <a:r>
              <a:rPr sz="2400" spc="-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group)</a:t>
            </a:r>
            <a:endParaRPr sz="2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0" y="6121908"/>
            <a:ext cx="2807970" cy="2984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*Pediatric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adult</a:t>
            </a:r>
            <a:r>
              <a:rPr sz="18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providers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178562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/>
              <a:t>Data</a:t>
            </a:r>
            <a:r>
              <a:rPr spc="-80"/>
              <a:t> </a:t>
            </a:r>
            <a:r>
              <a:rPr spc="-5"/>
              <a:t>sources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7028180" cy="28187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Direct</a:t>
            </a:r>
            <a:r>
              <a:rPr sz="24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evidence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65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Minimal</a:t>
            </a:r>
            <a:r>
              <a:rPr sz="18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available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Indirect</a:t>
            </a:r>
            <a:r>
              <a:rPr sz="2400" spc="-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evidence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65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conditions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other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than</a:t>
            </a:r>
            <a:r>
              <a:rPr sz="18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SCD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Enrich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on which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</a:t>
            </a:r>
            <a:r>
              <a:rPr sz="1800" spc="1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guidelines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54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Mayo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Clinic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Based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Practice Research</a:t>
            </a:r>
            <a:r>
              <a:rPr sz="24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Center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7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Conducted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assimilated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systematic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</a:t>
            </a:r>
            <a:r>
              <a:rPr sz="1800" spc="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reviews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38950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Indirect</a:t>
            </a:r>
            <a:r>
              <a:rPr spc="-105"/>
              <a:t> </a:t>
            </a:r>
            <a:r>
              <a:t>evidence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26030"/>
            <a:ext cx="10248900" cy="33883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Consensus reached via independent online survey and panel discussion  about:</a:t>
            </a:r>
            <a:endParaRPr sz="2400">
              <a:latin typeface="Arial"/>
              <a:cs typeface="Arial"/>
            </a:endParaRPr>
          </a:p>
          <a:p>
            <a:pPr marL="1003300" lvl="1" indent="-381000">
              <a:lnSpc>
                <a:spcPct val="100000"/>
              </a:lnSpc>
              <a:spcBef>
                <a:spcPts val="1045"/>
              </a:spcBef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Questions </a:t>
            </a:r>
            <a:r>
              <a:rPr sz="1800">
                <a:solidFill>
                  <a:srgbClr val="7E7E7E"/>
                </a:solidFill>
                <a:latin typeface="Arial"/>
                <a:cs typeface="Arial"/>
              </a:rPr>
              <a:t>to </a:t>
            </a: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be addressed by indirect</a:t>
            </a:r>
            <a:r>
              <a:rPr sz="1800" spc="-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evidence</a:t>
            </a:r>
            <a:endParaRPr sz="1800">
              <a:latin typeface="Arial"/>
              <a:cs typeface="Arial"/>
            </a:endParaRPr>
          </a:p>
          <a:p>
            <a:pPr marL="1003300" lvl="1" indent="-381000">
              <a:lnSpc>
                <a:spcPct val="100000"/>
              </a:lnSpc>
              <a:spcBef>
                <a:spcPts val="434"/>
              </a:spcBef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Pain conditions that </a:t>
            </a:r>
            <a:r>
              <a:rPr sz="1800">
                <a:solidFill>
                  <a:srgbClr val="7E7E7E"/>
                </a:solidFill>
                <a:latin typeface="Arial"/>
                <a:cs typeface="Arial"/>
              </a:rPr>
              <a:t>most </a:t>
            </a: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closely parallel acute and chronic SCD</a:t>
            </a:r>
            <a:r>
              <a:rPr sz="1800" spc="114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pain</a:t>
            </a:r>
            <a:endParaRPr sz="1800">
              <a:latin typeface="Arial"/>
              <a:cs typeface="Arial"/>
            </a:endParaRPr>
          </a:p>
          <a:p>
            <a:pPr marL="1536700" lvl="2" indent="-304800">
              <a:lnSpc>
                <a:spcPct val="100000"/>
              </a:lnSpc>
              <a:spcBef>
                <a:spcPts val="390"/>
              </a:spcBef>
              <a:buChar char="•"/>
              <a:tabLst>
                <a:tab pos="1536700" algn="l"/>
                <a:tab pos="1537335" algn="l"/>
              </a:tabLst>
            </a:pPr>
            <a:r>
              <a:rPr sz="1600" spc="-5">
                <a:solidFill>
                  <a:srgbClr val="7E7E7E"/>
                </a:solidFill>
                <a:latin typeface="Arial"/>
                <a:cs typeface="Arial"/>
              </a:rPr>
              <a:t>Based on similarities to the biology or experience of individuals </a:t>
            </a:r>
            <a:r>
              <a:rPr sz="1600" spc="-10">
                <a:solidFill>
                  <a:srgbClr val="7E7E7E"/>
                </a:solidFill>
                <a:latin typeface="Arial"/>
                <a:cs typeface="Arial"/>
              </a:rPr>
              <a:t>with</a:t>
            </a:r>
            <a:r>
              <a:rPr sz="1600" spc="1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600" spc="-5">
                <a:solidFill>
                  <a:srgbClr val="7E7E7E"/>
                </a:solidFill>
                <a:latin typeface="Arial"/>
                <a:cs typeface="Arial"/>
              </a:rPr>
              <a:t>SCD</a:t>
            </a:r>
            <a:endParaRPr sz="16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5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Searched </a:t>
            </a:r>
            <a:r>
              <a:rPr sz="240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systematic</a:t>
            </a:r>
            <a:r>
              <a:rPr sz="2400" spc="8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reviews/meta-analyses</a:t>
            </a:r>
            <a:endParaRPr sz="2400">
              <a:latin typeface="Arial"/>
              <a:cs typeface="Arial"/>
            </a:endParaRPr>
          </a:p>
          <a:p>
            <a:pPr marL="1003300" lvl="1" indent="-381000">
              <a:lnSpc>
                <a:spcPct val="100000"/>
              </a:lnSpc>
              <a:spcBef>
                <a:spcPts val="1040"/>
              </a:spcBef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Must include ≥5</a:t>
            </a:r>
            <a:r>
              <a:rPr sz="1800" spc="-4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studies</a:t>
            </a:r>
            <a:endParaRPr sz="1800">
              <a:latin typeface="Arial"/>
              <a:cs typeface="Arial"/>
            </a:endParaRPr>
          </a:p>
          <a:p>
            <a:pPr marL="1003300" lvl="1" indent="-381000">
              <a:lnSpc>
                <a:spcPct val="100000"/>
              </a:lnSpc>
              <a:spcBef>
                <a:spcPts val="434"/>
              </a:spcBef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Single studies not</a:t>
            </a:r>
            <a:r>
              <a:rPr sz="1800" spc="-3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used</a:t>
            </a:r>
            <a:endParaRPr sz="18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6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Evidence downgraded as per GRADE </a:t>
            </a:r>
            <a:r>
              <a:rPr sz="2400">
                <a:solidFill>
                  <a:srgbClr val="7E7E7E"/>
                </a:solidFill>
                <a:latin typeface="Arial"/>
                <a:cs typeface="Arial"/>
              </a:rPr>
              <a:t>for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population</a:t>
            </a:r>
            <a:r>
              <a:rPr sz="2400" spc="1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indirectness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6062980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/>
              <a:t>Major </a:t>
            </a:r>
            <a:r>
              <a:t>Challenges </a:t>
            </a:r>
            <a:r>
              <a:rPr spc="5"/>
              <a:t>in Guideline</a:t>
            </a:r>
            <a:r>
              <a:rPr spc="-50"/>
              <a:t> </a:t>
            </a:r>
            <a:r>
              <a:rPr spc="-5"/>
              <a:t>Development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26030"/>
            <a:ext cx="3597910" cy="365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Lack </a:t>
            </a:r>
            <a:r>
              <a:rPr sz="2400">
                <a:solidFill>
                  <a:srgbClr val="7E7E7E"/>
                </a:solidFill>
                <a:latin typeface="Arial"/>
                <a:cs typeface="Arial"/>
              </a:rPr>
              <a:t>of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direct</a:t>
            </a:r>
            <a:r>
              <a:rPr sz="2400" spc="-3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evidence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0" y="2521839"/>
            <a:ext cx="7890509" cy="20542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03300" indent="-381000">
              <a:lnSpc>
                <a:spcPct val="100000"/>
              </a:lnSpc>
              <a:buChar char="–"/>
              <a:tabLst>
                <a:tab pos="1003300" algn="l"/>
                <a:tab pos="1003935" algn="l"/>
              </a:tabLst>
            </a:pPr>
            <a:r>
              <a:rPr sz="1700">
                <a:solidFill>
                  <a:srgbClr val="7E7E7E"/>
                </a:solidFill>
                <a:latin typeface="Arial"/>
                <a:cs typeface="Arial"/>
              </a:rPr>
              <a:t>Minimal (if </a:t>
            </a:r>
            <a:r>
              <a:rPr sz="1700" spc="-5">
                <a:solidFill>
                  <a:srgbClr val="7E7E7E"/>
                </a:solidFill>
                <a:latin typeface="Arial"/>
                <a:cs typeface="Arial"/>
              </a:rPr>
              <a:t>any) </a:t>
            </a:r>
            <a:r>
              <a:rPr sz="1700">
                <a:solidFill>
                  <a:srgbClr val="7E7E7E"/>
                </a:solidFill>
                <a:latin typeface="Arial"/>
                <a:cs typeface="Arial"/>
              </a:rPr>
              <a:t>high quality</a:t>
            </a:r>
            <a:r>
              <a:rPr sz="1700" spc="-6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>
                <a:solidFill>
                  <a:srgbClr val="7E7E7E"/>
                </a:solidFill>
                <a:latin typeface="Arial"/>
                <a:cs typeface="Arial"/>
              </a:rPr>
              <a:t>evidence</a:t>
            </a:r>
            <a:endParaRPr sz="1700">
              <a:latin typeface="Arial"/>
              <a:cs typeface="Arial"/>
            </a:endParaRPr>
          </a:p>
          <a:p>
            <a:pPr marL="1003300" indent="-381000">
              <a:lnSpc>
                <a:spcPct val="100000"/>
              </a:lnSpc>
              <a:spcBef>
                <a:spcPts val="405"/>
              </a:spcBef>
              <a:buChar char="–"/>
              <a:tabLst>
                <a:tab pos="1003300" algn="l"/>
                <a:tab pos="1003935" algn="l"/>
              </a:tabLst>
            </a:pPr>
            <a:r>
              <a:rPr sz="1700">
                <a:solidFill>
                  <a:srgbClr val="7E7E7E"/>
                </a:solidFill>
                <a:latin typeface="Arial"/>
                <a:cs typeface="Arial"/>
              </a:rPr>
              <a:t>Lack of randomized-controlled</a:t>
            </a:r>
            <a:r>
              <a:rPr sz="1700" spc="-6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700">
                <a:solidFill>
                  <a:srgbClr val="7E7E7E"/>
                </a:solidFill>
                <a:latin typeface="Arial"/>
                <a:cs typeface="Arial"/>
              </a:rPr>
              <a:t>trials</a:t>
            </a:r>
            <a:endParaRPr sz="17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560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Harnessing indirect</a:t>
            </a:r>
            <a:r>
              <a:rPr sz="2400" spc="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data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Differentiating acute and chronic pain in</a:t>
            </a:r>
            <a:r>
              <a:rPr sz="2400" spc="10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literature</a:t>
            </a:r>
            <a:endParaRPr sz="2400">
              <a:latin typeface="Arial"/>
              <a:cs typeface="Arial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Pediatric and adult data not always available </a:t>
            </a:r>
            <a:r>
              <a:rPr sz="2400">
                <a:solidFill>
                  <a:srgbClr val="7E7E7E"/>
                </a:solidFill>
                <a:latin typeface="Arial"/>
                <a:cs typeface="Arial"/>
              </a:rPr>
              <a:t>in</a:t>
            </a:r>
            <a:r>
              <a:rPr sz="2400" spc="15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2400" spc="-5">
                <a:solidFill>
                  <a:srgbClr val="7E7E7E"/>
                </a:solidFill>
                <a:latin typeface="Arial"/>
                <a:cs typeface="Arial"/>
              </a:rPr>
              <a:t>parallel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365252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Overview of pain</a:t>
            </a:r>
            <a:r>
              <a:rPr spc="-50"/>
              <a:t> </a:t>
            </a:r>
            <a:r>
              <a:rPr spc="5"/>
              <a:t>guielines</a:t>
            </a:r>
          </a:p>
        </p:txBody>
      </p:sp>
      <p:sp>
        <p:nvSpPr>
          <p:cNvPr id="3" name="object 3"/>
          <p:cNvSpPr/>
          <p:nvPr/>
        </p:nvSpPr>
        <p:spPr>
          <a:xfrm>
            <a:off x="7725918" y="3853434"/>
            <a:ext cx="158115" cy="1759585"/>
          </a:xfrm>
          <a:custGeom>
            <a:avLst/>
            <a:gdLst/>
            <a:ahLst/>
            <a:cxnLst/>
            <a:rect l="l" t="t" r="r" b="b"/>
            <a:pathLst>
              <a:path w="158115" h="1759585">
                <a:moveTo>
                  <a:pt x="0" y="0"/>
                </a:moveTo>
                <a:lnTo>
                  <a:pt x="0" y="1759140"/>
                </a:lnTo>
                <a:lnTo>
                  <a:pt x="157860" y="1759140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567421" y="3853434"/>
            <a:ext cx="158115" cy="1759585"/>
          </a:xfrm>
          <a:custGeom>
            <a:avLst/>
            <a:gdLst/>
            <a:ahLst/>
            <a:cxnLst/>
            <a:rect l="l" t="t" r="r" b="b"/>
            <a:pathLst>
              <a:path w="158115" h="1759585">
                <a:moveTo>
                  <a:pt x="157860" y="0"/>
                </a:moveTo>
                <a:lnTo>
                  <a:pt x="157860" y="1759140"/>
                </a:lnTo>
                <a:lnTo>
                  <a:pt x="0" y="1759140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7725918" y="3853434"/>
            <a:ext cx="158115" cy="692150"/>
          </a:xfrm>
          <a:custGeom>
            <a:avLst/>
            <a:gdLst/>
            <a:ahLst/>
            <a:cxnLst/>
            <a:rect l="l" t="t" r="r" b="b"/>
            <a:pathLst>
              <a:path w="158115" h="692150">
                <a:moveTo>
                  <a:pt x="0" y="0"/>
                </a:moveTo>
                <a:lnTo>
                  <a:pt x="0" y="691642"/>
                </a:lnTo>
                <a:lnTo>
                  <a:pt x="157860" y="691642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567421" y="3853434"/>
            <a:ext cx="158115" cy="692150"/>
          </a:xfrm>
          <a:custGeom>
            <a:avLst/>
            <a:gdLst/>
            <a:ahLst/>
            <a:cxnLst/>
            <a:rect l="l" t="t" r="r" b="b"/>
            <a:pathLst>
              <a:path w="158115" h="692150">
                <a:moveTo>
                  <a:pt x="157860" y="0"/>
                </a:moveTo>
                <a:lnTo>
                  <a:pt x="157860" y="691642"/>
                </a:lnTo>
                <a:lnTo>
                  <a:pt x="0" y="691642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906261" y="2786633"/>
            <a:ext cx="1819275" cy="316230"/>
          </a:xfrm>
          <a:custGeom>
            <a:avLst/>
            <a:gdLst/>
            <a:ahLst/>
            <a:cxnLst/>
            <a:rect l="l" t="t" r="r" b="b"/>
            <a:pathLst>
              <a:path w="1819275" h="316230">
                <a:moveTo>
                  <a:pt x="0" y="0"/>
                </a:moveTo>
                <a:lnTo>
                  <a:pt x="0" y="157861"/>
                </a:lnTo>
                <a:lnTo>
                  <a:pt x="1819274" y="157861"/>
                </a:lnTo>
                <a:lnTo>
                  <a:pt x="1819274" y="315721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86605" y="3853434"/>
            <a:ext cx="158115" cy="1759585"/>
          </a:xfrm>
          <a:custGeom>
            <a:avLst/>
            <a:gdLst/>
            <a:ahLst/>
            <a:cxnLst/>
            <a:rect l="l" t="t" r="r" b="b"/>
            <a:pathLst>
              <a:path w="158114" h="1759585">
                <a:moveTo>
                  <a:pt x="0" y="0"/>
                </a:moveTo>
                <a:lnTo>
                  <a:pt x="0" y="1759140"/>
                </a:lnTo>
                <a:lnTo>
                  <a:pt x="157861" y="1759140"/>
                </a:lnTo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929634" y="3853434"/>
            <a:ext cx="158115" cy="1759585"/>
          </a:xfrm>
          <a:custGeom>
            <a:avLst/>
            <a:gdLst/>
            <a:ahLst/>
            <a:cxnLst/>
            <a:rect l="l" t="t" r="r" b="b"/>
            <a:pathLst>
              <a:path w="158114" h="1759585">
                <a:moveTo>
                  <a:pt x="157861" y="0"/>
                </a:moveTo>
                <a:lnTo>
                  <a:pt x="157861" y="1759140"/>
                </a:lnTo>
                <a:lnTo>
                  <a:pt x="0" y="1759140"/>
                </a:lnTo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86605" y="3853434"/>
            <a:ext cx="158115" cy="692150"/>
          </a:xfrm>
          <a:custGeom>
            <a:avLst/>
            <a:gdLst/>
            <a:ahLst/>
            <a:cxnLst/>
            <a:rect l="l" t="t" r="r" b="b"/>
            <a:pathLst>
              <a:path w="158114" h="692150">
                <a:moveTo>
                  <a:pt x="0" y="0"/>
                </a:moveTo>
                <a:lnTo>
                  <a:pt x="0" y="691642"/>
                </a:lnTo>
                <a:lnTo>
                  <a:pt x="157861" y="691642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3929634" y="3853434"/>
            <a:ext cx="158115" cy="692150"/>
          </a:xfrm>
          <a:custGeom>
            <a:avLst/>
            <a:gdLst/>
            <a:ahLst/>
            <a:cxnLst/>
            <a:rect l="l" t="t" r="r" b="b"/>
            <a:pathLst>
              <a:path w="158114" h="692150">
                <a:moveTo>
                  <a:pt x="157861" y="0"/>
                </a:moveTo>
                <a:lnTo>
                  <a:pt x="157861" y="691642"/>
                </a:lnTo>
                <a:lnTo>
                  <a:pt x="0" y="691642"/>
                </a:lnTo>
              </a:path>
            </a:pathLst>
          </a:custGeom>
          <a:ln w="25399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4086605" y="2786633"/>
            <a:ext cx="1819275" cy="316230"/>
          </a:xfrm>
          <a:custGeom>
            <a:avLst/>
            <a:gdLst/>
            <a:ahLst/>
            <a:cxnLst/>
            <a:rect l="l" t="t" r="r" b="b"/>
            <a:pathLst>
              <a:path w="1819275" h="316230">
                <a:moveTo>
                  <a:pt x="1819275" y="0"/>
                </a:moveTo>
                <a:lnTo>
                  <a:pt x="1819275" y="157861"/>
                </a:lnTo>
                <a:lnTo>
                  <a:pt x="0" y="157861"/>
                </a:lnTo>
                <a:lnTo>
                  <a:pt x="0" y="315721"/>
                </a:lnTo>
              </a:path>
            </a:pathLst>
          </a:custGeom>
          <a:ln w="25400">
            <a:solidFill>
              <a:srgbClr val="BEBEB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154929" y="2033777"/>
            <a:ext cx="1503045" cy="753110"/>
          </a:xfrm>
          <a:custGeom>
            <a:avLst/>
            <a:gdLst/>
            <a:ahLst/>
            <a:cxnLst/>
            <a:rect l="l" t="t" r="r" b="b"/>
            <a:pathLst>
              <a:path w="1503045" h="753110">
                <a:moveTo>
                  <a:pt x="0" y="752856"/>
                </a:moveTo>
                <a:lnTo>
                  <a:pt x="1502664" y="752856"/>
                </a:lnTo>
                <a:lnTo>
                  <a:pt x="1502664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solidFill>
            <a:srgbClr val="E43D3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154929" y="2033777"/>
            <a:ext cx="1503045" cy="753110"/>
          </a:xfrm>
          <a:custGeom>
            <a:avLst/>
            <a:gdLst/>
            <a:ahLst/>
            <a:cxnLst/>
            <a:rect l="l" t="t" r="r" b="b"/>
            <a:pathLst>
              <a:path w="1503045" h="753110">
                <a:moveTo>
                  <a:pt x="0" y="752856"/>
                </a:moveTo>
                <a:lnTo>
                  <a:pt x="1502664" y="752856"/>
                </a:lnTo>
                <a:lnTo>
                  <a:pt x="1502664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5378577" y="2250694"/>
            <a:ext cx="1054735" cy="2901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b="1" spc="-5">
                <a:solidFill>
                  <a:srgbClr val="FFFFFF"/>
                </a:solidFill>
                <a:latin typeface="Arial"/>
                <a:cs typeface="Arial"/>
              </a:rPr>
              <a:t>SCD</a:t>
            </a:r>
            <a:r>
              <a:rPr sz="1800" b="1" spc="-9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>
                <a:solidFill>
                  <a:srgbClr val="FFFFFF"/>
                </a:solidFill>
                <a:latin typeface="Arial"/>
                <a:cs typeface="Arial"/>
              </a:rPr>
              <a:t>Pain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335273" y="3102101"/>
            <a:ext cx="1504315" cy="751840"/>
          </a:xfrm>
          <a:custGeom>
            <a:avLst/>
            <a:gdLst/>
            <a:ahLst/>
            <a:cxnLst/>
            <a:rect l="l" t="t" r="r" b="b"/>
            <a:pathLst>
              <a:path w="1504314" h="751839">
                <a:moveTo>
                  <a:pt x="0" y="751332"/>
                </a:moveTo>
                <a:lnTo>
                  <a:pt x="1504188" y="751332"/>
                </a:lnTo>
                <a:lnTo>
                  <a:pt x="1504188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solidFill>
            <a:srgbClr val="C7C4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335273" y="3102101"/>
            <a:ext cx="1504315" cy="751840"/>
          </a:xfrm>
          <a:custGeom>
            <a:avLst/>
            <a:gdLst/>
            <a:ahLst/>
            <a:cxnLst/>
            <a:rect l="l" t="t" r="r" b="b"/>
            <a:pathLst>
              <a:path w="1504314" h="751839">
                <a:moveTo>
                  <a:pt x="0" y="751332"/>
                </a:moveTo>
                <a:lnTo>
                  <a:pt x="1504188" y="751332"/>
                </a:lnTo>
                <a:lnTo>
                  <a:pt x="1504188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/>
          <p:nvPr/>
        </p:nvSpPr>
        <p:spPr>
          <a:xfrm>
            <a:off x="3614673" y="3354196"/>
            <a:ext cx="94488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b="1" spc="-10">
                <a:solidFill>
                  <a:srgbClr val="7E7E7E"/>
                </a:solidFill>
                <a:latin typeface="Arial"/>
                <a:cs typeface="Arial"/>
              </a:rPr>
              <a:t>Acute</a:t>
            </a:r>
            <a:r>
              <a:rPr sz="1400" b="1" spc="-6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7E7E7E"/>
                </a:solidFill>
                <a:latin typeface="Arial"/>
                <a:cs typeface="Arial"/>
              </a:rPr>
              <a:t>Pain</a:t>
            </a:r>
            <a:endParaRPr sz="1400">
              <a:latin typeface="Arial"/>
              <a:cs typeface="Arial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425445" y="4168902"/>
            <a:ext cx="1504315" cy="753110"/>
          </a:xfrm>
          <a:custGeom>
            <a:avLst/>
            <a:gdLst/>
            <a:ahLst/>
            <a:cxnLst/>
            <a:rect l="l" t="t" r="r" b="b"/>
            <a:pathLst>
              <a:path w="1504314" h="753110">
                <a:moveTo>
                  <a:pt x="0" y="752856"/>
                </a:moveTo>
                <a:lnTo>
                  <a:pt x="1504187" y="752856"/>
                </a:lnTo>
                <a:lnTo>
                  <a:pt x="1504187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425445" y="4168902"/>
            <a:ext cx="1504315" cy="753110"/>
          </a:xfrm>
          <a:prstGeom prst="rect">
            <a:avLst/>
          </a:prstGeom>
          <a:solidFill>
            <a:srgbClr val="C7C4D4"/>
          </a:solidFill>
        </p:spPr>
        <p:txBody>
          <a:bodyPr vert="horz" wrap="square" lIns="0" tIns="137795" rIns="0" bIns="0" rtlCol="0">
            <a:spAutoFit/>
          </a:bodyPr>
          <a:lstStyle/>
          <a:p>
            <a:pPr marL="138430" marR="131445" algn="ctr">
              <a:lnSpc>
                <a:spcPct val="86200"/>
              </a:lnSpc>
              <a:spcBef>
                <a:spcPts val="1085"/>
              </a:spcBef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Analgesic</a:t>
            </a:r>
            <a:r>
              <a:rPr sz="1200" spc="-6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delivery  (</a:t>
            </a:r>
            <a:r>
              <a:rPr sz="1200" spc="-10">
                <a:solidFill>
                  <a:srgbClr val="7E7E7E"/>
                </a:solidFill>
                <a:latin typeface="Arial"/>
                <a:cs typeface="Arial"/>
              </a:rPr>
              <a:t>l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catio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n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/</a:t>
            </a:r>
            <a:r>
              <a:rPr sz="1200" spc="5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rot</a:t>
            </a:r>
            <a:r>
              <a:rPr sz="1200" spc="5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co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l) 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45102" y="4168902"/>
            <a:ext cx="1503045" cy="753110"/>
          </a:xfrm>
          <a:custGeom>
            <a:avLst/>
            <a:gdLst/>
            <a:ahLst/>
            <a:cxnLst/>
            <a:rect l="l" t="t" r="r" b="b"/>
            <a:pathLst>
              <a:path w="1503045" h="753110">
                <a:moveTo>
                  <a:pt x="0" y="752856"/>
                </a:moveTo>
                <a:lnTo>
                  <a:pt x="1502664" y="752856"/>
                </a:lnTo>
                <a:lnTo>
                  <a:pt x="1502664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4245102" y="4168902"/>
            <a:ext cx="1503045" cy="753110"/>
          </a:xfrm>
          <a:prstGeom prst="rect">
            <a:avLst/>
          </a:prstGeom>
          <a:solidFill>
            <a:srgbClr val="C7C4D4"/>
          </a:solidFill>
        </p:spPr>
        <p:txBody>
          <a:bodyPr vert="horz" wrap="square" lIns="0" tIns="137795" rIns="0" bIns="0" rtlCol="0">
            <a:spAutoFit/>
          </a:bodyPr>
          <a:lstStyle/>
          <a:p>
            <a:pPr marL="254000" marR="247650" indent="635" algn="ctr">
              <a:lnSpc>
                <a:spcPct val="86200"/>
              </a:lnSpc>
              <a:spcBef>
                <a:spcPts val="1085"/>
              </a:spcBef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Non-opioid  pha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rm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co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lo</a:t>
            </a:r>
            <a:r>
              <a:rPr sz="1200" spc="-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ic  therapy</a:t>
            </a:r>
            <a:r>
              <a:rPr sz="1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(4)*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425445" y="5237226"/>
            <a:ext cx="1504315" cy="751840"/>
          </a:xfrm>
          <a:custGeom>
            <a:avLst/>
            <a:gdLst/>
            <a:ahLst/>
            <a:cxnLst/>
            <a:rect l="l" t="t" r="r" b="b"/>
            <a:pathLst>
              <a:path w="1504314" h="751839">
                <a:moveTo>
                  <a:pt x="0" y="751332"/>
                </a:moveTo>
                <a:lnTo>
                  <a:pt x="1504187" y="751332"/>
                </a:lnTo>
                <a:lnTo>
                  <a:pt x="1504187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425445" y="5237226"/>
            <a:ext cx="1504315" cy="751840"/>
          </a:xfrm>
          <a:prstGeom prst="rect">
            <a:avLst/>
          </a:prstGeom>
          <a:solidFill>
            <a:srgbClr val="C7C4D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83540" marR="88900" indent="-291465">
              <a:lnSpc>
                <a:spcPts val="1250"/>
              </a:lnSpc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Chronic</a:t>
            </a:r>
            <a:r>
              <a:rPr sz="1200" spc="-7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transfusion  therapy</a:t>
            </a:r>
            <a:r>
              <a:rPr sz="1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4245102" y="5237226"/>
            <a:ext cx="1503045" cy="751840"/>
          </a:xfrm>
          <a:custGeom>
            <a:avLst/>
            <a:gdLst/>
            <a:ahLst/>
            <a:cxnLst/>
            <a:rect l="l" t="t" r="r" b="b"/>
            <a:pathLst>
              <a:path w="1503045" h="751839">
                <a:moveTo>
                  <a:pt x="0" y="751332"/>
                </a:moveTo>
                <a:lnTo>
                  <a:pt x="1502664" y="751332"/>
                </a:lnTo>
                <a:lnTo>
                  <a:pt x="1502664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245102" y="5237226"/>
            <a:ext cx="1503045" cy="751840"/>
          </a:xfrm>
          <a:prstGeom prst="rect">
            <a:avLst/>
          </a:prstGeom>
          <a:solidFill>
            <a:srgbClr val="C7C4D4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82905" marR="81280" indent="-294640">
              <a:lnSpc>
                <a:spcPts val="1250"/>
              </a:lnSpc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Non-pharmacologic 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therapy</a:t>
            </a:r>
            <a:r>
              <a:rPr sz="1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(1)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6973061" y="3102101"/>
            <a:ext cx="1504315" cy="751840"/>
          </a:xfrm>
          <a:custGeom>
            <a:avLst/>
            <a:gdLst/>
            <a:ahLst/>
            <a:cxnLst/>
            <a:rect l="l" t="t" r="r" b="b"/>
            <a:pathLst>
              <a:path w="1504315" h="751839">
                <a:moveTo>
                  <a:pt x="0" y="751332"/>
                </a:moveTo>
                <a:lnTo>
                  <a:pt x="1504188" y="751332"/>
                </a:lnTo>
                <a:lnTo>
                  <a:pt x="1504188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solidFill>
            <a:srgbClr val="C9D6AE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6973061" y="3102101"/>
            <a:ext cx="1504315" cy="751840"/>
          </a:xfrm>
          <a:custGeom>
            <a:avLst/>
            <a:gdLst/>
            <a:ahLst/>
            <a:cxnLst/>
            <a:rect l="l" t="t" r="r" b="b"/>
            <a:pathLst>
              <a:path w="1504315" h="751839">
                <a:moveTo>
                  <a:pt x="0" y="751332"/>
                </a:moveTo>
                <a:lnTo>
                  <a:pt x="1504188" y="751332"/>
                </a:lnTo>
                <a:lnTo>
                  <a:pt x="1504188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6992873" y="3261614"/>
            <a:ext cx="1464310" cy="433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ts val="1670"/>
              </a:lnSpc>
            </a:pPr>
            <a:r>
              <a:rPr sz="1400" b="1" spc="-5">
                <a:solidFill>
                  <a:srgbClr val="7E7E7E"/>
                </a:solidFill>
                <a:latin typeface="Arial"/>
                <a:cs typeface="Arial"/>
              </a:rPr>
              <a:t>Chronic</a:t>
            </a:r>
            <a:r>
              <a:rPr sz="1400" b="1" spc="-9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400" b="1">
                <a:solidFill>
                  <a:srgbClr val="7E7E7E"/>
                </a:solidFill>
                <a:latin typeface="Arial"/>
                <a:cs typeface="Arial"/>
              </a:rPr>
              <a:t>Pain</a:t>
            </a:r>
            <a:endParaRPr sz="1400">
              <a:latin typeface="Arial"/>
              <a:cs typeface="Arial"/>
            </a:endParaRPr>
          </a:p>
          <a:p>
            <a:pPr marL="635" algn="ctr">
              <a:lnSpc>
                <a:spcPts val="810"/>
              </a:lnSpc>
            </a:pPr>
            <a:r>
              <a:rPr sz="700" spc="-10">
                <a:solidFill>
                  <a:srgbClr val="7E7E7E"/>
                </a:solidFill>
                <a:latin typeface="Arial"/>
                <a:cs typeface="Arial"/>
              </a:rPr>
              <a:t>-Identifiable</a:t>
            </a:r>
            <a:r>
              <a:rPr sz="700" spc="2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7E7E7E"/>
                </a:solidFill>
                <a:latin typeface="Arial"/>
                <a:cs typeface="Arial"/>
              </a:rPr>
              <a:t>cause</a:t>
            </a:r>
            <a:endParaRPr sz="700">
              <a:latin typeface="Arial"/>
              <a:cs typeface="Arial"/>
            </a:endParaRPr>
          </a:p>
          <a:p>
            <a:pPr algn="ctr">
              <a:lnSpc>
                <a:spcPts val="819"/>
              </a:lnSpc>
            </a:pPr>
            <a:r>
              <a:rPr sz="700" spc="-5">
                <a:solidFill>
                  <a:srgbClr val="7E7E7E"/>
                </a:solidFill>
                <a:latin typeface="Arial"/>
                <a:cs typeface="Arial"/>
              </a:rPr>
              <a:t>-Non-identifiable cause </a:t>
            </a:r>
            <a:r>
              <a:rPr sz="700" spc="-10">
                <a:solidFill>
                  <a:srgbClr val="7E7E7E"/>
                </a:solidFill>
                <a:latin typeface="Arial"/>
                <a:cs typeface="Arial"/>
              </a:rPr>
              <a:t>beyond</a:t>
            </a:r>
            <a:r>
              <a:rPr sz="700" spc="6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700" spc="-5">
                <a:solidFill>
                  <a:srgbClr val="7E7E7E"/>
                </a:solidFill>
                <a:latin typeface="Arial"/>
                <a:cs typeface="Arial"/>
              </a:rPr>
              <a:t>SCD</a:t>
            </a:r>
            <a:endParaRPr sz="7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064758" y="4168902"/>
            <a:ext cx="1503045" cy="753110"/>
          </a:xfrm>
          <a:custGeom>
            <a:avLst/>
            <a:gdLst/>
            <a:ahLst/>
            <a:cxnLst/>
            <a:rect l="l" t="t" r="r" b="b"/>
            <a:pathLst>
              <a:path w="1503045" h="753110">
                <a:moveTo>
                  <a:pt x="0" y="752856"/>
                </a:moveTo>
                <a:lnTo>
                  <a:pt x="1502664" y="752856"/>
                </a:lnTo>
                <a:lnTo>
                  <a:pt x="1502664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6064758" y="4168902"/>
            <a:ext cx="1503045" cy="753110"/>
          </a:xfrm>
          <a:prstGeom prst="rect">
            <a:avLst/>
          </a:prstGeom>
          <a:solidFill>
            <a:srgbClr val="C9D6AE"/>
          </a:solidFill>
        </p:spPr>
        <p:txBody>
          <a:bodyPr vert="horz" wrap="square" lIns="0" tIns="137795" rIns="0" bIns="0" rtlCol="0">
            <a:spAutoFit/>
          </a:bodyPr>
          <a:lstStyle/>
          <a:p>
            <a:pPr marL="253365" marR="247650" indent="635" algn="ctr">
              <a:lnSpc>
                <a:spcPct val="86200"/>
              </a:lnSpc>
              <a:spcBef>
                <a:spcPts val="1085"/>
              </a:spcBef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Non-opioid  pha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rm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co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lo</a:t>
            </a:r>
            <a:r>
              <a:rPr sz="1200" spc="-1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ic  therapy</a:t>
            </a:r>
            <a:r>
              <a:rPr sz="1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(5)*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7882890" y="4168902"/>
            <a:ext cx="1504315" cy="753110"/>
          </a:xfrm>
          <a:custGeom>
            <a:avLst/>
            <a:gdLst/>
            <a:ahLst/>
            <a:cxnLst/>
            <a:rect l="l" t="t" r="r" b="b"/>
            <a:pathLst>
              <a:path w="1504315" h="753110">
                <a:moveTo>
                  <a:pt x="0" y="752856"/>
                </a:moveTo>
                <a:lnTo>
                  <a:pt x="1504188" y="752856"/>
                </a:lnTo>
                <a:lnTo>
                  <a:pt x="1504188" y="0"/>
                </a:lnTo>
                <a:lnTo>
                  <a:pt x="0" y="0"/>
                </a:lnTo>
                <a:lnTo>
                  <a:pt x="0" y="752856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7882890" y="4168902"/>
            <a:ext cx="1504315" cy="753110"/>
          </a:xfrm>
          <a:prstGeom prst="rect">
            <a:avLst/>
          </a:prstGeom>
          <a:solidFill>
            <a:srgbClr val="C9D6AE"/>
          </a:solidFill>
        </p:spPr>
        <p:txBody>
          <a:bodyPr vert="horz" wrap="square" lIns="0" tIns="127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"/>
              </a:spcBef>
            </a:pP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345"/>
              </a:lnSpc>
            </a:pP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Chronic</a:t>
            </a:r>
            <a:r>
              <a:rPr sz="1200" spc="-10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opioid</a:t>
            </a:r>
            <a:endParaRPr sz="1200">
              <a:latin typeface="Arial"/>
              <a:cs typeface="Arial"/>
            </a:endParaRPr>
          </a:p>
          <a:p>
            <a:pPr marL="1270" algn="ctr">
              <a:lnSpc>
                <a:spcPts val="1345"/>
              </a:lnSpc>
            </a:pP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therapy</a:t>
            </a:r>
            <a:r>
              <a:rPr sz="1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(3)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064758" y="5237226"/>
            <a:ext cx="1503045" cy="751840"/>
          </a:xfrm>
          <a:custGeom>
            <a:avLst/>
            <a:gdLst/>
            <a:ahLst/>
            <a:cxnLst/>
            <a:rect l="l" t="t" r="r" b="b"/>
            <a:pathLst>
              <a:path w="1503045" h="751839">
                <a:moveTo>
                  <a:pt x="0" y="751332"/>
                </a:moveTo>
                <a:lnTo>
                  <a:pt x="1502664" y="751332"/>
                </a:lnTo>
                <a:lnTo>
                  <a:pt x="1502664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ln w="253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064758" y="5237226"/>
            <a:ext cx="1503045" cy="751840"/>
          </a:xfrm>
          <a:prstGeom prst="rect">
            <a:avLst/>
          </a:prstGeom>
          <a:solidFill>
            <a:srgbClr val="C9D6AE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52425" marR="81280" indent="-264160">
              <a:lnSpc>
                <a:spcPts val="1250"/>
              </a:lnSpc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Non-pharmacologic 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therapy</a:t>
            </a:r>
            <a:r>
              <a:rPr sz="1200" spc="-1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(2)*</a:t>
            </a:r>
            <a:endParaRPr sz="1200">
              <a:latin typeface="Arial"/>
              <a:cs typeface="Arial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7882890" y="5237226"/>
            <a:ext cx="1504315" cy="751840"/>
          </a:xfrm>
          <a:custGeom>
            <a:avLst/>
            <a:gdLst/>
            <a:ahLst/>
            <a:cxnLst/>
            <a:rect l="l" t="t" r="r" b="b"/>
            <a:pathLst>
              <a:path w="1504315" h="751839">
                <a:moveTo>
                  <a:pt x="0" y="751332"/>
                </a:moveTo>
                <a:lnTo>
                  <a:pt x="1504188" y="751332"/>
                </a:lnTo>
                <a:lnTo>
                  <a:pt x="1504188" y="0"/>
                </a:lnTo>
                <a:lnTo>
                  <a:pt x="0" y="0"/>
                </a:lnTo>
                <a:lnTo>
                  <a:pt x="0" y="751332"/>
                </a:lnTo>
                <a:close/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7882890" y="5237226"/>
            <a:ext cx="1504315" cy="751840"/>
          </a:xfrm>
          <a:prstGeom prst="rect">
            <a:avLst/>
          </a:prstGeom>
          <a:solidFill>
            <a:srgbClr val="C9D6AE"/>
          </a:solidFill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1450">
              <a:latin typeface="Times New Roman"/>
              <a:cs typeface="Times New Roman"/>
            </a:endParaRPr>
          </a:p>
          <a:p>
            <a:pPr marL="317500" marR="87630" indent="-224154">
              <a:lnSpc>
                <a:spcPts val="1250"/>
              </a:lnSpc>
            </a:pP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Chronic</a:t>
            </a:r>
            <a:r>
              <a:rPr sz="1200" spc="-7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>
                <a:solidFill>
                  <a:srgbClr val="7E7E7E"/>
                </a:solidFill>
                <a:latin typeface="Arial"/>
                <a:cs typeface="Arial"/>
              </a:rPr>
              <a:t>transfusion  therapy</a:t>
            </a:r>
            <a:r>
              <a:rPr sz="1200" spc="-114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200" spc="-5">
                <a:solidFill>
                  <a:srgbClr val="7E7E7E"/>
                </a:solidFill>
                <a:latin typeface="Arial"/>
                <a:cs typeface="Arial"/>
              </a:rPr>
              <a:t>(NR)</a:t>
            </a:r>
            <a:endParaRPr sz="1200">
              <a:latin typeface="Arial"/>
              <a:cs typeface="Arial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8739" y="6380988"/>
            <a:ext cx="4770120" cy="203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*Recommendations that utilized indirect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evidence; NR: No</a:t>
            </a:r>
            <a:r>
              <a:rPr sz="1200" spc="-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Recommendation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52412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Clinical</a:t>
            </a:r>
            <a:r>
              <a:rPr spc="-45"/>
              <a:t> </a:t>
            </a:r>
            <a:r>
              <a:rPr spc="5"/>
              <a:t>Guidelines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7230745" cy="2614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American Society 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Hematology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2020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guidelines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sickle 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cell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disease: management of acute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</a:t>
            </a:r>
            <a:r>
              <a:rPr sz="2400" spc="-114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2400">
              <a:latin typeface="Times New Roman"/>
              <a:cs typeface="Times New Roman"/>
            </a:endParaRPr>
          </a:p>
          <a:p>
            <a:pPr marL="12700" marR="521334">
              <a:lnSpc>
                <a:spcPct val="100800"/>
              </a:lnSpc>
              <a:spcBef>
                <a:spcPts val="1939"/>
              </a:spcBef>
            </a:pP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Amanda </a:t>
            </a:r>
            <a:r>
              <a:rPr sz="2050" spc="5">
                <a:solidFill>
                  <a:srgbClr val="7E7E7E"/>
                </a:solidFill>
                <a:latin typeface="Calibri"/>
                <a:cs typeface="Calibri"/>
              </a:rPr>
              <a:t>M. </a:t>
            </a:r>
            <a:r>
              <a:rPr sz="2050" spc="-30">
                <a:solidFill>
                  <a:srgbClr val="7E7E7E"/>
                </a:solidFill>
                <a:latin typeface="Calibri"/>
                <a:cs typeface="Calibri"/>
              </a:rPr>
              <a:t>Brandow,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C. </a:t>
            </a:r>
            <a:r>
              <a:rPr sz="2050" spc="-10">
                <a:solidFill>
                  <a:srgbClr val="7E7E7E"/>
                </a:solidFill>
                <a:latin typeface="Calibri"/>
                <a:cs typeface="Calibri"/>
              </a:rPr>
              <a:t>Patrick </a:t>
            </a:r>
            <a:r>
              <a:rPr sz="2050" spc="-5">
                <a:solidFill>
                  <a:srgbClr val="7E7E7E"/>
                </a:solidFill>
                <a:latin typeface="Calibri"/>
                <a:cs typeface="Calibri"/>
              </a:rPr>
              <a:t>Carroll,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Susan </a:t>
            </a:r>
            <a:r>
              <a:rPr sz="2050" spc="-20">
                <a:solidFill>
                  <a:srgbClr val="7E7E7E"/>
                </a:solidFill>
                <a:latin typeface="Calibri"/>
                <a:cs typeface="Calibri"/>
              </a:rPr>
              <a:t>Creary, </a:t>
            </a:r>
            <a:r>
              <a:rPr sz="2050" spc="-10">
                <a:solidFill>
                  <a:srgbClr val="7E7E7E"/>
                </a:solidFill>
                <a:latin typeface="Calibri"/>
                <a:cs typeface="Calibri"/>
              </a:rPr>
              <a:t>Ronisha  </a:t>
            </a:r>
            <a:r>
              <a:rPr sz="2050" spc="-5">
                <a:solidFill>
                  <a:srgbClr val="7E7E7E"/>
                </a:solidFill>
                <a:latin typeface="Calibri"/>
                <a:cs typeface="Calibri"/>
              </a:rPr>
              <a:t>Edwards-Elliott, </a:t>
            </a:r>
            <a:r>
              <a:rPr sz="2050" spc="-10">
                <a:solidFill>
                  <a:srgbClr val="7E7E7E"/>
                </a:solidFill>
                <a:latin typeface="Calibri"/>
                <a:cs typeface="Calibri"/>
              </a:rPr>
              <a:t>Jeffrey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Glassberg, </a:t>
            </a:r>
            <a:r>
              <a:rPr sz="2050" spc="-10">
                <a:solidFill>
                  <a:srgbClr val="7E7E7E"/>
                </a:solidFill>
                <a:latin typeface="Calibri"/>
                <a:cs typeface="Calibri"/>
              </a:rPr>
              <a:t>Robert </a:t>
            </a:r>
            <a:r>
              <a:rPr sz="2050" spc="-95">
                <a:solidFill>
                  <a:srgbClr val="7E7E7E"/>
                </a:solidFill>
                <a:latin typeface="Calibri"/>
                <a:cs typeface="Calibri"/>
              </a:rPr>
              <a:t>W. </a:t>
            </a:r>
            <a:r>
              <a:rPr sz="2050" spc="-20">
                <a:solidFill>
                  <a:srgbClr val="7E7E7E"/>
                </a:solidFill>
                <a:latin typeface="Calibri"/>
                <a:cs typeface="Calibri"/>
              </a:rPr>
              <a:t>Hurley,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Abdullah  </a:t>
            </a:r>
            <a:r>
              <a:rPr sz="2050" spc="-35">
                <a:solidFill>
                  <a:srgbClr val="7E7E7E"/>
                </a:solidFill>
                <a:latin typeface="Calibri"/>
                <a:cs typeface="Calibri"/>
              </a:rPr>
              <a:t>Kutlar, </a:t>
            </a:r>
            <a:r>
              <a:rPr sz="2050" spc="5">
                <a:solidFill>
                  <a:srgbClr val="7E7E7E"/>
                </a:solidFill>
                <a:latin typeface="Calibri"/>
                <a:cs typeface="Calibri"/>
              </a:rPr>
              <a:t>Mohamed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Seisa, </a:t>
            </a:r>
            <a:r>
              <a:rPr sz="2050" spc="-5">
                <a:solidFill>
                  <a:srgbClr val="7E7E7E"/>
                </a:solidFill>
                <a:latin typeface="Calibri"/>
                <a:cs typeface="Calibri"/>
              </a:rPr>
              <a:t>Jennifer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Stinson, </a:t>
            </a:r>
            <a:r>
              <a:rPr sz="2050" spc="5">
                <a:solidFill>
                  <a:srgbClr val="7E7E7E"/>
                </a:solidFill>
                <a:latin typeface="Calibri"/>
                <a:cs typeface="Calibri"/>
              </a:rPr>
              <a:t>John </a:t>
            </a:r>
            <a:r>
              <a:rPr sz="2050" spc="-5">
                <a:solidFill>
                  <a:srgbClr val="7E7E7E"/>
                </a:solidFill>
                <a:latin typeface="Calibri"/>
                <a:cs typeface="Calibri"/>
              </a:rPr>
              <a:t>J. Strouse, </a:t>
            </a:r>
            <a:r>
              <a:rPr sz="2050" spc="-10">
                <a:solidFill>
                  <a:srgbClr val="7E7E7E"/>
                </a:solidFill>
                <a:latin typeface="Calibri"/>
                <a:cs typeface="Calibri"/>
              </a:rPr>
              <a:t>Fouza  </a:t>
            </a:r>
            <a:r>
              <a:rPr sz="2050" spc="-40">
                <a:solidFill>
                  <a:srgbClr val="7E7E7E"/>
                </a:solidFill>
                <a:latin typeface="Calibri"/>
                <a:cs typeface="Calibri"/>
              </a:rPr>
              <a:t>Yusuf,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William </a:t>
            </a:r>
            <a:r>
              <a:rPr sz="2050" spc="-20">
                <a:solidFill>
                  <a:srgbClr val="7E7E7E"/>
                </a:solidFill>
                <a:latin typeface="Calibri"/>
                <a:cs typeface="Calibri"/>
              </a:rPr>
              <a:t>Zempsky,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050" spc="-10">
                <a:solidFill>
                  <a:srgbClr val="7E7E7E"/>
                </a:solidFill>
                <a:latin typeface="Calibri"/>
                <a:cs typeface="Calibri"/>
              </a:rPr>
              <a:t>Eddy</a:t>
            </a:r>
            <a:r>
              <a:rPr sz="2050" spc="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50">
                <a:solidFill>
                  <a:srgbClr val="7E7E7E"/>
                </a:solidFill>
                <a:latin typeface="Calibri"/>
                <a:cs typeface="Calibri"/>
              </a:rPr>
              <a:t>Lang</a:t>
            </a:r>
            <a:endParaRPr sz="205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97840" y="5969000"/>
            <a:ext cx="4384040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u="heavy" spc="-1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https://doi.org/10.1182/bloodadvances.2020001851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7953756" y="1571244"/>
            <a:ext cx="3605784" cy="371601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948930" y="1566481"/>
            <a:ext cx="3615690" cy="4426585"/>
          </a:xfrm>
          <a:custGeom>
            <a:avLst/>
            <a:gdLst/>
            <a:ahLst/>
            <a:cxnLst/>
            <a:rect l="l" t="t" r="r" b="b"/>
            <a:pathLst>
              <a:path w="3615690" h="4426585">
                <a:moveTo>
                  <a:pt x="0" y="4426077"/>
                </a:moveTo>
                <a:lnTo>
                  <a:pt x="3615308" y="4426077"/>
                </a:lnTo>
                <a:lnTo>
                  <a:pt x="3615308" y="0"/>
                </a:lnTo>
                <a:lnTo>
                  <a:pt x="0" y="0"/>
                </a:lnTo>
                <a:lnTo>
                  <a:pt x="0" y="4426077"/>
                </a:lnTo>
                <a:close/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716530" cy="841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Selected</a:t>
            </a:r>
            <a:r>
              <a:rPr spc="-85"/>
              <a:t> </a:t>
            </a:r>
            <a:r>
              <a:t>Guidelines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5"/>
              <a:t>in this</a:t>
            </a:r>
            <a:r>
              <a:rPr spc="-70"/>
              <a:t> </a:t>
            </a:r>
            <a:r>
              <a:rPr spc="-10"/>
              <a:t>Presentation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428494"/>
            <a:ext cx="5212080" cy="2708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9113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non-opioid pharmacologic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acute  pain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non-pharmacologic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acute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0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non-opioid pharmacologic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 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non-pharmacologic therapies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</a:t>
            </a:r>
            <a:r>
              <a:rPr sz="20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0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0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</a:t>
            </a:r>
            <a:r>
              <a:rPr sz="2000" spc="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254496" y="1341119"/>
            <a:ext cx="4570476" cy="526999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255258" y="2332482"/>
            <a:ext cx="4570730" cy="457200"/>
          </a:xfrm>
          <a:custGeom>
            <a:avLst/>
            <a:gdLst/>
            <a:ahLst/>
            <a:cxnLst/>
            <a:rect l="l" t="t" r="r" b="b"/>
            <a:pathLst>
              <a:path w="4570730" h="457200">
                <a:moveTo>
                  <a:pt x="0" y="457200"/>
                </a:moveTo>
                <a:lnTo>
                  <a:pt x="4570476" y="457200"/>
                </a:lnTo>
                <a:lnTo>
                  <a:pt x="4570476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6255258" y="2853689"/>
            <a:ext cx="4570730" cy="340360"/>
          </a:xfrm>
          <a:custGeom>
            <a:avLst/>
            <a:gdLst/>
            <a:ahLst/>
            <a:cxnLst/>
            <a:rect l="l" t="t" r="r" b="b"/>
            <a:pathLst>
              <a:path w="4570730" h="340360">
                <a:moveTo>
                  <a:pt x="0" y="339851"/>
                </a:moveTo>
                <a:lnTo>
                  <a:pt x="4570476" y="339851"/>
                </a:lnTo>
                <a:lnTo>
                  <a:pt x="4570476" y="0"/>
                </a:lnTo>
                <a:lnTo>
                  <a:pt x="0" y="0"/>
                </a:lnTo>
                <a:lnTo>
                  <a:pt x="0" y="339851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6255258" y="4778502"/>
            <a:ext cx="4570730" cy="457200"/>
          </a:xfrm>
          <a:custGeom>
            <a:avLst/>
            <a:gdLst/>
            <a:ahLst/>
            <a:cxnLst/>
            <a:rect l="l" t="t" r="r" b="b"/>
            <a:pathLst>
              <a:path w="4570730" h="457200">
                <a:moveTo>
                  <a:pt x="0" y="457200"/>
                </a:moveTo>
                <a:lnTo>
                  <a:pt x="4570476" y="457200"/>
                </a:lnTo>
                <a:lnTo>
                  <a:pt x="4570476" y="0"/>
                </a:lnTo>
                <a:lnTo>
                  <a:pt x="0" y="0"/>
                </a:lnTo>
                <a:lnTo>
                  <a:pt x="0" y="457200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6255258" y="5266182"/>
            <a:ext cx="4570730" cy="340360"/>
          </a:xfrm>
          <a:custGeom>
            <a:avLst/>
            <a:gdLst/>
            <a:ahLst/>
            <a:cxnLst/>
            <a:rect l="l" t="t" r="r" b="b"/>
            <a:pathLst>
              <a:path w="4570730" h="340360">
                <a:moveTo>
                  <a:pt x="0" y="339852"/>
                </a:moveTo>
                <a:lnTo>
                  <a:pt x="4570476" y="339852"/>
                </a:lnTo>
                <a:lnTo>
                  <a:pt x="4570476" y="0"/>
                </a:lnTo>
                <a:lnTo>
                  <a:pt x="0" y="0"/>
                </a:lnTo>
                <a:lnTo>
                  <a:pt x="0" y="339852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6255258" y="5634990"/>
            <a:ext cx="4570730" cy="341630"/>
          </a:xfrm>
          <a:custGeom>
            <a:avLst/>
            <a:gdLst/>
            <a:ahLst/>
            <a:cxnLst/>
            <a:rect l="l" t="t" r="r" b="b"/>
            <a:pathLst>
              <a:path w="4570730" h="341629">
                <a:moveTo>
                  <a:pt x="0" y="341376"/>
                </a:moveTo>
                <a:lnTo>
                  <a:pt x="4570476" y="341376"/>
                </a:lnTo>
                <a:lnTo>
                  <a:pt x="4570476" y="0"/>
                </a:lnTo>
                <a:lnTo>
                  <a:pt x="0" y="0"/>
                </a:lnTo>
                <a:lnTo>
                  <a:pt x="0" y="341376"/>
                </a:lnTo>
                <a:close/>
              </a:path>
            </a:pathLst>
          </a:custGeom>
          <a:ln w="28575">
            <a:solidFill>
              <a:srgbClr val="FF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908" y="4441317"/>
            <a:ext cx="8286115" cy="131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NON-OPIOID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15">
                <a:solidFill>
                  <a:srgbClr val="E23C33"/>
                </a:solidFill>
                <a:latin typeface="Arial"/>
                <a:cs typeface="Arial"/>
              </a:rPr>
              <a:t>PHARMACOLOGIC</a:t>
            </a:r>
            <a:endParaRPr sz="4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THERAPY </a:t>
            </a:r>
            <a:r>
              <a:rPr sz="4250" spc="15">
                <a:solidFill>
                  <a:srgbClr val="E23C33"/>
                </a:solidFill>
                <a:latin typeface="Arial"/>
                <a:cs typeface="Arial"/>
              </a:rPr>
              <a:t>FOR </a:t>
            </a: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ACUTE</a:t>
            </a:r>
            <a:r>
              <a:rPr sz="4250" spc="-335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PAIN</a:t>
            </a:r>
            <a:endParaRPr sz="4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7282" y="2779521"/>
            <a:ext cx="6919595" cy="149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ct val="100000"/>
              </a:lnSpc>
            </a:pP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Should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non-opioid pharmacological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therapies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either in  addition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to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or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instead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of opioids or other usual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care 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interventions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be used </a:t>
            </a:r>
            <a:r>
              <a:rPr sz="2400" spc="-20">
                <a:solidFill>
                  <a:srgbClr val="E43D30"/>
                </a:solidFill>
                <a:latin typeface="Calibri"/>
                <a:cs typeface="Calibri"/>
              </a:rPr>
              <a:t>for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treatment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of acute pain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in 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children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and adults with</a:t>
            </a:r>
            <a:r>
              <a:rPr sz="2400" spc="-114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SCD?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1078547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Opioids </a:t>
            </a:r>
            <a:r>
              <a:rPr spc="-15"/>
              <a:t>have </a:t>
            </a:r>
            <a:r>
              <a:t>been </a:t>
            </a:r>
            <a:r>
              <a:rPr spc="5"/>
              <a:t>the </a:t>
            </a:r>
            <a:r>
              <a:rPr spc="-10"/>
              <a:t>mainstay </a:t>
            </a:r>
            <a:r>
              <a:rPr spc="-20"/>
              <a:t>for </a:t>
            </a:r>
            <a:r>
              <a:rPr spc="5"/>
              <a:t>the </a:t>
            </a:r>
            <a:r>
              <a:rPr spc="-10"/>
              <a:t>treatment </a:t>
            </a:r>
            <a:r>
              <a:t>of acute pain </a:t>
            </a:r>
            <a:r>
              <a:rPr spc="-10"/>
              <a:t>related </a:t>
            </a:r>
            <a:r>
              <a:rPr spc="-15"/>
              <a:t>to</a:t>
            </a:r>
            <a:r>
              <a:rPr spc="80"/>
              <a:t> </a:t>
            </a:r>
            <a:r>
              <a:t>SCD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684510" cy="3216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Some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do not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respond to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r>
              <a:rPr sz="24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alone</a:t>
            </a:r>
            <a:endParaRPr sz="2400">
              <a:latin typeface="Calibri"/>
              <a:cs typeface="Calibri"/>
            </a:endParaRPr>
          </a:p>
          <a:p>
            <a:pPr marL="622300">
              <a:lnSpc>
                <a:spcPct val="100000"/>
              </a:lnSpc>
              <a:spcBef>
                <a:spcPts val="1065"/>
              </a:spcBef>
              <a:tabLst>
                <a:tab pos="1003300" algn="l"/>
              </a:tabLst>
            </a:pPr>
            <a:r>
              <a:rPr sz="1800" spc="-5">
                <a:solidFill>
                  <a:srgbClr val="7E7E7E"/>
                </a:solidFill>
                <a:latin typeface="Arial"/>
                <a:cs typeface="Arial"/>
              </a:rPr>
              <a:t>–	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tenets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appropriate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management of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include multimodal</a:t>
            </a:r>
            <a:r>
              <a:rPr sz="1800" spc="2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analgesia</a:t>
            </a:r>
            <a:endParaRPr sz="1800">
              <a:latin typeface="Calibri"/>
              <a:cs typeface="Calibri"/>
            </a:endParaRPr>
          </a:p>
          <a:p>
            <a:pPr marL="469900" marR="5080" indent="-457200" algn="just">
              <a:lnSpc>
                <a:spcPct val="100000"/>
              </a:lnSpc>
              <a:spcBef>
                <a:spcPts val="535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25">
                <a:solidFill>
                  <a:srgbClr val="7E7E7E"/>
                </a:solidFill>
                <a:latin typeface="Calibri"/>
                <a:cs typeface="Calibri"/>
              </a:rPr>
              <a:t>Pathways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reduce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burden would provide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nonopioid analgesics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treat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acute 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goal of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reducing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total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dose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duration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exposure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while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maintaining 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improving</a:t>
            </a:r>
            <a:r>
              <a:rPr sz="24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analgesia</a:t>
            </a:r>
            <a:endParaRPr sz="2400">
              <a:latin typeface="Calibri"/>
              <a:cs typeface="Calibri"/>
            </a:endParaRPr>
          </a:p>
          <a:p>
            <a:pPr marL="469900" marR="45720" indent="-457200" algn="just">
              <a:lnSpc>
                <a:spcPct val="100000"/>
              </a:lnSpc>
              <a:spcBef>
                <a:spcPts val="1170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has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been a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greater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understanding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complex nature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such 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better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definitions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acute pain,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acute-on-chronic pain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have 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emerged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5576570" cy="8115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Non-opioid pharmacologic</a:t>
            </a:r>
            <a:r>
              <a:rPr spc="60"/>
              <a:t> </a:t>
            </a:r>
            <a:r>
              <a:rPr spc="-5"/>
              <a:t>interventions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20"/>
              <a:t>for </a:t>
            </a:r>
            <a:r>
              <a:t>acute pain </a:t>
            </a:r>
            <a:r>
              <a:rPr spc="-15"/>
              <a:t>refractory </a:t>
            </a:r>
            <a:r>
              <a:rPr spc="-10"/>
              <a:t>to</a:t>
            </a:r>
            <a:r>
              <a:rPr spc="5"/>
              <a:t> </a:t>
            </a:r>
            <a:r>
              <a:t>opioids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347818"/>
            <a:ext cx="10639425" cy="32048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9700"/>
              </a:lnSpc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b="1" spc="-5">
                <a:solidFill>
                  <a:srgbClr val="7E7E7E"/>
                </a:solidFill>
                <a:latin typeface="Calibri"/>
                <a:cs typeface="Calibri"/>
              </a:rPr>
              <a:t>2c.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i="1" spc="-5">
                <a:solidFill>
                  <a:srgbClr val="7E7E7E"/>
                </a:solidFill>
                <a:latin typeface="Calibri"/>
                <a:cs typeface="Calibri"/>
              </a:rPr>
              <a:t>adults </a:t>
            </a:r>
            <a:r>
              <a:rPr sz="1600" i="1" spc="-1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600" i="1" spc="-5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presenting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acute pain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related to SCD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600" u="sng" spc="-10">
                <a:solidFill>
                  <a:srgbClr val="7E7E7E"/>
                </a:solidFill>
                <a:latin typeface="Calibri"/>
                <a:cs typeface="Calibri"/>
              </a:rPr>
              <a:t>hospitalized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ASH guideline  panel </a:t>
            </a:r>
            <a:r>
              <a:rPr sz="1600" i="1" spc="-10">
                <a:solidFill>
                  <a:srgbClr val="7E7E7E"/>
                </a:solidFill>
                <a:latin typeface="Calibri"/>
                <a:cs typeface="Calibri"/>
              </a:rPr>
              <a:t>suggests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 sub-anesthetic (analgesic)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ketamine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infusion as adjunctive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refractory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not effectively  treated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opioids alone (</a:t>
            </a:r>
            <a:r>
              <a:rPr sz="1600" b="1" spc="-5">
                <a:solidFill>
                  <a:srgbClr val="7E7E7E"/>
                </a:solidFill>
                <a:latin typeface="Calibri"/>
                <a:cs typeface="Calibri"/>
              </a:rPr>
              <a:t>conditional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the evidence about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effects </a:t>
            </a:r>
            <a:r>
              <a:rPr sz="16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600" spc="-10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6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5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600">
              <a:latin typeface="Calibri"/>
              <a:cs typeface="Calibri"/>
            </a:endParaRPr>
          </a:p>
          <a:p>
            <a:pPr marL="527685" marR="278130" indent="-514984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assumes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safe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administration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sub-anesthetic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ketamine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infusions in 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hospital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inpatient unit in 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centers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appropriate expertise to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administer the</a:t>
            </a:r>
            <a:r>
              <a:rPr sz="1600" spc="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drug.</a:t>
            </a:r>
            <a:endParaRPr sz="1600">
              <a:latin typeface="Calibri"/>
              <a:cs typeface="Calibri"/>
            </a:endParaRPr>
          </a:p>
          <a:p>
            <a:pPr marL="527685" marR="52069" indent="-514984">
              <a:lnSpc>
                <a:spcPct val="100000"/>
              </a:lnSpc>
              <a:spcBef>
                <a:spcPts val="985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Recommended dose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sub-anesthetic (analgesic) infusion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exacerbation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starts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at 0.1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0.3 </a:t>
            </a:r>
            <a:r>
              <a:rPr sz="1600" spc="10">
                <a:solidFill>
                  <a:srgbClr val="7E7E7E"/>
                </a:solidFill>
                <a:latin typeface="Calibri"/>
                <a:cs typeface="Calibri"/>
              </a:rPr>
              <a:t>mg/kg/h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a maximum of 1</a:t>
            </a:r>
            <a:r>
              <a:rPr sz="16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5">
                <a:solidFill>
                  <a:srgbClr val="7E7E7E"/>
                </a:solidFill>
                <a:latin typeface="Calibri"/>
                <a:cs typeface="Calibri"/>
              </a:rPr>
              <a:t>mg/kg/h.</a:t>
            </a:r>
            <a:endParaRPr sz="1600">
              <a:latin typeface="Calibri"/>
              <a:cs typeface="Calibri"/>
            </a:endParaRPr>
          </a:p>
          <a:p>
            <a:pPr marL="527685" marR="107314" indent="-514984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527685" algn="l"/>
                <a:tab pos="528320" algn="l"/>
              </a:tabLst>
            </a:pP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Currently,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no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standardized,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widely accepted definition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word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“refractory”;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thus, whether pain 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considered 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refractory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determined at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clinician’s</a:t>
            </a:r>
            <a:r>
              <a:rPr sz="1600" spc="1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discretion.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711708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Subanesthetic </a:t>
            </a:r>
            <a:r>
              <a:rPr spc="-15"/>
              <a:t>ketamine for </a:t>
            </a:r>
            <a:r>
              <a:rPr spc="-10"/>
              <a:t>treatment </a:t>
            </a:r>
            <a:r>
              <a:t>of acute 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895330" cy="2521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balance of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effects </a:t>
            </a:r>
            <a:r>
              <a:rPr sz="2400" spc="-30">
                <a:solidFill>
                  <a:srgbClr val="7E7E7E"/>
                </a:solidFill>
                <a:latin typeface="Calibri"/>
                <a:cs typeface="Calibri"/>
              </a:rPr>
              <a:t>favors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intervention</a:t>
            </a:r>
            <a:endParaRPr sz="2400">
              <a:latin typeface="Calibri"/>
              <a:cs typeface="Calibri"/>
            </a:endParaRPr>
          </a:p>
          <a:p>
            <a:pPr marL="469900" marR="14604" indent="-457200" algn="just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Subanesthetic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ketamine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should be used cautiously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this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population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in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patients 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whom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first-line treatment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(ie,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opioids) has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failed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or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wish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avoid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opioid</a:t>
            </a:r>
            <a:r>
              <a:rPr sz="24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analgesia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Because of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absence of high-quality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data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overall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low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moderate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certainty</a:t>
            </a:r>
            <a:r>
              <a:rPr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evidence about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effects,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</a:t>
            </a:r>
            <a:r>
              <a:rPr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conditional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6392"/>
            <a:ext cx="11087735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Acute </a:t>
            </a:r>
            <a:r>
              <a:t>pain </a:t>
            </a:r>
            <a:r>
              <a:rPr spc="-15"/>
              <a:t>refractory </a:t>
            </a:r>
            <a:r>
              <a:rPr spc="-10"/>
              <a:t>to </a:t>
            </a:r>
            <a:r>
              <a:t>opioid </a:t>
            </a:r>
            <a:r>
              <a:rPr spc="-10"/>
              <a:t>therapy: </a:t>
            </a:r>
            <a:r>
              <a:t>Non-opioid pharmacologic</a:t>
            </a:r>
            <a:r>
              <a:rPr spc="235"/>
              <a:t> </a:t>
            </a:r>
            <a:r>
              <a:rPr spc="-5"/>
              <a:t>interventions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8410"/>
            <a:ext cx="10982960" cy="42811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32715">
              <a:lnSpc>
                <a:spcPct val="100000"/>
              </a:lnSpc>
            </a:pPr>
            <a:r>
              <a:rPr sz="1800" b="1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2d.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i="1" spc="-5">
                <a:solidFill>
                  <a:srgbClr val="7E7E7E"/>
                </a:solidFill>
                <a:latin typeface="Calibri"/>
                <a:cs typeface="Calibri"/>
              </a:rPr>
              <a:t>adults and children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presenting with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related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SCD,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 </a:t>
            </a:r>
            <a:r>
              <a:rPr sz="1800" i="1" spc="-10">
                <a:solidFill>
                  <a:srgbClr val="7E7E7E"/>
                </a:solidFill>
                <a:latin typeface="Calibri"/>
                <a:cs typeface="Calibri"/>
              </a:rPr>
              <a:t>suggests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regional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anesthesia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treatment approaches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localized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that is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refractory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or not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effectively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treated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with  opioids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alone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1800" b="1" spc="-5">
                <a:solidFill>
                  <a:srgbClr val="7E7E7E"/>
                </a:solidFill>
                <a:latin typeface="Calibri"/>
                <a:cs typeface="Calibri"/>
              </a:rPr>
              <a:t>conditional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1800" spc="22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600">
              <a:latin typeface="Calibri"/>
              <a:cs typeface="Calibri"/>
            </a:endParaRPr>
          </a:p>
          <a:p>
            <a:pPr marL="469900" marR="67310" indent="-4572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Regional anesthesia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this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context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defined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epidural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peripheral nerve catheter-delivered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analgesia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abdominal, hip </a:t>
            </a:r>
            <a:r>
              <a:rPr sz="1600" spc="5">
                <a:solidFill>
                  <a:srgbClr val="7E7E7E"/>
                </a:solidFill>
                <a:latin typeface="Calibri"/>
                <a:cs typeface="Calibri"/>
              </a:rPr>
              <a:t>or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leg</a:t>
            </a:r>
            <a:r>
              <a:rPr sz="1600" spc="-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pain.</a:t>
            </a:r>
            <a:endParaRPr sz="1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procedure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needs to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be technically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feasible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based on 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anatomic location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the</a:t>
            </a:r>
            <a:r>
              <a:rPr sz="1600" spc="1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pain.</a:t>
            </a:r>
            <a:endParaRPr sz="1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469265" algn="l"/>
                <a:tab pos="4699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thorough explanation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the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procedure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 well as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risks,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benefits and alternative options should be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provided to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patients</a:t>
            </a:r>
            <a:r>
              <a:rPr sz="1600" spc="2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endParaRPr sz="16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families prior to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1600" spc="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procedure.</a:t>
            </a:r>
            <a:endParaRPr sz="16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98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assumes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administration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procedure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a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center that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has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appropriate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resources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600" spc="3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expertise.</a:t>
            </a:r>
            <a:endParaRPr sz="16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980"/>
              </a:spcBef>
              <a:buAutoNum type="arabicPeriod" startAt="4"/>
              <a:tabLst>
                <a:tab pos="469265" algn="l"/>
                <a:tab pos="469900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considerable uncertainty around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optimal timing 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indications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regional anesthesia interventions; </a:t>
            </a:r>
            <a:r>
              <a:rPr sz="1600" spc="-30">
                <a:solidFill>
                  <a:srgbClr val="7E7E7E"/>
                </a:solidFill>
                <a:latin typeface="Calibri"/>
                <a:cs typeface="Calibri"/>
              </a:rPr>
              <a:t>however,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the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panel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emphasized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importance 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shared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decision-making based on 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patient’s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knowledge of their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own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disease 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course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pain-related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complications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strategies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promote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reduced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requirements, improved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function, pain management  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reduced duration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hospitalization.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655193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Regional anesthesia </a:t>
            </a:r>
            <a:r>
              <a:rPr spc="-20"/>
              <a:t>for </a:t>
            </a:r>
            <a:r>
              <a:rPr spc="-10"/>
              <a:t>treatment </a:t>
            </a:r>
            <a:r>
              <a:t>of acute</a:t>
            </a:r>
            <a:r>
              <a:rPr spc="-10"/>
              <a:t> </a:t>
            </a:r>
            <a:r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996930" cy="2339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balance of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effects </a:t>
            </a:r>
            <a:r>
              <a:rPr sz="2400" spc="-30">
                <a:solidFill>
                  <a:srgbClr val="7E7E7E"/>
                </a:solidFill>
                <a:latin typeface="Calibri"/>
                <a:cs typeface="Calibri"/>
              </a:rPr>
              <a:t>favors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intervention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absence of high-quality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data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SCD,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regional anesthesia should</a:t>
            </a:r>
            <a:r>
              <a:rPr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be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used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only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centers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appropriate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expertise,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inpatients</a:t>
            </a:r>
            <a:r>
              <a:rPr sz="2400" spc="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with: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7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localized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that is amenable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regional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approach</a:t>
            </a:r>
            <a:r>
              <a:rPr sz="1800" spc="10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patients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whom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first-line treatment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(ie, opioids) has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failed</a:t>
            </a:r>
            <a:r>
              <a:rPr sz="1800" spc="1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those who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wish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 avoid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opioid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analgesia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908" y="4441317"/>
            <a:ext cx="9451975" cy="131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NON-PHARMACOLOGIC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THERAPIES</a:t>
            </a:r>
            <a:endParaRPr sz="4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250" spc="15">
                <a:solidFill>
                  <a:srgbClr val="E23C33"/>
                </a:solidFill>
                <a:latin typeface="Arial"/>
                <a:cs typeface="Arial"/>
              </a:rPr>
              <a:t>FOR </a:t>
            </a: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ACUTE</a:t>
            </a:r>
            <a:r>
              <a:rPr sz="4250" spc="-290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PAIN</a:t>
            </a:r>
            <a:endParaRPr sz="4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76373" y="2974847"/>
            <a:ext cx="8237855" cy="1125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715" algn="ctr">
              <a:lnSpc>
                <a:spcPct val="100000"/>
              </a:lnSpc>
            </a:pP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Should nonpharmacological therapies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in addition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to 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pharmacological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therapies be used </a:t>
            </a:r>
            <a:r>
              <a:rPr sz="2400" spc="-20">
                <a:solidFill>
                  <a:srgbClr val="E43D30"/>
                </a:solidFill>
                <a:latin typeface="Calibri"/>
                <a:cs typeface="Calibri"/>
              </a:rPr>
              <a:t>for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treatment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of acute pain 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in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children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and adults with</a:t>
            </a:r>
            <a:r>
              <a:rPr sz="2400" spc="-140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SCD?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538162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/>
              <a:t>ASH </a:t>
            </a:r>
            <a:r>
              <a:rPr spc="-5"/>
              <a:t>Clinical Practice </a:t>
            </a:r>
            <a:r>
              <a:rPr spc="5"/>
              <a:t>Guidelines on</a:t>
            </a:r>
            <a:r>
              <a:rPr spc="-35"/>
              <a:t> </a:t>
            </a:r>
            <a:r>
              <a:t>SCD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4925695" cy="2454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11150" indent="-298450">
              <a:lnSpc>
                <a:spcPct val="100000"/>
              </a:lnSpc>
              <a:buAutoNum type="arabicPeriod"/>
              <a:tabLst>
                <a:tab pos="311785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Cardiopulmonary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Kidney</a:t>
            </a:r>
            <a:r>
              <a:rPr sz="2400" spc="-1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Disease</a:t>
            </a:r>
            <a:endParaRPr sz="2400">
              <a:latin typeface="Calibri"/>
              <a:cs typeface="Calibri"/>
            </a:endParaRPr>
          </a:p>
          <a:p>
            <a:pPr marL="311150" indent="-29845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311785" algn="l"/>
              </a:tabLst>
            </a:pPr>
            <a:r>
              <a:rPr sz="2400" spc="-25">
                <a:solidFill>
                  <a:srgbClr val="7E7E7E"/>
                </a:solidFill>
                <a:latin typeface="Calibri"/>
                <a:cs typeface="Calibri"/>
              </a:rPr>
              <a:t>Transfusion</a:t>
            </a:r>
            <a:r>
              <a:rPr sz="24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Support</a:t>
            </a:r>
            <a:endParaRPr sz="2400">
              <a:latin typeface="Calibri"/>
              <a:cs typeface="Calibri"/>
            </a:endParaRPr>
          </a:p>
          <a:p>
            <a:pPr marL="311150" indent="-29845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311785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Cerebrovascular</a:t>
            </a:r>
            <a:r>
              <a:rPr sz="24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Disease</a:t>
            </a:r>
            <a:endParaRPr sz="2400">
              <a:latin typeface="Calibri"/>
              <a:cs typeface="Calibri"/>
            </a:endParaRPr>
          </a:p>
          <a:p>
            <a:pPr marL="316230" indent="-30353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316865" algn="l"/>
              </a:tabLst>
            </a:pPr>
            <a:r>
              <a:rPr sz="2400" b="1" spc="-10">
                <a:latin typeface="Calibri"/>
                <a:cs typeface="Calibri"/>
              </a:rPr>
              <a:t>Acute </a:t>
            </a:r>
            <a:r>
              <a:rPr sz="2400" b="1">
                <a:latin typeface="Calibri"/>
                <a:cs typeface="Calibri"/>
              </a:rPr>
              <a:t>and </a:t>
            </a:r>
            <a:r>
              <a:rPr sz="2400" b="1" spc="-10">
                <a:latin typeface="Calibri"/>
                <a:cs typeface="Calibri"/>
              </a:rPr>
              <a:t>Chronic</a:t>
            </a:r>
            <a:r>
              <a:rPr sz="2400" b="1" spc="-75">
                <a:latin typeface="Calibri"/>
                <a:cs typeface="Calibri"/>
              </a:rPr>
              <a:t> </a:t>
            </a:r>
            <a:r>
              <a:rPr sz="2400" b="1" spc="-15">
                <a:latin typeface="Calibri"/>
                <a:cs typeface="Calibri"/>
              </a:rPr>
              <a:t>Pain</a:t>
            </a:r>
            <a:endParaRPr sz="2400">
              <a:latin typeface="Calibri"/>
              <a:cs typeface="Calibri"/>
            </a:endParaRPr>
          </a:p>
          <a:p>
            <a:pPr marL="311150" indent="-298450">
              <a:lnSpc>
                <a:spcPct val="100000"/>
              </a:lnSpc>
              <a:spcBef>
                <a:spcPts val="1175"/>
              </a:spcBef>
              <a:buAutoNum type="arabicPeriod"/>
              <a:tabLst>
                <a:tab pos="311785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Stem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Cell</a:t>
            </a:r>
            <a:r>
              <a:rPr sz="24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Transplantation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630936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Non-pharmacological </a:t>
            </a:r>
            <a:r>
              <a:rPr spc="-5"/>
              <a:t>therapies </a:t>
            </a:r>
            <a:r>
              <a:rPr spc="-20"/>
              <a:t>for </a:t>
            </a:r>
            <a:r>
              <a:t>acute</a:t>
            </a:r>
            <a:r>
              <a:rPr spc="45"/>
              <a:t> </a:t>
            </a:r>
            <a:r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7395"/>
            <a:ext cx="10930890" cy="33820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15430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first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line of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of SCD pain is pharmacological therapies, such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as NSAIDs 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opioids,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but 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not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always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be</a:t>
            </a:r>
            <a:r>
              <a:rPr sz="20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enough</a:t>
            </a:r>
            <a:endParaRPr sz="20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Nonpharmacological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interventions </a:t>
            </a:r>
            <a:r>
              <a:rPr sz="2000" spc="-2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potential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ease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reduce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need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opioids or  other pharmacological</a:t>
            </a:r>
            <a:r>
              <a:rPr sz="20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treatments</a:t>
            </a:r>
            <a:endParaRPr sz="2000">
              <a:latin typeface="Calibri"/>
              <a:cs typeface="Calibri"/>
            </a:endParaRPr>
          </a:p>
          <a:p>
            <a:pPr marL="1003300" marR="83185" lvl="1" indent="-381000">
              <a:lnSpc>
                <a:spcPct val="100000"/>
              </a:lnSpc>
              <a:spcBef>
                <a:spcPts val="104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massage,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yoga,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transcutaneous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electrical nerve stimulation (TENS), Virtual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Reality (VR),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guided audiovisual 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(AV)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relaxation,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acupuncture,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biofeedback,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mindfulness,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spirituality,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cognitive behavioral therapy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(CBT),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meditation</a:t>
            </a:r>
            <a:endParaRPr sz="18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Panel examined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impact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nonpharmacological therapies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patient-centered</a:t>
            </a:r>
            <a:r>
              <a:rPr sz="2000" spc="1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outcomes</a:t>
            </a:r>
            <a:endParaRPr sz="2000">
              <a:latin typeface="Calibri"/>
              <a:cs typeface="Calibri"/>
            </a:endParaRPr>
          </a:p>
          <a:p>
            <a:pPr marL="1003300" marR="176530" lvl="1" indent="-381000">
              <a:lnSpc>
                <a:spcPct val="100000"/>
              </a:lnSpc>
              <a:spcBef>
                <a:spcPts val="104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improved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800" spc="-20">
                <a:solidFill>
                  <a:srgbClr val="7E7E7E"/>
                </a:solidFill>
                <a:latin typeface="Calibri"/>
                <a:cs typeface="Calibri"/>
              </a:rPr>
              <a:t>intensity,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coping strategies,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health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related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quality of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life,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reduction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total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opioid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consumption,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length of </a:t>
            </a:r>
            <a:r>
              <a:rPr sz="1800" spc="-45">
                <a:solidFill>
                  <a:srgbClr val="7E7E7E"/>
                </a:solidFill>
                <a:latin typeface="Calibri"/>
                <a:cs typeface="Calibri"/>
              </a:rPr>
              <a:t>stay,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return to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baseline</a:t>
            </a:r>
            <a:r>
              <a:rPr sz="1800" spc="1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5846445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Non-pharmacologic </a:t>
            </a:r>
            <a:r>
              <a:rPr spc="-5"/>
              <a:t>therapy </a:t>
            </a:r>
            <a:r>
              <a:rPr spc="-20"/>
              <a:t>for </a:t>
            </a:r>
            <a:r>
              <a:rPr spc="-5"/>
              <a:t>acute</a:t>
            </a:r>
            <a:r>
              <a:rPr spc="55"/>
              <a:t> </a:t>
            </a:r>
            <a:r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8410"/>
            <a:ext cx="10901680" cy="35737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325755" algn="just">
              <a:lnSpc>
                <a:spcPct val="100000"/>
              </a:lnSpc>
            </a:pPr>
            <a:r>
              <a:rPr sz="1800" b="1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3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i="1" spc="-5">
                <a:solidFill>
                  <a:srgbClr val="7E7E7E"/>
                </a:solidFill>
                <a:latin typeface="Calibri"/>
                <a:cs typeface="Calibri"/>
              </a:rPr>
              <a:t>adults and </a:t>
            </a:r>
            <a:r>
              <a:rPr sz="1800" i="1" spc="-10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who seek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</a:t>
            </a:r>
            <a:r>
              <a:rPr sz="1800" i="1" spc="-10">
                <a:solidFill>
                  <a:srgbClr val="7E7E7E"/>
                </a:solidFill>
                <a:latin typeface="Calibri"/>
                <a:cs typeface="Calibri"/>
              </a:rPr>
              <a:t>suggests 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massage,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yoga,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transcutaneous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electrical nerve stimulation (TENS), virtual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reality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(VR)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guided audiovisual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(AV) 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relaxation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addition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 standard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pharmacological management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conditional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1800" spc="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5"/>
              </a:spcBef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6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based on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direct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indirect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largely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from postoperative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adult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mixed surgical</a:t>
            </a:r>
            <a:r>
              <a:rPr sz="16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populations.</a:t>
            </a:r>
            <a:endParaRPr sz="1600">
              <a:latin typeface="Calibri"/>
              <a:cs typeface="Calibri"/>
            </a:endParaRPr>
          </a:p>
          <a:p>
            <a:pPr marL="355600" marR="16129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Despite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evidence primarily based on adult populations,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low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risk of harm in children. </a:t>
            </a:r>
            <a:r>
              <a:rPr sz="1600" spc="-30">
                <a:solidFill>
                  <a:srgbClr val="7E7E7E"/>
                </a:solidFill>
                <a:latin typeface="Calibri"/>
                <a:cs typeface="Calibri"/>
              </a:rPr>
              <a:t>However,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tailored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approach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should be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used that matches feasibility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acceptability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 given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patient. Some interventions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not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apply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younger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children; thus, the age of 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should be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considered,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especially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interventions such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 </a:t>
            </a: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yoga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guided </a:t>
            </a:r>
            <a:r>
              <a:rPr sz="1600" spc="-40">
                <a:solidFill>
                  <a:srgbClr val="7E7E7E"/>
                </a:solidFill>
                <a:latin typeface="Calibri"/>
                <a:cs typeface="Calibri"/>
              </a:rPr>
              <a:t>AV</a:t>
            </a:r>
            <a:r>
              <a:rPr sz="1600" spc="2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relaxation.</a:t>
            </a:r>
            <a:endParaRPr sz="1600">
              <a:latin typeface="Calibri"/>
              <a:cs typeface="Calibri"/>
            </a:endParaRPr>
          </a:p>
          <a:p>
            <a:pPr marL="355600" marR="17653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Time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requirements,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financial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costs, availability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training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therapists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these types 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treatments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important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factors in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selection and should be discussed 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course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shared</a:t>
            </a:r>
            <a:r>
              <a:rPr sz="1600" spc="1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decision-making.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908" y="4441317"/>
            <a:ext cx="8286115" cy="131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NON-OPIOID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15">
                <a:solidFill>
                  <a:srgbClr val="E23C33"/>
                </a:solidFill>
                <a:latin typeface="Arial"/>
                <a:cs typeface="Arial"/>
              </a:rPr>
              <a:t>PHARMACOLOGIC</a:t>
            </a:r>
            <a:endParaRPr sz="4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THERAPY </a:t>
            </a:r>
            <a:r>
              <a:rPr sz="4250" spc="15">
                <a:solidFill>
                  <a:srgbClr val="E23C33"/>
                </a:solidFill>
                <a:latin typeface="Arial"/>
                <a:cs typeface="Arial"/>
              </a:rPr>
              <a:t>FOR CHRONIC</a:t>
            </a:r>
            <a:r>
              <a:rPr sz="4250" spc="-125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PAIN</a:t>
            </a:r>
            <a:endParaRPr sz="4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7626" y="2884296"/>
            <a:ext cx="8015605" cy="149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Should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non-opioid pharmacological </a:t>
            </a:r>
            <a:r>
              <a:rPr sz="2400" spc="-30">
                <a:solidFill>
                  <a:srgbClr val="E43D30"/>
                </a:solidFill>
                <a:latin typeface="Calibri"/>
                <a:cs typeface="Calibri"/>
              </a:rPr>
              <a:t>therapy,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either in addition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to 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or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instead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of opioids or other usual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care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interventions,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be used  </a:t>
            </a:r>
            <a:r>
              <a:rPr sz="2400" spc="-20">
                <a:solidFill>
                  <a:srgbClr val="E43D30"/>
                </a:solidFill>
                <a:latin typeface="Calibri"/>
                <a:cs typeface="Calibri"/>
              </a:rPr>
              <a:t>for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children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and adults with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SCD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pain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with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no  identifiable cause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beyond</a:t>
            </a:r>
            <a:r>
              <a:rPr sz="2400" spc="-50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SCD?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695007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/>
              <a:t>Individuals </a:t>
            </a:r>
            <a:r>
              <a:t>living </a:t>
            </a:r>
            <a:r>
              <a:rPr spc="5"/>
              <a:t>with </a:t>
            </a:r>
            <a:r>
              <a:t>SCD </a:t>
            </a:r>
            <a:r>
              <a:rPr spc="-5"/>
              <a:t>experience chronic</a:t>
            </a:r>
            <a:r>
              <a:rPr spc="-35"/>
              <a:t> </a:t>
            </a:r>
            <a:r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969625" cy="2521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prevalence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 increases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age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not be associated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an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identifiable</a:t>
            </a:r>
            <a:r>
              <a:rPr sz="24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cause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individuals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often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treated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24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nonopioid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analgesic</a:t>
            </a:r>
            <a:r>
              <a:rPr sz="24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medications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a lack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evidence-based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guidelines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comparing chronic nonopioid</a:t>
            </a:r>
            <a:r>
              <a:rPr sz="2400" spc="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</a:t>
            </a:r>
            <a:r>
              <a:rPr sz="24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7044690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Non-opioid pharmacologic </a:t>
            </a:r>
            <a:r>
              <a:rPr spc="-5"/>
              <a:t>therapy </a:t>
            </a:r>
            <a:r>
              <a:rPr spc="-15"/>
              <a:t>for </a:t>
            </a:r>
            <a:r>
              <a:rPr spc="-5"/>
              <a:t>chronic</a:t>
            </a:r>
            <a:r>
              <a:rPr spc="80"/>
              <a:t> </a:t>
            </a:r>
            <a:r>
              <a:rPr spc="5"/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8410"/>
            <a:ext cx="10911840" cy="32994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149860">
              <a:lnSpc>
                <a:spcPct val="100000"/>
              </a:lnSpc>
            </a:pPr>
            <a:r>
              <a:rPr sz="1800" b="1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7a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adults who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have SCD-related 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with no identifiable cause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beyond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SCD,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</a:t>
            </a:r>
            <a:r>
              <a:rPr sz="1800" i="1" spc="-10">
                <a:solidFill>
                  <a:srgbClr val="7E7E7E"/>
                </a:solidFill>
                <a:latin typeface="Calibri"/>
                <a:cs typeface="Calibri"/>
              </a:rPr>
              <a:t>suggests </a:t>
            </a:r>
            <a:r>
              <a:rPr sz="1800" u="sng" spc="-5">
                <a:solidFill>
                  <a:srgbClr val="7E7E7E"/>
                </a:solidFill>
                <a:latin typeface="Calibri"/>
                <a:cs typeface="Calibri"/>
              </a:rPr>
              <a:t>SNRIs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(e.g.,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duloxetine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milnacipran)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options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management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conditional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1800" spc="2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600">
              <a:latin typeface="Calibri"/>
              <a:cs typeface="Calibri"/>
            </a:endParaRPr>
          </a:p>
          <a:p>
            <a:pPr marL="355600" marR="215265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based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largely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indirect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adult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without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affected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fibromyalgia.  Fibromyalgia was selected by panel consensus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 the entity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most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closely aligned 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(with no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identifiable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cause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beyond</a:t>
            </a: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SCD).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Antidepressants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increase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suicidal ideation 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behavior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adolescents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major</a:t>
            </a:r>
            <a:r>
              <a:rPr sz="1600" spc="3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depression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disorder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other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psychiatric</a:t>
            </a:r>
            <a:r>
              <a:rPr sz="16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disorders.</a:t>
            </a:r>
            <a:endParaRPr sz="16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98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significant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lack of pediatric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data 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use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SNRIs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management could not support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10">
                <a:solidFill>
                  <a:srgbClr val="7E7E7E"/>
                </a:solidFill>
                <a:latin typeface="Calibri"/>
                <a:cs typeface="Calibri"/>
              </a:rPr>
              <a:t>age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group.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7044690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Non-opioid pharmacologic </a:t>
            </a:r>
            <a:r>
              <a:rPr spc="-5"/>
              <a:t>therapy </a:t>
            </a:r>
            <a:r>
              <a:rPr spc="-15"/>
              <a:t>for </a:t>
            </a:r>
            <a:r>
              <a:rPr spc="-5"/>
              <a:t>chronic</a:t>
            </a:r>
            <a:r>
              <a:rPr spc="80"/>
              <a:t> </a:t>
            </a:r>
            <a:r>
              <a:rPr spc="5"/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8410"/>
            <a:ext cx="10909935" cy="39122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46990">
              <a:lnSpc>
                <a:spcPct val="100000"/>
              </a:lnSpc>
            </a:pPr>
            <a:r>
              <a:rPr sz="1800" b="1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7b.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adults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have SCD-related 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with no identifiable cause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beyond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SCD,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ASH  guideline panel </a:t>
            </a:r>
            <a:r>
              <a:rPr sz="1800" i="1" spc="-10">
                <a:solidFill>
                  <a:srgbClr val="7E7E7E"/>
                </a:solidFill>
                <a:latin typeface="Calibri"/>
                <a:cs typeface="Calibri"/>
              </a:rPr>
              <a:t>suggests </a:t>
            </a:r>
            <a:r>
              <a:rPr sz="1800" u="sng" spc="-10">
                <a:solidFill>
                  <a:srgbClr val="7E7E7E"/>
                </a:solidFill>
                <a:latin typeface="Calibri"/>
                <a:cs typeface="Calibri"/>
              </a:rPr>
              <a:t>tricyclic </a:t>
            </a:r>
            <a:r>
              <a:rPr sz="1800" u="sng" spc="-5">
                <a:solidFill>
                  <a:srgbClr val="7E7E7E"/>
                </a:solidFill>
                <a:latin typeface="Calibri"/>
                <a:cs typeface="Calibri"/>
              </a:rPr>
              <a:t>antidepressants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(e.g.,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amitriptyline)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as an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option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management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conditional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1800" spc="2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600">
              <a:latin typeface="Calibri"/>
              <a:cs typeface="Calibri"/>
            </a:endParaRPr>
          </a:p>
          <a:p>
            <a:pPr marL="355600" marR="28321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based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largely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indirect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adult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without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affected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fibromyalgia.  Fibromyalgia was selected by panel consensus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 the entity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most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closely aligned 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no identifiable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cause.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Antidepressants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increase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suicidal ideation 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behavior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adolescents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major</a:t>
            </a:r>
            <a:r>
              <a:rPr sz="1600" spc="3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depression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disorder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other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psychiatric</a:t>
            </a:r>
            <a:r>
              <a:rPr sz="16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disorders.</a:t>
            </a:r>
            <a:endParaRPr sz="1600">
              <a:latin typeface="Calibri"/>
              <a:cs typeface="Calibri"/>
            </a:endParaRPr>
          </a:p>
          <a:p>
            <a:pPr marL="355600" marR="936625" indent="-342900">
              <a:lnSpc>
                <a:spcPct val="100000"/>
              </a:lnSpc>
              <a:spcBef>
                <a:spcPts val="985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significant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lack of pediatric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data 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use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tricyclic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antidepressants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management could not support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age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 group.</a:t>
            </a:r>
            <a:endParaRPr sz="16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spcBef>
                <a:spcPts val="980"/>
              </a:spcBef>
              <a:buAutoNum type="arabicPeriod" startAt="3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increased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side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effect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profile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drug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includes,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but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not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limited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to,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prolonged </a:t>
            </a:r>
            <a:r>
              <a:rPr sz="1600" spc="-75">
                <a:solidFill>
                  <a:srgbClr val="7E7E7E"/>
                </a:solidFill>
                <a:latin typeface="Calibri"/>
                <a:cs typeface="Calibri"/>
              </a:rPr>
              <a:t>QT,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orthostasis, cognitive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impairment,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dry  mouth, and anticholinergic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effects.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These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side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effects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should be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considered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and discussed with</a:t>
            </a:r>
            <a:r>
              <a:rPr sz="1600" spc="1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patients.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7044690" cy="4038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Non-opioid pharmacologic </a:t>
            </a:r>
            <a:r>
              <a:rPr spc="-5"/>
              <a:t>therapy </a:t>
            </a:r>
            <a:r>
              <a:rPr spc="-15"/>
              <a:t>for </a:t>
            </a:r>
            <a:r>
              <a:rPr spc="-5"/>
              <a:t>chronic</a:t>
            </a:r>
            <a:r>
              <a:rPr spc="80"/>
              <a:t> </a:t>
            </a:r>
            <a:r>
              <a:rPr spc="5"/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8410"/>
            <a:ext cx="10753090" cy="26866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b="1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b="1">
                <a:solidFill>
                  <a:srgbClr val="7E7E7E"/>
                </a:solidFill>
                <a:latin typeface="Calibri"/>
                <a:cs typeface="Calibri"/>
              </a:rPr>
              <a:t>7c.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adults who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have SCD-related 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with no identifiable cause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beyond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SCD,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</a:t>
            </a:r>
            <a:r>
              <a:rPr sz="1800" i="1" spc="-10">
                <a:solidFill>
                  <a:srgbClr val="7E7E7E"/>
                </a:solidFill>
                <a:latin typeface="Calibri"/>
                <a:cs typeface="Calibri"/>
              </a:rPr>
              <a:t>suggests </a:t>
            </a:r>
            <a:r>
              <a:rPr sz="1800" u="sng" spc="-10">
                <a:solidFill>
                  <a:srgbClr val="7E7E7E"/>
                </a:solidFill>
                <a:latin typeface="Calibri"/>
                <a:cs typeface="Calibri"/>
              </a:rPr>
              <a:t>gabapentinoids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(e.g.,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pregabalin)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options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management (</a:t>
            </a:r>
            <a:r>
              <a:rPr sz="1800" b="1" spc="-5">
                <a:solidFill>
                  <a:srgbClr val="7E7E7E"/>
                </a:solidFill>
                <a:latin typeface="Calibri"/>
                <a:cs typeface="Calibri"/>
              </a:rPr>
              <a:t>conditional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1800" spc="2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1000"/>
              </a:spcBef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600">
              <a:latin typeface="Calibri"/>
              <a:cs typeface="Calibri"/>
            </a:endParaRPr>
          </a:p>
          <a:p>
            <a:pPr marL="355600" marR="126364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is based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largely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indirect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adult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without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affected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fibromyalgia.  Fibromyalgia was selected by panel consensus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as the entity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most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closely aligned with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with no identifiable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cause.</a:t>
            </a:r>
            <a:endParaRPr sz="16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spcBef>
                <a:spcPts val="980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significant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lack of pediatric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data 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use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gabapentinoids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management could not support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1600" spc="2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recommendation</a:t>
            </a:r>
            <a:endParaRPr sz="1600">
              <a:latin typeface="Calibri"/>
              <a:cs typeface="Calibri"/>
            </a:endParaRPr>
          </a:p>
          <a:p>
            <a:pPr marL="355600">
              <a:lnSpc>
                <a:spcPct val="100000"/>
              </a:lnSpc>
            </a:pP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this age</a:t>
            </a:r>
            <a:r>
              <a:rPr sz="16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group.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06400" y="1366773"/>
            <a:ext cx="10592435" cy="30194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An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individualized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treatment approach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is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required </a:t>
            </a:r>
            <a:r>
              <a:rPr sz="2400" spc="-20">
                <a:solidFill>
                  <a:srgbClr val="E43D30"/>
                </a:solidFill>
                <a:latin typeface="Calibri"/>
                <a:cs typeface="Calibri"/>
              </a:rPr>
              <a:t>for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the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management of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chronic</a:t>
            </a:r>
            <a:r>
              <a:rPr sz="2400" spc="-30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pain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>
              <a:latin typeface="Times New Roman"/>
              <a:cs typeface="Times New Roman"/>
            </a:endParaRPr>
          </a:p>
          <a:p>
            <a:pPr marL="469900" marR="11747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Considering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available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indirect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data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the lack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direct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data,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decision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initiate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continue chronic nonopioid therapy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without an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identifiable cause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beyond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should be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individualized.</a:t>
            </a:r>
            <a:endParaRPr sz="2400">
              <a:latin typeface="Calibri"/>
              <a:cs typeface="Calibri"/>
            </a:endParaRPr>
          </a:p>
          <a:p>
            <a:pPr marL="469900" marR="36195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Management should be based 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balance 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benefits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individual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patient,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harms,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assessment,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shared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decision making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between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sz="2400" spc="-35">
                <a:solidFill>
                  <a:srgbClr val="7E7E7E"/>
                </a:solidFill>
                <a:latin typeface="Calibri"/>
                <a:cs typeface="Calibri"/>
              </a:rPr>
              <a:t>provider.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908" y="4441317"/>
            <a:ext cx="8939530" cy="13182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NON-PHARMACOLOGIC</a:t>
            </a:r>
            <a:r>
              <a:rPr sz="4250" spc="-70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THERAPY</a:t>
            </a:r>
            <a:endParaRPr sz="425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4250" spc="15">
                <a:solidFill>
                  <a:srgbClr val="E23C33"/>
                </a:solidFill>
                <a:latin typeface="Arial"/>
                <a:cs typeface="Arial"/>
              </a:rPr>
              <a:t>FOR CHRONIC</a:t>
            </a:r>
            <a:r>
              <a:rPr sz="4250" spc="-85">
                <a:solidFill>
                  <a:srgbClr val="E23C33"/>
                </a:solidFill>
                <a:latin typeface="Arial"/>
                <a:cs typeface="Arial"/>
              </a:rPr>
              <a:t> </a:t>
            </a:r>
            <a:r>
              <a:rPr sz="4250" spc="-65">
                <a:solidFill>
                  <a:srgbClr val="E23C33"/>
                </a:solidFill>
                <a:latin typeface="Arial"/>
                <a:cs typeface="Arial"/>
              </a:rPr>
              <a:t>PAIN</a:t>
            </a:r>
            <a:endParaRPr sz="4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7344" y="1906521"/>
            <a:ext cx="2459990" cy="3273552"/>
          </a:xfrm>
          <a:prstGeom prst="rect">
            <a:avLst/>
          </a:prstGeom>
          <a:solidFill>
            <a:srgbClr val="BDDFE3"/>
          </a:solidFill>
        </p:spPr>
        <p:txBody>
          <a:bodyPr vert="horz" wrap="square" lIns="0" tIns="29845" rIns="0" bIns="0" rtlCol="0">
            <a:spAutoFit/>
          </a:bodyPr>
          <a:lstStyle/>
          <a:p>
            <a:pPr marL="91440">
              <a:lnSpc>
                <a:spcPct val="100000"/>
              </a:lnSpc>
              <a:spcBef>
                <a:spcPts val="235"/>
              </a:spcBef>
            </a:pPr>
            <a:r>
              <a:rPr lang="en-US" b="1" spc="-30">
                <a:solidFill>
                  <a:srgbClr val="E43D30"/>
                </a:solidFill>
                <a:latin typeface="Calibri"/>
                <a:cs typeface="Calibri"/>
              </a:rPr>
              <a:t>PANEL</a:t>
            </a:r>
            <a:r>
              <a:rPr lang="en-US" b="1" spc="-90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lang="en-US" b="1" spc="-20">
                <a:solidFill>
                  <a:srgbClr val="E43D30"/>
                </a:solidFill>
                <a:latin typeface="Calibri"/>
                <a:cs typeface="Calibri"/>
              </a:rPr>
              <a:t>FORMATION</a:t>
            </a:r>
            <a:endParaRPr>
              <a:latin typeface="Calibri"/>
              <a:cs typeface="Calibri"/>
            </a:endParaRPr>
          </a:p>
          <a:p>
            <a:pPr marL="91440" marR="363855" algn="just">
              <a:lnSpc>
                <a:spcPct val="100000"/>
              </a:lnSpc>
              <a:spcBef>
                <a:spcPts val="5"/>
              </a:spcBef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Each </a:t>
            </a:r>
            <a:r>
              <a:rPr sz="1600" b="1" spc="-5">
                <a:solidFill>
                  <a:srgbClr val="7E7E7E"/>
                </a:solidFill>
                <a:latin typeface="Calibri"/>
                <a:cs typeface="Calibri"/>
              </a:rPr>
              <a:t>guideline panel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was formed</a:t>
            </a:r>
            <a:r>
              <a:rPr sz="16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following 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these </a:t>
            </a:r>
            <a:r>
              <a:rPr sz="1600" spc="-25">
                <a:solidFill>
                  <a:srgbClr val="7E7E7E"/>
                </a:solidFill>
                <a:latin typeface="Calibri"/>
                <a:cs typeface="Calibri"/>
              </a:rPr>
              <a:t>key</a:t>
            </a:r>
            <a:r>
              <a:rPr sz="16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criteria:</a:t>
            </a:r>
            <a:endParaRPr sz="1600">
              <a:latin typeface="Calibri"/>
              <a:cs typeface="Calibri"/>
            </a:endParaRPr>
          </a:p>
          <a:p>
            <a:pPr marL="377825" marR="149860" indent="-286385" algn="just">
              <a:lnSpc>
                <a:spcPct val="100000"/>
              </a:lnSpc>
              <a:buFont typeface="Arial"/>
              <a:buChar char="•"/>
              <a:tabLst>
                <a:tab pos="378460" algn="l"/>
              </a:tabLst>
            </a:pP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Balance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expertise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(including disciplines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beyond </a:t>
            </a:r>
            <a:r>
              <a:rPr sz="1600" spc="-20">
                <a:solidFill>
                  <a:srgbClr val="7E7E7E"/>
                </a:solidFill>
                <a:latin typeface="Calibri"/>
                <a:cs typeface="Calibri"/>
              </a:rPr>
              <a:t>hematology, 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6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patients)</a:t>
            </a:r>
            <a:endParaRPr sz="1600">
              <a:latin typeface="Calibri"/>
              <a:cs typeface="Calibri"/>
            </a:endParaRPr>
          </a:p>
          <a:p>
            <a:pPr marL="377825" marR="294640" indent="-286385">
              <a:lnSpc>
                <a:spcPct val="100000"/>
              </a:lnSpc>
              <a:buFont typeface="Arial"/>
              <a:buChar char="•"/>
              <a:tabLst>
                <a:tab pos="377825" algn="l"/>
                <a:tab pos="378460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Close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attention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to  minimization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management of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conflicts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interest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76244" y="1906523"/>
            <a:ext cx="2459990" cy="1600200"/>
          </a:xfrm>
          <a:prstGeom prst="rect">
            <a:avLst/>
          </a:prstGeom>
          <a:solidFill>
            <a:srgbClr val="FDD9AF"/>
          </a:solidFill>
        </p:spPr>
        <p:txBody>
          <a:bodyPr vert="horz" wrap="square" lIns="0" tIns="3111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45"/>
              </a:spcBef>
            </a:pPr>
            <a:r>
              <a:rPr sz="1800" b="1" spc="-5">
                <a:solidFill>
                  <a:srgbClr val="E43D30"/>
                </a:solidFill>
                <a:latin typeface="Calibri"/>
                <a:cs typeface="Calibri"/>
              </a:rPr>
              <a:t>CLINICAL</a:t>
            </a:r>
            <a:r>
              <a:rPr sz="1800" b="1" spc="-35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1800" b="1" spc="-10">
                <a:solidFill>
                  <a:srgbClr val="E43D30"/>
                </a:solidFill>
                <a:latin typeface="Calibri"/>
                <a:cs typeface="Calibri"/>
              </a:rPr>
              <a:t>QUESTIONS</a:t>
            </a:r>
            <a:endParaRPr sz="1800">
              <a:latin typeface="Calibri"/>
              <a:cs typeface="Calibri"/>
            </a:endParaRPr>
          </a:p>
          <a:p>
            <a:pPr marL="92075" marR="232410">
              <a:lnSpc>
                <a:spcPct val="100000"/>
              </a:lnSpc>
              <a:spcBef>
                <a:spcPts val="20"/>
              </a:spcBef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10 </a:t>
            </a: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clinically-relevant  questions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generated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 </a:t>
            </a: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PICO </a:t>
            </a:r>
            <a:r>
              <a:rPr sz="1600" b="1" spc="-15">
                <a:solidFill>
                  <a:srgbClr val="7E7E7E"/>
                </a:solidFill>
                <a:latin typeface="Calibri"/>
                <a:cs typeface="Calibri"/>
              </a:rPr>
              <a:t>format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(population,  intervention, comparison,  outcome)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105144" y="1906521"/>
            <a:ext cx="2459990" cy="3273552"/>
          </a:xfrm>
          <a:prstGeom prst="rect">
            <a:avLst/>
          </a:prstGeom>
          <a:solidFill>
            <a:srgbClr val="C8D6AE"/>
          </a:solidFill>
        </p:spPr>
        <p:txBody>
          <a:bodyPr vert="horz" wrap="square" lIns="0" tIns="29845" rIns="0" bIns="0" rtlCol="0">
            <a:spAutoFit/>
          </a:bodyPr>
          <a:lstStyle/>
          <a:p>
            <a:pPr marL="92710">
              <a:lnSpc>
                <a:spcPct val="100000"/>
              </a:lnSpc>
              <a:spcBef>
                <a:spcPts val="235"/>
              </a:spcBef>
            </a:pPr>
            <a:r>
              <a:rPr b="1">
                <a:solidFill>
                  <a:srgbClr val="E43D30"/>
                </a:solidFill>
                <a:latin typeface="Calibri"/>
                <a:cs typeface="Calibri"/>
              </a:rPr>
              <a:t>EVIDENCE</a:t>
            </a:r>
            <a:r>
              <a:rPr b="1" spc="-75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b="1" spc="-10">
                <a:solidFill>
                  <a:srgbClr val="E43D30"/>
                </a:solidFill>
                <a:latin typeface="Calibri"/>
                <a:cs typeface="Calibri"/>
              </a:rPr>
              <a:t>SYNTHESIS</a:t>
            </a:r>
            <a:endParaRPr>
              <a:latin typeface="Calibri"/>
              <a:cs typeface="Calibri"/>
            </a:endParaRPr>
          </a:p>
          <a:p>
            <a:pPr marL="92710" marR="103505">
              <a:lnSpc>
                <a:spcPct val="100000"/>
              </a:lnSpc>
              <a:spcBef>
                <a:spcPts val="5"/>
              </a:spcBef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summary 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generated for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each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PICO  question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via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systematic 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review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of health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effects 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plus:</a:t>
            </a:r>
            <a:endParaRPr sz="1600">
              <a:latin typeface="Calibri"/>
              <a:cs typeface="Calibri"/>
            </a:endParaRPr>
          </a:p>
          <a:p>
            <a:pPr marL="435609" indent="-342900">
              <a:lnSpc>
                <a:spcPct val="100000"/>
              </a:lnSpc>
              <a:buFont typeface="Arial"/>
              <a:buChar char="•"/>
              <a:tabLst>
                <a:tab pos="435609" algn="l"/>
                <a:tab pos="436245" algn="l"/>
              </a:tabLst>
            </a:pP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Resource</a:t>
            </a:r>
            <a:r>
              <a:rPr sz="16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use</a:t>
            </a:r>
            <a:endParaRPr sz="1600">
              <a:latin typeface="Calibri"/>
              <a:cs typeface="Calibri"/>
            </a:endParaRPr>
          </a:p>
          <a:p>
            <a:pPr marL="435609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35609" algn="l"/>
                <a:tab pos="436245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Feasibility</a:t>
            </a:r>
            <a:endParaRPr sz="1600">
              <a:latin typeface="Calibri"/>
              <a:cs typeface="Calibri"/>
            </a:endParaRPr>
          </a:p>
          <a:p>
            <a:pPr marL="435609" indent="-342900">
              <a:lnSpc>
                <a:spcPct val="100000"/>
              </a:lnSpc>
              <a:buFont typeface="Arial"/>
              <a:buChar char="•"/>
              <a:tabLst>
                <a:tab pos="435609" algn="l"/>
                <a:tab pos="436245" algn="l"/>
              </a:tabLst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Acceptability</a:t>
            </a:r>
            <a:endParaRPr sz="1600">
              <a:latin typeface="Calibri"/>
              <a:cs typeface="Calibri"/>
            </a:endParaRPr>
          </a:p>
          <a:p>
            <a:pPr marL="435609" indent="-342900">
              <a:lnSpc>
                <a:spcPct val="100000"/>
              </a:lnSpc>
              <a:buFont typeface="Arial"/>
              <a:buChar char="•"/>
              <a:tabLst>
                <a:tab pos="435609" algn="l"/>
                <a:tab pos="436245" algn="l"/>
              </a:tabLst>
            </a:pP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Equity</a:t>
            </a:r>
            <a:endParaRPr sz="1600">
              <a:latin typeface="Calibri"/>
              <a:cs typeface="Calibri"/>
            </a:endParaRPr>
          </a:p>
          <a:p>
            <a:pPr marL="435609" marR="317500" indent="-342900">
              <a:lnSpc>
                <a:spcPct val="100000"/>
              </a:lnSpc>
              <a:buFont typeface="Arial"/>
              <a:buChar char="•"/>
              <a:tabLst>
                <a:tab pos="435609" algn="l"/>
                <a:tab pos="436245" algn="l"/>
              </a:tabLst>
            </a:pP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values</a:t>
            </a:r>
            <a:r>
              <a:rPr sz="16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and 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preferences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76244" y="3590417"/>
            <a:ext cx="2459990" cy="1591056"/>
          </a:xfrm>
          <a:prstGeom prst="rect">
            <a:avLst/>
          </a:prstGeom>
          <a:solidFill>
            <a:srgbClr val="FDD9AF"/>
          </a:solidFill>
        </p:spPr>
        <p:txBody>
          <a:bodyPr vert="horz" wrap="square" lIns="0" tIns="34925" rIns="0" bIns="0" rtlCol="0">
            <a:spAutoFit/>
          </a:bodyPr>
          <a:lstStyle/>
          <a:p>
            <a:pPr marL="91440" marR="115570">
              <a:lnSpc>
                <a:spcPct val="100000"/>
              </a:lnSpc>
              <a:spcBef>
                <a:spcPts val="275"/>
              </a:spcBef>
            </a:pPr>
            <a:r>
              <a:rPr sz="1400" b="1" spc="-5">
                <a:solidFill>
                  <a:srgbClr val="7E7E7E"/>
                </a:solidFill>
                <a:latin typeface="Calibri"/>
                <a:cs typeface="Calibri"/>
              </a:rPr>
              <a:t>Example: PICO </a:t>
            </a:r>
            <a:r>
              <a:rPr sz="1400" b="1">
                <a:solidFill>
                  <a:srgbClr val="7E7E7E"/>
                </a:solidFill>
                <a:latin typeface="Calibri"/>
                <a:cs typeface="Calibri"/>
              </a:rPr>
              <a:t>question 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“Should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automated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red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cell 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exchange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vs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simple transfusion  or manual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red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cell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exchange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be  used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SCD  receiving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chronic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transfusions?”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35568" y="1906521"/>
            <a:ext cx="2459990" cy="3273552"/>
          </a:xfrm>
          <a:prstGeom prst="rect">
            <a:avLst/>
          </a:prstGeom>
          <a:solidFill>
            <a:srgbClr val="8A80A2">
              <a:alpha val="47058"/>
            </a:srgbClr>
          </a:solidFill>
        </p:spPr>
        <p:txBody>
          <a:bodyPr vert="horz" wrap="square" lIns="0" tIns="29845" rIns="0" bIns="0" rtlCol="0">
            <a:spAutoFit/>
          </a:bodyPr>
          <a:lstStyle/>
          <a:p>
            <a:pPr marL="92075">
              <a:lnSpc>
                <a:spcPct val="100000"/>
              </a:lnSpc>
              <a:spcBef>
                <a:spcPts val="235"/>
              </a:spcBef>
            </a:pPr>
            <a:r>
              <a:rPr b="1">
                <a:solidFill>
                  <a:srgbClr val="E43D30"/>
                </a:solidFill>
                <a:latin typeface="Calibri"/>
                <a:cs typeface="Calibri"/>
              </a:rPr>
              <a:t>MAKING</a:t>
            </a:r>
            <a:endParaRPr>
              <a:latin typeface="Calibri"/>
              <a:cs typeface="Calibri"/>
            </a:endParaRPr>
          </a:p>
          <a:p>
            <a:pPr marL="92075">
              <a:lnSpc>
                <a:spcPct val="100000"/>
              </a:lnSpc>
            </a:pPr>
            <a:r>
              <a:rPr b="1" spc="-20">
                <a:solidFill>
                  <a:srgbClr val="E43D30"/>
                </a:solidFill>
                <a:latin typeface="Calibri"/>
                <a:cs typeface="Calibri"/>
              </a:rPr>
              <a:t>RECOMMENDATIONS</a:t>
            </a:r>
            <a:endParaRPr>
              <a:latin typeface="Calibri"/>
              <a:cs typeface="Calibri"/>
            </a:endParaRPr>
          </a:p>
          <a:p>
            <a:pPr marL="92075" marR="306070">
              <a:lnSpc>
                <a:spcPct val="100000"/>
              </a:lnSpc>
              <a:spcBef>
                <a:spcPts val="10"/>
              </a:spcBef>
            </a:pPr>
            <a:r>
              <a:rPr sz="1600" b="1" spc="-10">
                <a:solidFill>
                  <a:srgbClr val="7E7E7E"/>
                </a:solidFill>
                <a:latin typeface="Calibri"/>
                <a:cs typeface="Calibri"/>
              </a:rPr>
              <a:t>Recommendations  </a:t>
            </a:r>
            <a:r>
              <a:rPr sz="1600" b="1" spc="-5">
                <a:solidFill>
                  <a:srgbClr val="7E7E7E"/>
                </a:solidFill>
                <a:latin typeface="Calibri"/>
                <a:cs typeface="Calibri"/>
              </a:rPr>
              <a:t>made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by guideline  panel members</a:t>
            </a:r>
            <a:r>
              <a:rPr sz="1600" spc="-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based  on evidence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600">
                <a:solidFill>
                  <a:srgbClr val="7E7E7E"/>
                </a:solidFill>
                <a:latin typeface="Calibri"/>
                <a:cs typeface="Calibri"/>
              </a:rPr>
              <a:t>all 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factors.</a:t>
            </a:r>
            <a:endParaRPr sz="1600">
              <a:latin typeface="Calibri"/>
              <a:cs typeface="Calibri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604012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How </a:t>
            </a:r>
            <a:r>
              <a:rPr spc="-15"/>
              <a:t>were </a:t>
            </a:r>
            <a:r>
              <a:rPr spc="5"/>
              <a:t>these </a:t>
            </a:r>
            <a:r>
              <a:t>ASH guidelines</a:t>
            </a:r>
            <a:r>
              <a:rPr spc="35"/>
              <a:t> </a:t>
            </a:r>
            <a:r>
              <a:rPr spc="-5"/>
              <a:t>developed?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8AF942-A3A0-1B4D-2398-A42246D86599}"/>
              </a:ext>
            </a:extLst>
          </p:cNvPr>
          <p:cNvSpPr txBox="1"/>
          <p:nvPr/>
        </p:nvSpPr>
        <p:spPr>
          <a:xfrm>
            <a:off x="847344" y="5300468"/>
            <a:ext cx="10331840" cy="58477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b="1" i="1">
                <a:solidFill>
                  <a:srgbClr val="2E2D2D"/>
                </a:solidFill>
                <a:latin typeface="Arial"/>
                <a:cs typeface="Arial"/>
              </a:rPr>
              <a:t>ASH guidelines are reviewed annually by expert work groups convened by ASH. Resources, such as this slide set, derived from guidelines that require updating are removed from the ASH website. </a:t>
            </a:r>
            <a:endParaRPr lang="en-US" sz="1600" b="1" i="1">
              <a:solidFill>
                <a:srgbClr val="2E2D2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99725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08122" y="2984627"/>
            <a:ext cx="6176010" cy="1491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</a:pP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Should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nonpharmacological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therapies be used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in  addition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to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pharmacological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therapies be used </a:t>
            </a:r>
            <a:r>
              <a:rPr sz="2400" spc="-25">
                <a:solidFill>
                  <a:srgbClr val="E43D30"/>
                </a:solidFill>
                <a:latin typeface="Calibri"/>
                <a:cs typeface="Calibri"/>
              </a:rPr>
              <a:t>for 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treatment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pain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in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children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and  adults with</a:t>
            </a:r>
            <a:r>
              <a:rPr sz="2400" spc="-120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SCD?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996124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Many </a:t>
            </a:r>
            <a:r>
              <a:t>children and </a:t>
            </a:r>
            <a:r>
              <a:rPr spc="5"/>
              <a:t>adults with SCD </a:t>
            </a:r>
            <a:r>
              <a:t>also </a:t>
            </a:r>
            <a:r>
              <a:rPr spc="-5"/>
              <a:t>experience </a:t>
            </a:r>
            <a:r>
              <a:rPr spc="5"/>
              <a:t>ongoing </a:t>
            </a:r>
            <a:r>
              <a:rPr spc="-5"/>
              <a:t>chronic</a:t>
            </a:r>
            <a:r>
              <a:rPr spc="-35"/>
              <a:t> </a:t>
            </a:r>
            <a:r>
              <a:t>pain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958830" cy="325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first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line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SCD 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standard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medical</a:t>
            </a:r>
            <a:r>
              <a:rPr sz="24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therapy</a:t>
            </a:r>
            <a:endParaRPr sz="2400">
              <a:latin typeface="Calibri"/>
              <a:cs typeface="Calibri"/>
            </a:endParaRPr>
          </a:p>
          <a:p>
            <a:pPr marL="469900" marR="218440" indent="-457200" algn="just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Pharmacotherapy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alone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has limited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effectiveness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reducing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burden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associated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psychosocial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co-morbidities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that commonly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occur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24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Nonpharmacological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strategies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include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psychological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techniques </a:t>
            </a:r>
            <a:r>
              <a:rPr sz="2400" spc="-65">
                <a:solidFill>
                  <a:srgbClr val="7E7E7E"/>
                </a:solidFill>
                <a:latin typeface="Calibri"/>
                <a:cs typeface="Calibri"/>
              </a:rPr>
              <a:t>(CBT,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mindfulness,  </a:t>
            </a:r>
            <a:r>
              <a:rPr sz="2400" spc="-65">
                <a:solidFill>
                  <a:srgbClr val="7E7E7E"/>
                </a:solidFill>
                <a:latin typeface="Calibri"/>
                <a:cs typeface="Calibri"/>
              </a:rPr>
              <a:t>ACT,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coping skills training),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physical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therapies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(e.g.,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exercise, physical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activities,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yoga), 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integrative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medicine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approaches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(e.g.,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massage, acupuncture,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complementary 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alternative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therapies),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which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being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used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by patients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</a:t>
            </a:r>
            <a:r>
              <a:rPr sz="24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6773"/>
            <a:ext cx="10158095" cy="394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spc="-25"/>
              <a:t>Treatment </a:t>
            </a:r>
            <a:r>
              <a:rPr sz="2400" spc="-5"/>
              <a:t>of </a:t>
            </a:r>
            <a:r>
              <a:rPr sz="2400" spc="-10"/>
              <a:t>Chronic Pain: </a:t>
            </a:r>
            <a:r>
              <a:rPr sz="2400" spc="-5"/>
              <a:t>Non-pharmacologic or </a:t>
            </a:r>
            <a:r>
              <a:rPr sz="2400" spc="-15"/>
              <a:t>Integrative </a:t>
            </a:r>
            <a:r>
              <a:rPr sz="2400"/>
              <a:t>Health</a:t>
            </a:r>
            <a:r>
              <a:rPr sz="2400" spc="-50"/>
              <a:t> </a:t>
            </a:r>
            <a:r>
              <a:rPr sz="2400" spc="-10"/>
              <a:t>Interventions</a:t>
            </a:r>
            <a:endParaRPr sz="2400"/>
          </a:p>
        </p:txBody>
      </p:sp>
      <p:sp>
        <p:nvSpPr>
          <p:cNvPr id="3" name="object 3"/>
          <p:cNvSpPr txBox="1"/>
          <p:nvPr/>
        </p:nvSpPr>
        <p:spPr>
          <a:xfrm>
            <a:off x="406400" y="2018004"/>
            <a:ext cx="11440160" cy="4179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67310">
              <a:lnSpc>
                <a:spcPct val="99800"/>
              </a:lnSpc>
            </a:pPr>
            <a:r>
              <a:rPr sz="2000" b="1" spc="-5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2000" b="1">
                <a:solidFill>
                  <a:srgbClr val="7E7E7E"/>
                </a:solidFill>
                <a:latin typeface="Calibri"/>
                <a:cs typeface="Calibri"/>
              </a:rPr>
              <a:t>8a.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i="1" spc="-5">
                <a:solidFill>
                  <a:srgbClr val="7E7E7E"/>
                </a:solidFill>
                <a:latin typeface="Calibri"/>
                <a:cs typeface="Calibri"/>
              </a:rPr>
              <a:t>adults and children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with SCD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2000" spc="-2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related to SCD,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the ASH  guideline panel </a:t>
            </a:r>
            <a:r>
              <a:rPr sz="2000" i="1" spc="-5">
                <a:solidFill>
                  <a:srgbClr val="7E7E7E"/>
                </a:solidFill>
                <a:latin typeface="Calibri"/>
                <a:cs typeface="Calibri"/>
              </a:rPr>
              <a:t>suggests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cognitive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behavioral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management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strategies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context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 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comprehensive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disease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management plan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(</a:t>
            </a:r>
            <a:r>
              <a:rPr sz="2000" b="1">
                <a:solidFill>
                  <a:srgbClr val="7E7E7E"/>
                </a:solidFill>
                <a:latin typeface="Calibri"/>
                <a:cs typeface="Calibri"/>
              </a:rPr>
              <a:t>conditional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based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very low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certainty 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20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2000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2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955"/>
              </a:spcBef>
            </a:pPr>
            <a:r>
              <a:rPr sz="1200" b="1" spc="-10">
                <a:solidFill>
                  <a:srgbClr val="7E7E7E"/>
                </a:solidFill>
                <a:latin typeface="Calibri"/>
                <a:cs typeface="Calibri"/>
              </a:rPr>
              <a:t>Remarks:</a:t>
            </a:r>
            <a:endParaRPr sz="1200">
              <a:latin typeface="Calibri"/>
              <a:cs typeface="Calibri"/>
            </a:endParaRPr>
          </a:p>
          <a:p>
            <a:pPr marL="355600" marR="109220" indent="-342900">
              <a:lnSpc>
                <a:spcPct val="100000"/>
              </a:lnSpc>
              <a:spcBef>
                <a:spcPts val="59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cognitive or behavioral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management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strategy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broadest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evidence base is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cognitive behavioral therapy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(CBT). </a:t>
            </a:r>
            <a:r>
              <a:rPr sz="1200" spc="10">
                <a:solidFill>
                  <a:srgbClr val="7E7E7E"/>
                </a:solidFill>
                <a:latin typeface="Calibri"/>
                <a:cs typeface="Calibri"/>
              </a:rPr>
              <a:t>Other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strategies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considered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by the panel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with lower  certainty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include acceptance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commitment therapy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(ACT),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mindfulness-based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treatments, coping skills training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operant</a:t>
            </a:r>
            <a:r>
              <a:rPr sz="1200" spc="-3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15">
                <a:solidFill>
                  <a:srgbClr val="7E7E7E"/>
                </a:solidFill>
                <a:latin typeface="Calibri"/>
                <a:cs typeface="Calibri"/>
              </a:rPr>
              <a:t>therapy.</a:t>
            </a:r>
            <a:endParaRPr sz="1200">
              <a:latin typeface="Calibri"/>
              <a:cs typeface="Calibri"/>
            </a:endParaRPr>
          </a:p>
          <a:p>
            <a:pPr marL="355600" marR="508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This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is based mainly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on indirect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evidence. The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treatments that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been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tested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SCD are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children with 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without establishing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presence of  chronic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 or the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intervention’s effects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on chronic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pain. The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outcomes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assessed 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not typically included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intensity.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greater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body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of indirect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was drawn  from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literature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on individuals with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fibromyalgia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nonspecific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low back</a:t>
            </a:r>
            <a:r>
              <a:rPr sz="12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pain.</a:t>
            </a:r>
            <a:endParaRPr sz="1200">
              <a:latin typeface="Calibri"/>
              <a:cs typeface="Calibri"/>
            </a:endParaRPr>
          </a:p>
          <a:p>
            <a:pPr marL="355600" marR="511175" indent="-3429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4965" algn="l"/>
                <a:tab pos="355600" algn="l"/>
              </a:tabLst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No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standardized,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manualized universally accepted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version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200" spc="-15">
                <a:solidFill>
                  <a:srgbClr val="7E7E7E"/>
                </a:solidFill>
                <a:latin typeface="Calibri"/>
                <a:cs typeface="Calibri"/>
              </a:rPr>
              <a:t>CBT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available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either adults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or children.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This is a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significant clinical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translational research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need. 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Nonetheless, such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strategies have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shown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broad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applicability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pediatric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adult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non-cancer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pain.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Interventions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based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200" spc="-40">
                <a:solidFill>
                  <a:srgbClr val="7E7E7E"/>
                </a:solidFill>
                <a:latin typeface="Calibri"/>
                <a:cs typeface="Calibri"/>
              </a:rPr>
              <a:t>CBT,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coping skills training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guided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imagery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some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evidence base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200" spc="-15">
                <a:solidFill>
                  <a:srgbClr val="7E7E7E"/>
                </a:solidFill>
                <a:latin typeface="Calibri"/>
                <a:cs typeface="Calibri"/>
              </a:rPr>
              <a:t>SCD,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though mainly in children and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episodic</a:t>
            </a:r>
            <a:r>
              <a:rPr sz="1200" spc="-5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pain.</a:t>
            </a:r>
            <a:endParaRPr sz="1200">
              <a:latin typeface="Calibri"/>
              <a:cs typeface="Calibri"/>
            </a:endParaRPr>
          </a:p>
          <a:p>
            <a:pPr marL="355600" marR="57912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other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conditions,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these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methods are believed to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low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risks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are portable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that patients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can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utilize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skills </a:t>
            </a:r>
            <a:r>
              <a:rPr sz="1200" spc="5">
                <a:solidFill>
                  <a:srgbClr val="7E7E7E"/>
                </a:solidFill>
                <a:latin typeface="Calibri"/>
                <a:cs typeface="Calibri"/>
              </a:rPr>
              <a:t>learned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their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own after treatment, possibly with 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intermittent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"booster"</a:t>
            </a:r>
            <a:r>
              <a:rPr sz="12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sessions.</a:t>
            </a:r>
            <a:endParaRPr sz="1200">
              <a:latin typeface="Calibri"/>
              <a:cs typeface="Calibri"/>
            </a:endParaRPr>
          </a:p>
          <a:p>
            <a:pPr marL="355600" marR="32004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Time,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financial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costs,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availability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training of therapists (i.e.,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 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SCD)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patient burden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can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be barriers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these types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psychological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treatments that are 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being</a:t>
            </a:r>
            <a:r>
              <a:rPr sz="1200" spc="-8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recommended.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Cognitive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behavioral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management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strategies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should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be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used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conjunction with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other modalities as part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 comprehensive and multimodal pain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r>
              <a:rPr sz="1200" spc="-1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plan.</a:t>
            </a:r>
            <a:endParaRPr sz="1200">
              <a:latin typeface="Calibri"/>
              <a:cs typeface="Calibri"/>
            </a:endParaRPr>
          </a:p>
          <a:p>
            <a:pPr marL="355600" indent="-342900">
              <a:lnSpc>
                <a:spcPct val="100000"/>
              </a:lnSpc>
              <a:buAutoNum type="arabicPeriod"/>
              <a:tabLst>
                <a:tab pos="354965" algn="l"/>
                <a:tab pos="355600" algn="l"/>
              </a:tabLst>
            </a:pP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Behavior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cognitive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strategies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optimal in a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setting where patient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motivated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access to </a:t>
            </a:r>
            <a:r>
              <a:rPr sz="1200" spc="-10">
                <a:solidFill>
                  <a:srgbClr val="7E7E7E"/>
                </a:solidFill>
                <a:latin typeface="Calibri"/>
                <a:cs typeface="Calibri"/>
              </a:rPr>
              <a:t>appropriately </a:t>
            </a:r>
            <a:r>
              <a:rPr sz="1200">
                <a:solidFill>
                  <a:srgbClr val="7E7E7E"/>
                </a:solidFill>
                <a:latin typeface="Calibri"/>
                <a:cs typeface="Calibri"/>
              </a:rPr>
              <a:t>trained</a:t>
            </a:r>
            <a:r>
              <a:rPr sz="12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200" spc="-5">
                <a:solidFill>
                  <a:srgbClr val="7E7E7E"/>
                </a:solidFill>
                <a:latin typeface="Calibri"/>
                <a:cs typeface="Calibri"/>
              </a:rPr>
              <a:t>personnel.</a:t>
            </a:r>
            <a:endParaRPr sz="1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9369425" cy="841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30"/>
              <a:t>Treatment </a:t>
            </a:r>
            <a:r>
              <a:t>of </a:t>
            </a:r>
            <a:r>
              <a:rPr spc="-5"/>
              <a:t>Chronic </a:t>
            </a:r>
            <a:r>
              <a:rPr spc="-10"/>
              <a:t>Pain: </a:t>
            </a:r>
            <a:r>
              <a:t>Non-pharmacologic or </a:t>
            </a:r>
            <a:r>
              <a:rPr spc="-15"/>
              <a:t>Integrative</a:t>
            </a:r>
            <a:r>
              <a:rPr spc="165"/>
              <a:t> </a:t>
            </a:r>
            <a:r>
              <a:t>Health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5"/>
              <a:t>Interventions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438146"/>
            <a:ext cx="9426575" cy="12750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Balance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benefits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vs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harms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likely </a:t>
            </a:r>
            <a:r>
              <a:rPr sz="2400" spc="-30">
                <a:solidFill>
                  <a:srgbClr val="7E7E7E"/>
                </a:solidFill>
                <a:latin typeface="Calibri"/>
                <a:cs typeface="Calibri"/>
              </a:rPr>
              <a:t>favors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this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intervention.</a:t>
            </a:r>
            <a:endParaRPr sz="24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few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undesirable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effects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intervention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except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time 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commitment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cost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these</a:t>
            </a:r>
            <a:r>
              <a:rPr sz="24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therapies.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385441" y="2884296"/>
            <a:ext cx="7301865" cy="11252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</a:pP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Should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opioid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therapy </a:t>
            </a:r>
            <a:r>
              <a:rPr sz="2400" spc="-15">
                <a:solidFill>
                  <a:srgbClr val="E43D30"/>
                </a:solidFill>
                <a:latin typeface="Calibri"/>
                <a:cs typeface="Calibri"/>
              </a:rPr>
              <a:t>versus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no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opioid 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therapy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or periodic opioid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therapy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be used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in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patients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with 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SCD </a:t>
            </a:r>
            <a:r>
              <a:rPr sz="2400">
                <a:solidFill>
                  <a:srgbClr val="E43D30"/>
                </a:solidFill>
                <a:latin typeface="Calibri"/>
                <a:cs typeface="Calibri"/>
              </a:rPr>
              <a:t>who </a:t>
            </a:r>
            <a:r>
              <a:rPr sz="2400" spc="-20">
                <a:solidFill>
                  <a:srgbClr val="E43D30"/>
                </a:solidFill>
                <a:latin typeface="Calibri"/>
                <a:cs typeface="Calibri"/>
              </a:rPr>
              <a:t>have </a:t>
            </a:r>
            <a:r>
              <a:rPr sz="2400" spc="-10">
                <a:solidFill>
                  <a:srgbClr val="E43D30"/>
                </a:solidFill>
                <a:latin typeface="Calibri"/>
                <a:cs typeface="Calibri"/>
              </a:rPr>
              <a:t>chronic</a:t>
            </a:r>
            <a:r>
              <a:rPr sz="2400" spc="-90">
                <a:solidFill>
                  <a:srgbClr val="E43D30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E43D30"/>
                </a:solidFill>
                <a:latin typeface="Calibri"/>
                <a:cs typeface="Calibri"/>
              </a:rPr>
              <a:t>pain?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592645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Chronic </a:t>
            </a:r>
            <a:r>
              <a:t>opioid </a:t>
            </a:r>
            <a:r>
              <a:rPr spc="-5"/>
              <a:t>therapy: </a:t>
            </a:r>
            <a:r>
              <a:rPr spc="-10"/>
              <a:t>General</a:t>
            </a:r>
            <a:r>
              <a:rPr spc="50"/>
              <a:t> </a:t>
            </a:r>
            <a:r>
              <a:rPr spc="-5"/>
              <a:t>comments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9124950" cy="23031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Individualized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approach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initiating 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discontinuing</a:t>
            </a:r>
            <a:r>
              <a:rPr sz="24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65">
                <a:solidFill>
                  <a:srgbClr val="7E7E7E"/>
                </a:solidFill>
                <a:latin typeface="Calibri"/>
                <a:cs typeface="Calibri"/>
              </a:rPr>
              <a:t>COT: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65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Based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on balance between risks/harms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8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benefits</a:t>
            </a:r>
            <a:endParaRPr sz="18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Consider functional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outcomes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durability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benefit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over</a:t>
            </a:r>
            <a:r>
              <a:rPr sz="1800" spc="1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time</a:t>
            </a:r>
            <a:endParaRPr sz="18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spcBef>
                <a:spcPts val="30"/>
              </a:spcBef>
              <a:buClr>
                <a:srgbClr val="7E7E7E"/>
              </a:buClr>
              <a:buFont typeface="Arial"/>
              <a:buChar char="–"/>
            </a:pPr>
            <a:endParaRPr sz="27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Recommendations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divided based 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3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distinct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populations</a:t>
            </a:r>
            <a:endParaRPr sz="2400">
              <a:latin typeface="Calibri"/>
              <a:cs typeface="Calibri"/>
            </a:endParaRPr>
          </a:p>
          <a:p>
            <a:pPr marL="1003300" lvl="1" indent="-381000">
              <a:lnSpc>
                <a:spcPct val="100000"/>
              </a:lnSpc>
              <a:spcBef>
                <a:spcPts val="1065"/>
              </a:spcBef>
              <a:buFont typeface="Arial"/>
              <a:buChar char="–"/>
              <a:tabLst>
                <a:tab pos="1003300" algn="l"/>
                <a:tab pos="1003935" algn="l"/>
              </a:tabLst>
            </a:pP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Clear presence of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chronic rather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than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episodic</a:t>
            </a:r>
            <a:r>
              <a:rPr sz="1800" spc="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409194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Chronic </a:t>
            </a:r>
            <a:r>
              <a:t>Opioid </a:t>
            </a:r>
            <a:r>
              <a:rPr spc="-10"/>
              <a:t>Therapy</a:t>
            </a:r>
            <a:r>
              <a:rPr spc="-5"/>
              <a:t> </a:t>
            </a:r>
            <a:r>
              <a:rPr spc="-20"/>
              <a:t>(COT)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8665"/>
            <a:ext cx="10858500" cy="3305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227329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9a.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adults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with SCD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emerging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and/or recently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developed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pain, 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suggests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against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initiation of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unless pain is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refractory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multiple other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modalities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(conditional 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</a:t>
            </a:r>
            <a:r>
              <a:rPr sz="1800" spc="3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9b.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adults 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receiving </a:t>
            </a:r>
            <a:r>
              <a:rPr sz="1800" spc="-65">
                <a:solidFill>
                  <a:srgbClr val="7E7E7E"/>
                </a:solidFill>
                <a:latin typeface="Calibri"/>
                <a:cs typeface="Calibri"/>
              </a:rPr>
              <a:t>COT,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functioning  well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have perceived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benefit,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suggests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shared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decision-making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continuation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(conditional 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r>
              <a:rPr sz="1800" spc="32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  <a:p>
            <a:pPr marL="469900" marR="28575" indent="-457200">
              <a:lnSpc>
                <a:spcPct val="100000"/>
              </a:lnSpc>
              <a:spcBef>
                <a:spcPts val="103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9c.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adults and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receiving </a:t>
            </a:r>
            <a:r>
              <a:rPr sz="1800" spc="-65">
                <a:solidFill>
                  <a:srgbClr val="7E7E7E"/>
                </a:solidFill>
                <a:latin typeface="Calibri"/>
                <a:cs typeface="Calibri"/>
              </a:rPr>
              <a:t>COT,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functioning  poorly or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high risk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aberrant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use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or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toxicity,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ASH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 panel suggests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against  continuation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(conditional recommendation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based on very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low certainty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about</a:t>
            </a:r>
            <a:r>
              <a:rPr sz="1800" spc="3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effects</a:t>
            </a:r>
            <a:endParaRPr sz="18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1800" spc="-5">
                <a:solidFill>
                  <a:srgbClr val="7E7E7E"/>
                </a:solidFill>
                <a:latin typeface="Cambria Math"/>
                <a:cs typeface="Cambria Math"/>
              </a:rPr>
              <a:t>⨁</a:t>
            </a:r>
            <a:r>
              <a:rPr sz="1800" spc="-5">
                <a:solidFill>
                  <a:srgbClr val="7E7E7E"/>
                </a:solidFill>
                <a:latin typeface="Yu Gothic"/>
                <a:cs typeface="Yu Gothic"/>
              </a:rPr>
              <a:t>◯◯◯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).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0" y="6200952"/>
            <a:ext cx="4332605" cy="266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*See </a:t>
            </a:r>
            <a:r>
              <a:rPr sz="1600" spc="-10">
                <a:solidFill>
                  <a:srgbClr val="7E7E7E"/>
                </a:solidFill>
                <a:latin typeface="Calibri"/>
                <a:cs typeface="Calibri"/>
              </a:rPr>
              <a:t>important </a:t>
            </a:r>
            <a:r>
              <a:rPr sz="1600" spc="-15">
                <a:solidFill>
                  <a:srgbClr val="7E7E7E"/>
                </a:solidFill>
                <a:latin typeface="Calibri"/>
                <a:cs typeface="Calibri"/>
              </a:rPr>
              <a:t>Remarks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in full guideline</a:t>
            </a:r>
            <a:r>
              <a:rPr sz="1600" spc="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600" spc="-5">
                <a:solidFill>
                  <a:srgbClr val="7E7E7E"/>
                </a:solidFill>
                <a:latin typeface="Calibri"/>
                <a:cs typeface="Calibri"/>
              </a:rPr>
              <a:t>manuscript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120396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10"/>
              <a:t>Remarks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3600" y="2021966"/>
            <a:ext cx="335597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Optimization of SCD management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is a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 priority.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0" y="2021966"/>
            <a:ext cx="88265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600" y="2354198"/>
            <a:ext cx="10422255" cy="15157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In those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whose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pain has been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refractory to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multiple other interventions,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should be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considered after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stratification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using a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validated tool,  based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how well patients’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SCD is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managed, comprehensive assessment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behavioral risks </a:t>
            </a:r>
            <a:r>
              <a:rPr sz="1400" spc="5">
                <a:solidFill>
                  <a:srgbClr val="7E7E7E"/>
                </a:solidFill>
                <a:latin typeface="Calibri"/>
                <a:cs typeface="Calibri"/>
              </a:rPr>
              <a:t>(eg,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factors for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opioid misuse), implications of  tolerance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management 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episodes, and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other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known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adverse effects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opioids. Adverse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events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noted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in other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non-SCD 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populations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dose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dependent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include increased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of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poor surgical outcomes, increased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of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motor vehicle collisions, 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myocardial infarction,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bone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fracture,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mortality.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on doses of &gt;120 mg of morphine milligram equivalents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(MME)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are at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hormonal alterations,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which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can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lead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to sexual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dysfunction.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Doses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&gt;100 mg of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MME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associated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with a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ninefold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increase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400" spc="1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overdose 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compared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doses &lt;20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mg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MME in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general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non-SCD pain</a:t>
            </a:r>
            <a:r>
              <a:rPr sz="1400" spc="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populations.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400" y="3966845"/>
            <a:ext cx="882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3600" y="3966845"/>
            <a:ext cx="10533380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Failure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criteria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 trial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should be discussed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shared decision-making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process,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and alternative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treatments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case of failure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and a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plan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opioid cessation should be developed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before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initiation. Documentation of this discussion and the goals 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care </a:t>
            </a:r>
            <a:r>
              <a:rPr sz="1400" spc="5">
                <a:solidFill>
                  <a:srgbClr val="7E7E7E"/>
                </a:solidFill>
                <a:latin typeface="Calibri"/>
                <a:cs typeface="Calibri"/>
              </a:rPr>
              <a:t>should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be included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 medical</a:t>
            </a:r>
            <a:r>
              <a:rPr sz="14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record.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63600" y="4726178"/>
            <a:ext cx="3951604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lowest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effective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opioid dose should be</a:t>
            </a:r>
            <a:r>
              <a:rPr sz="14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prescribed.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600" y="5058409"/>
            <a:ext cx="671004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should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avoid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use 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benzodiazepines,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sedating medications, and</a:t>
            </a:r>
            <a:r>
              <a:rPr sz="1400" spc="22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alcohol.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06400" y="4726178"/>
            <a:ext cx="88265" cy="892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3600" y="5390641"/>
            <a:ext cx="10494010" cy="6623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Providers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should be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aware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that patients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inadvertently end up on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if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episodic pain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frequent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enough that patients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receiving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frequent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opioid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recurrent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pain.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Therefore, providers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should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make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efforts to reduce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or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eliminate scheduled opioid doses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between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acute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episodic pain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events,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which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may reduce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likelihood of unintentional</a:t>
            </a:r>
            <a:r>
              <a:rPr sz="1400" spc="1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5">
                <a:solidFill>
                  <a:srgbClr val="7E7E7E"/>
                </a:solidFill>
                <a:latin typeface="Calibri"/>
                <a:cs typeface="Calibri"/>
              </a:rPr>
              <a:t>COT.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30759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Further</a:t>
            </a:r>
            <a:r>
              <a:rPr spc="-60"/>
              <a:t> </a:t>
            </a:r>
            <a:r>
              <a:rPr spc="-10"/>
              <a:t>Remarks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863600" y="2021966"/>
            <a:ext cx="335597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Optimization of SCD management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is a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 priority.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0" y="2021966"/>
            <a:ext cx="88265" cy="560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63600" y="2354198"/>
            <a:ext cx="10219055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benefit of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in SCD is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largely unknown, and the harms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established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via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indirect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evidence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(recommendation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9a,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remark 2);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therefore,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shared decision making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essential and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lead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continuation once risks of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and tapering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are</a:t>
            </a:r>
            <a:r>
              <a:rPr sz="1400" spc="1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explained.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400" y="2899790"/>
            <a:ext cx="882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63600" y="2899790"/>
            <a:ext cx="10339705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Function should be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assessed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from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shared patient/clinician perspective. The use 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standardized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patient-reported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outcome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tools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assess 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functioning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is</a:t>
            </a:r>
            <a:r>
              <a:rPr sz="1400" spc="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encouraged.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06400" y="3445636"/>
            <a:ext cx="882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63600" y="3445636"/>
            <a:ext cx="9889490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discussed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as a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class of drugs. Individual opioid drugs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different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specific toxicity profiles and interactions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end-organ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injury. 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Therefore,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review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the individual profile of each drug under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consideration for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use should be performed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given</a:t>
            </a:r>
            <a:r>
              <a:rPr sz="1400" spc="2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patient.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63600" y="3991229"/>
            <a:ext cx="3951604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lowest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effective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opioid dose should be</a:t>
            </a:r>
            <a:r>
              <a:rPr sz="14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prescribed.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63600" y="4323460"/>
            <a:ext cx="6710045" cy="2355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should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avoid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use 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benzodiazepines,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sedating medications, and</a:t>
            </a:r>
            <a:r>
              <a:rPr sz="1400" spc="229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alcohol.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06400" y="3991229"/>
            <a:ext cx="88265" cy="893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35"/>
              </a:spcBef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63600" y="4656073"/>
            <a:ext cx="10387330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require careful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monitoring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regard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functional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status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assessment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development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aberrant opioid use and  medical,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social,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behavioral, or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psychological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complications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as a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precursor to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opioid dose reduction or</a:t>
            </a:r>
            <a:r>
              <a:rPr sz="1400" spc="114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weaning.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6400" y="5201666"/>
            <a:ext cx="88265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4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63600" y="5201666"/>
            <a:ext cx="10465435" cy="448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adverse events related to 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rises as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the total dose increases.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Therefore,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patients on high doses of opioids </a:t>
            </a:r>
            <a:r>
              <a:rPr sz="1400" spc="5">
                <a:solidFill>
                  <a:srgbClr val="7E7E7E"/>
                </a:solidFill>
                <a:latin typeface="Calibri"/>
                <a:cs typeface="Calibri"/>
              </a:rPr>
              <a:t>need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close monitoring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complications and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adverse effects.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30759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Further</a:t>
            </a:r>
            <a:r>
              <a:rPr spc="-60"/>
              <a:t> </a:t>
            </a:r>
            <a:r>
              <a:rPr spc="-10"/>
              <a:t>Remarks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20951"/>
            <a:ext cx="96520" cy="9969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600" spc="-5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985"/>
              </a:spcBef>
            </a:pPr>
            <a:r>
              <a:rPr sz="1600" spc="-5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06400" y="3371469"/>
            <a:ext cx="96520" cy="2590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1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>
              <a:lnSpc>
                <a:spcPct val="100000"/>
              </a:lnSpc>
            </a:pPr>
            <a:r>
              <a:rPr spc="-10"/>
              <a:t>Optimization </a:t>
            </a:r>
            <a:r>
              <a:rPr spc="-5"/>
              <a:t>of </a:t>
            </a:r>
            <a:r>
              <a:rPr spc="-10"/>
              <a:t>SCD management </a:t>
            </a:r>
            <a:r>
              <a:rPr spc="-5"/>
              <a:t>is a</a:t>
            </a:r>
            <a:r>
              <a:rPr spc="55"/>
              <a:t> </a:t>
            </a:r>
            <a:r>
              <a:rPr spc="-20"/>
              <a:t>priority.</a:t>
            </a:r>
          </a:p>
          <a:p>
            <a:pPr marL="469900" marR="5080">
              <a:lnSpc>
                <a:spcPct val="151200"/>
              </a:lnSpc>
            </a:pPr>
            <a:r>
              <a:rPr spc="-10"/>
              <a:t>Collaboration </a:t>
            </a:r>
            <a:r>
              <a:rPr spc="-5"/>
              <a:t>with a pain specialist should be </a:t>
            </a:r>
            <a:r>
              <a:rPr spc="-10"/>
              <a:t>strongly considered </a:t>
            </a:r>
            <a:r>
              <a:rPr spc="-15"/>
              <a:t>for </a:t>
            </a:r>
            <a:r>
              <a:rPr spc="-5"/>
              <a:t>additional or </a:t>
            </a:r>
            <a:r>
              <a:rPr spc="-10"/>
              <a:t>alternative </a:t>
            </a:r>
            <a:r>
              <a:rPr spc="-5"/>
              <a:t>pain </a:t>
            </a:r>
            <a:r>
              <a:rPr spc="-10"/>
              <a:t>management strategies.  </a:t>
            </a:r>
            <a:r>
              <a:rPr spc="-15"/>
              <a:t>Weaning </a:t>
            </a:r>
            <a:r>
              <a:rPr spc="-10"/>
              <a:t>and/or withdrawal </a:t>
            </a:r>
            <a:r>
              <a:rPr spc="-15"/>
              <a:t>from </a:t>
            </a:r>
            <a:r>
              <a:rPr spc="-25"/>
              <a:t>COT </a:t>
            </a:r>
            <a:r>
              <a:rPr spc="-5"/>
              <a:t>is potentially a higher-risk entity in </a:t>
            </a:r>
            <a:r>
              <a:rPr spc="-10"/>
              <a:t>patients </a:t>
            </a:r>
            <a:r>
              <a:rPr spc="-5"/>
              <a:t>with </a:t>
            </a:r>
            <a:r>
              <a:rPr spc="-10"/>
              <a:t>SCD </a:t>
            </a:r>
            <a:r>
              <a:t>(ie, </a:t>
            </a:r>
            <a:r>
              <a:rPr spc="-5"/>
              <a:t>risk of triggering</a:t>
            </a:r>
            <a:r>
              <a:rPr spc="260"/>
              <a:t> </a:t>
            </a:r>
            <a:r>
              <a:rPr spc="-10"/>
              <a:t>vasoocclusive</a:t>
            </a:r>
          </a:p>
          <a:p>
            <a:pPr marL="469900">
              <a:lnSpc>
                <a:spcPct val="100000"/>
              </a:lnSpc>
            </a:pPr>
            <a:r>
              <a:rPr spc="-10"/>
              <a:t>events </a:t>
            </a:r>
            <a:r>
              <a:rPr spc="-5"/>
              <a:t>or other medical </a:t>
            </a:r>
            <a:r>
              <a:rPr spc="-10"/>
              <a:t>complications) </a:t>
            </a:r>
            <a:r>
              <a:rPr spc="-5"/>
              <a:t>and should be done</a:t>
            </a:r>
            <a:r>
              <a:rPr spc="55"/>
              <a:t> </a:t>
            </a:r>
            <a:r>
              <a:rPr spc="-20"/>
              <a:t>carefully.</a:t>
            </a:r>
          </a:p>
          <a:p>
            <a:pPr marL="469900" marR="640080">
              <a:lnSpc>
                <a:spcPct val="100000"/>
              </a:lnSpc>
              <a:spcBef>
                <a:spcPts val="985"/>
              </a:spcBef>
            </a:pPr>
            <a:r>
              <a:rPr spc="-5"/>
              <a:t>The </a:t>
            </a:r>
            <a:r>
              <a:rPr spc="-10"/>
              <a:t>other recommendations provided </a:t>
            </a:r>
            <a:r>
              <a:rPr spc="-5"/>
              <a:t>in this summary should be </a:t>
            </a:r>
            <a:r>
              <a:rPr spc="-10"/>
              <a:t>used </a:t>
            </a:r>
            <a:r>
              <a:rPr spc="-15"/>
              <a:t>for </a:t>
            </a:r>
            <a:r>
              <a:rPr spc="-10"/>
              <a:t>potential alternatives that could </a:t>
            </a:r>
            <a:r>
              <a:rPr spc="-5"/>
              <a:t>be part of a  </a:t>
            </a:r>
            <a:r>
              <a:rPr spc="-10"/>
              <a:t>comprehensive </a:t>
            </a:r>
            <a:r>
              <a:rPr spc="-5"/>
              <a:t>pain </a:t>
            </a:r>
            <a:r>
              <a:rPr spc="-10"/>
              <a:t>management</a:t>
            </a:r>
            <a:r>
              <a:rPr spc="20"/>
              <a:t> </a:t>
            </a:r>
            <a:r>
              <a:rPr spc="-5"/>
              <a:t>plan.</a:t>
            </a:r>
          </a:p>
          <a:p>
            <a:pPr marL="469900" indent="-4572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pc="-10"/>
              <a:t>Patients </a:t>
            </a:r>
            <a:r>
              <a:rPr spc="-5"/>
              <a:t>on </a:t>
            </a:r>
            <a:r>
              <a:rPr spc="-25"/>
              <a:t>COT </a:t>
            </a:r>
            <a:r>
              <a:rPr spc="-5"/>
              <a:t>should </a:t>
            </a:r>
            <a:r>
              <a:rPr spc="-15"/>
              <a:t>avoid </a:t>
            </a:r>
            <a:r>
              <a:rPr spc="-5"/>
              <a:t>the </a:t>
            </a:r>
            <a:r>
              <a:rPr spc="-10"/>
              <a:t>use </a:t>
            </a:r>
            <a:r>
              <a:rPr spc="-5"/>
              <a:t>of </a:t>
            </a:r>
            <a:r>
              <a:rPr spc="-10"/>
              <a:t>benzodiazepines, sedating medications, </a:t>
            </a:r>
            <a:r>
              <a:rPr spc="-5"/>
              <a:t>and</a:t>
            </a:r>
            <a:r>
              <a:rPr spc="195"/>
              <a:t> </a:t>
            </a:r>
            <a:r>
              <a:rPr spc="-10"/>
              <a:t>alcohol.</a:t>
            </a:r>
          </a:p>
          <a:p>
            <a:pPr marL="469900" marR="246379" indent="-457200">
              <a:lnSpc>
                <a:spcPct val="100000"/>
              </a:lnSpc>
              <a:spcBef>
                <a:spcPts val="9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pc="-10"/>
              <a:t>Acute </a:t>
            </a:r>
            <a:r>
              <a:rPr spc="-5"/>
              <a:t>pain </a:t>
            </a:r>
            <a:r>
              <a:rPr spc="-10"/>
              <a:t>events </a:t>
            </a:r>
            <a:r>
              <a:rPr spc="-15"/>
              <a:t>may </a:t>
            </a:r>
            <a:r>
              <a:rPr spc="-5"/>
              <a:t>still be </a:t>
            </a:r>
            <a:r>
              <a:rPr spc="-10"/>
              <a:t>treated </a:t>
            </a:r>
            <a:r>
              <a:t>with </a:t>
            </a:r>
            <a:r>
              <a:rPr spc="-5"/>
              <a:t>opioid analgesia if this serves the </a:t>
            </a:r>
            <a:r>
              <a:rPr spc="-15"/>
              <a:t>overall </a:t>
            </a:r>
            <a:r>
              <a:rPr spc="-5"/>
              <a:t>pain </a:t>
            </a:r>
            <a:r>
              <a:rPr spc="-10"/>
              <a:t>treatment </a:t>
            </a:r>
            <a:r>
              <a:rPr spc="-5"/>
              <a:t>plan, but </a:t>
            </a:r>
            <a:r>
              <a:t>this </a:t>
            </a:r>
            <a:r>
              <a:rPr spc="-5"/>
              <a:t>should </a:t>
            </a:r>
            <a:r>
              <a:rPr spc="-10"/>
              <a:t>be  done </a:t>
            </a:r>
            <a:r>
              <a:rPr spc="-5"/>
              <a:t>in </a:t>
            </a:r>
            <a:r>
              <a:rPr spc="-10"/>
              <a:t>conjunction </a:t>
            </a:r>
            <a:r>
              <a:rPr spc="-5"/>
              <a:t>with the primary </a:t>
            </a:r>
            <a:r>
              <a:rPr spc="-10"/>
              <a:t>outpatient management </a:t>
            </a:r>
            <a:r>
              <a:rPr spc="-5"/>
              <a:t>team. </a:t>
            </a:r>
            <a:r>
              <a:rPr spc="-10"/>
              <a:t>Furthermore, nonopioid medications </a:t>
            </a:r>
            <a:r>
              <a:rPr spc="-5"/>
              <a:t>and </a:t>
            </a:r>
            <a:r>
              <a:rPr spc="-10"/>
              <a:t>integrative  therapies </a:t>
            </a:r>
            <a:r>
              <a:rPr spc="-5"/>
              <a:t>should also be </a:t>
            </a:r>
            <a:r>
              <a:rPr spc="-15"/>
              <a:t>offered </a:t>
            </a:r>
            <a:r>
              <a:rPr spc="-5"/>
              <a:t>as outlined in </a:t>
            </a:r>
            <a:r>
              <a:rPr spc="-10"/>
              <a:t>prior</a:t>
            </a:r>
            <a:r>
              <a:rPr spc="55"/>
              <a:t> </a:t>
            </a:r>
            <a:r>
              <a:rPr spc="-10"/>
              <a:t>recommendations.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498983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How </a:t>
            </a:r>
            <a:r>
              <a:rPr spc="-10"/>
              <a:t>to </a:t>
            </a:r>
            <a:r>
              <a:t>use these</a:t>
            </a:r>
            <a:r>
              <a:rPr spc="25"/>
              <a:t> </a:t>
            </a:r>
            <a:r>
              <a:rPr spc="-5"/>
              <a:t>recommendations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518666" y="2595879"/>
          <a:ext cx="9124568" cy="31035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96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951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333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79">
                <a:tc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B w="12700">
                      <a:solidFill>
                        <a:srgbClr val="D9D9D9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84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STRONG</a:t>
                      </a:r>
                      <a:r>
                        <a:rPr sz="1800" b="1" spc="-4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Recommendation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6034" algn="ctr">
                        <a:lnSpc>
                          <a:spcPct val="100000"/>
                        </a:lnSpc>
                      </a:pPr>
                      <a:r>
                        <a:rPr sz="1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(“The </a:t>
                      </a:r>
                      <a:r>
                        <a:rPr sz="1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panel</a:t>
                      </a:r>
                      <a:r>
                        <a:rPr sz="1800" spc="-6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recommends…”)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43D30"/>
                    </a:solidFill>
                  </a:tcPr>
                </a:tc>
                <a:tc>
                  <a:txBody>
                    <a:bodyPr/>
                    <a:lstStyle/>
                    <a:p>
                      <a:pPr marL="28575"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800" b="1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CONDITIONAL</a:t>
                      </a:r>
                      <a:r>
                        <a:rPr sz="1800" b="1" spc="-5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1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Recommendation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26034" algn="ctr">
                        <a:lnSpc>
                          <a:spcPct val="100000"/>
                        </a:lnSpc>
                      </a:pPr>
                      <a:r>
                        <a:rPr sz="1800" spc="1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(“The </a:t>
                      </a:r>
                      <a:r>
                        <a:rPr sz="180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panel</a:t>
                      </a:r>
                      <a:r>
                        <a:rPr sz="1800" spc="-60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solidFill>
                            <a:srgbClr val="FFFFFF"/>
                          </a:solidFill>
                          <a:latin typeface="Calibri"/>
                          <a:cs typeface="Calibri"/>
                        </a:rPr>
                        <a:t>suggests…”)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31115" marB="0">
                    <a:solidFill>
                      <a:srgbClr val="E43D3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6437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21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b="1" spc="-9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patients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5715" marB="0">
                    <a:lnT w="12700">
                      <a:solidFill>
                        <a:srgbClr val="D9D9D9"/>
                      </a:solidFill>
                      <a:prstDash val="solid"/>
                    </a:lnT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Most 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individuals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would want</a:t>
                      </a:r>
                      <a:r>
                        <a:rPr sz="1800" spc="2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intervention.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9230" marB="0"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9380">
                        <a:lnSpc>
                          <a:spcPct val="100000"/>
                        </a:lnSpc>
                        <a:spcBef>
                          <a:spcPts val="1490"/>
                        </a:spcBef>
                      </a:pP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A 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majority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would want </a:t>
                      </a: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r>
                        <a:rPr sz="1800" spc="2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intervention,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19380">
                        <a:lnSpc>
                          <a:spcPct val="100000"/>
                        </a:lnSpc>
                      </a:pP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but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many would</a:t>
                      </a:r>
                      <a:r>
                        <a:rPr sz="1800" spc="-3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not.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9230" marB="0">
                    <a:lnB w="12700">
                      <a:solidFill>
                        <a:srgbClr val="D9D9D9"/>
                      </a:solidFill>
                      <a:prstDash val="solid"/>
                    </a:lnB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0699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225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b="1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sz="1800" b="1" spc="-6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clinicians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  <a:spcBef>
                          <a:spcPts val="1540"/>
                        </a:spcBef>
                      </a:pP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Most 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individuals should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receive</a:t>
                      </a:r>
                      <a:r>
                        <a:rPr sz="1800" spc="3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the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intervention.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T w="12700">
                      <a:solidFill>
                        <a:srgbClr val="D9D9D9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tc>
                  <a:txBody>
                    <a:bodyPr/>
                    <a:lstStyle/>
                    <a:p>
                      <a:pPr marL="119380" marR="313055">
                        <a:lnSpc>
                          <a:spcPct val="100000"/>
                        </a:lnSpc>
                        <a:spcBef>
                          <a:spcPts val="1450"/>
                        </a:spcBef>
                      </a:pPr>
                      <a:r>
                        <a:rPr sz="1800" spc="-1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Different 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choices will be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appropriate </a:t>
                      </a:r>
                      <a:r>
                        <a:rPr sz="1800" spc="-1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for  different 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patients, depending on </a:t>
                      </a: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their 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values </a:t>
                      </a: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and </a:t>
                      </a:r>
                      <a:r>
                        <a:rPr sz="1800" spc="-1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preferences. </a:t>
                      </a:r>
                      <a:r>
                        <a:rPr sz="180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Use </a:t>
                      </a:r>
                      <a:r>
                        <a:rPr sz="1800" b="1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shared  decision</a:t>
                      </a:r>
                      <a:r>
                        <a:rPr sz="1800" b="1" spc="-80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1800" b="1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making</a:t>
                      </a:r>
                      <a:r>
                        <a:rPr sz="1800" spc="-5">
                          <a:solidFill>
                            <a:srgbClr val="7E7E7E"/>
                          </a:solidFill>
                          <a:latin typeface="Calibri"/>
                          <a:cs typeface="Calibri"/>
                        </a:rPr>
                        <a:t>.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184150" marB="0">
                    <a:lnT w="12700">
                      <a:solidFill>
                        <a:srgbClr val="D9D9D9"/>
                      </a:solidFill>
                      <a:prstDash val="solid"/>
                    </a:lnT>
                    <a:solidFill>
                      <a:srgbClr val="F1F1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409194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"/>
              <a:t>Chronic </a:t>
            </a:r>
            <a:r>
              <a:t>Opioid </a:t>
            </a:r>
            <a:r>
              <a:rPr spc="-10"/>
              <a:t>Therapy</a:t>
            </a:r>
            <a:r>
              <a:rPr spc="-5"/>
              <a:t> </a:t>
            </a:r>
            <a:r>
              <a:rPr spc="-20"/>
              <a:t>(COT)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942320" cy="2887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insufficient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data to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determine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efficacy and/or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effectiveness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long-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term opioid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improving 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function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individuals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living with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</a:t>
            </a:r>
            <a:endParaRPr sz="2400">
              <a:latin typeface="Calibri"/>
              <a:cs typeface="Calibri"/>
            </a:endParaRPr>
          </a:p>
          <a:p>
            <a:pPr marL="469900" marR="808355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Indirect evidence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noncancer pain populations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also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insufficient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determine long-term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efficacy and/or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effectiveness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and supports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risk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</a:t>
            </a:r>
            <a:r>
              <a:rPr sz="2400" spc="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harms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decision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initiate, continue, or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taper </a:t>
            </a:r>
            <a:r>
              <a:rPr sz="2400" spc="-35">
                <a:solidFill>
                  <a:srgbClr val="7E7E7E"/>
                </a:solidFill>
                <a:latin typeface="Calibri"/>
                <a:cs typeface="Calibri"/>
              </a:rPr>
              <a:t>COT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should be individualized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2400" spc="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based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balance 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benefits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24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harms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615810" y="1864359"/>
            <a:ext cx="913765" cy="685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sz="1100" b="1" spc="-10">
                <a:solidFill>
                  <a:srgbClr val="FFFF00"/>
                </a:solidFill>
                <a:latin typeface="Arial"/>
                <a:cs typeface="Arial"/>
              </a:rPr>
              <a:t>H</a:t>
            </a:r>
            <a:r>
              <a:rPr sz="1100" b="1">
                <a:solidFill>
                  <a:srgbClr val="FFFF00"/>
                </a:solidFill>
                <a:latin typeface="Arial"/>
                <a:cs typeface="Arial"/>
              </a:rPr>
              <a:t>ematolo</a:t>
            </a:r>
            <a:r>
              <a:rPr sz="1100" b="1" spc="-10">
                <a:solidFill>
                  <a:srgbClr val="FFFF00"/>
                </a:solidFill>
                <a:latin typeface="Arial"/>
                <a:cs typeface="Arial"/>
              </a:rPr>
              <a:t>g</a:t>
            </a:r>
            <a:r>
              <a:rPr sz="1100" b="1">
                <a:solidFill>
                  <a:srgbClr val="FFFF00"/>
                </a:solidFill>
                <a:latin typeface="Arial"/>
                <a:cs typeface="Arial"/>
              </a:rPr>
              <a:t>ist  </a:t>
            </a:r>
            <a:r>
              <a:rPr sz="1100" b="1" spc="-5">
                <a:solidFill>
                  <a:srgbClr val="FFFF00"/>
                </a:solidFill>
                <a:latin typeface="Arial"/>
                <a:cs typeface="Arial"/>
              </a:rPr>
              <a:t>and</a:t>
            </a:r>
            <a:endParaRPr sz="11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100" b="1">
                <a:solidFill>
                  <a:srgbClr val="FFFF00"/>
                </a:solidFill>
                <a:latin typeface="Arial"/>
                <a:cs typeface="Arial"/>
              </a:rPr>
              <a:t>Primary</a:t>
            </a:r>
            <a:r>
              <a:rPr sz="1100" b="1" spc="-100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sz="1100" b="1" spc="-5">
                <a:solidFill>
                  <a:srgbClr val="FFFF00"/>
                </a:solidFill>
                <a:latin typeface="Arial"/>
                <a:cs typeface="Arial"/>
              </a:rPr>
              <a:t>Care</a:t>
            </a:r>
            <a:endParaRPr sz="1100">
              <a:latin typeface="Arial"/>
              <a:cs typeface="Arial"/>
            </a:endParaRPr>
          </a:p>
          <a:p>
            <a:pPr marL="1905" algn="ctr">
              <a:lnSpc>
                <a:spcPct val="100000"/>
              </a:lnSpc>
            </a:pPr>
            <a:r>
              <a:rPr sz="1100" b="1" spc="-5">
                <a:solidFill>
                  <a:srgbClr val="FFFF00"/>
                </a:solidFill>
                <a:latin typeface="Arial"/>
                <a:cs typeface="Arial"/>
              </a:rPr>
              <a:t>Provider</a:t>
            </a:r>
            <a:endParaRPr sz="11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06400" y="1366392"/>
            <a:ext cx="3679825" cy="841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/>
              <a:t>Multidisciplinary</a:t>
            </a:r>
            <a:r>
              <a:rPr spc="-75"/>
              <a:t> </a:t>
            </a:r>
            <a:r>
              <a:rPr spc="-5"/>
              <a:t>approach</a:t>
            </a: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pc="-10"/>
              <a:t>to </a:t>
            </a:r>
            <a:r>
              <a:t>pain</a:t>
            </a:r>
            <a:r>
              <a:rPr spc="-55"/>
              <a:t> </a:t>
            </a:r>
            <a:r>
              <a:rPr spc="-10"/>
              <a:t>treatment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485140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Dissemination </a:t>
            </a:r>
            <a:r>
              <a:rPr spc="5"/>
              <a:t>and</a:t>
            </a:r>
            <a:r>
              <a:rPr spc="-15"/>
              <a:t> </a:t>
            </a:r>
            <a:r>
              <a:rPr spc="-5"/>
              <a:t>Implementation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265" indent="-456565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pc="-10"/>
              <a:t>Available tools </a:t>
            </a:r>
            <a:r>
              <a:rPr spc="-15"/>
              <a:t>for </a:t>
            </a:r>
            <a:r>
              <a:t>all guidelines</a:t>
            </a:r>
          </a:p>
          <a:p>
            <a:pPr marL="1002665" lvl="1" indent="-381000">
              <a:lnSpc>
                <a:spcPct val="100000"/>
              </a:lnSpc>
              <a:spcBef>
                <a:spcPts val="1040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Clinical teaching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slide</a:t>
            </a:r>
            <a:r>
              <a:rPr sz="1800" spc="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sets</a:t>
            </a:r>
            <a:endParaRPr sz="1800">
              <a:latin typeface="Calibri"/>
              <a:cs typeface="Calibri"/>
            </a:endParaRPr>
          </a:p>
          <a:p>
            <a:pPr marL="1002665" lvl="1" indent="-381000">
              <a:lnSpc>
                <a:spcPct val="100000"/>
              </a:lnSpc>
              <a:spcBef>
                <a:spcPts val="434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Infographics,</a:t>
            </a:r>
            <a:r>
              <a:rPr sz="1800" spc="-4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podcasts</a:t>
            </a:r>
            <a:endParaRPr sz="1800">
              <a:latin typeface="Calibri"/>
              <a:cs typeface="Calibri"/>
            </a:endParaRPr>
          </a:p>
          <a:p>
            <a:pPr marL="1002665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App-based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version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the</a:t>
            </a:r>
            <a:r>
              <a:rPr sz="18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guidelines</a:t>
            </a:r>
            <a:endParaRPr sz="1800">
              <a:latin typeface="Calibri"/>
              <a:cs typeface="Calibri"/>
            </a:endParaRPr>
          </a:p>
          <a:p>
            <a:pPr marL="1002665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ASH 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pocket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guides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(print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800" spc="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electronic)</a:t>
            </a:r>
            <a:endParaRPr sz="1800">
              <a:latin typeface="Calibri"/>
              <a:cs typeface="Calibri"/>
            </a:endParaRPr>
          </a:p>
          <a:p>
            <a:pPr marL="469265" indent="-456565">
              <a:lnSpc>
                <a:spcPct val="100000"/>
              </a:lnSpc>
              <a:spcBef>
                <a:spcPts val="47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pc="-10"/>
              <a:t>Speaker</a:t>
            </a:r>
            <a:r>
              <a:rPr spc="-90"/>
              <a:t> </a:t>
            </a:r>
            <a:r>
              <a:rPr spc="-5"/>
              <a:t>engagements</a:t>
            </a:r>
          </a:p>
          <a:p>
            <a:pPr marL="469265" indent="-456565">
              <a:lnSpc>
                <a:spcPct val="100000"/>
              </a:lnSpc>
              <a:spcBef>
                <a:spcPts val="108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pc="-15"/>
              <a:t>Patient </a:t>
            </a:r>
            <a:r>
              <a:rPr spc="-5"/>
              <a:t>education, </a:t>
            </a:r>
            <a:r>
              <a:rPr spc="-10"/>
              <a:t>materials </a:t>
            </a:r>
            <a:r>
              <a:t>and</a:t>
            </a:r>
            <a:r>
              <a:rPr spc="70"/>
              <a:t> </a:t>
            </a:r>
            <a:r>
              <a:rPr spc="-10"/>
              <a:t>tools</a:t>
            </a:r>
          </a:p>
          <a:p>
            <a:pPr marL="1002665" marR="607695" lvl="1" indent="-381000">
              <a:lnSpc>
                <a:spcPct val="100000"/>
              </a:lnSpc>
              <a:spcBef>
                <a:spcPts val="1040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Lay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language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versions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1800" spc="-25">
                <a:solidFill>
                  <a:srgbClr val="7E7E7E"/>
                </a:solidFill>
                <a:latin typeface="Calibri"/>
                <a:cs typeface="Calibri"/>
              </a:rPr>
              <a:t>key 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recommendations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(e.g.</a:t>
            </a: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CDC/ASH)</a:t>
            </a:r>
            <a:endParaRPr sz="1800">
              <a:latin typeface="Calibri"/>
              <a:cs typeface="Calibri"/>
            </a:endParaRPr>
          </a:p>
          <a:p>
            <a:pPr marL="1002665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Stakeholder</a:t>
            </a:r>
            <a:r>
              <a:rPr sz="1800" spc="-6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 spc="-10">
                <a:solidFill>
                  <a:srgbClr val="7E7E7E"/>
                </a:solidFill>
                <a:latin typeface="Calibri"/>
                <a:cs typeface="Calibri"/>
              </a:rPr>
              <a:t>webinars</a:t>
            </a:r>
            <a:endParaRPr sz="1800">
              <a:latin typeface="Calibri"/>
              <a:cs typeface="Calibri"/>
            </a:endParaRPr>
          </a:p>
          <a:p>
            <a:pPr marL="1002665" lvl="1" indent="-381000">
              <a:lnSpc>
                <a:spcPct val="100000"/>
              </a:lnSpc>
              <a:spcBef>
                <a:spcPts val="430"/>
              </a:spcBef>
              <a:buFont typeface="Arial"/>
              <a:buChar char="–"/>
              <a:tabLst>
                <a:tab pos="1002665" algn="l"/>
                <a:tab pos="1003300" algn="l"/>
              </a:tabLst>
            </a:pPr>
            <a:r>
              <a:rPr sz="1800" spc="-15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1800" spc="-5">
                <a:solidFill>
                  <a:srgbClr val="7E7E7E"/>
                </a:solidFill>
                <a:latin typeface="Calibri"/>
                <a:cs typeface="Calibri"/>
              </a:rPr>
              <a:t>decision</a:t>
            </a:r>
            <a:r>
              <a:rPr sz="1800" spc="-4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800">
                <a:solidFill>
                  <a:srgbClr val="7E7E7E"/>
                </a:solidFill>
                <a:latin typeface="Calibri"/>
                <a:cs typeface="Calibri"/>
              </a:rPr>
              <a:t>aids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02730" y="3203955"/>
            <a:ext cx="1347470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</a:t>
            </a:r>
            <a:r>
              <a:rPr sz="2000" spc="5">
                <a:solidFill>
                  <a:srgbClr val="7E7E7E"/>
                </a:solidFill>
                <a:latin typeface="Calibri"/>
                <a:cs typeface="Calibri"/>
              </a:rPr>
              <a:t>d</a:t>
            </a:r>
            <a:r>
              <a:rPr sz="2000" spc="-30">
                <a:solidFill>
                  <a:srgbClr val="7E7E7E"/>
                </a:solidFill>
                <a:latin typeface="Calibri"/>
                <a:cs typeface="Calibri"/>
              </a:rPr>
              <a:t>v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acy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602730" y="3825747"/>
            <a:ext cx="1227455" cy="3308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Updates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602730" y="2069846"/>
            <a:ext cx="4254500" cy="2343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Physician</a:t>
            </a:r>
            <a:r>
              <a:rPr sz="20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40">
                <a:solidFill>
                  <a:srgbClr val="7E7E7E"/>
                </a:solidFill>
                <a:latin typeface="Calibri"/>
                <a:cs typeface="Calibri"/>
              </a:rPr>
              <a:t>Tools</a:t>
            </a:r>
            <a:endParaRPr sz="20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7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Performance</a:t>
            </a:r>
            <a:r>
              <a:rPr sz="14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measures</a:t>
            </a:r>
            <a:endParaRPr sz="1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Quality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improvement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and</a:t>
            </a:r>
            <a:r>
              <a:rPr sz="1400" spc="-3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accountability</a:t>
            </a:r>
            <a:endParaRPr sz="1400">
              <a:latin typeface="Calibri"/>
              <a:cs typeface="Calibri"/>
            </a:endParaRPr>
          </a:p>
          <a:p>
            <a:pPr marL="756285" lvl="1" indent="-286385">
              <a:lnSpc>
                <a:spcPct val="100000"/>
              </a:lnSpc>
              <a:spcBef>
                <a:spcPts val="330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EDSC</a:t>
            </a:r>
            <a:r>
              <a:rPr sz="1350" spc="-22" baseline="24691">
                <a:solidFill>
                  <a:srgbClr val="7E7E7E"/>
                </a:solidFill>
                <a:latin typeface="Calibri"/>
                <a:cs typeface="Calibri"/>
              </a:rPr>
              <a:t>3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/ACEP/ASH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bedside tools 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ED</a:t>
            </a:r>
            <a:r>
              <a:rPr sz="1400" spc="-10">
                <a:solidFill>
                  <a:srgbClr val="7E7E7E"/>
                </a:solidFill>
                <a:latin typeface="Calibri"/>
                <a:cs typeface="Calibri"/>
              </a:rPr>
              <a:t> physicians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7E7E7E"/>
              </a:buClr>
              <a:buFont typeface="Arial"/>
              <a:buChar char="–"/>
            </a:pPr>
            <a:endParaRPr sz="1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13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Furthering </a:t>
            </a:r>
            <a:r>
              <a:rPr sz="1400" spc="-15">
                <a:solidFill>
                  <a:srgbClr val="7E7E7E"/>
                </a:solidFill>
                <a:latin typeface="Calibri"/>
                <a:cs typeface="Calibri"/>
              </a:rPr>
              <a:t>ASH’s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policy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agenda</a:t>
            </a:r>
            <a:endParaRPr sz="1400">
              <a:latin typeface="Calibri"/>
              <a:cs typeface="Calibri"/>
            </a:endParaRPr>
          </a:p>
          <a:p>
            <a:pPr lvl="1">
              <a:lnSpc>
                <a:spcPct val="100000"/>
              </a:lnSpc>
              <a:buClr>
                <a:srgbClr val="7E7E7E"/>
              </a:buClr>
              <a:buFont typeface="Arial"/>
              <a:buChar char="–"/>
            </a:pPr>
            <a:endParaRPr sz="1600">
              <a:latin typeface="Times New Roman"/>
              <a:cs typeface="Times New Roman"/>
            </a:endParaRPr>
          </a:p>
          <a:p>
            <a:pPr marL="756285" lvl="1" indent="-286385">
              <a:lnSpc>
                <a:spcPct val="100000"/>
              </a:lnSpc>
              <a:spcBef>
                <a:spcPts val="1375"/>
              </a:spcBef>
              <a:buFont typeface="Arial"/>
              <a:buChar char="–"/>
              <a:tabLst>
                <a:tab pos="756285" algn="l"/>
                <a:tab pos="756920" algn="l"/>
              </a:tabLst>
            </a:pP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Considering “living </a:t>
            </a:r>
            <a:r>
              <a:rPr sz="1400" spc="-5">
                <a:solidFill>
                  <a:srgbClr val="7E7E7E"/>
                </a:solidFill>
                <a:latin typeface="Calibri"/>
                <a:cs typeface="Calibri"/>
              </a:rPr>
              <a:t>guideline</a:t>
            </a:r>
            <a:r>
              <a:rPr sz="1400" spc="-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1400">
                <a:solidFill>
                  <a:srgbClr val="7E7E7E"/>
                </a:solidFill>
                <a:latin typeface="Calibri"/>
                <a:cs typeface="Calibri"/>
              </a:rPr>
              <a:t>model”</a:t>
            </a:r>
            <a:endParaRPr sz="1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1659889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Conclusions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830560" cy="37687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424815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significant variability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approach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 management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individuals  with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a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paucity 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direct</a:t>
            </a:r>
            <a:r>
              <a:rPr sz="2400" spc="-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evidence.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has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been a lack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coordinated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efforts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evaluate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similar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outcomes that</a:t>
            </a:r>
            <a:r>
              <a:rPr sz="2400" spc="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are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focused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allow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comparison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effectiveness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treatments across</a:t>
            </a:r>
            <a:r>
              <a:rPr sz="2400" spc="5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studies.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The hope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these guidelines will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provide structure around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management</a:t>
            </a:r>
            <a:r>
              <a:rPr sz="24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endParaRPr sz="2400">
              <a:latin typeface="Calibri"/>
              <a:cs typeface="Calibri"/>
            </a:endParaRPr>
          </a:p>
          <a:p>
            <a:pPr marL="469900">
              <a:lnSpc>
                <a:spcPct val="100000"/>
              </a:lnSpc>
            </a:pP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pain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identify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areas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research.</a:t>
            </a:r>
            <a:endParaRPr sz="2400">
              <a:latin typeface="Calibri"/>
              <a:cs typeface="Calibri"/>
            </a:endParaRPr>
          </a:p>
          <a:p>
            <a:pPr marL="469900" marR="454659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a need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provide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individualized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interdisciplinary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 management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individuals living with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who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have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acute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pain, because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there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is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no 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one-size-fits-all</a:t>
            </a:r>
            <a:r>
              <a:rPr sz="2400" spc="1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approach.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272288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Acknowledgements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299700" cy="24549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ASH guideline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panel</a:t>
            </a:r>
            <a:r>
              <a:rPr sz="2400" spc="-9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members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Mayo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Clinic Evidence-Based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Practice Research</a:t>
            </a:r>
            <a:r>
              <a:rPr sz="2400" spc="-6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Program</a:t>
            </a:r>
            <a:endParaRPr sz="2400">
              <a:latin typeface="Calibri"/>
              <a:cs typeface="Calibri"/>
            </a:endParaRPr>
          </a:p>
          <a:p>
            <a:pPr marL="469900" indent="-457200">
              <a:lnSpc>
                <a:spcPct val="100000"/>
              </a:lnSpc>
              <a:spcBef>
                <a:spcPts val="117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ASH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support team: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Starr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Webb,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Robert</a:t>
            </a:r>
            <a:r>
              <a:rPr sz="2400" spc="-75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Kunkle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E7E7E"/>
              </a:buClr>
              <a:buFont typeface="Arial"/>
              <a:buChar char="•"/>
            </a:pPr>
            <a:endParaRPr sz="270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212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See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more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about the ASH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SCD guidelines:</a:t>
            </a:r>
            <a:r>
              <a:rPr sz="2400" spc="-7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u="heavy" spc="-10">
                <a:solidFill>
                  <a:srgbClr val="0462C1"/>
                </a:solidFill>
                <a:latin typeface="Calibri"/>
                <a:cs typeface="Calibri"/>
                <a:hlinkClick r:id="rId2"/>
              </a:rPr>
              <a:t>https://hematology.org/SCDguidelines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3578860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5"/>
              <a:t>Good </a:t>
            </a:r>
            <a:r>
              <a:rPr spc="-5"/>
              <a:t>Practice</a:t>
            </a:r>
            <a:r>
              <a:rPr spc="-45"/>
              <a:t> </a:t>
            </a:r>
            <a:r>
              <a:rPr spc="-10"/>
              <a:t>Statements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3839"/>
            <a:ext cx="10806430" cy="325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It is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good practice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provide patient-centered education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surveillance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related to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NSAID </a:t>
            </a:r>
            <a:r>
              <a:rPr sz="2400" spc="-30">
                <a:solidFill>
                  <a:srgbClr val="7E7E7E"/>
                </a:solidFill>
                <a:latin typeface="Calibri"/>
                <a:cs typeface="Calibri"/>
              </a:rPr>
              <a:t>toxicity,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especially in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patients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with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end-organ comorbidities,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because long-  term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safety data are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lacking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SCD,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but </a:t>
            </a:r>
            <a:r>
              <a:rPr sz="2400" spc="-30">
                <a:solidFill>
                  <a:srgbClr val="7E7E7E"/>
                </a:solidFill>
                <a:latin typeface="Calibri"/>
                <a:cs typeface="Calibri"/>
              </a:rPr>
              <a:t>vascular,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bleeding,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renal risks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may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be 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elevated.</a:t>
            </a:r>
            <a:endParaRPr sz="2400">
              <a:latin typeface="Calibri"/>
              <a:cs typeface="Calibri"/>
            </a:endParaRPr>
          </a:p>
          <a:p>
            <a:pPr>
              <a:lnSpc>
                <a:spcPct val="100000"/>
              </a:lnSpc>
              <a:buClr>
                <a:srgbClr val="7E7E7E"/>
              </a:buClr>
              <a:buFont typeface="Arial"/>
              <a:buChar char="•"/>
            </a:pPr>
            <a:endParaRPr sz="2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  <a:buClr>
                <a:srgbClr val="7E7E7E"/>
              </a:buClr>
              <a:buFont typeface="Arial"/>
              <a:buChar char="•"/>
            </a:pPr>
            <a:endParaRPr sz="2100">
              <a:latin typeface="Times New Roman"/>
              <a:cs typeface="Times New Roman"/>
            </a:endParaRPr>
          </a:p>
          <a:p>
            <a:pPr marL="469900" marR="7874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Given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prevalence of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psychological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comorbidities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that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are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present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in the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context 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of pain,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it is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good practice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routinely screen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depression and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anxiety </a:t>
            </a:r>
            <a:r>
              <a:rPr sz="24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to 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perform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targeted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screening </a:t>
            </a:r>
            <a:r>
              <a:rPr sz="2400" spc="-20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400" spc="-5">
                <a:solidFill>
                  <a:srgbClr val="7E7E7E"/>
                </a:solidFill>
                <a:latin typeface="Calibri"/>
                <a:cs typeface="Calibri"/>
              </a:rPr>
              <a:t>other </a:t>
            </a:r>
            <a:r>
              <a:rPr sz="2400" spc="-15">
                <a:solidFill>
                  <a:srgbClr val="7E7E7E"/>
                </a:solidFill>
                <a:latin typeface="Calibri"/>
                <a:cs typeface="Calibri"/>
              </a:rPr>
              <a:t>psychological</a:t>
            </a:r>
            <a:r>
              <a:rPr sz="2400" spc="1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400" spc="-10">
                <a:solidFill>
                  <a:srgbClr val="7E7E7E"/>
                </a:solidFill>
                <a:latin typeface="Calibri"/>
                <a:cs typeface="Calibri"/>
              </a:rPr>
              <a:t>comorbidities.</a:t>
            </a:r>
            <a:endParaRPr sz="24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06400" y="1367028"/>
            <a:ext cx="1461135" cy="4343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t>Objec</a:t>
            </a:r>
            <a:r>
              <a:rPr spc="-5"/>
              <a:t>t</a:t>
            </a:r>
            <a:r>
              <a:t>i</a:t>
            </a:r>
            <a:r>
              <a:rPr spc="-25"/>
              <a:t>v</a:t>
            </a:r>
            <a:r>
              <a:rPr spc="5"/>
              <a:t>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06400" y="2017395"/>
            <a:ext cx="10930890" cy="3912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482600" indent="-457200">
              <a:lnSpc>
                <a:spcPct val="100000"/>
              </a:lnSpc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9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understand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non-opioid pharmacologic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acute pain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non-opioid pharmacological  therapies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either in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addition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or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instead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of opioids or other usual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care interventions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the 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of acute pain in children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adults with</a:t>
            </a:r>
            <a:r>
              <a:rPr sz="2000" spc="2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SCD.</a:t>
            </a:r>
            <a:endParaRPr sz="2000">
              <a:latin typeface="Calibri"/>
              <a:cs typeface="Calibri"/>
            </a:endParaRPr>
          </a:p>
          <a:p>
            <a:pPr marL="469900" marR="5080" indent="-457200">
              <a:lnSpc>
                <a:spcPct val="100000"/>
              </a:lnSpc>
              <a:spcBef>
                <a:spcPts val="600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9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understand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non-pharmacologic therapies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acute pain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if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nonpharmacological therapies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in 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addition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pharmacological therapies should be used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of acute pain in children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 adults with</a:t>
            </a:r>
            <a:r>
              <a:rPr sz="2000" spc="-8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SCD.</a:t>
            </a:r>
            <a:endParaRPr sz="2000">
              <a:latin typeface="Calibri"/>
              <a:cs typeface="Calibri"/>
            </a:endParaRPr>
          </a:p>
          <a:p>
            <a:pPr marL="469900" marR="102870" indent="-457200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469265" algn="l"/>
                <a:tab pos="469900" algn="l"/>
              </a:tabLst>
            </a:pPr>
            <a:r>
              <a:rPr sz="2000" spc="-9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understand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non-opioid pharmacologic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if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non-opioid pharmacological  therapy should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be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used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children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adults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with SCD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and chronic pain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with no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identifiable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cause 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beyond</a:t>
            </a:r>
            <a:r>
              <a:rPr sz="2000" spc="-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SCD.</a:t>
            </a:r>
            <a:endParaRPr sz="2000">
              <a:latin typeface="Calibri"/>
              <a:cs typeface="Calibri"/>
            </a:endParaRPr>
          </a:p>
          <a:p>
            <a:pPr marL="469900" marR="255270" indent="-457200" algn="just">
              <a:lnSpc>
                <a:spcPct val="100000"/>
              </a:lnSpc>
              <a:spcBef>
                <a:spcPts val="595"/>
              </a:spcBef>
              <a:buFont typeface="Arial"/>
              <a:buChar char="•"/>
              <a:tabLst>
                <a:tab pos="469900" algn="l"/>
              </a:tabLst>
            </a:pPr>
            <a:r>
              <a:rPr sz="2000" spc="-9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understand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non-pharmacologic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therapy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if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nonpharmacological therapies be  used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in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addition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to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pharmacological therapies be used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for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the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treatment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of </a:t>
            </a:r>
            <a:r>
              <a:rPr sz="2000" spc="-10">
                <a:solidFill>
                  <a:srgbClr val="7E7E7E"/>
                </a:solidFill>
                <a:latin typeface="Calibri"/>
                <a:cs typeface="Calibri"/>
              </a:rPr>
              <a:t>chronic </a:t>
            </a:r>
            <a:r>
              <a:rPr sz="2000" spc="-5">
                <a:solidFill>
                  <a:srgbClr val="7E7E7E"/>
                </a:solidFill>
                <a:latin typeface="Calibri"/>
                <a:cs typeface="Calibri"/>
              </a:rPr>
              <a:t>pain in children  </a:t>
            </a:r>
            <a:r>
              <a:rPr sz="2000">
                <a:solidFill>
                  <a:srgbClr val="7E7E7E"/>
                </a:solidFill>
                <a:latin typeface="Calibri"/>
                <a:cs typeface="Calibri"/>
              </a:rPr>
              <a:t>and adults with</a:t>
            </a:r>
            <a:r>
              <a:rPr sz="2000" spc="-90">
                <a:solidFill>
                  <a:srgbClr val="7E7E7E"/>
                </a:solidFill>
                <a:latin typeface="Calibri"/>
                <a:cs typeface="Calibri"/>
              </a:rPr>
              <a:t> </a:t>
            </a:r>
            <a:r>
              <a:rPr sz="2000" spc="-15">
                <a:solidFill>
                  <a:srgbClr val="7E7E7E"/>
                </a:solidFill>
                <a:latin typeface="Calibri"/>
                <a:cs typeface="Calibri"/>
              </a:rPr>
              <a:t>SCD.</a:t>
            </a:r>
            <a:endParaRPr sz="20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41908" y="4441317"/>
            <a:ext cx="3912235" cy="6680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250" spc="10">
                <a:solidFill>
                  <a:srgbClr val="E23C33"/>
                </a:solidFill>
                <a:latin typeface="Arial"/>
                <a:cs typeface="Arial"/>
              </a:rPr>
              <a:t>BACKGROUND</a:t>
            </a:r>
            <a:endParaRPr sz="425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594103" y="1315211"/>
            <a:ext cx="9003792" cy="31181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223506" y="4650994"/>
            <a:ext cx="2696210" cy="1396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800" spc="-5">
                <a:latin typeface="Calibri"/>
                <a:cs typeface="Calibri"/>
              </a:rPr>
              <a:t>Abnormalities in </a:t>
            </a:r>
            <a:r>
              <a:rPr sz="1800" spc="-10">
                <a:latin typeface="Calibri"/>
                <a:cs typeface="Calibri"/>
              </a:rPr>
              <a:t>peripheral  </a:t>
            </a:r>
            <a:r>
              <a:rPr sz="1800" spc="-5">
                <a:latin typeface="Calibri"/>
                <a:cs typeface="Calibri"/>
              </a:rPr>
              <a:t>nerves, </a:t>
            </a:r>
            <a:r>
              <a:rPr sz="1800" spc="-10">
                <a:latin typeface="Calibri"/>
                <a:cs typeface="Calibri"/>
              </a:rPr>
              <a:t>brain </a:t>
            </a:r>
            <a:r>
              <a:rPr sz="1800">
                <a:latin typeface="Calibri"/>
                <a:cs typeface="Calibri"/>
              </a:rPr>
              <a:t>and </a:t>
            </a:r>
            <a:r>
              <a:rPr sz="1800" spc="-5">
                <a:latin typeface="Calibri"/>
                <a:cs typeface="Calibri"/>
              </a:rPr>
              <a:t>spinal </a:t>
            </a:r>
            <a:r>
              <a:rPr sz="1800" spc="-15">
                <a:latin typeface="Calibri"/>
                <a:cs typeface="Calibri"/>
              </a:rPr>
              <a:t>cord  </a:t>
            </a:r>
            <a:r>
              <a:rPr sz="1800" spc="-10">
                <a:latin typeface="Calibri"/>
                <a:cs typeface="Calibri"/>
              </a:rPr>
              <a:t>initiate, </a:t>
            </a:r>
            <a:r>
              <a:rPr sz="1800" spc="-5">
                <a:latin typeface="Calibri"/>
                <a:cs typeface="Calibri"/>
              </a:rPr>
              <a:t>transmit </a:t>
            </a:r>
            <a:r>
              <a:rPr sz="1800">
                <a:latin typeface="Calibri"/>
                <a:cs typeface="Calibri"/>
              </a:rPr>
              <a:t>and </a:t>
            </a:r>
            <a:r>
              <a:rPr sz="1800" spc="-10">
                <a:latin typeface="Calibri"/>
                <a:cs typeface="Calibri"/>
              </a:rPr>
              <a:t>sustain  </a:t>
            </a:r>
            <a:r>
              <a:rPr sz="1800" spc="-5">
                <a:latin typeface="Calibri"/>
                <a:cs typeface="Calibri"/>
              </a:rPr>
              <a:t>pain signals </a:t>
            </a:r>
            <a:r>
              <a:rPr sz="1800" spc="-10">
                <a:latin typeface="Calibri"/>
                <a:cs typeface="Calibri"/>
              </a:rPr>
              <a:t>resulting </a:t>
            </a:r>
            <a:r>
              <a:rPr sz="1800">
                <a:latin typeface="Calibri"/>
                <a:cs typeface="Calibri"/>
              </a:rPr>
              <a:t>in  </a:t>
            </a:r>
            <a:r>
              <a:rPr sz="1800" spc="-10">
                <a:latin typeface="Calibri"/>
                <a:cs typeface="Calibri"/>
              </a:rPr>
              <a:t>complex, </a:t>
            </a:r>
            <a:r>
              <a:rPr sz="1800" spc="-5">
                <a:latin typeface="Calibri"/>
                <a:cs typeface="Calibri"/>
              </a:rPr>
              <a:t>pathological</a:t>
            </a:r>
            <a:r>
              <a:rPr sz="1800" spc="-50">
                <a:latin typeface="Calibri"/>
                <a:cs typeface="Calibri"/>
              </a:rPr>
              <a:t> </a:t>
            </a:r>
            <a:r>
              <a:rPr sz="1800" spc="-5">
                <a:latin typeface="Calibri"/>
                <a:cs typeface="Calibri"/>
              </a:rPr>
              <a:t>pain</a:t>
            </a:r>
            <a:endParaRPr sz="18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462C1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65FF72BD9880498F842E047A956618" ma:contentTypeVersion="20" ma:contentTypeDescription="Create a new document." ma:contentTypeScope="" ma:versionID="e332424acd84ed8e83143a44f5d15824">
  <xsd:schema xmlns:xsd="http://www.w3.org/2001/XMLSchema" xmlns:xs="http://www.w3.org/2001/XMLSchema" xmlns:p="http://schemas.microsoft.com/office/2006/metadata/properties" xmlns:ns2="f60e50cf-b4eb-4913-b91b-c5f6cad801d6" xmlns:ns3="f428f131-8437-48c9-9cdf-8fab9dca4571" targetNamespace="http://schemas.microsoft.com/office/2006/metadata/properties" ma:root="true" ma:fieldsID="84cd71d69daa36ce333d2fbe73193379" ns2:_="" ns3:_="">
    <xsd:import namespace="f60e50cf-b4eb-4913-b91b-c5f6cad801d6"/>
    <xsd:import namespace="f428f131-8437-48c9-9cdf-8fab9dca457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WebPage" minOccurs="0"/>
                <xsd:element ref="ns2:Project" minOccurs="0"/>
                <xsd:element ref="ns2:Topic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0e50cf-b4eb-4913-b91b-c5f6cad801d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WebPage" ma:index="20" nillable="true" ma:displayName="Web Page" ma:format="Dropdown" ma:internalName="WebPage">
      <xsd:simpleType>
        <xsd:restriction base="dms:Choice">
          <xsd:enumeration value="COVID-19"/>
          <xsd:enumeration value="VTE"/>
          <xsd:enumeration value="Amyloidosis"/>
        </xsd:restriction>
      </xsd:simpleType>
    </xsd:element>
    <xsd:element name="Project" ma:index="21" nillable="true" ma:displayName="Project" ma:format="Dropdown" ma:internalName="Project">
      <xsd:simpleType>
        <xsd:restriction base="dms:Choice">
          <xsd:enumeration value="Patient Decision Aids"/>
          <xsd:enumeration value="Teaching Slides"/>
          <xsd:enumeration value="Patient Versions"/>
          <xsd:enumeration value="Webinar"/>
          <xsd:enumeration value="Website"/>
          <xsd:enumeration value="Agenda"/>
        </xsd:restriction>
      </xsd:simpleType>
    </xsd:element>
    <xsd:element name="Topic" ma:index="22" nillable="true" ma:displayName="Topic" ma:format="Dropdown" ma:internalName="Topic">
      <xsd:simpleType>
        <xsd:restriction base="dms:Choice">
          <xsd:enumeration value="SCD"/>
          <xsd:enumeration value="Amyloidosis"/>
          <xsd:enumeration value="VWD"/>
          <xsd:enumeration value="ALL/AYA"/>
          <xsd:enumeration value="Thrombophilia"/>
          <xsd:enumeration value="COVID-19"/>
          <xsd:enumeration value="Choice 7"/>
          <xsd:enumeration value="VTE/LA"/>
        </xsd:restriction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27a6b3a0-d35f-4ecf-9586-1f4c274d165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28f131-8437-48c9-9cdf-8fab9dca457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b921606-c105-48ac-9c58-9e88b1f69728}" ma:internalName="TaxCatchAll" ma:showField="CatchAllData" ma:web="f428f131-8437-48c9-9cdf-8fab9dca4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428f131-8437-48c9-9cdf-8fab9dca4571" xsi:nil="true"/>
    <Topic xmlns="f60e50cf-b4eb-4913-b91b-c5f6cad801d6" xsi:nil="true"/>
    <lcf76f155ced4ddcb4097134ff3c332f xmlns="f60e50cf-b4eb-4913-b91b-c5f6cad801d6">
      <Terms xmlns="http://schemas.microsoft.com/office/infopath/2007/PartnerControls"/>
    </lcf76f155ced4ddcb4097134ff3c332f>
    <Project xmlns="f60e50cf-b4eb-4913-b91b-c5f6cad801d6" xsi:nil="true"/>
    <WebPage xmlns="f60e50cf-b4eb-4913-b91b-c5f6cad801d6" xsi:nil="true"/>
  </documentManagement>
</p:properti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74ED5E89-AADE-4B66-A46C-C1A1D91C1A6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FFADC6-DDB1-4C47-A35C-4B3AD58BDA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60e50cf-b4eb-4913-b91b-c5f6cad801d6"/>
    <ds:schemaRef ds:uri="f428f131-8437-48c9-9cdf-8fab9dca457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1474435-F440-445E-82B3-41409916C3AE}">
  <ds:schemaRefs>
    <ds:schemaRef ds:uri="f428f131-8437-48c9-9cdf-8fab9dca4571"/>
    <ds:schemaRef ds:uri="f60e50cf-b4eb-4913-b91b-c5f6cad801d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CFEDBC3E-2921-4C76-82C3-1ED31B4BEEBD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Widescreen</PresentationFormat>
  <Slides>54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PowerPoint Presentation</vt:lpstr>
      <vt:lpstr>Clinical Guidelines</vt:lpstr>
      <vt:lpstr>ASH Clinical Practice Guidelines on SCD</vt:lpstr>
      <vt:lpstr>How were these ASH guidelines developed?</vt:lpstr>
      <vt:lpstr>How to use these recommendations</vt:lpstr>
      <vt:lpstr>Good Practice Statements</vt:lpstr>
      <vt:lpstr>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Clinical scope of guideline panel questions</vt:lpstr>
      <vt:lpstr>SCD Pain Guidelines Timeline</vt:lpstr>
      <vt:lpstr>Composition of Panel</vt:lpstr>
      <vt:lpstr>Data sources</vt:lpstr>
      <vt:lpstr>Indirect evidence</vt:lpstr>
      <vt:lpstr>Major Challenges in Guideline Development</vt:lpstr>
      <vt:lpstr>Overview of pain guielines</vt:lpstr>
      <vt:lpstr>Selected Guidelines in this Presentation</vt:lpstr>
      <vt:lpstr>PowerPoint Presentation</vt:lpstr>
      <vt:lpstr>PowerPoint Presentation</vt:lpstr>
      <vt:lpstr>Opioids have been the mainstay for the treatment of acute pain related to SCD</vt:lpstr>
      <vt:lpstr>Non-opioid pharmacologic interventions for acute pain refractory to opioids</vt:lpstr>
      <vt:lpstr>Subanesthetic ketamine for treatment of acute pain</vt:lpstr>
      <vt:lpstr>Acute pain refractory to opioid therapy: Non-opioid pharmacologic interventions</vt:lpstr>
      <vt:lpstr>Regional anesthesia for treatment of acute pain</vt:lpstr>
      <vt:lpstr>PowerPoint Presentation</vt:lpstr>
      <vt:lpstr>PowerPoint Presentation</vt:lpstr>
      <vt:lpstr>Non-pharmacological therapies for acute pain</vt:lpstr>
      <vt:lpstr>Non-pharmacologic therapy for acute pain</vt:lpstr>
      <vt:lpstr>PowerPoint Presentation</vt:lpstr>
      <vt:lpstr>PowerPoint Presentation</vt:lpstr>
      <vt:lpstr>Individuals living with SCD experience chronic pain</vt:lpstr>
      <vt:lpstr>Non-opioid pharmacologic therapy for chronic pain</vt:lpstr>
      <vt:lpstr>Non-opioid pharmacologic therapy for chronic pain</vt:lpstr>
      <vt:lpstr>Non-opioid pharmacologic therapy for chronic pain</vt:lpstr>
      <vt:lpstr>PowerPoint Presentation</vt:lpstr>
      <vt:lpstr>PowerPoint Presentation</vt:lpstr>
      <vt:lpstr>PowerPoint Presentation</vt:lpstr>
      <vt:lpstr>Many children and adults with SCD also experience ongoing chronic pain</vt:lpstr>
      <vt:lpstr>Treatment of Chronic Pain: Non-pharmacologic or Integrative Health Interventions</vt:lpstr>
      <vt:lpstr>Treatment of Chronic Pain: Non-pharmacologic or Integrative Health Interventions</vt:lpstr>
      <vt:lpstr>PowerPoint Presentation</vt:lpstr>
      <vt:lpstr>Chronic opioid therapy: General comments</vt:lpstr>
      <vt:lpstr>Chronic Opioid Therapy (COT)</vt:lpstr>
      <vt:lpstr>Remarks</vt:lpstr>
      <vt:lpstr>Further Remarks</vt:lpstr>
      <vt:lpstr>Further Remarks</vt:lpstr>
      <vt:lpstr>Chronic Opioid Therapy (COT)</vt:lpstr>
      <vt:lpstr>Multidisciplinary approach to pain treatment</vt:lpstr>
      <vt:lpstr>Dissemination and Implementation</vt:lpstr>
      <vt:lpstr>Conclusions</vt:lpstr>
      <vt:lpstr>Acknowledgements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Acute and Chronic Pain</dc:title>
  <dc:creator>Ahmar Zaidi</dc:creator>
  <cp:revision>3</cp:revision>
  <dcterms:created xsi:type="dcterms:W3CDTF">2022-10-07T11:58:59Z</dcterms:created>
  <dcterms:modified xsi:type="dcterms:W3CDTF">2023-10-19T19:27:00Z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2021-08-22T00:00:00Z</vt:filetime>
  </property>
  <property fmtid="{D5CDD505-2E9C-101B-9397-08002B2CF9AE}" pid="3" name="Creator">
    <vt:lpwstr>Microsoft® PowerPoint® for Microsoft 365</vt:lpwstr>
  </property>
  <property fmtid="{D5CDD505-2E9C-101B-9397-08002B2CF9AE}" pid="4" name="LastSaved">
    <vt:filetime>2022-10-07T00:00:00Z</vt:filetime>
  </property>
  <property fmtid="{D5CDD505-2E9C-101B-9397-08002B2CF9AE}" pid="5" name="ContentTypeId">
    <vt:lpwstr>0x0101002065FF72BD9880498F842E047A956618</vt:lpwstr>
  </property>
  <property fmtid="{D5CDD505-2E9C-101B-9397-08002B2CF9AE}" pid="6" name="MediaServiceImageTags">
    <vt:lpwstr/>
  </property>
</Properties>
</file>