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DD_2416A228.xml" ContentType="application/vnd.ms-powerpoint.comments+xml"/>
  <Override PartName="/ppt/diagrams/data6.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9.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0.xml" ContentType="application/vnd.openxmlformats-officedocument.presentationml.notesSlide+xml"/>
  <Override PartName="/ppt/diagrams/data10.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1.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9.xml" ContentType="application/vnd.openxmlformats-officedocument.presentationml.notesSlide+xml"/>
  <Override PartName="/ppt/diagrams/data12.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14.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5.xml" ContentType="application/vnd.openxmlformats-officedocument.presentationml.notesSlide+xml"/>
  <Override PartName="/ppt/diagrams/data15.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diagrams/data4.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ata13.xml" ContentType="application/vnd.openxmlformats-officedocument.drawingml.diagramData+xml"/>
  <Override PartName="/ppt/diagrams/layout110.xml" ContentType="application/vnd.openxmlformats-officedocument.drawingml.diagramLayout+xml"/>
  <Override PartName="/ppt/diagrams/quickStyle110.xml" ContentType="application/vnd.openxmlformats-officedocument.drawingml.diagramStyle+xml"/>
  <Override PartName="/ppt/diagrams/colors110.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5"/>
  </p:sldMasterIdLst>
  <p:notesMasterIdLst>
    <p:notesMasterId r:id="rId73"/>
  </p:notesMasterIdLst>
  <p:sldIdLst>
    <p:sldId id="257" r:id="rId6"/>
    <p:sldId id="260" r:id="rId7"/>
    <p:sldId id="296" r:id="rId8"/>
    <p:sldId id="350" r:id="rId9"/>
    <p:sldId id="259" r:id="rId10"/>
    <p:sldId id="261" r:id="rId11"/>
    <p:sldId id="469" r:id="rId12"/>
    <p:sldId id="445" r:id="rId13"/>
    <p:sldId id="446" r:id="rId14"/>
    <p:sldId id="447" r:id="rId15"/>
    <p:sldId id="352" r:id="rId16"/>
    <p:sldId id="264" r:id="rId17"/>
    <p:sldId id="470" r:id="rId18"/>
    <p:sldId id="476" r:id="rId19"/>
    <p:sldId id="477" r:id="rId20"/>
    <p:sldId id="478" r:id="rId21"/>
    <p:sldId id="475" r:id="rId22"/>
    <p:sldId id="479" r:id="rId23"/>
    <p:sldId id="448" r:id="rId24"/>
    <p:sldId id="449" r:id="rId25"/>
    <p:sldId id="505" r:id="rId26"/>
    <p:sldId id="506" r:id="rId27"/>
    <p:sldId id="508" r:id="rId28"/>
    <p:sldId id="509" r:id="rId29"/>
    <p:sldId id="510" r:id="rId30"/>
    <p:sldId id="511" r:id="rId31"/>
    <p:sldId id="512" r:id="rId32"/>
    <p:sldId id="513" r:id="rId33"/>
    <p:sldId id="514" r:id="rId34"/>
    <p:sldId id="515" r:id="rId35"/>
    <p:sldId id="516" r:id="rId36"/>
    <p:sldId id="457" r:id="rId37"/>
    <p:sldId id="517" r:id="rId38"/>
    <p:sldId id="519" r:id="rId39"/>
    <p:sldId id="520" r:id="rId40"/>
    <p:sldId id="521" r:id="rId41"/>
    <p:sldId id="522" r:id="rId42"/>
    <p:sldId id="523" r:id="rId43"/>
    <p:sldId id="524" r:id="rId44"/>
    <p:sldId id="502" r:id="rId45"/>
    <p:sldId id="481" r:id="rId46"/>
    <p:sldId id="482" r:id="rId47"/>
    <p:sldId id="483" r:id="rId48"/>
    <p:sldId id="485" r:id="rId49"/>
    <p:sldId id="491" r:id="rId50"/>
    <p:sldId id="492" r:id="rId51"/>
    <p:sldId id="488" r:id="rId52"/>
    <p:sldId id="489" r:id="rId53"/>
    <p:sldId id="490" r:id="rId54"/>
    <p:sldId id="493" r:id="rId55"/>
    <p:sldId id="494" r:id="rId56"/>
    <p:sldId id="495" r:id="rId57"/>
    <p:sldId id="497" r:id="rId58"/>
    <p:sldId id="504" r:id="rId59"/>
    <p:sldId id="501" r:id="rId60"/>
    <p:sldId id="503" r:id="rId61"/>
    <p:sldId id="498" r:id="rId62"/>
    <p:sldId id="499" r:id="rId63"/>
    <p:sldId id="500" r:id="rId64"/>
    <p:sldId id="310" r:id="rId65"/>
    <p:sldId id="299" r:id="rId66"/>
    <p:sldId id="525" r:id="rId67"/>
    <p:sldId id="527" r:id="rId68"/>
    <p:sldId id="529" r:id="rId69"/>
    <p:sldId id="526" r:id="rId70"/>
    <p:sldId id="530" r:id="rId71"/>
    <p:sldId id="528"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DA0823-4BD1-7D02-6501-63F074FBBDFB}" name="Nicole Elena Kucine" initials="NEK" userId="S::nik9015@med.cornell.edu::d8bcc144-1e4e-49d4-8e3e-52d022e9e57d" providerId="AD"/>
  <p188:author id="{2DD14537-2B9B-C0E4-AF87-C406AC498639}" name="Meghin Brooks" initials="MB" userId="S::mbrooks@hq.hematology.org::574d0f88-8da7-4c03-8969-c87c61c83944" providerId="AD"/>
  <p188:author id="{6646FE5D-EB91-EDC5-BBD3-C3F720258624}" name="Kumar, Riten" initials="KR" userId="S::riten.kumar_childrens.harvard.edu#ext#@ashdc.onmicrosoft.com::171c0469-95e0-495c-9d61-2919df28b3c5" providerId="AD"/>
  <p188:author id="{2BC8E0A3-4360-82FA-C2C8-BFDFBD52B11F}" name="Guest User" initials="GU" userId="S::urn:spo:anon#25063a538bba941f9d71a21ad53cb9c62e3ad4a1b6d2f8167c1f8c4966b2a20a::" providerId="AD"/>
  <p188:author id="{EAA088C5-1A91-4EA2-80B9-45C90B8B1F41}" name="Jori May" initials="JM" userId="bb561ee447f9ef27" providerId="Windows Live"/>
  <p188:author id="{FEB709FF-62E0-6489-3A67-0D05DA6CCC73}" name="Sarah Paliani" initials="SP" userId="S::spaliani@hq.hematology.org::a5b1fdcc-e7bb-40e6-ad11-c70cf6bc875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an Witt" initials="DMW" lastIdx="6" clrIdx="0">
    <p:extLst>
      <p:ext uri="{19B8F6BF-5375-455C-9EA6-DF929625EA0E}">
        <p15:presenceInfo xmlns:p15="http://schemas.microsoft.com/office/powerpoint/2012/main" userId="Dan Witt" providerId="None"/>
      </p:ext>
    </p:extLst>
  </p:cmAuthor>
  <p:cmAuthor id="2" name="Eric Tseng" initials="ET" lastIdx="38" clrIdx="1">
    <p:extLst>
      <p:ext uri="{19B8F6BF-5375-455C-9EA6-DF929625EA0E}">
        <p15:presenceInfo xmlns:p15="http://schemas.microsoft.com/office/powerpoint/2012/main" userId="S::eric.tseng@mail.utoronto.ca::ff68222d-e22b-4bed-bc89-3c5383ae0691" providerId="AD"/>
      </p:ext>
    </p:extLst>
  </p:cmAuthor>
  <p:cmAuthor id="3" name="page hayes" initials="ph" lastIdx="4" clrIdx="2">
    <p:extLst>
      <p:ext uri="{19B8F6BF-5375-455C-9EA6-DF929625EA0E}">
        <p15:presenceInfo xmlns:p15="http://schemas.microsoft.com/office/powerpoint/2012/main" userId="page hay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715073"/>
    <a:srgbClr val="BFE0E4"/>
    <a:srgbClr val="C8C3D5"/>
    <a:srgbClr val="E0CAEC"/>
    <a:srgbClr val="C9D7B0"/>
    <a:srgbClr val="FFD9B0"/>
    <a:srgbClr val="E4E4E4"/>
    <a:srgbClr val="E63D30"/>
    <a:srgbClr val="FFE1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67" autoAdjust="0"/>
    <p:restoredTop sz="95676" autoAdjust="0"/>
  </p:normalViewPr>
  <p:slideViewPr>
    <p:cSldViewPr snapToGrid="0">
      <p:cViewPr varScale="1">
        <p:scale>
          <a:sx n="102" d="100"/>
          <a:sy n="102" d="100"/>
        </p:scale>
        <p:origin x="774" y="108"/>
      </p:cViewPr>
      <p:guideLst>
        <p:guide orient="horz" pos="2184"/>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commentAuthors" Target="commentAuthors.xml"/><Relationship Id="rId79" Type="http://schemas.microsoft.com/office/2018/10/relationships/authors" Target="authors.xml"/><Relationship Id="rId5" Type="http://schemas.openxmlformats.org/officeDocument/2006/relationships/slideMaster" Target="slideMasters/slideMaster1.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s>
</file>

<file path=ppt/comments/modernComment_1DD_2416A228.xml><?xml version="1.0" encoding="utf-8"?>
<p188:cmLst xmlns:a="http://schemas.openxmlformats.org/drawingml/2006/main" xmlns:r="http://schemas.openxmlformats.org/officeDocument/2006/relationships" xmlns:p188="http://schemas.microsoft.com/office/powerpoint/2018/8/main">
  <p188:cm id="{E01DA4ED-8E06-4433-A47C-BF9692B6A8D0}" authorId="{2DD14537-2B9B-C0E4-AF87-C406AC498639}" created="2026-06-18T19:51:57.912">
    <ac:txMkLst xmlns:ac="http://schemas.microsoft.com/office/drawing/2013/main/command">
      <pc:docMk xmlns:pc="http://schemas.microsoft.com/office/powerpoint/2013/main/command"/>
      <pc:sldMk xmlns:pc="http://schemas.microsoft.com/office/powerpoint/2013/main/command" cId="605463080" sldId="477"/>
      <ac:spMk id="3" creationId="{3518FE01-1516-B4E3-B965-663942BD0E7F}"/>
      <ac:txMk cp="0">
        <ac:context len="181" hash="2941970445"/>
      </ac:txMk>
    </ac:txMkLst>
    <p188:pos x="11051384" y="317168"/>
    <p188:txBody>
      <a:bodyPr/>
      <a:lstStyle/>
      <a:p>
        <a:r>
          <a:rPr lang="en-US"/>
          <a:t>This is a lot of text on a slide. Can we shorten this or just leave in the notes section?</a:t>
        </a:r>
      </a:p>
    </p188:txBody>
  </p188:cm>
</p188:cmLst>
</file>

<file path=ppt/diagrams/_rels/data13.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image" Target="../media/image200.png"/><Relationship Id="rId1" Type="http://schemas.openxmlformats.org/officeDocument/2006/relationships/image" Target="../media/image190.png"/></Relationships>
</file>

<file path=ppt/diagrams/_rels/data4.xml.rels><?xml version="1.0" encoding="UTF-8" standalone="yes"?>
<Relationships xmlns="http://schemas.openxmlformats.org/package/2006/relationships"><Relationship Id="rId1" Type="http://schemas.openxmlformats.org/officeDocument/2006/relationships/image" Target="../media/image100.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B4F185-03D4-4B6C-8663-0EB438FE0371}" type="doc">
      <dgm:prSet loTypeId="urn:microsoft.com/office/officeart/2005/8/layout/list1" loCatId="list" qsTypeId="urn:microsoft.com/office/officeart/2005/8/quickstyle/simple1" qsCatId="simple" csTypeId="urn:microsoft.com/office/officeart/2005/8/colors/accent3_1" csCatId="accent3" phldr="1"/>
      <dgm:spPr/>
      <dgm:t>
        <a:bodyPr/>
        <a:lstStyle/>
        <a:p>
          <a:endParaRPr lang="en-US"/>
        </a:p>
      </dgm:t>
    </dgm:pt>
    <dgm:pt modelId="{FC37ACFD-720C-4C8F-8AB5-3BB7DBB610DC}">
      <dgm:prSet custT="1"/>
      <dgm:spPr>
        <a:solidFill>
          <a:srgbClr val="BFE0E4"/>
        </a:solidFill>
      </dgm:spPr>
      <dgm:t>
        <a:bodyPr/>
        <a:lstStyle/>
        <a:p>
          <a:r>
            <a:rPr lang="en-CA" sz="2600" b="1" dirty="0">
              <a:solidFill>
                <a:srgbClr val="002060"/>
              </a:solidFill>
              <a:latin typeface="Barlow Condensed" panose="00000506000000000000" pitchFamily="2" charset="0"/>
            </a:rPr>
            <a:t>PURPOSE</a:t>
          </a:r>
          <a:endParaRPr lang="en-US" sz="2600" b="1" dirty="0">
            <a:solidFill>
              <a:srgbClr val="002060"/>
            </a:solidFill>
            <a:latin typeface="Barlow Condensed" panose="00000506000000000000" pitchFamily="2" charset="0"/>
          </a:endParaRPr>
        </a:p>
      </dgm:t>
    </dgm:pt>
    <dgm:pt modelId="{D900B90C-4615-454E-BC5E-903E551ECA05}" type="parTrans" cxnId="{73D79059-70A5-4ECB-A805-FB8096965BCA}">
      <dgm:prSet/>
      <dgm:spPr/>
      <dgm:t>
        <a:bodyPr/>
        <a:lstStyle/>
        <a:p>
          <a:endParaRPr lang="en-US"/>
        </a:p>
      </dgm:t>
    </dgm:pt>
    <dgm:pt modelId="{C01F5A4F-A9F6-46E3-86DF-D9F24E6DFC6C}" type="sibTrans" cxnId="{73D79059-70A5-4ECB-A805-FB8096965BCA}">
      <dgm:prSet/>
      <dgm:spPr/>
      <dgm:t>
        <a:bodyPr/>
        <a:lstStyle/>
        <a:p>
          <a:endParaRPr lang="en-US"/>
        </a:p>
      </dgm:t>
    </dgm:pt>
    <dgm:pt modelId="{CB70C367-B8CC-47E9-8616-4D85DBC4D5B1}">
      <dgm:prSet custT="1"/>
      <dgm:spPr>
        <a:solidFill>
          <a:srgbClr val="BFE0E4"/>
        </a:solidFill>
      </dgm:spPr>
      <dgm:t>
        <a:bodyPr/>
        <a:lstStyle/>
        <a:p>
          <a:pPr rtl="0"/>
          <a:r>
            <a:rPr lang="en-CA" sz="2200" dirty="0">
              <a:solidFill>
                <a:schemeClr val="bg1">
                  <a:lumMod val="50000"/>
                </a:schemeClr>
              </a:solidFill>
              <a:latin typeface="Open Sans" pitchFamily="2" charset="0"/>
              <a:ea typeface="Open Sans" pitchFamily="2" charset="0"/>
              <a:cs typeface="Open Sans" pitchFamily="2" charset="0"/>
            </a:rPr>
            <a:t>P</a:t>
          </a:r>
          <a:r>
            <a:rPr lang="en-CA" sz="2200" b="0" i="0" dirty="0">
              <a:solidFill>
                <a:schemeClr val="bg1">
                  <a:lumMod val="50000"/>
                </a:schemeClr>
              </a:solidFill>
              <a:latin typeface="Open Sans" pitchFamily="2" charset="0"/>
              <a:ea typeface="Open Sans" pitchFamily="2" charset="0"/>
              <a:cs typeface="Open Sans" pitchFamily="2" charset="0"/>
            </a:rPr>
            <a:t>rovide evidence-based recommendations on the diagnosis of ID</a:t>
          </a:r>
          <a:endParaRPr lang="en-US" sz="2200" dirty="0">
            <a:solidFill>
              <a:schemeClr val="bg1">
                <a:lumMod val="50000"/>
              </a:schemeClr>
            </a:solidFill>
            <a:latin typeface="Open Sans" pitchFamily="2" charset="0"/>
            <a:ea typeface="Open Sans" pitchFamily="2" charset="0"/>
            <a:cs typeface="Open Sans" pitchFamily="2" charset="0"/>
          </a:endParaRPr>
        </a:p>
      </dgm:t>
    </dgm:pt>
    <dgm:pt modelId="{E11F314D-ED34-46B0-AE43-308DA223F260}" type="parTrans" cxnId="{C8BEAD0C-13CC-45B2-B756-B9F4AC487C3B}">
      <dgm:prSet/>
      <dgm:spPr/>
      <dgm:t>
        <a:bodyPr/>
        <a:lstStyle/>
        <a:p>
          <a:endParaRPr lang="en-US"/>
        </a:p>
      </dgm:t>
    </dgm:pt>
    <dgm:pt modelId="{4204F476-56E4-4BF1-8766-3FBCBDEB280F}" type="sibTrans" cxnId="{C8BEAD0C-13CC-45B2-B756-B9F4AC487C3B}">
      <dgm:prSet/>
      <dgm:spPr/>
      <dgm:t>
        <a:bodyPr/>
        <a:lstStyle/>
        <a:p>
          <a:endParaRPr lang="en-US"/>
        </a:p>
      </dgm:t>
    </dgm:pt>
    <dgm:pt modelId="{6F15864B-8735-4C15-BA5E-C6589AE4CC2E}">
      <dgm:prSet custT="1"/>
      <dgm:spPr>
        <a:solidFill>
          <a:srgbClr val="FFD9B0"/>
        </a:solidFill>
      </dgm:spPr>
      <dgm:t>
        <a:bodyPr/>
        <a:lstStyle/>
        <a:p>
          <a:r>
            <a:rPr lang="en-CA" sz="2600" b="1" i="0" dirty="0">
              <a:solidFill>
                <a:schemeClr val="accent2">
                  <a:lumMod val="75000"/>
                </a:schemeClr>
              </a:solidFill>
              <a:latin typeface="Barlow Condensed" panose="00000506000000000000" pitchFamily="2" charset="0"/>
            </a:rPr>
            <a:t>PRIMARY GOALS</a:t>
          </a:r>
          <a:endParaRPr lang="en-US" sz="2600" b="1" dirty="0">
            <a:solidFill>
              <a:schemeClr val="accent2">
                <a:lumMod val="75000"/>
              </a:schemeClr>
            </a:solidFill>
            <a:latin typeface="Barlow Condensed" panose="00000506000000000000" pitchFamily="2" charset="0"/>
          </a:endParaRPr>
        </a:p>
      </dgm:t>
    </dgm:pt>
    <dgm:pt modelId="{BF9070E8-3949-40D3-85E6-724189CF00B6}" type="parTrans" cxnId="{32532060-B132-416A-9B6B-89A01E354EE2}">
      <dgm:prSet/>
      <dgm:spPr/>
      <dgm:t>
        <a:bodyPr/>
        <a:lstStyle/>
        <a:p>
          <a:endParaRPr lang="en-US"/>
        </a:p>
      </dgm:t>
    </dgm:pt>
    <dgm:pt modelId="{7A14CDC3-59D3-4063-A9E2-E7E951DC9E72}" type="sibTrans" cxnId="{32532060-B132-416A-9B6B-89A01E354EE2}">
      <dgm:prSet/>
      <dgm:spPr/>
      <dgm:t>
        <a:bodyPr/>
        <a:lstStyle/>
        <a:p>
          <a:endParaRPr lang="en-US"/>
        </a:p>
      </dgm:t>
    </dgm:pt>
    <dgm:pt modelId="{1E99F662-B3CF-4D20-BAFC-CDB993B01F90}">
      <dgm:prSet custT="1"/>
      <dgm:spPr>
        <a:solidFill>
          <a:srgbClr val="FFD9B0"/>
        </a:solidFill>
      </dgm:spPr>
      <dgm:t>
        <a:bodyPr/>
        <a:lstStyle/>
        <a:p>
          <a:pPr>
            <a:lnSpc>
              <a:spcPct val="100000"/>
            </a:lnSpc>
            <a:spcAft>
              <a:spcPts val="0"/>
            </a:spcAft>
            <a:buFont typeface="Arial" panose="020B0604020202020204" pitchFamily="34" charset="0"/>
            <a:buChar char="•"/>
          </a:pPr>
          <a:r>
            <a:rPr lang="en-CA" sz="2000" dirty="0">
              <a:solidFill>
                <a:schemeClr val="bg1">
                  <a:lumMod val="50000"/>
                </a:schemeClr>
              </a:solidFill>
              <a:latin typeface="Open Sans" pitchFamily="2" charset="0"/>
              <a:ea typeface="Open Sans" pitchFamily="2" charset="0"/>
              <a:cs typeface="Open Sans" pitchFamily="2" charset="0"/>
            </a:rPr>
            <a:t>R</a:t>
          </a:r>
          <a:r>
            <a:rPr lang="en-CA" sz="2000" b="0" i="0" dirty="0">
              <a:solidFill>
                <a:schemeClr val="bg1">
                  <a:lumMod val="50000"/>
                </a:schemeClr>
              </a:solidFill>
              <a:latin typeface="Open Sans" pitchFamily="2" charset="0"/>
              <a:ea typeface="Open Sans" pitchFamily="2" charset="0"/>
              <a:cs typeface="Open Sans" pitchFamily="2" charset="0"/>
            </a:rPr>
            <a:t>eview, critically appraise, and implement evidence-based recommendations</a:t>
          </a:r>
          <a:endParaRPr lang="en-US" sz="2000" dirty="0">
            <a:solidFill>
              <a:schemeClr val="bg1">
                <a:lumMod val="50000"/>
              </a:schemeClr>
            </a:solidFill>
            <a:latin typeface="Open Sans" pitchFamily="2" charset="0"/>
            <a:ea typeface="Open Sans" pitchFamily="2" charset="0"/>
            <a:cs typeface="Open Sans" pitchFamily="2" charset="0"/>
          </a:endParaRPr>
        </a:p>
      </dgm:t>
    </dgm:pt>
    <dgm:pt modelId="{EDEA610A-08AE-4C1D-B75C-028967AAC0A4}" type="parTrans" cxnId="{9AAE0772-2788-49E5-BBB8-E611869ED505}">
      <dgm:prSet/>
      <dgm:spPr/>
      <dgm:t>
        <a:bodyPr/>
        <a:lstStyle/>
        <a:p>
          <a:endParaRPr lang="en-US"/>
        </a:p>
      </dgm:t>
    </dgm:pt>
    <dgm:pt modelId="{09FDF77A-B379-44FE-A994-67E76766AD4E}" type="sibTrans" cxnId="{9AAE0772-2788-49E5-BBB8-E611869ED505}">
      <dgm:prSet/>
      <dgm:spPr/>
      <dgm:t>
        <a:bodyPr/>
        <a:lstStyle/>
        <a:p>
          <a:endParaRPr lang="en-US"/>
        </a:p>
      </dgm:t>
    </dgm:pt>
    <dgm:pt modelId="{BA199513-135F-4F7D-80B8-D563D5C2F27A}">
      <dgm:prSet custT="1"/>
      <dgm:spPr>
        <a:solidFill>
          <a:srgbClr val="FFD9B0"/>
        </a:solidFill>
      </dgm:spPr>
      <dgm:t>
        <a:bodyPr/>
        <a:lstStyle/>
        <a:p>
          <a:pPr>
            <a:lnSpc>
              <a:spcPct val="100000"/>
            </a:lnSpc>
            <a:spcAft>
              <a:spcPts val="0"/>
            </a:spcAft>
            <a:buFont typeface="Arial" panose="020B0604020202020204" pitchFamily="34" charset="0"/>
            <a:buChar char="•"/>
          </a:pPr>
          <a:r>
            <a:rPr lang="en-CA" sz="2000" dirty="0">
              <a:solidFill>
                <a:schemeClr val="bg1">
                  <a:lumMod val="50000"/>
                </a:schemeClr>
              </a:solidFill>
              <a:latin typeface="Open Sans" pitchFamily="2" charset="0"/>
              <a:ea typeface="Open Sans" pitchFamily="2" charset="0"/>
              <a:cs typeface="Open Sans" pitchFamily="2" charset="0"/>
            </a:rPr>
            <a:t>P</a:t>
          </a:r>
          <a:r>
            <a:rPr lang="en-CA" sz="2000" b="0" i="0" dirty="0">
              <a:solidFill>
                <a:schemeClr val="bg1">
                  <a:lumMod val="50000"/>
                </a:schemeClr>
              </a:solidFill>
              <a:latin typeface="Open Sans" pitchFamily="2" charset="0"/>
              <a:ea typeface="Open Sans" pitchFamily="2" charset="0"/>
              <a:cs typeface="Open Sans" pitchFamily="2" charset="0"/>
            </a:rPr>
            <a:t>rovide clinical decision support for shared decision-making better recognition of ID, identification and management of underlying etiology, improved counseling , and early initiation of iron therapy </a:t>
          </a:r>
          <a:r>
            <a:rPr lang="en-CA" sz="2200" b="0" i="0" dirty="0">
              <a:solidFill>
                <a:schemeClr val="bg1">
                  <a:lumMod val="50000"/>
                </a:schemeClr>
              </a:solidFill>
            </a:rPr>
            <a:t>​</a:t>
          </a:r>
          <a:endParaRPr lang="en-US" sz="2200" dirty="0">
            <a:solidFill>
              <a:schemeClr val="bg1">
                <a:lumMod val="50000"/>
              </a:schemeClr>
            </a:solidFill>
          </a:endParaRPr>
        </a:p>
      </dgm:t>
    </dgm:pt>
    <dgm:pt modelId="{9C446905-6CAC-4F3E-B1FE-DD52FB89610F}" type="parTrans" cxnId="{EDFCAC85-2A99-4200-ADCF-ECFED8309C5E}">
      <dgm:prSet/>
      <dgm:spPr/>
      <dgm:t>
        <a:bodyPr/>
        <a:lstStyle/>
        <a:p>
          <a:endParaRPr lang="en-US"/>
        </a:p>
      </dgm:t>
    </dgm:pt>
    <dgm:pt modelId="{14E600BF-FA44-4375-B273-5E96BB18B662}" type="sibTrans" cxnId="{EDFCAC85-2A99-4200-ADCF-ECFED8309C5E}">
      <dgm:prSet/>
      <dgm:spPr/>
      <dgm:t>
        <a:bodyPr/>
        <a:lstStyle/>
        <a:p>
          <a:endParaRPr lang="en-US"/>
        </a:p>
      </dgm:t>
    </dgm:pt>
    <dgm:pt modelId="{CC0C2203-BC5C-4611-B99B-66B7E4ACB0DE}">
      <dgm:prSet custT="1"/>
      <dgm:spPr>
        <a:solidFill>
          <a:srgbClr val="FFD9B0"/>
        </a:solidFill>
      </dgm:spPr>
      <dgm:t>
        <a:bodyPr/>
        <a:lstStyle/>
        <a:p>
          <a:pPr>
            <a:lnSpc>
              <a:spcPct val="100000"/>
            </a:lnSpc>
            <a:spcAft>
              <a:spcPts val="0"/>
            </a:spcAft>
            <a:buFont typeface="Arial" panose="020B0604020202020204" pitchFamily="34" charset="0"/>
            <a:buChar char="•"/>
          </a:pPr>
          <a:r>
            <a:rPr lang="en-CA" sz="2000" b="0" i="0" dirty="0">
              <a:solidFill>
                <a:schemeClr val="bg1">
                  <a:lumMod val="50000"/>
                </a:schemeClr>
              </a:solidFill>
              <a:latin typeface="Open Sans" pitchFamily="2" charset="0"/>
              <a:ea typeface="Open Sans" pitchFamily="2" charset="0"/>
              <a:cs typeface="Open Sans" pitchFamily="2" charset="0"/>
            </a:rPr>
            <a:t>Improve accurate identification of affected individuals &amp; minimize harms of overdiagnosis </a:t>
          </a:r>
          <a:endParaRPr lang="en-US" sz="2000" dirty="0">
            <a:solidFill>
              <a:schemeClr val="bg1">
                <a:lumMod val="50000"/>
              </a:schemeClr>
            </a:solidFill>
            <a:latin typeface="Open Sans" pitchFamily="2" charset="0"/>
            <a:ea typeface="Open Sans" pitchFamily="2" charset="0"/>
            <a:cs typeface="Open Sans" pitchFamily="2" charset="0"/>
          </a:endParaRPr>
        </a:p>
      </dgm:t>
    </dgm:pt>
    <dgm:pt modelId="{4BF3A4D3-8AA9-41CF-999D-DEFB67C24BC7}" type="parTrans" cxnId="{015DF499-8943-43A9-90D3-28D090F8C796}">
      <dgm:prSet/>
      <dgm:spPr/>
      <dgm:t>
        <a:bodyPr/>
        <a:lstStyle/>
        <a:p>
          <a:endParaRPr lang="en-CA"/>
        </a:p>
      </dgm:t>
    </dgm:pt>
    <dgm:pt modelId="{BD8737C7-E429-4274-B9A0-82AC6F84459B}" type="sibTrans" cxnId="{015DF499-8943-43A9-90D3-28D090F8C796}">
      <dgm:prSet/>
      <dgm:spPr/>
      <dgm:t>
        <a:bodyPr/>
        <a:lstStyle/>
        <a:p>
          <a:endParaRPr lang="en-CA"/>
        </a:p>
      </dgm:t>
    </dgm:pt>
    <dgm:pt modelId="{FE5F1FCC-9A0A-4B7A-A91C-2DABBD288D31}" type="pres">
      <dgm:prSet presAssocID="{42B4F185-03D4-4B6C-8663-0EB438FE0371}" presName="linear" presStyleCnt="0">
        <dgm:presLayoutVars>
          <dgm:dir/>
          <dgm:animLvl val="lvl"/>
          <dgm:resizeHandles val="exact"/>
        </dgm:presLayoutVars>
      </dgm:prSet>
      <dgm:spPr/>
    </dgm:pt>
    <dgm:pt modelId="{B5DFD424-0862-4807-8F9A-350CDA884345}" type="pres">
      <dgm:prSet presAssocID="{FC37ACFD-720C-4C8F-8AB5-3BB7DBB610DC}" presName="parentLin" presStyleCnt="0"/>
      <dgm:spPr/>
    </dgm:pt>
    <dgm:pt modelId="{E5444803-123C-43C2-A252-D41A28E4DF4A}" type="pres">
      <dgm:prSet presAssocID="{FC37ACFD-720C-4C8F-8AB5-3BB7DBB610DC}" presName="parentLeftMargin" presStyleLbl="node1" presStyleIdx="0" presStyleCnt="2"/>
      <dgm:spPr/>
    </dgm:pt>
    <dgm:pt modelId="{40E064A3-C011-40F2-ADBD-EA041923CB0C}" type="pres">
      <dgm:prSet presAssocID="{FC37ACFD-720C-4C8F-8AB5-3BB7DBB610DC}" presName="parentText" presStyleLbl="node1" presStyleIdx="0" presStyleCnt="2">
        <dgm:presLayoutVars>
          <dgm:chMax val="0"/>
          <dgm:bulletEnabled val="1"/>
        </dgm:presLayoutVars>
      </dgm:prSet>
      <dgm:spPr/>
    </dgm:pt>
    <dgm:pt modelId="{CED498CC-C890-4C37-9108-11C4F0039E33}" type="pres">
      <dgm:prSet presAssocID="{FC37ACFD-720C-4C8F-8AB5-3BB7DBB610DC}" presName="negativeSpace" presStyleCnt="0"/>
      <dgm:spPr/>
    </dgm:pt>
    <dgm:pt modelId="{9164FD43-93C7-4882-B254-2E0379A2A698}" type="pres">
      <dgm:prSet presAssocID="{FC37ACFD-720C-4C8F-8AB5-3BB7DBB610DC}" presName="childText" presStyleLbl="conFgAcc1" presStyleIdx="0" presStyleCnt="2">
        <dgm:presLayoutVars>
          <dgm:bulletEnabled val="1"/>
        </dgm:presLayoutVars>
      </dgm:prSet>
      <dgm:spPr/>
    </dgm:pt>
    <dgm:pt modelId="{DA1EA7B5-F8D0-462C-9CE4-7BB4BB5B3AAF}" type="pres">
      <dgm:prSet presAssocID="{C01F5A4F-A9F6-46E3-86DF-D9F24E6DFC6C}" presName="spaceBetweenRectangles" presStyleCnt="0"/>
      <dgm:spPr/>
    </dgm:pt>
    <dgm:pt modelId="{2FAAECC4-B4D2-4430-A61D-7BB4EE352CD8}" type="pres">
      <dgm:prSet presAssocID="{6F15864B-8735-4C15-BA5E-C6589AE4CC2E}" presName="parentLin" presStyleCnt="0"/>
      <dgm:spPr/>
    </dgm:pt>
    <dgm:pt modelId="{82A02780-5A35-405B-82D6-136DB66AB8CE}" type="pres">
      <dgm:prSet presAssocID="{6F15864B-8735-4C15-BA5E-C6589AE4CC2E}" presName="parentLeftMargin" presStyleLbl="node1" presStyleIdx="0" presStyleCnt="2"/>
      <dgm:spPr/>
    </dgm:pt>
    <dgm:pt modelId="{476A6970-BCA9-483C-83E6-861B08A6B36D}" type="pres">
      <dgm:prSet presAssocID="{6F15864B-8735-4C15-BA5E-C6589AE4CC2E}" presName="parentText" presStyleLbl="node1" presStyleIdx="1" presStyleCnt="2">
        <dgm:presLayoutVars>
          <dgm:chMax val="0"/>
          <dgm:bulletEnabled val="1"/>
        </dgm:presLayoutVars>
      </dgm:prSet>
      <dgm:spPr/>
    </dgm:pt>
    <dgm:pt modelId="{2833B84F-B42A-47DE-9AFC-630F41A8EC2F}" type="pres">
      <dgm:prSet presAssocID="{6F15864B-8735-4C15-BA5E-C6589AE4CC2E}" presName="negativeSpace" presStyleCnt="0"/>
      <dgm:spPr/>
    </dgm:pt>
    <dgm:pt modelId="{DF128095-F98E-402E-88AE-E9288BB692E6}" type="pres">
      <dgm:prSet presAssocID="{6F15864B-8735-4C15-BA5E-C6589AE4CC2E}" presName="childText" presStyleLbl="conFgAcc1" presStyleIdx="1" presStyleCnt="2">
        <dgm:presLayoutVars>
          <dgm:bulletEnabled val="1"/>
        </dgm:presLayoutVars>
      </dgm:prSet>
      <dgm:spPr/>
    </dgm:pt>
  </dgm:ptLst>
  <dgm:cxnLst>
    <dgm:cxn modelId="{C8BEAD0C-13CC-45B2-B756-B9F4AC487C3B}" srcId="{FC37ACFD-720C-4C8F-8AB5-3BB7DBB610DC}" destId="{CB70C367-B8CC-47E9-8616-4D85DBC4D5B1}" srcOrd="0" destOrd="0" parTransId="{E11F314D-ED34-46B0-AE43-308DA223F260}" sibTransId="{4204F476-56E4-4BF1-8766-3FBCBDEB280F}"/>
    <dgm:cxn modelId="{C0CEB326-4D41-4FA8-9204-90536A8C70DE}" type="presOf" srcId="{6F15864B-8735-4C15-BA5E-C6589AE4CC2E}" destId="{82A02780-5A35-405B-82D6-136DB66AB8CE}" srcOrd="0" destOrd="0" presId="urn:microsoft.com/office/officeart/2005/8/layout/list1"/>
    <dgm:cxn modelId="{0A81462D-FE6E-48EB-B045-6CAFBDC81D7B}" type="presOf" srcId="{1E99F662-B3CF-4D20-BAFC-CDB993B01F90}" destId="{DF128095-F98E-402E-88AE-E9288BB692E6}" srcOrd="0" destOrd="0" presId="urn:microsoft.com/office/officeart/2005/8/layout/list1"/>
    <dgm:cxn modelId="{32532060-B132-416A-9B6B-89A01E354EE2}" srcId="{42B4F185-03D4-4B6C-8663-0EB438FE0371}" destId="{6F15864B-8735-4C15-BA5E-C6589AE4CC2E}" srcOrd="1" destOrd="0" parTransId="{BF9070E8-3949-40D3-85E6-724189CF00B6}" sibTransId="{7A14CDC3-59D3-4063-A9E2-E7E951DC9E72}"/>
    <dgm:cxn modelId="{3B4EB54C-8BBE-4268-B024-A6BECC77F42E}" type="presOf" srcId="{42B4F185-03D4-4B6C-8663-0EB438FE0371}" destId="{FE5F1FCC-9A0A-4B7A-A91C-2DABBD288D31}" srcOrd="0" destOrd="0" presId="urn:microsoft.com/office/officeart/2005/8/layout/list1"/>
    <dgm:cxn modelId="{9AAE0772-2788-49E5-BBB8-E611869ED505}" srcId="{6F15864B-8735-4C15-BA5E-C6589AE4CC2E}" destId="{1E99F662-B3CF-4D20-BAFC-CDB993B01F90}" srcOrd="0" destOrd="0" parTransId="{EDEA610A-08AE-4C1D-B75C-028967AAC0A4}" sibTransId="{09FDF77A-B379-44FE-A994-67E76766AD4E}"/>
    <dgm:cxn modelId="{73D79059-70A5-4ECB-A805-FB8096965BCA}" srcId="{42B4F185-03D4-4B6C-8663-0EB438FE0371}" destId="{FC37ACFD-720C-4C8F-8AB5-3BB7DBB610DC}" srcOrd="0" destOrd="0" parTransId="{D900B90C-4615-454E-BC5E-903E551ECA05}" sibTransId="{C01F5A4F-A9F6-46E3-86DF-D9F24E6DFC6C}"/>
    <dgm:cxn modelId="{EDFCAC85-2A99-4200-ADCF-ECFED8309C5E}" srcId="{6F15864B-8735-4C15-BA5E-C6589AE4CC2E}" destId="{BA199513-135F-4F7D-80B8-D563D5C2F27A}" srcOrd="2" destOrd="0" parTransId="{9C446905-6CAC-4F3E-B1FE-DD52FB89610F}" sibTransId="{14E600BF-FA44-4375-B273-5E96BB18B662}"/>
    <dgm:cxn modelId="{015DF499-8943-43A9-90D3-28D090F8C796}" srcId="{6F15864B-8735-4C15-BA5E-C6589AE4CC2E}" destId="{CC0C2203-BC5C-4611-B99B-66B7E4ACB0DE}" srcOrd="1" destOrd="0" parTransId="{4BF3A4D3-8AA9-41CF-999D-DEFB67C24BC7}" sibTransId="{BD8737C7-E429-4274-B9A0-82AC6F84459B}"/>
    <dgm:cxn modelId="{3CC4CAC7-6A1E-49E6-876E-95FEE3040740}" type="presOf" srcId="{CB70C367-B8CC-47E9-8616-4D85DBC4D5B1}" destId="{9164FD43-93C7-4882-B254-2E0379A2A698}" srcOrd="0" destOrd="0" presId="urn:microsoft.com/office/officeart/2005/8/layout/list1"/>
    <dgm:cxn modelId="{1E0BA2D0-0149-4F7B-AC6A-8B20AA4052DF}" type="presOf" srcId="{6F15864B-8735-4C15-BA5E-C6589AE4CC2E}" destId="{476A6970-BCA9-483C-83E6-861B08A6B36D}" srcOrd="1" destOrd="0" presId="urn:microsoft.com/office/officeart/2005/8/layout/list1"/>
    <dgm:cxn modelId="{85F356D3-55A9-49FE-94AE-7878461A615D}" type="presOf" srcId="{CC0C2203-BC5C-4611-B99B-66B7E4ACB0DE}" destId="{DF128095-F98E-402E-88AE-E9288BB692E6}" srcOrd="0" destOrd="1" presId="urn:microsoft.com/office/officeart/2005/8/layout/list1"/>
    <dgm:cxn modelId="{B43DA2D8-4742-4B22-BFCF-D0A4C61653A6}" type="presOf" srcId="{FC37ACFD-720C-4C8F-8AB5-3BB7DBB610DC}" destId="{E5444803-123C-43C2-A252-D41A28E4DF4A}" srcOrd="0" destOrd="0" presId="urn:microsoft.com/office/officeart/2005/8/layout/list1"/>
    <dgm:cxn modelId="{A85979DF-6DC0-467D-8F3D-C01224FE2B63}" type="presOf" srcId="{BA199513-135F-4F7D-80B8-D563D5C2F27A}" destId="{DF128095-F98E-402E-88AE-E9288BB692E6}" srcOrd="0" destOrd="2" presId="urn:microsoft.com/office/officeart/2005/8/layout/list1"/>
    <dgm:cxn modelId="{1F2E86F3-9F91-4D83-8331-4ED8BA5FFDBE}" type="presOf" srcId="{FC37ACFD-720C-4C8F-8AB5-3BB7DBB610DC}" destId="{40E064A3-C011-40F2-ADBD-EA041923CB0C}" srcOrd="1" destOrd="0" presId="urn:microsoft.com/office/officeart/2005/8/layout/list1"/>
    <dgm:cxn modelId="{D953A13F-0BAB-45B7-AF67-14C3EC7DB8D7}" type="presParOf" srcId="{FE5F1FCC-9A0A-4B7A-A91C-2DABBD288D31}" destId="{B5DFD424-0862-4807-8F9A-350CDA884345}" srcOrd="0" destOrd="0" presId="urn:microsoft.com/office/officeart/2005/8/layout/list1"/>
    <dgm:cxn modelId="{ED8D8D41-0D2E-4411-9837-37FCD866DBCE}" type="presParOf" srcId="{B5DFD424-0862-4807-8F9A-350CDA884345}" destId="{E5444803-123C-43C2-A252-D41A28E4DF4A}" srcOrd="0" destOrd="0" presId="urn:microsoft.com/office/officeart/2005/8/layout/list1"/>
    <dgm:cxn modelId="{2BD84471-116D-4F21-834F-14638E571F83}" type="presParOf" srcId="{B5DFD424-0862-4807-8F9A-350CDA884345}" destId="{40E064A3-C011-40F2-ADBD-EA041923CB0C}" srcOrd="1" destOrd="0" presId="urn:microsoft.com/office/officeart/2005/8/layout/list1"/>
    <dgm:cxn modelId="{73AA3BC4-6B64-4360-9091-9D1B6AED5317}" type="presParOf" srcId="{FE5F1FCC-9A0A-4B7A-A91C-2DABBD288D31}" destId="{CED498CC-C890-4C37-9108-11C4F0039E33}" srcOrd="1" destOrd="0" presId="urn:microsoft.com/office/officeart/2005/8/layout/list1"/>
    <dgm:cxn modelId="{6A669FB0-A235-4EAB-A64A-0573066F0E08}" type="presParOf" srcId="{FE5F1FCC-9A0A-4B7A-A91C-2DABBD288D31}" destId="{9164FD43-93C7-4882-B254-2E0379A2A698}" srcOrd="2" destOrd="0" presId="urn:microsoft.com/office/officeart/2005/8/layout/list1"/>
    <dgm:cxn modelId="{1DDDE568-A543-48B6-BD11-5D94B8AD96F7}" type="presParOf" srcId="{FE5F1FCC-9A0A-4B7A-A91C-2DABBD288D31}" destId="{DA1EA7B5-F8D0-462C-9CE4-7BB4BB5B3AAF}" srcOrd="3" destOrd="0" presId="urn:microsoft.com/office/officeart/2005/8/layout/list1"/>
    <dgm:cxn modelId="{EDB48940-1D07-4BC1-8723-3D47B7F715DE}" type="presParOf" srcId="{FE5F1FCC-9A0A-4B7A-A91C-2DABBD288D31}" destId="{2FAAECC4-B4D2-4430-A61D-7BB4EE352CD8}" srcOrd="4" destOrd="0" presId="urn:microsoft.com/office/officeart/2005/8/layout/list1"/>
    <dgm:cxn modelId="{C1366E82-D93E-4E34-8DB8-BA5369840B29}" type="presParOf" srcId="{2FAAECC4-B4D2-4430-A61D-7BB4EE352CD8}" destId="{82A02780-5A35-405B-82D6-136DB66AB8CE}" srcOrd="0" destOrd="0" presId="urn:microsoft.com/office/officeart/2005/8/layout/list1"/>
    <dgm:cxn modelId="{8E7DAEA0-1819-4B9C-A38F-D2C9C5B96FAA}" type="presParOf" srcId="{2FAAECC4-B4D2-4430-A61D-7BB4EE352CD8}" destId="{476A6970-BCA9-483C-83E6-861B08A6B36D}" srcOrd="1" destOrd="0" presId="urn:microsoft.com/office/officeart/2005/8/layout/list1"/>
    <dgm:cxn modelId="{31AF7E3D-857F-4D78-BE02-6620F92F7F29}" type="presParOf" srcId="{FE5F1FCC-9A0A-4B7A-A91C-2DABBD288D31}" destId="{2833B84F-B42A-47DE-9AFC-630F41A8EC2F}" srcOrd="5" destOrd="0" presId="urn:microsoft.com/office/officeart/2005/8/layout/list1"/>
    <dgm:cxn modelId="{54049E79-BCCF-47D7-9025-A0C687D17F05}" type="presParOf" srcId="{FE5F1FCC-9A0A-4B7A-A91C-2DABBD288D31}" destId="{DF128095-F98E-402E-88AE-E9288BB692E6}"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44EFC8EC-307C-4D8E-8CEC-BF65D8B0F00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CA"/>
        </a:p>
      </dgm:t>
    </dgm:pt>
    <dgm:pt modelId="{66D0960B-00DD-432A-9029-752A3123D785}">
      <dgm:prSet phldrT="[Text]"/>
      <dgm:spPr>
        <a:solidFill>
          <a:srgbClr val="C8C3D5"/>
        </a:solidFill>
      </dgm:spPr>
      <dgm:t>
        <a:bodyPr/>
        <a:lstStyle/>
        <a:p>
          <a:r>
            <a:rPr lang="en-US" dirty="0">
              <a:solidFill>
                <a:srgbClr val="715073"/>
              </a:solidFill>
              <a:latin typeface="Open Sans" pitchFamily="2" charset="0"/>
              <a:ea typeface="Open Sans" pitchFamily="2" charset="0"/>
              <a:cs typeface="Open Sans" pitchFamily="2" charset="0"/>
            </a:rPr>
            <a:t>The panel acknowledged a significant variation between patients with iron deficiency and their associated symptoms at different serum ferritin thresholds, which creates important certainty or variability in patient values. </a:t>
          </a:r>
          <a:endParaRPr lang="en-CA" dirty="0">
            <a:solidFill>
              <a:srgbClr val="715073"/>
            </a:solidFill>
            <a:latin typeface="Open Sans" pitchFamily="2" charset="0"/>
            <a:ea typeface="Open Sans" pitchFamily="2" charset="0"/>
            <a:cs typeface="Open Sans" pitchFamily="2" charset="0"/>
          </a:endParaRPr>
        </a:p>
      </dgm:t>
    </dgm:pt>
    <dgm:pt modelId="{417C5AF2-F758-4833-B19C-ADCD80E8C484}" type="parTrans" cxnId="{E1144E89-DBA4-47FE-89C6-9DCDC0212A0D}">
      <dgm:prSet/>
      <dgm:spPr/>
      <dgm:t>
        <a:bodyPr/>
        <a:lstStyle/>
        <a:p>
          <a:endParaRPr lang="en-CA"/>
        </a:p>
      </dgm:t>
    </dgm:pt>
    <dgm:pt modelId="{28BDC64E-B95C-467D-AD32-9ECF37E2832F}" type="sibTrans" cxnId="{E1144E89-DBA4-47FE-89C6-9DCDC0212A0D}">
      <dgm:prSet/>
      <dgm:spPr/>
      <dgm:t>
        <a:bodyPr/>
        <a:lstStyle/>
        <a:p>
          <a:endParaRPr lang="en-CA"/>
        </a:p>
      </dgm:t>
    </dgm:pt>
    <dgm:pt modelId="{6AB4A1C7-FC08-40B9-9C03-9C822FD3847D}">
      <dgm:prSet phldrT="[Text]"/>
      <dgm:spPr/>
      <dgm:t>
        <a:bodyPr/>
        <a:lstStyle/>
        <a:p>
          <a:endParaRPr lang="en-CA" dirty="0"/>
        </a:p>
      </dgm:t>
    </dgm:pt>
    <dgm:pt modelId="{50170910-8BE4-4839-8092-C8014E4C0B10}" type="parTrans" cxnId="{30070513-BF1E-4047-9CD4-68DCA085AF86}">
      <dgm:prSet/>
      <dgm:spPr/>
      <dgm:t>
        <a:bodyPr/>
        <a:lstStyle/>
        <a:p>
          <a:endParaRPr lang="en-CA"/>
        </a:p>
      </dgm:t>
    </dgm:pt>
    <dgm:pt modelId="{D86B127E-7365-4797-82FF-30BD593AD3F2}" type="sibTrans" cxnId="{30070513-BF1E-4047-9CD4-68DCA085AF86}">
      <dgm:prSet/>
      <dgm:spPr/>
      <dgm:t>
        <a:bodyPr/>
        <a:lstStyle/>
        <a:p>
          <a:endParaRPr lang="en-CA"/>
        </a:p>
      </dgm:t>
    </dgm:pt>
    <dgm:pt modelId="{D26D6D66-89B7-43F1-84A3-B3EB42AC8315}">
      <dgm:prSet phldrT="[Text]"/>
      <dgm:spPr>
        <a:solidFill>
          <a:srgbClr val="BFE0E4"/>
        </a:solidFill>
      </dgm:spPr>
      <dgm:t>
        <a:bodyPr/>
        <a:lstStyle/>
        <a:p>
          <a:r>
            <a:rPr lang="en-US" dirty="0">
              <a:solidFill>
                <a:srgbClr val="002060"/>
              </a:solidFill>
              <a:latin typeface="Open Sans" pitchFamily="2" charset="0"/>
              <a:ea typeface="Open Sans" pitchFamily="2" charset="0"/>
              <a:cs typeface="Open Sans" pitchFamily="2" charset="0"/>
            </a:rPr>
            <a:t>This higher threshold will result in a higher proportion of adults with iron deficiency receiving a diagnosis and potentially benefitting from appropriate evaluation and management. </a:t>
          </a:r>
          <a:endParaRPr lang="en-CA" dirty="0">
            <a:solidFill>
              <a:srgbClr val="002060"/>
            </a:solidFill>
            <a:latin typeface="Open Sans" pitchFamily="2" charset="0"/>
            <a:ea typeface="Open Sans" pitchFamily="2" charset="0"/>
            <a:cs typeface="Open Sans" pitchFamily="2" charset="0"/>
          </a:endParaRPr>
        </a:p>
      </dgm:t>
    </dgm:pt>
    <dgm:pt modelId="{2A53C773-6AC1-408D-B037-4356B3EAC949}" type="parTrans" cxnId="{97C61B65-77BF-4C71-B5A1-0BE235B60E75}">
      <dgm:prSet/>
      <dgm:spPr/>
      <dgm:t>
        <a:bodyPr/>
        <a:lstStyle/>
        <a:p>
          <a:endParaRPr lang="en-CA"/>
        </a:p>
      </dgm:t>
    </dgm:pt>
    <dgm:pt modelId="{B44D9BB7-FE13-46AA-9A6F-677F2B805CA8}" type="sibTrans" cxnId="{97C61B65-77BF-4C71-B5A1-0BE235B60E75}">
      <dgm:prSet/>
      <dgm:spPr/>
      <dgm:t>
        <a:bodyPr/>
        <a:lstStyle/>
        <a:p>
          <a:endParaRPr lang="en-CA"/>
        </a:p>
      </dgm:t>
    </dgm:pt>
    <dgm:pt modelId="{342DACBF-19A2-4A68-84DE-A041C9CB59CE}">
      <dgm:prSet phldrT="[Text]"/>
      <dgm:spPr/>
      <dgm:t>
        <a:bodyPr/>
        <a:lstStyle/>
        <a:p>
          <a:endParaRPr lang="en-CA" dirty="0"/>
        </a:p>
      </dgm:t>
    </dgm:pt>
    <dgm:pt modelId="{8D6F4E05-0261-4CD3-90A7-7744D9AC17A9}" type="parTrans" cxnId="{70B93323-8DB3-4B49-B5A6-79C7CAD427A5}">
      <dgm:prSet/>
      <dgm:spPr/>
      <dgm:t>
        <a:bodyPr/>
        <a:lstStyle/>
        <a:p>
          <a:endParaRPr lang="en-CA"/>
        </a:p>
      </dgm:t>
    </dgm:pt>
    <dgm:pt modelId="{4B194128-4E3E-4CDD-A145-D62829B6B4F3}" type="sibTrans" cxnId="{70B93323-8DB3-4B49-B5A6-79C7CAD427A5}">
      <dgm:prSet/>
      <dgm:spPr/>
      <dgm:t>
        <a:bodyPr/>
        <a:lstStyle/>
        <a:p>
          <a:endParaRPr lang="en-CA"/>
        </a:p>
      </dgm:t>
    </dgm:pt>
    <dgm:pt modelId="{D4FD4FDB-DCCA-4FFF-BD76-0459DAAEB5D4}" type="pres">
      <dgm:prSet presAssocID="{44EFC8EC-307C-4D8E-8CEC-BF65D8B0F00D}" presName="linear" presStyleCnt="0">
        <dgm:presLayoutVars>
          <dgm:animLvl val="lvl"/>
          <dgm:resizeHandles val="exact"/>
        </dgm:presLayoutVars>
      </dgm:prSet>
      <dgm:spPr/>
    </dgm:pt>
    <dgm:pt modelId="{E7C7075E-CF8C-4E08-AFCF-E81E3192CB4E}" type="pres">
      <dgm:prSet presAssocID="{66D0960B-00DD-432A-9029-752A3123D785}" presName="parentText" presStyleLbl="node1" presStyleIdx="0" presStyleCnt="2">
        <dgm:presLayoutVars>
          <dgm:chMax val="0"/>
          <dgm:bulletEnabled val="1"/>
        </dgm:presLayoutVars>
      </dgm:prSet>
      <dgm:spPr/>
    </dgm:pt>
    <dgm:pt modelId="{468464AB-C7EE-4C34-B0B7-79BCD4AB24A4}" type="pres">
      <dgm:prSet presAssocID="{66D0960B-00DD-432A-9029-752A3123D785}" presName="childText" presStyleLbl="revTx" presStyleIdx="0" presStyleCnt="2" custLinFactNeighborY="7812">
        <dgm:presLayoutVars>
          <dgm:bulletEnabled val="1"/>
        </dgm:presLayoutVars>
      </dgm:prSet>
      <dgm:spPr/>
    </dgm:pt>
    <dgm:pt modelId="{1D54D942-874B-4450-B35A-C5861FA07EA2}" type="pres">
      <dgm:prSet presAssocID="{D26D6D66-89B7-43F1-84A3-B3EB42AC8315}" presName="parentText" presStyleLbl="node1" presStyleIdx="1" presStyleCnt="2" custLinFactNeighborY="38612">
        <dgm:presLayoutVars>
          <dgm:chMax val="0"/>
          <dgm:bulletEnabled val="1"/>
        </dgm:presLayoutVars>
      </dgm:prSet>
      <dgm:spPr/>
    </dgm:pt>
    <dgm:pt modelId="{727D85EA-2F4A-4D36-9E94-825123662D88}" type="pres">
      <dgm:prSet presAssocID="{D26D6D66-89B7-43F1-84A3-B3EB42AC8315}" presName="childText" presStyleLbl="revTx" presStyleIdx="1" presStyleCnt="2">
        <dgm:presLayoutVars>
          <dgm:bulletEnabled val="1"/>
        </dgm:presLayoutVars>
      </dgm:prSet>
      <dgm:spPr/>
    </dgm:pt>
  </dgm:ptLst>
  <dgm:cxnLst>
    <dgm:cxn modelId="{30070513-BF1E-4047-9CD4-68DCA085AF86}" srcId="{66D0960B-00DD-432A-9029-752A3123D785}" destId="{6AB4A1C7-FC08-40B9-9C03-9C822FD3847D}" srcOrd="0" destOrd="0" parTransId="{50170910-8BE4-4839-8092-C8014E4C0B10}" sibTransId="{D86B127E-7365-4797-82FF-30BD593AD3F2}"/>
    <dgm:cxn modelId="{70B93323-8DB3-4B49-B5A6-79C7CAD427A5}" srcId="{D26D6D66-89B7-43F1-84A3-B3EB42AC8315}" destId="{342DACBF-19A2-4A68-84DE-A041C9CB59CE}" srcOrd="0" destOrd="0" parTransId="{8D6F4E05-0261-4CD3-90A7-7744D9AC17A9}" sibTransId="{4B194128-4E3E-4CDD-A145-D62829B6B4F3}"/>
    <dgm:cxn modelId="{97C61B65-77BF-4C71-B5A1-0BE235B60E75}" srcId="{44EFC8EC-307C-4D8E-8CEC-BF65D8B0F00D}" destId="{D26D6D66-89B7-43F1-84A3-B3EB42AC8315}" srcOrd="1" destOrd="0" parTransId="{2A53C773-6AC1-408D-B037-4356B3EAC949}" sibTransId="{B44D9BB7-FE13-46AA-9A6F-677F2B805CA8}"/>
    <dgm:cxn modelId="{7F944E7D-D5DD-4EFC-9704-16D3C7DC9A5F}" type="presOf" srcId="{6AB4A1C7-FC08-40B9-9C03-9C822FD3847D}" destId="{468464AB-C7EE-4C34-B0B7-79BCD4AB24A4}" srcOrd="0" destOrd="0" presId="urn:microsoft.com/office/officeart/2005/8/layout/vList2"/>
    <dgm:cxn modelId="{561AC880-781A-437E-BDFF-AAEC3894DFBE}" type="presOf" srcId="{66D0960B-00DD-432A-9029-752A3123D785}" destId="{E7C7075E-CF8C-4E08-AFCF-E81E3192CB4E}" srcOrd="0" destOrd="0" presId="urn:microsoft.com/office/officeart/2005/8/layout/vList2"/>
    <dgm:cxn modelId="{E1144E89-DBA4-47FE-89C6-9DCDC0212A0D}" srcId="{44EFC8EC-307C-4D8E-8CEC-BF65D8B0F00D}" destId="{66D0960B-00DD-432A-9029-752A3123D785}" srcOrd="0" destOrd="0" parTransId="{417C5AF2-F758-4833-B19C-ADCD80E8C484}" sibTransId="{28BDC64E-B95C-467D-AD32-9ECF37E2832F}"/>
    <dgm:cxn modelId="{D220F2DC-EA8B-4F14-B549-8B6C555C748B}" type="presOf" srcId="{44EFC8EC-307C-4D8E-8CEC-BF65D8B0F00D}" destId="{D4FD4FDB-DCCA-4FFF-BD76-0459DAAEB5D4}" srcOrd="0" destOrd="0" presId="urn:microsoft.com/office/officeart/2005/8/layout/vList2"/>
    <dgm:cxn modelId="{6960C4EF-96C2-4238-BADA-276958103CB1}" type="presOf" srcId="{D26D6D66-89B7-43F1-84A3-B3EB42AC8315}" destId="{1D54D942-874B-4450-B35A-C5861FA07EA2}" srcOrd="0" destOrd="0" presId="urn:microsoft.com/office/officeart/2005/8/layout/vList2"/>
    <dgm:cxn modelId="{73F950F4-E66F-4983-8D04-49DEAA277770}" type="presOf" srcId="{342DACBF-19A2-4A68-84DE-A041C9CB59CE}" destId="{727D85EA-2F4A-4D36-9E94-825123662D88}" srcOrd="0" destOrd="0" presId="urn:microsoft.com/office/officeart/2005/8/layout/vList2"/>
    <dgm:cxn modelId="{8E5ECA25-DFDC-4D51-8BDC-FB33F1D08889}" type="presParOf" srcId="{D4FD4FDB-DCCA-4FFF-BD76-0459DAAEB5D4}" destId="{E7C7075E-CF8C-4E08-AFCF-E81E3192CB4E}" srcOrd="0" destOrd="0" presId="urn:microsoft.com/office/officeart/2005/8/layout/vList2"/>
    <dgm:cxn modelId="{4B674A4B-62A4-4D5A-89EC-0422D45FC92A}" type="presParOf" srcId="{D4FD4FDB-DCCA-4FFF-BD76-0459DAAEB5D4}" destId="{468464AB-C7EE-4C34-B0B7-79BCD4AB24A4}" srcOrd="1" destOrd="0" presId="urn:microsoft.com/office/officeart/2005/8/layout/vList2"/>
    <dgm:cxn modelId="{45DAED2F-1599-47DE-8C9C-B5AB3C2C3A97}" type="presParOf" srcId="{D4FD4FDB-DCCA-4FFF-BD76-0459DAAEB5D4}" destId="{1D54D942-874B-4450-B35A-C5861FA07EA2}" srcOrd="2" destOrd="0" presId="urn:microsoft.com/office/officeart/2005/8/layout/vList2"/>
    <dgm:cxn modelId="{6A7A6627-23AE-4395-BBE6-E2EC66DE060C}" type="presParOf" srcId="{D4FD4FDB-DCCA-4FFF-BD76-0459DAAEB5D4}" destId="{727D85EA-2F4A-4D36-9E94-825123662D8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081B6840-65B3-4398-AB7A-CCA6C1B04211}" type="doc">
      <dgm:prSet loTypeId="urn:microsoft.com/office/officeart/2024/layout/VerticalActionList" loCatId="list" qsTypeId="urn:microsoft.com/office/officeart/2005/8/quickstyle/simple1" qsCatId="simple" csTypeId="urn:microsoft.com/office/officeart/2005/8/colors/accent1_2" csCatId="accent1" phldr="1"/>
      <dgm:spPr/>
      <dgm:t>
        <a:bodyPr/>
        <a:lstStyle/>
        <a:p>
          <a:endParaRPr lang="en-CA"/>
        </a:p>
      </dgm:t>
    </dgm:pt>
    <dgm:pt modelId="{ED8ED35B-8342-45FE-B54F-21487F9EB422}">
      <dgm:prSet phldrT="[Text]" phldr="0" custT="1"/>
      <dgm:spPr>
        <a:solidFill>
          <a:srgbClr val="C9D7B0"/>
        </a:solidFill>
        <a:ln>
          <a:solidFill>
            <a:schemeClr val="bg1"/>
          </a:solidFill>
        </a:ln>
      </dgm:spPr>
      <dgm:t>
        <a:bodyPr/>
        <a:lstStyle/>
        <a:p>
          <a:r>
            <a:rPr lang="en-CA" sz="2400" b="1" dirty="0">
              <a:solidFill>
                <a:schemeClr val="accent6">
                  <a:lumMod val="50000"/>
                </a:schemeClr>
              </a:solidFill>
              <a:latin typeface="Open Sans" pitchFamily="2" charset="0"/>
              <a:ea typeface="Open Sans" pitchFamily="2" charset="0"/>
              <a:cs typeface="Open Sans" pitchFamily="2" charset="0"/>
            </a:rPr>
            <a:t>BENEFITS</a:t>
          </a:r>
        </a:p>
      </dgm:t>
    </dgm:pt>
    <dgm:pt modelId="{40CEA8EB-F14B-4013-BDC7-F8196E72ABB0}" type="parTrans" cxnId="{9356A7FB-F688-4312-B3DA-2B066EC5830C}">
      <dgm:prSet/>
      <dgm:spPr/>
      <dgm:t>
        <a:bodyPr/>
        <a:lstStyle/>
        <a:p>
          <a:endParaRPr lang="en-CA" sz="1600">
            <a:latin typeface="Open Sans" pitchFamily="2" charset="0"/>
            <a:ea typeface="Open Sans" pitchFamily="2" charset="0"/>
            <a:cs typeface="Open Sans" pitchFamily="2" charset="0"/>
          </a:endParaRPr>
        </a:p>
      </dgm:t>
    </dgm:pt>
    <dgm:pt modelId="{44D81D25-CF42-48F6-A13C-1E2ED8237B5F}" type="sibTrans" cxnId="{9356A7FB-F688-4312-B3DA-2B066EC5830C}">
      <dgm:prSet/>
      <dgm:spPr/>
      <dgm:t>
        <a:bodyPr/>
        <a:lstStyle/>
        <a:p>
          <a:endParaRPr lang="en-CA" sz="1600">
            <a:latin typeface="Open Sans" pitchFamily="2" charset="0"/>
            <a:ea typeface="Open Sans" pitchFamily="2" charset="0"/>
            <a:cs typeface="Open Sans" pitchFamily="2" charset="0"/>
          </a:endParaRPr>
        </a:p>
      </dgm:t>
    </dgm:pt>
    <dgm:pt modelId="{9D2C335F-3AA0-4D7E-A043-181DBAFF7FBF}">
      <dgm:prSet phldrT="[Text]" phldr="0" custT="1"/>
      <dgm:spPr>
        <a:solidFill>
          <a:srgbClr val="C9D7B0"/>
        </a:solidFill>
      </dgm:spPr>
      <dgm:t>
        <a:bodyPr/>
        <a:lstStyle/>
        <a:p>
          <a:pPr>
            <a:buFont typeface="Arial" panose="020B0604020202020204" pitchFamily="34" charset="0"/>
            <a:buChar char="•"/>
          </a:pPr>
          <a:r>
            <a:rPr lang="en-US" sz="1600" i="0" dirty="0">
              <a:solidFill>
                <a:schemeClr val="bg1">
                  <a:lumMod val="50000"/>
                </a:schemeClr>
              </a:solidFill>
              <a:latin typeface="Open Sans" pitchFamily="2" charset="0"/>
              <a:ea typeface="Open Sans" pitchFamily="2" charset="0"/>
              <a:cs typeface="Open Sans" pitchFamily="2" charset="0"/>
            </a:rPr>
            <a:t>Appropriate diagnosis and treatment will prevent progression of iron deficiency to anemia and the need for blood transfusion, and will improve patient-important outcomes (fatigue, cognition, physical performance, and health-related quality of life). Implementing a threshold of &lt;30 ng/mL is likely feasible across income settings.</a:t>
          </a:r>
          <a:endParaRPr lang="en-CA" sz="1600" i="0" dirty="0">
            <a:solidFill>
              <a:schemeClr val="bg1">
                <a:lumMod val="50000"/>
              </a:schemeClr>
            </a:solidFill>
            <a:latin typeface="Open Sans" pitchFamily="2" charset="0"/>
            <a:ea typeface="Open Sans" pitchFamily="2" charset="0"/>
            <a:cs typeface="Open Sans" pitchFamily="2" charset="0"/>
          </a:endParaRPr>
        </a:p>
      </dgm:t>
    </dgm:pt>
    <dgm:pt modelId="{69BD1650-67AC-42AE-A6BC-30CC49ABEE2E}" type="parTrans" cxnId="{A7B3FF0F-72A1-4799-97E0-7997C2766111}">
      <dgm:prSet/>
      <dgm:spPr/>
      <dgm:t>
        <a:bodyPr/>
        <a:lstStyle/>
        <a:p>
          <a:endParaRPr lang="en-CA" sz="1600">
            <a:latin typeface="Open Sans" pitchFamily="2" charset="0"/>
            <a:ea typeface="Open Sans" pitchFamily="2" charset="0"/>
            <a:cs typeface="Open Sans" pitchFamily="2" charset="0"/>
          </a:endParaRPr>
        </a:p>
      </dgm:t>
    </dgm:pt>
    <dgm:pt modelId="{2D6FC581-9D0C-4912-B780-A73B416126C3}" type="sibTrans" cxnId="{A7B3FF0F-72A1-4799-97E0-7997C2766111}">
      <dgm:prSet/>
      <dgm:spPr/>
      <dgm:t>
        <a:bodyPr/>
        <a:lstStyle/>
        <a:p>
          <a:endParaRPr lang="en-CA" sz="1600">
            <a:latin typeface="Open Sans" pitchFamily="2" charset="0"/>
            <a:ea typeface="Open Sans" pitchFamily="2" charset="0"/>
            <a:cs typeface="Open Sans" pitchFamily="2" charset="0"/>
          </a:endParaRPr>
        </a:p>
      </dgm:t>
    </dgm:pt>
    <dgm:pt modelId="{0DE45AE1-FC48-4B62-ABC4-0D5F8E971465}">
      <dgm:prSet phldrT="[Text]" phldr="0" custT="1"/>
      <dgm:spPr>
        <a:solidFill>
          <a:srgbClr val="FFD9B0"/>
        </a:solidFill>
        <a:ln>
          <a:solidFill>
            <a:schemeClr val="bg1"/>
          </a:solidFill>
        </a:ln>
      </dgm:spPr>
      <dgm:t>
        <a:bodyPr/>
        <a:lstStyle/>
        <a:p>
          <a:r>
            <a:rPr lang="en-CA" sz="2400" b="1" dirty="0">
              <a:solidFill>
                <a:schemeClr val="accent2">
                  <a:lumMod val="75000"/>
                </a:schemeClr>
              </a:solidFill>
              <a:latin typeface="Open Sans" pitchFamily="2" charset="0"/>
              <a:ea typeface="Open Sans" pitchFamily="2" charset="0"/>
              <a:cs typeface="Open Sans" pitchFamily="2" charset="0"/>
            </a:rPr>
            <a:t>RISKS</a:t>
          </a:r>
        </a:p>
      </dgm:t>
    </dgm:pt>
    <dgm:pt modelId="{90CE0A07-5476-41E3-A651-FF559BDC2BE3}" type="parTrans" cxnId="{B1719D79-CFE7-4805-BD12-17264E5A882E}">
      <dgm:prSet/>
      <dgm:spPr/>
      <dgm:t>
        <a:bodyPr/>
        <a:lstStyle/>
        <a:p>
          <a:endParaRPr lang="en-CA" sz="1600">
            <a:latin typeface="Open Sans" pitchFamily="2" charset="0"/>
            <a:ea typeface="Open Sans" pitchFamily="2" charset="0"/>
            <a:cs typeface="Open Sans" pitchFamily="2" charset="0"/>
          </a:endParaRPr>
        </a:p>
      </dgm:t>
    </dgm:pt>
    <dgm:pt modelId="{93B87390-497B-4DDD-8277-E5E9469C860C}" type="sibTrans" cxnId="{B1719D79-CFE7-4805-BD12-17264E5A882E}">
      <dgm:prSet/>
      <dgm:spPr/>
      <dgm:t>
        <a:bodyPr/>
        <a:lstStyle/>
        <a:p>
          <a:endParaRPr lang="en-CA" sz="1600">
            <a:latin typeface="Open Sans" pitchFamily="2" charset="0"/>
            <a:ea typeface="Open Sans" pitchFamily="2" charset="0"/>
            <a:cs typeface="Open Sans" pitchFamily="2" charset="0"/>
          </a:endParaRPr>
        </a:p>
      </dgm:t>
    </dgm:pt>
    <dgm:pt modelId="{55E7F713-0E56-41D9-AF27-32C85D0882D4}">
      <dgm:prSet phldrT="[Text]" custT="1"/>
      <dgm:spPr/>
      <dgm:t>
        <a:bodyPr/>
        <a:lstStyle/>
        <a:p>
          <a:pPr>
            <a:buNone/>
          </a:pPr>
          <a:endParaRPr lang="en-US" sz="1600" dirty="0">
            <a:latin typeface="Open Sans" pitchFamily="2" charset="0"/>
            <a:ea typeface="Open Sans" pitchFamily="2" charset="0"/>
            <a:cs typeface="Open Sans" pitchFamily="2" charset="0"/>
          </a:endParaRPr>
        </a:p>
        <a:p>
          <a:pPr>
            <a:buNone/>
          </a:pPr>
          <a:r>
            <a:rPr lang="en-US" sz="1600" i="0" dirty="0">
              <a:solidFill>
                <a:schemeClr val="bg1">
                  <a:lumMod val="50000"/>
                </a:schemeClr>
              </a:solidFill>
              <a:latin typeface="Open Sans" pitchFamily="2" charset="0"/>
              <a:ea typeface="Open Sans" pitchFamily="2" charset="0"/>
              <a:cs typeface="Open Sans" pitchFamily="2" charset="0"/>
            </a:rPr>
            <a:t>Incorrectly identified iron deficiency, using a serum ferritin threshold of &lt;50 ng/mL, may lead to adverse effects from unnecessary iron supplementation, although most individuals with heavy menstrual bleeding will likely have a serum ferritin far lower than this threshold. Intravenous iron poses a small risk of reactions.</a:t>
          </a:r>
          <a:endParaRPr lang="en-CA" sz="1600" i="0" dirty="0">
            <a:solidFill>
              <a:schemeClr val="bg1">
                <a:lumMod val="50000"/>
              </a:schemeClr>
            </a:solidFill>
            <a:latin typeface="Open Sans" pitchFamily="2" charset="0"/>
            <a:ea typeface="Open Sans" pitchFamily="2" charset="0"/>
            <a:cs typeface="Open Sans" pitchFamily="2" charset="0"/>
          </a:endParaRPr>
        </a:p>
      </dgm:t>
    </dgm:pt>
    <dgm:pt modelId="{C250350C-E052-48F6-B69F-72E2B4475D18}" type="parTrans" cxnId="{76D1DCD6-33D6-4137-B5E6-EE4888D779E8}">
      <dgm:prSet/>
      <dgm:spPr/>
      <dgm:t>
        <a:bodyPr/>
        <a:lstStyle/>
        <a:p>
          <a:endParaRPr lang="en-CA" sz="1600">
            <a:latin typeface="Open Sans" pitchFamily="2" charset="0"/>
            <a:ea typeface="Open Sans" pitchFamily="2" charset="0"/>
            <a:cs typeface="Open Sans" pitchFamily="2" charset="0"/>
          </a:endParaRPr>
        </a:p>
      </dgm:t>
    </dgm:pt>
    <dgm:pt modelId="{9B280A62-7010-45F2-AC48-C3136F07E6E8}" type="sibTrans" cxnId="{76D1DCD6-33D6-4137-B5E6-EE4888D779E8}">
      <dgm:prSet/>
      <dgm:spPr/>
      <dgm:t>
        <a:bodyPr/>
        <a:lstStyle/>
        <a:p>
          <a:endParaRPr lang="en-CA" sz="1600">
            <a:latin typeface="Open Sans" pitchFamily="2" charset="0"/>
            <a:ea typeface="Open Sans" pitchFamily="2" charset="0"/>
            <a:cs typeface="Open Sans" pitchFamily="2" charset="0"/>
          </a:endParaRPr>
        </a:p>
      </dgm:t>
    </dgm:pt>
    <dgm:pt modelId="{04483319-95B9-4C48-AF27-F25017F388EC}">
      <dgm:prSet phldrT="[Text]" phldr="0" custT="1"/>
      <dgm:spPr>
        <a:solidFill>
          <a:srgbClr val="C8C3D5"/>
        </a:solidFill>
        <a:ln>
          <a:solidFill>
            <a:schemeClr val="bg1"/>
          </a:solidFill>
        </a:ln>
      </dgm:spPr>
      <dgm:t>
        <a:bodyPr/>
        <a:lstStyle/>
        <a:p>
          <a:r>
            <a:rPr lang="en-CA" sz="2400" b="1" dirty="0">
              <a:solidFill>
                <a:srgbClr val="715073"/>
              </a:solidFill>
              <a:latin typeface="Open Sans" pitchFamily="2" charset="0"/>
              <a:ea typeface="Open Sans" pitchFamily="2" charset="0"/>
              <a:cs typeface="Open Sans" pitchFamily="2" charset="0"/>
            </a:rPr>
            <a:t>HARMS</a:t>
          </a:r>
        </a:p>
      </dgm:t>
    </dgm:pt>
    <dgm:pt modelId="{4D7917F6-5A52-4320-BFDF-BFEE4EB36ED5}" type="parTrans" cxnId="{E16A1259-C4F8-4332-9DE6-6C4FA96E3576}">
      <dgm:prSet/>
      <dgm:spPr/>
      <dgm:t>
        <a:bodyPr/>
        <a:lstStyle/>
        <a:p>
          <a:endParaRPr lang="en-CA" sz="1600">
            <a:latin typeface="Open Sans" pitchFamily="2" charset="0"/>
            <a:ea typeface="Open Sans" pitchFamily="2" charset="0"/>
            <a:cs typeface="Open Sans" pitchFamily="2" charset="0"/>
          </a:endParaRPr>
        </a:p>
      </dgm:t>
    </dgm:pt>
    <dgm:pt modelId="{ACE85C08-DF56-4A17-A3CA-C5B653DB96B2}" type="sibTrans" cxnId="{E16A1259-C4F8-4332-9DE6-6C4FA96E3576}">
      <dgm:prSet/>
      <dgm:spPr/>
      <dgm:t>
        <a:bodyPr/>
        <a:lstStyle/>
        <a:p>
          <a:endParaRPr lang="en-CA" sz="1600">
            <a:latin typeface="Open Sans" pitchFamily="2" charset="0"/>
            <a:ea typeface="Open Sans" pitchFamily="2" charset="0"/>
            <a:cs typeface="Open Sans" pitchFamily="2" charset="0"/>
          </a:endParaRPr>
        </a:p>
      </dgm:t>
    </dgm:pt>
    <dgm:pt modelId="{096CF6A7-6E06-45B9-9762-848CD7FEBBED}">
      <dgm:prSet phldrT="[Text]" custT="1"/>
      <dgm:spPr/>
      <dgm:t>
        <a:bodyPr/>
        <a:lstStyle/>
        <a:p>
          <a:pPr>
            <a:buFont typeface="Arial" panose="020B0604020202020204" pitchFamily="34" charset="0"/>
            <a:buChar char="•"/>
          </a:pPr>
          <a:r>
            <a:rPr lang="en-US" sz="1600" dirty="0">
              <a:solidFill>
                <a:schemeClr val="bg1">
                  <a:lumMod val="50000"/>
                </a:schemeClr>
              </a:solidFill>
              <a:latin typeface="Open Sans" pitchFamily="2" charset="0"/>
              <a:ea typeface="Open Sans" pitchFamily="2" charset="0"/>
              <a:cs typeface="Open Sans" pitchFamily="2" charset="0"/>
            </a:rPr>
            <a:t>The undesirable effects of a serum ferritin threshold of ≤15 ng/mL were highest, due to the high proportion of this population with HMB.</a:t>
          </a:r>
          <a:endParaRPr lang="en-CA" sz="1600" dirty="0">
            <a:solidFill>
              <a:schemeClr val="bg1">
                <a:lumMod val="50000"/>
              </a:schemeClr>
            </a:solidFill>
            <a:latin typeface="Open Sans" pitchFamily="2" charset="0"/>
            <a:ea typeface="Open Sans" pitchFamily="2" charset="0"/>
            <a:cs typeface="Open Sans" pitchFamily="2" charset="0"/>
          </a:endParaRPr>
        </a:p>
      </dgm:t>
    </dgm:pt>
    <dgm:pt modelId="{4ABF6E17-37D8-4890-A67F-82BEDE0E77EC}" type="parTrans" cxnId="{B7E5D84E-4AEA-4180-B2C9-D359E3BF7C1E}">
      <dgm:prSet/>
      <dgm:spPr/>
      <dgm:t>
        <a:bodyPr/>
        <a:lstStyle/>
        <a:p>
          <a:endParaRPr lang="en-CA" sz="1600">
            <a:latin typeface="Open Sans" pitchFamily="2" charset="0"/>
            <a:ea typeface="Open Sans" pitchFamily="2" charset="0"/>
            <a:cs typeface="Open Sans" pitchFamily="2" charset="0"/>
          </a:endParaRPr>
        </a:p>
      </dgm:t>
    </dgm:pt>
    <dgm:pt modelId="{046730D0-2E39-4EDE-B872-B28B0E9C2D4B}" type="sibTrans" cxnId="{B7E5D84E-4AEA-4180-B2C9-D359E3BF7C1E}">
      <dgm:prSet/>
      <dgm:spPr/>
      <dgm:t>
        <a:bodyPr/>
        <a:lstStyle/>
        <a:p>
          <a:endParaRPr lang="en-CA" sz="1600">
            <a:latin typeface="Open Sans" pitchFamily="2" charset="0"/>
            <a:ea typeface="Open Sans" pitchFamily="2" charset="0"/>
            <a:cs typeface="Open Sans" pitchFamily="2" charset="0"/>
          </a:endParaRPr>
        </a:p>
      </dgm:t>
    </dgm:pt>
    <dgm:pt modelId="{CAF72CC9-C2F0-4488-BB3F-9FF816571181}">
      <dgm:prSet custT="1"/>
      <dgm:spPr/>
      <dgm:t>
        <a:bodyPr/>
        <a:lstStyle/>
        <a:p>
          <a:pPr>
            <a:buNone/>
          </a:pPr>
          <a:endParaRPr lang="en-US" sz="1600" dirty="0">
            <a:latin typeface="Open Sans" pitchFamily="2" charset="0"/>
            <a:ea typeface="Open Sans" pitchFamily="2" charset="0"/>
            <a:cs typeface="Open Sans" pitchFamily="2" charset="0"/>
          </a:endParaRPr>
        </a:p>
      </dgm:t>
    </dgm:pt>
    <dgm:pt modelId="{86788B9E-0DAE-4EDF-8334-396FCE943035}" type="parTrans" cxnId="{36738D1B-E670-4D84-ACB5-A901DDE093D4}">
      <dgm:prSet/>
      <dgm:spPr/>
      <dgm:t>
        <a:bodyPr/>
        <a:lstStyle/>
        <a:p>
          <a:endParaRPr lang="en-US" sz="1600">
            <a:latin typeface="Open Sans" pitchFamily="2" charset="0"/>
            <a:ea typeface="Open Sans" pitchFamily="2" charset="0"/>
            <a:cs typeface="Open Sans" pitchFamily="2" charset="0"/>
          </a:endParaRPr>
        </a:p>
      </dgm:t>
    </dgm:pt>
    <dgm:pt modelId="{E633CF9B-0AEB-4F1F-A27E-D93F51A2705C}" type="sibTrans" cxnId="{36738D1B-E670-4D84-ACB5-A901DDE093D4}">
      <dgm:prSet/>
      <dgm:spPr/>
      <dgm:t>
        <a:bodyPr/>
        <a:lstStyle/>
        <a:p>
          <a:endParaRPr lang="en-US" sz="1600">
            <a:latin typeface="Open Sans" pitchFamily="2" charset="0"/>
            <a:ea typeface="Open Sans" pitchFamily="2" charset="0"/>
            <a:cs typeface="Open Sans" pitchFamily="2" charset="0"/>
          </a:endParaRPr>
        </a:p>
      </dgm:t>
    </dgm:pt>
    <dgm:pt modelId="{4EF973B0-A2CD-4737-AC4D-65469747D849}" type="pres">
      <dgm:prSet presAssocID="{081B6840-65B3-4398-AB7A-CCA6C1B04211}" presName="Name0" presStyleCnt="0">
        <dgm:presLayoutVars>
          <dgm:dir/>
          <dgm:animLvl val="lvl"/>
          <dgm:resizeHandles val="exact"/>
        </dgm:presLayoutVars>
      </dgm:prSet>
      <dgm:spPr/>
    </dgm:pt>
    <dgm:pt modelId="{25AEF596-EE49-4602-A678-25A5569244BB}" type="pres">
      <dgm:prSet presAssocID="{ED8ED35B-8342-45FE-B54F-21487F9EB422}" presName="linNode" presStyleCnt="0"/>
      <dgm:spPr/>
    </dgm:pt>
    <dgm:pt modelId="{22287169-11DD-42E3-9008-4B4FC0D49D71}" type="pres">
      <dgm:prSet presAssocID="{ED8ED35B-8342-45FE-B54F-21487F9EB422}" presName="bgOutline" presStyleLbl="fgAcc1" presStyleIdx="0" presStyleCnt="3"/>
      <dgm:spPr/>
    </dgm:pt>
    <dgm:pt modelId="{D7DFDC59-4A2B-4DA8-AF84-D6C493AC30AF}" type="pres">
      <dgm:prSet presAssocID="{ED8ED35B-8342-45FE-B54F-21487F9EB422}" presName="parentText" presStyleLbl="alignNode1" presStyleIdx="0" presStyleCnt="3">
        <dgm:presLayoutVars>
          <dgm:chMax val="1"/>
          <dgm:bulletEnabled/>
        </dgm:presLayoutVars>
      </dgm:prSet>
      <dgm:spPr/>
    </dgm:pt>
    <dgm:pt modelId="{144CF539-8032-4969-B6D7-A9F17F46658D}" type="pres">
      <dgm:prSet presAssocID="{ED8ED35B-8342-45FE-B54F-21487F9EB422}" presName="descendantText" presStyleLbl="revTx" presStyleIdx="0" presStyleCnt="0">
        <dgm:presLayoutVars>
          <dgm:bulletEnabled/>
        </dgm:presLayoutVars>
      </dgm:prSet>
      <dgm:spPr/>
    </dgm:pt>
    <dgm:pt modelId="{8DAD98FE-AB0D-4137-9112-5ECF6B5CBDA8}" type="pres">
      <dgm:prSet presAssocID="{44D81D25-CF42-48F6-A13C-1E2ED8237B5F}" presName="sp" presStyleCnt="0"/>
      <dgm:spPr/>
    </dgm:pt>
    <dgm:pt modelId="{6528815E-AD1C-45F0-A85A-F9BF81196D27}" type="pres">
      <dgm:prSet presAssocID="{0DE45AE1-FC48-4B62-ABC4-0D5F8E971465}" presName="linNode" presStyleCnt="0"/>
      <dgm:spPr/>
    </dgm:pt>
    <dgm:pt modelId="{76C75BF2-7452-4273-94FF-8E18D8AED00F}" type="pres">
      <dgm:prSet presAssocID="{0DE45AE1-FC48-4B62-ABC4-0D5F8E971465}" presName="bgOutline" presStyleLbl="fgAcc1" presStyleIdx="1" presStyleCnt="3"/>
      <dgm:spPr/>
    </dgm:pt>
    <dgm:pt modelId="{C9E67B57-4E18-4ED6-A804-905B02EA9835}" type="pres">
      <dgm:prSet presAssocID="{0DE45AE1-FC48-4B62-ABC4-0D5F8E971465}" presName="parentText" presStyleLbl="alignNode1" presStyleIdx="1" presStyleCnt="3">
        <dgm:presLayoutVars>
          <dgm:chMax val="1"/>
          <dgm:bulletEnabled/>
        </dgm:presLayoutVars>
      </dgm:prSet>
      <dgm:spPr/>
    </dgm:pt>
    <dgm:pt modelId="{16C4DE69-DD44-4F0B-9F2A-2F14FA9EB59C}" type="pres">
      <dgm:prSet presAssocID="{0DE45AE1-FC48-4B62-ABC4-0D5F8E971465}" presName="descendantText" presStyleLbl="revTx" presStyleIdx="0" presStyleCnt="0">
        <dgm:presLayoutVars>
          <dgm:bulletEnabled/>
        </dgm:presLayoutVars>
      </dgm:prSet>
      <dgm:spPr/>
    </dgm:pt>
    <dgm:pt modelId="{94DCEC88-E1FB-4424-B5A3-CB51600A1002}" type="pres">
      <dgm:prSet presAssocID="{93B87390-497B-4DDD-8277-E5E9469C860C}" presName="sp" presStyleCnt="0"/>
      <dgm:spPr/>
    </dgm:pt>
    <dgm:pt modelId="{A51EC21A-058E-4FFE-BCF9-CE384C3CC23F}" type="pres">
      <dgm:prSet presAssocID="{04483319-95B9-4C48-AF27-F25017F388EC}" presName="linNode" presStyleCnt="0"/>
      <dgm:spPr/>
    </dgm:pt>
    <dgm:pt modelId="{6BF61CB6-0099-4B4F-8D29-209D72675CF2}" type="pres">
      <dgm:prSet presAssocID="{04483319-95B9-4C48-AF27-F25017F388EC}" presName="bgOutline" presStyleLbl="fgAcc1" presStyleIdx="2" presStyleCnt="3"/>
      <dgm:spPr/>
    </dgm:pt>
    <dgm:pt modelId="{1EDE710C-A39B-45D6-87F6-BD39425BDB1B}" type="pres">
      <dgm:prSet presAssocID="{04483319-95B9-4C48-AF27-F25017F388EC}" presName="parentText" presStyleLbl="alignNode1" presStyleIdx="2" presStyleCnt="3">
        <dgm:presLayoutVars>
          <dgm:chMax val="1"/>
          <dgm:bulletEnabled/>
        </dgm:presLayoutVars>
      </dgm:prSet>
      <dgm:spPr/>
    </dgm:pt>
    <dgm:pt modelId="{BEB2E656-F8D4-4FCF-8DBA-9C397EC002D6}" type="pres">
      <dgm:prSet presAssocID="{04483319-95B9-4C48-AF27-F25017F388EC}" presName="descendantText" presStyleLbl="revTx" presStyleIdx="0" presStyleCnt="0">
        <dgm:presLayoutVars>
          <dgm:bulletEnabled/>
        </dgm:presLayoutVars>
      </dgm:prSet>
      <dgm:spPr/>
    </dgm:pt>
  </dgm:ptLst>
  <dgm:cxnLst>
    <dgm:cxn modelId="{2906A400-9A7C-4EF8-8503-715DD3CBDB52}" type="presOf" srcId="{096CF6A7-6E06-45B9-9762-848CD7FEBBED}" destId="{BEB2E656-F8D4-4FCF-8DBA-9C397EC002D6}" srcOrd="0" destOrd="0" presId="urn:microsoft.com/office/officeart/2024/layout/VerticalActionList"/>
    <dgm:cxn modelId="{A7B3FF0F-72A1-4799-97E0-7997C2766111}" srcId="{ED8ED35B-8342-45FE-B54F-21487F9EB422}" destId="{9D2C335F-3AA0-4D7E-A043-181DBAFF7FBF}" srcOrd="0" destOrd="0" parTransId="{69BD1650-67AC-42AE-A6BC-30CC49ABEE2E}" sibTransId="{2D6FC581-9D0C-4912-B780-A73B416126C3}"/>
    <dgm:cxn modelId="{36738D1B-E670-4D84-ACB5-A901DDE093D4}" srcId="{0DE45AE1-FC48-4B62-ABC4-0D5F8E971465}" destId="{CAF72CC9-C2F0-4488-BB3F-9FF816571181}" srcOrd="1" destOrd="0" parTransId="{86788B9E-0DAE-4EDF-8334-396FCE943035}" sibTransId="{E633CF9B-0AEB-4F1F-A27E-D93F51A2705C}"/>
    <dgm:cxn modelId="{19B11F2B-AE47-496D-B8AD-6A9D9BE5A5BE}" type="presOf" srcId="{ED8ED35B-8342-45FE-B54F-21487F9EB422}" destId="{22287169-11DD-42E3-9008-4B4FC0D49D71}" srcOrd="0" destOrd="0" presId="urn:microsoft.com/office/officeart/2024/layout/VerticalActionList"/>
    <dgm:cxn modelId="{D246BC36-6117-4460-9B9C-3C275BE4802A}" type="presOf" srcId="{04483319-95B9-4C48-AF27-F25017F388EC}" destId="{1EDE710C-A39B-45D6-87F6-BD39425BDB1B}" srcOrd="1" destOrd="0" presId="urn:microsoft.com/office/officeart/2024/layout/VerticalActionList"/>
    <dgm:cxn modelId="{B7E5D84E-4AEA-4180-B2C9-D359E3BF7C1E}" srcId="{04483319-95B9-4C48-AF27-F25017F388EC}" destId="{096CF6A7-6E06-45B9-9762-848CD7FEBBED}" srcOrd="0" destOrd="0" parTransId="{4ABF6E17-37D8-4890-A67F-82BEDE0E77EC}" sibTransId="{046730D0-2E39-4EDE-B872-B28B0E9C2D4B}"/>
    <dgm:cxn modelId="{F9C46B70-4E00-4C15-BB6C-8A183CF3C0D2}" type="presOf" srcId="{0DE45AE1-FC48-4B62-ABC4-0D5F8E971465}" destId="{76C75BF2-7452-4273-94FF-8E18D8AED00F}" srcOrd="0" destOrd="0" presId="urn:microsoft.com/office/officeart/2024/layout/VerticalActionList"/>
    <dgm:cxn modelId="{DFC8DE57-A521-4B46-A0C6-959AA5606DBA}" type="presOf" srcId="{081B6840-65B3-4398-AB7A-CCA6C1B04211}" destId="{4EF973B0-A2CD-4737-AC4D-65469747D849}" srcOrd="0" destOrd="0" presId="urn:microsoft.com/office/officeart/2024/layout/VerticalActionList"/>
    <dgm:cxn modelId="{E16A1259-C4F8-4332-9DE6-6C4FA96E3576}" srcId="{081B6840-65B3-4398-AB7A-CCA6C1B04211}" destId="{04483319-95B9-4C48-AF27-F25017F388EC}" srcOrd="2" destOrd="0" parTransId="{4D7917F6-5A52-4320-BFDF-BFEE4EB36ED5}" sibTransId="{ACE85C08-DF56-4A17-A3CA-C5B653DB96B2}"/>
    <dgm:cxn modelId="{B1719D79-CFE7-4805-BD12-17264E5A882E}" srcId="{081B6840-65B3-4398-AB7A-CCA6C1B04211}" destId="{0DE45AE1-FC48-4B62-ABC4-0D5F8E971465}" srcOrd="1" destOrd="0" parTransId="{90CE0A07-5476-41E3-A651-FF559BDC2BE3}" sibTransId="{93B87390-497B-4DDD-8277-E5E9469C860C}"/>
    <dgm:cxn modelId="{21811DA3-EA38-4D29-8532-FCE05A034B69}" type="presOf" srcId="{0DE45AE1-FC48-4B62-ABC4-0D5F8E971465}" destId="{C9E67B57-4E18-4ED6-A804-905B02EA9835}" srcOrd="1" destOrd="0" presId="urn:microsoft.com/office/officeart/2024/layout/VerticalActionList"/>
    <dgm:cxn modelId="{80F827A6-EB6F-4558-B50D-1810A96D1894}" type="presOf" srcId="{04483319-95B9-4C48-AF27-F25017F388EC}" destId="{6BF61CB6-0099-4B4F-8D29-209D72675CF2}" srcOrd="0" destOrd="0" presId="urn:microsoft.com/office/officeart/2024/layout/VerticalActionList"/>
    <dgm:cxn modelId="{6C76D1A9-6FDB-4EC0-9A31-4879C136195A}" type="presOf" srcId="{55E7F713-0E56-41D9-AF27-32C85D0882D4}" destId="{16C4DE69-DD44-4F0B-9F2A-2F14FA9EB59C}" srcOrd="0" destOrd="0" presId="urn:microsoft.com/office/officeart/2024/layout/VerticalActionList"/>
    <dgm:cxn modelId="{EBFA95C3-CEF1-4410-8A14-B41FE0EB8BC5}" type="presOf" srcId="{ED8ED35B-8342-45FE-B54F-21487F9EB422}" destId="{D7DFDC59-4A2B-4DA8-AF84-D6C493AC30AF}" srcOrd="1" destOrd="0" presId="urn:microsoft.com/office/officeart/2024/layout/VerticalActionList"/>
    <dgm:cxn modelId="{EC9BA4C9-F768-40AF-8105-108D767E0F02}" type="presOf" srcId="{9D2C335F-3AA0-4D7E-A043-181DBAFF7FBF}" destId="{144CF539-8032-4969-B6D7-A9F17F46658D}" srcOrd="0" destOrd="0" presId="urn:microsoft.com/office/officeart/2024/layout/VerticalActionList"/>
    <dgm:cxn modelId="{76D1DCD6-33D6-4137-B5E6-EE4888D779E8}" srcId="{0DE45AE1-FC48-4B62-ABC4-0D5F8E971465}" destId="{55E7F713-0E56-41D9-AF27-32C85D0882D4}" srcOrd="0" destOrd="0" parTransId="{C250350C-E052-48F6-B69F-72E2B4475D18}" sibTransId="{9B280A62-7010-45F2-AC48-C3136F07E6E8}"/>
    <dgm:cxn modelId="{9246F4F6-A719-4252-8EB1-73BEC7C4A17D}" type="presOf" srcId="{CAF72CC9-C2F0-4488-BB3F-9FF816571181}" destId="{16C4DE69-DD44-4F0B-9F2A-2F14FA9EB59C}" srcOrd="0" destOrd="1" presId="urn:microsoft.com/office/officeart/2024/layout/VerticalActionList"/>
    <dgm:cxn modelId="{9356A7FB-F688-4312-B3DA-2B066EC5830C}" srcId="{081B6840-65B3-4398-AB7A-CCA6C1B04211}" destId="{ED8ED35B-8342-45FE-B54F-21487F9EB422}" srcOrd="0" destOrd="0" parTransId="{40CEA8EB-F14B-4013-BDC7-F8196E72ABB0}" sibTransId="{44D81D25-CF42-48F6-A13C-1E2ED8237B5F}"/>
    <dgm:cxn modelId="{477A4D77-5D1F-45AB-A8F7-3F9095EE2753}" type="presParOf" srcId="{4EF973B0-A2CD-4737-AC4D-65469747D849}" destId="{25AEF596-EE49-4602-A678-25A5569244BB}" srcOrd="0" destOrd="0" presId="urn:microsoft.com/office/officeart/2024/layout/VerticalActionList"/>
    <dgm:cxn modelId="{1504C508-FDAB-48F0-830B-653141751E2B}" type="presParOf" srcId="{25AEF596-EE49-4602-A678-25A5569244BB}" destId="{22287169-11DD-42E3-9008-4B4FC0D49D71}" srcOrd="0" destOrd="0" presId="urn:microsoft.com/office/officeart/2024/layout/VerticalActionList"/>
    <dgm:cxn modelId="{CBD02AC8-F26F-4CB2-A50A-E1CE7E500973}" type="presParOf" srcId="{25AEF596-EE49-4602-A678-25A5569244BB}" destId="{D7DFDC59-4A2B-4DA8-AF84-D6C493AC30AF}" srcOrd="1" destOrd="0" presId="urn:microsoft.com/office/officeart/2024/layout/VerticalActionList"/>
    <dgm:cxn modelId="{99E8F4D1-F107-43CE-BEA4-ED0ED63C361F}" type="presParOf" srcId="{25AEF596-EE49-4602-A678-25A5569244BB}" destId="{144CF539-8032-4969-B6D7-A9F17F46658D}" srcOrd="2" destOrd="0" presId="urn:microsoft.com/office/officeart/2024/layout/VerticalActionList"/>
    <dgm:cxn modelId="{3A5EB32F-2C11-4397-BE39-69C2C476DB5A}" type="presParOf" srcId="{4EF973B0-A2CD-4737-AC4D-65469747D849}" destId="{8DAD98FE-AB0D-4137-9112-5ECF6B5CBDA8}" srcOrd="1" destOrd="0" presId="urn:microsoft.com/office/officeart/2024/layout/VerticalActionList"/>
    <dgm:cxn modelId="{D0BC5405-E200-4365-84F0-B902EF01ACA3}" type="presParOf" srcId="{4EF973B0-A2CD-4737-AC4D-65469747D849}" destId="{6528815E-AD1C-45F0-A85A-F9BF81196D27}" srcOrd="2" destOrd="0" presId="urn:microsoft.com/office/officeart/2024/layout/VerticalActionList"/>
    <dgm:cxn modelId="{130BAB44-D1D6-429C-BA23-2820BEF9ECFB}" type="presParOf" srcId="{6528815E-AD1C-45F0-A85A-F9BF81196D27}" destId="{76C75BF2-7452-4273-94FF-8E18D8AED00F}" srcOrd="0" destOrd="0" presId="urn:microsoft.com/office/officeart/2024/layout/VerticalActionList"/>
    <dgm:cxn modelId="{52E2D5EA-9603-4D68-B2CC-71809105E271}" type="presParOf" srcId="{6528815E-AD1C-45F0-A85A-F9BF81196D27}" destId="{C9E67B57-4E18-4ED6-A804-905B02EA9835}" srcOrd="1" destOrd="0" presId="urn:microsoft.com/office/officeart/2024/layout/VerticalActionList"/>
    <dgm:cxn modelId="{418A3417-7405-495F-A1B9-66491D6A8D87}" type="presParOf" srcId="{6528815E-AD1C-45F0-A85A-F9BF81196D27}" destId="{16C4DE69-DD44-4F0B-9F2A-2F14FA9EB59C}" srcOrd="2" destOrd="0" presId="urn:microsoft.com/office/officeart/2024/layout/VerticalActionList"/>
    <dgm:cxn modelId="{11073F49-CB50-40EB-9AC6-46FBFC9E9C41}" type="presParOf" srcId="{4EF973B0-A2CD-4737-AC4D-65469747D849}" destId="{94DCEC88-E1FB-4424-B5A3-CB51600A1002}" srcOrd="3" destOrd="0" presId="urn:microsoft.com/office/officeart/2024/layout/VerticalActionList"/>
    <dgm:cxn modelId="{7BB6D2C7-3C0C-4453-A920-A81999EA438B}" type="presParOf" srcId="{4EF973B0-A2CD-4737-AC4D-65469747D849}" destId="{A51EC21A-058E-4FFE-BCF9-CE384C3CC23F}" srcOrd="4" destOrd="0" presId="urn:microsoft.com/office/officeart/2024/layout/VerticalActionList"/>
    <dgm:cxn modelId="{3ECA1C26-BBAC-46B1-B9E6-04ACFD26C500}" type="presParOf" srcId="{A51EC21A-058E-4FFE-BCF9-CE384C3CC23F}" destId="{6BF61CB6-0099-4B4F-8D29-209D72675CF2}" srcOrd="0" destOrd="0" presId="urn:microsoft.com/office/officeart/2024/layout/VerticalActionList"/>
    <dgm:cxn modelId="{6DBE3AE5-7D93-494A-AD24-0069398ABF9C}" type="presParOf" srcId="{A51EC21A-058E-4FFE-BCF9-CE384C3CC23F}" destId="{1EDE710C-A39B-45D6-87F6-BD39425BDB1B}" srcOrd="1" destOrd="0" presId="urn:microsoft.com/office/officeart/2024/layout/VerticalActionList"/>
    <dgm:cxn modelId="{2EC96D36-37D5-45DF-BB1A-95849A8DEF07}" type="presParOf" srcId="{A51EC21A-058E-4FFE-BCF9-CE384C3CC23F}" destId="{BEB2E656-F8D4-4FCF-8DBA-9C397EC002D6}" srcOrd="2" destOrd="0" presId="urn:microsoft.com/office/officeart/2024/layout/VerticalAction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44EFC8EC-307C-4D8E-8CEC-BF65D8B0F00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CA"/>
        </a:p>
      </dgm:t>
    </dgm:pt>
    <mc:AlternateContent xmlns:mc="http://schemas.openxmlformats.org/markup-compatibility/2006" xmlns:a14="http://schemas.microsoft.com/office/drawing/2010/main">
      <mc:Choice Requires="a14">
        <dgm:pt modelId="{66D0960B-00DD-432A-9029-752A3123D785}">
          <dgm:prSet phldrT="[Text]"/>
          <dgm:spPr>
            <a:solidFill>
              <a:srgbClr val="C8C3D5"/>
            </a:solidFill>
          </dgm:spPr>
          <dgm:t>
            <a:bodyPr/>
            <a:lstStyle/>
            <a:p>
              <a:r>
                <a:rPr lang="en-CA" dirty="0">
                  <a:solidFill>
                    <a:srgbClr val="715073"/>
                  </a:solidFill>
                  <a:latin typeface="Open Sans" pitchFamily="2" charset="0"/>
                  <a:ea typeface="Open Sans" pitchFamily="2" charset="0"/>
                  <a:cs typeface="Open Sans" pitchFamily="2" charset="0"/>
                </a:rPr>
                <a:t>Laboratories should flag </a:t>
              </a:r>
              <a:r>
                <a:rPr lang="en-US" dirty="0">
                  <a:solidFill>
                    <a:srgbClr val="715073"/>
                  </a:solidFill>
                  <a:latin typeface="Open Sans" pitchFamily="2" charset="0"/>
                  <a:ea typeface="Open Sans" pitchFamily="2" charset="0"/>
                  <a:cs typeface="Open Sans" pitchFamily="2" charset="0"/>
                </a:rPr>
                <a:t>ferritin </a:t>
              </a:r>
              <a14:m>
                <m:oMath xmlns:m="http://schemas.openxmlformats.org/officeDocument/2006/math">
                  <m:r>
                    <a:rPr lang="en-US" i="1">
                      <a:solidFill>
                        <a:srgbClr val="715073"/>
                      </a:solidFill>
                      <a:latin typeface="Cambria Math" panose="02040503050406030204" pitchFamily="18" charset="0"/>
                      <a:ea typeface="Cambria Math" panose="02040503050406030204" pitchFamily="18" charset="0"/>
                    </a:rPr>
                    <m:t>≤</m:t>
                  </m:r>
                </m:oMath>
              </a14:m>
              <a:r>
                <a:rPr lang="en-US" dirty="0">
                  <a:solidFill>
                    <a:srgbClr val="715073"/>
                  </a:solidFill>
                  <a:latin typeface="Open Sans" pitchFamily="2" charset="0"/>
                  <a:ea typeface="Open Sans" pitchFamily="2" charset="0"/>
                  <a:cs typeface="Open Sans" pitchFamily="2" charset="0"/>
                </a:rPr>
                <a:t>30ng/mL as abnormal</a:t>
              </a:r>
              <a:endParaRPr lang="en-CA" dirty="0">
                <a:solidFill>
                  <a:srgbClr val="715073"/>
                </a:solidFill>
                <a:latin typeface="Open Sans" pitchFamily="2" charset="0"/>
                <a:ea typeface="Open Sans" pitchFamily="2" charset="0"/>
                <a:cs typeface="Open Sans" pitchFamily="2" charset="0"/>
              </a:endParaRPr>
            </a:p>
          </dgm:t>
        </dgm:pt>
      </mc:Choice>
      <mc:Fallback xmlns="">
        <dgm:pt modelId="{66D0960B-00DD-432A-9029-752A3123D785}">
          <dgm:prSet phldrT="[Text]"/>
          <dgm:spPr>
            <a:solidFill>
              <a:srgbClr val="C8C3D5"/>
            </a:solidFill>
          </dgm:spPr>
          <dgm:t>
            <a:bodyPr/>
            <a:lstStyle/>
            <a:p>
              <a:r>
                <a:rPr lang="en-CA" dirty="0">
                  <a:solidFill>
                    <a:srgbClr val="715073"/>
                  </a:solidFill>
                  <a:latin typeface="Open Sans" pitchFamily="2" charset="0"/>
                  <a:ea typeface="Open Sans" pitchFamily="2" charset="0"/>
                  <a:cs typeface="Open Sans" pitchFamily="2" charset="0"/>
                </a:rPr>
                <a:t>Laboratories should flag </a:t>
              </a:r>
              <a:r>
                <a:rPr lang="en-US" dirty="0">
                  <a:solidFill>
                    <a:srgbClr val="715073"/>
                  </a:solidFill>
                  <a:latin typeface="Open Sans" pitchFamily="2" charset="0"/>
                  <a:ea typeface="Open Sans" pitchFamily="2" charset="0"/>
                  <a:cs typeface="Open Sans" pitchFamily="2" charset="0"/>
                </a:rPr>
                <a:t>ferritin </a:t>
              </a:r>
              <a:r>
                <a:rPr lang="en-US" i="0">
                  <a:solidFill>
                    <a:srgbClr val="715073"/>
                  </a:solidFill>
                  <a:latin typeface="Cambria Math" panose="02040503050406030204" pitchFamily="18" charset="0"/>
                  <a:ea typeface="Cambria Math" panose="02040503050406030204" pitchFamily="18" charset="0"/>
                </a:rPr>
                <a:t>≤</a:t>
              </a:r>
              <a:r>
                <a:rPr lang="en-US" dirty="0">
                  <a:solidFill>
                    <a:srgbClr val="715073"/>
                  </a:solidFill>
                  <a:latin typeface="Open Sans" pitchFamily="2" charset="0"/>
                  <a:ea typeface="Open Sans" pitchFamily="2" charset="0"/>
                  <a:cs typeface="Open Sans" pitchFamily="2" charset="0"/>
                </a:rPr>
                <a:t>30ng/mL as abnormal</a:t>
              </a:r>
              <a:endParaRPr lang="en-CA" dirty="0">
                <a:solidFill>
                  <a:srgbClr val="715073"/>
                </a:solidFill>
                <a:latin typeface="Open Sans" pitchFamily="2" charset="0"/>
                <a:ea typeface="Open Sans" pitchFamily="2" charset="0"/>
                <a:cs typeface="Open Sans" pitchFamily="2" charset="0"/>
              </a:endParaRPr>
            </a:p>
          </dgm:t>
        </dgm:pt>
      </mc:Fallback>
    </mc:AlternateContent>
    <dgm:pt modelId="{417C5AF2-F758-4833-B19C-ADCD80E8C484}" type="parTrans" cxnId="{E1144E89-DBA4-47FE-89C6-9DCDC0212A0D}">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28BDC64E-B95C-467D-AD32-9ECF37E2832F}" type="sibTrans" cxnId="{E1144E89-DBA4-47FE-89C6-9DCDC0212A0D}">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mc:AlternateContent xmlns:mc="http://schemas.openxmlformats.org/markup-compatibility/2006" xmlns:a14="http://schemas.microsoft.com/office/drawing/2010/main">
      <mc:Choice Requires="a14">
        <dgm:pt modelId="{6AB4A1C7-FC08-40B9-9C03-9C822FD3847D}">
          <dgm:prSet phldrT="[Text]"/>
          <dgm:spPr/>
          <dgm:t>
            <a:bodyPr/>
            <a:lstStyle/>
            <a:p>
              <a:r>
                <a:rPr lang="en-US" dirty="0">
                  <a:solidFill>
                    <a:schemeClr val="bg1">
                      <a:lumMod val="50000"/>
                    </a:schemeClr>
                  </a:solidFill>
                  <a:latin typeface="+mn-lt"/>
                  <a:ea typeface="Open Sans" pitchFamily="2" charset="0"/>
                  <a:cs typeface="Open Sans" pitchFamily="2" charset="0"/>
                </a:rPr>
                <a:t>80% (123/155) of providers surveyed accepted </a:t>
              </a:r>
              <a14:m>
                <m:oMath xmlns:m="http://schemas.openxmlformats.org/officeDocument/2006/math">
                  <m:r>
                    <a:rPr lang="en-US" i="1">
                      <a:solidFill>
                        <a:schemeClr val="bg1">
                          <a:lumMod val="50000"/>
                        </a:schemeClr>
                      </a:solidFill>
                      <a:latin typeface="Cambria Math" panose="02040503050406030204" pitchFamily="18" charset="0"/>
                      <a:ea typeface="Cambria Math" panose="02040503050406030204" pitchFamily="18" charset="0"/>
                    </a:rPr>
                    <m:t>≤</m:t>
                  </m:r>
                </m:oMath>
              </a14:m>
              <a:r>
                <a:rPr lang="en-US" dirty="0">
                  <a:solidFill>
                    <a:schemeClr val="bg1">
                      <a:lumMod val="50000"/>
                    </a:schemeClr>
                  </a:solidFill>
                  <a:latin typeface="+mn-lt"/>
                  <a:ea typeface="Open Sans" pitchFamily="2" charset="0"/>
                  <a:cs typeface="Open Sans" pitchFamily="2" charset="0"/>
                </a:rPr>
                <a:t>30ng/mL as a practical diagnostic cutoff</a:t>
              </a:r>
              <a:endParaRPr lang="en-CA" dirty="0">
                <a:solidFill>
                  <a:schemeClr val="bg1">
                    <a:lumMod val="50000"/>
                  </a:schemeClr>
                </a:solidFill>
                <a:latin typeface="+mn-lt"/>
                <a:ea typeface="Open Sans" pitchFamily="2" charset="0"/>
                <a:cs typeface="Open Sans" pitchFamily="2" charset="0"/>
              </a:endParaRPr>
            </a:p>
          </dgm:t>
        </dgm:pt>
      </mc:Choice>
      <mc:Fallback xmlns="">
        <dgm:pt modelId="{6AB4A1C7-FC08-40B9-9C03-9C822FD3847D}">
          <dgm:prSet phldrT="[Text]"/>
          <dgm:spPr/>
          <dgm:t>
            <a:bodyPr/>
            <a:lstStyle/>
            <a:p>
              <a:r>
                <a:rPr lang="en-US" dirty="0">
                  <a:solidFill>
                    <a:schemeClr val="bg1">
                      <a:lumMod val="50000"/>
                    </a:schemeClr>
                  </a:solidFill>
                  <a:latin typeface="+mn-lt"/>
                  <a:ea typeface="Open Sans" pitchFamily="2" charset="0"/>
                  <a:cs typeface="Open Sans" pitchFamily="2" charset="0"/>
                </a:rPr>
                <a:t>80% (123/155) of providers surveyed accepted </a:t>
              </a:r>
              <a:r>
                <a:rPr lang="en-US" i="0">
                  <a:solidFill>
                    <a:schemeClr val="bg1">
                      <a:lumMod val="50000"/>
                    </a:schemeClr>
                  </a:solidFill>
                  <a:latin typeface="+mn-lt"/>
                  <a:ea typeface="Cambria Math" panose="02040503050406030204" pitchFamily="18" charset="0"/>
                </a:rPr>
                <a:t>≤</a:t>
              </a:r>
              <a:r>
                <a:rPr lang="en-US" dirty="0">
                  <a:solidFill>
                    <a:schemeClr val="bg1">
                      <a:lumMod val="50000"/>
                    </a:schemeClr>
                  </a:solidFill>
                  <a:latin typeface="+mn-lt"/>
                  <a:ea typeface="Open Sans" pitchFamily="2" charset="0"/>
                  <a:cs typeface="Open Sans" pitchFamily="2" charset="0"/>
                </a:rPr>
                <a:t>30ng/mL as a practical diagnostic cutoff</a:t>
              </a:r>
              <a:endParaRPr lang="en-CA" dirty="0">
                <a:solidFill>
                  <a:schemeClr val="bg1">
                    <a:lumMod val="50000"/>
                  </a:schemeClr>
                </a:solidFill>
                <a:latin typeface="+mn-lt"/>
                <a:ea typeface="Open Sans" pitchFamily="2" charset="0"/>
                <a:cs typeface="Open Sans" pitchFamily="2" charset="0"/>
              </a:endParaRPr>
            </a:p>
          </dgm:t>
        </dgm:pt>
      </mc:Fallback>
    </mc:AlternateContent>
    <dgm:pt modelId="{50170910-8BE4-4839-8092-C8014E4C0B10}" type="parTrans" cxnId="{30070513-BF1E-4047-9CD4-68DCA085AF86}">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D86B127E-7365-4797-82FF-30BD593AD3F2}" type="sibTrans" cxnId="{30070513-BF1E-4047-9CD4-68DCA085AF86}">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mc:AlternateContent xmlns:mc="http://schemas.openxmlformats.org/markup-compatibility/2006" xmlns:a14="http://schemas.microsoft.com/office/drawing/2010/main">
      <mc:Choice Requires="a14">
        <dgm:pt modelId="{D26D6D66-89B7-43F1-84A3-B3EB42AC8315}">
          <dgm:prSet phldrT="[Text]"/>
          <dgm:spPr>
            <a:solidFill>
              <a:srgbClr val="BFE0E4"/>
            </a:solidFill>
          </dgm:spPr>
          <dgm:t>
            <a:bodyPr/>
            <a:lstStyle/>
            <a:p>
              <a:r>
                <a:rPr lang="en-US" dirty="0">
                  <a:solidFill>
                    <a:srgbClr val="002060"/>
                  </a:solidFill>
                  <a:latin typeface="Open Sans" pitchFamily="2" charset="0"/>
                  <a:ea typeface="Open Sans" pitchFamily="2" charset="0"/>
                  <a:cs typeface="Open Sans" pitchFamily="2" charset="0"/>
                </a:rPr>
                <a:t>Include a post-analytical comment that </a:t>
              </a:r>
              <a14:m>
                <m:oMath xmlns:m="http://schemas.openxmlformats.org/officeDocument/2006/math">
                  <m:r>
                    <a:rPr lang="en-US" i="1">
                      <a:solidFill>
                        <a:srgbClr val="002060"/>
                      </a:solidFill>
                      <a:latin typeface="Cambria Math" panose="02040503050406030204" pitchFamily="18" charset="0"/>
                      <a:ea typeface="Cambria Math" panose="02040503050406030204" pitchFamily="18" charset="0"/>
                    </a:rPr>
                    <m:t>≤</m:t>
                  </m:r>
                </m:oMath>
              </a14:m>
              <a:r>
                <a:rPr lang="en-US" dirty="0">
                  <a:solidFill>
                    <a:srgbClr val="002060"/>
                  </a:solidFill>
                  <a:latin typeface="Open Sans" pitchFamily="2" charset="0"/>
                  <a:ea typeface="Open Sans" pitchFamily="2" charset="0"/>
                  <a:cs typeface="Open Sans" pitchFamily="2" charset="0"/>
                </a:rPr>
                <a:t>50ng/mL may be appropriate for high-risk subgroups (i.e. heavy menstrual bleeding)</a:t>
              </a:r>
              <a:endParaRPr lang="en-CA" dirty="0">
                <a:solidFill>
                  <a:srgbClr val="002060"/>
                </a:solidFill>
                <a:latin typeface="Open Sans" pitchFamily="2" charset="0"/>
                <a:ea typeface="Open Sans" pitchFamily="2" charset="0"/>
                <a:cs typeface="Open Sans" pitchFamily="2" charset="0"/>
              </a:endParaRPr>
            </a:p>
          </dgm:t>
        </dgm:pt>
      </mc:Choice>
      <mc:Fallback xmlns="">
        <dgm:pt modelId="{D26D6D66-89B7-43F1-84A3-B3EB42AC8315}">
          <dgm:prSet phldrT="[Text]"/>
          <dgm:spPr>
            <a:solidFill>
              <a:srgbClr val="BFE0E4"/>
            </a:solidFill>
          </dgm:spPr>
          <dgm:t>
            <a:bodyPr/>
            <a:lstStyle/>
            <a:p>
              <a:r>
                <a:rPr lang="en-US" dirty="0">
                  <a:solidFill>
                    <a:srgbClr val="002060"/>
                  </a:solidFill>
                  <a:latin typeface="Open Sans" pitchFamily="2" charset="0"/>
                  <a:ea typeface="Open Sans" pitchFamily="2" charset="0"/>
                  <a:cs typeface="Open Sans" pitchFamily="2" charset="0"/>
                </a:rPr>
                <a:t>Include a post-analytical comment that </a:t>
              </a:r>
              <a:r>
                <a:rPr lang="en-US" i="0">
                  <a:solidFill>
                    <a:srgbClr val="002060"/>
                  </a:solidFill>
                  <a:latin typeface="Cambria Math" panose="02040503050406030204" pitchFamily="18" charset="0"/>
                  <a:ea typeface="Cambria Math" panose="02040503050406030204" pitchFamily="18" charset="0"/>
                </a:rPr>
                <a:t>≤</a:t>
              </a:r>
              <a:r>
                <a:rPr lang="en-US" dirty="0">
                  <a:solidFill>
                    <a:srgbClr val="002060"/>
                  </a:solidFill>
                  <a:latin typeface="Open Sans" pitchFamily="2" charset="0"/>
                  <a:ea typeface="Open Sans" pitchFamily="2" charset="0"/>
                  <a:cs typeface="Open Sans" pitchFamily="2" charset="0"/>
                </a:rPr>
                <a:t>50ng/mL may be appropriate for high-risk subgroups (i.e. heavy menstrual bleeding)</a:t>
              </a:r>
              <a:endParaRPr lang="en-CA" dirty="0">
                <a:solidFill>
                  <a:srgbClr val="002060"/>
                </a:solidFill>
                <a:latin typeface="Open Sans" pitchFamily="2" charset="0"/>
                <a:ea typeface="Open Sans" pitchFamily="2" charset="0"/>
                <a:cs typeface="Open Sans" pitchFamily="2" charset="0"/>
              </a:endParaRPr>
            </a:p>
          </dgm:t>
        </dgm:pt>
      </mc:Fallback>
    </mc:AlternateContent>
    <dgm:pt modelId="{2A53C773-6AC1-408D-B037-4356B3EAC949}" type="parTrans" cxnId="{97C61B65-77BF-4C71-B5A1-0BE235B60E75}">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B44D9BB7-FE13-46AA-9A6F-677F2B805CA8}" type="sibTrans" cxnId="{97C61B65-77BF-4C71-B5A1-0BE235B60E75}">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342DACBF-19A2-4A68-84DE-A041C9CB59CE}">
      <dgm:prSet phldrT="[Text]"/>
      <dgm:spPr/>
      <dgm:t>
        <a:bodyPr/>
        <a:lstStyle/>
        <a:p>
          <a:endParaRPr lang="en-CA" dirty="0">
            <a:solidFill>
              <a:schemeClr val="bg1">
                <a:lumMod val="50000"/>
              </a:schemeClr>
            </a:solidFill>
            <a:latin typeface="Open Sans" pitchFamily="2" charset="0"/>
            <a:ea typeface="Open Sans" pitchFamily="2" charset="0"/>
            <a:cs typeface="Open Sans" pitchFamily="2" charset="0"/>
          </a:endParaRPr>
        </a:p>
      </dgm:t>
    </dgm:pt>
    <dgm:pt modelId="{8D6F4E05-0261-4CD3-90A7-7744D9AC17A9}" type="parTrans" cxnId="{70B93323-8DB3-4B49-B5A6-79C7CAD427A5}">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4B194128-4E3E-4CDD-A145-D62829B6B4F3}" type="sibTrans" cxnId="{70B93323-8DB3-4B49-B5A6-79C7CAD427A5}">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D4FD4FDB-DCCA-4FFF-BD76-0459DAAEB5D4}" type="pres">
      <dgm:prSet presAssocID="{44EFC8EC-307C-4D8E-8CEC-BF65D8B0F00D}" presName="linear" presStyleCnt="0">
        <dgm:presLayoutVars>
          <dgm:animLvl val="lvl"/>
          <dgm:resizeHandles val="exact"/>
        </dgm:presLayoutVars>
      </dgm:prSet>
      <dgm:spPr/>
    </dgm:pt>
    <dgm:pt modelId="{E7C7075E-CF8C-4E08-AFCF-E81E3192CB4E}" type="pres">
      <dgm:prSet presAssocID="{66D0960B-00DD-432A-9029-752A3123D785}" presName="parentText" presStyleLbl="node1" presStyleIdx="0" presStyleCnt="2">
        <dgm:presLayoutVars>
          <dgm:chMax val="0"/>
          <dgm:bulletEnabled val="1"/>
        </dgm:presLayoutVars>
      </dgm:prSet>
      <dgm:spPr/>
    </dgm:pt>
    <dgm:pt modelId="{468464AB-C7EE-4C34-B0B7-79BCD4AB24A4}" type="pres">
      <dgm:prSet presAssocID="{66D0960B-00DD-432A-9029-752A3123D785}" presName="childText" presStyleLbl="revTx" presStyleIdx="0" presStyleCnt="2" custLinFactNeighborY="7812">
        <dgm:presLayoutVars>
          <dgm:bulletEnabled val="1"/>
        </dgm:presLayoutVars>
      </dgm:prSet>
      <dgm:spPr/>
    </dgm:pt>
    <dgm:pt modelId="{1D54D942-874B-4450-B35A-C5861FA07EA2}" type="pres">
      <dgm:prSet presAssocID="{D26D6D66-89B7-43F1-84A3-B3EB42AC8315}" presName="parentText" presStyleLbl="node1" presStyleIdx="1" presStyleCnt="2" custLinFactNeighborY="38612">
        <dgm:presLayoutVars>
          <dgm:chMax val="0"/>
          <dgm:bulletEnabled val="1"/>
        </dgm:presLayoutVars>
      </dgm:prSet>
      <dgm:spPr/>
    </dgm:pt>
    <dgm:pt modelId="{727D85EA-2F4A-4D36-9E94-825123662D88}" type="pres">
      <dgm:prSet presAssocID="{D26D6D66-89B7-43F1-84A3-B3EB42AC8315}" presName="childText" presStyleLbl="revTx" presStyleIdx="1" presStyleCnt="2">
        <dgm:presLayoutVars>
          <dgm:bulletEnabled val="1"/>
        </dgm:presLayoutVars>
      </dgm:prSet>
      <dgm:spPr/>
    </dgm:pt>
  </dgm:ptLst>
  <dgm:cxnLst>
    <dgm:cxn modelId="{30070513-BF1E-4047-9CD4-68DCA085AF86}" srcId="{66D0960B-00DD-432A-9029-752A3123D785}" destId="{6AB4A1C7-FC08-40B9-9C03-9C822FD3847D}" srcOrd="0" destOrd="0" parTransId="{50170910-8BE4-4839-8092-C8014E4C0B10}" sibTransId="{D86B127E-7365-4797-82FF-30BD593AD3F2}"/>
    <dgm:cxn modelId="{70B93323-8DB3-4B49-B5A6-79C7CAD427A5}" srcId="{D26D6D66-89B7-43F1-84A3-B3EB42AC8315}" destId="{342DACBF-19A2-4A68-84DE-A041C9CB59CE}" srcOrd="0" destOrd="0" parTransId="{8D6F4E05-0261-4CD3-90A7-7744D9AC17A9}" sibTransId="{4B194128-4E3E-4CDD-A145-D62829B6B4F3}"/>
    <dgm:cxn modelId="{97C61B65-77BF-4C71-B5A1-0BE235B60E75}" srcId="{44EFC8EC-307C-4D8E-8CEC-BF65D8B0F00D}" destId="{D26D6D66-89B7-43F1-84A3-B3EB42AC8315}" srcOrd="1" destOrd="0" parTransId="{2A53C773-6AC1-408D-B037-4356B3EAC949}" sibTransId="{B44D9BB7-FE13-46AA-9A6F-677F2B805CA8}"/>
    <dgm:cxn modelId="{7F944E7D-D5DD-4EFC-9704-16D3C7DC9A5F}" type="presOf" srcId="{6AB4A1C7-FC08-40B9-9C03-9C822FD3847D}" destId="{468464AB-C7EE-4C34-B0B7-79BCD4AB24A4}" srcOrd="0" destOrd="0" presId="urn:microsoft.com/office/officeart/2005/8/layout/vList2"/>
    <dgm:cxn modelId="{561AC880-781A-437E-BDFF-AAEC3894DFBE}" type="presOf" srcId="{66D0960B-00DD-432A-9029-752A3123D785}" destId="{E7C7075E-CF8C-4E08-AFCF-E81E3192CB4E}" srcOrd="0" destOrd="0" presId="urn:microsoft.com/office/officeart/2005/8/layout/vList2"/>
    <dgm:cxn modelId="{E1144E89-DBA4-47FE-89C6-9DCDC0212A0D}" srcId="{44EFC8EC-307C-4D8E-8CEC-BF65D8B0F00D}" destId="{66D0960B-00DD-432A-9029-752A3123D785}" srcOrd="0" destOrd="0" parTransId="{417C5AF2-F758-4833-B19C-ADCD80E8C484}" sibTransId="{28BDC64E-B95C-467D-AD32-9ECF37E2832F}"/>
    <dgm:cxn modelId="{D220F2DC-EA8B-4F14-B549-8B6C555C748B}" type="presOf" srcId="{44EFC8EC-307C-4D8E-8CEC-BF65D8B0F00D}" destId="{D4FD4FDB-DCCA-4FFF-BD76-0459DAAEB5D4}" srcOrd="0" destOrd="0" presId="urn:microsoft.com/office/officeart/2005/8/layout/vList2"/>
    <dgm:cxn modelId="{6960C4EF-96C2-4238-BADA-276958103CB1}" type="presOf" srcId="{D26D6D66-89B7-43F1-84A3-B3EB42AC8315}" destId="{1D54D942-874B-4450-B35A-C5861FA07EA2}" srcOrd="0" destOrd="0" presId="urn:microsoft.com/office/officeart/2005/8/layout/vList2"/>
    <dgm:cxn modelId="{73F950F4-E66F-4983-8D04-49DEAA277770}" type="presOf" srcId="{342DACBF-19A2-4A68-84DE-A041C9CB59CE}" destId="{727D85EA-2F4A-4D36-9E94-825123662D88}" srcOrd="0" destOrd="0" presId="urn:microsoft.com/office/officeart/2005/8/layout/vList2"/>
    <dgm:cxn modelId="{8E5ECA25-DFDC-4D51-8BDC-FB33F1D08889}" type="presParOf" srcId="{D4FD4FDB-DCCA-4FFF-BD76-0459DAAEB5D4}" destId="{E7C7075E-CF8C-4E08-AFCF-E81E3192CB4E}" srcOrd="0" destOrd="0" presId="urn:microsoft.com/office/officeart/2005/8/layout/vList2"/>
    <dgm:cxn modelId="{4B674A4B-62A4-4D5A-89EC-0422D45FC92A}" type="presParOf" srcId="{D4FD4FDB-DCCA-4FFF-BD76-0459DAAEB5D4}" destId="{468464AB-C7EE-4C34-B0B7-79BCD4AB24A4}" srcOrd="1" destOrd="0" presId="urn:microsoft.com/office/officeart/2005/8/layout/vList2"/>
    <dgm:cxn modelId="{45DAED2F-1599-47DE-8C9C-B5AB3C2C3A97}" type="presParOf" srcId="{D4FD4FDB-DCCA-4FFF-BD76-0459DAAEB5D4}" destId="{1D54D942-874B-4450-B35A-C5861FA07EA2}" srcOrd="2" destOrd="0" presId="urn:microsoft.com/office/officeart/2005/8/layout/vList2"/>
    <dgm:cxn modelId="{6A7A6627-23AE-4395-BBE6-E2EC66DE060C}" type="presParOf" srcId="{D4FD4FDB-DCCA-4FFF-BD76-0459DAAEB5D4}" destId="{727D85EA-2F4A-4D36-9E94-825123662D8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44EFC8EC-307C-4D8E-8CEC-BF65D8B0F00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CA"/>
        </a:p>
      </dgm:t>
    </dgm:pt>
    <dgm:pt modelId="{66D0960B-00DD-432A-9029-752A3123D785}">
      <dgm:prSet phldrT="[Text]"/>
      <dgm:spPr>
        <a:blipFill>
          <a:blip xmlns:r="http://schemas.openxmlformats.org/officeDocument/2006/relationships" r:embed="rId1"/>
          <a:stretch>
            <a:fillRect l="-581"/>
          </a:stretch>
        </a:blipFill>
      </dgm:spPr>
      <dgm:t>
        <a:bodyPr/>
        <a:lstStyle/>
        <a:p>
          <a:r>
            <a:rPr lang="en-US">
              <a:noFill/>
            </a:rPr>
            <a:t> </a:t>
          </a:r>
        </a:p>
      </dgm:t>
    </dgm:pt>
    <dgm:pt modelId="{417C5AF2-F758-4833-B19C-ADCD80E8C484}" type="parTrans" cxnId="{E1144E89-DBA4-47FE-89C6-9DCDC0212A0D}">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28BDC64E-B95C-467D-AD32-9ECF37E2832F}" type="sibTrans" cxnId="{E1144E89-DBA4-47FE-89C6-9DCDC0212A0D}">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6AB4A1C7-FC08-40B9-9C03-9C822FD3847D}">
      <dgm:prSet phldrT="[Text]"/>
      <dgm:spPr>
        <a:blipFill>
          <a:blip xmlns:r="http://schemas.openxmlformats.org/officeDocument/2006/relationships" r:embed="rId2"/>
          <a:stretch>
            <a:fillRect t="-18750" b="-12500"/>
          </a:stretch>
        </a:blipFill>
      </dgm:spPr>
      <dgm:t>
        <a:bodyPr/>
        <a:lstStyle/>
        <a:p>
          <a:r>
            <a:rPr lang="en-US">
              <a:noFill/>
            </a:rPr>
            <a:t> </a:t>
          </a:r>
        </a:p>
      </dgm:t>
    </dgm:pt>
    <dgm:pt modelId="{50170910-8BE4-4839-8092-C8014E4C0B10}" type="parTrans" cxnId="{30070513-BF1E-4047-9CD4-68DCA085AF86}">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D86B127E-7365-4797-82FF-30BD593AD3F2}" type="sibTrans" cxnId="{30070513-BF1E-4047-9CD4-68DCA085AF86}">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D26D6D66-89B7-43F1-84A3-B3EB42AC8315}">
      <dgm:prSet phldrT="[Text]"/>
      <dgm:spPr>
        <a:blipFill>
          <a:blip xmlns:r="http://schemas.openxmlformats.org/officeDocument/2006/relationships" r:embed="rId3"/>
          <a:stretch>
            <a:fillRect l="-581" b="-4706"/>
          </a:stretch>
        </a:blipFill>
      </dgm:spPr>
      <dgm:t>
        <a:bodyPr/>
        <a:lstStyle/>
        <a:p>
          <a:r>
            <a:rPr lang="en-US">
              <a:noFill/>
            </a:rPr>
            <a:t> </a:t>
          </a:r>
        </a:p>
      </dgm:t>
    </dgm:pt>
    <dgm:pt modelId="{2A53C773-6AC1-408D-B037-4356B3EAC949}" type="parTrans" cxnId="{97C61B65-77BF-4C71-B5A1-0BE235B60E75}">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B44D9BB7-FE13-46AA-9A6F-677F2B805CA8}" type="sibTrans" cxnId="{97C61B65-77BF-4C71-B5A1-0BE235B60E75}">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342DACBF-19A2-4A68-84DE-A041C9CB59CE}">
      <dgm:prSet phldrT="[Text]"/>
      <dgm:spPr/>
      <dgm:t>
        <a:bodyPr/>
        <a:lstStyle/>
        <a:p>
          <a:endParaRPr lang="en-CA" dirty="0">
            <a:solidFill>
              <a:schemeClr val="bg1">
                <a:lumMod val="50000"/>
              </a:schemeClr>
            </a:solidFill>
            <a:latin typeface="Open Sans" pitchFamily="2" charset="0"/>
            <a:ea typeface="Open Sans" pitchFamily="2" charset="0"/>
            <a:cs typeface="Open Sans" pitchFamily="2" charset="0"/>
          </a:endParaRPr>
        </a:p>
      </dgm:t>
    </dgm:pt>
    <dgm:pt modelId="{8D6F4E05-0261-4CD3-90A7-7744D9AC17A9}" type="parTrans" cxnId="{70B93323-8DB3-4B49-B5A6-79C7CAD427A5}">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4B194128-4E3E-4CDD-A145-D62829B6B4F3}" type="sibTrans" cxnId="{70B93323-8DB3-4B49-B5A6-79C7CAD427A5}">
      <dgm:prSet/>
      <dgm:spPr/>
      <dgm:t>
        <a:bodyPr/>
        <a:lstStyle/>
        <a:p>
          <a:endParaRPr lang="en-CA">
            <a:solidFill>
              <a:schemeClr val="bg1">
                <a:lumMod val="50000"/>
              </a:schemeClr>
            </a:solidFill>
            <a:latin typeface="Open Sans" pitchFamily="2" charset="0"/>
            <a:ea typeface="Open Sans" pitchFamily="2" charset="0"/>
            <a:cs typeface="Open Sans" pitchFamily="2" charset="0"/>
          </a:endParaRPr>
        </a:p>
      </dgm:t>
    </dgm:pt>
    <dgm:pt modelId="{D4FD4FDB-DCCA-4FFF-BD76-0459DAAEB5D4}" type="pres">
      <dgm:prSet presAssocID="{44EFC8EC-307C-4D8E-8CEC-BF65D8B0F00D}" presName="linear" presStyleCnt="0">
        <dgm:presLayoutVars>
          <dgm:animLvl val="lvl"/>
          <dgm:resizeHandles val="exact"/>
        </dgm:presLayoutVars>
      </dgm:prSet>
      <dgm:spPr/>
    </dgm:pt>
    <dgm:pt modelId="{E7C7075E-CF8C-4E08-AFCF-E81E3192CB4E}" type="pres">
      <dgm:prSet presAssocID="{66D0960B-00DD-432A-9029-752A3123D785}" presName="parentText" presStyleLbl="node1" presStyleIdx="0" presStyleCnt="2">
        <dgm:presLayoutVars>
          <dgm:chMax val="0"/>
          <dgm:bulletEnabled val="1"/>
        </dgm:presLayoutVars>
      </dgm:prSet>
      <dgm:spPr/>
    </dgm:pt>
    <dgm:pt modelId="{468464AB-C7EE-4C34-B0B7-79BCD4AB24A4}" type="pres">
      <dgm:prSet presAssocID="{66D0960B-00DD-432A-9029-752A3123D785}" presName="childText" presStyleLbl="revTx" presStyleIdx="0" presStyleCnt="2" custLinFactNeighborY="7812">
        <dgm:presLayoutVars>
          <dgm:bulletEnabled val="1"/>
        </dgm:presLayoutVars>
      </dgm:prSet>
      <dgm:spPr/>
    </dgm:pt>
    <dgm:pt modelId="{1D54D942-874B-4450-B35A-C5861FA07EA2}" type="pres">
      <dgm:prSet presAssocID="{D26D6D66-89B7-43F1-84A3-B3EB42AC8315}" presName="parentText" presStyleLbl="node1" presStyleIdx="1" presStyleCnt="2" custLinFactNeighborY="38612">
        <dgm:presLayoutVars>
          <dgm:chMax val="0"/>
          <dgm:bulletEnabled val="1"/>
        </dgm:presLayoutVars>
      </dgm:prSet>
      <dgm:spPr/>
    </dgm:pt>
    <dgm:pt modelId="{727D85EA-2F4A-4D36-9E94-825123662D88}" type="pres">
      <dgm:prSet presAssocID="{D26D6D66-89B7-43F1-84A3-B3EB42AC8315}" presName="childText" presStyleLbl="revTx" presStyleIdx="1" presStyleCnt="2">
        <dgm:presLayoutVars>
          <dgm:bulletEnabled val="1"/>
        </dgm:presLayoutVars>
      </dgm:prSet>
      <dgm:spPr/>
    </dgm:pt>
  </dgm:ptLst>
  <dgm:cxnLst>
    <dgm:cxn modelId="{30070513-BF1E-4047-9CD4-68DCA085AF86}" srcId="{66D0960B-00DD-432A-9029-752A3123D785}" destId="{6AB4A1C7-FC08-40B9-9C03-9C822FD3847D}" srcOrd="0" destOrd="0" parTransId="{50170910-8BE4-4839-8092-C8014E4C0B10}" sibTransId="{D86B127E-7365-4797-82FF-30BD593AD3F2}"/>
    <dgm:cxn modelId="{70B93323-8DB3-4B49-B5A6-79C7CAD427A5}" srcId="{D26D6D66-89B7-43F1-84A3-B3EB42AC8315}" destId="{342DACBF-19A2-4A68-84DE-A041C9CB59CE}" srcOrd="0" destOrd="0" parTransId="{8D6F4E05-0261-4CD3-90A7-7744D9AC17A9}" sibTransId="{4B194128-4E3E-4CDD-A145-D62829B6B4F3}"/>
    <dgm:cxn modelId="{97C61B65-77BF-4C71-B5A1-0BE235B60E75}" srcId="{44EFC8EC-307C-4D8E-8CEC-BF65D8B0F00D}" destId="{D26D6D66-89B7-43F1-84A3-B3EB42AC8315}" srcOrd="1" destOrd="0" parTransId="{2A53C773-6AC1-408D-B037-4356B3EAC949}" sibTransId="{B44D9BB7-FE13-46AA-9A6F-677F2B805CA8}"/>
    <dgm:cxn modelId="{7F944E7D-D5DD-4EFC-9704-16D3C7DC9A5F}" type="presOf" srcId="{6AB4A1C7-FC08-40B9-9C03-9C822FD3847D}" destId="{468464AB-C7EE-4C34-B0B7-79BCD4AB24A4}" srcOrd="0" destOrd="0" presId="urn:microsoft.com/office/officeart/2005/8/layout/vList2"/>
    <dgm:cxn modelId="{561AC880-781A-437E-BDFF-AAEC3894DFBE}" type="presOf" srcId="{66D0960B-00DD-432A-9029-752A3123D785}" destId="{E7C7075E-CF8C-4E08-AFCF-E81E3192CB4E}" srcOrd="0" destOrd="0" presId="urn:microsoft.com/office/officeart/2005/8/layout/vList2"/>
    <dgm:cxn modelId="{E1144E89-DBA4-47FE-89C6-9DCDC0212A0D}" srcId="{44EFC8EC-307C-4D8E-8CEC-BF65D8B0F00D}" destId="{66D0960B-00DD-432A-9029-752A3123D785}" srcOrd="0" destOrd="0" parTransId="{417C5AF2-F758-4833-B19C-ADCD80E8C484}" sibTransId="{28BDC64E-B95C-467D-AD32-9ECF37E2832F}"/>
    <dgm:cxn modelId="{D220F2DC-EA8B-4F14-B549-8B6C555C748B}" type="presOf" srcId="{44EFC8EC-307C-4D8E-8CEC-BF65D8B0F00D}" destId="{D4FD4FDB-DCCA-4FFF-BD76-0459DAAEB5D4}" srcOrd="0" destOrd="0" presId="urn:microsoft.com/office/officeart/2005/8/layout/vList2"/>
    <dgm:cxn modelId="{6960C4EF-96C2-4238-BADA-276958103CB1}" type="presOf" srcId="{D26D6D66-89B7-43F1-84A3-B3EB42AC8315}" destId="{1D54D942-874B-4450-B35A-C5861FA07EA2}" srcOrd="0" destOrd="0" presId="urn:microsoft.com/office/officeart/2005/8/layout/vList2"/>
    <dgm:cxn modelId="{73F950F4-E66F-4983-8D04-49DEAA277770}" type="presOf" srcId="{342DACBF-19A2-4A68-84DE-A041C9CB59CE}" destId="{727D85EA-2F4A-4D36-9E94-825123662D88}" srcOrd="0" destOrd="0" presId="urn:microsoft.com/office/officeart/2005/8/layout/vList2"/>
    <dgm:cxn modelId="{8E5ECA25-DFDC-4D51-8BDC-FB33F1D08889}" type="presParOf" srcId="{D4FD4FDB-DCCA-4FFF-BD76-0459DAAEB5D4}" destId="{E7C7075E-CF8C-4E08-AFCF-E81E3192CB4E}" srcOrd="0" destOrd="0" presId="urn:microsoft.com/office/officeart/2005/8/layout/vList2"/>
    <dgm:cxn modelId="{4B674A4B-62A4-4D5A-89EC-0422D45FC92A}" type="presParOf" srcId="{D4FD4FDB-DCCA-4FFF-BD76-0459DAAEB5D4}" destId="{468464AB-C7EE-4C34-B0B7-79BCD4AB24A4}" srcOrd="1" destOrd="0" presId="urn:microsoft.com/office/officeart/2005/8/layout/vList2"/>
    <dgm:cxn modelId="{45DAED2F-1599-47DE-8C9C-B5AB3C2C3A97}" type="presParOf" srcId="{D4FD4FDB-DCCA-4FFF-BD76-0459DAAEB5D4}" destId="{1D54D942-874B-4450-B35A-C5861FA07EA2}" srcOrd="2" destOrd="0" presId="urn:microsoft.com/office/officeart/2005/8/layout/vList2"/>
    <dgm:cxn modelId="{6A7A6627-23AE-4395-BBE6-E2EC66DE060C}" type="presParOf" srcId="{D4FD4FDB-DCCA-4FFF-BD76-0459DAAEB5D4}" destId="{727D85EA-2F4A-4D36-9E94-825123662D8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4.xml><?xml version="1.0" encoding="utf-8"?>
<dgm:dataModel xmlns:dgm="http://schemas.openxmlformats.org/drawingml/2006/diagram" xmlns:a="http://schemas.openxmlformats.org/drawingml/2006/main">
  <dgm:ptLst>
    <dgm:pt modelId="{081B6840-65B3-4398-AB7A-CCA6C1B04211}" type="doc">
      <dgm:prSet loTypeId="urn:microsoft.com/office/officeart/2024/layout/VerticalActionList" loCatId="list" qsTypeId="urn:microsoft.com/office/officeart/2005/8/quickstyle/simple1" qsCatId="simple" csTypeId="urn:microsoft.com/office/officeart/2005/8/colors/accent1_2" csCatId="accent1" phldr="1"/>
      <dgm:spPr/>
      <dgm:t>
        <a:bodyPr/>
        <a:lstStyle/>
        <a:p>
          <a:endParaRPr lang="en-CA"/>
        </a:p>
      </dgm:t>
    </dgm:pt>
    <dgm:pt modelId="{ED8ED35B-8342-45FE-B54F-21487F9EB422}">
      <dgm:prSet phldrT="[Text]" phldr="0" custT="1"/>
      <dgm:spPr>
        <a:solidFill>
          <a:srgbClr val="C9D7B0"/>
        </a:solidFill>
        <a:ln>
          <a:solidFill>
            <a:schemeClr val="bg1"/>
          </a:solidFill>
        </a:ln>
      </dgm:spPr>
      <dgm:t>
        <a:bodyPr/>
        <a:lstStyle/>
        <a:p>
          <a:r>
            <a:rPr lang="en-CA" sz="2400" b="1" dirty="0">
              <a:solidFill>
                <a:schemeClr val="accent6">
                  <a:lumMod val="50000"/>
                </a:schemeClr>
              </a:solidFill>
              <a:latin typeface="Open Sans" pitchFamily="2" charset="0"/>
              <a:ea typeface="Open Sans" pitchFamily="2" charset="0"/>
              <a:cs typeface="Open Sans" pitchFamily="2" charset="0"/>
            </a:rPr>
            <a:t>BENEFITS</a:t>
          </a:r>
        </a:p>
      </dgm:t>
    </dgm:pt>
    <dgm:pt modelId="{40CEA8EB-F14B-4013-BDC7-F8196E72ABB0}" type="parTrans" cxnId="{9356A7FB-F688-4312-B3DA-2B066EC5830C}">
      <dgm:prSet/>
      <dgm:spPr/>
      <dgm:t>
        <a:bodyPr/>
        <a:lstStyle/>
        <a:p>
          <a:endParaRPr lang="en-CA" sz="1600">
            <a:latin typeface="Open Sans" pitchFamily="2" charset="0"/>
            <a:ea typeface="Open Sans" pitchFamily="2" charset="0"/>
            <a:cs typeface="Open Sans" pitchFamily="2" charset="0"/>
          </a:endParaRPr>
        </a:p>
      </dgm:t>
    </dgm:pt>
    <dgm:pt modelId="{44D81D25-CF42-48F6-A13C-1E2ED8237B5F}" type="sibTrans" cxnId="{9356A7FB-F688-4312-B3DA-2B066EC5830C}">
      <dgm:prSet/>
      <dgm:spPr/>
      <dgm:t>
        <a:bodyPr/>
        <a:lstStyle/>
        <a:p>
          <a:endParaRPr lang="en-CA" sz="1600">
            <a:latin typeface="Open Sans" pitchFamily="2" charset="0"/>
            <a:ea typeface="Open Sans" pitchFamily="2" charset="0"/>
            <a:cs typeface="Open Sans" pitchFamily="2" charset="0"/>
          </a:endParaRPr>
        </a:p>
      </dgm:t>
    </dgm:pt>
    <dgm:pt modelId="{9D2C335F-3AA0-4D7E-A043-181DBAFF7FBF}">
      <dgm:prSet phldrT="[Text]" phldr="0" custT="1"/>
      <dgm:spPr>
        <a:solidFill>
          <a:srgbClr val="C9D7B0"/>
        </a:solidFill>
      </dgm:spPr>
      <dgm:t>
        <a:bodyPr/>
        <a:lstStyle/>
        <a:p>
          <a:pPr>
            <a:buFont typeface="Arial" panose="020B0604020202020204" pitchFamily="34" charset="0"/>
            <a:buNone/>
          </a:pPr>
          <a:r>
            <a:rPr kumimoji="0" lang="en-US" altLang="en-US" sz="1600" b="0" i="0" u="none" strike="noStrike" cap="none" normalizeH="0" baseline="0" dirty="0">
              <a:ln>
                <a:noFill/>
              </a:ln>
              <a:solidFill>
                <a:schemeClr val="bg1">
                  <a:lumMod val="50000"/>
                </a:schemeClr>
              </a:solidFill>
              <a:effectLst/>
              <a:latin typeface="Open Sans" pitchFamily="2" charset="0"/>
              <a:ea typeface="Open Sans" pitchFamily="2" charset="0"/>
              <a:cs typeface="Open Sans" pitchFamily="2" charset="0"/>
            </a:rPr>
            <a:t>Identifying and treating iron deficiency is paramount in pregnant individuals given the high iron demands of pregnancy and delivery, and the associated improvement in maternal and neonatal outcomes with iron supplementation. </a:t>
          </a:r>
          <a:endParaRPr lang="en-CA" sz="1600" i="0" dirty="0">
            <a:solidFill>
              <a:schemeClr val="bg1">
                <a:lumMod val="50000"/>
              </a:schemeClr>
            </a:solidFill>
            <a:latin typeface="Open Sans" pitchFamily="2" charset="0"/>
            <a:ea typeface="Open Sans" pitchFamily="2" charset="0"/>
            <a:cs typeface="Open Sans" pitchFamily="2" charset="0"/>
          </a:endParaRPr>
        </a:p>
      </dgm:t>
    </dgm:pt>
    <dgm:pt modelId="{69BD1650-67AC-42AE-A6BC-30CC49ABEE2E}" type="parTrans" cxnId="{A7B3FF0F-72A1-4799-97E0-7997C2766111}">
      <dgm:prSet/>
      <dgm:spPr/>
      <dgm:t>
        <a:bodyPr/>
        <a:lstStyle/>
        <a:p>
          <a:endParaRPr lang="en-CA" sz="1600">
            <a:latin typeface="Open Sans" pitchFamily="2" charset="0"/>
            <a:ea typeface="Open Sans" pitchFamily="2" charset="0"/>
            <a:cs typeface="Open Sans" pitchFamily="2" charset="0"/>
          </a:endParaRPr>
        </a:p>
      </dgm:t>
    </dgm:pt>
    <dgm:pt modelId="{2D6FC581-9D0C-4912-B780-A73B416126C3}" type="sibTrans" cxnId="{A7B3FF0F-72A1-4799-97E0-7997C2766111}">
      <dgm:prSet/>
      <dgm:spPr/>
      <dgm:t>
        <a:bodyPr/>
        <a:lstStyle/>
        <a:p>
          <a:endParaRPr lang="en-CA" sz="1600">
            <a:latin typeface="Open Sans" pitchFamily="2" charset="0"/>
            <a:ea typeface="Open Sans" pitchFamily="2" charset="0"/>
            <a:cs typeface="Open Sans" pitchFamily="2" charset="0"/>
          </a:endParaRPr>
        </a:p>
      </dgm:t>
    </dgm:pt>
    <dgm:pt modelId="{0DE45AE1-FC48-4B62-ABC4-0D5F8E971465}">
      <dgm:prSet phldrT="[Text]" phldr="0" custT="1"/>
      <dgm:spPr>
        <a:solidFill>
          <a:srgbClr val="FFD9B0"/>
        </a:solidFill>
        <a:ln>
          <a:solidFill>
            <a:schemeClr val="bg1"/>
          </a:solidFill>
        </a:ln>
      </dgm:spPr>
      <dgm:t>
        <a:bodyPr/>
        <a:lstStyle/>
        <a:p>
          <a:r>
            <a:rPr lang="en-CA" sz="2400" b="1" dirty="0">
              <a:solidFill>
                <a:schemeClr val="accent2">
                  <a:lumMod val="75000"/>
                </a:schemeClr>
              </a:solidFill>
              <a:latin typeface="Open Sans" pitchFamily="2" charset="0"/>
              <a:ea typeface="Open Sans" pitchFamily="2" charset="0"/>
              <a:cs typeface="Open Sans" pitchFamily="2" charset="0"/>
            </a:rPr>
            <a:t>RISKS</a:t>
          </a:r>
        </a:p>
      </dgm:t>
    </dgm:pt>
    <dgm:pt modelId="{90CE0A07-5476-41E3-A651-FF559BDC2BE3}" type="parTrans" cxnId="{B1719D79-CFE7-4805-BD12-17264E5A882E}">
      <dgm:prSet/>
      <dgm:spPr/>
      <dgm:t>
        <a:bodyPr/>
        <a:lstStyle/>
        <a:p>
          <a:endParaRPr lang="en-CA" sz="1600">
            <a:latin typeface="Open Sans" pitchFamily="2" charset="0"/>
            <a:ea typeface="Open Sans" pitchFamily="2" charset="0"/>
            <a:cs typeface="Open Sans" pitchFamily="2" charset="0"/>
          </a:endParaRPr>
        </a:p>
      </dgm:t>
    </dgm:pt>
    <dgm:pt modelId="{93B87390-497B-4DDD-8277-E5E9469C860C}" type="sibTrans" cxnId="{B1719D79-CFE7-4805-BD12-17264E5A882E}">
      <dgm:prSet/>
      <dgm:spPr/>
      <dgm:t>
        <a:bodyPr/>
        <a:lstStyle/>
        <a:p>
          <a:endParaRPr lang="en-CA" sz="1600">
            <a:latin typeface="Open Sans" pitchFamily="2" charset="0"/>
            <a:ea typeface="Open Sans" pitchFamily="2" charset="0"/>
            <a:cs typeface="Open Sans" pitchFamily="2" charset="0"/>
          </a:endParaRPr>
        </a:p>
      </dgm:t>
    </dgm:pt>
    <dgm:pt modelId="{55E7F713-0E56-41D9-AF27-32C85D0882D4}">
      <dgm:prSet phldrT="[Text]" custT="1"/>
      <dgm:spPr/>
      <dgm:t>
        <a:bodyPr/>
        <a:lstStyle/>
        <a:p>
          <a:pPr>
            <a:buNone/>
          </a:pPr>
          <a:r>
            <a:rPr lang="en-US" sz="1600" dirty="0">
              <a:solidFill>
                <a:schemeClr val="bg1">
                  <a:lumMod val="50000"/>
                </a:schemeClr>
              </a:solidFill>
              <a:latin typeface="Open Sans" pitchFamily="2" charset="0"/>
              <a:ea typeface="Open Sans" pitchFamily="2" charset="0"/>
              <a:cs typeface="Open Sans" pitchFamily="2" charset="0"/>
            </a:rPr>
            <a:t>Those incorrectly identified as iron deficient may experience adverse effects from unnecessary supplementation. </a:t>
          </a:r>
          <a:endParaRPr lang="en-CA" sz="1600" i="0" dirty="0">
            <a:solidFill>
              <a:schemeClr val="bg1">
                <a:lumMod val="50000"/>
              </a:schemeClr>
            </a:solidFill>
            <a:latin typeface="Open Sans" pitchFamily="2" charset="0"/>
            <a:ea typeface="Open Sans" pitchFamily="2" charset="0"/>
            <a:cs typeface="Open Sans" pitchFamily="2" charset="0"/>
          </a:endParaRPr>
        </a:p>
      </dgm:t>
    </dgm:pt>
    <dgm:pt modelId="{C250350C-E052-48F6-B69F-72E2B4475D18}" type="parTrans" cxnId="{76D1DCD6-33D6-4137-B5E6-EE4888D779E8}">
      <dgm:prSet/>
      <dgm:spPr/>
      <dgm:t>
        <a:bodyPr/>
        <a:lstStyle/>
        <a:p>
          <a:endParaRPr lang="en-CA" sz="1600">
            <a:latin typeface="Open Sans" pitchFamily="2" charset="0"/>
            <a:ea typeface="Open Sans" pitchFamily="2" charset="0"/>
            <a:cs typeface="Open Sans" pitchFamily="2" charset="0"/>
          </a:endParaRPr>
        </a:p>
      </dgm:t>
    </dgm:pt>
    <dgm:pt modelId="{9B280A62-7010-45F2-AC48-C3136F07E6E8}" type="sibTrans" cxnId="{76D1DCD6-33D6-4137-B5E6-EE4888D779E8}">
      <dgm:prSet/>
      <dgm:spPr/>
      <dgm:t>
        <a:bodyPr/>
        <a:lstStyle/>
        <a:p>
          <a:endParaRPr lang="en-CA" sz="1600">
            <a:latin typeface="Open Sans" pitchFamily="2" charset="0"/>
            <a:ea typeface="Open Sans" pitchFamily="2" charset="0"/>
            <a:cs typeface="Open Sans" pitchFamily="2" charset="0"/>
          </a:endParaRPr>
        </a:p>
      </dgm:t>
    </dgm:pt>
    <dgm:pt modelId="{04483319-95B9-4C48-AF27-F25017F388EC}">
      <dgm:prSet phldrT="[Text]" phldr="0" custT="1"/>
      <dgm:spPr>
        <a:solidFill>
          <a:srgbClr val="C8C3D5"/>
        </a:solidFill>
        <a:ln>
          <a:solidFill>
            <a:schemeClr val="bg1"/>
          </a:solidFill>
        </a:ln>
      </dgm:spPr>
      <dgm:t>
        <a:bodyPr/>
        <a:lstStyle/>
        <a:p>
          <a:r>
            <a:rPr lang="en-CA" sz="2400" b="1" dirty="0">
              <a:solidFill>
                <a:srgbClr val="715073"/>
              </a:solidFill>
              <a:latin typeface="Open Sans" pitchFamily="2" charset="0"/>
              <a:ea typeface="Open Sans" pitchFamily="2" charset="0"/>
              <a:cs typeface="Open Sans" pitchFamily="2" charset="0"/>
            </a:rPr>
            <a:t>HARMS</a:t>
          </a:r>
        </a:p>
      </dgm:t>
    </dgm:pt>
    <dgm:pt modelId="{4D7917F6-5A52-4320-BFDF-BFEE4EB36ED5}" type="parTrans" cxnId="{E16A1259-C4F8-4332-9DE6-6C4FA96E3576}">
      <dgm:prSet/>
      <dgm:spPr/>
      <dgm:t>
        <a:bodyPr/>
        <a:lstStyle/>
        <a:p>
          <a:endParaRPr lang="en-CA" sz="1600">
            <a:latin typeface="Open Sans" pitchFamily="2" charset="0"/>
            <a:ea typeface="Open Sans" pitchFamily="2" charset="0"/>
            <a:cs typeface="Open Sans" pitchFamily="2" charset="0"/>
          </a:endParaRPr>
        </a:p>
      </dgm:t>
    </dgm:pt>
    <dgm:pt modelId="{ACE85C08-DF56-4A17-A3CA-C5B653DB96B2}" type="sibTrans" cxnId="{E16A1259-C4F8-4332-9DE6-6C4FA96E3576}">
      <dgm:prSet/>
      <dgm:spPr/>
      <dgm:t>
        <a:bodyPr/>
        <a:lstStyle/>
        <a:p>
          <a:endParaRPr lang="en-CA" sz="1600">
            <a:latin typeface="Open Sans" pitchFamily="2" charset="0"/>
            <a:ea typeface="Open Sans" pitchFamily="2" charset="0"/>
            <a:cs typeface="Open Sans" pitchFamily="2" charset="0"/>
          </a:endParaRPr>
        </a:p>
      </dgm:t>
    </dgm:pt>
    <dgm:pt modelId="{096CF6A7-6E06-45B9-9762-848CD7FEBBED}">
      <dgm:prSet phldrT="[Text]" custT="1"/>
      <dgm:spPr/>
      <dgm:t>
        <a:bodyPr/>
        <a:lstStyle/>
        <a:p>
          <a:pPr>
            <a:buNone/>
          </a:pPr>
          <a:r>
            <a:rPr lang="en-US" sz="1600" dirty="0">
              <a:solidFill>
                <a:schemeClr val="bg1">
                  <a:lumMod val="50000"/>
                </a:schemeClr>
              </a:solidFill>
              <a:latin typeface="Open Sans" pitchFamily="2" charset="0"/>
              <a:ea typeface="Open Sans" pitchFamily="2" charset="0"/>
              <a:cs typeface="Open Sans" pitchFamily="2" charset="0"/>
            </a:rPr>
            <a:t>The undesirable effects of a serum ferritin threshold of ≤15 ng/mL were highest, due to the high proportion of this population with HMB.</a:t>
          </a:r>
          <a:endParaRPr lang="en-CA" sz="1600" dirty="0">
            <a:solidFill>
              <a:schemeClr val="bg1">
                <a:lumMod val="50000"/>
              </a:schemeClr>
            </a:solidFill>
            <a:latin typeface="Open Sans" pitchFamily="2" charset="0"/>
            <a:ea typeface="Open Sans" pitchFamily="2" charset="0"/>
            <a:cs typeface="Open Sans" pitchFamily="2" charset="0"/>
          </a:endParaRPr>
        </a:p>
      </dgm:t>
    </dgm:pt>
    <dgm:pt modelId="{4ABF6E17-37D8-4890-A67F-82BEDE0E77EC}" type="parTrans" cxnId="{B7E5D84E-4AEA-4180-B2C9-D359E3BF7C1E}">
      <dgm:prSet/>
      <dgm:spPr/>
      <dgm:t>
        <a:bodyPr/>
        <a:lstStyle/>
        <a:p>
          <a:endParaRPr lang="en-CA" sz="1600">
            <a:latin typeface="Open Sans" pitchFamily="2" charset="0"/>
            <a:ea typeface="Open Sans" pitchFamily="2" charset="0"/>
            <a:cs typeface="Open Sans" pitchFamily="2" charset="0"/>
          </a:endParaRPr>
        </a:p>
      </dgm:t>
    </dgm:pt>
    <dgm:pt modelId="{046730D0-2E39-4EDE-B872-B28B0E9C2D4B}" type="sibTrans" cxnId="{B7E5D84E-4AEA-4180-B2C9-D359E3BF7C1E}">
      <dgm:prSet/>
      <dgm:spPr/>
      <dgm:t>
        <a:bodyPr/>
        <a:lstStyle/>
        <a:p>
          <a:endParaRPr lang="en-CA" sz="1600">
            <a:latin typeface="Open Sans" pitchFamily="2" charset="0"/>
            <a:ea typeface="Open Sans" pitchFamily="2" charset="0"/>
            <a:cs typeface="Open Sans" pitchFamily="2" charset="0"/>
          </a:endParaRPr>
        </a:p>
      </dgm:t>
    </dgm:pt>
    <dgm:pt modelId="{28749855-23F8-4816-B252-074CC9310DD1}">
      <dgm:prSet custT="1"/>
      <dgm:spPr/>
      <dgm:t>
        <a:bodyPr/>
        <a:lstStyle/>
        <a:p>
          <a:pPr>
            <a:buNone/>
          </a:pPr>
          <a:r>
            <a:rPr lang="en-US" sz="1600" dirty="0">
              <a:solidFill>
                <a:schemeClr val="bg1">
                  <a:lumMod val="50000"/>
                </a:schemeClr>
              </a:solidFill>
              <a:latin typeface="Open Sans" pitchFamily="2" charset="0"/>
              <a:ea typeface="Open Sans" pitchFamily="2" charset="0"/>
              <a:cs typeface="Open Sans" pitchFamily="2" charset="0"/>
            </a:rPr>
            <a:t>Intravenous iron poses a small risk of reactions.</a:t>
          </a:r>
        </a:p>
      </dgm:t>
    </dgm:pt>
    <dgm:pt modelId="{5469B192-B3D8-4BC3-B9E3-178EEBD16EFB}" type="parTrans" cxnId="{9D5DC76C-5593-4E8B-8C9F-BA4A7A417B59}">
      <dgm:prSet/>
      <dgm:spPr/>
      <dgm:t>
        <a:bodyPr/>
        <a:lstStyle/>
        <a:p>
          <a:endParaRPr lang="en-US"/>
        </a:p>
      </dgm:t>
    </dgm:pt>
    <dgm:pt modelId="{8426BC02-C663-45AA-9A80-A8C38427DC07}" type="sibTrans" cxnId="{9D5DC76C-5593-4E8B-8C9F-BA4A7A417B59}">
      <dgm:prSet/>
      <dgm:spPr/>
      <dgm:t>
        <a:bodyPr/>
        <a:lstStyle/>
        <a:p>
          <a:endParaRPr lang="en-US"/>
        </a:p>
      </dgm:t>
    </dgm:pt>
    <dgm:pt modelId="{4EF973B0-A2CD-4737-AC4D-65469747D849}" type="pres">
      <dgm:prSet presAssocID="{081B6840-65B3-4398-AB7A-CCA6C1B04211}" presName="Name0" presStyleCnt="0">
        <dgm:presLayoutVars>
          <dgm:dir/>
          <dgm:animLvl val="lvl"/>
          <dgm:resizeHandles val="exact"/>
        </dgm:presLayoutVars>
      </dgm:prSet>
      <dgm:spPr/>
    </dgm:pt>
    <dgm:pt modelId="{25AEF596-EE49-4602-A678-25A5569244BB}" type="pres">
      <dgm:prSet presAssocID="{ED8ED35B-8342-45FE-B54F-21487F9EB422}" presName="linNode" presStyleCnt="0"/>
      <dgm:spPr/>
    </dgm:pt>
    <dgm:pt modelId="{22287169-11DD-42E3-9008-4B4FC0D49D71}" type="pres">
      <dgm:prSet presAssocID="{ED8ED35B-8342-45FE-B54F-21487F9EB422}" presName="bgOutline" presStyleLbl="fgAcc1" presStyleIdx="0" presStyleCnt="3"/>
      <dgm:spPr/>
    </dgm:pt>
    <dgm:pt modelId="{D7DFDC59-4A2B-4DA8-AF84-D6C493AC30AF}" type="pres">
      <dgm:prSet presAssocID="{ED8ED35B-8342-45FE-B54F-21487F9EB422}" presName="parentText" presStyleLbl="alignNode1" presStyleIdx="0" presStyleCnt="3">
        <dgm:presLayoutVars>
          <dgm:chMax val="1"/>
          <dgm:bulletEnabled/>
        </dgm:presLayoutVars>
      </dgm:prSet>
      <dgm:spPr/>
    </dgm:pt>
    <dgm:pt modelId="{144CF539-8032-4969-B6D7-A9F17F46658D}" type="pres">
      <dgm:prSet presAssocID="{ED8ED35B-8342-45FE-B54F-21487F9EB422}" presName="descendantText" presStyleLbl="revTx" presStyleIdx="0" presStyleCnt="0">
        <dgm:presLayoutVars>
          <dgm:bulletEnabled/>
        </dgm:presLayoutVars>
      </dgm:prSet>
      <dgm:spPr/>
    </dgm:pt>
    <dgm:pt modelId="{8DAD98FE-AB0D-4137-9112-5ECF6B5CBDA8}" type="pres">
      <dgm:prSet presAssocID="{44D81D25-CF42-48F6-A13C-1E2ED8237B5F}" presName="sp" presStyleCnt="0"/>
      <dgm:spPr/>
    </dgm:pt>
    <dgm:pt modelId="{6528815E-AD1C-45F0-A85A-F9BF81196D27}" type="pres">
      <dgm:prSet presAssocID="{0DE45AE1-FC48-4B62-ABC4-0D5F8E971465}" presName="linNode" presStyleCnt="0"/>
      <dgm:spPr/>
    </dgm:pt>
    <dgm:pt modelId="{76C75BF2-7452-4273-94FF-8E18D8AED00F}" type="pres">
      <dgm:prSet presAssocID="{0DE45AE1-FC48-4B62-ABC4-0D5F8E971465}" presName="bgOutline" presStyleLbl="fgAcc1" presStyleIdx="1" presStyleCnt="3"/>
      <dgm:spPr/>
    </dgm:pt>
    <dgm:pt modelId="{C9E67B57-4E18-4ED6-A804-905B02EA9835}" type="pres">
      <dgm:prSet presAssocID="{0DE45AE1-FC48-4B62-ABC4-0D5F8E971465}" presName="parentText" presStyleLbl="alignNode1" presStyleIdx="1" presStyleCnt="3">
        <dgm:presLayoutVars>
          <dgm:chMax val="1"/>
          <dgm:bulletEnabled/>
        </dgm:presLayoutVars>
      </dgm:prSet>
      <dgm:spPr/>
    </dgm:pt>
    <dgm:pt modelId="{16C4DE69-DD44-4F0B-9F2A-2F14FA9EB59C}" type="pres">
      <dgm:prSet presAssocID="{0DE45AE1-FC48-4B62-ABC4-0D5F8E971465}" presName="descendantText" presStyleLbl="revTx" presStyleIdx="0" presStyleCnt="0">
        <dgm:presLayoutVars>
          <dgm:bulletEnabled/>
        </dgm:presLayoutVars>
      </dgm:prSet>
      <dgm:spPr/>
    </dgm:pt>
    <dgm:pt modelId="{94DCEC88-E1FB-4424-B5A3-CB51600A1002}" type="pres">
      <dgm:prSet presAssocID="{93B87390-497B-4DDD-8277-E5E9469C860C}" presName="sp" presStyleCnt="0"/>
      <dgm:spPr/>
    </dgm:pt>
    <dgm:pt modelId="{A51EC21A-058E-4FFE-BCF9-CE384C3CC23F}" type="pres">
      <dgm:prSet presAssocID="{04483319-95B9-4C48-AF27-F25017F388EC}" presName="linNode" presStyleCnt="0"/>
      <dgm:spPr/>
    </dgm:pt>
    <dgm:pt modelId="{6BF61CB6-0099-4B4F-8D29-209D72675CF2}" type="pres">
      <dgm:prSet presAssocID="{04483319-95B9-4C48-AF27-F25017F388EC}" presName="bgOutline" presStyleLbl="fgAcc1" presStyleIdx="2" presStyleCnt="3"/>
      <dgm:spPr/>
    </dgm:pt>
    <dgm:pt modelId="{1EDE710C-A39B-45D6-87F6-BD39425BDB1B}" type="pres">
      <dgm:prSet presAssocID="{04483319-95B9-4C48-AF27-F25017F388EC}" presName="parentText" presStyleLbl="alignNode1" presStyleIdx="2" presStyleCnt="3">
        <dgm:presLayoutVars>
          <dgm:chMax val="1"/>
          <dgm:bulletEnabled/>
        </dgm:presLayoutVars>
      </dgm:prSet>
      <dgm:spPr/>
    </dgm:pt>
    <dgm:pt modelId="{BEB2E656-F8D4-4FCF-8DBA-9C397EC002D6}" type="pres">
      <dgm:prSet presAssocID="{04483319-95B9-4C48-AF27-F25017F388EC}" presName="descendantText" presStyleLbl="revTx" presStyleIdx="0" presStyleCnt="0">
        <dgm:presLayoutVars>
          <dgm:bulletEnabled/>
        </dgm:presLayoutVars>
      </dgm:prSet>
      <dgm:spPr/>
    </dgm:pt>
  </dgm:ptLst>
  <dgm:cxnLst>
    <dgm:cxn modelId="{2906A400-9A7C-4EF8-8503-715DD3CBDB52}" type="presOf" srcId="{096CF6A7-6E06-45B9-9762-848CD7FEBBED}" destId="{BEB2E656-F8D4-4FCF-8DBA-9C397EC002D6}" srcOrd="0" destOrd="0" presId="urn:microsoft.com/office/officeart/2024/layout/VerticalActionList"/>
    <dgm:cxn modelId="{A7B3FF0F-72A1-4799-97E0-7997C2766111}" srcId="{ED8ED35B-8342-45FE-B54F-21487F9EB422}" destId="{9D2C335F-3AA0-4D7E-A043-181DBAFF7FBF}" srcOrd="0" destOrd="0" parTransId="{69BD1650-67AC-42AE-A6BC-30CC49ABEE2E}" sibTransId="{2D6FC581-9D0C-4912-B780-A73B416126C3}"/>
    <dgm:cxn modelId="{19B11F2B-AE47-496D-B8AD-6A9D9BE5A5BE}" type="presOf" srcId="{ED8ED35B-8342-45FE-B54F-21487F9EB422}" destId="{22287169-11DD-42E3-9008-4B4FC0D49D71}" srcOrd="0" destOrd="0" presId="urn:microsoft.com/office/officeart/2024/layout/VerticalActionList"/>
    <dgm:cxn modelId="{D246BC36-6117-4460-9B9C-3C275BE4802A}" type="presOf" srcId="{04483319-95B9-4C48-AF27-F25017F388EC}" destId="{1EDE710C-A39B-45D6-87F6-BD39425BDB1B}" srcOrd="1" destOrd="0" presId="urn:microsoft.com/office/officeart/2024/layout/VerticalActionList"/>
    <dgm:cxn modelId="{9D5DC76C-5593-4E8B-8C9F-BA4A7A417B59}" srcId="{0DE45AE1-FC48-4B62-ABC4-0D5F8E971465}" destId="{28749855-23F8-4816-B252-074CC9310DD1}" srcOrd="1" destOrd="0" parTransId="{5469B192-B3D8-4BC3-B9E3-178EEBD16EFB}" sibTransId="{8426BC02-C663-45AA-9A80-A8C38427DC07}"/>
    <dgm:cxn modelId="{B7E5D84E-4AEA-4180-B2C9-D359E3BF7C1E}" srcId="{04483319-95B9-4C48-AF27-F25017F388EC}" destId="{096CF6A7-6E06-45B9-9762-848CD7FEBBED}" srcOrd="0" destOrd="0" parTransId="{4ABF6E17-37D8-4890-A67F-82BEDE0E77EC}" sibTransId="{046730D0-2E39-4EDE-B872-B28B0E9C2D4B}"/>
    <dgm:cxn modelId="{F9C46B70-4E00-4C15-BB6C-8A183CF3C0D2}" type="presOf" srcId="{0DE45AE1-FC48-4B62-ABC4-0D5F8E971465}" destId="{76C75BF2-7452-4273-94FF-8E18D8AED00F}" srcOrd="0" destOrd="0" presId="urn:microsoft.com/office/officeart/2024/layout/VerticalActionList"/>
    <dgm:cxn modelId="{DFC8DE57-A521-4B46-A0C6-959AA5606DBA}" type="presOf" srcId="{081B6840-65B3-4398-AB7A-CCA6C1B04211}" destId="{4EF973B0-A2CD-4737-AC4D-65469747D849}" srcOrd="0" destOrd="0" presId="urn:microsoft.com/office/officeart/2024/layout/VerticalActionList"/>
    <dgm:cxn modelId="{E16A1259-C4F8-4332-9DE6-6C4FA96E3576}" srcId="{081B6840-65B3-4398-AB7A-CCA6C1B04211}" destId="{04483319-95B9-4C48-AF27-F25017F388EC}" srcOrd="2" destOrd="0" parTransId="{4D7917F6-5A52-4320-BFDF-BFEE4EB36ED5}" sibTransId="{ACE85C08-DF56-4A17-A3CA-C5B653DB96B2}"/>
    <dgm:cxn modelId="{B1719D79-CFE7-4805-BD12-17264E5A882E}" srcId="{081B6840-65B3-4398-AB7A-CCA6C1B04211}" destId="{0DE45AE1-FC48-4B62-ABC4-0D5F8E971465}" srcOrd="1" destOrd="0" parTransId="{90CE0A07-5476-41E3-A651-FF559BDC2BE3}" sibTransId="{93B87390-497B-4DDD-8277-E5E9469C860C}"/>
    <dgm:cxn modelId="{21811DA3-EA38-4D29-8532-FCE05A034B69}" type="presOf" srcId="{0DE45AE1-FC48-4B62-ABC4-0D5F8E971465}" destId="{C9E67B57-4E18-4ED6-A804-905B02EA9835}" srcOrd="1" destOrd="0" presId="urn:microsoft.com/office/officeart/2024/layout/VerticalActionList"/>
    <dgm:cxn modelId="{80F827A6-EB6F-4558-B50D-1810A96D1894}" type="presOf" srcId="{04483319-95B9-4C48-AF27-F25017F388EC}" destId="{6BF61CB6-0099-4B4F-8D29-209D72675CF2}" srcOrd="0" destOrd="0" presId="urn:microsoft.com/office/officeart/2024/layout/VerticalActionList"/>
    <dgm:cxn modelId="{6C76D1A9-6FDB-4EC0-9A31-4879C136195A}" type="presOf" srcId="{55E7F713-0E56-41D9-AF27-32C85D0882D4}" destId="{16C4DE69-DD44-4F0B-9F2A-2F14FA9EB59C}" srcOrd="0" destOrd="0" presId="urn:microsoft.com/office/officeart/2024/layout/VerticalActionList"/>
    <dgm:cxn modelId="{EBFA95C3-CEF1-4410-8A14-B41FE0EB8BC5}" type="presOf" srcId="{ED8ED35B-8342-45FE-B54F-21487F9EB422}" destId="{D7DFDC59-4A2B-4DA8-AF84-D6C493AC30AF}" srcOrd="1" destOrd="0" presId="urn:microsoft.com/office/officeart/2024/layout/VerticalActionList"/>
    <dgm:cxn modelId="{EC9BA4C9-F768-40AF-8105-108D767E0F02}" type="presOf" srcId="{9D2C335F-3AA0-4D7E-A043-181DBAFF7FBF}" destId="{144CF539-8032-4969-B6D7-A9F17F46658D}" srcOrd="0" destOrd="0" presId="urn:microsoft.com/office/officeart/2024/layout/VerticalActionList"/>
    <dgm:cxn modelId="{1CEC40D5-74E8-4011-AE0C-2717531298B8}" type="presOf" srcId="{28749855-23F8-4816-B252-074CC9310DD1}" destId="{16C4DE69-DD44-4F0B-9F2A-2F14FA9EB59C}" srcOrd="0" destOrd="1" presId="urn:microsoft.com/office/officeart/2024/layout/VerticalActionList"/>
    <dgm:cxn modelId="{76D1DCD6-33D6-4137-B5E6-EE4888D779E8}" srcId="{0DE45AE1-FC48-4B62-ABC4-0D5F8E971465}" destId="{55E7F713-0E56-41D9-AF27-32C85D0882D4}" srcOrd="0" destOrd="0" parTransId="{C250350C-E052-48F6-B69F-72E2B4475D18}" sibTransId="{9B280A62-7010-45F2-AC48-C3136F07E6E8}"/>
    <dgm:cxn modelId="{9356A7FB-F688-4312-B3DA-2B066EC5830C}" srcId="{081B6840-65B3-4398-AB7A-CCA6C1B04211}" destId="{ED8ED35B-8342-45FE-B54F-21487F9EB422}" srcOrd="0" destOrd="0" parTransId="{40CEA8EB-F14B-4013-BDC7-F8196E72ABB0}" sibTransId="{44D81D25-CF42-48F6-A13C-1E2ED8237B5F}"/>
    <dgm:cxn modelId="{477A4D77-5D1F-45AB-A8F7-3F9095EE2753}" type="presParOf" srcId="{4EF973B0-A2CD-4737-AC4D-65469747D849}" destId="{25AEF596-EE49-4602-A678-25A5569244BB}" srcOrd="0" destOrd="0" presId="urn:microsoft.com/office/officeart/2024/layout/VerticalActionList"/>
    <dgm:cxn modelId="{1504C508-FDAB-48F0-830B-653141751E2B}" type="presParOf" srcId="{25AEF596-EE49-4602-A678-25A5569244BB}" destId="{22287169-11DD-42E3-9008-4B4FC0D49D71}" srcOrd="0" destOrd="0" presId="urn:microsoft.com/office/officeart/2024/layout/VerticalActionList"/>
    <dgm:cxn modelId="{CBD02AC8-F26F-4CB2-A50A-E1CE7E500973}" type="presParOf" srcId="{25AEF596-EE49-4602-A678-25A5569244BB}" destId="{D7DFDC59-4A2B-4DA8-AF84-D6C493AC30AF}" srcOrd="1" destOrd="0" presId="urn:microsoft.com/office/officeart/2024/layout/VerticalActionList"/>
    <dgm:cxn modelId="{99E8F4D1-F107-43CE-BEA4-ED0ED63C361F}" type="presParOf" srcId="{25AEF596-EE49-4602-A678-25A5569244BB}" destId="{144CF539-8032-4969-B6D7-A9F17F46658D}" srcOrd="2" destOrd="0" presId="urn:microsoft.com/office/officeart/2024/layout/VerticalActionList"/>
    <dgm:cxn modelId="{3A5EB32F-2C11-4397-BE39-69C2C476DB5A}" type="presParOf" srcId="{4EF973B0-A2CD-4737-AC4D-65469747D849}" destId="{8DAD98FE-AB0D-4137-9112-5ECF6B5CBDA8}" srcOrd="1" destOrd="0" presId="urn:microsoft.com/office/officeart/2024/layout/VerticalActionList"/>
    <dgm:cxn modelId="{D0BC5405-E200-4365-84F0-B902EF01ACA3}" type="presParOf" srcId="{4EF973B0-A2CD-4737-AC4D-65469747D849}" destId="{6528815E-AD1C-45F0-A85A-F9BF81196D27}" srcOrd="2" destOrd="0" presId="urn:microsoft.com/office/officeart/2024/layout/VerticalActionList"/>
    <dgm:cxn modelId="{130BAB44-D1D6-429C-BA23-2820BEF9ECFB}" type="presParOf" srcId="{6528815E-AD1C-45F0-A85A-F9BF81196D27}" destId="{76C75BF2-7452-4273-94FF-8E18D8AED00F}" srcOrd="0" destOrd="0" presId="urn:microsoft.com/office/officeart/2024/layout/VerticalActionList"/>
    <dgm:cxn modelId="{52E2D5EA-9603-4D68-B2CC-71809105E271}" type="presParOf" srcId="{6528815E-AD1C-45F0-A85A-F9BF81196D27}" destId="{C9E67B57-4E18-4ED6-A804-905B02EA9835}" srcOrd="1" destOrd="0" presId="urn:microsoft.com/office/officeart/2024/layout/VerticalActionList"/>
    <dgm:cxn modelId="{418A3417-7405-495F-A1B9-66491D6A8D87}" type="presParOf" srcId="{6528815E-AD1C-45F0-A85A-F9BF81196D27}" destId="{16C4DE69-DD44-4F0B-9F2A-2F14FA9EB59C}" srcOrd="2" destOrd="0" presId="urn:microsoft.com/office/officeart/2024/layout/VerticalActionList"/>
    <dgm:cxn modelId="{11073F49-CB50-40EB-9AC6-46FBFC9E9C41}" type="presParOf" srcId="{4EF973B0-A2CD-4737-AC4D-65469747D849}" destId="{94DCEC88-E1FB-4424-B5A3-CB51600A1002}" srcOrd="3" destOrd="0" presId="urn:microsoft.com/office/officeart/2024/layout/VerticalActionList"/>
    <dgm:cxn modelId="{7BB6D2C7-3C0C-4453-A920-A81999EA438B}" type="presParOf" srcId="{4EF973B0-A2CD-4737-AC4D-65469747D849}" destId="{A51EC21A-058E-4FFE-BCF9-CE384C3CC23F}" srcOrd="4" destOrd="0" presId="urn:microsoft.com/office/officeart/2024/layout/VerticalActionList"/>
    <dgm:cxn modelId="{3ECA1C26-BBAC-46B1-B9E6-04ACFD26C500}" type="presParOf" srcId="{A51EC21A-058E-4FFE-BCF9-CE384C3CC23F}" destId="{6BF61CB6-0099-4B4F-8D29-209D72675CF2}" srcOrd="0" destOrd="0" presId="urn:microsoft.com/office/officeart/2024/layout/VerticalActionList"/>
    <dgm:cxn modelId="{6DBE3AE5-7D93-494A-AD24-0069398ABF9C}" type="presParOf" srcId="{A51EC21A-058E-4FFE-BCF9-CE384C3CC23F}" destId="{1EDE710C-A39B-45D6-87F6-BD39425BDB1B}" srcOrd="1" destOrd="0" presId="urn:microsoft.com/office/officeart/2024/layout/VerticalActionList"/>
    <dgm:cxn modelId="{2EC96D36-37D5-45DF-BB1A-95849A8DEF07}" type="presParOf" srcId="{A51EC21A-058E-4FFE-BCF9-CE384C3CC23F}" destId="{BEB2E656-F8D4-4FCF-8DBA-9C397EC002D6}" srcOrd="2" destOrd="0" presId="urn:microsoft.com/office/officeart/2024/layout/VerticalAction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5.xml><?xml version="1.0" encoding="utf-8"?>
<dgm:dataModel xmlns:dgm="http://schemas.openxmlformats.org/drawingml/2006/diagram" xmlns:a="http://schemas.openxmlformats.org/drawingml/2006/main">
  <dgm:ptLst>
    <dgm:pt modelId="{44EFC8EC-307C-4D8E-8CEC-BF65D8B0F00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CA"/>
        </a:p>
      </dgm:t>
    </dgm:pt>
    <dgm:pt modelId="{66D0960B-00DD-432A-9029-752A3123D785}">
      <dgm:prSet phldrT="[Text]" custT="1"/>
      <dgm:spPr>
        <a:solidFill>
          <a:srgbClr val="C8C3D5"/>
        </a:solidFill>
      </dgm:spPr>
      <dgm:t>
        <a:bodyPr/>
        <a:lstStyle/>
        <a:p>
          <a:r>
            <a:rPr lang="en-US" sz="2400" dirty="0">
              <a:solidFill>
                <a:srgbClr val="715073"/>
              </a:solidFill>
              <a:latin typeface="Open Sans" pitchFamily="2" charset="0"/>
              <a:ea typeface="Open Sans" pitchFamily="2" charset="0"/>
              <a:cs typeface="Open Sans" pitchFamily="2" charset="0"/>
            </a:rPr>
            <a:t>There were concerns about the feasibility of implementing this threshold</a:t>
          </a:r>
          <a:endParaRPr lang="en-CA" sz="2400" dirty="0">
            <a:solidFill>
              <a:srgbClr val="715073"/>
            </a:solidFill>
            <a:latin typeface="Open Sans" pitchFamily="2" charset="0"/>
            <a:ea typeface="Open Sans" pitchFamily="2" charset="0"/>
            <a:cs typeface="Open Sans" pitchFamily="2" charset="0"/>
          </a:endParaRPr>
        </a:p>
      </dgm:t>
    </dgm:pt>
    <dgm:pt modelId="{417C5AF2-F758-4833-B19C-ADCD80E8C484}" type="parTrans" cxnId="{E1144E89-DBA4-47FE-89C6-9DCDC0212A0D}">
      <dgm:prSet/>
      <dgm:spPr/>
      <dgm:t>
        <a:bodyPr/>
        <a:lstStyle/>
        <a:p>
          <a:endParaRPr lang="en-CA">
            <a:latin typeface="Open Sans" pitchFamily="2" charset="0"/>
            <a:ea typeface="Open Sans" pitchFamily="2" charset="0"/>
            <a:cs typeface="Open Sans" pitchFamily="2" charset="0"/>
          </a:endParaRPr>
        </a:p>
      </dgm:t>
    </dgm:pt>
    <dgm:pt modelId="{28BDC64E-B95C-467D-AD32-9ECF37E2832F}" type="sibTrans" cxnId="{E1144E89-DBA4-47FE-89C6-9DCDC0212A0D}">
      <dgm:prSet/>
      <dgm:spPr/>
      <dgm:t>
        <a:bodyPr/>
        <a:lstStyle/>
        <a:p>
          <a:endParaRPr lang="en-CA">
            <a:latin typeface="Open Sans" pitchFamily="2" charset="0"/>
            <a:ea typeface="Open Sans" pitchFamily="2" charset="0"/>
            <a:cs typeface="Open Sans" pitchFamily="2" charset="0"/>
          </a:endParaRPr>
        </a:p>
      </dgm:t>
    </dgm:pt>
    <dgm:pt modelId="{6AB4A1C7-FC08-40B9-9C03-9C822FD3847D}">
      <dgm:prSet phldrT="[Text]"/>
      <dgm:spPr/>
      <dgm:t>
        <a:bodyPr/>
        <a:lstStyle/>
        <a:p>
          <a:endParaRPr lang="en-CA" dirty="0">
            <a:latin typeface="Open Sans" pitchFamily="2" charset="0"/>
            <a:ea typeface="Open Sans" pitchFamily="2" charset="0"/>
            <a:cs typeface="Open Sans" pitchFamily="2" charset="0"/>
          </a:endParaRPr>
        </a:p>
      </dgm:t>
    </dgm:pt>
    <dgm:pt modelId="{50170910-8BE4-4839-8092-C8014E4C0B10}" type="parTrans" cxnId="{30070513-BF1E-4047-9CD4-68DCA085AF86}">
      <dgm:prSet/>
      <dgm:spPr/>
      <dgm:t>
        <a:bodyPr/>
        <a:lstStyle/>
        <a:p>
          <a:endParaRPr lang="en-CA">
            <a:latin typeface="Open Sans" pitchFamily="2" charset="0"/>
            <a:ea typeface="Open Sans" pitchFamily="2" charset="0"/>
            <a:cs typeface="Open Sans" pitchFamily="2" charset="0"/>
          </a:endParaRPr>
        </a:p>
      </dgm:t>
    </dgm:pt>
    <dgm:pt modelId="{D86B127E-7365-4797-82FF-30BD593AD3F2}" type="sibTrans" cxnId="{30070513-BF1E-4047-9CD4-68DCA085AF86}">
      <dgm:prSet/>
      <dgm:spPr/>
      <dgm:t>
        <a:bodyPr/>
        <a:lstStyle/>
        <a:p>
          <a:endParaRPr lang="en-CA">
            <a:latin typeface="Open Sans" pitchFamily="2" charset="0"/>
            <a:ea typeface="Open Sans" pitchFamily="2" charset="0"/>
            <a:cs typeface="Open Sans" pitchFamily="2" charset="0"/>
          </a:endParaRPr>
        </a:p>
      </dgm:t>
    </dgm:pt>
    <dgm:pt modelId="{D26D6D66-89B7-43F1-84A3-B3EB42AC8315}">
      <dgm:prSet phldrT="[Text]" custT="1"/>
      <dgm:spPr>
        <a:solidFill>
          <a:srgbClr val="BFE0E4"/>
        </a:solidFill>
      </dgm:spPr>
      <dgm:t>
        <a:bodyPr/>
        <a:lstStyle/>
        <a:p>
          <a:r>
            <a:rPr lang="en-US" sz="2400" dirty="0">
              <a:solidFill>
                <a:srgbClr val="002060"/>
              </a:solidFill>
              <a:latin typeface="Open Sans" pitchFamily="2" charset="0"/>
              <a:ea typeface="Open Sans" pitchFamily="2" charset="0"/>
              <a:cs typeface="Open Sans" pitchFamily="2" charset="0"/>
            </a:rPr>
            <a:t>There was not unanimous support for the threshold of 50 ng/mL for pregnant individuals without anemia due to uncertain benefits and uncertain potential harms of treatment at this threshold.</a:t>
          </a:r>
          <a:endParaRPr lang="en-CA" sz="2400" dirty="0">
            <a:solidFill>
              <a:srgbClr val="002060"/>
            </a:solidFill>
            <a:latin typeface="Open Sans" pitchFamily="2" charset="0"/>
            <a:ea typeface="Open Sans" pitchFamily="2" charset="0"/>
            <a:cs typeface="Open Sans" pitchFamily="2" charset="0"/>
          </a:endParaRPr>
        </a:p>
      </dgm:t>
    </dgm:pt>
    <dgm:pt modelId="{2A53C773-6AC1-408D-B037-4356B3EAC949}" type="parTrans" cxnId="{97C61B65-77BF-4C71-B5A1-0BE235B60E75}">
      <dgm:prSet/>
      <dgm:spPr/>
      <dgm:t>
        <a:bodyPr/>
        <a:lstStyle/>
        <a:p>
          <a:endParaRPr lang="en-CA">
            <a:latin typeface="Open Sans" pitchFamily="2" charset="0"/>
            <a:ea typeface="Open Sans" pitchFamily="2" charset="0"/>
            <a:cs typeface="Open Sans" pitchFamily="2" charset="0"/>
          </a:endParaRPr>
        </a:p>
      </dgm:t>
    </dgm:pt>
    <dgm:pt modelId="{B44D9BB7-FE13-46AA-9A6F-677F2B805CA8}" type="sibTrans" cxnId="{97C61B65-77BF-4C71-B5A1-0BE235B60E75}">
      <dgm:prSet/>
      <dgm:spPr/>
      <dgm:t>
        <a:bodyPr/>
        <a:lstStyle/>
        <a:p>
          <a:endParaRPr lang="en-CA">
            <a:latin typeface="Open Sans" pitchFamily="2" charset="0"/>
            <a:ea typeface="Open Sans" pitchFamily="2" charset="0"/>
            <a:cs typeface="Open Sans" pitchFamily="2" charset="0"/>
          </a:endParaRPr>
        </a:p>
      </dgm:t>
    </dgm:pt>
    <dgm:pt modelId="{342DACBF-19A2-4A68-84DE-A041C9CB59CE}">
      <dgm:prSet phldrT="[Text]"/>
      <dgm:spPr/>
      <dgm:t>
        <a:bodyPr/>
        <a:lstStyle/>
        <a:p>
          <a:endParaRPr lang="en-CA" dirty="0">
            <a:latin typeface="Open Sans" pitchFamily="2" charset="0"/>
            <a:ea typeface="Open Sans" pitchFamily="2" charset="0"/>
            <a:cs typeface="Open Sans" pitchFamily="2" charset="0"/>
          </a:endParaRPr>
        </a:p>
      </dgm:t>
    </dgm:pt>
    <dgm:pt modelId="{8D6F4E05-0261-4CD3-90A7-7744D9AC17A9}" type="parTrans" cxnId="{70B93323-8DB3-4B49-B5A6-79C7CAD427A5}">
      <dgm:prSet/>
      <dgm:spPr/>
      <dgm:t>
        <a:bodyPr/>
        <a:lstStyle/>
        <a:p>
          <a:endParaRPr lang="en-CA">
            <a:latin typeface="Open Sans" pitchFamily="2" charset="0"/>
            <a:ea typeface="Open Sans" pitchFamily="2" charset="0"/>
            <a:cs typeface="Open Sans" pitchFamily="2" charset="0"/>
          </a:endParaRPr>
        </a:p>
      </dgm:t>
    </dgm:pt>
    <dgm:pt modelId="{4B194128-4E3E-4CDD-A145-D62829B6B4F3}" type="sibTrans" cxnId="{70B93323-8DB3-4B49-B5A6-79C7CAD427A5}">
      <dgm:prSet/>
      <dgm:spPr/>
      <dgm:t>
        <a:bodyPr/>
        <a:lstStyle/>
        <a:p>
          <a:endParaRPr lang="en-CA">
            <a:latin typeface="Open Sans" pitchFamily="2" charset="0"/>
            <a:ea typeface="Open Sans" pitchFamily="2" charset="0"/>
            <a:cs typeface="Open Sans" pitchFamily="2" charset="0"/>
          </a:endParaRPr>
        </a:p>
      </dgm:t>
    </dgm:pt>
    <dgm:pt modelId="{D4FD4FDB-DCCA-4FFF-BD76-0459DAAEB5D4}" type="pres">
      <dgm:prSet presAssocID="{44EFC8EC-307C-4D8E-8CEC-BF65D8B0F00D}" presName="linear" presStyleCnt="0">
        <dgm:presLayoutVars>
          <dgm:animLvl val="lvl"/>
          <dgm:resizeHandles val="exact"/>
        </dgm:presLayoutVars>
      </dgm:prSet>
      <dgm:spPr/>
    </dgm:pt>
    <dgm:pt modelId="{E7C7075E-CF8C-4E08-AFCF-E81E3192CB4E}" type="pres">
      <dgm:prSet presAssocID="{66D0960B-00DD-432A-9029-752A3123D785}" presName="parentText" presStyleLbl="node1" presStyleIdx="0" presStyleCnt="2">
        <dgm:presLayoutVars>
          <dgm:chMax val="0"/>
          <dgm:bulletEnabled val="1"/>
        </dgm:presLayoutVars>
      </dgm:prSet>
      <dgm:spPr/>
    </dgm:pt>
    <dgm:pt modelId="{468464AB-C7EE-4C34-B0B7-79BCD4AB24A4}" type="pres">
      <dgm:prSet presAssocID="{66D0960B-00DD-432A-9029-752A3123D785}" presName="childText" presStyleLbl="revTx" presStyleIdx="0" presStyleCnt="2" custLinFactNeighborY="7812">
        <dgm:presLayoutVars>
          <dgm:bulletEnabled val="1"/>
        </dgm:presLayoutVars>
      </dgm:prSet>
      <dgm:spPr/>
    </dgm:pt>
    <dgm:pt modelId="{1D54D942-874B-4450-B35A-C5861FA07EA2}" type="pres">
      <dgm:prSet presAssocID="{D26D6D66-89B7-43F1-84A3-B3EB42AC8315}" presName="parentText" presStyleLbl="node1" presStyleIdx="1" presStyleCnt="2" custLinFactNeighborY="38612">
        <dgm:presLayoutVars>
          <dgm:chMax val="0"/>
          <dgm:bulletEnabled val="1"/>
        </dgm:presLayoutVars>
      </dgm:prSet>
      <dgm:spPr/>
    </dgm:pt>
    <dgm:pt modelId="{727D85EA-2F4A-4D36-9E94-825123662D88}" type="pres">
      <dgm:prSet presAssocID="{D26D6D66-89B7-43F1-84A3-B3EB42AC8315}" presName="childText" presStyleLbl="revTx" presStyleIdx="1" presStyleCnt="2">
        <dgm:presLayoutVars>
          <dgm:bulletEnabled val="1"/>
        </dgm:presLayoutVars>
      </dgm:prSet>
      <dgm:spPr/>
    </dgm:pt>
  </dgm:ptLst>
  <dgm:cxnLst>
    <dgm:cxn modelId="{30070513-BF1E-4047-9CD4-68DCA085AF86}" srcId="{66D0960B-00DD-432A-9029-752A3123D785}" destId="{6AB4A1C7-FC08-40B9-9C03-9C822FD3847D}" srcOrd="0" destOrd="0" parTransId="{50170910-8BE4-4839-8092-C8014E4C0B10}" sibTransId="{D86B127E-7365-4797-82FF-30BD593AD3F2}"/>
    <dgm:cxn modelId="{70B93323-8DB3-4B49-B5A6-79C7CAD427A5}" srcId="{D26D6D66-89B7-43F1-84A3-B3EB42AC8315}" destId="{342DACBF-19A2-4A68-84DE-A041C9CB59CE}" srcOrd="0" destOrd="0" parTransId="{8D6F4E05-0261-4CD3-90A7-7744D9AC17A9}" sibTransId="{4B194128-4E3E-4CDD-A145-D62829B6B4F3}"/>
    <dgm:cxn modelId="{97C61B65-77BF-4C71-B5A1-0BE235B60E75}" srcId="{44EFC8EC-307C-4D8E-8CEC-BF65D8B0F00D}" destId="{D26D6D66-89B7-43F1-84A3-B3EB42AC8315}" srcOrd="1" destOrd="0" parTransId="{2A53C773-6AC1-408D-B037-4356B3EAC949}" sibTransId="{B44D9BB7-FE13-46AA-9A6F-677F2B805CA8}"/>
    <dgm:cxn modelId="{7F944E7D-D5DD-4EFC-9704-16D3C7DC9A5F}" type="presOf" srcId="{6AB4A1C7-FC08-40B9-9C03-9C822FD3847D}" destId="{468464AB-C7EE-4C34-B0B7-79BCD4AB24A4}" srcOrd="0" destOrd="0" presId="urn:microsoft.com/office/officeart/2005/8/layout/vList2"/>
    <dgm:cxn modelId="{561AC880-781A-437E-BDFF-AAEC3894DFBE}" type="presOf" srcId="{66D0960B-00DD-432A-9029-752A3123D785}" destId="{E7C7075E-CF8C-4E08-AFCF-E81E3192CB4E}" srcOrd="0" destOrd="0" presId="urn:microsoft.com/office/officeart/2005/8/layout/vList2"/>
    <dgm:cxn modelId="{E1144E89-DBA4-47FE-89C6-9DCDC0212A0D}" srcId="{44EFC8EC-307C-4D8E-8CEC-BF65D8B0F00D}" destId="{66D0960B-00DD-432A-9029-752A3123D785}" srcOrd="0" destOrd="0" parTransId="{417C5AF2-F758-4833-B19C-ADCD80E8C484}" sibTransId="{28BDC64E-B95C-467D-AD32-9ECF37E2832F}"/>
    <dgm:cxn modelId="{D220F2DC-EA8B-4F14-B549-8B6C555C748B}" type="presOf" srcId="{44EFC8EC-307C-4D8E-8CEC-BF65D8B0F00D}" destId="{D4FD4FDB-DCCA-4FFF-BD76-0459DAAEB5D4}" srcOrd="0" destOrd="0" presId="urn:microsoft.com/office/officeart/2005/8/layout/vList2"/>
    <dgm:cxn modelId="{6960C4EF-96C2-4238-BADA-276958103CB1}" type="presOf" srcId="{D26D6D66-89B7-43F1-84A3-B3EB42AC8315}" destId="{1D54D942-874B-4450-B35A-C5861FA07EA2}" srcOrd="0" destOrd="0" presId="urn:microsoft.com/office/officeart/2005/8/layout/vList2"/>
    <dgm:cxn modelId="{73F950F4-E66F-4983-8D04-49DEAA277770}" type="presOf" srcId="{342DACBF-19A2-4A68-84DE-A041C9CB59CE}" destId="{727D85EA-2F4A-4D36-9E94-825123662D88}" srcOrd="0" destOrd="0" presId="urn:microsoft.com/office/officeart/2005/8/layout/vList2"/>
    <dgm:cxn modelId="{8E5ECA25-DFDC-4D51-8BDC-FB33F1D08889}" type="presParOf" srcId="{D4FD4FDB-DCCA-4FFF-BD76-0459DAAEB5D4}" destId="{E7C7075E-CF8C-4E08-AFCF-E81E3192CB4E}" srcOrd="0" destOrd="0" presId="urn:microsoft.com/office/officeart/2005/8/layout/vList2"/>
    <dgm:cxn modelId="{4B674A4B-62A4-4D5A-89EC-0422D45FC92A}" type="presParOf" srcId="{D4FD4FDB-DCCA-4FFF-BD76-0459DAAEB5D4}" destId="{468464AB-C7EE-4C34-B0B7-79BCD4AB24A4}" srcOrd="1" destOrd="0" presId="urn:microsoft.com/office/officeart/2005/8/layout/vList2"/>
    <dgm:cxn modelId="{45DAED2F-1599-47DE-8C9C-B5AB3C2C3A97}" type="presParOf" srcId="{D4FD4FDB-DCCA-4FFF-BD76-0459DAAEB5D4}" destId="{1D54D942-874B-4450-B35A-C5861FA07EA2}" srcOrd="2" destOrd="0" presId="urn:microsoft.com/office/officeart/2005/8/layout/vList2"/>
    <dgm:cxn modelId="{6A7A6627-23AE-4395-BBE6-E2EC66DE060C}" type="presParOf" srcId="{D4FD4FDB-DCCA-4FFF-BD76-0459DAAEB5D4}" destId="{727D85EA-2F4A-4D36-9E94-825123662D8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2B4F185-03D4-4B6C-8663-0EB438FE0371}" type="doc">
      <dgm:prSet loTypeId="urn:microsoft.com/office/officeart/2005/8/layout/list1" loCatId="list" qsTypeId="urn:microsoft.com/office/officeart/2005/8/quickstyle/simple1" qsCatId="simple" csTypeId="urn:microsoft.com/office/officeart/2005/8/colors/accent3_1" csCatId="accent3" phldr="1"/>
      <dgm:spPr/>
      <dgm:t>
        <a:bodyPr/>
        <a:lstStyle/>
        <a:p>
          <a:endParaRPr lang="en-US"/>
        </a:p>
      </dgm:t>
    </dgm:pt>
    <dgm:pt modelId="{506CD7F4-9624-449D-80EB-BC6425634A6C}">
      <dgm:prSet custT="1"/>
      <dgm:spPr>
        <a:solidFill>
          <a:srgbClr val="C9D7B0"/>
        </a:solidFill>
      </dgm:spPr>
      <dgm:t>
        <a:bodyPr/>
        <a:lstStyle/>
        <a:p>
          <a:r>
            <a:rPr lang="en-CA" sz="2600" b="1" dirty="0">
              <a:solidFill>
                <a:schemeClr val="accent6">
                  <a:lumMod val="50000"/>
                </a:schemeClr>
              </a:solidFill>
              <a:latin typeface="Barlow Condensed" panose="00000506000000000000" pitchFamily="2" charset="0"/>
            </a:rPr>
            <a:t>TARGET AUDIENCE</a:t>
          </a:r>
          <a:endParaRPr lang="en-US" sz="2600" b="1" dirty="0">
            <a:solidFill>
              <a:schemeClr val="accent6">
                <a:lumMod val="50000"/>
              </a:schemeClr>
            </a:solidFill>
            <a:latin typeface="Barlow Condensed" panose="00000506000000000000" pitchFamily="2" charset="0"/>
          </a:endParaRPr>
        </a:p>
      </dgm:t>
    </dgm:pt>
    <dgm:pt modelId="{7C1FE85E-CB10-4E75-BF8E-E969AA2AD164}" type="parTrans" cxnId="{BE726688-BFB8-41B7-9FA2-07CBE53672C5}">
      <dgm:prSet/>
      <dgm:spPr/>
      <dgm:t>
        <a:bodyPr/>
        <a:lstStyle/>
        <a:p>
          <a:endParaRPr lang="en-US"/>
        </a:p>
      </dgm:t>
    </dgm:pt>
    <dgm:pt modelId="{EF2F71B3-9A33-4F06-ACFF-241E39DADBFF}" type="sibTrans" cxnId="{BE726688-BFB8-41B7-9FA2-07CBE53672C5}">
      <dgm:prSet/>
      <dgm:spPr/>
      <dgm:t>
        <a:bodyPr/>
        <a:lstStyle/>
        <a:p>
          <a:endParaRPr lang="en-US"/>
        </a:p>
      </dgm:t>
    </dgm:pt>
    <dgm:pt modelId="{D4F37C3C-9833-40DA-8A1F-C8C0E30CAADC}">
      <dgm:prSet custT="1"/>
      <dgm:spPr>
        <a:solidFill>
          <a:srgbClr val="C9D7B0"/>
        </a:solidFill>
      </dgm:spPr>
      <dgm:t>
        <a:bodyPr/>
        <a:lstStyle/>
        <a:p>
          <a:r>
            <a:rPr lang="en-CA" sz="2200" dirty="0">
              <a:solidFill>
                <a:schemeClr val="bg1">
                  <a:lumMod val="50000"/>
                </a:schemeClr>
              </a:solidFill>
              <a:latin typeface="Open Sans" pitchFamily="2" charset="0"/>
              <a:ea typeface="Open Sans" pitchFamily="2" charset="0"/>
              <a:cs typeface="Open Sans" pitchFamily="2" charset="0"/>
            </a:rPr>
            <a:t>H</a:t>
          </a:r>
          <a:r>
            <a:rPr lang="en-CA" sz="2200" b="0" i="0" dirty="0">
              <a:solidFill>
                <a:schemeClr val="bg1">
                  <a:lumMod val="50000"/>
                </a:schemeClr>
              </a:solidFill>
              <a:latin typeface="Open Sans" pitchFamily="2" charset="0"/>
              <a:ea typeface="Open Sans" pitchFamily="2" charset="0"/>
              <a:cs typeface="Open Sans" pitchFamily="2" charset="0"/>
            </a:rPr>
            <a:t>ematologists, family physicians, pediatricians, obstetricians and gynecologists, internists, other clinicians and healthcare providers, decision-makers, and patients</a:t>
          </a:r>
          <a:endParaRPr lang="en-US" sz="2200" dirty="0">
            <a:solidFill>
              <a:schemeClr val="bg1">
                <a:lumMod val="50000"/>
              </a:schemeClr>
            </a:solidFill>
            <a:latin typeface="Open Sans" pitchFamily="2" charset="0"/>
            <a:ea typeface="Open Sans" pitchFamily="2" charset="0"/>
            <a:cs typeface="Open Sans" pitchFamily="2" charset="0"/>
          </a:endParaRPr>
        </a:p>
      </dgm:t>
    </dgm:pt>
    <dgm:pt modelId="{95DA460E-EFAD-4648-9A40-6DFDF1FE1229}" type="parTrans" cxnId="{A382E08D-8A5C-47A5-ACDF-0409E503C874}">
      <dgm:prSet/>
      <dgm:spPr/>
      <dgm:t>
        <a:bodyPr/>
        <a:lstStyle/>
        <a:p>
          <a:endParaRPr lang="en-US"/>
        </a:p>
      </dgm:t>
    </dgm:pt>
    <dgm:pt modelId="{D104648B-0659-49BB-AEA0-2E299705C33F}" type="sibTrans" cxnId="{A382E08D-8A5C-47A5-ACDF-0409E503C874}">
      <dgm:prSet/>
      <dgm:spPr/>
      <dgm:t>
        <a:bodyPr/>
        <a:lstStyle/>
        <a:p>
          <a:endParaRPr lang="en-US"/>
        </a:p>
      </dgm:t>
    </dgm:pt>
    <dgm:pt modelId="{1C0E4F2E-80DB-465D-A6B4-E8DE5DDAD132}">
      <dgm:prSet custT="1"/>
      <dgm:spPr>
        <a:solidFill>
          <a:srgbClr val="C8C3D5"/>
        </a:solidFill>
      </dgm:spPr>
      <dgm:t>
        <a:bodyPr/>
        <a:lstStyle/>
        <a:p>
          <a:r>
            <a:rPr lang="en-CA" sz="2600" b="1" dirty="0">
              <a:solidFill>
                <a:srgbClr val="7030A0"/>
              </a:solidFill>
              <a:latin typeface="Barlow Condensed" panose="00000506000000000000" pitchFamily="2" charset="0"/>
            </a:rPr>
            <a:t>IMPACT</a:t>
          </a:r>
          <a:endParaRPr lang="en-US" sz="2600" b="1" dirty="0">
            <a:solidFill>
              <a:srgbClr val="7030A0"/>
            </a:solidFill>
            <a:latin typeface="Barlow Condensed" panose="00000506000000000000" pitchFamily="2" charset="0"/>
          </a:endParaRPr>
        </a:p>
      </dgm:t>
    </dgm:pt>
    <dgm:pt modelId="{A641674F-D91D-4D43-AA57-A0C1883767B6}" type="parTrans" cxnId="{ECB10D72-594B-409B-BA41-4137EFA46221}">
      <dgm:prSet/>
      <dgm:spPr/>
      <dgm:t>
        <a:bodyPr/>
        <a:lstStyle/>
        <a:p>
          <a:endParaRPr lang="en-US"/>
        </a:p>
      </dgm:t>
    </dgm:pt>
    <dgm:pt modelId="{E175F0EA-886A-407A-AC9E-83D1D8D45291}" type="sibTrans" cxnId="{ECB10D72-594B-409B-BA41-4137EFA46221}">
      <dgm:prSet/>
      <dgm:spPr/>
      <dgm:t>
        <a:bodyPr/>
        <a:lstStyle/>
        <a:p>
          <a:endParaRPr lang="en-US"/>
        </a:p>
      </dgm:t>
    </dgm:pt>
    <dgm:pt modelId="{F91E8DCB-D748-4EA4-83C6-BB2FD4B55BDD}">
      <dgm:prSet custT="1"/>
      <dgm:spPr>
        <a:solidFill>
          <a:srgbClr val="C8C3D5"/>
        </a:solidFill>
      </dgm:spPr>
      <dgm:t>
        <a:bodyPr/>
        <a:lstStyle/>
        <a:p>
          <a:r>
            <a:rPr lang="en-CA" sz="2200" b="0" i="0" dirty="0">
              <a:solidFill>
                <a:schemeClr val="bg1">
                  <a:lumMod val="50000"/>
                </a:schemeClr>
              </a:solidFill>
              <a:latin typeface="Open Sans" pitchFamily="2" charset="0"/>
              <a:ea typeface="Open Sans" pitchFamily="2" charset="0"/>
              <a:cs typeface="Open Sans" pitchFamily="2" charset="0"/>
            </a:rPr>
            <a:t>Local, national, or international initiatives that seek to enhance guidance on screening at-risk populations for ID</a:t>
          </a:r>
          <a:endParaRPr lang="en-US" sz="2200" dirty="0">
            <a:solidFill>
              <a:schemeClr val="bg1">
                <a:lumMod val="50000"/>
              </a:schemeClr>
            </a:solidFill>
            <a:latin typeface="Open Sans" pitchFamily="2" charset="0"/>
            <a:ea typeface="Open Sans" pitchFamily="2" charset="0"/>
            <a:cs typeface="Open Sans" pitchFamily="2" charset="0"/>
          </a:endParaRPr>
        </a:p>
      </dgm:t>
    </dgm:pt>
    <dgm:pt modelId="{86DD886B-D8AC-4E8C-ADD6-8FEE30156A67}" type="parTrans" cxnId="{794619C1-2622-43C0-A439-EF786C031213}">
      <dgm:prSet/>
      <dgm:spPr/>
      <dgm:t>
        <a:bodyPr/>
        <a:lstStyle/>
        <a:p>
          <a:endParaRPr lang="en-US"/>
        </a:p>
      </dgm:t>
    </dgm:pt>
    <dgm:pt modelId="{8290A470-C3F7-4980-BDAF-6A3A2107B4A7}" type="sibTrans" cxnId="{794619C1-2622-43C0-A439-EF786C031213}">
      <dgm:prSet/>
      <dgm:spPr/>
      <dgm:t>
        <a:bodyPr/>
        <a:lstStyle/>
        <a:p>
          <a:endParaRPr lang="en-US"/>
        </a:p>
      </dgm:t>
    </dgm:pt>
    <dgm:pt modelId="{55CC2499-1461-4491-8A50-23A51345D1F2}">
      <dgm:prSet custT="1"/>
      <dgm:spPr>
        <a:solidFill>
          <a:srgbClr val="C8C3D5"/>
        </a:solidFill>
      </dgm:spPr>
      <dgm:t>
        <a:bodyPr/>
        <a:lstStyle/>
        <a:p>
          <a:r>
            <a:rPr lang="en-CA" sz="2200" b="0" i="0" dirty="0">
              <a:solidFill>
                <a:schemeClr val="bg1">
                  <a:lumMod val="50000"/>
                </a:schemeClr>
              </a:solidFill>
              <a:latin typeface="Open Sans" pitchFamily="2" charset="0"/>
              <a:ea typeface="Open Sans" pitchFamily="2" charset="0"/>
              <a:cs typeface="Open Sans" pitchFamily="2" charset="0"/>
            </a:rPr>
            <a:t>Standardized clinical decision limits in laboratory reporting </a:t>
          </a:r>
          <a:endParaRPr lang="en-US" sz="2200" dirty="0">
            <a:solidFill>
              <a:schemeClr val="bg1">
                <a:lumMod val="50000"/>
              </a:schemeClr>
            </a:solidFill>
            <a:latin typeface="Open Sans" pitchFamily="2" charset="0"/>
            <a:ea typeface="Open Sans" pitchFamily="2" charset="0"/>
            <a:cs typeface="Open Sans" pitchFamily="2" charset="0"/>
          </a:endParaRPr>
        </a:p>
      </dgm:t>
    </dgm:pt>
    <dgm:pt modelId="{03CCC476-7189-47B3-8344-03D186FBB277}" type="parTrans" cxnId="{9B0023DA-724F-4F12-B1D9-9C767F8479D6}">
      <dgm:prSet/>
      <dgm:spPr/>
      <dgm:t>
        <a:bodyPr/>
        <a:lstStyle/>
        <a:p>
          <a:endParaRPr lang="en-CA"/>
        </a:p>
      </dgm:t>
    </dgm:pt>
    <dgm:pt modelId="{09AF074C-24F7-4F5C-9FE4-CEA5804584B8}" type="sibTrans" cxnId="{9B0023DA-724F-4F12-B1D9-9C767F8479D6}">
      <dgm:prSet/>
      <dgm:spPr/>
      <dgm:t>
        <a:bodyPr/>
        <a:lstStyle/>
        <a:p>
          <a:endParaRPr lang="en-CA"/>
        </a:p>
      </dgm:t>
    </dgm:pt>
    <dgm:pt modelId="{1AE53F09-57F1-432B-81DA-85378CB851B2}" type="pres">
      <dgm:prSet presAssocID="{42B4F185-03D4-4B6C-8663-0EB438FE0371}" presName="linear" presStyleCnt="0">
        <dgm:presLayoutVars>
          <dgm:dir/>
          <dgm:animLvl val="lvl"/>
          <dgm:resizeHandles val="exact"/>
        </dgm:presLayoutVars>
      </dgm:prSet>
      <dgm:spPr/>
    </dgm:pt>
    <dgm:pt modelId="{C04B0104-6B2C-4868-BA96-D600DDAB0C38}" type="pres">
      <dgm:prSet presAssocID="{506CD7F4-9624-449D-80EB-BC6425634A6C}" presName="parentLin" presStyleCnt="0"/>
      <dgm:spPr/>
    </dgm:pt>
    <dgm:pt modelId="{F0720DB0-CE6D-4B23-BA4C-194BCDE10CE9}" type="pres">
      <dgm:prSet presAssocID="{506CD7F4-9624-449D-80EB-BC6425634A6C}" presName="parentLeftMargin" presStyleLbl="node1" presStyleIdx="0" presStyleCnt="2"/>
      <dgm:spPr/>
    </dgm:pt>
    <dgm:pt modelId="{644DEC7B-05FE-4C13-91B1-A16EA582A1B4}" type="pres">
      <dgm:prSet presAssocID="{506CD7F4-9624-449D-80EB-BC6425634A6C}" presName="parentText" presStyleLbl="node1" presStyleIdx="0" presStyleCnt="2">
        <dgm:presLayoutVars>
          <dgm:chMax val="0"/>
          <dgm:bulletEnabled val="1"/>
        </dgm:presLayoutVars>
      </dgm:prSet>
      <dgm:spPr/>
    </dgm:pt>
    <dgm:pt modelId="{043AB794-CC01-4F56-BFFE-D1D8953F92F3}" type="pres">
      <dgm:prSet presAssocID="{506CD7F4-9624-449D-80EB-BC6425634A6C}" presName="negativeSpace" presStyleCnt="0"/>
      <dgm:spPr/>
    </dgm:pt>
    <dgm:pt modelId="{670E5EFA-1855-4EBE-AAE2-4726E0F92BBC}" type="pres">
      <dgm:prSet presAssocID="{506CD7F4-9624-449D-80EB-BC6425634A6C}" presName="childText" presStyleLbl="conFgAcc1" presStyleIdx="0" presStyleCnt="2">
        <dgm:presLayoutVars>
          <dgm:bulletEnabled val="1"/>
        </dgm:presLayoutVars>
      </dgm:prSet>
      <dgm:spPr/>
    </dgm:pt>
    <dgm:pt modelId="{964D1440-2A30-4C93-B6E0-39341788A494}" type="pres">
      <dgm:prSet presAssocID="{EF2F71B3-9A33-4F06-ACFF-241E39DADBFF}" presName="spaceBetweenRectangles" presStyleCnt="0"/>
      <dgm:spPr/>
    </dgm:pt>
    <dgm:pt modelId="{99BD5277-E55D-46C3-8176-6A151E510EF7}" type="pres">
      <dgm:prSet presAssocID="{1C0E4F2E-80DB-465D-A6B4-E8DE5DDAD132}" presName="parentLin" presStyleCnt="0"/>
      <dgm:spPr/>
    </dgm:pt>
    <dgm:pt modelId="{DB803BDF-F969-4AED-A565-06CAAC22E5B6}" type="pres">
      <dgm:prSet presAssocID="{1C0E4F2E-80DB-465D-A6B4-E8DE5DDAD132}" presName="parentLeftMargin" presStyleLbl="node1" presStyleIdx="0" presStyleCnt="2"/>
      <dgm:spPr/>
    </dgm:pt>
    <dgm:pt modelId="{D8EDCE39-B485-47EA-92F6-0B591AA5C8CA}" type="pres">
      <dgm:prSet presAssocID="{1C0E4F2E-80DB-465D-A6B4-E8DE5DDAD132}" presName="parentText" presStyleLbl="node1" presStyleIdx="1" presStyleCnt="2">
        <dgm:presLayoutVars>
          <dgm:chMax val="0"/>
          <dgm:bulletEnabled val="1"/>
        </dgm:presLayoutVars>
      </dgm:prSet>
      <dgm:spPr/>
    </dgm:pt>
    <dgm:pt modelId="{00BB0C98-D814-470D-9C87-664F624501D9}" type="pres">
      <dgm:prSet presAssocID="{1C0E4F2E-80DB-465D-A6B4-E8DE5DDAD132}" presName="negativeSpace" presStyleCnt="0"/>
      <dgm:spPr/>
    </dgm:pt>
    <dgm:pt modelId="{B19C68EF-A5E1-40EC-ADBA-11E64D29575B}" type="pres">
      <dgm:prSet presAssocID="{1C0E4F2E-80DB-465D-A6B4-E8DE5DDAD132}" presName="childText" presStyleLbl="conFgAcc1" presStyleIdx="1" presStyleCnt="2">
        <dgm:presLayoutVars>
          <dgm:bulletEnabled val="1"/>
        </dgm:presLayoutVars>
      </dgm:prSet>
      <dgm:spPr/>
    </dgm:pt>
  </dgm:ptLst>
  <dgm:cxnLst>
    <dgm:cxn modelId="{994C6800-40B4-4287-8481-CA6B285E0CE7}" type="presOf" srcId="{1C0E4F2E-80DB-465D-A6B4-E8DE5DDAD132}" destId="{D8EDCE39-B485-47EA-92F6-0B591AA5C8CA}" srcOrd="1" destOrd="0" presId="urn:microsoft.com/office/officeart/2005/8/layout/list1"/>
    <dgm:cxn modelId="{1C2FC214-0BF8-4B84-8F57-BEFDFE7CD924}" type="presOf" srcId="{1C0E4F2E-80DB-465D-A6B4-E8DE5DDAD132}" destId="{DB803BDF-F969-4AED-A565-06CAAC22E5B6}" srcOrd="0" destOrd="0" presId="urn:microsoft.com/office/officeart/2005/8/layout/list1"/>
    <dgm:cxn modelId="{B1894E2D-FFD8-4ACB-B7D7-BF798C23577B}" type="presOf" srcId="{42B4F185-03D4-4B6C-8663-0EB438FE0371}" destId="{1AE53F09-57F1-432B-81DA-85378CB851B2}" srcOrd="0" destOrd="0" presId="urn:microsoft.com/office/officeart/2005/8/layout/list1"/>
    <dgm:cxn modelId="{49826F31-18CD-439A-8649-139EC46157BA}" type="presOf" srcId="{D4F37C3C-9833-40DA-8A1F-C8C0E30CAADC}" destId="{670E5EFA-1855-4EBE-AAE2-4726E0F92BBC}" srcOrd="0" destOrd="0" presId="urn:microsoft.com/office/officeart/2005/8/layout/list1"/>
    <dgm:cxn modelId="{ECB10D72-594B-409B-BA41-4137EFA46221}" srcId="{42B4F185-03D4-4B6C-8663-0EB438FE0371}" destId="{1C0E4F2E-80DB-465D-A6B4-E8DE5DDAD132}" srcOrd="1" destOrd="0" parTransId="{A641674F-D91D-4D43-AA57-A0C1883767B6}" sibTransId="{E175F0EA-886A-407A-AC9E-83D1D8D45291}"/>
    <dgm:cxn modelId="{ED2FD381-B8A0-4BE0-8B62-ECD53F830576}" type="presOf" srcId="{506CD7F4-9624-449D-80EB-BC6425634A6C}" destId="{644DEC7B-05FE-4C13-91B1-A16EA582A1B4}" srcOrd="1" destOrd="0" presId="urn:microsoft.com/office/officeart/2005/8/layout/list1"/>
    <dgm:cxn modelId="{BE726688-BFB8-41B7-9FA2-07CBE53672C5}" srcId="{42B4F185-03D4-4B6C-8663-0EB438FE0371}" destId="{506CD7F4-9624-449D-80EB-BC6425634A6C}" srcOrd="0" destOrd="0" parTransId="{7C1FE85E-CB10-4E75-BF8E-E969AA2AD164}" sibTransId="{EF2F71B3-9A33-4F06-ACFF-241E39DADBFF}"/>
    <dgm:cxn modelId="{0BDF058C-4804-405E-A650-13D1416A643C}" type="presOf" srcId="{506CD7F4-9624-449D-80EB-BC6425634A6C}" destId="{F0720DB0-CE6D-4B23-BA4C-194BCDE10CE9}" srcOrd="0" destOrd="0" presId="urn:microsoft.com/office/officeart/2005/8/layout/list1"/>
    <dgm:cxn modelId="{A382E08D-8A5C-47A5-ACDF-0409E503C874}" srcId="{506CD7F4-9624-449D-80EB-BC6425634A6C}" destId="{D4F37C3C-9833-40DA-8A1F-C8C0E30CAADC}" srcOrd="0" destOrd="0" parTransId="{95DA460E-EFAD-4648-9A40-6DFDF1FE1229}" sibTransId="{D104648B-0659-49BB-AEA0-2E299705C33F}"/>
    <dgm:cxn modelId="{90F40099-FD9B-42D4-BAF6-088583BA5B7A}" type="presOf" srcId="{55CC2499-1461-4491-8A50-23A51345D1F2}" destId="{B19C68EF-A5E1-40EC-ADBA-11E64D29575B}" srcOrd="0" destOrd="1" presId="urn:microsoft.com/office/officeart/2005/8/layout/list1"/>
    <dgm:cxn modelId="{8719C7B2-F6C5-434E-8AF1-42C28CB965EF}" type="presOf" srcId="{F91E8DCB-D748-4EA4-83C6-BB2FD4B55BDD}" destId="{B19C68EF-A5E1-40EC-ADBA-11E64D29575B}" srcOrd="0" destOrd="0" presId="urn:microsoft.com/office/officeart/2005/8/layout/list1"/>
    <dgm:cxn modelId="{794619C1-2622-43C0-A439-EF786C031213}" srcId="{1C0E4F2E-80DB-465D-A6B4-E8DE5DDAD132}" destId="{F91E8DCB-D748-4EA4-83C6-BB2FD4B55BDD}" srcOrd="0" destOrd="0" parTransId="{86DD886B-D8AC-4E8C-ADD6-8FEE30156A67}" sibTransId="{8290A470-C3F7-4980-BDAF-6A3A2107B4A7}"/>
    <dgm:cxn modelId="{9B0023DA-724F-4F12-B1D9-9C767F8479D6}" srcId="{1C0E4F2E-80DB-465D-A6B4-E8DE5DDAD132}" destId="{55CC2499-1461-4491-8A50-23A51345D1F2}" srcOrd="1" destOrd="0" parTransId="{03CCC476-7189-47B3-8344-03D186FBB277}" sibTransId="{09AF074C-24F7-4F5C-9FE4-CEA5804584B8}"/>
    <dgm:cxn modelId="{32CFF83C-8C77-4527-8634-82BEDCF059C6}" type="presParOf" srcId="{1AE53F09-57F1-432B-81DA-85378CB851B2}" destId="{C04B0104-6B2C-4868-BA96-D600DDAB0C38}" srcOrd="0" destOrd="0" presId="urn:microsoft.com/office/officeart/2005/8/layout/list1"/>
    <dgm:cxn modelId="{E7C90CB5-40B4-4C8E-9F1A-5B9EFAEF95BF}" type="presParOf" srcId="{C04B0104-6B2C-4868-BA96-D600DDAB0C38}" destId="{F0720DB0-CE6D-4B23-BA4C-194BCDE10CE9}" srcOrd="0" destOrd="0" presId="urn:microsoft.com/office/officeart/2005/8/layout/list1"/>
    <dgm:cxn modelId="{45DC7400-D08A-4B5D-B636-1581B40CBDB7}" type="presParOf" srcId="{C04B0104-6B2C-4868-BA96-D600DDAB0C38}" destId="{644DEC7B-05FE-4C13-91B1-A16EA582A1B4}" srcOrd="1" destOrd="0" presId="urn:microsoft.com/office/officeart/2005/8/layout/list1"/>
    <dgm:cxn modelId="{68D69D9F-E693-44EA-A97D-249D9F7AC1C8}" type="presParOf" srcId="{1AE53F09-57F1-432B-81DA-85378CB851B2}" destId="{043AB794-CC01-4F56-BFFE-D1D8953F92F3}" srcOrd="1" destOrd="0" presId="urn:microsoft.com/office/officeart/2005/8/layout/list1"/>
    <dgm:cxn modelId="{6DCA86F9-2455-4654-B9C1-C7F4521E1D83}" type="presParOf" srcId="{1AE53F09-57F1-432B-81DA-85378CB851B2}" destId="{670E5EFA-1855-4EBE-AAE2-4726E0F92BBC}" srcOrd="2" destOrd="0" presId="urn:microsoft.com/office/officeart/2005/8/layout/list1"/>
    <dgm:cxn modelId="{79699A4F-8907-4141-A1C1-3BB4CE46920F}" type="presParOf" srcId="{1AE53F09-57F1-432B-81DA-85378CB851B2}" destId="{964D1440-2A30-4C93-B6E0-39341788A494}" srcOrd="3" destOrd="0" presId="urn:microsoft.com/office/officeart/2005/8/layout/list1"/>
    <dgm:cxn modelId="{286047B9-4C26-4277-92D0-80531F9B858B}" type="presParOf" srcId="{1AE53F09-57F1-432B-81DA-85378CB851B2}" destId="{99BD5277-E55D-46C3-8176-6A151E510EF7}" srcOrd="4" destOrd="0" presId="urn:microsoft.com/office/officeart/2005/8/layout/list1"/>
    <dgm:cxn modelId="{DA1AAE18-BD45-4EBC-AF4A-AC948520192C}" type="presParOf" srcId="{99BD5277-E55D-46C3-8176-6A151E510EF7}" destId="{DB803BDF-F969-4AED-A565-06CAAC22E5B6}" srcOrd="0" destOrd="0" presId="urn:microsoft.com/office/officeart/2005/8/layout/list1"/>
    <dgm:cxn modelId="{E18998F9-1F4E-4F69-A38A-D204C762E89B}" type="presParOf" srcId="{99BD5277-E55D-46C3-8176-6A151E510EF7}" destId="{D8EDCE39-B485-47EA-92F6-0B591AA5C8CA}" srcOrd="1" destOrd="0" presId="urn:microsoft.com/office/officeart/2005/8/layout/list1"/>
    <dgm:cxn modelId="{3DEA0A2F-2EA2-47C3-8F9E-C485DBA61416}" type="presParOf" srcId="{1AE53F09-57F1-432B-81DA-85378CB851B2}" destId="{00BB0C98-D814-470D-9C87-664F624501D9}" srcOrd="5" destOrd="0" presId="urn:microsoft.com/office/officeart/2005/8/layout/list1"/>
    <dgm:cxn modelId="{42DD9B75-38D5-4727-A210-49815FDBBB37}" type="presParOf" srcId="{1AE53F09-57F1-432B-81DA-85378CB851B2}" destId="{B19C68EF-A5E1-40EC-ADBA-11E64D29575B}"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BE5B602A-EA72-4B61-9AEC-E4D3D9559B63}" type="doc">
      <dgm:prSet loTypeId="urn:microsoft.com/office/officeart/2009/3/layout/OpposingIdeas" loCatId="relationship" qsTypeId="urn:microsoft.com/office/officeart/2005/8/quickstyle/simple1" qsCatId="simple" csTypeId="urn:microsoft.com/office/officeart/2005/8/colors/accent3_1" csCatId="accent3" phldr="1"/>
      <dgm:spPr/>
      <dgm:t>
        <a:bodyPr/>
        <a:lstStyle/>
        <a:p>
          <a:endParaRPr lang="en-CA"/>
        </a:p>
      </dgm:t>
    </dgm:pt>
    <dgm:pt modelId="{8DDD4D9D-AFF4-49B4-9A88-B3D69187BF06}">
      <dgm:prSet phldrT="[Text]" phldr="0" custT="1"/>
      <dgm:spPr/>
      <dgm:t>
        <a:bodyPr/>
        <a:lstStyle/>
        <a:p>
          <a:pPr algn="ctr" rtl="0"/>
          <a:r>
            <a:rPr lang="en-CA" sz="1800" b="1" dirty="0">
              <a:solidFill>
                <a:schemeClr val="tx1">
                  <a:lumMod val="75000"/>
                  <a:lumOff val="25000"/>
                </a:schemeClr>
              </a:solidFill>
              <a:latin typeface="Open Sans" pitchFamily="2" charset="0"/>
              <a:ea typeface="Open Sans" pitchFamily="2" charset="0"/>
              <a:cs typeface="Open Sans" pitchFamily="2" charset="0"/>
            </a:rPr>
            <a:t>Examples of Increased Need</a:t>
          </a:r>
        </a:p>
      </dgm:t>
    </dgm:pt>
    <dgm:pt modelId="{9C2CB3A8-8D57-4D22-8060-BDE05353A223}" type="parTrans" cxnId="{6B48DA78-83CA-45C5-931A-D234C91F638A}">
      <dgm:prSet/>
      <dgm:spPr/>
      <dgm:t>
        <a:bodyPr/>
        <a:lstStyle/>
        <a:p>
          <a:endParaRPr lang="en-CA"/>
        </a:p>
      </dgm:t>
    </dgm:pt>
    <dgm:pt modelId="{DED84D76-0473-43E4-97FA-DF79FA076F3C}" type="sibTrans" cxnId="{6B48DA78-83CA-45C5-931A-D234C91F638A}">
      <dgm:prSet/>
      <dgm:spPr/>
      <dgm:t>
        <a:bodyPr/>
        <a:lstStyle/>
        <a:p>
          <a:endParaRPr lang="en-CA"/>
        </a:p>
      </dgm:t>
    </dgm:pt>
    <dgm:pt modelId="{A9B74028-8AE5-4C6C-A16C-70456D4B447E}">
      <dgm:prSet phldrT="[Text]" phldr="0" custT="1"/>
      <dgm:spPr/>
      <dgm:t>
        <a:bodyPr/>
        <a:lstStyle/>
        <a:p>
          <a:r>
            <a:rPr lang="en-CA" sz="2000" b="1" dirty="0">
              <a:solidFill>
                <a:schemeClr val="accent6">
                  <a:lumMod val="50000"/>
                </a:schemeClr>
              </a:solidFill>
              <a:latin typeface="Open Sans" pitchFamily="2" charset="0"/>
              <a:ea typeface="Open Sans" pitchFamily="2" charset="0"/>
              <a:cs typeface="Open Sans" pitchFamily="2" charset="0"/>
            </a:rPr>
            <a:t>BLOOD LOSS</a:t>
          </a:r>
        </a:p>
      </dgm:t>
    </dgm:pt>
    <dgm:pt modelId="{F072957A-50BE-4E75-AD1C-4C7F1D432E3F}" type="parTrans" cxnId="{D046BCE1-4652-4E73-A9B4-A4B51DA5C96A}">
      <dgm:prSet/>
      <dgm:spPr/>
      <dgm:t>
        <a:bodyPr/>
        <a:lstStyle/>
        <a:p>
          <a:endParaRPr lang="en-CA"/>
        </a:p>
      </dgm:t>
    </dgm:pt>
    <dgm:pt modelId="{A61B85CB-A9E7-47A1-A50C-10F865A9697C}" type="sibTrans" cxnId="{D046BCE1-4652-4E73-A9B4-A4B51DA5C96A}">
      <dgm:prSet/>
      <dgm:spPr/>
      <dgm:t>
        <a:bodyPr/>
        <a:lstStyle/>
        <a:p>
          <a:endParaRPr lang="en-CA"/>
        </a:p>
      </dgm:t>
    </dgm:pt>
    <dgm:pt modelId="{ED9783DF-CDC3-45E5-98EB-E6676C1C8560}">
      <dgm:prSet phldrT="[Text]" phldr="0" custT="1"/>
      <dgm:spPr/>
      <dgm:t>
        <a:bodyPr/>
        <a:lstStyle/>
        <a:p>
          <a:pPr algn="ctr" rtl="0"/>
          <a:r>
            <a:rPr lang="en-CA" sz="1800" b="1" dirty="0">
              <a:solidFill>
                <a:schemeClr val="tx1">
                  <a:lumMod val="75000"/>
                  <a:lumOff val="25000"/>
                </a:schemeClr>
              </a:solidFill>
              <a:latin typeface="Open Sans" pitchFamily="2" charset="0"/>
              <a:ea typeface="Open Sans" pitchFamily="2" charset="0"/>
              <a:cs typeface="Open Sans" pitchFamily="2" charset="0"/>
            </a:rPr>
            <a:t>Examples of Decreased Availability</a:t>
          </a:r>
        </a:p>
      </dgm:t>
    </dgm:pt>
    <dgm:pt modelId="{63FB392C-DB6E-408C-B572-68C30FF6BB55}" type="parTrans" cxnId="{69823D14-E4F4-4320-A147-86C15B6DEE58}">
      <dgm:prSet/>
      <dgm:spPr/>
      <dgm:t>
        <a:bodyPr/>
        <a:lstStyle/>
        <a:p>
          <a:endParaRPr lang="en-CA"/>
        </a:p>
      </dgm:t>
    </dgm:pt>
    <dgm:pt modelId="{350AE78E-CFF3-41EB-84F0-BEE59A411E6C}" type="sibTrans" cxnId="{69823D14-E4F4-4320-A147-86C15B6DEE58}">
      <dgm:prSet/>
      <dgm:spPr/>
      <dgm:t>
        <a:bodyPr/>
        <a:lstStyle/>
        <a:p>
          <a:endParaRPr lang="en-CA"/>
        </a:p>
      </dgm:t>
    </dgm:pt>
    <mc:AlternateContent xmlns:mc="http://schemas.openxmlformats.org/markup-compatibility/2006" xmlns:a14="http://schemas.microsoft.com/office/drawing/2010/main">
      <mc:Choice Requires="a14">
        <dgm:pt modelId="{DE6FEB63-B99D-4D39-9B19-DFB1129810A8}">
          <dgm:prSet phldrT="[Text]" custT="1"/>
          <dgm:spPr/>
          <dgm:t>
            <a:bodyPr/>
            <a:lstStyle/>
            <a:p>
              <a14:m>
                <m:oMath xmlns:m="http://schemas.openxmlformats.org/officeDocument/2006/math">
                  <m:r>
                    <a:rPr lang="en-US" sz="2000" b="1" i="1" smtClean="0">
                      <a:solidFill>
                        <a:schemeClr val="accent6">
                          <a:lumMod val="50000"/>
                        </a:schemeClr>
                      </a:solidFill>
                      <a:latin typeface="Cambria Math" panose="02040503050406030204" pitchFamily="18" charset="0"/>
                    </a:rPr>
                    <m:t>↓</m:t>
                  </m:r>
                </m:oMath>
              </a14:m>
              <a:r>
                <a:rPr lang="en-CA" sz="2000" b="1" dirty="0">
                  <a:solidFill>
                    <a:schemeClr val="accent6">
                      <a:lumMod val="50000"/>
                    </a:schemeClr>
                  </a:solidFill>
                  <a:latin typeface="Open Sans" pitchFamily="2" charset="0"/>
                  <a:ea typeface="Open Sans" pitchFamily="2" charset="0"/>
                  <a:cs typeface="Open Sans" pitchFamily="2" charset="0"/>
                </a:rPr>
                <a:t> INTAKE</a:t>
              </a:r>
            </a:p>
          </dgm:t>
        </dgm:pt>
      </mc:Choice>
      <mc:Fallback xmlns="">
        <dgm:pt modelId="{DE6FEB63-B99D-4D39-9B19-DFB1129810A8}">
          <dgm:prSet phldrT="[Text]" custT="1"/>
          <dgm:spPr/>
          <dgm:t>
            <a:bodyPr/>
            <a:lstStyle/>
            <a:p>
              <a:r>
                <a:rPr lang="en-US" sz="2000" b="1" i="0">
                  <a:solidFill>
                    <a:schemeClr val="accent6">
                      <a:lumMod val="50000"/>
                    </a:schemeClr>
                  </a:solidFill>
                  <a:latin typeface="Cambria Math" panose="02040503050406030204" pitchFamily="18" charset="0"/>
                </a:rPr>
                <a:t>↓</a:t>
              </a:r>
              <a:r>
                <a:rPr lang="en-CA" sz="2000" b="1" dirty="0">
                  <a:solidFill>
                    <a:schemeClr val="accent6">
                      <a:lumMod val="50000"/>
                    </a:schemeClr>
                  </a:solidFill>
                  <a:latin typeface="Open Sans" pitchFamily="2" charset="0"/>
                  <a:ea typeface="Open Sans" pitchFamily="2" charset="0"/>
                  <a:cs typeface="Open Sans" pitchFamily="2" charset="0"/>
                </a:rPr>
                <a:t> INTAKE</a:t>
              </a:r>
            </a:p>
          </dgm:t>
        </dgm:pt>
      </mc:Fallback>
    </mc:AlternateContent>
    <dgm:pt modelId="{D5130FC2-C084-4C2C-9323-DFDB850F54EA}" type="parTrans" cxnId="{0207FC69-829A-4578-BD77-EFF8C19C6D08}">
      <dgm:prSet/>
      <dgm:spPr/>
      <dgm:t>
        <a:bodyPr/>
        <a:lstStyle/>
        <a:p>
          <a:endParaRPr lang="en-CA"/>
        </a:p>
      </dgm:t>
    </dgm:pt>
    <dgm:pt modelId="{257B9E8A-859A-4553-B528-73D4FFE6620A}" type="sibTrans" cxnId="{0207FC69-829A-4578-BD77-EFF8C19C6D08}">
      <dgm:prSet/>
      <dgm:spPr/>
      <dgm:t>
        <a:bodyPr/>
        <a:lstStyle/>
        <a:p>
          <a:endParaRPr lang="en-CA"/>
        </a:p>
      </dgm:t>
    </dgm:pt>
    <dgm:pt modelId="{60ED1C96-3CC8-432A-A93E-1EBFEA7CA6D9}">
      <dgm:prSet custT="1"/>
      <dgm:spPr/>
      <dgm:t>
        <a:bodyPr/>
        <a:lstStyle/>
        <a:p>
          <a:r>
            <a:rPr lang="en-CA" sz="2000" dirty="0">
              <a:solidFill>
                <a:schemeClr val="bg1">
                  <a:lumMod val="50000"/>
                </a:schemeClr>
              </a:solidFill>
              <a:latin typeface="Open Sans" pitchFamily="2" charset="0"/>
              <a:ea typeface="Open Sans" pitchFamily="2" charset="0"/>
              <a:cs typeface="Open Sans" pitchFamily="2" charset="0"/>
            </a:rPr>
            <a:t>Menstruation</a:t>
          </a:r>
        </a:p>
      </dgm:t>
    </dgm:pt>
    <dgm:pt modelId="{57AA8870-B67C-41F5-8842-D07BB060C0C6}" type="parTrans" cxnId="{661C4E48-A33A-4444-B4F1-E1CE5955461F}">
      <dgm:prSet/>
      <dgm:spPr/>
      <dgm:t>
        <a:bodyPr/>
        <a:lstStyle/>
        <a:p>
          <a:endParaRPr lang="en-CA"/>
        </a:p>
      </dgm:t>
    </dgm:pt>
    <dgm:pt modelId="{AAAE6FDB-4A2D-48E4-BEC2-74E440D942D6}" type="sibTrans" cxnId="{661C4E48-A33A-4444-B4F1-E1CE5955461F}">
      <dgm:prSet/>
      <dgm:spPr/>
      <dgm:t>
        <a:bodyPr/>
        <a:lstStyle/>
        <a:p>
          <a:endParaRPr lang="en-CA"/>
        </a:p>
      </dgm:t>
    </dgm:pt>
    <dgm:pt modelId="{E381BA39-0C3F-430C-9097-FC63AC8B267E}">
      <dgm:prSet custT="1"/>
      <dgm:spPr/>
      <dgm:t>
        <a:bodyPr/>
        <a:lstStyle/>
        <a:p>
          <a:r>
            <a:rPr lang="en-CA" sz="2000" dirty="0">
              <a:solidFill>
                <a:schemeClr val="bg1">
                  <a:lumMod val="50000"/>
                </a:schemeClr>
              </a:solidFill>
              <a:latin typeface="Open Sans" pitchFamily="2" charset="0"/>
              <a:ea typeface="Open Sans" pitchFamily="2" charset="0"/>
              <a:cs typeface="Open Sans" pitchFamily="2" charset="0"/>
            </a:rPr>
            <a:t>GI blood loss</a:t>
          </a:r>
        </a:p>
      </dgm:t>
    </dgm:pt>
    <dgm:pt modelId="{0838A017-E993-4594-9472-00D7ACC89A89}" type="parTrans" cxnId="{A83F9B86-41C2-4FFD-A991-08502196777D}">
      <dgm:prSet/>
      <dgm:spPr/>
      <dgm:t>
        <a:bodyPr/>
        <a:lstStyle/>
        <a:p>
          <a:endParaRPr lang="en-CA"/>
        </a:p>
      </dgm:t>
    </dgm:pt>
    <dgm:pt modelId="{A3C2DDF6-74D2-4DBF-92C0-7CF052867DC1}" type="sibTrans" cxnId="{A83F9B86-41C2-4FFD-A991-08502196777D}">
      <dgm:prSet/>
      <dgm:spPr/>
      <dgm:t>
        <a:bodyPr/>
        <a:lstStyle/>
        <a:p>
          <a:endParaRPr lang="en-CA"/>
        </a:p>
      </dgm:t>
    </dgm:pt>
    <dgm:pt modelId="{CA5294F4-4CC5-4061-8EE8-F1B331C0B135}">
      <dgm:prSet custT="1"/>
      <dgm:spPr/>
      <dgm:t>
        <a:bodyPr/>
        <a:lstStyle/>
        <a:p>
          <a:r>
            <a:rPr lang="en-CA" sz="2000" dirty="0">
              <a:solidFill>
                <a:schemeClr val="bg1">
                  <a:lumMod val="50000"/>
                </a:schemeClr>
              </a:solidFill>
              <a:latin typeface="Open Sans" pitchFamily="2" charset="0"/>
              <a:ea typeface="Open Sans" pitchFamily="2" charset="0"/>
              <a:cs typeface="Open Sans" pitchFamily="2" charset="0"/>
            </a:rPr>
            <a:t>Hematuria</a:t>
          </a:r>
        </a:p>
      </dgm:t>
    </dgm:pt>
    <dgm:pt modelId="{FDD17E9A-F7F9-40CD-BCE3-F1AD74D59CC8}" type="parTrans" cxnId="{853EBB86-6F29-425D-99D1-1BE9F44684AC}">
      <dgm:prSet/>
      <dgm:spPr/>
      <dgm:t>
        <a:bodyPr/>
        <a:lstStyle/>
        <a:p>
          <a:endParaRPr lang="en-CA"/>
        </a:p>
      </dgm:t>
    </dgm:pt>
    <dgm:pt modelId="{42FFDCCD-C402-4919-94A8-A1C4157E3108}" type="sibTrans" cxnId="{853EBB86-6F29-425D-99D1-1BE9F44684AC}">
      <dgm:prSet/>
      <dgm:spPr/>
      <dgm:t>
        <a:bodyPr/>
        <a:lstStyle/>
        <a:p>
          <a:endParaRPr lang="en-CA"/>
        </a:p>
      </dgm:t>
    </dgm:pt>
    <dgm:pt modelId="{F00C7EF3-3C94-49AE-8A2A-A02A611178B2}">
      <dgm:prSet/>
      <dgm:spPr/>
      <dgm:t>
        <a:bodyPr/>
        <a:lstStyle/>
        <a:p>
          <a:endParaRPr lang="en-CA" sz="1200" dirty="0"/>
        </a:p>
      </dgm:t>
    </dgm:pt>
    <dgm:pt modelId="{407BD05B-3AF8-4B7A-A8DD-97E0BA777592}" type="parTrans" cxnId="{E7D3D618-BD70-425B-8F8D-40581DEE92FA}">
      <dgm:prSet/>
      <dgm:spPr/>
      <dgm:t>
        <a:bodyPr/>
        <a:lstStyle/>
        <a:p>
          <a:endParaRPr lang="en-CA"/>
        </a:p>
      </dgm:t>
    </dgm:pt>
    <dgm:pt modelId="{72D47BAE-524D-448E-B2A2-4155521B4FE0}" type="sibTrans" cxnId="{E7D3D618-BD70-425B-8F8D-40581DEE92FA}">
      <dgm:prSet/>
      <dgm:spPr/>
      <dgm:t>
        <a:bodyPr/>
        <a:lstStyle/>
        <a:p>
          <a:endParaRPr lang="en-CA"/>
        </a:p>
      </dgm:t>
    </dgm:pt>
    <dgm:pt modelId="{60015FE6-C1AB-49F1-A5C8-84A961A2DEA6}">
      <dgm:prSet custT="1"/>
      <dgm:spPr/>
      <dgm:t>
        <a:bodyPr/>
        <a:lstStyle/>
        <a:p>
          <a:r>
            <a:rPr lang="en-CA" sz="2000" dirty="0">
              <a:solidFill>
                <a:schemeClr val="bg1">
                  <a:lumMod val="50000"/>
                </a:schemeClr>
              </a:solidFill>
              <a:latin typeface="Open Sans" pitchFamily="2" charset="0"/>
              <a:ea typeface="Open Sans" pitchFamily="2" charset="0"/>
              <a:cs typeface="Open Sans" pitchFamily="2" charset="0"/>
            </a:rPr>
            <a:t>Pregnancy</a:t>
          </a:r>
        </a:p>
      </dgm:t>
    </dgm:pt>
    <dgm:pt modelId="{076BD92E-79CD-4DA8-ADE9-59976C8C9CA9}" type="parTrans" cxnId="{BB1A69E4-1969-48BF-91AE-5491C046B28C}">
      <dgm:prSet/>
      <dgm:spPr/>
      <dgm:t>
        <a:bodyPr/>
        <a:lstStyle/>
        <a:p>
          <a:endParaRPr lang="en-CA"/>
        </a:p>
      </dgm:t>
    </dgm:pt>
    <dgm:pt modelId="{FF753731-D04A-4CED-87D3-0FC85F572130}" type="sibTrans" cxnId="{BB1A69E4-1969-48BF-91AE-5491C046B28C}">
      <dgm:prSet/>
      <dgm:spPr/>
      <dgm:t>
        <a:bodyPr/>
        <a:lstStyle/>
        <a:p>
          <a:endParaRPr lang="en-CA"/>
        </a:p>
      </dgm:t>
    </dgm:pt>
    <dgm:pt modelId="{2030BACE-F6B7-4295-B726-87CB2026C605}">
      <dgm:prSet custT="1"/>
      <dgm:spPr/>
      <dgm:t>
        <a:bodyPr/>
        <a:lstStyle/>
        <a:p>
          <a:r>
            <a:rPr lang="en-CA" sz="2000" dirty="0">
              <a:solidFill>
                <a:schemeClr val="bg1">
                  <a:lumMod val="50000"/>
                </a:schemeClr>
              </a:solidFill>
              <a:latin typeface="Open Sans" pitchFamily="2" charset="0"/>
              <a:ea typeface="Open Sans" pitchFamily="2" charset="0"/>
              <a:cs typeface="Open Sans" pitchFamily="2" charset="0"/>
            </a:rPr>
            <a:t>Extreme exercise</a:t>
          </a:r>
        </a:p>
      </dgm:t>
    </dgm:pt>
    <dgm:pt modelId="{517C5188-3170-40D3-899C-61E083670149}" type="parTrans" cxnId="{20E37FD5-DABA-41E1-A21F-C658545F42EE}">
      <dgm:prSet/>
      <dgm:spPr/>
      <dgm:t>
        <a:bodyPr/>
        <a:lstStyle/>
        <a:p>
          <a:endParaRPr lang="en-CA"/>
        </a:p>
      </dgm:t>
    </dgm:pt>
    <dgm:pt modelId="{3FD8F0D7-85F2-40C9-B008-8E8B69220B60}" type="sibTrans" cxnId="{20E37FD5-DABA-41E1-A21F-C658545F42EE}">
      <dgm:prSet/>
      <dgm:spPr/>
      <dgm:t>
        <a:bodyPr/>
        <a:lstStyle/>
        <a:p>
          <a:endParaRPr lang="en-CA"/>
        </a:p>
      </dgm:t>
    </dgm:pt>
    <dgm:pt modelId="{B2A30FED-8802-447D-B08D-74BCC56F7100}">
      <dgm:prSet custT="1"/>
      <dgm:spPr/>
      <dgm:t>
        <a:bodyPr/>
        <a:lstStyle/>
        <a:p>
          <a:pPr rtl="0"/>
          <a:r>
            <a:rPr lang="en-CA" sz="2000" dirty="0">
              <a:solidFill>
                <a:schemeClr val="bg1">
                  <a:lumMod val="50000"/>
                </a:schemeClr>
              </a:solidFill>
              <a:latin typeface="Open Sans" pitchFamily="2" charset="0"/>
              <a:ea typeface="Open Sans" pitchFamily="2" charset="0"/>
              <a:cs typeface="Open Sans" pitchFamily="2" charset="0"/>
            </a:rPr>
            <a:t>Childhood growth</a:t>
          </a:r>
        </a:p>
      </dgm:t>
    </dgm:pt>
    <dgm:pt modelId="{5120D71A-3702-470D-875A-64F181008329}" type="parTrans" cxnId="{DA1DA762-96F4-46A3-B815-A7FA064C0FEA}">
      <dgm:prSet/>
      <dgm:spPr/>
      <dgm:t>
        <a:bodyPr/>
        <a:lstStyle/>
        <a:p>
          <a:endParaRPr lang="en-CA"/>
        </a:p>
      </dgm:t>
    </dgm:pt>
    <dgm:pt modelId="{6D42F53D-3177-4CC4-BA51-2B737E86E14A}" type="sibTrans" cxnId="{DA1DA762-96F4-46A3-B815-A7FA064C0FEA}">
      <dgm:prSet/>
      <dgm:spPr/>
      <dgm:t>
        <a:bodyPr/>
        <a:lstStyle/>
        <a:p>
          <a:endParaRPr lang="en-CA"/>
        </a:p>
      </dgm:t>
    </dgm:pt>
    <dgm:pt modelId="{A1EFBD47-C4C7-4A8F-920E-FA6CD96B9103}">
      <dgm:prSet custT="1"/>
      <dgm:spPr/>
      <dgm:t>
        <a:bodyPr/>
        <a:lstStyle/>
        <a:p>
          <a:r>
            <a:rPr lang="en-CA" sz="2000" dirty="0">
              <a:solidFill>
                <a:schemeClr val="bg1">
                  <a:lumMod val="50000"/>
                </a:schemeClr>
              </a:solidFill>
              <a:latin typeface="Open Sans" pitchFamily="2" charset="0"/>
              <a:ea typeface="Open Sans" pitchFamily="2" charset="0"/>
              <a:cs typeface="Open Sans" pitchFamily="2" charset="0"/>
            </a:rPr>
            <a:t>Blood donation</a:t>
          </a:r>
        </a:p>
      </dgm:t>
    </dgm:pt>
    <dgm:pt modelId="{65DA5598-78AA-47AF-AB2A-BD1C698BB346}" type="parTrans" cxnId="{CC63EB7B-8506-454E-9DAB-6167C0D85AFE}">
      <dgm:prSet/>
      <dgm:spPr/>
      <dgm:t>
        <a:bodyPr/>
        <a:lstStyle/>
        <a:p>
          <a:endParaRPr lang="en-CA"/>
        </a:p>
      </dgm:t>
    </dgm:pt>
    <dgm:pt modelId="{D7E24145-38EF-41DB-A786-99DCC1E9CC1E}" type="sibTrans" cxnId="{CC63EB7B-8506-454E-9DAB-6167C0D85AFE}">
      <dgm:prSet/>
      <dgm:spPr/>
      <dgm:t>
        <a:bodyPr/>
        <a:lstStyle/>
        <a:p>
          <a:endParaRPr lang="en-CA"/>
        </a:p>
      </dgm:t>
    </dgm:pt>
    <dgm:pt modelId="{C0E85617-EAEF-4355-8EF1-950586029956}">
      <dgm:prSet custT="1"/>
      <dgm:spPr/>
      <dgm:t>
        <a:bodyPr/>
        <a:lstStyle/>
        <a:p>
          <a:r>
            <a:rPr lang="en-CA" sz="2000" b="1" dirty="0">
              <a:solidFill>
                <a:schemeClr val="accent6">
                  <a:lumMod val="50000"/>
                </a:schemeClr>
              </a:solidFill>
              <a:latin typeface="Open Sans" pitchFamily="2" charset="0"/>
              <a:ea typeface="Open Sans" pitchFamily="2" charset="0"/>
              <a:cs typeface="Open Sans" pitchFamily="2" charset="0"/>
            </a:rPr>
            <a:t>PHYSIOLOGIC NEEDS</a:t>
          </a:r>
        </a:p>
      </dgm:t>
    </dgm:pt>
    <dgm:pt modelId="{20C9DF1D-7882-416A-92A8-D7EB9E7E7C3F}" type="parTrans" cxnId="{3E9465D6-C97E-4805-ABDD-4D5359BEF761}">
      <dgm:prSet/>
      <dgm:spPr/>
      <dgm:t>
        <a:bodyPr/>
        <a:lstStyle/>
        <a:p>
          <a:endParaRPr lang="en-CA"/>
        </a:p>
      </dgm:t>
    </dgm:pt>
    <dgm:pt modelId="{372B1621-88D7-4453-BE86-F5AB0E797F69}" type="sibTrans" cxnId="{3E9465D6-C97E-4805-ABDD-4D5359BEF761}">
      <dgm:prSet/>
      <dgm:spPr/>
      <dgm:t>
        <a:bodyPr/>
        <a:lstStyle/>
        <a:p>
          <a:endParaRPr lang="en-CA"/>
        </a:p>
      </dgm:t>
    </dgm:pt>
    <dgm:pt modelId="{A71C742C-56F6-4F7A-B03E-34168A34F0FC}">
      <dgm:prSet custT="1"/>
      <dgm:spPr/>
      <dgm:t>
        <a:bodyPr/>
        <a:lstStyle/>
        <a:p>
          <a:r>
            <a:rPr lang="en-CA" sz="1600" dirty="0">
              <a:solidFill>
                <a:schemeClr val="bg1">
                  <a:lumMod val="50000"/>
                </a:schemeClr>
              </a:solidFill>
            </a:rPr>
            <a:t>__________________________</a:t>
          </a:r>
        </a:p>
      </dgm:t>
    </dgm:pt>
    <dgm:pt modelId="{658B3658-4ADF-4DE3-B87A-46FE4BF5AD07}" type="parTrans" cxnId="{06F741A3-87A0-41B5-B611-03DA7178DBCC}">
      <dgm:prSet/>
      <dgm:spPr/>
      <dgm:t>
        <a:bodyPr/>
        <a:lstStyle/>
        <a:p>
          <a:endParaRPr lang="en-CA"/>
        </a:p>
      </dgm:t>
    </dgm:pt>
    <dgm:pt modelId="{E500B263-D7C3-43AF-A9B2-B3F8DF3DA5C0}" type="sibTrans" cxnId="{06F741A3-87A0-41B5-B611-03DA7178DBCC}">
      <dgm:prSet/>
      <dgm:spPr/>
      <dgm:t>
        <a:bodyPr/>
        <a:lstStyle/>
        <a:p>
          <a:endParaRPr lang="en-CA"/>
        </a:p>
      </dgm:t>
    </dgm:pt>
    <dgm:pt modelId="{7A55F60E-8227-43A2-9CFE-D9959B6CD42F}">
      <dgm:prSet custT="1"/>
      <dgm:spPr/>
      <dgm:t>
        <a:bodyPr/>
        <a:lstStyle/>
        <a:p>
          <a:r>
            <a:rPr lang="en-CA" sz="2000" dirty="0">
              <a:solidFill>
                <a:schemeClr val="bg1">
                  <a:lumMod val="50000"/>
                </a:schemeClr>
              </a:solidFill>
              <a:latin typeface="Open Sans" pitchFamily="2" charset="0"/>
              <a:ea typeface="Open Sans" pitchFamily="2" charset="0"/>
              <a:cs typeface="Open Sans" pitchFamily="2" charset="0"/>
            </a:rPr>
            <a:t>Dietary restriction</a:t>
          </a:r>
        </a:p>
      </dgm:t>
    </dgm:pt>
    <dgm:pt modelId="{D3A3D624-9BAD-415E-B793-5791DA1C8953}" type="parTrans" cxnId="{3D95684D-AF7C-46FC-8EA9-F482ED36F3EA}">
      <dgm:prSet/>
      <dgm:spPr/>
      <dgm:t>
        <a:bodyPr/>
        <a:lstStyle/>
        <a:p>
          <a:endParaRPr lang="en-CA"/>
        </a:p>
      </dgm:t>
    </dgm:pt>
    <dgm:pt modelId="{E7063A57-0DA4-49B2-9581-66CF3CB29F51}" type="sibTrans" cxnId="{3D95684D-AF7C-46FC-8EA9-F482ED36F3EA}">
      <dgm:prSet/>
      <dgm:spPr/>
      <dgm:t>
        <a:bodyPr/>
        <a:lstStyle/>
        <a:p>
          <a:endParaRPr lang="en-CA"/>
        </a:p>
      </dgm:t>
    </dgm:pt>
    <mc:AlternateContent xmlns:mc="http://schemas.openxmlformats.org/markup-compatibility/2006" xmlns:a14="http://schemas.microsoft.com/office/drawing/2010/main">
      <mc:Choice Requires="a14">
        <dgm:pt modelId="{FED8AAD5-63F0-4F2E-8435-BAEA528DBC3A}">
          <dgm:prSet custT="1"/>
          <dgm:spPr/>
          <dgm:t>
            <a:bodyPr/>
            <a:lstStyle/>
            <a:p>
              <a14:m>
                <m:oMath xmlns:m="http://schemas.openxmlformats.org/officeDocument/2006/math">
                  <m:r>
                    <a:rPr lang="en-US" sz="1800" b="1" i="1" smtClean="0">
                      <a:solidFill>
                        <a:schemeClr val="accent6">
                          <a:lumMod val="50000"/>
                        </a:schemeClr>
                      </a:solidFill>
                      <a:latin typeface="Cambria Math" panose="02040503050406030204" pitchFamily="18" charset="0"/>
                    </a:rPr>
                    <m:t>↓</m:t>
                  </m:r>
                </m:oMath>
              </a14:m>
              <a:r>
                <a:rPr lang="en-CA" sz="1800" b="1" dirty="0">
                  <a:solidFill>
                    <a:schemeClr val="accent6">
                      <a:lumMod val="50000"/>
                    </a:schemeClr>
                  </a:solidFill>
                  <a:latin typeface="Open Sans" pitchFamily="2" charset="0"/>
                  <a:ea typeface="Open Sans" pitchFamily="2" charset="0"/>
                  <a:cs typeface="Open Sans" pitchFamily="2" charset="0"/>
                </a:rPr>
                <a:t> ABSORPTION</a:t>
              </a:r>
            </a:p>
          </dgm:t>
        </dgm:pt>
      </mc:Choice>
      <mc:Fallback xmlns="">
        <dgm:pt modelId="{FED8AAD5-63F0-4F2E-8435-BAEA528DBC3A}">
          <dgm:prSet custT="1"/>
          <dgm:spPr/>
          <dgm:t>
            <a:bodyPr/>
            <a:lstStyle/>
            <a:p>
              <a:r>
                <a:rPr lang="en-US" sz="1800" b="1" i="0">
                  <a:solidFill>
                    <a:schemeClr val="accent6">
                      <a:lumMod val="50000"/>
                    </a:schemeClr>
                  </a:solidFill>
                  <a:latin typeface="Cambria Math" panose="02040503050406030204" pitchFamily="18" charset="0"/>
                </a:rPr>
                <a:t>↓</a:t>
              </a:r>
              <a:r>
                <a:rPr lang="en-CA" sz="1800" b="1" dirty="0">
                  <a:solidFill>
                    <a:schemeClr val="accent6">
                      <a:lumMod val="50000"/>
                    </a:schemeClr>
                  </a:solidFill>
                  <a:latin typeface="Open Sans" pitchFamily="2" charset="0"/>
                  <a:ea typeface="Open Sans" pitchFamily="2" charset="0"/>
                  <a:cs typeface="Open Sans" pitchFamily="2" charset="0"/>
                </a:rPr>
                <a:t> ABSORPTION</a:t>
              </a:r>
            </a:p>
          </dgm:t>
        </dgm:pt>
      </mc:Fallback>
    </mc:AlternateContent>
    <dgm:pt modelId="{4372FF2C-FA20-4B41-B96D-0972D2BBEE8D}" type="parTrans" cxnId="{F66BAE93-9FFB-4BDF-9550-15D731BB45A8}">
      <dgm:prSet/>
      <dgm:spPr/>
      <dgm:t>
        <a:bodyPr/>
        <a:lstStyle/>
        <a:p>
          <a:endParaRPr lang="en-CA"/>
        </a:p>
      </dgm:t>
    </dgm:pt>
    <dgm:pt modelId="{0457AC1D-962D-444C-BFEE-F29FBC1325CE}" type="sibTrans" cxnId="{F66BAE93-9FFB-4BDF-9550-15D731BB45A8}">
      <dgm:prSet/>
      <dgm:spPr/>
      <dgm:t>
        <a:bodyPr/>
        <a:lstStyle/>
        <a:p>
          <a:endParaRPr lang="en-CA"/>
        </a:p>
      </dgm:t>
    </dgm:pt>
    <dgm:pt modelId="{23A48537-076A-4377-A9DF-08C8729D5FE4}">
      <dgm:prSet custT="1"/>
      <dgm:spPr/>
      <dgm:t>
        <a:bodyPr/>
        <a:lstStyle/>
        <a:p>
          <a:r>
            <a:rPr lang="en-CA" sz="1800" dirty="0">
              <a:solidFill>
                <a:schemeClr val="bg1">
                  <a:lumMod val="50000"/>
                </a:schemeClr>
              </a:solidFill>
              <a:latin typeface="Open Sans" pitchFamily="2" charset="0"/>
              <a:ea typeface="Open Sans" pitchFamily="2" charset="0"/>
              <a:cs typeface="Open Sans" pitchFamily="2" charset="0"/>
            </a:rPr>
            <a:t>Inflammation</a:t>
          </a:r>
        </a:p>
      </dgm:t>
    </dgm:pt>
    <dgm:pt modelId="{5BB733C6-0264-4B87-A0E1-96EE520CE2B8}" type="parTrans" cxnId="{1AD24872-7CB8-4B68-B427-282A9CBDDFC7}">
      <dgm:prSet/>
      <dgm:spPr/>
      <dgm:t>
        <a:bodyPr/>
        <a:lstStyle/>
        <a:p>
          <a:endParaRPr lang="en-CA"/>
        </a:p>
      </dgm:t>
    </dgm:pt>
    <dgm:pt modelId="{AD6CDD82-9C01-47FA-B83C-817121D7B19E}" type="sibTrans" cxnId="{1AD24872-7CB8-4B68-B427-282A9CBDDFC7}">
      <dgm:prSet/>
      <dgm:spPr/>
      <dgm:t>
        <a:bodyPr/>
        <a:lstStyle/>
        <a:p>
          <a:endParaRPr lang="en-CA"/>
        </a:p>
      </dgm:t>
    </dgm:pt>
    <dgm:pt modelId="{2C20E279-C51D-4C74-9E37-1A4E7B81F22C}">
      <dgm:prSet custT="1"/>
      <dgm:spPr/>
      <dgm:t>
        <a:bodyPr/>
        <a:lstStyle/>
        <a:p>
          <a:r>
            <a:rPr lang="en-CA" sz="1800" dirty="0">
              <a:solidFill>
                <a:schemeClr val="bg1">
                  <a:lumMod val="50000"/>
                </a:schemeClr>
              </a:solidFill>
              <a:latin typeface="Open Sans" pitchFamily="2" charset="0"/>
              <a:ea typeface="Open Sans" pitchFamily="2" charset="0"/>
              <a:cs typeface="Open Sans" pitchFamily="2" charset="0"/>
            </a:rPr>
            <a:t>Proton pump inhibitors</a:t>
          </a:r>
        </a:p>
      </dgm:t>
    </dgm:pt>
    <dgm:pt modelId="{98A10E94-AA12-4EEA-A415-932F343EEE9E}" type="parTrans" cxnId="{78A63547-B95C-4CC7-88C5-EB4163904F98}">
      <dgm:prSet/>
      <dgm:spPr/>
      <dgm:t>
        <a:bodyPr/>
        <a:lstStyle/>
        <a:p>
          <a:endParaRPr lang="en-CA"/>
        </a:p>
      </dgm:t>
    </dgm:pt>
    <dgm:pt modelId="{2A9E3B95-3FB9-4A1E-8A01-3137031FEF01}" type="sibTrans" cxnId="{78A63547-B95C-4CC7-88C5-EB4163904F98}">
      <dgm:prSet/>
      <dgm:spPr/>
      <dgm:t>
        <a:bodyPr/>
        <a:lstStyle/>
        <a:p>
          <a:endParaRPr lang="en-CA"/>
        </a:p>
      </dgm:t>
    </dgm:pt>
    <dgm:pt modelId="{553CB82A-39ED-47F0-B6F7-E7F0AE1D2402}">
      <dgm:prSet custT="1"/>
      <dgm:spPr/>
      <dgm:t>
        <a:bodyPr/>
        <a:lstStyle/>
        <a:p>
          <a:r>
            <a:rPr lang="en-CA" sz="1800" dirty="0">
              <a:solidFill>
                <a:schemeClr val="bg1">
                  <a:lumMod val="50000"/>
                </a:schemeClr>
              </a:solidFill>
              <a:latin typeface="Open Sans" pitchFamily="2" charset="0"/>
              <a:ea typeface="Open Sans" pitchFamily="2" charset="0"/>
              <a:cs typeface="Open Sans" pitchFamily="2" charset="0"/>
            </a:rPr>
            <a:t>Inflammatory bowel disease</a:t>
          </a:r>
        </a:p>
      </dgm:t>
    </dgm:pt>
    <dgm:pt modelId="{EE31D26E-37E0-4A2B-8382-3E7C32FD849D}" type="parTrans" cxnId="{1A492D1A-902A-4FB6-B16A-DCEFCFD3E9E4}">
      <dgm:prSet/>
      <dgm:spPr/>
      <dgm:t>
        <a:bodyPr/>
        <a:lstStyle/>
        <a:p>
          <a:endParaRPr lang="en-CA"/>
        </a:p>
      </dgm:t>
    </dgm:pt>
    <dgm:pt modelId="{8527DE08-F816-4770-93C9-91ED99C85D49}" type="sibTrans" cxnId="{1A492D1A-902A-4FB6-B16A-DCEFCFD3E9E4}">
      <dgm:prSet/>
      <dgm:spPr/>
      <dgm:t>
        <a:bodyPr/>
        <a:lstStyle/>
        <a:p>
          <a:endParaRPr lang="en-CA"/>
        </a:p>
      </dgm:t>
    </dgm:pt>
    <dgm:pt modelId="{DA8C2BC7-93DC-4166-A15B-B984627A261A}">
      <dgm:prSet custT="1"/>
      <dgm:spPr/>
      <dgm:t>
        <a:bodyPr/>
        <a:lstStyle/>
        <a:p>
          <a:r>
            <a:rPr lang="en-CA" sz="1800" dirty="0">
              <a:solidFill>
                <a:schemeClr val="bg1">
                  <a:lumMod val="50000"/>
                </a:schemeClr>
              </a:solidFill>
              <a:latin typeface="Open Sans" pitchFamily="2" charset="0"/>
              <a:ea typeface="Open Sans" pitchFamily="2" charset="0"/>
              <a:cs typeface="Open Sans" pitchFamily="2" charset="0"/>
            </a:rPr>
            <a:t>Gastric bypass surgery</a:t>
          </a:r>
        </a:p>
      </dgm:t>
    </dgm:pt>
    <dgm:pt modelId="{826BE814-8BD0-4310-9FED-91F9298DD4C7}" type="parTrans" cxnId="{DA5A12C7-8FCD-4EB1-86D1-CA6FEB993F66}">
      <dgm:prSet/>
      <dgm:spPr/>
      <dgm:t>
        <a:bodyPr/>
        <a:lstStyle/>
        <a:p>
          <a:endParaRPr lang="en-CA"/>
        </a:p>
      </dgm:t>
    </dgm:pt>
    <dgm:pt modelId="{F967C0A8-AE12-440F-B35F-91DB7A72EC41}" type="sibTrans" cxnId="{DA5A12C7-8FCD-4EB1-86D1-CA6FEB993F66}">
      <dgm:prSet/>
      <dgm:spPr/>
      <dgm:t>
        <a:bodyPr/>
        <a:lstStyle/>
        <a:p>
          <a:endParaRPr lang="en-CA"/>
        </a:p>
      </dgm:t>
    </dgm:pt>
    <dgm:pt modelId="{1062ACD8-77DC-4F63-BE17-7499DE4EBB73}">
      <dgm:prSet custT="1"/>
      <dgm:spPr/>
      <dgm:t>
        <a:bodyPr/>
        <a:lstStyle/>
        <a:p>
          <a:r>
            <a:rPr lang="en-CA" sz="2000" dirty="0">
              <a:solidFill>
                <a:schemeClr val="bg1">
                  <a:lumMod val="50000"/>
                </a:schemeClr>
              </a:solidFill>
            </a:rPr>
            <a:t>____________________</a:t>
          </a:r>
        </a:p>
      </dgm:t>
    </dgm:pt>
    <dgm:pt modelId="{5D27C95E-03FC-4543-ADBD-F99ED828281E}" type="parTrans" cxnId="{AE50EAD3-CDDE-4A64-B0D4-ED43A98433E2}">
      <dgm:prSet/>
      <dgm:spPr/>
      <dgm:t>
        <a:bodyPr/>
        <a:lstStyle/>
        <a:p>
          <a:endParaRPr lang="en-CA"/>
        </a:p>
      </dgm:t>
    </dgm:pt>
    <dgm:pt modelId="{B5852F1A-AFFC-4A21-8884-41C9B04B04F3}" type="sibTrans" cxnId="{AE50EAD3-CDDE-4A64-B0D4-ED43A98433E2}">
      <dgm:prSet/>
      <dgm:spPr/>
      <dgm:t>
        <a:bodyPr/>
        <a:lstStyle/>
        <a:p>
          <a:endParaRPr lang="en-CA"/>
        </a:p>
      </dgm:t>
    </dgm:pt>
    <dgm:pt modelId="{23F76EB5-F632-487C-AC16-6E8033599FF9}" type="pres">
      <dgm:prSet presAssocID="{BE5B602A-EA72-4B61-9AEC-E4D3D9559B63}" presName="Name0" presStyleCnt="0">
        <dgm:presLayoutVars>
          <dgm:chMax val="2"/>
          <dgm:dir/>
          <dgm:animOne val="branch"/>
          <dgm:animLvl val="lvl"/>
          <dgm:resizeHandles val="exact"/>
        </dgm:presLayoutVars>
      </dgm:prSet>
      <dgm:spPr/>
    </dgm:pt>
    <dgm:pt modelId="{6A81672C-BD98-452E-946E-129D0155C3F8}" type="pres">
      <dgm:prSet presAssocID="{BE5B602A-EA72-4B61-9AEC-E4D3D9559B63}" presName="Background" presStyleLbl="node1" presStyleIdx="0" presStyleCnt="1" custScaleY="114674" custLinFactNeighborX="-2112" custLinFactNeighborY="3491"/>
      <dgm:spPr>
        <a:solidFill>
          <a:srgbClr val="C9D7B0"/>
        </a:solidFill>
      </dgm:spPr>
    </dgm:pt>
    <dgm:pt modelId="{55C7F7F4-5D50-40B6-8555-D2E89E2D9B96}" type="pres">
      <dgm:prSet presAssocID="{BE5B602A-EA72-4B61-9AEC-E4D3D9559B63}" presName="Divider" presStyleLbl="callout" presStyleIdx="0" presStyleCnt="1" custLinFactX="-6120573" custLinFactNeighborX="-6200000" custLinFactNeighborY="2770"/>
      <dgm:spPr/>
    </dgm:pt>
    <dgm:pt modelId="{4D6BE626-5005-475E-8DCB-5AAE1F688E6A}" type="pres">
      <dgm:prSet presAssocID="{BE5B602A-EA72-4B61-9AEC-E4D3D9559B63}" presName="ChildText1" presStyleLbl="revTx" presStyleIdx="0" presStyleCnt="0" custLinFactNeighborY="-4629">
        <dgm:presLayoutVars>
          <dgm:chMax val="0"/>
          <dgm:chPref val="0"/>
          <dgm:bulletEnabled val="1"/>
        </dgm:presLayoutVars>
      </dgm:prSet>
      <dgm:spPr/>
    </dgm:pt>
    <dgm:pt modelId="{C5142708-DA7D-4702-83BB-82CCF80E03D4}" type="pres">
      <dgm:prSet presAssocID="{BE5B602A-EA72-4B61-9AEC-E4D3D9559B63}" presName="ChildText2" presStyleLbl="revTx" presStyleIdx="0" presStyleCnt="0" custLinFactNeighborX="-1625" custLinFactNeighborY="514">
        <dgm:presLayoutVars>
          <dgm:chMax val="0"/>
          <dgm:chPref val="0"/>
          <dgm:bulletEnabled val="1"/>
        </dgm:presLayoutVars>
      </dgm:prSet>
      <dgm:spPr/>
    </dgm:pt>
    <dgm:pt modelId="{F48B5D21-6D38-4E46-89AF-A94FC7C87A55}" type="pres">
      <dgm:prSet presAssocID="{BE5B602A-EA72-4B61-9AEC-E4D3D9559B63}" presName="ParentText1" presStyleLbl="revTx" presStyleIdx="0" presStyleCnt="0">
        <dgm:presLayoutVars>
          <dgm:chMax val="1"/>
          <dgm:chPref val="1"/>
        </dgm:presLayoutVars>
      </dgm:prSet>
      <dgm:spPr/>
    </dgm:pt>
    <dgm:pt modelId="{6EC5E12E-209E-4E2D-9FBD-AB12F8DDC0DB}" type="pres">
      <dgm:prSet presAssocID="{BE5B602A-EA72-4B61-9AEC-E4D3D9559B63}" presName="ParentShape1" presStyleLbl="alignImgPlace1" presStyleIdx="0" presStyleCnt="2" custLinFactNeighborX="4270" custLinFactNeighborY="15371">
        <dgm:presLayoutVars/>
      </dgm:prSet>
      <dgm:spPr/>
    </dgm:pt>
    <dgm:pt modelId="{190C0DD4-9F1B-4059-AEA2-2D8DD01D7C36}" type="pres">
      <dgm:prSet presAssocID="{BE5B602A-EA72-4B61-9AEC-E4D3D9559B63}" presName="ParentText2" presStyleLbl="revTx" presStyleIdx="0" presStyleCnt="0">
        <dgm:presLayoutVars>
          <dgm:chMax val="1"/>
          <dgm:chPref val="1"/>
        </dgm:presLayoutVars>
      </dgm:prSet>
      <dgm:spPr/>
    </dgm:pt>
    <dgm:pt modelId="{DB51C9E3-21E5-4970-B7FB-1B2E8E6ADCB6}" type="pres">
      <dgm:prSet presAssocID="{BE5B602A-EA72-4B61-9AEC-E4D3D9559B63}" presName="ParentShape2" presStyleLbl="alignImgPlace1" presStyleIdx="1" presStyleCnt="2" custLinFactNeighborX="-32386" custLinFactNeighborY="-13837">
        <dgm:presLayoutVars/>
      </dgm:prSet>
      <dgm:spPr/>
    </dgm:pt>
  </dgm:ptLst>
  <dgm:cxnLst>
    <dgm:cxn modelId="{69823D14-E4F4-4320-A147-86C15B6DEE58}" srcId="{BE5B602A-EA72-4B61-9AEC-E4D3D9559B63}" destId="{ED9783DF-CDC3-45E5-98EB-E6676C1C8560}" srcOrd="1" destOrd="0" parTransId="{63FB392C-DB6E-408C-B572-68C30FF6BB55}" sibTransId="{350AE78E-CFF3-41EB-84F0-BEE59A411E6C}"/>
    <dgm:cxn modelId="{E7D3D618-BD70-425B-8F8D-40581DEE92FA}" srcId="{C0E85617-EAEF-4355-8EF1-950586029956}" destId="{F00C7EF3-3C94-49AE-8A2A-A02A611178B2}" srcOrd="3" destOrd="0" parTransId="{407BD05B-3AF8-4B7A-A8DD-97E0BA777592}" sibTransId="{72D47BAE-524D-448E-B2A2-4155521B4FE0}"/>
    <dgm:cxn modelId="{1A492D1A-902A-4FB6-B16A-DCEFCFD3E9E4}" srcId="{FED8AAD5-63F0-4F2E-8435-BAEA528DBC3A}" destId="{553CB82A-39ED-47F0-B6F7-E7F0AE1D2402}" srcOrd="2" destOrd="0" parTransId="{EE31D26E-37E0-4A2B-8382-3E7C32FD849D}" sibTransId="{8527DE08-F816-4770-93C9-91ED99C85D49}"/>
    <dgm:cxn modelId="{74011822-034E-4488-87F4-8D20A0608E0D}" type="presOf" srcId="{60ED1C96-3CC8-432A-A93E-1EBFEA7CA6D9}" destId="{4D6BE626-5005-475E-8DCB-5AAE1F688E6A}" srcOrd="0" destOrd="1" presId="urn:microsoft.com/office/officeart/2009/3/layout/OpposingIdeas"/>
    <dgm:cxn modelId="{CAD1D022-7808-48FF-BF53-B6EEB3165BF5}" type="presOf" srcId="{A71C742C-56F6-4F7A-B03E-34168A34F0FC}" destId="{4D6BE626-5005-475E-8DCB-5AAE1F688E6A}" srcOrd="0" destOrd="5" presId="urn:microsoft.com/office/officeart/2009/3/layout/OpposingIdeas"/>
    <dgm:cxn modelId="{E885B22C-679C-4724-B89E-E8570A88A108}" type="presOf" srcId="{DE6FEB63-B99D-4D39-9B19-DFB1129810A8}" destId="{C5142708-DA7D-4702-83BB-82CCF80E03D4}" srcOrd="0" destOrd="0" presId="urn:microsoft.com/office/officeart/2009/3/layout/OpposingIdeas"/>
    <dgm:cxn modelId="{DA1DA762-96F4-46A3-B815-A7FA064C0FEA}" srcId="{C0E85617-EAEF-4355-8EF1-950586029956}" destId="{B2A30FED-8802-447D-B08D-74BCC56F7100}" srcOrd="2" destOrd="0" parTransId="{5120D71A-3702-470D-875A-64F181008329}" sibTransId="{6D42F53D-3177-4CC4-BA51-2B737E86E14A}"/>
    <dgm:cxn modelId="{60A71845-47FB-42F0-A029-3A677A7B36AD}" type="presOf" srcId="{C0E85617-EAEF-4355-8EF1-950586029956}" destId="{4D6BE626-5005-475E-8DCB-5AAE1F688E6A}" srcOrd="0" destOrd="6" presId="urn:microsoft.com/office/officeart/2009/3/layout/OpposingIdeas"/>
    <dgm:cxn modelId="{78A63547-B95C-4CC7-88C5-EB4163904F98}" srcId="{FED8AAD5-63F0-4F2E-8435-BAEA528DBC3A}" destId="{2C20E279-C51D-4C74-9E37-1A4E7B81F22C}" srcOrd="1" destOrd="0" parTransId="{98A10E94-AA12-4EEA-A415-932F343EEE9E}" sibTransId="{2A9E3B95-3FB9-4A1E-8A01-3137031FEF01}"/>
    <dgm:cxn modelId="{661C4E48-A33A-4444-B4F1-E1CE5955461F}" srcId="{A9B74028-8AE5-4C6C-A16C-70456D4B447E}" destId="{60ED1C96-3CC8-432A-A93E-1EBFEA7CA6D9}" srcOrd="0" destOrd="0" parTransId="{57AA8870-B67C-41F5-8842-D07BB060C0C6}" sibTransId="{AAAE6FDB-4A2D-48E4-BEC2-74E440D942D6}"/>
    <dgm:cxn modelId="{B7434349-844D-4CD1-ACF9-E1CE01870FD8}" type="presOf" srcId="{2030BACE-F6B7-4295-B726-87CB2026C605}" destId="{4D6BE626-5005-475E-8DCB-5AAE1F688E6A}" srcOrd="0" destOrd="8" presId="urn:microsoft.com/office/officeart/2009/3/layout/OpposingIdeas"/>
    <dgm:cxn modelId="{8725ED69-C788-44D0-BF59-FD8E765C6EBD}" type="presOf" srcId="{60015FE6-C1AB-49F1-A5C8-84A961A2DEA6}" destId="{4D6BE626-5005-475E-8DCB-5AAE1F688E6A}" srcOrd="0" destOrd="7" presId="urn:microsoft.com/office/officeart/2009/3/layout/OpposingIdeas"/>
    <dgm:cxn modelId="{0207FC69-829A-4578-BD77-EFF8C19C6D08}" srcId="{ED9783DF-CDC3-45E5-98EB-E6676C1C8560}" destId="{DE6FEB63-B99D-4D39-9B19-DFB1129810A8}" srcOrd="0" destOrd="0" parTransId="{D5130FC2-C084-4C2C-9323-DFDB850F54EA}" sibTransId="{257B9E8A-859A-4553-B528-73D4FFE6620A}"/>
    <dgm:cxn modelId="{3D95684D-AF7C-46FC-8EA9-F482ED36F3EA}" srcId="{DE6FEB63-B99D-4D39-9B19-DFB1129810A8}" destId="{7A55F60E-8227-43A2-9CFE-D9959B6CD42F}" srcOrd="0" destOrd="0" parTransId="{D3A3D624-9BAD-415E-B793-5791DA1C8953}" sibTransId="{E7063A57-0DA4-49B2-9581-66CF3CB29F51}"/>
    <dgm:cxn modelId="{F5511C6F-4946-4764-BC9E-A304E3D44DBD}" type="presOf" srcId="{8DDD4D9D-AFF4-49B4-9A88-B3D69187BF06}" destId="{6EC5E12E-209E-4E2D-9FBD-AB12F8DDC0DB}" srcOrd="1" destOrd="0" presId="urn:microsoft.com/office/officeart/2009/3/layout/OpposingIdeas"/>
    <dgm:cxn modelId="{96FEB151-EE3A-41EE-A6E4-F497B463FA28}" type="presOf" srcId="{ED9783DF-CDC3-45E5-98EB-E6676C1C8560}" destId="{190C0DD4-9F1B-4059-AEA2-2D8DD01D7C36}" srcOrd="0" destOrd="0" presId="urn:microsoft.com/office/officeart/2009/3/layout/OpposingIdeas"/>
    <dgm:cxn modelId="{1AD24872-7CB8-4B68-B427-282A9CBDDFC7}" srcId="{FED8AAD5-63F0-4F2E-8435-BAEA528DBC3A}" destId="{23A48537-076A-4377-A9DF-08C8729D5FE4}" srcOrd="0" destOrd="0" parTransId="{5BB733C6-0264-4B87-A0E1-96EE520CE2B8}" sibTransId="{AD6CDD82-9C01-47FA-B83C-817121D7B19E}"/>
    <dgm:cxn modelId="{ECE2B853-C690-44C8-89A0-0270CFE0C78F}" type="presOf" srcId="{E381BA39-0C3F-430C-9097-FC63AC8B267E}" destId="{4D6BE626-5005-475E-8DCB-5AAE1F688E6A}" srcOrd="0" destOrd="2" presId="urn:microsoft.com/office/officeart/2009/3/layout/OpposingIdeas"/>
    <dgm:cxn modelId="{19379577-2E9C-4721-B1B7-7A15CD2499F4}" type="presOf" srcId="{F00C7EF3-3C94-49AE-8A2A-A02A611178B2}" destId="{4D6BE626-5005-475E-8DCB-5AAE1F688E6A}" srcOrd="0" destOrd="10" presId="urn:microsoft.com/office/officeart/2009/3/layout/OpposingIdeas"/>
    <dgm:cxn modelId="{6B48DA78-83CA-45C5-931A-D234C91F638A}" srcId="{BE5B602A-EA72-4B61-9AEC-E4D3D9559B63}" destId="{8DDD4D9D-AFF4-49B4-9A88-B3D69187BF06}" srcOrd="0" destOrd="0" parTransId="{9C2CB3A8-8D57-4D22-8060-BDE05353A223}" sibTransId="{DED84D76-0473-43E4-97FA-DF79FA076F3C}"/>
    <dgm:cxn modelId="{BD27B05A-4BFB-43ED-8988-F92EC396B01F}" type="presOf" srcId="{A9B74028-8AE5-4C6C-A16C-70456D4B447E}" destId="{4D6BE626-5005-475E-8DCB-5AAE1F688E6A}" srcOrd="0" destOrd="0" presId="urn:microsoft.com/office/officeart/2009/3/layout/OpposingIdeas"/>
    <dgm:cxn modelId="{A2E30C7B-43FF-41D4-871F-5079C2BC0CCA}" type="presOf" srcId="{1062ACD8-77DC-4F63-BE17-7499DE4EBB73}" destId="{C5142708-DA7D-4702-83BB-82CCF80E03D4}" srcOrd="0" destOrd="2" presId="urn:microsoft.com/office/officeart/2009/3/layout/OpposingIdeas"/>
    <dgm:cxn modelId="{2E75C27B-D956-48FC-A931-9D9179C90547}" type="presOf" srcId="{DA8C2BC7-93DC-4166-A15B-B984627A261A}" destId="{C5142708-DA7D-4702-83BB-82CCF80E03D4}" srcOrd="0" destOrd="7" presId="urn:microsoft.com/office/officeart/2009/3/layout/OpposingIdeas"/>
    <dgm:cxn modelId="{CC63EB7B-8506-454E-9DAB-6167C0D85AFE}" srcId="{A9B74028-8AE5-4C6C-A16C-70456D4B447E}" destId="{A1EFBD47-C4C7-4A8F-920E-FA6CD96B9103}" srcOrd="3" destOrd="0" parTransId="{65DA5598-78AA-47AF-AB2A-BD1C698BB346}" sibTransId="{D7E24145-38EF-41DB-A786-99DCC1E9CC1E}"/>
    <dgm:cxn modelId="{A83F9B86-41C2-4FFD-A991-08502196777D}" srcId="{A9B74028-8AE5-4C6C-A16C-70456D4B447E}" destId="{E381BA39-0C3F-430C-9097-FC63AC8B267E}" srcOrd="1" destOrd="0" parTransId="{0838A017-E993-4594-9472-00D7ACC89A89}" sibTransId="{A3C2DDF6-74D2-4DBF-92C0-7CF052867DC1}"/>
    <dgm:cxn modelId="{853EBB86-6F29-425D-99D1-1BE9F44684AC}" srcId="{A9B74028-8AE5-4C6C-A16C-70456D4B447E}" destId="{CA5294F4-4CC5-4061-8EE8-F1B331C0B135}" srcOrd="2" destOrd="0" parTransId="{FDD17E9A-F7F9-40CD-BCE3-F1AD74D59CC8}" sibTransId="{42FFDCCD-C402-4919-94A8-A1C4157E3108}"/>
    <dgm:cxn modelId="{DB4F3789-0833-4D19-819F-1062C51D6604}" type="presOf" srcId="{7A55F60E-8227-43A2-9CFE-D9959B6CD42F}" destId="{C5142708-DA7D-4702-83BB-82CCF80E03D4}" srcOrd="0" destOrd="1" presId="urn:microsoft.com/office/officeart/2009/3/layout/OpposingIdeas"/>
    <dgm:cxn modelId="{F93FB789-BE74-4EFD-82B9-43C553901E8D}" type="presOf" srcId="{A1EFBD47-C4C7-4A8F-920E-FA6CD96B9103}" destId="{4D6BE626-5005-475E-8DCB-5AAE1F688E6A}" srcOrd="0" destOrd="4" presId="urn:microsoft.com/office/officeart/2009/3/layout/OpposingIdeas"/>
    <dgm:cxn modelId="{5EBE7790-D088-4127-886E-AC2BB111B6EB}" type="presOf" srcId="{553CB82A-39ED-47F0-B6F7-E7F0AE1D2402}" destId="{C5142708-DA7D-4702-83BB-82CCF80E03D4}" srcOrd="0" destOrd="6" presId="urn:microsoft.com/office/officeart/2009/3/layout/OpposingIdeas"/>
    <dgm:cxn modelId="{F66BAE93-9FFB-4BDF-9550-15D731BB45A8}" srcId="{ED9783DF-CDC3-45E5-98EB-E6676C1C8560}" destId="{FED8AAD5-63F0-4F2E-8435-BAEA528DBC3A}" srcOrd="2" destOrd="0" parTransId="{4372FF2C-FA20-4B41-B96D-0972D2BBEE8D}" sibTransId="{0457AC1D-962D-444C-BFEE-F29FBC1325CE}"/>
    <dgm:cxn modelId="{3B315B94-0F65-4494-96D2-9A3DD6425D22}" type="presOf" srcId="{FED8AAD5-63F0-4F2E-8435-BAEA528DBC3A}" destId="{C5142708-DA7D-4702-83BB-82CCF80E03D4}" srcOrd="0" destOrd="3" presId="urn:microsoft.com/office/officeart/2009/3/layout/OpposingIdeas"/>
    <dgm:cxn modelId="{06F741A3-87A0-41B5-B611-03DA7178DBCC}" srcId="{8DDD4D9D-AFF4-49B4-9A88-B3D69187BF06}" destId="{A71C742C-56F6-4F7A-B03E-34168A34F0FC}" srcOrd="1" destOrd="0" parTransId="{658B3658-4ADF-4DE3-B87A-46FE4BF5AD07}" sibTransId="{E500B263-D7C3-43AF-A9B2-B3F8DF3DA5C0}"/>
    <dgm:cxn modelId="{3003FAAF-A230-4F08-86EE-5246EE7321B6}" type="presOf" srcId="{BE5B602A-EA72-4B61-9AEC-E4D3D9559B63}" destId="{23F76EB5-F632-487C-AC16-6E8033599FF9}" srcOrd="0" destOrd="0" presId="urn:microsoft.com/office/officeart/2009/3/layout/OpposingIdeas"/>
    <dgm:cxn modelId="{F46338BE-1C2A-482D-9334-584FF1025165}" type="presOf" srcId="{ED9783DF-CDC3-45E5-98EB-E6676C1C8560}" destId="{DB51C9E3-21E5-4970-B7FB-1B2E8E6ADCB6}" srcOrd="1" destOrd="0" presId="urn:microsoft.com/office/officeart/2009/3/layout/OpposingIdeas"/>
    <dgm:cxn modelId="{94572BC0-EBA7-4669-9CAA-DBC38A82C27D}" type="presOf" srcId="{B2A30FED-8802-447D-B08D-74BCC56F7100}" destId="{4D6BE626-5005-475E-8DCB-5AAE1F688E6A}" srcOrd="0" destOrd="9" presId="urn:microsoft.com/office/officeart/2009/3/layout/OpposingIdeas"/>
    <dgm:cxn modelId="{DA5A12C7-8FCD-4EB1-86D1-CA6FEB993F66}" srcId="{FED8AAD5-63F0-4F2E-8435-BAEA528DBC3A}" destId="{DA8C2BC7-93DC-4166-A15B-B984627A261A}" srcOrd="3" destOrd="0" parTransId="{826BE814-8BD0-4310-9FED-91F9298DD4C7}" sibTransId="{F967C0A8-AE12-440F-B35F-91DB7A72EC41}"/>
    <dgm:cxn modelId="{AE50EAD3-CDDE-4A64-B0D4-ED43A98433E2}" srcId="{ED9783DF-CDC3-45E5-98EB-E6676C1C8560}" destId="{1062ACD8-77DC-4F63-BE17-7499DE4EBB73}" srcOrd="1" destOrd="0" parTransId="{5D27C95E-03FC-4543-ADBD-F99ED828281E}" sibTransId="{B5852F1A-AFFC-4A21-8884-41C9B04B04F3}"/>
    <dgm:cxn modelId="{20E37FD5-DABA-41E1-A21F-C658545F42EE}" srcId="{C0E85617-EAEF-4355-8EF1-950586029956}" destId="{2030BACE-F6B7-4295-B726-87CB2026C605}" srcOrd="1" destOrd="0" parTransId="{517C5188-3170-40D3-899C-61E083670149}" sibTransId="{3FD8F0D7-85F2-40C9-B008-8E8B69220B60}"/>
    <dgm:cxn modelId="{3E9465D6-C97E-4805-ABDD-4D5359BEF761}" srcId="{8DDD4D9D-AFF4-49B4-9A88-B3D69187BF06}" destId="{C0E85617-EAEF-4355-8EF1-950586029956}" srcOrd="2" destOrd="0" parTransId="{20C9DF1D-7882-416A-92A8-D7EB9E7E7C3F}" sibTransId="{372B1621-88D7-4453-BE86-F5AB0E797F69}"/>
    <dgm:cxn modelId="{4B4FA9E1-4D66-4D11-8C66-7EB1EBE08009}" type="presOf" srcId="{CA5294F4-4CC5-4061-8EE8-F1B331C0B135}" destId="{4D6BE626-5005-475E-8DCB-5AAE1F688E6A}" srcOrd="0" destOrd="3" presId="urn:microsoft.com/office/officeart/2009/3/layout/OpposingIdeas"/>
    <dgm:cxn modelId="{D046BCE1-4652-4E73-A9B4-A4B51DA5C96A}" srcId="{8DDD4D9D-AFF4-49B4-9A88-B3D69187BF06}" destId="{A9B74028-8AE5-4C6C-A16C-70456D4B447E}" srcOrd="0" destOrd="0" parTransId="{F072957A-50BE-4E75-AD1C-4C7F1D432E3F}" sibTransId="{A61B85CB-A9E7-47A1-A50C-10F865A9697C}"/>
    <dgm:cxn modelId="{BB1A69E4-1969-48BF-91AE-5491C046B28C}" srcId="{C0E85617-EAEF-4355-8EF1-950586029956}" destId="{60015FE6-C1AB-49F1-A5C8-84A961A2DEA6}" srcOrd="0" destOrd="0" parTransId="{076BD92E-79CD-4DA8-ADE9-59976C8C9CA9}" sibTransId="{FF753731-D04A-4CED-87D3-0FC85F572130}"/>
    <dgm:cxn modelId="{6C9B6AE7-6110-4DD5-9C1A-2A3E144D341A}" type="presOf" srcId="{2C20E279-C51D-4C74-9E37-1A4E7B81F22C}" destId="{C5142708-DA7D-4702-83BB-82CCF80E03D4}" srcOrd="0" destOrd="5" presId="urn:microsoft.com/office/officeart/2009/3/layout/OpposingIdeas"/>
    <dgm:cxn modelId="{60559FEC-A3AD-419E-A05C-F5109DF2F489}" type="presOf" srcId="{8DDD4D9D-AFF4-49B4-9A88-B3D69187BF06}" destId="{F48B5D21-6D38-4E46-89AF-A94FC7C87A55}" srcOrd="0" destOrd="0" presId="urn:microsoft.com/office/officeart/2009/3/layout/OpposingIdeas"/>
    <dgm:cxn modelId="{DDC3CAFF-770B-47CF-AE69-0B0FA5B5109D}" type="presOf" srcId="{23A48537-076A-4377-A9DF-08C8729D5FE4}" destId="{C5142708-DA7D-4702-83BB-82CCF80E03D4}" srcOrd="0" destOrd="4" presId="urn:microsoft.com/office/officeart/2009/3/layout/OpposingIdeas"/>
    <dgm:cxn modelId="{C0C20874-8BA6-4F4D-B7D0-9087AE1E2006}" type="presParOf" srcId="{23F76EB5-F632-487C-AC16-6E8033599FF9}" destId="{6A81672C-BD98-452E-946E-129D0155C3F8}" srcOrd="0" destOrd="0" presId="urn:microsoft.com/office/officeart/2009/3/layout/OpposingIdeas"/>
    <dgm:cxn modelId="{6F2A102A-C6C0-4658-8B96-40EED5DC4A35}" type="presParOf" srcId="{23F76EB5-F632-487C-AC16-6E8033599FF9}" destId="{55C7F7F4-5D50-40B6-8555-D2E89E2D9B96}" srcOrd="1" destOrd="0" presId="urn:microsoft.com/office/officeart/2009/3/layout/OpposingIdeas"/>
    <dgm:cxn modelId="{15FBA500-B954-49D7-A238-DD02A35EFF36}" type="presParOf" srcId="{23F76EB5-F632-487C-AC16-6E8033599FF9}" destId="{4D6BE626-5005-475E-8DCB-5AAE1F688E6A}" srcOrd="2" destOrd="0" presId="urn:microsoft.com/office/officeart/2009/3/layout/OpposingIdeas"/>
    <dgm:cxn modelId="{79AC7DC3-05D7-40BD-A2A8-E85E85CB49E1}" type="presParOf" srcId="{23F76EB5-F632-487C-AC16-6E8033599FF9}" destId="{C5142708-DA7D-4702-83BB-82CCF80E03D4}" srcOrd="3" destOrd="0" presId="urn:microsoft.com/office/officeart/2009/3/layout/OpposingIdeas"/>
    <dgm:cxn modelId="{84A19A81-3235-43AC-A4DE-81CBC84D9698}" type="presParOf" srcId="{23F76EB5-F632-487C-AC16-6E8033599FF9}" destId="{F48B5D21-6D38-4E46-89AF-A94FC7C87A55}" srcOrd="4" destOrd="0" presId="urn:microsoft.com/office/officeart/2009/3/layout/OpposingIdeas"/>
    <dgm:cxn modelId="{F39B3CB8-5467-4FDF-B02D-841B5C0152CA}" type="presParOf" srcId="{23F76EB5-F632-487C-AC16-6E8033599FF9}" destId="{6EC5E12E-209E-4E2D-9FBD-AB12F8DDC0DB}" srcOrd="5" destOrd="0" presId="urn:microsoft.com/office/officeart/2009/3/layout/OpposingIdeas"/>
    <dgm:cxn modelId="{EF97DBF7-C2BF-408D-8785-21E2529BDAED}" type="presParOf" srcId="{23F76EB5-F632-487C-AC16-6E8033599FF9}" destId="{190C0DD4-9F1B-4059-AEA2-2D8DD01D7C36}" srcOrd="6" destOrd="0" presId="urn:microsoft.com/office/officeart/2009/3/layout/OpposingIdeas"/>
    <dgm:cxn modelId="{6C788069-D0FE-40C2-9AC3-E28B1512D2E0}" type="presParOf" srcId="{23F76EB5-F632-487C-AC16-6E8033599FF9}" destId="{DB51C9E3-21E5-4970-B7FB-1B2E8E6ADCB6}" srcOrd="7" destOrd="0" presId="urn:microsoft.com/office/officeart/2009/3/layout/OpposingIdea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BE5B602A-EA72-4B61-9AEC-E4D3D9559B63}" type="doc">
      <dgm:prSet loTypeId="urn:microsoft.com/office/officeart/2009/3/layout/OpposingIdeas" loCatId="relationship" qsTypeId="urn:microsoft.com/office/officeart/2005/8/quickstyle/simple1" qsCatId="simple" csTypeId="urn:microsoft.com/office/officeart/2005/8/colors/accent3_1" csCatId="accent3" phldr="1"/>
      <dgm:spPr/>
      <dgm:t>
        <a:bodyPr/>
        <a:lstStyle/>
        <a:p>
          <a:endParaRPr lang="en-CA"/>
        </a:p>
      </dgm:t>
    </dgm:pt>
    <dgm:pt modelId="{8DDD4D9D-AFF4-49B4-9A88-B3D69187BF06}">
      <dgm:prSet phldrT="[Text]" phldr="0" custT="1"/>
      <dgm:spPr/>
      <dgm:t>
        <a:bodyPr/>
        <a:lstStyle/>
        <a:p>
          <a:pPr algn="ctr" rtl="0"/>
          <a:r>
            <a:rPr lang="en-CA" sz="1800" b="1" dirty="0">
              <a:solidFill>
                <a:schemeClr val="tx1">
                  <a:lumMod val="75000"/>
                  <a:lumOff val="25000"/>
                </a:schemeClr>
              </a:solidFill>
              <a:latin typeface="Open Sans" pitchFamily="2" charset="0"/>
              <a:ea typeface="Open Sans" pitchFamily="2" charset="0"/>
              <a:cs typeface="Open Sans" pitchFamily="2" charset="0"/>
            </a:rPr>
            <a:t>Examples of Increased Need</a:t>
          </a:r>
        </a:p>
      </dgm:t>
    </dgm:pt>
    <dgm:pt modelId="{9C2CB3A8-8D57-4D22-8060-BDE05353A223}" type="parTrans" cxnId="{6B48DA78-83CA-45C5-931A-D234C91F638A}">
      <dgm:prSet/>
      <dgm:spPr/>
      <dgm:t>
        <a:bodyPr/>
        <a:lstStyle/>
        <a:p>
          <a:endParaRPr lang="en-CA"/>
        </a:p>
      </dgm:t>
    </dgm:pt>
    <dgm:pt modelId="{DED84D76-0473-43E4-97FA-DF79FA076F3C}" type="sibTrans" cxnId="{6B48DA78-83CA-45C5-931A-D234C91F638A}">
      <dgm:prSet/>
      <dgm:spPr/>
      <dgm:t>
        <a:bodyPr/>
        <a:lstStyle/>
        <a:p>
          <a:endParaRPr lang="en-CA"/>
        </a:p>
      </dgm:t>
    </dgm:pt>
    <dgm:pt modelId="{A9B74028-8AE5-4C6C-A16C-70456D4B447E}">
      <dgm:prSet phldrT="[Text]" phldr="0" custT="1"/>
      <dgm:spPr/>
      <dgm:t>
        <a:bodyPr/>
        <a:lstStyle/>
        <a:p>
          <a:r>
            <a:rPr lang="en-CA" sz="2000" b="1" dirty="0">
              <a:solidFill>
                <a:schemeClr val="accent6">
                  <a:lumMod val="50000"/>
                </a:schemeClr>
              </a:solidFill>
              <a:latin typeface="Open Sans" pitchFamily="2" charset="0"/>
              <a:ea typeface="Open Sans" pitchFamily="2" charset="0"/>
              <a:cs typeface="Open Sans" pitchFamily="2" charset="0"/>
            </a:rPr>
            <a:t>BLOOD LOSS</a:t>
          </a:r>
        </a:p>
      </dgm:t>
    </dgm:pt>
    <dgm:pt modelId="{F072957A-50BE-4E75-AD1C-4C7F1D432E3F}" type="parTrans" cxnId="{D046BCE1-4652-4E73-A9B4-A4B51DA5C96A}">
      <dgm:prSet/>
      <dgm:spPr/>
      <dgm:t>
        <a:bodyPr/>
        <a:lstStyle/>
        <a:p>
          <a:endParaRPr lang="en-CA"/>
        </a:p>
      </dgm:t>
    </dgm:pt>
    <dgm:pt modelId="{A61B85CB-A9E7-47A1-A50C-10F865A9697C}" type="sibTrans" cxnId="{D046BCE1-4652-4E73-A9B4-A4B51DA5C96A}">
      <dgm:prSet/>
      <dgm:spPr/>
      <dgm:t>
        <a:bodyPr/>
        <a:lstStyle/>
        <a:p>
          <a:endParaRPr lang="en-CA"/>
        </a:p>
      </dgm:t>
    </dgm:pt>
    <dgm:pt modelId="{ED9783DF-CDC3-45E5-98EB-E6676C1C8560}">
      <dgm:prSet phldrT="[Text]" phldr="0" custT="1"/>
      <dgm:spPr/>
      <dgm:t>
        <a:bodyPr/>
        <a:lstStyle/>
        <a:p>
          <a:pPr algn="ctr" rtl="0"/>
          <a:r>
            <a:rPr lang="en-CA" sz="1800" b="1" dirty="0">
              <a:solidFill>
                <a:schemeClr val="tx1">
                  <a:lumMod val="75000"/>
                  <a:lumOff val="25000"/>
                </a:schemeClr>
              </a:solidFill>
              <a:latin typeface="Open Sans" pitchFamily="2" charset="0"/>
              <a:ea typeface="Open Sans" pitchFamily="2" charset="0"/>
              <a:cs typeface="Open Sans" pitchFamily="2" charset="0"/>
            </a:rPr>
            <a:t>Examples of Decreased Availability</a:t>
          </a:r>
        </a:p>
      </dgm:t>
    </dgm:pt>
    <dgm:pt modelId="{63FB392C-DB6E-408C-B572-68C30FF6BB55}" type="parTrans" cxnId="{69823D14-E4F4-4320-A147-86C15B6DEE58}">
      <dgm:prSet/>
      <dgm:spPr/>
      <dgm:t>
        <a:bodyPr/>
        <a:lstStyle/>
        <a:p>
          <a:endParaRPr lang="en-CA"/>
        </a:p>
      </dgm:t>
    </dgm:pt>
    <dgm:pt modelId="{350AE78E-CFF3-41EB-84F0-BEE59A411E6C}" type="sibTrans" cxnId="{69823D14-E4F4-4320-A147-86C15B6DEE58}">
      <dgm:prSet/>
      <dgm:spPr/>
      <dgm:t>
        <a:bodyPr/>
        <a:lstStyle/>
        <a:p>
          <a:endParaRPr lang="en-CA"/>
        </a:p>
      </dgm:t>
    </dgm:pt>
    <dgm:pt modelId="{DE6FEB63-B99D-4D39-9B19-DFB1129810A8}">
      <dgm:prSet phldrT="[Text]" custT="1"/>
      <dgm:spPr>
        <a:blipFill>
          <a:blip xmlns:r="http://schemas.openxmlformats.org/officeDocument/2006/relationships" r:embed="rId1"/>
          <a:stretch>
            <a:fillRect l="-3688" t="-1646" r="-2820" b="-22634"/>
          </a:stretch>
        </a:blipFill>
      </dgm:spPr>
      <dgm:t>
        <a:bodyPr/>
        <a:lstStyle/>
        <a:p>
          <a:r>
            <a:rPr lang="en-US">
              <a:noFill/>
            </a:rPr>
            <a:t> </a:t>
          </a:r>
        </a:p>
      </dgm:t>
    </dgm:pt>
    <dgm:pt modelId="{D5130FC2-C084-4C2C-9323-DFDB850F54EA}" type="parTrans" cxnId="{0207FC69-829A-4578-BD77-EFF8C19C6D08}">
      <dgm:prSet/>
      <dgm:spPr/>
      <dgm:t>
        <a:bodyPr/>
        <a:lstStyle/>
        <a:p>
          <a:endParaRPr lang="en-CA"/>
        </a:p>
      </dgm:t>
    </dgm:pt>
    <dgm:pt modelId="{257B9E8A-859A-4553-B528-73D4FFE6620A}" type="sibTrans" cxnId="{0207FC69-829A-4578-BD77-EFF8C19C6D08}">
      <dgm:prSet/>
      <dgm:spPr/>
      <dgm:t>
        <a:bodyPr/>
        <a:lstStyle/>
        <a:p>
          <a:endParaRPr lang="en-CA"/>
        </a:p>
      </dgm:t>
    </dgm:pt>
    <dgm:pt modelId="{60ED1C96-3CC8-432A-A93E-1EBFEA7CA6D9}">
      <dgm:prSet custT="1"/>
      <dgm:spPr/>
      <dgm:t>
        <a:bodyPr/>
        <a:lstStyle/>
        <a:p>
          <a:r>
            <a:rPr lang="en-CA" sz="2000" dirty="0">
              <a:solidFill>
                <a:schemeClr val="bg1">
                  <a:lumMod val="50000"/>
                </a:schemeClr>
              </a:solidFill>
              <a:latin typeface="Open Sans" pitchFamily="2" charset="0"/>
              <a:ea typeface="Open Sans" pitchFamily="2" charset="0"/>
              <a:cs typeface="Open Sans" pitchFamily="2" charset="0"/>
            </a:rPr>
            <a:t>Menstruation</a:t>
          </a:r>
        </a:p>
      </dgm:t>
    </dgm:pt>
    <dgm:pt modelId="{57AA8870-B67C-41F5-8842-D07BB060C0C6}" type="parTrans" cxnId="{661C4E48-A33A-4444-B4F1-E1CE5955461F}">
      <dgm:prSet/>
      <dgm:spPr/>
      <dgm:t>
        <a:bodyPr/>
        <a:lstStyle/>
        <a:p>
          <a:endParaRPr lang="en-CA"/>
        </a:p>
      </dgm:t>
    </dgm:pt>
    <dgm:pt modelId="{AAAE6FDB-4A2D-48E4-BEC2-74E440D942D6}" type="sibTrans" cxnId="{661C4E48-A33A-4444-B4F1-E1CE5955461F}">
      <dgm:prSet/>
      <dgm:spPr/>
      <dgm:t>
        <a:bodyPr/>
        <a:lstStyle/>
        <a:p>
          <a:endParaRPr lang="en-CA"/>
        </a:p>
      </dgm:t>
    </dgm:pt>
    <dgm:pt modelId="{E381BA39-0C3F-430C-9097-FC63AC8B267E}">
      <dgm:prSet custT="1"/>
      <dgm:spPr/>
      <dgm:t>
        <a:bodyPr/>
        <a:lstStyle/>
        <a:p>
          <a:r>
            <a:rPr lang="en-CA" sz="2000" dirty="0">
              <a:solidFill>
                <a:schemeClr val="bg1">
                  <a:lumMod val="50000"/>
                </a:schemeClr>
              </a:solidFill>
              <a:latin typeface="Open Sans" pitchFamily="2" charset="0"/>
              <a:ea typeface="Open Sans" pitchFamily="2" charset="0"/>
              <a:cs typeface="Open Sans" pitchFamily="2" charset="0"/>
            </a:rPr>
            <a:t>GI blood loss</a:t>
          </a:r>
        </a:p>
      </dgm:t>
    </dgm:pt>
    <dgm:pt modelId="{0838A017-E993-4594-9472-00D7ACC89A89}" type="parTrans" cxnId="{A83F9B86-41C2-4FFD-A991-08502196777D}">
      <dgm:prSet/>
      <dgm:spPr/>
      <dgm:t>
        <a:bodyPr/>
        <a:lstStyle/>
        <a:p>
          <a:endParaRPr lang="en-CA"/>
        </a:p>
      </dgm:t>
    </dgm:pt>
    <dgm:pt modelId="{A3C2DDF6-74D2-4DBF-92C0-7CF052867DC1}" type="sibTrans" cxnId="{A83F9B86-41C2-4FFD-A991-08502196777D}">
      <dgm:prSet/>
      <dgm:spPr/>
      <dgm:t>
        <a:bodyPr/>
        <a:lstStyle/>
        <a:p>
          <a:endParaRPr lang="en-CA"/>
        </a:p>
      </dgm:t>
    </dgm:pt>
    <dgm:pt modelId="{CA5294F4-4CC5-4061-8EE8-F1B331C0B135}">
      <dgm:prSet custT="1"/>
      <dgm:spPr/>
      <dgm:t>
        <a:bodyPr/>
        <a:lstStyle/>
        <a:p>
          <a:r>
            <a:rPr lang="en-CA" sz="2000" dirty="0">
              <a:solidFill>
                <a:schemeClr val="bg1">
                  <a:lumMod val="50000"/>
                </a:schemeClr>
              </a:solidFill>
              <a:latin typeface="Open Sans" pitchFamily="2" charset="0"/>
              <a:ea typeface="Open Sans" pitchFamily="2" charset="0"/>
              <a:cs typeface="Open Sans" pitchFamily="2" charset="0"/>
            </a:rPr>
            <a:t>Hematuria</a:t>
          </a:r>
        </a:p>
      </dgm:t>
    </dgm:pt>
    <dgm:pt modelId="{FDD17E9A-F7F9-40CD-BCE3-F1AD74D59CC8}" type="parTrans" cxnId="{853EBB86-6F29-425D-99D1-1BE9F44684AC}">
      <dgm:prSet/>
      <dgm:spPr/>
      <dgm:t>
        <a:bodyPr/>
        <a:lstStyle/>
        <a:p>
          <a:endParaRPr lang="en-CA"/>
        </a:p>
      </dgm:t>
    </dgm:pt>
    <dgm:pt modelId="{42FFDCCD-C402-4919-94A8-A1C4157E3108}" type="sibTrans" cxnId="{853EBB86-6F29-425D-99D1-1BE9F44684AC}">
      <dgm:prSet/>
      <dgm:spPr/>
      <dgm:t>
        <a:bodyPr/>
        <a:lstStyle/>
        <a:p>
          <a:endParaRPr lang="en-CA"/>
        </a:p>
      </dgm:t>
    </dgm:pt>
    <dgm:pt modelId="{F00C7EF3-3C94-49AE-8A2A-A02A611178B2}">
      <dgm:prSet/>
      <dgm:spPr/>
      <dgm:t>
        <a:bodyPr/>
        <a:lstStyle/>
        <a:p>
          <a:endParaRPr lang="en-CA" sz="1200" dirty="0"/>
        </a:p>
      </dgm:t>
    </dgm:pt>
    <dgm:pt modelId="{407BD05B-3AF8-4B7A-A8DD-97E0BA777592}" type="parTrans" cxnId="{E7D3D618-BD70-425B-8F8D-40581DEE92FA}">
      <dgm:prSet/>
      <dgm:spPr/>
      <dgm:t>
        <a:bodyPr/>
        <a:lstStyle/>
        <a:p>
          <a:endParaRPr lang="en-CA"/>
        </a:p>
      </dgm:t>
    </dgm:pt>
    <dgm:pt modelId="{72D47BAE-524D-448E-B2A2-4155521B4FE0}" type="sibTrans" cxnId="{E7D3D618-BD70-425B-8F8D-40581DEE92FA}">
      <dgm:prSet/>
      <dgm:spPr/>
      <dgm:t>
        <a:bodyPr/>
        <a:lstStyle/>
        <a:p>
          <a:endParaRPr lang="en-CA"/>
        </a:p>
      </dgm:t>
    </dgm:pt>
    <dgm:pt modelId="{60015FE6-C1AB-49F1-A5C8-84A961A2DEA6}">
      <dgm:prSet custT="1"/>
      <dgm:spPr/>
      <dgm:t>
        <a:bodyPr/>
        <a:lstStyle/>
        <a:p>
          <a:r>
            <a:rPr lang="en-CA" sz="2000" dirty="0">
              <a:solidFill>
                <a:schemeClr val="bg1">
                  <a:lumMod val="50000"/>
                </a:schemeClr>
              </a:solidFill>
              <a:latin typeface="Open Sans" pitchFamily="2" charset="0"/>
              <a:ea typeface="Open Sans" pitchFamily="2" charset="0"/>
              <a:cs typeface="Open Sans" pitchFamily="2" charset="0"/>
            </a:rPr>
            <a:t>Pregnancy</a:t>
          </a:r>
        </a:p>
      </dgm:t>
    </dgm:pt>
    <dgm:pt modelId="{076BD92E-79CD-4DA8-ADE9-59976C8C9CA9}" type="parTrans" cxnId="{BB1A69E4-1969-48BF-91AE-5491C046B28C}">
      <dgm:prSet/>
      <dgm:spPr/>
      <dgm:t>
        <a:bodyPr/>
        <a:lstStyle/>
        <a:p>
          <a:endParaRPr lang="en-CA"/>
        </a:p>
      </dgm:t>
    </dgm:pt>
    <dgm:pt modelId="{FF753731-D04A-4CED-87D3-0FC85F572130}" type="sibTrans" cxnId="{BB1A69E4-1969-48BF-91AE-5491C046B28C}">
      <dgm:prSet/>
      <dgm:spPr/>
      <dgm:t>
        <a:bodyPr/>
        <a:lstStyle/>
        <a:p>
          <a:endParaRPr lang="en-CA"/>
        </a:p>
      </dgm:t>
    </dgm:pt>
    <dgm:pt modelId="{2030BACE-F6B7-4295-B726-87CB2026C605}">
      <dgm:prSet custT="1"/>
      <dgm:spPr/>
      <dgm:t>
        <a:bodyPr/>
        <a:lstStyle/>
        <a:p>
          <a:r>
            <a:rPr lang="en-CA" sz="2000" dirty="0">
              <a:solidFill>
                <a:schemeClr val="bg1">
                  <a:lumMod val="50000"/>
                </a:schemeClr>
              </a:solidFill>
              <a:latin typeface="Open Sans" pitchFamily="2" charset="0"/>
              <a:ea typeface="Open Sans" pitchFamily="2" charset="0"/>
              <a:cs typeface="Open Sans" pitchFamily="2" charset="0"/>
            </a:rPr>
            <a:t>Extreme exercise</a:t>
          </a:r>
        </a:p>
      </dgm:t>
    </dgm:pt>
    <dgm:pt modelId="{517C5188-3170-40D3-899C-61E083670149}" type="parTrans" cxnId="{20E37FD5-DABA-41E1-A21F-C658545F42EE}">
      <dgm:prSet/>
      <dgm:spPr/>
      <dgm:t>
        <a:bodyPr/>
        <a:lstStyle/>
        <a:p>
          <a:endParaRPr lang="en-CA"/>
        </a:p>
      </dgm:t>
    </dgm:pt>
    <dgm:pt modelId="{3FD8F0D7-85F2-40C9-B008-8E8B69220B60}" type="sibTrans" cxnId="{20E37FD5-DABA-41E1-A21F-C658545F42EE}">
      <dgm:prSet/>
      <dgm:spPr/>
      <dgm:t>
        <a:bodyPr/>
        <a:lstStyle/>
        <a:p>
          <a:endParaRPr lang="en-CA"/>
        </a:p>
      </dgm:t>
    </dgm:pt>
    <dgm:pt modelId="{B2A30FED-8802-447D-B08D-74BCC56F7100}">
      <dgm:prSet custT="1"/>
      <dgm:spPr/>
      <dgm:t>
        <a:bodyPr/>
        <a:lstStyle/>
        <a:p>
          <a:pPr rtl="0"/>
          <a:r>
            <a:rPr lang="en-CA" sz="2000" dirty="0">
              <a:solidFill>
                <a:schemeClr val="bg1">
                  <a:lumMod val="50000"/>
                </a:schemeClr>
              </a:solidFill>
              <a:latin typeface="Open Sans" pitchFamily="2" charset="0"/>
              <a:ea typeface="Open Sans" pitchFamily="2" charset="0"/>
              <a:cs typeface="Open Sans" pitchFamily="2" charset="0"/>
            </a:rPr>
            <a:t>Childhood growth</a:t>
          </a:r>
        </a:p>
      </dgm:t>
    </dgm:pt>
    <dgm:pt modelId="{5120D71A-3702-470D-875A-64F181008329}" type="parTrans" cxnId="{DA1DA762-96F4-46A3-B815-A7FA064C0FEA}">
      <dgm:prSet/>
      <dgm:spPr/>
      <dgm:t>
        <a:bodyPr/>
        <a:lstStyle/>
        <a:p>
          <a:endParaRPr lang="en-CA"/>
        </a:p>
      </dgm:t>
    </dgm:pt>
    <dgm:pt modelId="{6D42F53D-3177-4CC4-BA51-2B737E86E14A}" type="sibTrans" cxnId="{DA1DA762-96F4-46A3-B815-A7FA064C0FEA}">
      <dgm:prSet/>
      <dgm:spPr/>
      <dgm:t>
        <a:bodyPr/>
        <a:lstStyle/>
        <a:p>
          <a:endParaRPr lang="en-CA"/>
        </a:p>
      </dgm:t>
    </dgm:pt>
    <dgm:pt modelId="{A1EFBD47-C4C7-4A8F-920E-FA6CD96B9103}">
      <dgm:prSet custT="1"/>
      <dgm:spPr/>
      <dgm:t>
        <a:bodyPr/>
        <a:lstStyle/>
        <a:p>
          <a:r>
            <a:rPr lang="en-CA" sz="2000" dirty="0">
              <a:solidFill>
                <a:schemeClr val="bg1">
                  <a:lumMod val="50000"/>
                </a:schemeClr>
              </a:solidFill>
              <a:latin typeface="Open Sans" pitchFamily="2" charset="0"/>
              <a:ea typeface="Open Sans" pitchFamily="2" charset="0"/>
              <a:cs typeface="Open Sans" pitchFamily="2" charset="0"/>
            </a:rPr>
            <a:t>Blood donation</a:t>
          </a:r>
        </a:p>
      </dgm:t>
    </dgm:pt>
    <dgm:pt modelId="{65DA5598-78AA-47AF-AB2A-BD1C698BB346}" type="parTrans" cxnId="{CC63EB7B-8506-454E-9DAB-6167C0D85AFE}">
      <dgm:prSet/>
      <dgm:spPr/>
      <dgm:t>
        <a:bodyPr/>
        <a:lstStyle/>
        <a:p>
          <a:endParaRPr lang="en-CA"/>
        </a:p>
      </dgm:t>
    </dgm:pt>
    <dgm:pt modelId="{D7E24145-38EF-41DB-A786-99DCC1E9CC1E}" type="sibTrans" cxnId="{CC63EB7B-8506-454E-9DAB-6167C0D85AFE}">
      <dgm:prSet/>
      <dgm:spPr/>
      <dgm:t>
        <a:bodyPr/>
        <a:lstStyle/>
        <a:p>
          <a:endParaRPr lang="en-CA"/>
        </a:p>
      </dgm:t>
    </dgm:pt>
    <dgm:pt modelId="{C0E85617-EAEF-4355-8EF1-950586029956}">
      <dgm:prSet custT="1"/>
      <dgm:spPr/>
      <dgm:t>
        <a:bodyPr/>
        <a:lstStyle/>
        <a:p>
          <a:r>
            <a:rPr lang="en-CA" sz="2000" b="1" dirty="0">
              <a:solidFill>
                <a:schemeClr val="accent6">
                  <a:lumMod val="50000"/>
                </a:schemeClr>
              </a:solidFill>
              <a:latin typeface="Open Sans" pitchFamily="2" charset="0"/>
              <a:ea typeface="Open Sans" pitchFamily="2" charset="0"/>
              <a:cs typeface="Open Sans" pitchFamily="2" charset="0"/>
            </a:rPr>
            <a:t>PHYSIOLOGIC NEEDS</a:t>
          </a:r>
        </a:p>
      </dgm:t>
    </dgm:pt>
    <dgm:pt modelId="{20C9DF1D-7882-416A-92A8-D7EB9E7E7C3F}" type="parTrans" cxnId="{3E9465D6-C97E-4805-ABDD-4D5359BEF761}">
      <dgm:prSet/>
      <dgm:spPr/>
      <dgm:t>
        <a:bodyPr/>
        <a:lstStyle/>
        <a:p>
          <a:endParaRPr lang="en-CA"/>
        </a:p>
      </dgm:t>
    </dgm:pt>
    <dgm:pt modelId="{372B1621-88D7-4453-BE86-F5AB0E797F69}" type="sibTrans" cxnId="{3E9465D6-C97E-4805-ABDD-4D5359BEF761}">
      <dgm:prSet/>
      <dgm:spPr/>
      <dgm:t>
        <a:bodyPr/>
        <a:lstStyle/>
        <a:p>
          <a:endParaRPr lang="en-CA"/>
        </a:p>
      </dgm:t>
    </dgm:pt>
    <dgm:pt modelId="{A71C742C-56F6-4F7A-B03E-34168A34F0FC}">
      <dgm:prSet custT="1"/>
      <dgm:spPr/>
      <dgm:t>
        <a:bodyPr/>
        <a:lstStyle/>
        <a:p>
          <a:r>
            <a:rPr lang="en-CA" sz="1600" dirty="0">
              <a:solidFill>
                <a:schemeClr val="bg1">
                  <a:lumMod val="50000"/>
                </a:schemeClr>
              </a:solidFill>
            </a:rPr>
            <a:t>__________________________</a:t>
          </a:r>
        </a:p>
      </dgm:t>
    </dgm:pt>
    <dgm:pt modelId="{658B3658-4ADF-4DE3-B87A-46FE4BF5AD07}" type="parTrans" cxnId="{06F741A3-87A0-41B5-B611-03DA7178DBCC}">
      <dgm:prSet/>
      <dgm:spPr/>
      <dgm:t>
        <a:bodyPr/>
        <a:lstStyle/>
        <a:p>
          <a:endParaRPr lang="en-CA"/>
        </a:p>
      </dgm:t>
    </dgm:pt>
    <dgm:pt modelId="{E500B263-D7C3-43AF-A9B2-B3F8DF3DA5C0}" type="sibTrans" cxnId="{06F741A3-87A0-41B5-B611-03DA7178DBCC}">
      <dgm:prSet/>
      <dgm:spPr/>
      <dgm:t>
        <a:bodyPr/>
        <a:lstStyle/>
        <a:p>
          <a:endParaRPr lang="en-CA"/>
        </a:p>
      </dgm:t>
    </dgm:pt>
    <dgm:pt modelId="{7A55F60E-8227-43A2-9CFE-D9959B6CD42F}">
      <dgm:prSet custT="1"/>
      <dgm:spPr/>
      <dgm:t>
        <a:bodyPr/>
        <a:lstStyle/>
        <a:p>
          <a:r>
            <a:rPr lang="en-US">
              <a:noFill/>
            </a:rPr>
            <a:t> </a:t>
          </a:r>
        </a:p>
      </dgm:t>
    </dgm:pt>
    <dgm:pt modelId="{D3A3D624-9BAD-415E-B793-5791DA1C8953}" type="parTrans" cxnId="{3D95684D-AF7C-46FC-8EA9-F482ED36F3EA}">
      <dgm:prSet/>
      <dgm:spPr/>
      <dgm:t>
        <a:bodyPr/>
        <a:lstStyle/>
        <a:p>
          <a:endParaRPr lang="en-CA"/>
        </a:p>
      </dgm:t>
    </dgm:pt>
    <dgm:pt modelId="{E7063A57-0DA4-49B2-9581-66CF3CB29F51}" type="sibTrans" cxnId="{3D95684D-AF7C-46FC-8EA9-F482ED36F3EA}">
      <dgm:prSet/>
      <dgm:spPr/>
      <dgm:t>
        <a:bodyPr/>
        <a:lstStyle/>
        <a:p>
          <a:endParaRPr lang="en-CA"/>
        </a:p>
      </dgm:t>
    </dgm:pt>
    <dgm:pt modelId="{FED8AAD5-63F0-4F2E-8435-BAEA528DBC3A}">
      <dgm:prSet custT="1"/>
      <dgm:spPr/>
      <dgm:t>
        <a:bodyPr/>
        <a:lstStyle/>
        <a:p>
          <a:r>
            <a:rPr lang="en-US">
              <a:noFill/>
            </a:rPr>
            <a:t> </a:t>
          </a:r>
        </a:p>
      </dgm:t>
    </dgm:pt>
    <dgm:pt modelId="{4372FF2C-FA20-4B41-B96D-0972D2BBEE8D}" type="parTrans" cxnId="{F66BAE93-9FFB-4BDF-9550-15D731BB45A8}">
      <dgm:prSet/>
      <dgm:spPr/>
      <dgm:t>
        <a:bodyPr/>
        <a:lstStyle/>
        <a:p>
          <a:endParaRPr lang="en-CA"/>
        </a:p>
      </dgm:t>
    </dgm:pt>
    <dgm:pt modelId="{0457AC1D-962D-444C-BFEE-F29FBC1325CE}" type="sibTrans" cxnId="{F66BAE93-9FFB-4BDF-9550-15D731BB45A8}">
      <dgm:prSet/>
      <dgm:spPr/>
      <dgm:t>
        <a:bodyPr/>
        <a:lstStyle/>
        <a:p>
          <a:endParaRPr lang="en-CA"/>
        </a:p>
      </dgm:t>
    </dgm:pt>
    <dgm:pt modelId="{23A48537-076A-4377-A9DF-08C8729D5FE4}">
      <dgm:prSet custT="1"/>
      <dgm:spPr/>
      <dgm:t>
        <a:bodyPr/>
        <a:lstStyle/>
        <a:p>
          <a:r>
            <a:rPr lang="en-US">
              <a:noFill/>
            </a:rPr>
            <a:t> </a:t>
          </a:r>
        </a:p>
      </dgm:t>
    </dgm:pt>
    <dgm:pt modelId="{5BB733C6-0264-4B87-A0E1-96EE520CE2B8}" type="parTrans" cxnId="{1AD24872-7CB8-4B68-B427-282A9CBDDFC7}">
      <dgm:prSet/>
      <dgm:spPr/>
      <dgm:t>
        <a:bodyPr/>
        <a:lstStyle/>
        <a:p>
          <a:endParaRPr lang="en-CA"/>
        </a:p>
      </dgm:t>
    </dgm:pt>
    <dgm:pt modelId="{AD6CDD82-9C01-47FA-B83C-817121D7B19E}" type="sibTrans" cxnId="{1AD24872-7CB8-4B68-B427-282A9CBDDFC7}">
      <dgm:prSet/>
      <dgm:spPr/>
      <dgm:t>
        <a:bodyPr/>
        <a:lstStyle/>
        <a:p>
          <a:endParaRPr lang="en-CA"/>
        </a:p>
      </dgm:t>
    </dgm:pt>
    <dgm:pt modelId="{2C20E279-C51D-4C74-9E37-1A4E7B81F22C}">
      <dgm:prSet custT="1"/>
      <dgm:spPr/>
      <dgm:t>
        <a:bodyPr/>
        <a:lstStyle/>
        <a:p>
          <a:r>
            <a:rPr lang="en-US">
              <a:noFill/>
            </a:rPr>
            <a:t> </a:t>
          </a:r>
        </a:p>
      </dgm:t>
    </dgm:pt>
    <dgm:pt modelId="{98A10E94-AA12-4EEA-A415-932F343EEE9E}" type="parTrans" cxnId="{78A63547-B95C-4CC7-88C5-EB4163904F98}">
      <dgm:prSet/>
      <dgm:spPr/>
      <dgm:t>
        <a:bodyPr/>
        <a:lstStyle/>
        <a:p>
          <a:endParaRPr lang="en-CA"/>
        </a:p>
      </dgm:t>
    </dgm:pt>
    <dgm:pt modelId="{2A9E3B95-3FB9-4A1E-8A01-3137031FEF01}" type="sibTrans" cxnId="{78A63547-B95C-4CC7-88C5-EB4163904F98}">
      <dgm:prSet/>
      <dgm:spPr/>
      <dgm:t>
        <a:bodyPr/>
        <a:lstStyle/>
        <a:p>
          <a:endParaRPr lang="en-CA"/>
        </a:p>
      </dgm:t>
    </dgm:pt>
    <dgm:pt modelId="{553CB82A-39ED-47F0-B6F7-E7F0AE1D2402}">
      <dgm:prSet custT="1"/>
      <dgm:spPr/>
      <dgm:t>
        <a:bodyPr/>
        <a:lstStyle/>
        <a:p>
          <a:r>
            <a:rPr lang="en-US">
              <a:noFill/>
            </a:rPr>
            <a:t> </a:t>
          </a:r>
        </a:p>
      </dgm:t>
    </dgm:pt>
    <dgm:pt modelId="{EE31D26E-37E0-4A2B-8382-3E7C32FD849D}" type="parTrans" cxnId="{1A492D1A-902A-4FB6-B16A-DCEFCFD3E9E4}">
      <dgm:prSet/>
      <dgm:spPr/>
      <dgm:t>
        <a:bodyPr/>
        <a:lstStyle/>
        <a:p>
          <a:endParaRPr lang="en-CA"/>
        </a:p>
      </dgm:t>
    </dgm:pt>
    <dgm:pt modelId="{8527DE08-F816-4770-93C9-91ED99C85D49}" type="sibTrans" cxnId="{1A492D1A-902A-4FB6-B16A-DCEFCFD3E9E4}">
      <dgm:prSet/>
      <dgm:spPr/>
      <dgm:t>
        <a:bodyPr/>
        <a:lstStyle/>
        <a:p>
          <a:endParaRPr lang="en-CA"/>
        </a:p>
      </dgm:t>
    </dgm:pt>
    <dgm:pt modelId="{DA8C2BC7-93DC-4166-A15B-B984627A261A}">
      <dgm:prSet custT="1"/>
      <dgm:spPr/>
      <dgm:t>
        <a:bodyPr/>
        <a:lstStyle/>
        <a:p>
          <a:r>
            <a:rPr lang="en-US">
              <a:noFill/>
            </a:rPr>
            <a:t> </a:t>
          </a:r>
        </a:p>
      </dgm:t>
    </dgm:pt>
    <dgm:pt modelId="{826BE814-8BD0-4310-9FED-91F9298DD4C7}" type="parTrans" cxnId="{DA5A12C7-8FCD-4EB1-86D1-CA6FEB993F66}">
      <dgm:prSet/>
      <dgm:spPr/>
      <dgm:t>
        <a:bodyPr/>
        <a:lstStyle/>
        <a:p>
          <a:endParaRPr lang="en-CA"/>
        </a:p>
      </dgm:t>
    </dgm:pt>
    <dgm:pt modelId="{F967C0A8-AE12-440F-B35F-91DB7A72EC41}" type="sibTrans" cxnId="{DA5A12C7-8FCD-4EB1-86D1-CA6FEB993F66}">
      <dgm:prSet/>
      <dgm:spPr/>
      <dgm:t>
        <a:bodyPr/>
        <a:lstStyle/>
        <a:p>
          <a:endParaRPr lang="en-CA"/>
        </a:p>
      </dgm:t>
    </dgm:pt>
    <dgm:pt modelId="{1062ACD8-77DC-4F63-BE17-7499DE4EBB73}">
      <dgm:prSet custT="1"/>
      <dgm:spPr/>
      <dgm:t>
        <a:bodyPr/>
        <a:lstStyle/>
        <a:p>
          <a:r>
            <a:rPr lang="en-US">
              <a:noFill/>
            </a:rPr>
            <a:t> </a:t>
          </a:r>
        </a:p>
      </dgm:t>
    </dgm:pt>
    <dgm:pt modelId="{5D27C95E-03FC-4543-ADBD-F99ED828281E}" type="parTrans" cxnId="{AE50EAD3-CDDE-4A64-B0D4-ED43A98433E2}">
      <dgm:prSet/>
      <dgm:spPr/>
      <dgm:t>
        <a:bodyPr/>
        <a:lstStyle/>
        <a:p>
          <a:endParaRPr lang="en-CA"/>
        </a:p>
      </dgm:t>
    </dgm:pt>
    <dgm:pt modelId="{B5852F1A-AFFC-4A21-8884-41C9B04B04F3}" type="sibTrans" cxnId="{AE50EAD3-CDDE-4A64-B0D4-ED43A98433E2}">
      <dgm:prSet/>
      <dgm:spPr/>
      <dgm:t>
        <a:bodyPr/>
        <a:lstStyle/>
        <a:p>
          <a:endParaRPr lang="en-CA"/>
        </a:p>
      </dgm:t>
    </dgm:pt>
    <dgm:pt modelId="{23F76EB5-F632-487C-AC16-6E8033599FF9}" type="pres">
      <dgm:prSet presAssocID="{BE5B602A-EA72-4B61-9AEC-E4D3D9559B63}" presName="Name0" presStyleCnt="0">
        <dgm:presLayoutVars>
          <dgm:chMax val="2"/>
          <dgm:dir/>
          <dgm:animOne val="branch"/>
          <dgm:animLvl val="lvl"/>
          <dgm:resizeHandles val="exact"/>
        </dgm:presLayoutVars>
      </dgm:prSet>
      <dgm:spPr/>
    </dgm:pt>
    <dgm:pt modelId="{6A81672C-BD98-452E-946E-129D0155C3F8}" type="pres">
      <dgm:prSet presAssocID="{BE5B602A-EA72-4B61-9AEC-E4D3D9559B63}" presName="Background" presStyleLbl="node1" presStyleIdx="0" presStyleCnt="1" custScaleY="114674" custLinFactNeighborX="-2112" custLinFactNeighborY="3491"/>
      <dgm:spPr>
        <a:solidFill>
          <a:srgbClr val="C9D7B0"/>
        </a:solidFill>
      </dgm:spPr>
    </dgm:pt>
    <dgm:pt modelId="{55C7F7F4-5D50-40B6-8555-D2E89E2D9B96}" type="pres">
      <dgm:prSet presAssocID="{BE5B602A-EA72-4B61-9AEC-E4D3D9559B63}" presName="Divider" presStyleLbl="callout" presStyleIdx="0" presStyleCnt="1" custLinFactX="-6120573" custLinFactNeighborX="-6200000" custLinFactNeighborY="2770"/>
      <dgm:spPr/>
    </dgm:pt>
    <dgm:pt modelId="{4D6BE626-5005-475E-8DCB-5AAE1F688E6A}" type="pres">
      <dgm:prSet presAssocID="{BE5B602A-EA72-4B61-9AEC-E4D3D9559B63}" presName="ChildText1" presStyleLbl="revTx" presStyleIdx="0" presStyleCnt="0" custLinFactNeighborY="-4629">
        <dgm:presLayoutVars>
          <dgm:chMax val="0"/>
          <dgm:chPref val="0"/>
          <dgm:bulletEnabled val="1"/>
        </dgm:presLayoutVars>
      </dgm:prSet>
      <dgm:spPr/>
    </dgm:pt>
    <dgm:pt modelId="{C5142708-DA7D-4702-83BB-82CCF80E03D4}" type="pres">
      <dgm:prSet presAssocID="{BE5B602A-EA72-4B61-9AEC-E4D3D9559B63}" presName="ChildText2" presStyleLbl="revTx" presStyleIdx="0" presStyleCnt="0" custLinFactNeighborX="-1625" custLinFactNeighborY="514">
        <dgm:presLayoutVars>
          <dgm:chMax val="0"/>
          <dgm:chPref val="0"/>
          <dgm:bulletEnabled val="1"/>
        </dgm:presLayoutVars>
      </dgm:prSet>
      <dgm:spPr/>
    </dgm:pt>
    <dgm:pt modelId="{F48B5D21-6D38-4E46-89AF-A94FC7C87A55}" type="pres">
      <dgm:prSet presAssocID="{BE5B602A-EA72-4B61-9AEC-E4D3D9559B63}" presName="ParentText1" presStyleLbl="revTx" presStyleIdx="0" presStyleCnt="0">
        <dgm:presLayoutVars>
          <dgm:chMax val="1"/>
          <dgm:chPref val="1"/>
        </dgm:presLayoutVars>
      </dgm:prSet>
      <dgm:spPr/>
    </dgm:pt>
    <dgm:pt modelId="{6EC5E12E-209E-4E2D-9FBD-AB12F8DDC0DB}" type="pres">
      <dgm:prSet presAssocID="{BE5B602A-EA72-4B61-9AEC-E4D3D9559B63}" presName="ParentShape1" presStyleLbl="alignImgPlace1" presStyleIdx="0" presStyleCnt="2" custLinFactNeighborX="4270" custLinFactNeighborY="15371">
        <dgm:presLayoutVars/>
      </dgm:prSet>
      <dgm:spPr/>
    </dgm:pt>
    <dgm:pt modelId="{190C0DD4-9F1B-4059-AEA2-2D8DD01D7C36}" type="pres">
      <dgm:prSet presAssocID="{BE5B602A-EA72-4B61-9AEC-E4D3D9559B63}" presName="ParentText2" presStyleLbl="revTx" presStyleIdx="0" presStyleCnt="0">
        <dgm:presLayoutVars>
          <dgm:chMax val="1"/>
          <dgm:chPref val="1"/>
        </dgm:presLayoutVars>
      </dgm:prSet>
      <dgm:spPr/>
    </dgm:pt>
    <dgm:pt modelId="{DB51C9E3-21E5-4970-B7FB-1B2E8E6ADCB6}" type="pres">
      <dgm:prSet presAssocID="{BE5B602A-EA72-4B61-9AEC-E4D3D9559B63}" presName="ParentShape2" presStyleLbl="alignImgPlace1" presStyleIdx="1" presStyleCnt="2" custLinFactNeighborX="-32386" custLinFactNeighborY="-13837">
        <dgm:presLayoutVars/>
      </dgm:prSet>
      <dgm:spPr/>
    </dgm:pt>
  </dgm:ptLst>
  <dgm:cxnLst>
    <dgm:cxn modelId="{69823D14-E4F4-4320-A147-86C15B6DEE58}" srcId="{BE5B602A-EA72-4B61-9AEC-E4D3D9559B63}" destId="{ED9783DF-CDC3-45E5-98EB-E6676C1C8560}" srcOrd="1" destOrd="0" parTransId="{63FB392C-DB6E-408C-B572-68C30FF6BB55}" sibTransId="{350AE78E-CFF3-41EB-84F0-BEE59A411E6C}"/>
    <dgm:cxn modelId="{E7D3D618-BD70-425B-8F8D-40581DEE92FA}" srcId="{C0E85617-EAEF-4355-8EF1-950586029956}" destId="{F00C7EF3-3C94-49AE-8A2A-A02A611178B2}" srcOrd="3" destOrd="0" parTransId="{407BD05B-3AF8-4B7A-A8DD-97E0BA777592}" sibTransId="{72D47BAE-524D-448E-B2A2-4155521B4FE0}"/>
    <dgm:cxn modelId="{1A492D1A-902A-4FB6-B16A-DCEFCFD3E9E4}" srcId="{FED8AAD5-63F0-4F2E-8435-BAEA528DBC3A}" destId="{553CB82A-39ED-47F0-B6F7-E7F0AE1D2402}" srcOrd="2" destOrd="0" parTransId="{EE31D26E-37E0-4A2B-8382-3E7C32FD849D}" sibTransId="{8527DE08-F816-4770-93C9-91ED99C85D49}"/>
    <dgm:cxn modelId="{74011822-034E-4488-87F4-8D20A0608E0D}" type="presOf" srcId="{60ED1C96-3CC8-432A-A93E-1EBFEA7CA6D9}" destId="{4D6BE626-5005-475E-8DCB-5AAE1F688E6A}" srcOrd="0" destOrd="1" presId="urn:microsoft.com/office/officeart/2009/3/layout/OpposingIdeas"/>
    <dgm:cxn modelId="{CAD1D022-7808-48FF-BF53-B6EEB3165BF5}" type="presOf" srcId="{A71C742C-56F6-4F7A-B03E-34168A34F0FC}" destId="{4D6BE626-5005-475E-8DCB-5AAE1F688E6A}" srcOrd="0" destOrd="5" presId="urn:microsoft.com/office/officeart/2009/3/layout/OpposingIdeas"/>
    <dgm:cxn modelId="{E885B22C-679C-4724-B89E-E8570A88A108}" type="presOf" srcId="{DE6FEB63-B99D-4D39-9B19-DFB1129810A8}" destId="{C5142708-DA7D-4702-83BB-82CCF80E03D4}" srcOrd="0" destOrd="0" presId="urn:microsoft.com/office/officeart/2009/3/layout/OpposingIdeas"/>
    <dgm:cxn modelId="{DA1DA762-96F4-46A3-B815-A7FA064C0FEA}" srcId="{C0E85617-EAEF-4355-8EF1-950586029956}" destId="{B2A30FED-8802-447D-B08D-74BCC56F7100}" srcOrd="2" destOrd="0" parTransId="{5120D71A-3702-470D-875A-64F181008329}" sibTransId="{6D42F53D-3177-4CC4-BA51-2B737E86E14A}"/>
    <dgm:cxn modelId="{60A71845-47FB-42F0-A029-3A677A7B36AD}" type="presOf" srcId="{C0E85617-EAEF-4355-8EF1-950586029956}" destId="{4D6BE626-5005-475E-8DCB-5AAE1F688E6A}" srcOrd="0" destOrd="6" presId="urn:microsoft.com/office/officeart/2009/3/layout/OpposingIdeas"/>
    <dgm:cxn modelId="{78A63547-B95C-4CC7-88C5-EB4163904F98}" srcId="{FED8AAD5-63F0-4F2E-8435-BAEA528DBC3A}" destId="{2C20E279-C51D-4C74-9E37-1A4E7B81F22C}" srcOrd="1" destOrd="0" parTransId="{98A10E94-AA12-4EEA-A415-932F343EEE9E}" sibTransId="{2A9E3B95-3FB9-4A1E-8A01-3137031FEF01}"/>
    <dgm:cxn modelId="{661C4E48-A33A-4444-B4F1-E1CE5955461F}" srcId="{A9B74028-8AE5-4C6C-A16C-70456D4B447E}" destId="{60ED1C96-3CC8-432A-A93E-1EBFEA7CA6D9}" srcOrd="0" destOrd="0" parTransId="{57AA8870-B67C-41F5-8842-D07BB060C0C6}" sibTransId="{AAAE6FDB-4A2D-48E4-BEC2-74E440D942D6}"/>
    <dgm:cxn modelId="{B7434349-844D-4CD1-ACF9-E1CE01870FD8}" type="presOf" srcId="{2030BACE-F6B7-4295-B726-87CB2026C605}" destId="{4D6BE626-5005-475E-8DCB-5AAE1F688E6A}" srcOrd="0" destOrd="8" presId="urn:microsoft.com/office/officeart/2009/3/layout/OpposingIdeas"/>
    <dgm:cxn modelId="{8725ED69-C788-44D0-BF59-FD8E765C6EBD}" type="presOf" srcId="{60015FE6-C1AB-49F1-A5C8-84A961A2DEA6}" destId="{4D6BE626-5005-475E-8DCB-5AAE1F688E6A}" srcOrd="0" destOrd="7" presId="urn:microsoft.com/office/officeart/2009/3/layout/OpposingIdeas"/>
    <dgm:cxn modelId="{0207FC69-829A-4578-BD77-EFF8C19C6D08}" srcId="{ED9783DF-CDC3-45E5-98EB-E6676C1C8560}" destId="{DE6FEB63-B99D-4D39-9B19-DFB1129810A8}" srcOrd="0" destOrd="0" parTransId="{D5130FC2-C084-4C2C-9323-DFDB850F54EA}" sibTransId="{257B9E8A-859A-4553-B528-73D4FFE6620A}"/>
    <dgm:cxn modelId="{3D95684D-AF7C-46FC-8EA9-F482ED36F3EA}" srcId="{DE6FEB63-B99D-4D39-9B19-DFB1129810A8}" destId="{7A55F60E-8227-43A2-9CFE-D9959B6CD42F}" srcOrd="0" destOrd="0" parTransId="{D3A3D624-9BAD-415E-B793-5791DA1C8953}" sibTransId="{E7063A57-0DA4-49B2-9581-66CF3CB29F51}"/>
    <dgm:cxn modelId="{F5511C6F-4946-4764-BC9E-A304E3D44DBD}" type="presOf" srcId="{8DDD4D9D-AFF4-49B4-9A88-B3D69187BF06}" destId="{6EC5E12E-209E-4E2D-9FBD-AB12F8DDC0DB}" srcOrd="1" destOrd="0" presId="urn:microsoft.com/office/officeart/2009/3/layout/OpposingIdeas"/>
    <dgm:cxn modelId="{96FEB151-EE3A-41EE-A6E4-F497B463FA28}" type="presOf" srcId="{ED9783DF-CDC3-45E5-98EB-E6676C1C8560}" destId="{190C0DD4-9F1B-4059-AEA2-2D8DD01D7C36}" srcOrd="0" destOrd="0" presId="urn:microsoft.com/office/officeart/2009/3/layout/OpposingIdeas"/>
    <dgm:cxn modelId="{1AD24872-7CB8-4B68-B427-282A9CBDDFC7}" srcId="{FED8AAD5-63F0-4F2E-8435-BAEA528DBC3A}" destId="{23A48537-076A-4377-A9DF-08C8729D5FE4}" srcOrd="0" destOrd="0" parTransId="{5BB733C6-0264-4B87-A0E1-96EE520CE2B8}" sibTransId="{AD6CDD82-9C01-47FA-B83C-817121D7B19E}"/>
    <dgm:cxn modelId="{ECE2B853-C690-44C8-89A0-0270CFE0C78F}" type="presOf" srcId="{E381BA39-0C3F-430C-9097-FC63AC8B267E}" destId="{4D6BE626-5005-475E-8DCB-5AAE1F688E6A}" srcOrd="0" destOrd="2" presId="urn:microsoft.com/office/officeart/2009/3/layout/OpposingIdeas"/>
    <dgm:cxn modelId="{19379577-2E9C-4721-B1B7-7A15CD2499F4}" type="presOf" srcId="{F00C7EF3-3C94-49AE-8A2A-A02A611178B2}" destId="{4D6BE626-5005-475E-8DCB-5AAE1F688E6A}" srcOrd="0" destOrd="10" presId="urn:microsoft.com/office/officeart/2009/3/layout/OpposingIdeas"/>
    <dgm:cxn modelId="{6B48DA78-83CA-45C5-931A-D234C91F638A}" srcId="{BE5B602A-EA72-4B61-9AEC-E4D3D9559B63}" destId="{8DDD4D9D-AFF4-49B4-9A88-B3D69187BF06}" srcOrd="0" destOrd="0" parTransId="{9C2CB3A8-8D57-4D22-8060-BDE05353A223}" sibTransId="{DED84D76-0473-43E4-97FA-DF79FA076F3C}"/>
    <dgm:cxn modelId="{BD27B05A-4BFB-43ED-8988-F92EC396B01F}" type="presOf" srcId="{A9B74028-8AE5-4C6C-A16C-70456D4B447E}" destId="{4D6BE626-5005-475E-8DCB-5AAE1F688E6A}" srcOrd="0" destOrd="0" presId="urn:microsoft.com/office/officeart/2009/3/layout/OpposingIdeas"/>
    <dgm:cxn modelId="{A2E30C7B-43FF-41D4-871F-5079C2BC0CCA}" type="presOf" srcId="{1062ACD8-77DC-4F63-BE17-7499DE4EBB73}" destId="{C5142708-DA7D-4702-83BB-82CCF80E03D4}" srcOrd="0" destOrd="2" presId="urn:microsoft.com/office/officeart/2009/3/layout/OpposingIdeas"/>
    <dgm:cxn modelId="{2E75C27B-D956-48FC-A931-9D9179C90547}" type="presOf" srcId="{DA8C2BC7-93DC-4166-A15B-B984627A261A}" destId="{C5142708-DA7D-4702-83BB-82CCF80E03D4}" srcOrd="0" destOrd="7" presId="urn:microsoft.com/office/officeart/2009/3/layout/OpposingIdeas"/>
    <dgm:cxn modelId="{CC63EB7B-8506-454E-9DAB-6167C0D85AFE}" srcId="{A9B74028-8AE5-4C6C-A16C-70456D4B447E}" destId="{A1EFBD47-C4C7-4A8F-920E-FA6CD96B9103}" srcOrd="3" destOrd="0" parTransId="{65DA5598-78AA-47AF-AB2A-BD1C698BB346}" sibTransId="{D7E24145-38EF-41DB-A786-99DCC1E9CC1E}"/>
    <dgm:cxn modelId="{A83F9B86-41C2-4FFD-A991-08502196777D}" srcId="{A9B74028-8AE5-4C6C-A16C-70456D4B447E}" destId="{E381BA39-0C3F-430C-9097-FC63AC8B267E}" srcOrd="1" destOrd="0" parTransId="{0838A017-E993-4594-9472-00D7ACC89A89}" sibTransId="{A3C2DDF6-74D2-4DBF-92C0-7CF052867DC1}"/>
    <dgm:cxn modelId="{853EBB86-6F29-425D-99D1-1BE9F44684AC}" srcId="{A9B74028-8AE5-4C6C-A16C-70456D4B447E}" destId="{CA5294F4-4CC5-4061-8EE8-F1B331C0B135}" srcOrd="2" destOrd="0" parTransId="{FDD17E9A-F7F9-40CD-BCE3-F1AD74D59CC8}" sibTransId="{42FFDCCD-C402-4919-94A8-A1C4157E3108}"/>
    <dgm:cxn modelId="{DB4F3789-0833-4D19-819F-1062C51D6604}" type="presOf" srcId="{7A55F60E-8227-43A2-9CFE-D9959B6CD42F}" destId="{C5142708-DA7D-4702-83BB-82CCF80E03D4}" srcOrd="0" destOrd="1" presId="urn:microsoft.com/office/officeart/2009/3/layout/OpposingIdeas"/>
    <dgm:cxn modelId="{F93FB789-BE74-4EFD-82B9-43C553901E8D}" type="presOf" srcId="{A1EFBD47-C4C7-4A8F-920E-FA6CD96B9103}" destId="{4D6BE626-5005-475E-8DCB-5AAE1F688E6A}" srcOrd="0" destOrd="4" presId="urn:microsoft.com/office/officeart/2009/3/layout/OpposingIdeas"/>
    <dgm:cxn modelId="{5EBE7790-D088-4127-886E-AC2BB111B6EB}" type="presOf" srcId="{553CB82A-39ED-47F0-B6F7-E7F0AE1D2402}" destId="{C5142708-DA7D-4702-83BB-82CCF80E03D4}" srcOrd="0" destOrd="6" presId="urn:microsoft.com/office/officeart/2009/3/layout/OpposingIdeas"/>
    <dgm:cxn modelId="{F66BAE93-9FFB-4BDF-9550-15D731BB45A8}" srcId="{ED9783DF-CDC3-45E5-98EB-E6676C1C8560}" destId="{FED8AAD5-63F0-4F2E-8435-BAEA528DBC3A}" srcOrd="2" destOrd="0" parTransId="{4372FF2C-FA20-4B41-B96D-0972D2BBEE8D}" sibTransId="{0457AC1D-962D-444C-BFEE-F29FBC1325CE}"/>
    <dgm:cxn modelId="{3B315B94-0F65-4494-96D2-9A3DD6425D22}" type="presOf" srcId="{FED8AAD5-63F0-4F2E-8435-BAEA528DBC3A}" destId="{C5142708-DA7D-4702-83BB-82CCF80E03D4}" srcOrd="0" destOrd="3" presId="urn:microsoft.com/office/officeart/2009/3/layout/OpposingIdeas"/>
    <dgm:cxn modelId="{06F741A3-87A0-41B5-B611-03DA7178DBCC}" srcId="{8DDD4D9D-AFF4-49B4-9A88-B3D69187BF06}" destId="{A71C742C-56F6-4F7A-B03E-34168A34F0FC}" srcOrd="1" destOrd="0" parTransId="{658B3658-4ADF-4DE3-B87A-46FE4BF5AD07}" sibTransId="{E500B263-D7C3-43AF-A9B2-B3F8DF3DA5C0}"/>
    <dgm:cxn modelId="{3003FAAF-A230-4F08-86EE-5246EE7321B6}" type="presOf" srcId="{BE5B602A-EA72-4B61-9AEC-E4D3D9559B63}" destId="{23F76EB5-F632-487C-AC16-6E8033599FF9}" srcOrd="0" destOrd="0" presId="urn:microsoft.com/office/officeart/2009/3/layout/OpposingIdeas"/>
    <dgm:cxn modelId="{F46338BE-1C2A-482D-9334-584FF1025165}" type="presOf" srcId="{ED9783DF-CDC3-45E5-98EB-E6676C1C8560}" destId="{DB51C9E3-21E5-4970-B7FB-1B2E8E6ADCB6}" srcOrd="1" destOrd="0" presId="urn:microsoft.com/office/officeart/2009/3/layout/OpposingIdeas"/>
    <dgm:cxn modelId="{94572BC0-EBA7-4669-9CAA-DBC38A82C27D}" type="presOf" srcId="{B2A30FED-8802-447D-B08D-74BCC56F7100}" destId="{4D6BE626-5005-475E-8DCB-5AAE1F688E6A}" srcOrd="0" destOrd="9" presId="urn:microsoft.com/office/officeart/2009/3/layout/OpposingIdeas"/>
    <dgm:cxn modelId="{DA5A12C7-8FCD-4EB1-86D1-CA6FEB993F66}" srcId="{FED8AAD5-63F0-4F2E-8435-BAEA528DBC3A}" destId="{DA8C2BC7-93DC-4166-A15B-B984627A261A}" srcOrd="3" destOrd="0" parTransId="{826BE814-8BD0-4310-9FED-91F9298DD4C7}" sibTransId="{F967C0A8-AE12-440F-B35F-91DB7A72EC41}"/>
    <dgm:cxn modelId="{AE50EAD3-CDDE-4A64-B0D4-ED43A98433E2}" srcId="{ED9783DF-CDC3-45E5-98EB-E6676C1C8560}" destId="{1062ACD8-77DC-4F63-BE17-7499DE4EBB73}" srcOrd="1" destOrd="0" parTransId="{5D27C95E-03FC-4543-ADBD-F99ED828281E}" sibTransId="{B5852F1A-AFFC-4A21-8884-41C9B04B04F3}"/>
    <dgm:cxn modelId="{20E37FD5-DABA-41E1-A21F-C658545F42EE}" srcId="{C0E85617-EAEF-4355-8EF1-950586029956}" destId="{2030BACE-F6B7-4295-B726-87CB2026C605}" srcOrd="1" destOrd="0" parTransId="{517C5188-3170-40D3-899C-61E083670149}" sibTransId="{3FD8F0D7-85F2-40C9-B008-8E8B69220B60}"/>
    <dgm:cxn modelId="{3E9465D6-C97E-4805-ABDD-4D5359BEF761}" srcId="{8DDD4D9D-AFF4-49B4-9A88-B3D69187BF06}" destId="{C0E85617-EAEF-4355-8EF1-950586029956}" srcOrd="2" destOrd="0" parTransId="{20C9DF1D-7882-416A-92A8-D7EB9E7E7C3F}" sibTransId="{372B1621-88D7-4453-BE86-F5AB0E797F69}"/>
    <dgm:cxn modelId="{4B4FA9E1-4D66-4D11-8C66-7EB1EBE08009}" type="presOf" srcId="{CA5294F4-4CC5-4061-8EE8-F1B331C0B135}" destId="{4D6BE626-5005-475E-8DCB-5AAE1F688E6A}" srcOrd="0" destOrd="3" presId="urn:microsoft.com/office/officeart/2009/3/layout/OpposingIdeas"/>
    <dgm:cxn modelId="{D046BCE1-4652-4E73-A9B4-A4B51DA5C96A}" srcId="{8DDD4D9D-AFF4-49B4-9A88-B3D69187BF06}" destId="{A9B74028-8AE5-4C6C-A16C-70456D4B447E}" srcOrd="0" destOrd="0" parTransId="{F072957A-50BE-4E75-AD1C-4C7F1D432E3F}" sibTransId="{A61B85CB-A9E7-47A1-A50C-10F865A9697C}"/>
    <dgm:cxn modelId="{BB1A69E4-1969-48BF-91AE-5491C046B28C}" srcId="{C0E85617-EAEF-4355-8EF1-950586029956}" destId="{60015FE6-C1AB-49F1-A5C8-84A961A2DEA6}" srcOrd="0" destOrd="0" parTransId="{076BD92E-79CD-4DA8-ADE9-59976C8C9CA9}" sibTransId="{FF753731-D04A-4CED-87D3-0FC85F572130}"/>
    <dgm:cxn modelId="{6C9B6AE7-6110-4DD5-9C1A-2A3E144D341A}" type="presOf" srcId="{2C20E279-C51D-4C74-9E37-1A4E7B81F22C}" destId="{C5142708-DA7D-4702-83BB-82CCF80E03D4}" srcOrd="0" destOrd="5" presId="urn:microsoft.com/office/officeart/2009/3/layout/OpposingIdeas"/>
    <dgm:cxn modelId="{60559FEC-A3AD-419E-A05C-F5109DF2F489}" type="presOf" srcId="{8DDD4D9D-AFF4-49B4-9A88-B3D69187BF06}" destId="{F48B5D21-6D38-4E46-89AF-A94FC7C87A55}" srcOrd="0" destOrd="0" presId="urn:microsoft.com/office/officeart/2009/3/layout/OpposingIdeas"/>
    <dgm:cxn modelId="{DDC3CAFF-770B-47CF-AE69-0B0FA5B5109D}" type="presOf" srcId="{23A48537-076A-4377-A9DF-08C8729D5FE4}" destId="{C5142708-DA7D-4702-83BB-82CCF80E03D4}" srcOrd="0" destOrd="4" presId="urn:microsoft.com/office/officeart/2009/3/layout/OpposingIdeas"/>
    <dgm:cxn modelId="{C0C20874-8BA6-4F4D-B7D0-9087AE1E2006}" type="presParOf" srcId="{23F76EB5-F632-487C-AC16-6E8033599FF9}" destId="{6A81672C-BD98-452E-946E-129D0155C3F8}" srcOrd="0" destOrd="0" presId="urn:microsoft.com/office/officeart/2009/3/layout/OpposingIdeas"/>
    <dgm:cxn modelId="{6F2A102A-C6C0-4658-8B96-40EED5DC4A35}" type="presParOf" srcId="{23F76EB5-F632-487C-AC16-6E8033599FF9}" destId="{55C7F7F4-5D50-40B6-8555-D2E89E2D9B96}" srcOrd="1" destOrd="0" presId="urn:microsoft.com/office/officeart/2009/3/layout/OpposingIdeas"/>
    <dgm:cxn modelId="{15FBA500-B954-49D7-A238-DD02A35EFF36}" type="presParOf" srcId="{23F76EB5-F632-487C-AC16-6E8033599FF9}" destId="{4D6BE626-5005-475E-8DCB-5AAE1F688E6A}" srcOrd="2" destOrd="0" presId="urn:microsoft.com/office/officeart/2009/3/layout/OpposingIdeas"/>
    <dgm:cxn modelId="{79AC7DC3-05D7-40BD-A2A8-E85E85CB49E1}" type="presParOf" srcId="{23F76EB5-F632-487C-AC16-6E8033599FF9}" destId="{C5142708-DA7D-4702-83BB-82CCF80E03D4}" srcOrd="3" destOrd="0" presId="urn:microsoft.com/office/officeart/2009/3/layout/OpposingIdeas"/>
    <dgm:cxn modelId="{84A19A81-3235-43AC-A4DE-81CBC84D9698}" type="presParOf" srcId="{23F76EB5-F632-487C-AC16-6E8033599FF9}" destId="{F48B5D21-6D38-4E46-89AF-A94FC7C87A55}" srcOrd="4" destOrd="0" presId="urn:microsoft.com/office/officeart/2009/3/layout/OpposingIdeas"/>
    <dgm:cxn modelId="{F39B3CB8-5467-4FDF-B02D-841B5C0152CA}" type="presParOf" srcId="{23F76EB5-F632-487C-AC16-6E8033599FF9}" destId="{6EC5E12E-209E-4E2D-9FBD-AB12F8DDC0DB}" srcOrd="5" destOrd="0" presId="urn:microsoft.com/office/officeart/2009/3/layout/OpposingIdeas"/>
    <dgm:cxn modelId="{EF97DBF7-C2BF-408D-8785-21E2529BDAED}" type="presParOf" srcId="{23F76EB5-F632-487C-AC16-6E8033599FF9}" destId="{190C0DD4-9F1B-4059-AEA2-2D8DD01D7C36}" srcOrd="6" destOrd="0" presId="urn:microsoft.com/office/officeart/2009/3/layout/OpposingIdeas"/>
    <dgm:cxn modelId="{6C788069-D0FE-40C2-9AC3-E28B1512D2E0}" type="presParOf" srcId="{23F76EB5-F632-487C-AC16-6E8033599FF9}" destId="{DB51C9E3-21E5-4970-B7FB-1B2E8E6ADCB6}" srcOrd="7" destOrd="0" presId="urn:microsoft.com/office/officeart/2009/3/layout/OpposingIdea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53CA68CE-96A3-4965-AC9B-8DC1925177D4}"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en-CA"/>
        </a:p>
      </dgm:t>
    </dgm:pt>
    <dgm:pt modelId="{950E04DD-BF26-4CF4-AFD1-D3B6457D5F8E}">
      <dgm:prSet phldrT="[Text]" custT="1"/>
      <dgm:spPr/>
      <dgm:t>
        <a:bodyPr anchor="ctr"/>
        <a:lstStyle/>
        <a:p>
          <a:r>
            <a:rPr lang="en-CA" sz="2200" dirty="0">
              <a:solidFill>
                <a:srgbClr val="715073"/>
              </a:solidFill>
              <a:latin typeface="Open Sans" pitchFamily="2" charset="0"/>
              <a:ea typeface="Open Sans" pitchFamily="2" charset="0"/>
              <a:cs typeface="Open Sans" pitchFamily="2" charset="0"/>
            </a:rPr>
            <a:t>Widely available</a:t>
          </a:r>
        </a:p>
        <a:p>
          <a:r>
            <a:rPr lang="en-CA" sz="2200" dirty="0">
              <a:solidFill>
                <a:srgbClr val="715073"/>
              </a:solidFill>
              <a:latin typeface="Open Sans" pitchFamily="2" charset="0"/>
              <a:ea typeface="Open Sans" pitchFamily="2" charset="0"/>
              <a:cs typeface="Open Sans" pitchFamily="2" charset="0"/>
            </a:rPr>
            <a:t>Accurate in populations without inflammation</a:t>
          </a:r>
        </a:p>
        <a:p>
          <a:r>
            <a:rPr lang="en-US" sz="2200" dirty="0">
              <a:solidFill>
                <a:srgbClr val="715073"/>
              </a:solidFill>
              <a:latin typeface="Open Sans" pitchFamily="2" charset="0"/>
              <a:ea typeface="Open Sans" pitchFamily="2" charset="0"/>
              <a:cs typeface="Open Sans" pitchFamily="2" charset="0"/>
            </a:rPr>
            <a:t>Best indirect measure of total body iron stores in some populations</a:t>
          </a:r>
          <a:endParaRPr lang="en-CA" sz="2200" dirty="0">
            <a:solidFill>
              <a:srgbClr val="715073"/>
            </a:solidFill>
            <a:latin typeface="Open Sans" pitchFamily="2" charset="0"/>
            <a:ea typeface="Open Sans" pitchFamily="2" charset="0"/>
            <a:cs typeface="Open Sans" pitchFamily="2" charset="0"/>
          </a:endParaRPr>
        </a:p>
      </dgm:t>
    </dgm:pt>
    <dgm:pt modelId="{6D3BE2A2-5542-4A34-B4C8-9A265505EB1C}" type="parTrans" cxnId="{03CCB8CF-9B9B-4832-8A0A-21C1F91CDBF9}">
      <dgm:prSet/>
      <dgm:spPr/>
      <dgm:t>
        <a:bodyPr/>
        <a:lstStyle/>
        <a:p>
          <a:endParaRPr lang="en-CA" sz="2400"/>
        </a:p>
      </dgm:t>
    </dgm:pt>
    <dgm:pt modelId="{24A7DB29-BBA1-4BAC-98AA-DA14FBC47FBF}" type="sibTrans" cxnId="{03CCB8CF-9B9B-4832-8A0A-21C1F91CDBF9}">
      <dgm:prSet/>
      <dgm:spPr/>
      <dgm:t>
        <a:bodyPr/>
        <a:lstStyle/>
        <a:p>
          <a:endParaRPr lang="en-CA" sz="2400"/>
        </a:p>
      </dgm:t>
    </dgm:pt>
    <dgm:pt modelId="{9C481790-9E10-422B-A42A-D0269D5C365A}">
      <dgm:prSet phldrT="[Text]" custT="1"/>
      <dgm:spPr/>
      <dgm:t>
        <a:bodyPr anchor="ctr"/>
        <a:lstStyle/>
        <a:p>
          <a:r>
            <a:rPr lang="en-CA" sz="2200" dirty="0">
              <a:solidFill>
                <a:srgbClr val="715073"/>
              </a:solidFill>
              <a:latin typeface="Open Sans" pitchFamily="2" charset="0"/>
              <a:ea typeface="Open Sans" pitchFamily="2" charset="0"/>
              <a:cs typeface="Open Sans" pitchFamily="2" charset="0"/>
            </a:rPr>
            <a:t>Inflammation impacts accuracy</a:t>
          </a:r>
        </a:p>
        <a:p>
          <a:r>
            <a:rPr lang="en-CA" sz="2200" dirty="0">
              <a:solidFill>
                <a:srgbClr val="715073"/>
              </a:solidFill>
              <a:latin typeface="Open Sans" pitchFamily="2" charset="0"/>
              <a:ea typeface="Open Sans" pitchFamily="2" charset="0"/>
              <a:cs typeface="Open Sans" pitchFamily="2" charset="0"/>
            </a:rPr>
            <a:t>Lack of standardization across platforms</a:t>
          </a:r>
        </a:p>
        <a:p>
          <a:r>
            <a:rPr lang="en-CA" sz="2200" dirty="0">
              <a:solidFill>
                <a:srgbClr val="715073"/>
              </a:solidFill>
              <a:latin typeface="Open Sans" pitchFamily="2" charset="0"/>
              <a:ea typeface="Open Sans" pitchFamily="2" charset="0"/>
              <a:cs typeface="Open Sans" pitchFamily="2" charset="0"/>
            </a:rPr>
            <a:t>Variability across assays, most pronounced a higher end of ferritin values</a:t>
          </a:r>
        </a:p>
      </dgm:t>
    </dgm:pt>
    <dgm:pt modelId="{8312C1EF-EA95-4D87-A7A7-6F47E207E642}" type="parTrans" cxnId="{714A0393-DAB6-473A-99B4-88FCA47FCE58}">
      <dgm:prSet/>
      <dgm:spPr/>
      <dgm:t>
        <a:bodyPr/>
        <a:lstStyle/>
        <a:p>
          <a:endParaRPr lang="en-CA" sz="2400"/>
        </a:p>
      </dgm:t>
    </dgm:pt>
    <dgm:pt modelId="{2DD0A4E3-CF7A-4D90-A502-E7DED52CC5D7}" type="sibTrans" cxnId="{714A0393-DAB6-473A-99B4-88FCA47FCE58}">
      <dgm:prSet/>
      <dgm:spPr/>
      <dgm:t>
        <a:bodyPr/>
        <a:lstStyle/>
        <a:p>
          <a:endParaRPr lang="en-CA" sz="2400"/>
        </a:p>
      </dgm:t>
    </dgm:pt>
    <dgm:pt modelId="{5B95A526-1501-4D18-9ABF-E4E95B2E5D0B}" type="pres">
      <dgm:prSet presAssocID="{53CA68CE-96A3-4965-AC9B-8DC1925177D4}" presName="Name0" presStyleCnt="0">
        <dgm:presLayoutVars>
          <dgm:chMax val="2"/>
          <dgm:chPref val="2"/>
          <dgm:dir/>
          <dgm:animOne/>
          <dgm:resizeHandles val="exact"/>
        </dgm:presLayoutVars>
      </dgm:prSet>
      <dgm:spPr/>
    </dgm:pt>
    <dgm:pt modelId="{D26169A9-44A0-4982-B9EA-C5201852AADF}" type="pres">
      <dgm:prSet presAssocID="{53CA68CE-96A3-4965-AC9B-8DC1925177D4}" presName="Background" presStyleLbl="bgImgPlace1" presStyleIdx="0" presStyleCnt="1" custScaleY="85040"/>
      <dgm:spPr>
        <a:solidFill>
          <a:srgbClr val="C8C3D5"/>
        </a:solidFill>
      </dgm:spPr>
    </dgm:pt>
    <dgm:pt modelId="{99E209EF-F09C-4DDC-8CF1-4424EBD60318}" type="pres">
      <dgm:prSet presAssocID="{53CA68CE-96A3-4965-AC9B-8DC1925177D4}" presName="ParentText1" presStyleLbl="revTx" presStyleIdx="0" presStyleCnt="2" custLinFactNeighborX="4913" custLinFactNeighborY="-4730">
        <dgm:presLayoutVars>
          <dgm:chMax val="0"/>
          <dgm:chPref val="0"/>
          <dgm:bulletEnabled val="1"/>
        </dgm:presLayoutVars>
      </dgm:prSet>
      <dgm:spPr/>
    </dgm:pt>
    <dgm:pt modelId="{033B3E79-08F0-49A4-B6FF-EFAAAAD6DAA8}" type="pres">
      <dgm:prSet presAssocID="{53CA68CE-96A3-4965-AC9B-8DC1925177D4}" presName="ParentText2" presStyleLbl="revTx" presStyleIdx="1" presStyleCnt="2" custLinFactNeighborX="8188" custLinFactNeighborY="-3870">
        <dgm:presLayoutVars>
          <dgm:chMax val="0"/>
          <dgm:chPref val="0"/>
          <dgm:bulletEnabled val="1"/>
        </dgm:presLayoutVars>
      </dgm:prSet>
      <dgm:spPr/>
    </dgm:pt>
    <dgm:pt modelId="{85C6066A-6164-42ED-8B7C-8AC7FA6E624A}" type="pres">
      <dgm:prSet presAssocID="{53CA68CE-96A3-4965-AC9B-8DC1925177D4}" presName="Plus" presStyleLbl="alignNode1" presStyleIdx="0" presStyleCnt="2" custLinFactNeighborX="2919" custLinFactNeighborY="31133"/>
      <dgm:spPr>
        <a:solidFill>
          <a:schemeClr val="bg1">
            <a:lumMod val="50000"/>
          </a:schemeClr>
        </a:solidFill>
        <a:ln>
          <a:noFill/>
        </a:ln>
      </dgm:spPr>
    </dgm:pt>
    <dgm:pt modelId="{DE5A04BE-EA60-4F4F-9BB5-865FF7C1A37D}" type="pres">
      <dgm:prSet presAssocID="{53CA68CE-96A3-4965-AC9B-8DC1925177D4}" presName="Minus" presStyleLbl="alignNode1" presStyleIdx="1" presStyleCnt="2" custLinFactX="-100000" custLinFactNeighborX="-108804" custLinFactNeighborY="81443"/>
      <dgm:spPr>
        <a:solidFill>
          <a:schemeClr val="bg1">
            <a:lumMod val="50000"/>
          </a:schemeClr>
        </a:solidFill>
        <a:ln>
          <a:noFill/>
        </a:ln>
      </dgm:spPr>
    </dgm:pt>
    <dgm:pt modelId="{EC0FFA52-000A-40A1-9E6F-50CE66B0EAEF}" type="pres">
      <dgm:prSet presAssocID="{53CA68CE-96A3-4965-AC9B-8DC1925177D4}" presName="Divider" presStyleLbl="parChTrans1D1" presStyleIdx="0" presStyleCnt="1" custFlipHor="1" custScaleX="2000000" custScaleY="80284" custLinFactX="-15700000" custLinFactNeighborX="-15724198" custLinFactNeighborY="-4052"/>
      <dgm:spPr>
        <a:ln>
          <a:solidFill>
            <a:schemeClr val="bg1">
              <a:lumMod val="50000"/>
            </a:schemeClr>
          </a:solidFill>
        </a:ln>
      </dgm:spPr>
    </dgm:pt>
  </dgm:ptLst>
  <dgm:cxnLst>
    <dgm:cxn modelId="{714A0393-DAB6-473A-99B4-88FCA47FCE58}" srcId="{53CA68CE-96A3-4965-AC9B-8DC1925177D4}" destId="{9C481790-9E10-422B-A42A-D0269D5C365A}" srcOrd="1" destOrd="0" parTransId="{8312C1EF-EA95-4D87-A7A7-6F47E207E642}" sibTransId="{2DD0A4E3-CF7A-4D90-A502-E7DED52CC5D7}"/>
    <dgm:cxn modelId="{23A455A2-D110-4628-8FFD-6544BE5C19D7}" type="presOf" srcId="{950E04DD-BF26-4CF4-AFD1-D3B6457D5F8E}" destId="{99E209EF-F09C-4DDC-8CF1-4424EBD60318}" srcOrd="0" destOrd="0" presId="urn:microsoft.com/office/officeart/2009/3/layout/PlusandMinus"/>
    <dgm:cxn modelId="{C2A60FB6-EF9C-450B-9F28-BD72B358CDAF}" type="presOf" srcId="{9C481790-9E10-422B-A42A-D0269D5C365A}" destId="{033B3E79-08F0-49A4-B6FF-EFAAAAD6DAA8}" srcOrd="0" destOrd="0" presId="urn:microsoft.com/office/officeart/2009/3/layout/PlusandMinus"/>
    <dgm:cxn modelId="{03CCB8CF-9B9B-4832-8A0A-21C1F91CDBF9}" srcId="{53CA68CE-96A3-4965-AC9B-8DC1925177D4}" destId="{950E04DD-BF26-4CF4-AFD1-D3B6457D5F8E}" srcOrd="0" destOrd="0" parTransId="{6D3BE2A2-5542-4A34-B4C8-9A265505EB1C}" sibTransId="{24A7DB29-BBA1-4BAC-98AA-DA14FBC47FBF}"/>
    <dgm:cxn modelId="{B3444FD5-4D19-4252-8A17-7A9293169E6D}" type="presOf" srcId="{53CA68CE-96A3-4965-AC9B-8DC1925177D4}" destId="{5B95A526-1501-4D18-9ABF-E4E95B2E5D0B}" srcOrd="0" destOrd="0" presId="urn:microsoft.com/office/officeart/2009/3/layout/PlusandMinus"/>
    <dgm:cxn modelId="{E50AC44F-75B2-44F9-B1B5-B072D5784294}" type="presParOf" srcId="{5B95A526-1501-4D18-9ABF-E4E95B2E5D0B}" destId="{D26169A9-44A0-4982-B9EA-C5201852AADF}" srcOrd="0" destOrd="0" presId="urn:microsoft.com/office/officeart/2009/3/layout/PlusandMinus"/>
    <dgm:cxn modelId="{F39DB131-BC50-4232-A977-F1BAD2DD4FE9}" type="presParOf" srcId="{5B95A526-1501-4D18-9ABF-E4E95B2E5D0B}" destId="{99E209EF-F09C-4DDC-8CF1-4424EBD60318}" srcOrd="1" destOrd="0" presId="urn:microsoft.com/office/officeart/2009/3/layout/PlusandMinus"/>
    <dgm:cxn modelId="{289B6F2F-7CB7-42A4-BFDC-320F394F19C4}" type="presParOf" srcId="{5B95A526-1501-4D18-9ABF-E4E95B2E5D0B}" destId="{033B3E79-08F0-49A4-B6FF-EFAAAAD6DAA8}" srcOrd="2" destOrd="0" presId="urn:microsoft.com/office/officeart/2009/3/layout/PlusandMinus"/>
    <dgm:cxn modelId="{2CF1C907-8DCE-446E-A232-3E1A39BB2133}" type="presParOf" srcId="{5B95A526-1501-4D18-9ABF-E4E95B2E5D0B}" destId="{85C6066A-6164-42ED-8B7C-8AC7FA6E624A}" srcOrd="3" destOrd="0" presId="urn:microsoft.com/office/officeart/2009/3/layout/PlusandMinus"/>
    <dgm:cxn modelId="{CC043A06-5E58-43E8-A675-D874DBC5281C}" type="presParOf" srcId="{5B95A526-1501-4D18-9ABF-E4E95B2E5D0B}" destId="{DE5A04BE-EA60-4F4F-9BB5-865FF7C1A37D}" srcOrd="4" destOrd="0" presId="urn:microsoft.com/office/officeart/2009/3/layout/PlusandMinus"/>
    <dgm:cxn modelId="{1C66C683-6889-4EE1-BA28-FFAFB8342494}" type="presParOf" srcId="{5B95A526-1501-4D18-9ABF-E4E95B2E5D0B}" destId="{EC0FFA52-000A-40A1-9E6F-50CE66B0EAEF}"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44EFC8EC-307C-4D8E-8CEC-BF65D8B0F00D}"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CA"/>
        </a:p>
      </dgm:t>
    </dgm:pt>
    <dgm:pt modelId="{66D0960B-00DD-432A-9029-752A3123D785}">
      <dgm:prSet phldrT="[Text]"/>
      <dgm:spPr>
        <a:solidFill>
          <a:srgbClr val="BFE0E4"/>
        </a:solidFill>
      </dgm:spPr>
      <dgm:t>
        <a:bodyPr/>
        <a:lstStyle/>
        <a:p>
          <a:r>
            <a:rPr lang="en-CA" dirty="0">
              <a:solidFill>
                <a:srgbClr val="002060"/>
              </a:solidFill>
              <a:latin typeface="+mn-lt"/>
              <a:ea typeface="Open Sans" pitchFamily="2" charset="0"/>
              <a:cs typeface="Open Sans" pitchFamily="2" charset="0"/>
            </a:rPr>
            <a:t>For children aged &gt;4 years until adolescence</a:t>
          </a:r>
        </a:p>
      </dgm:t>
    </dgm:pt>
    <dgm:pt modelId="{417C5AF2-F758-4833-B19C-ADCD80E8C484}" type="parTrans" cxnId="{E1144E89-DBA4-47FE-89C6-9DCDC0212A0D}">
      <dgm:prSet/>
      <dgm:spPr/>
      <dgm:t>
        <a:bodyPr/>
        <a:lstStyle/>
        <a:p>
          <a:endParaRPr lang="en-CA"/>
        </a:p>
      </dgm:t>
    </dgm:pt>
    <dgm:pt modelId="{28BDC64E-B95C-467D-AD32-9ECF37E2832F}" type="sibTrans" cxnId="{E1144E89-DBA4-47FE-89C6-9DCDC0212A0D}">
      <dgm:prSet/>
      <dgm:spPr/>
      <dgm:t>
        <a:bodyPr/>
        <a:lstStyle/>
        <a:p>
          <a:endParaRPr lang="en-CA"/>
        </a:p>
      </dgm:t>
    </dgm:pt>
    <dgm:pt modelId="{6AB4A1C7-FC08-40B9-9C03-9C822FD3847D}">
      <dgm:prSet phldrT="[Text]"/>
      <dgm:spPr/>
      <dgm:t>
        <a:bodyPr/>
        <a:lstStyle/>
        <a:p>
          <a:r>
            <a:rPr lang="en-CA" b="1" dirty="0">
              <a:solidFill>
                <a:schemeClr val="bg1">
                  <a:lumMod val="50000"/>
                </a:schemeClr>
              </a:solidFill>
            </a:rPr>
            <a:t>Serum ferritin threshold of ≤20 ng/mL </a:t>
          </a:r>
          <a:r>
            <a:rPr lang="en-CA" dirty="0">
              <a:solidFill>
                <a:schemeClr val="bg1">
                  <a:lumMod val="50000"/>
                </a:schemeClr>
              </a:solidFill>
            </a:rPr>
            <a:t>is appropriate for the diagnosis of ID by </a:t>
          </a:r>
          <a:r>
            <a:rPr lang="en-CA" i="1" dirty="0">
              <a:solidFill>
                <a:schemeClr val="bg1">
                  <a:lumMod val="50000"/>
                </a:schemeClr>
              </a:solidFill>
            </a:rPr>
            <a:t>indirectly applying evidence for young children. </a:t>
          </a:r>
        </a:p>
      </dgm:t>
    </dgm:pt>
    <dgm:pt modelId="{50170910-8BE4-4839-8092-C8014E4C0B10}" type="parTrans" cxnId="{30070513-BF1E-4047-9CD4-68DCA085AF86}">
      <dgm:prSet/>
      <dgm:spPr/>
      <dgm:t>
        <a:bodyPr/>
        <a:lstStyle/>
        <a:p>
          <a:endParaRPr lang="en-CA"/>
        </a:p>
      </dgm:t>
    </dgm:pt>
    <dgm:pt modelId="{D86B127E-7365-4797-82FF-30BD593AD3F2}" type="sibTrans" cxnId="{30070513-BF1E-4047-9CD4-68DCA085AF86}">
      <dgm:prSet/>
      <dgm:spPr/>
      <dgm:t>
        <a:bodyPr/>
        <a:lstStyle/>
        <a:p>
          <a:endParaRPr lang="en-CA"/>
        </a:p>
      </dgm:t>
    </dgm:pt>
    <dgm:pt modelId="{D26D6D66-89B7-43F1-84A3-B3EB42AC8315}">
      <dgm:prSet phldrT="[Text]"/>
      <dgm:spPr>
        <a:solidFill>
          <a:srgbClr val="C8C3D5"/>
        </a:solidFill>
      </dgm:spPr>
      <dgm:t>
        <a:bodyPr/>
        <a:lstStyle/>
        <a:p>
          <a:r>
            <a:rPr lang="en-CA" dirty="0">
              <a:solidFill>
                <a:srgbClr val="715073"/>
              </a:solidFill>
            </a:rPr>
            <a:t>For non-menstruating adolescents</a:t>
          </a:r>
        </a:p>
      </dgm:t>
    </dgm:pt>
    <dgm:pt modelId="{2A53C773-6AC1-408D-B037-4356B3EAC949}" type="parTrans" cxnId="{97C61B65-77BF-4C71-B5A1-0BE235B60E75}">
      <dgm:prSet/>
      <dgm:spPr/>
      <dgm:t>
        <a:bodyPr/>
        <a:lstStyle/>
        <a:p>
          <a:endParaRPr lang="en-CA"/>
        </a:p>
      </dgm:t>
    </dgm:pt>
    <dgm:pt modelId="{B44D9BB7-FE13-46AA-9A6F-677F2B805CA8}" type="sibTrans" cxnId="{97C61B65-77BF-4C71-B5A1-0BE235B60E75}">
      <dgm:prSet/>
      <dgm:spPr/>
      <dgm:t>
        <a:bodyPr/>
        <a:lstStyle/>
        <a:p>
          <a:endParaRPr lang="en-CA"/>
        </a:p>
      </dgm:t>
    </dgm:pt>
    <dgm:pt modelId="{342DACBF-19A2-4A68-84DE-A041C9CB59CE}">
      <dgm:prSet phldrT="[Text]"/>
      <dgm:spPr/>
      <dgm:t>
        <a:bodyPr/>
        <a:lstStyle/>
        <a:p>
          <a:r>
            <a:rPr lang="en-CA" b="1" dirty="0">
              <a:solidFill>
                <a:schemeClr val="bg1">
                  <a:lumMod val="50000"/>
                </a:schemeClr>
              </a:solidFill>
            </a:rPr>
            <a:t>Serum ferritin threshold of </a:t>
          </a:r>
          <a:r>
            <a:rPr lang="en-CA" b="1" u="sng" dirty="0">
              <a:solidFill>
                <a:schemeClr val="bg1">
                  <a:lumMod val="50000"/>
                </a:schemeClr>
              </a:solidFill>
            </a:rPr>
            <a:t>&lt;</a:t>
          </a:r>
          <a:r>
            <a:rPr lang="en-CA" b="1" dirty="0">
              <a:solidFill>
                <a:schemeClr val="bg1">
                  <a:lumMod val="50000"/>
                </a:schemeClr>
              </a:solidFill>
            </a:rPr>
            <a:t>30 ng/mL </a:t>
          </a:r>
          <a:r>
            <a:rPr lang="en-CA" dirty="0">
              <a:solidFill>
                <a:schemeClr val="bg1">
                  <a:lumMod val="50000"/>
                </a:schemeClr>
              </a:solidFill>
            </a:rPr>
            <a:t>is appropriate for the diagnosis of ID by </a:t>
          </a:r>
          <a:r>
            <a:rPr lang="en-CA" i="1" dirty="0">
              <a:solidFill>
                <a:schemeClr val="bg1">
                  <a:lumMod val="50000"/>
                </a:schemeClr>
              </a:solidFill>
            </a:rPr>
            <a:t>indirectly applying evidence from menstruating adolescents &amp; adult populations</a:t>
          </a:r>
          <a:r>
            <a:rPr lang="en-CA" dirty="0">
              <a:solidFill>
                <a:schemeClr val="bg1">
                  <a:lumMod val="50000"/>
                </a:schemeClr>
              </a:solidFill>
            </a:rPr>
            <a:t>.</a:t>
          </a:r>
        </a:p>
      </dgm:t>
    </dgm:pt>
    <dgm:pt modelId="{8D6F4E05-0261-4CD3-90A7-7744D9AC17A9}" type="parTrans" cxnId="{70B93323-8DB3-4B49-B5A6-79C7CAD427A5}">
      <dgm:prSet/>
      <dgm:spPr/>
      <dgm:t>
        <a:bodyPr/>
        <a:lstStyle/>
        <a:p>
          <a:endParaRPr lang="en-CA"/>
        </a:p>
      </dgm:t>
    </dgm:pt>
    <dgm:pt modelId="{4B194128-4E3E-4CDD-A145-D62829B6B4F3}" type="sibTrans" cxnId="{70B93323-8DB3-4B49-B5A6-79C7CAD427A5}">
      <dgm:prSet/>
      <dgm:spPr/>
      <dgm:t>
        <a:bodyPr/>
        <a:lstStyle/>
        <a:p>
          <a:endParaRPr lang="en-CA"/>
        </a:p>
      </dgm:t>
    </dgm:pt>
    <dgm:pt modelId="{D4FD4FDB-DCCA-4FFF-BD76-0459DAAEB5D4}" type="pres">
      <dgm:prSet presAssocID="{44EFC8EC-307C-4D8E-8CEC-BF65D8B0F00D}" presName="linear" presStyleCnt="0">
        <dgm:presLayoutVars>
          <dgm:animLvl val="lvl"/>
          <dgm:resizeHandles val="exact"/>
        </dgm:presLayoutVars>
      </dgm:prSet>
      <dgm:spPr/>
    </dgm:pt>
    <dgm:pt modelId="{E7C7075E-CF8C-4E08-AFCF-E81E3192CB4E}" type="pres">
      <dgm:prSet presAssocID="{66D0960B-00DD-432A-9029-752A3123D785}" presName="parentText" presStyleLbl="node1" presStyleIdx="0" presStyleCnt="2">
        <dgm:presLayoutVars>
          <dgm:chMax val="0"/>
          <dgm:bulletEnabled val="1"/>
        </dgm:presLayoutVars>
      </dgm:prSet>
      <dgm:spPr/>
    </dgm:pt>
    <dgm:pt modelId="{468464AB-C7EE-4C34-B0B7-79BCD4AB24A4}" type="pres">
      <dgm:prSet presAssocID="{66D0960B-00DD-432A-9029-752A3123D785}" presName="childText" presStyleLbl="revTx" presStyleIdx="0" presStyleCnt="2">
        <dgm:presLayoutVars>
          <dgm:bulletEnabled val="1"/>
        </dgm:presLayoutVars>
      </dgm:prSet>
      <dgm:spPr/>
    </dgm:pt>
    <dgm:pt modelId="{1D54D942-874B-4450-B35A-C5861FA07EA2}" type="pres">
      <dgm:prSet presAssocID="{D26D6D66-89B7-43F1-84A3-B3EB42AC8315}" presName="parentText" presStyleLbl="node1" presStyleIdx="1" presStyleCnt="2" custLinFactNeighborX="-97">
        <dgm:presLayoutVars>
          <dgm:chMax val="0"/>
          <dgm:bulletEnabled val="1"/>
        </dgm:presLayoutVars>
      </dgm:prSet>
      <dgm:spPr/>
    </dgm:pt>
    <dgm:pt modelId="{727D85EA-2F4A-4D36-9E94-825123662D88}" type="pres">
      <dgm:prSet presAssocID="{D26D6D66-89B7-43F1-84A3-B3EB42AC8315}" presName="childText" presStyleLbl="revTx" presStyleIdx="1" presStyleCnt="2">
        <dgm:presLayoutVars>
          <dgm:bulletEnabled val="1"/>
        </dgm:presLayoutVars>
      </dgm:prSet>
      <dgm:spPr/>
    </dgm:pt>
  </dgm:ptLst>
  <dgm:cxnLst>
    <dgm:cxn modelId="{30070513-BF1E-4047-9CD4-68DCA085AF86}" srcId="{66D0960B-00DD-432A-9029-752A3123D785}" destId="{6AB4A1C7-FC08-40B9-9C03-9C822FD3847D}" srcOrd="0" destOrd="0" parTransId="{50170910-8BE4-4839-8092-C8014E4C0B10}" sibTransId="{D86B127E-7365-4797-82FF-30BD593AD3F2}"/>
    <dgm:cxn modelId="{70B93323-8DB3-4B49-B5A6-79C7CAD427A5}" srcId="{D26D6D66-89B7-43F1-84A3-B3EB42AC8315}" destId="{342DACBF-19A2-4A68-84DE-A041C9CB59CE}" srcOrd="0" destOrd="0" parTransId="{8D6F4E05-0261-4CD3-90A7-7744D9AC17A9}" sibTransId="{4B194128-4E3E-4CDD-A145-D62829B6B4F3}"/>
    <dgm:cxn modelId="{97C61B65-77BF-4C71-B5A1-0BE235B60E75}" srcId="{44EFC8EC-307C-4D8E-8CEC-BF65D8B0F00D}" destId="{D26D6D66-89B7-43F1-84A3-B3EB42AC8315}" srcOrd="1" destOrd="0" parTransId="{2A53C773-6AC1-408D-B037-4356B3EAC949}" sibTransId="{B44D9BB7-FE13-46AA-9A6F-677F2B805CA8}"/>
    <dgm:cxn modelId="{7F944E7D-D5DD-4EFC-9704-16D3C7DC9A5F}" type="presOf" srcId="{6AB4A1C7-FC08-40B9-9C03-9C822FD3847D}" destId="{468464AB-C7EE-4C34-B0B7-79BCD4AB24A4}" srcOrd="0" destOrd="0" presId="urn:microsoft.com/office/officeart/2005/8/layout/vList2"/>
    <dgm:cxn modelId="{561AC880-781A-437E-BDFF-AAEC3894DFBE}" type="presOf" srcId="{66D0960B-00DD-432A-9029-752A3123D785}" destId="{E7C7075E-CF8C-4E08-AFCF-E81E3192CB4E}" srcOrd="0" destOrd="0" presId="urn:microsoft.com/office/officeart/2005/8/layout/vList2"/>
    <dgm:cxn modelId="{E1144E89-DBA4-47FE-89C6-9DCDC0212A0D}" srcId="{44EFC8EC-307C-4D8E-8CEC-BF65D8B0F00D}" destId="{66D0960B-00DD-432A-9029-752A3123D785}" srcOrd="0" destOrd="0" parTransId="{417C5AF2-F758-4833-B19C-ADCD80E8C484}" sibTransId="{28BDC64E-B95C-467D-AD32-9ECF37E2832F}"/>
    <dgm:cxn modelId="{D220F2DC-EA8B-4F14-B549-8B6C555C748B}" type="presOf" srcId="{44EFC8EC-307C-4D8E-8CEC-BF65D8B0F00D}" destId="{D4FD4FDB-DCCA-4FFF-BD76-0459DAAEB5D4}" srcOrd="0" destOrd="0" presId="urn:microsoft.com/office/officeart/2005/8/layout/vList2"/>
    <dgm:cxn modelId="{6960C4EF-96C2-4238-BADA-276958103CB1}" type="presOf" srcId="{D26D6D66-89B7-43F1-84A3-B3EB42AC8315}" destId="{1D54D942-874B-4450-B35A-C5861FA07EA2}" srcOrd="0" destOrd="0" presId="urn:microsoft.com/office/officeart/2005/8/layout/vList2"/>
    <dgm:cxn modelId="{73F950F4-E66F-4983-8D04-49DEAA277770}" type="presOf" srcId="{342DACBF-19A2-4A68-84DE-A041C9CB59CE}" destId="{727D85EA-2F4A-4D36-9E94-825123662D88}" srcOrd="0" destOrd="0" presId="urn:microsoft.com/office/officeart/2005/8/layout/vList2"/>
    <dgm:cxn modelId="{8E5ECA25-DFDC-4D51-8BDC-FB33F1D08889}" type="presParOf" srcId="{D4FD4FDB-DCCA-4FFF-BD76-0459DAAEB5D4}" destId="{E7C7075E-CF8C-4E08-AFCF-E81E3192CB4E}" srcOrd="0" destOrd="0" presId="urn:microsoft.com/office/officeart/2005/8/layout/vList2"/>
    <dgm:cxn modelId="{4B674A4B-62A4-4D5A-89EC-0422D45FC92A}" type="presParOf" srcId="{D4FD4FDB-DCCA-4FFF-BD76-0459DAAEB5D4}" destId="{468464AB-C7EE-4C34-B0B7-79BCD4AB24A4}" srcOrd="1" destOrd="0" presId="urn:microsoft.com/office/officeart/2005/8/layout/vList2"/>
    <dgm:cxn modelId="{45DAED2F-1599-47DE-8C9C-B5AB3C2C3A97}" type="presParOf" srcId="{D4FD4FDB-DCCA-4FFF-BD76-0459DAAEB5D4}" destId="{1D54D942-874B-4450-B35A-C5861FA07EA2}" srcOrd="2" destOrd="0" presId="urn:microsoft.com/office/officeart/2005/8/layout/vList2"/>
    <dgm:cxn modelId="{6A7A6627-23AE-4395-BBE6-E2EC66DE060C}" type="presParOf" srcId="{D4FD4FDB-DCCA-4FFF-BD76-0459DAAEB5D4}" destId="{727D85EA-2F4A-4D36-9E94-825123662D8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081B6840-65B3-4398-AB7A-CCA6C1B04211}" type="doc">
      <dgm:prSet loTypeId="urn:microsoft.com/office/officeart/2024/layout/VerticalActionList" loCatId="list" qsTypeId="urn:microsoft.com/office/officeart/2005/8/quickstyle/simple1" qsCatId="simple" csTypeId="urn:microsoft.com/office/officeart/2005/8/colors/accent1_2" csCatId="accent1" phldr="1"/>
      <dgm:spPr/>
      <dgm:t>
        <a:bodyPr/>
        <a:lstStyle/>
        <a:p>
          <a:endParaRPr lang="en-CA"/>
        </a:p>
      </dgm:t>
    </dgm:pt>
    <dgm:pt modelId="{ED8ED35B-8342-45FE-B54F-21487F9EB422}">
      <dgm:prSet phldrT="[Text]" phldr="0" custT="1"/>
      <dgm:spPr>
        <a:solidFill>
          <a:srgbClr val="C9D7B0"/>
        </a:solidFill>
        <a:ln>
          <a:solidFill>
            <a:schemeClr val="bg1"/>
          </a:solidFill>
        </a:ln>
      </dgm:spPr>
      <dgm:t>
        <a:bodyPr/>
        <a:lstStyle/>
        <a:p>
          <a:r>
            <a:rPr lang="en-CA" sz="2400" b="1" dirty="0">
              <a:solidFill>
                <a:schemeClr val="accent6">
                  <a:lumMod val="50000"/>
                </a:schemeClr>
              </a:solidFill>
              <a:latin typeface="Open Sans" pitchFamily="2" charset="0"/>
              <a:ea typeface="Open Sans" pitchFamily="2" charset="0"/>
              <a:cs typeface="Open Sans" pitchFamily="2" charset="0"/>
            </a:rPr>
            <a:t>BENEFITS</a:t>
          </a:r>
        </a:p>
      </dgm:t>
    </dgm:pt>
    <dgm:pt modelId="{40CEA8EB-F14B-4013-BDC7-F8196E72ABB0}" type="parTrans" cxnId="{9356A7FB-F688-4312-B3DA-2B066EC5830C}">
      <dgm:prSet/>
      <dgm:spPr/>
      <dgm:t>
        <a:bodyPr/>
        <a:lstStyle/>
        <a:p>
          <a:endParaRPr lang="en-CA" sz="1600">
            <a:latin typeface="Open Sans" pitchFamily="2" charset="0"/>
            <a:ea typeface="Open Sans" pitchFamily="2" charset="0"/>
            <a:cs typeface="Open Sans" pitchFamily="2" charset="0"/>
          </a:endParaRPr>
        </a:p>
      </dgm:t>
    </dgm:pt>
    <dgm:pt modelId="{44D81D25-CF42-48F6-A13C-1E2ED8237B5F}" type="sibTrans" cxnId="{9356A7FB-F688-4312-B3DA-2B066EC5830C}">
      <dgm:prSet/>
      <dgm:spPr/>
      <dgm:t>
        <a:bodyPr/>
        <a:lstStyle/>
        <a:p>
          <a:endParaRPr lang="en-CA" sz="1600">
            <a:latin typeface="Open Sans" pitchFamily="2" charset="0"/>
            <a:ea typeface="Open Sans" pitchFamily="2" charset="0"/>
            <a:cs typeface="Open Sans" pitchFamily="2" charset="0"/>
          </a:endParaRPr>
        </a:p>
      </dgm:t>
    </dgm:pt>
    <dgm:pt modelId="{9D2C335F-3AA0-4D7E-A043-181DBAFF7FBF}">
      <dgm:prSet phldrT="[Text]" phldr="0" custT="1"/>
      <dgm:spPr>
        <a:solidFill>
          <a:srgbClr val="C9D7B0"/>
        </a:solidFill>
      </dgm:spPr>
      <dgm:t>
        <a:bodyPr/>
        <a:lstStyle/>
        <a:p>
          <a:pPr>
            <a:buFont typeface="Arial" panose="020B0604020202020204" pitchFamily="34" charset="0"/>
            <a:buNone/>
          </a:pPr>
          <a:r>
            <a:rPr lang="en-US" sz="1600" dirty="0">
              <a:solidFill>
                <a:schemeClr val="bg1">
                  <a:lumMod val="50000"/>
                </a:schemeClr>
              </a:solidFill>
              <a:latin typeface="Open Sans" pitchFamily="2" charset="0"/>
              <a:ea typeface="Open Sans" pitchFamily="2" charset="0"/>
              <a:cs typeface="Open Sans" pitchFamily="2" charset="0"/>
            </a:rPr>
            <a:t>Accurate diagnosis of iron deficiency in the setting of inflammation enables timely treatment, mitigating negative consequences such as worsening anemia and poorer outcomes related to the underlying comorbid condition and primary cause of inflammation.</a:t>
          </a:r>
          <a:endParaRPr lang="en-CA" sz="1600" i="0" dirty="0">
            <a:solidFill>
              <a:schemeClr val="bg1">
                <a:lumMod val="50000"/>
              </a:schemeClr>
            </a:solidFill>
            <a:latin typeface="Open Sans" pitchFamily="2" charset="0"/>
            <a:ea typeface="Open Sans" pitchFamily="2" charset="0"/>
            <a:cs typeface="Open Sans" pitchFamily="2" charset="0"/>
          </a:endParaRPr>
        </a:p>
      </dgm:t>
    </dgm:pt>
    <dgm:pt modelId="{69BD1650-67AC-42AE-A6BC-30CC49ABEE2E}" type="parTrans" cxnId="{A7B3FF0F-72A1-4799-97E0-7997C2766111}">
      <dgm:prSet/>
      <dgm:spPr/>
      <dgm:t>
        <a:bodyPr/>
        <a:lstStyle/>
        <a:p>
          <a:endParaRPr lang="en-CA" sz="1600">
            <a:latin typeface="Open Sans" pitchFamily="2" charset="0"/>
            <a:ea typeface="Open Sans" pitchFamily="2" charset="0"/>
            <a:cs typeface="Open Sans" pitchFamily="2" charset="0"/>
          </a:endParaRPr>
        </a:p>
      </dgm:t>
    </dgm:pt>
    <dgm:pt modelId="{2D6FC581-9D0C-4912-B780-A73B416126C3}" type="sibTrans" cxnId="{A7B3FF0F-72A1-4799-97E0-7997C2766111}">
      <dgm:prSet/>
      <dgm:spPr/>
      <dgm:t>
        <a:bodyPr/>
        <a:lstStyle/>
        <a:p>
          <a:endParaRPr lang="en-CA" sz="1600">
            <a:latin typeface="Open Sans" pitchFamily="2" charset="0"/>
            <a:ea typeface="Open Sans" pitchFamily="2" charset="0"/>
            <a:cs typeface="Open Sans" pitchFamily="2" charset="0"/>
          </a:endParaRPr>
        </a:p>
      </dgm:t>
    </dgm:pt>
    <dgm:pt modelId="{0DE45AE1-FC48-4B62-ABC4-0D5F8E971465}">
      <dgm:prSet phldrT="[Text]" phldr="0" custT="1"/>
      <dgm:spPr>
        <a:solidFill>
          <a:srgbClr val="FFD9B0"/>
        </a:solidFill>
        <a:ln>
          <a:solidFill>
            <a:schemeClr val="bg1"/>
          </a:solidFill>
        </a:ln>
      </dgm:spPr>
      <dgm:t>
        <a:bodyPr/>
        <a:lstStyle/>
        <a:p>
          <a:r>
            <a:rPr lang="en-CA" sz="2400" b="1" dirty="0">
              <a:solidFill>
                <a:schemeClr val="accent2">
                  <a:lumMod val="75000"/>
                </a:schemeClr>
              </a:solidFill>
              <a:latin typeface="Open Sans" pitchFamily="2" charset="0"/>
              <a:ea typeface="Open Sans" pitchFamily="2" charset="0"/>
              <a:cs typeface="Open Sans" pitchFamily="2" charset="0"/>
            </a:rPr>
            <a:t>RISKS</a:t>
          </a:r>
        </a:p>
      </dgm:t>
    </dgm:pt>
    <dgm:pt modelId="{90CE0A07-5476-41E3-A651-FF559BDC2BE3}" type="parTrans" cxnId="{B1719D79-CFE7-4805-BD12-17264E5A882E}">
      <dgm:prSet/>
      <dgm:spPr/>
      <dgm:t>
        <a:bodyPr/>
        <a:lstStyle/>
        <a:p>
          <a:endParaRPr lang="en-CA" sz="1600">
            <a:latin typeface="Open Sans" pitchFamily="2" charset="0"/>
            <a:ea typeface="Open Sans" pitchFamily="2" charset="0"/>
            <a:cs typeface="Open Sans" pitchFamily="2" charset="0"/>
          </a:endParaRPr>
        </a:p>
      </dgm:t>
    </dgm:pt>
    <dgm:pt modelId="{93B87390-497B-4DDD-8277-E5E9469C860C}" type="sibTrans" cxnId="{B1719D79-CFE7-4805-BD12-17264E5A882E}">
      <dgm:prSet/>
      <dgm:spPr/>
      <dgm:t>
        <a:bodyPr/>
        <a:lstStyle/>
        <a:p>
          <a:endParaRPr lang="en-CA" sz="1600">
            <a:latin typeface="Open Sans" pitchFamily="2" charset="0"/>
            <a:ea typeface="Open Sans" pitchFamily="2" charset="0"/>
            <a:cs typeface="Open Sans" pitchFamily="2" charset="0"/>
          </a:endParaRPr>
        </a:p>
      </dgm:t>
    </dgm:pt>
    <dgm:pt modelId="{55E7F713-0E56-41D9-AF27-32C85D0882D4}">
      <dgm:prSet phldrT="[Text]" custT="1"/>
      <dgm:spPr/>
      <dgm:t>
        <a:bodyPr/>
        <a:lstStyle/>
        <a:p>
          <a:pPr>
            <a:buNone/>
          </a:pPr>
          <a:endParaRPr lang="en-US" sz="1600" dirty="0">
            <a:latin typeface="Open Sans" pitchFamily="2" charset="0"/>
            <a:ea typeface="Open Sans" pitchFamily="2" charset="0"/>
            <a:cs typeface="Open Sans" pitchFamily="2" charset="0"/>
          </a:endParaRPr>
        </a:p>
        <a:p>
          <a:pPr>
            <a:buFont typeface="Arial" panose="020B0604020202020204" pitchFamily="34" charset="0"/>
            <a:buChar char="•"/>
          </a:pPr>
          <a:r>
            <a:rPr lang="en-US" sz="1600" dirty="0">
              <a:solidFill>
                <a:schemeClr val="bg1">
                  <a:lumMod val="50000"/>
                </a:schemeClr>
              </a:solidFill>
              <a:latin typeface="Open Sans" pitchFamily="2" charset="0"/>
              <a:ea typeface="Open Sans" pitchFamily="2" charset="0"/>
              <a:cs typeface="Open Sans" pitchFamily="2" charset="0"/>
            </a:rPr>
            <a:t>Incorrectly identified ID may lead to adverse effects from unnecessary iron supplementation.</a:t>
          </a:r>
        </a:p>
        <a:p>
          <a:r>
            <a:rPr lang="en-US" sz="1600" dirty="0">
              <a:solidFill>
                <a:schemeClr val="bg1">
                  <a:lumMod val="50000"/>
                </a:schemeClr>
              </a:solidFill>
              <a:latin typeface="Open Sans" pitchFamily="2" charset="0"/>
              <a:ea typeface="Open Sans" pitchFamily="2" charset="0"/>
              <a:cs typeface="Open Sans" pitchFamily="2" charset="0"/>
            </a:rPr>
            <a:t>Intravenous iron poses a small risk reactions. </a:t>
          </a:r>
          <a:endParaRPr lang="en-CA" sz="1600" i="0" dirty="0">
            <a:solidFill>
              <a:schemeClr val="bg1">
                <a:lumMod val="50000"/>
              </a:schemeClr>
            </a:solidFill>
            <a:latin typeface="Open Sans" pitchFamily="2" charset="0"/>
            <a:ea typeface="Open Sans" pitchFamily="2" charset="0"/>
            <a:cs typeface="Open Sans" pitchFamily="2" charset="0"/>
          </a:endParaRPr>
        </a:p>
      </dgm:t>
    </dgm:pt>
    <dgm:pt modelId="{C250350C-E052-48F6-B69F-72E2B4475D18}" type="parTrans" cxnId="{76D1DCD6-33D6-4137-B5E6-EE4888D779E8}">
      <dgm:prSet/>
      <dgm:spPr/>
      <dgm:t>
        <a:bodyPr/>
        <a:lstStyle/>
        <a:p>
          <a:endParaRPr lang="en-CA" sz="1600">
            <a:latin typeface="Open Sans" pitchFamily="2" charset="0"/>
            <a:ea typeface="Open Sans" pitchFamily="2" charset="0"/>
            <a:cs typeface="Open Sans" pitchFamily="2" charset="0"/>
          </a:endParaRPr>
        </a:p>
      </dgm:t>
    </dgm:pt>
    <dgm:pt modelId="{9B280A62-7010-45F2-AC48-C3136F07E6E8}" type="sibTrans" cxnId="{76D1DCD6-33D6-4137-B5E6-EE4888D779E8}">
      <dgm:prSet/>
      <dgm:spPr/>
      <dgm:t>
        <a:bodyPr/>
        <a:lstStyle/>
        <a:p>
          <a:endParaRPr lang="en-CA" sz="1600">
            <a:latin typeface="Open Sans" pitchFamily="2" charset="0"/>
            <a:ea typeface="Open Sans" pitchFamily="2" charset="0"/>
            <a:cs typeface="Open Sans" pitchFamily="2" charset="0"/>
          </a:endParaRPr>
        </a:p>
      </dgm:t>
    </dgm:pt>
    <dgm:pt modelId="{04483319-95B9-4C48-AF27-F25017F388EC}">
      <dgm:prSet phldrT="[Text]" phldr="0" custT="1"/>
      <dgm:spPr>
        <a:solidFill>
          <a:srgbClr val="C8C3D5"/>
        </a:solidFill>
        <a:ln>
          <a:solidFill>
            <a:schemeClr val="bg1"/>
          </a:solidFill>
        </a:ln>
      </dgm:spPr>
      <dgm:t>
        <a:bodyPr/>
        <a:lstStyle/>
        <a:p>
          <a:r>
            <a:rPr lang="en-CA" sz="2400" b="1" dirty="0">
              <a:solidFill>
                <a:srgbClr val="715073"/>
              </a:solidFill>
              <a:latin typeface="Open Sans" pitchFamily="2" charset="0"/>
              <a:ea typeface="Open Sans" pitchFamily="2" charset="0"/>
              <a:cs typeface="Open Sans" pitchFamily="2" charset="0"/>
            </a:rPr>
            <a:t>HARMS</a:t>
          </a:r>
        </a:p>
      </dgm:t>
    </dgm:pt>
    <dgm:pt modelId="{4D7917F6-5A52-4320-BFDF-BFEE4EB36ED5}" type="parTrans" cxnId="{E16A1259-C4F8-4332-9DE6-6C4FA96E3576}">
      <dgm:prSet/>
      <dgm:spPr/>
      <dgm:t>
        <a:bodyPr/>
        <a:lstStyle/>
        <a:p>
          <a:endParaRPr lang="en-CA" sz="1600">
            <a:latin typeface="Open Sans" pitchFamily="2" charset="0"/>
            <a:ea typeface="Open Sans" pitchFamily="2" charset="0"/>
            <a:cs typeface="Open Sans" pitchFamily="2" charset="0"/>
          </a:endParaRPr>
        </a:p>
      </dgm:t>
    </dgm:pt>
    <dgm:pt modelId="{ACE85C08-DF56-4A17-A3CA-C5B653DB96B2}" type="sibTrans" cxnId="{E16A1259-C4F8-4332-9DE6-6C4FA96E3576}">
      <dgm:prSet/>
      <dgm:spPr/>
      <dgm:t>
        <a:bodyPr/>
        <a:lstStyle/>
        <a:p>
          <a:endParaRPr lang="en-CA" sz="1600">
            <a:latin typeface="Open Sans" pitchFamily="2" charset="0"/>
            <a:ea typeface="Open Sans" pitchFamily="2" charset="0"/>
            <a:cs typeface="Open Sans" pitchFamily="2" charset="0"/>
          </a:endParaRPr>
        </a:p>
      </dgm:t>
    </dgm:pt>
    <dgm:pt modelId="{096CF6A7-6E06-45B9-9762-848CD7FEBBED}">
      <dgm:prSet phldrT="[Text]" custT="1"/>
      <dgm:spPr/>
      <dgm:t>
        <a:bodyPr/>
        <a:lstStyle/>
        <a:p>
          <a:pPr>
            <a:buNone/>
          </a:pPr>
          <a:r>
            <a:rPr lang="en-US" sz="1600" dirty="0">
              <a:solidFill>
                <a:schemeClr val="bg1">
                  <a:lumMod val="50000"/>
                </a:schemeClr>
              </a:solidFill>
              <a:latin typeface="Open Sans" pitchFamily="2" charset="0"/>
              <a:ea typeface="Open Sans" pitchFamily="2" charset="0"/>
              <a:cs typeface="Open Sans" pitchFamily="2" charset="0"/>
            </a:rPr>
            <a:t>The panel prioritized minimizing false negatives, considering the undesirable effects of serum ferritin ≤100 ng/mL alone as moderate, and the undesirable effects of serum ferritin ≤100 ng/mL or transferrin saturation &lt;20% as likely small overall.</a:t>
          </a:r>
          <a:endParaRPr lang="en-CA" sz="1600" dirty="0">
            <a:solidFill>
              <a:schemeClr val="bg1">
                <a:lumMod val="50000"/>
              </a:schemeClr>
            </a:solidFill>
            <a:latin typeface="Open Sans" pitchFamily="2" charset="0"/>
            <a:ea typeface="Open Sans" pitchFamily="2" charset="0"/>
            <a:cs typeface="Open Sans" pitchFamily="2" charset="0"/>
          </a:endParaRPr>
        </a:p>
      </dgm:t>
    </dgm:pt>
    <dgm:pt modelId="{4ABF6E17-37D8-4890-A67F-82BEDE0E77EC}" type="parTrans" cxnId="{B7E5D84E-4AEA-4180-B2C9-D359E3BF7C1E}">
      <dgm:prSet/>
      <dgm:spPr/>
      <dgm:t>
        <a:bodyPr/>
        <a:lstStyle/>
        <a:p>
          <a:endParaRPr lang="en-CA" sz="1600">
            <a:latin typeface="Open Sans" pitchFamily="2" charset="0"/>
            <a:ea typeface="Open Sans" pitchFamily="2" charset="0"/>
            <a:cs typeface="Open Sans" pitchFamily="2" charset="0"/>
          </a:endParaRPr>
        </a:p>
      </dgm:t>
    </dgm:pt>
    <dgm:pt modelId="{046730D0-2E39-4EDE-B872-B28B0E9C2D4B}" type="sibTrans" cxnId="{B7E5D84E-4AEA-4180-B2C9-D359E3BF7C1E}">
      <dgm:prSet/>
      <dgm:spPr/>
      <dgm:t>
        <a:bodyPr/>
        <a:lstStyle/>
        <a:p>
          <a:endParaRPr lang="en-CA" sz="1600">
            <a:latin typeface="Open Sans" pitchFamily="2" charset="0"/>
            <a:ea typeface="Open Sans" pitchFamily="2" charset="0"/>
            <a:cs typeface="Open Sans" pitchFamily="2" charset="0"/>
          </a:endParaRPr>
        </a:p>
      </dgm:t>
    </dgm:pt>
    <dgm:pt modelId="{CAF72CC9-C2F0-4488-BB3F-9FF816571181}">
      <dgm:prSet custT="1"/>
      <dgm:spPr/>
      <dgm:t>
        <a:bodyPr/>
        <a:lstStyle/>
        <a:p>
          <a:pPr>
            <a:buNone/>
          </a:pPr>
          <a:endParaRPr lang="en-US" sz="1600" dirty="0">
            <a:latin typeface="Open Sans" pitchFamily="2" charset="0"/>
            <a:ea typeface="Open Sans" pitchFamily="2" charset="0"/>
            <a:cs typeface="Open Sans" pitchFamily="2" charset="0"/>
          </a:endParaRPr>
        </a:p>
      </dgm:t>
    </dgm:pt>
    <dgm:pt modelId="{86788B9E-0DAE-4EDF-8334-396FCE943035}" type="parTrans" cxnId="{36738D1B-E670-4D84-ACB5-A901DDE093D4}">
      <dgm:prSet/>
      <dgm:spPr/>
      <dgm:t>
        <a:bodyPr/>
        <a:lstStyle/>
        <a:p>
          <a:endParaRPr lang="en-US" sz="1600">
            <a:latin typeface="Open Sans" pitchFamily="2" charset="0"/>
            <a:ea typeface="Open Sans" pitchFamily="2" charset="0"/>
            <a:cs typeface="Open Sans" pitchFamily="2" charset="0"/>
          </a:endParaRPr>
        </a:p>
      </dgm:t>
    </dgm:pt>
    <dgm:pt modelId="{E633CF9B-0AEB-4F1F-A27E-D93F51A2705C}" type="sibTrans" cxnId="{36738D1B-E670-4D84-ACB5-A901DDE093D4}">
      <dgm:prSet/>
      <dgm:spPr/>
      <dgm:t>
        <a:bodyPr/>
        <a:lstStyle/>
        <a:p>
          <a:endParaRPr lang="en-US" sz="1600">
            <a:latin typeface="Open Sans" pitchFamily="2" charset="0"/>
            <a:ea typeface="Open Sans" pitchFamily="2" charset="0"/>
            <a:cs typeface="Open Sans" pitchFamily="2" charset="0"/>
          </a:endParaRPr>
        </a:p>
      </dgm:t>
    </dgm:pt>
    <dgm:pt modelId="{4EF973B0-A2CD-4737-AC4D-65469747D849}" type="pres">
      <dgm:prSet presAssocID="{081B6840-65B3-4398-AB7A-CCA6C1B04211}" presName="Name0" presStyleCnt="0">
        <dgm:presLayoutVars>
          <dgm:dir/>
          <dgm:animLvl val="lvl"/>
          <dgm:resizeHandles val="exact"/>
        </dgm:presLayoutVars>
      </dgm:prSet>
      <dgm:spPr/>
    </dgm:pt>
    <dgm:pt modelId="{25AEF596-EE49-4602-A678-25A5569244BB}" type="pres">
      <dgm:prSet presAssocID="{ED8ED35B-8342-45FE-B54F-21487F9EB422}" presName="linNode" presStyleCnt="0"/>
      <dgm:spPr/>
    </dgm:pt>
    <dgm:pt modelId="{22287169-11DD-42E3-9008-4B4FC0D49D71}" type="pres">
      <dgm:prSet presAssocID="{ED8ED35B-8342-45FE-B54F-21487F9EB422}" presName="bgOutline" presStyleLbl="fgAcc1" presStyleIdx="0" presStyleCnt="3"/>
      <dgm:spPr/>
    </dgm:pt>
    <dgm:pt modelId="{D7DFDC59-4A2B-4DA8-AF84-D6C493AC30AF}" type="pres">
      <dgm:prSet presAssocID="{ED8ED35B-8342-45FE-B54F-21487F9EB422}" presName="parentText" presStyleLbl="alignNode1" presStyleIdx="0" presStyleCnt="3">
        <dgm:presLayoutVars>
          <dgm:chMax val="1"/>
          <dgm:bulletEnabled/>
        </dgm:presLayoutVars>
      </dgm:prSet>
      <dgm:spPr/>
    </dgm:pt>
    <dgm:pt modelId="{144CF539-8032-4969-B6D7-A9F17F46658D}" type="pres">
      <dgm:prSet presAssocID="{ED8ED35B-8342-45FE-B54F-21487F9EB422}" presName="descendantText" presStyleLbl="revTx" presStyleIdx="0" presStyleCnt="0">
        <dgm:presLayoutVars>
          <dgm:bulletEnabled/>
        </dgm:presLayoutVars>
      </dgm:prSet>
      <dgm:spPr/>
    </dgm:pt>
    <dgm:pt modelId="{8DAD98FE-AB0D-4137-9112-5ECF6B5CBDA8}" type="pres">
      <dgm:prSet presAssocID="{44D81D25-CF42-48F6-A13C-1E2ED8237B5F}" presName="sp" presStyleCnt="0"/>
      <dgm:spPr/>
    </dgm:pt>
    <dgm:pt modelId="{6528815E-AD1C-45F0-A85A-F9BF81196D27}" type="pres">
      <dgm:prSet presAssocID="{0DE45AE1-FC48-4B62-ABC4-0D5F8E971465}" presName="linNode" presStyleCnt="0"/>
      <dgm:spPr/>
    </dgm:pt>
    <dgm:pt modelId="{76C75BF2-7452-4273-94FF-8E18D8AED00F}" type="pres">
      <dgm:prSet presAssocID="{0DE45AE1-FC48-4B62-ABC4-0D5F8E971465}" presName="bgOutline" presStyleLbl="fgAcc1" presStyleIdx="1" presStyleCnt="3"/>
      <dgm:spPr/>
    </dgm:pt>
    <dgm:pt modelId="{C9E67B57-4E18-4ED6-A804-905B02EA9835}" type="pres">
      <dgm:prSet presAssocID="{0DE45AE1-FC48-4B62-ABC4-0D5F8E971465}" presName="parentText" presStyleLbl="alignNode1" presStyleIdx="1" presStyleCnt="3">
        <dgm:presLayoutVars>
          <dgm:chMax val="1"/>
          <dgm:bulletEnabled/>
        </dgm:presLayoutVars>
      </dgm:prSet>
      <dgm:spPr/>
    </dgm:pt>
    <dgm:pt modelId="{16C4DE69-DD44-4F0B-9F2A-2F14FA9EB59C}" type="pres">
      <dgm:prSet presAssocID="{0DE45AE1-FC48-4B62-ABC4-0D5F8E971465}" presName="descendantText" presStyleLbl="revTx" presStyleIdx="0" presStyleCnt="0">
        <dgm:presLayoutVars>
          <dgm:bulletEnabled/>
        </dgm:presLayoutVars>
      </dgm:prSet>
      <dgm:spPr/>
    </dgm:pt>
    <dgm:pt modelId="{94DCEC88-E1FB-4424-B5A3-CB51600A1002}" type="pres">
      <dgm:prSet presAssocID="{93B87390-497B-4DDD-8277-E5E9469C860C}" presName="sp" presStyleCnt="0"/>
      <dgm:spPr/>
    </dgm:pt>
    <dgm:pt modelId="{A51EC21A-058E-4FFE-BCF9-CE384C3CC23F}" type="pres">
      <dgm:prSet presAssocID="{04483319-95B9-4C48-AF27-F25017F388EC}" presName="linNode" presStyleCnt="0"/>
      <dgm:spPr/>
    </dgm:pt>
    <dgm:pt modelId="{6BF61CB6-0099-4B4F-8D29-209D72675CF2}" type="pres">
      <dgm:prSet presAssocID="{04483319-95B9-4C48-AF27-F25017F388EC}" presName="bgOutline" presStyleLbl="fgAcc1" presStyleIdx="2" presStyleCnt="3"/>
      <dgm:spPr/>
    </dgm:pt>
    <dgm:pt modelId="{1EDE710C-A39B-45D6-87F6-BD39425BDB1B}" type="pres">
      <dgm:prSet presAssocID="{04483319-95B9-4C48-AF27-F25017F388EC}" presName="parentText" presStyleLbl="alignNode1" presStyleIdx="2" presStyleCnt="3">
        <dgm:presLayoutVars>
          <dgm:chMax val="1"/>
          <dgm:bulletEnabled/>
        </dgm:presLayoutVars>
      </dgm:prSet>
      <dgm:spPr/>
    </dgm:pt>
    <dgm:pt modelId="{BEB2E656-F8D4-4FCF-8DBA-9C397EC002D6}" type="pres">
      <dgm:prSet presAssocID="{04483319-95B9-4C48-AF27-F25017F388EC}" presName="descendantText" presStyleLbl="revTx" presStyleIdx="0" presStyleCnt="0">
        <dgm:presLayoutVars>
          <dgm:bulletEnabled/>
        </dgm:presLayoutVars>
      </dgm:prSet>
      <dgm:spPr/>
    </dgm:pt>
  </dgm:ptLst>
  <dgm:cxnLst>
    <dgm:cxn modelId="{2906A400-9A7C-4EF8-8503-715DD3CBDB52}" type="presOf" srcId="{096CF6A7-6E06-45B9-9762-848CD7FEBBED}" destId="{BEB2E656-F8D4-4FCF-8DBA-9C397EC002D6}" srcOrd="0" destOrd="0" presId="urn:microsoft.com/office/officeart/2024/layout/VerticalActionList"/>
    <dgm:cxn modelId="{A7B3FF0F-72A1-4799-97E0-7997C2766111}" srcId="{ED8ED35B-8342-45FE-B54F-21487F9EB422}" destId="{9D2C335F-3AA0-4D7E-A043-181DBAFF7FBF}" srcOrd="0" destOrd="0" parTransId="{69BD1650-67AC-42AE-A6BC-30CC49ABEE2E}" sibTransId="{2D6FC581-9D0C-4912-B780-A73B416126C3}"/>
    <dgm:cxn modelId="{36738D1B-E670-4D84-ACB5-A901DDE093D4}" srcId="{0DE45AE1-FC48-4B62-ABC4-0D5F8E971465}" destId="{CAF72CC9-C2F0-4488-BB3F-9FF816571181}" srcOrd="1" destOrd="0" parTransId="{86788B9E-0DAE-4EDF-8334-396FCE943035}" sibTransId="{E633CF9B-0AEB-4F1F-A27E-D93F51A2705C}"/>
    <dgm:cxn modelId="{19B11F2B-AE47-496D-B8AD-6A9D9BE5A5BE}" type="presOf" srcId="{ED8ED35B-8342-45FE-B54F-21487F9EB422}" destId="{22287169-11DD-42E3-9008-4B4FC0D49D71}" srcOrd="0" destOrd="0" presId="urn:microsoft.com/office/officeart/2024/layout/VerticalActionList"/>
    <dgm:cxn modelId="{D246BC36-6117-4460-9B9C-3C275BE4802A}" type="presOf" srcId="{04483319-95B9-4C48-AF27-F25017F388EC}" destId="{1EDE710C-A39B-45D6-87F6-BD39425BDB1B}" srcOrd="1" destOrd="0" presId="urn:microsoft.com/office/officeart/2024/layout/VerticalActionList"/>
    <dgm:cxn modelId="{B7E5D84E-4AEA-4180-B2C9-D359E3BF7C1E}" srcId="{04483319-95B9-4C48-AF27-F25017F388EC}" destId="{096CF6A7-6E06-45B9-9762-848CD7FEBBED}" srcOrd="0" destOrd="0" parTransId="{4ABF6E17-37D8-4890-A67F-82BEDE0E77EC}" sibTransId="{046730D0-2E39-4EDE-B872-B28B0E9C2D4B}"/>
    <dgm:cxn modelId="{F9C46B70-4E00-4C15-BB6C-8A183CF3C0D2}" type="presOf" srcId="{0DE45AE1-FC48-4B62-ABC4-0D5F8E971465}" destId="{76C75BF2-7452-4273-94FF-8E18D8AED00F}" srcOrd="0" destOrd="0" presId="urn:microsoft.com/office/officeart/2024/layout/VerticalActionList"/>
    <dgm:cxn modelId="{DFC8DE57-A521-4B46-A0C6-959AA5606DBA}" type="presOf" srcId="{081B6840-65B3-4398-AB7A-CCA6C1B04211}" destId="{4EF973B0-A2CD-4737-AC4D-65469747D849}" srcOrd="0" destOrd="0" presId="urn:microsoft.com/office/officeart/2024/layout/VerticalActionList"/>
    <dgm:cxn modelId="{E16A1259-C4F8-4332-9DE6-6C4FA96E3576}" srcId="{081B6840-65B3-4398-AB7A-CCA6C1B04211}" destId="{04483319-95B9-4C48-AF27-F25017F388EC}" srcOrd="2" destOrd="0" parTransId="{4D7917F6-5A52-4320-BFDF-BFEE4EB36ED5}" sibTransId="{ACE85C08-DF56-4A17-A3CA-C5B653DB96B2}"/>
    <dgm:cxn modelId="{B1719D79-CFE7-4805-BD12-17264E5A882E}" srcId="{081B6840-65B3-4398-AB7A-CCA6C1B04211}" destId="{0DE45AE1-FC48-4B62-ABC4-0D5F8E971465}" srcOrd="1" destOrd="0" parTransId="{90CE0A07-5476-41E3-A651-FF559BDC2BE3}" sibTransId="{93B87390-497B-4DDD-8277-E5E9469C860C}"/>
    <dgm:cxn modelId="{21811DA3-EA38-4D29-8532-FCE05A034B69}" type="presOf" srcId="{0DE45AE1-FC48-4B62-ABC4-0D5F8E971465}" destId="{C9E67B57-4E18-4ED6-A804-905B02EA9835}" srcOrd="1" destOrd="0" presId="urn:microsoft.com/office/officeart/2024/layout/VerticalActionList"/>
    <dgm:cxn modelId="{80F827A6-EB6F-4558-B50D-1810A96D1894}" type="presOf" srcId="{04483319-95B9-4C48-AF27-F25017F388EC}" destId="{6BF61CB6-0099-4B4F-8D29-209D72675CF2}" srcOrd="0" destOrd="0" presId="urn:microsoft.com/office/officeart/2024/layout/VerticalActionList"/>
    <dgm:cxn modelId="{6C76D1A9-6FDB-4EC0-9A31-4879C136195A}" type="presOf" srcId="{55E7F713-0E56-41D9-AF27-32C85D0882D4}" destId="{16C4DE69-DD44-4F0B-9F2A-2F14FA9EB59C}" srcOrd="0" destOrd="0" presId="urn:microsoft.com/office/officeart/2024/layout/VerticalActionList"/>
    <dgm:cxn modelId="{EBFA95C3-CEF1-4410-8A14-B41FE0EB8BC5}" type="presOf" srcId="{ED8ED35B-8342-45FE-B54F-21487F9EB422}" destId="{D7DFDC59-4A2B-4DA8-AF84-D6C493AC30AF}" srcOrd="1" destOrd="0" presId="urn:microsoft.com/office/officeart/2024/layout/VerticalActionList"/>
    <dgm:cxn modelId="{EC9BA4C9-F768-40AF-8105-108D767E0F02}" type="presOf" srcId="{9D2C335F-3AA0-4D7E-A043-181DBAFF7FBF}" destId="{144CF539-8032-4969-B6D7-A9F17F46658D}" srcOrd="0" destOrd="0" presId="urn:microsoft.com/office/officeart/2024/layout/VerticalActionList"/>
    <dgm:cxn modelId="{76D1DCD6-33D6-4137-B5E6-EE4888D779E8}" srcId="{0DE45AE1-FC48-4B62-ABC4-0D5F8E971465}" destId="{55E7F713-0E56-41D9-AF27-32C85D0882D4}" srcOrd="0" destOrd="0" parTransId="{C250350C-E052-48F6-B69F-72E2B4475D18}" sibTransId="{9B280A62-7010-45F2-AC48-C3136F07E6E8}"/>
    <dgm:cxn modelId="{9246F4F6-A719-4252-8EB1-73BEC7C4A17D}" type="presOf" srcId="{CAF72CC9-C2F0-4488-BB3F-9FF816571181}" destId="{16C4DE69-DD44-4F0B-9F2A-2F14FA9EB59C}" srcOrd="0" destOrd="1" presId="urn:microsoft.com/office/officeart/2024/layout/VerticalActionList"/>
    <dgm:cxn modelId="{9356A7FB-F688-4312-B3DA-2B066EC5830C}" srcId="{081B6840-65B3-4398-AB7A-CCA6C1B04211}" destId="{ED8ED35B-8342-45FE-B54F-21487F9EB422}" srcOrd="0" destOrd="0" parTransId="{40CEA8EB-F14B-4013-BDC7-F8196E72ABB0}" sibTransId="{44D81D25-CF42-48F6-A13C-1E2ED8237B5F}"/>
    <dgm:cxn modelId="{477A4D77-5D1F-45AB-A8F7-3F9095EE2753}" type="presParOf" srcId="{4EF973B0-A2CD-4737-AC4D-65469747D849}" destId="{25AEF596-EE49-4602-A678-25A5569244BB}" srcOrd="0" destOrd="0" presId="urn:microsoft.com/office/officeart/2024/layout/VerticalActionList"/>
    <dgm:cxn modelId="{1504C508-FDAB-48F0-830B-653141751E2B}" type="presParOf" srcId="{25AEF596-EE49-4602-A678-25A5569244BB}" destId="{22287169-11DD-42E3-9008-4B4FC0D49D71}" srcOrd="0" destOrd="0" presId="urn:microsoft.com/office/officeart/2024/layout/VerticalActionList"/>
    <dgm:cxn modelId="{CBD02AC8-F26F-4CB2-A50A-E1CE7E500973}" type="presParOf" srcId="{25AEF596-EE49-4602-A678-25A5569244BB}" destId="{D7DFDC59-4A2B-4DA8-AF84-D6C493AC30AF}" srcOrd="1" destOrd="0" presId="urn:microsoft.com/office/officeart/2024/layout/VerticalActionList"/>
    <dgm:cxn modelId="{99E8F4D1-F107-43CE-BEA4-ED0ED63C361F}" type="presParOf" srcId="{25AEF596-EE49-4602-A678-25A5569244BB}" destId="{144CF539-8032-4969-B6D7-A9F17F46658D}" srcOrd="2" destOrd="0" presId="urn:microsoft.com/office/officeart/2024/layout/VerticalActionList"/>
    <dgm:cxn modelId="{3A5EB32F-2C11-4397-BE39-69C2C476DB5A}" type="presParOf" srcId="{4EF973B0-A2CD-4737-AC4D-65469747D849}" destId="{8DAD98FE-AB0D-4137-9112-5ECF6B5CBDA8}" srcOrd="1" destOrd="0" presId="urn:microsoft.com/office/officeart/2024/layout/VerticalActionList"/>
    <dgm:cxn modelId="{D0BC5405-E200-4365-84F0-B902EF01ACA3}" type="presParOf" srcId="{4EF973B0-A2CD-4737-AC4D-65469747D849}" destId="{6528815E-AD1C-45F0-A85A-F9BF81196D27}" srcOrd="2" destOrd="0" presId="urn:microsoft.com/office/officeart/2024/layout/VerticalActionList"/>
    <dgm:cxn modelId="{130BAB44-D1D6-429C-BA23-2820BEF9ECFB}" type="presParOf" srcId="{6528815E-AD1C-45F0-A85A-F9BF81196D27}" destId="{76C75BF2-7452-4273-94FF-8E18D8AED00F}" srcOrd="0" destOrd="0" presId="urn:microsoft.com/office/officeart/2024/layout/VerticalActionList"/>
    <dgm:cxn modelId="{52E2D5EA-9603-4D68-B2CC-71809105E271}" type="presParOf" srcId="{6528815E-AD1C-45F0-A85A-F9BF81196D27}" destId="{C9E67B57-4E18-4ED6-A804-905B02EA9835}" srcOrd="1" destOrd="0" presId="urn:microsoft.com/office/officeart/2024/layout/VerticalActionList"/>
    <dgm:cxn modelId="{418A3417-7405-495F-A1B9-66491D6A8D87}" type="presParOf" srcId="{6528815E-AD1C-45F0-A85A-F9BF81196D27}" destId="{16C4DE69-DD44-4F0B-9F2A-2F14FA9EB59C}" srcOrd="2" destOrd="0" presId="urn:microsoft.com/office/officeart/2024/layout/VerticalActionList"/>
    <dgm:cxn modelId="{11073F49-CB50-40EB-9AC6-46FBFC9E9C41}" type="presParOf" srcId="{4EF973B0-A2CD-4737-AC4D-65469747D849}" destId="{94DCEC88-E1FB-4424-B5A3-CB51600A1002}" srcOrd="3" destOrd="0" presId="urn:microsoft.com/office/officeart/2024/layout/VerticalActionList"/>
    <dgm:cxn modelId="{7BB6D2C7-3C0C-4453-A920-A81999EA438B}" type="presParOf" srcId="{4EF973B0-A2CD-4737-AC4D-65469747D849}" destId="{A51EC21A-058E-4FFE-BCF9-CE384C3CC23F}" srcOrd="4" destOrd="0" presId="urn:microsoft.com/office/officeart/2024/layout/VerticalActionList"/>
    <dgm:cxn modelId="{3ECA1C26-BBAC-46B1-B9E6-04ACFD26C500}" type="presParOf" srcId="{A51EC21A-058E-4FFE-BCF9-CE384C3CC23F}" destId="{6BF61CB6-0099-4B4F-8D29-209D72675CF2}" srcOrd="0" destOrd="0" presId="urn:microsoft.com/office/officeart/2024/layout/VerticalActionList"/>
    <dgm:cxn modelId="{6DBE3AE5-7D93-494A-AD24-0069398ABF9C}" type="presParOf" srcId="{A51EC21A-058E-4FFE-BCF9-CE384C3CC23F}" destId="{1EDE710C-A39B-45D6-87F6-BD39425BDB1B}" srcOrd="1" destOrd="0" presId="urn:microsoft.com/office/officeart/2024/layout/VerticalActionList"/>
    <dgm:cxn modelId="{2EC96D36-37D5-45DF-BB1A-95849A8DEF07}" type="presParOf" srcId="{A51EC21A-058E-4FFE-BCF9-CE384C3CC23F}" destId="{BEB2E656-F8D4-4FCF-8DBA-9C397EC002D6}" srcOrd="2" destOrd="0" presId="urn:microsoft.com/office/officeart/2024/layout/VerticalAction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44EFC8EC-307C-4D8E-8CEC-BF65D8B0F00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CA"/>
        </a:p>
      </dgm:t>
    </dgm:pt>
    <dgm:pt modelId="{66D0960B-00DD-432A-9029-752A3123D785}">
      <dgm:prSet phldrT="[Text]"/>
      <dgm:spPr>
        <a:solidFill>
          <a:srgbClr val="C8C3D5"/>
        </a:solidFill>
      </dgm:spPr>
      <dgm:t>
        <a:bodyPr/>
        <a:lstStyle/>
        <a:p>
          <a:r>
            <a:rPr lang="en-US" dirty="0">
              <a:solidFill>
                <a:srgbClr val="715073"/>
              </a:solidFill>
              <a:latin typeface="+mn-lt"/>
              <a:ea typeface="Open Sans" pitchFamily="2" charset="0"/>
              <a:cs typeface="Open Sans" pitchFamily="2" charset="0"/>
            </a:rPr>
            <a:t>Based on available evidence, </a:t>
          </a:r>
          <a:r>
            <a:rPr lang="en-US" b="1" dirty="0">
              <a:solidFill>
                <a:srgbClr val="715073"/>
              </a:solidFill>
              <a:latin typeface="+mn-lt"/>
              <a:ea typeface="Open Sans" pitchFamily="2" charset="0"/>
              <a:cs typeface="Open Sans" pitchFamily="2" charset="0"/>
            </a:rPr>
            <a:t>a serum ferritin of &lt;100 ng/mL or TSAT &lt;20% </a:t>
          </a:r>
          <a:r>
            <a:rPr lang="en-US" dirty="0">
              <a:solidFill>
                <a:srgbClr val="715073"/>
              </a:solidFill>
              <a:latin typeface="+mn-lt"/>
              <a:ea typeface="Open Sans" pitchFamily="2" charset="0"/>
              <a:cs typeface="Open Sans" pitchFamily="2" charset="0"/>
            </a:rPr>
            <a:t>may identify many individuals with concomitant iron deficiency in the setting of inflammation.</a:t>
          </a:r>
          <a:endParaRPr lang="en-CA" dirty="0">
            <a:solidFill>
              <a:srgbClr val="715073"/>
            </a:solidFill>
            <a:latin typeface="+mn-lt"/>
            <a:ea typeface="Open Sans" pitchFamily="2" charset="0"/>
            <a:cs typeface="Open Sans" pitchFamily="2" charset="0"/>
          </a:endParaRPr>
        </a:p>
      </dgm:t>
    </dgm:pt>
    <dgm:pt modelId="{417C5AF2-F758-4833-B19C-ADCD80E8C484}" type="parTrans" cxnId="{E1144E89-DBA4-47FE-89C6-9DCDC0212A0D}">
      <dgm:prSet/>
      <dgm:spPr/>
      <dgm:t>
        <a:bodyPr/>
        <a:lstStyle/>
        <a:p>
          <a:endParaRPr lang="en-CA">
            <a:latin typeface="+mn-lt"/>
            <a:ea typeface="Open Sans" pitchFamily="2" charset="0"/>
            <a:cs typeface="Open Sans" pitchFamily="2" charset="0"/>
          </a:endParaRPr>
        </a:p>
      </dgm:t>
    </dgm:pt>
    <dgm:pt modelId="{28BDC64E-B95C-467D-AD32-9ECF37E2832F}" type="sibTrans" cxnId="{E1144E89-DBA4-47FE-89C6-9DCDC0212A0D}">
      <dgm:prSet/>
      <dgm:spPr/>
      <dgm:t>
        <a:bodyPr/>
        <a:lstStyle/>
        <a:p>
          <a:endParaRPr lang="en-CA">
            <a:latin typeface="+mn-lt"/>
            <a:ea typeface="Open Sans" pitchFamily="2" charset="0"/>
            <a:cs typeface="Open Sans" pitchFamily="2" charset="0"/>
          </a:endParaRPr>
        </a:p>
      </dgm:t>
    </dgm:pt>
    <dgm:pt modelId="{6AB4A1C7-FC08-40B9-9C03-9C822FD3847D}">
      <dgm:prSet phldrT="[Text]"/>
      <dgm:spPr/>
      <dgm:t>
        <a:bodyPr/>
        <a:lstStyle/>
        <a:p>
          <a:endParaRPr lang="en-CA" dirty="0">
            <a:latin typeface="+mn-lt"/>
            <a:ea typeface="Open Sans" pitchFamily="2" charset="0"/>
            <a:cs typeface="Open Sans" pitchFamily="2" charset="0"/>
          </a:endParaRPr>
        </a:p>
      </dgm:t>
    </dgm:pt>
    <dgm:pt modelId="{50170910-8BE4-4839-8092-C8014E4C0B10}" type="parTrans" cxnId="{30070513-BF1E-4047-9CD4-68DCA085AF86}">
      <dgm:prSet/>
      <dgm:spPr/>
      <dgm:t>
        <a:bodyPr/>
        <a:lstStyle/>
        <a:p>
          <a:endParaRPr lang="en-CA">
            <a:latin typeface="+mn-lt"/>
            <a:ea typeface="Open Sans" pitchFamily="2" charset="0"/>
            <a:cs typeface="Open Sans" pitchFamily="2" charset="0"/>
          </a:endParaRPr>
        </a:p>
      </dgm:t>
    </dgm:pt>
    <dgm:pt modelId="{D86B127E-7365-4797-82FF-30BD593AD3F2}" type="sibTrans" cxnId="{30070513-BF1E-4047-9CD4-68DCA085AF86}">
      <dgm:prSet/>
      <dgm:spPr/>
      <dgm:t>
        <a:bodyPr/>
        <a:lstStyle/>
        <a:p>
          <a:endParaRPr lang="en-CA">
            <a:latin typeface="+mn-lt"/>
            <a:ea typeface="Open Sans" pitchFamily="2" charset="0"/>
            <a:cs typeface="Open Sans" pitchFamily="2" charset="0"/>
          </a:endParaRPr>
        </a:p>
      </dgm:t>
    </dgm:pt>
    <dgm:pt modelId="{D26D6D66-89B7-43F1-84A3-B3EB42AC8315}">
      <dgm:prSet phldrT="[Text]"/>
      <dgm:spPr>
        <a:solidFill>
          <a:srgbClr val="BFE0E4"/>
        </a:solidFill>
      </dgm:spPr>
      <dgm:t>
        <a:bodyPr/>
        <a:lstStyle/>
        <a:p>
          <a:r>
            <a:rPr lang="en-CA" dirty="0">
              <a:solidFill>
                <a:srgbClr val="002060"/>
              </a:solidFill>
              <a:latin typeface="+mn-lt"/>
              <a:ea typeface="Open Sans" pitchFamily="2" charset="0"/>
              <a:cs typeface="Open Sans" pitchFamily="2" charset="0"/>
            </a:rPr>
            <a:t>This will reduce untreated iron deficiency and its attendant negative health consequences.</a:t>
          </a:r>
        </a:p>
      </dgm:t>
    </dgm:pt>
    <dgm:pt modelId="{2A53C773-6AC1-408D-B037-4356B3EAC949}" type="parTrans" cxnId="{97C61B65-77BF-4C71-B5A1-0BE235B60E75}">
      <dgm:prSet/>
      <dgm:spPr/>
      <dgm:t>
        <a:bodyPr/>
        <a:lstStyle/>
        <a:p>
          <a:endParaRPr lang="en-CA">
            <a:latin typeface="+mn-lt"/>
            <a:ea typeface="Open Sans" pitchFamily="2" charset="0"/>
            <a:cs typeface="Open Sans" pitchFamily="2" charset="0"/>
          </a:endParaRPr>
        </a:p>
      </dgm:t>
    </dgm:pt>
    <dgm:pt modelId="{B44D9BB7-FE13-46AA-9A6F-677F2B805CA8}" type="sibTrans" cxnId="{97C61B65-77BF-4C71-B5A1-0BE235B60E75}">
      <dgm:prSet/>
      <dgm:spPr/>
      <dgm:t>
        <a:bodyPr/>
        <a:lstStyle/>
        <a:p>
          <a:endParaRPr lang="en-CA">
            <a:latin typeface="+mn-lt"/>
            <a:ea typeface="Open Sans" pitchFamily="2" charset="0"/>
            <a:cs typeface="Open Sans" pitchFamily="2" charset="0"/>
          </a:endParaRPr>
        </a:p>
      </dgm:t>
    </dgm:pt>
    <dgm:pt modelId="{342DACBF-19A2-4A68-84DE-A041C9CB59CE}">
      <dgm:prSet phldrT="[Text]"/>
      <dgm:spPr/>
      <dgm:t>
        <a:bodyPr/>
        <a:lstStyle/>
        <a:p>
          <a:endParaRPr lang="en-CA" dirty="0">
            <a:latin typeface="+mn-lt"/>
            <a:ea typeface="Open Sans" pitchFamily="2" charset="0"/>
            <a:cs typeface="Open Sans" pitchFamily="2" charset="0"/>
          </a:endParaRPr>
        </a:p>
      </dgm:t>
    </dgm:pt>
    <dgm:pt modelId="{8D6F4E05-0261-4CD3-90A7-7744D9AC17A9}" type="parTrans" cxnId="{70B93323-8DB3-4B49-B5A6-79C7CAD427A5}">
      <dgm:prSet/>
      <dgm:spPr/>
      <dgm:t>
        <a:bodyPr/>
        <a:lstStyle/>
        <a:p>
          <a:endParaRPr lang="en-CA">
            <a:latin typeface="+mn-lt"/>
            <a:ea typeface="Open Sans" pitchFamily="2" charset="0"/>
            <a:cs typeface="Open Sans" pitchFamily="2" charset="0"/>
          </a:endParaRPr>
        </a:p>
      </dgm:t>
    </dgm:pt>
    <dgm:pt modelId="{4B194128-4E3E-4CDD-A145-D62829B6B4F3}" type="sibTrans" cxnId="{70B93323-8DB3-4B49-B5A6-79C7CAD427A5}">
      <dgm:prSet/>
      <dgm:spPr/>
      <dgm:t>
        <a:bodyPr/>
        <a:lstStyle/>
        <a:p>
          <a:endParaRPr lang="en-CA">
            <a:latin typeface="+mn-lt"/>
            <a:ea typeface="Open Sans" pitchFamily="2" charset="0"/>
            <a:cs typeface="Open Sans" pitchFamily="2" charset="0"/>
          </a:endParaRPr>
        </a:p>
      </dgm:t>
    </dgm:pt>
    <dgm:pt modelId="{D4FD4FDB-DCCA-4FFF-BD76-0459DAAEB5D4}" type="pres">
      <dgm:prSet presAssocID="{44EFC8EC-307C-4D8E-8CEC-BF65D8B0F00D}" presName="linear" presStyleCnt="0">
        <dgm:presLayoutVars>
          <dgm:animLvl val="lvl"/>
          <dgm:resizeHandles val="exact"/>
        </dgm:presLayoutVars>
      </dgm:prSet>
      <dgm:spPr/>
    </dgm:pt>
    <dgm:pt modelId="{E7C7075E-CF8C-4E08-AFCF-E81E3192CB4E}" type="pres">
      <dgm:prSet presAssocID="{66D0960B-00DD-432A-9029-752A3123D785}" presName="parentText" presStyleLbl="node1" presStyleIdx="0" presStyleCnt="2" custLinFactNeighborX="140" custLinFactNeighborY="-72023">
        <dgm:presLayoutVars>
          <dgm:chMax val="0"/>
          <dgm:bulletEnabled val="1"/>
        </dgm:presLayoutVars>
      </dgm:prSet>
      <dgm:spPr/>
    </dgm:pt>
    <dgm:pt modelId="{468464AB-C7EE-4C34-B0B7-79BCD4AB24A4}" type="pres">
      <dgm:prSet presAssocID="{66D0960B-00DD-432A-9029-752A3123D785}" presName="childText" presStyleLbl="revTx" presStyleIdx="0" presStyleCnt="2" custLinFactNeighborY="7812">
        <dgm:presLayoutVars>
          <dgm:bulletEnabled val="1"/>
        </dgm:presLayoutVars>
      </dgm:prSet>
      <dgm:spPr/>
    </dgm:pt>
    <dgm:pt modelId="{1D54D942-874B-4450-B35A-C5861FA07EA2}" type="pres">
      <dgm:prSet presAssocID="{D26D6D66-89B7-43F1-84A3-B3EB42AC8315}" presName="parentText" presStyleLbl="node1" presStyleIdx="1" presStyleCnt="2" custLinFactNeighborX="-280" custLinFactNeighborY="-65421">
        <dgm:presLayoutVars>
          <dgm:chMax val="0"/>
          <dgm:bulletEnabled val="1"/>
        </dgm:presLayoutVars>
      </dgm:prSet>
      <dgm:spPr/>
    </dgm:pt>
    <dgm:pt modelId="{727D85EA-2F4A-4D36-9E94-825123662D88}" type="pres">
      <dgm:prSet presAssocID="{D26D6D66-89B7-43F1-84A3-B3EB42AC8315}" presName="childText" presStyleLbl="revTx" presStyleIdx="1" presStyleCnt="2">
        <dgm:presLayoutVars>
          <dgm:bulletEnabled val="1"/>
        </dgm:presLayoutVars>
      </dgm:prSet>
      <dgm:spPr/>
    </dgm:pt>
  </dgm:ptLst>
  <dgm:cxnLst>
    <dgm:cxn modelId="{30070513-BF1E-4047-9CD4-68DCA085AF86}" srcId="{66D0960B-00DD-432A-9029-752A3123D785}" destId="{6AB4A1C7-FC08-40B9-9C03-9C822FD3847D}" srcOrd="0" destOrd="0" parTransId="{50170910-8BE4-4839-8092-C8014E4C0B10}" sibTransId="{D86B127E-7365-4797-82FF-30BD593AD3F2}"/>
    <dgm:cxn modelId="{70B93323-8DB3-4B49-B5A6-79C7CAD427A5}" srcId="{D26D6D66-89B7-43F1-84A3-B3EB42AC8315}" destId="{342DACBF-19A2-4A68-84DE-A041C9CB59CE}" srcOrd="0" destOrd="0" parTransId="{8D6F4E05-0261-4CD3-90A7-7744D9AC17A9}" sibTransId="{4B194128-4E3E-4CDD-A145-D62829B6B4F3}"/>
    <dgm:cxn modelId="{97C61B65-77BF-4C71-B5A1-0BE235B60E75}" srcId="{44EFC8EC-307C-4D8E-8CEC-BF65D8B0F00D}" destId="{D26D6D66-89B7-43F1-84A3-B3EB42AC8315}" srcOrd="1" destOrd="0" parTransId="{2A53C773-6AC1-408D-B037-4356B3EAC949}" sibTransId="{B44D9BB7-FE13-46AA-9A6F-677F2B805CA8}"/>
    <dgm:cxn modelId="{7F944E7D-D5DD-4EFC-9704-16D3C7DC9A5F}" type="presOf" srcId="{6AB4A1C7-FC08-40B9-9C03-9C822FD3847D}" destId="{468464AB-C7EE-4C34-B0B7-79BCD4AB24A4}" srcOrd="0" destOrd="0" presId="urn:microsoft.com/office/officeart/2005/8/layout/vList2"/>
    <dgm:cxn modelId="{561AC880-781A-437E-BDFF-AAEC3894DFBE}" type="presOf" srcId="{66D0960B-00DD-432A-9029-752A3123D785}" destId="{E7C7075E-CF8C-4E08-AFCF-E81E3192CB4E}" srcOrd="0" destOrd="0" presId="urn:microsoft.com/office/officeart/2005/8/layout/vList2"/>
    <dgm:cxn modelId="{E1144E89-DBA4-47FE-89C6-9DCDC0212A0D}" srcId="{44EFC8EC-307C-4D8E-8CEC-BF65D8B0F00D}" destId="{66D0960B-00DD-432A-9029-752A3123D785}" srcOrd="0" destOrd="0" parTransId="{417C5AF2-F758-4833-B19C-ADCD80E8C484}" sibTransId="{28BDC64E-B95C-467D-AD32-9ECF37E2832F}"/>
    <dgm:cxn modelId="{D220F2DC-EA8B-4F14-B549-8B6C555C748B}" type="presOf" srcId="{44EFC8EC-307C-4D8E-8CEC-BF65D8B0F00D}" destId="{D4FD4FDB-DCCA-4FFF-BD76-0459DAAEB5D4}" srcOrd="0" destOrd="0" presId="urn:microsoft.com/office/officeart/2005/8/layout/vList2"/>
    <dgm:cxn modelId="{6960C4EF-96C2-4238-BADA-276958103CB1}" type="presOf" srcId="{D26D6D66-89B7-43F1-84A3-B3EB42AC8315}" destId="{1D54D942-874B-4450-B35A-C5861FA07EA2}" srcOrd="0" destOrd="0" presId="urn:microsoft.com/office/officeart/2005/8/layout/vList2"/>
    <dgm:cxn modelId="{73F950F4-E66F-4983-8D04-49DEAA277770}" type="presOf" srcId="{342DACBF-19A2-4A68-84DE-A041C9CB59CE}" destId="{727D85EA-2F4A-4D36-9E94-825123662D88}" srcOrd="0" destOrd="0" presId="urn:microsoft.com/office/officeart/2005/8/layout/vList2"/>
    <dgm:cxn modelId="{8E5ECA25-DFDC-4D51-8BDC-FB33F1D08889}" type="presParOf" srcId="{D4FD4FDB-DCCA-4FFF-BD76-0459DAAEB5D4}" destId="{E7C7075E-CF8C-4E08-AFCF-E81E3192CB4E}" srcOrd="0" destOrd="0" presId="urn:microsoft.com/office/officeart/2005/8/layout/vList2"/>
    <dgm:cxn modelId="{4B674A4B-62A4-4D5A-89EC-0422D45FC92A}" type="presParOf" srcId="{D4FD4FDB-DCCA-4FFF-BD76-0459DAAEB5D4}" destId="{468464AB-C7EE-4C34-B0B7-79BCD4AB24A4}" srcOrd="1" destOrd="0" presId="urn:microsoft.com/office/officeart/2005/8/layout/vList2"/>
    <dgm:cxn modelId="{45DAED2F-1599-47DE-8C9C-B5AB3C2C3A97}" type="presParOf" srcId="{D4FD4FDB-DCCA-4FFF-BD76-0459DAAEB5D4}" destId="{1D54D942-874B-4450-B35A-C5861FA07EA2}" srcOrd="2" destOrd="0" presId="urn:microsoft.com/office/officeart/2005/8/layout/vList2"/>
    <dgm:cxn modelId="{6A7A6627-23AE-4395-BBE6-E2EC66DE060C}" type="presParOf" srcId="{D4FD4FDB-DCCA-4FFF-BD76-0459DAAEB5D4}" destId="{727D85EA-2F4A-4D36-9E94-825123662D8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081B6840-65B3-4398-AB7A-CCA6C1B04211}" type="doc">
      <dgm:prSet loTypeId="urn:microsoft.com/office/officeart/2024/layout/VerticalActionList" loCatId="list" qsTypeId="urn:microsoft.com/office/officeart/2005/8/quickstyle/simple1" qsCatId="simple" csTypeId="urn:microsoft.com/office/officeart/2005/8/colors/accent1_2" csCatId="accent1" phldr="1"/>
      <dgm:spPr/>
      <dgm:t>
        <a:bodyPr/>
        <a:lstStyle/>
        <a:p>
          <a:endParaRPr lang="en-CA"/>
        </a:p>
      </dgm:t>
    </dgm:pt>
    <dgm:pt modelId="{ED8ED35B-8342-45FE-B54F-21487F9EB422}">
      <dgm:prSet phldrT="[Text]" phldr="0" custT="1"/>
      <dgm:spPr>
        <a:solidFill>
          <a:srgbClr val="C9D7B0"/>
        </a:solidFill>
        <a:ln>
          <a:solidFill>
            <a:schemeClr val="bg1"/>
          </a:solidFill>
        </a:ln>
      </dgm:spPr>
      <dgm:t>
        <a:bodyPr/>
        <a:lstStyle/>
        <a:p>
          <a:r>
            <a:rPr lang="en-CA" sz="2800" b="1" dirty="0">
              <a:solidFill>
                <a:schemeClr val="accent6">
                  <a:lumMod val="50000"/>
                </a:schemeClr>
              </a:solidFill>
              <a:latin typeface="Open Sans" pitchFamily="2" charset="0"/>
              <a:ea typeface="Open Sans" pitchFamily="2" charset="0"/>
              <a:cs typeface="Open Sans" pitchFamily="2" charset="0"/>
            </a:rPr>
            <a:t>BENEFITS</a:t>
          </a:r>
        </a:p>
      </dgm:t>
    </dgm:pt>
    <dgm:pt modelId="{40CEA8EB-F14B-4013-BDC7-F8196E72ABB0}" type="parTrans" cxnId="{9356A7FB-F688-4312-B3DA-2B066EC5830C}">
      <dgm:prSet/>
      <dgm:spPr/>
      <dgm:t>
        <a:bodyPr/>
        <a:lstStyle/>
        <a:p>
          <a:endParaRPr lang="en-CA"/>
        </a:p>
      </dgm:t>
    </dgm:pt>
    <dgm:pt modelId="{44D81D25-CF42-48F6-A13C-1E2ED8237B5F}" type="sibTrans" cxnId="{9356A7FB-F688-4312-B3DA-2B066EC5830C}">
      <dgm:prSet/>
      <dgm:spPr/>
      <dgm:t>
        <a:bodyPr/>
        <a:lstStyle/>
        <a:p>
          <a:endParaRPr lang="en-CA"/>
        </a:p>
      </dgm:t>
    </dgm:pt>
    <dgm:pt modelId="{9D2C335F-3AA0-4D7E-A043-181DBAFF7FBF}">
      <dgm:prSet phldrT="[Text]" phldr="0" custT="1"/>
      <dgm:spPr>
        <a:solidFill>
          <a:srgbClr val="C9D7B0"/>
        </a:solidFill>
      </dgm:spPr>
      <dgm:t>
        <a:bodyPr/>
        <a:lstStyle/>
        <a:p>
          <a:pPr>
            <a:buFont typeface="Arial" panose="020B0604020202020204" pitchFamily="34" charset="0"/>
            <a:buNone/>
          </a:pPr>
          <a:r>
            <a:rPr lang="en-US" sz="1800" dirty="0">
              <a:solidFill>
                <a:schemeClr val="bg1">
                  <a:lumMod val="50000"/>
                </a:schemeClr>
              </a:solidFill>
            </a:rPr>
            <a:t>Accurate diagnosis allows prompt iron supplementation, preventing progression to iron deficiency anemia or, in those already anemic, progression to more severe anemia.</a:t>
          </a:r>
          <a:endParaRPr lang="en-CA" sz="1800" i="0" dirty="0">
            <a:solidFill>
              <a:schemeClr val="bg1">
                <a:lumMod val="50000"/>
              </a:schemeClr>
            </a:solidFill>
            <a:latin typeface="Calibri" panose="020F0502020204030204" pitchFamily="34" charset="0"/>
            <a:cs typeface="Calibri" panose="020F0502020204030204" pitchFamily="34" charset="0"/>
          </a:endParaRPr>
        </a:p>
      </dgm:t>
    </dgm:pt>
    <dgm:pt modelId="{69BD1650-67AC-42AE-A6BC-30CC49ABEE2E}" type="parTrans" cxnId="{A7B3FF0F-72A1-4799-97E0-7997C2766111}">
      <dgm:prSet/>
      <dgm:spPr/>
      <dgm:t>
        <a:bodyPr/>
        <a:lstStyle/>
        <a:p>
          <a:endParaRPr lang="en-CA"/>
        </a:p>
      </dgm:t>
    </dgm:pt>
    <dgm:pt modelId="{2D6FC581-9D0C-4912-B780-A73B416126C3}" type="sibTrans" cxnId="{A7B3FF0F-72A1-4799-97E0-7997C2766111}">
      <dgm:prSet/>
      <dgm:spPr/>
      <dgm:t>
        <a:bodyPr/>
        <a:lstStyle/>
        <a:p>
          <a:endParaRPr lang="en-CA"/>
        </a:p>
      </dgm:t>
    </dgm:pt>
    <dgm:pt modelId="{0DE45AE1-FC48-4B62-ABC4-0D5F8E971465}">
      <dgm:prSet phldrT="[Text]" phldr="0" custT="1"/>
      <dgm:spPr>
        <a:solidFill>
          <a:srgbClr val="FFD9B0"/>
        </a:solidFill>
        <a:ln>
          <a:solidFill>
            <a:schemeClr val="bg1"/>
          </a:solidFill>
        </a:ln>
      </dgm:spPr>
      <dgm:t>
        <a:bodyPr/>
        <a:lstStyle/>
        <a:p>
          <a:r>
            <a:rPr lang="en-CA" sz="2800" b="1" dirty="0">
              <a:solidFill>
                <a:schemeClr val="accent2">
                  <a:lumMod val="75000"/>
                </a:schemeClr>
              </a:solidFill>
              <a:latin typeface="Open Sans" pitchFamily="2" charset="0"/>
              <a:ea typeface="Open Sans" pitchFamily="2" charset="0"/>
              <a:cs typeface="Open Sans" pitchFamily="2" charset="0"/>
            </a:rPr>
            <a:t>RISKS</a:t>
          </a:r>
        </a:p>
      </dgm:t>
    </dgm:pt>
    <dgm:pt modelId="{90CE0A07-5476-41E3-A651-FF559BDC2BE3}" type="parTrans" cxnId="{B1719D79-CFE7-4805-BD12-17264E5A882E}">
      <dgm:prSet/>
      <dgm:spPr/>
      <dgm:t>
        <a:bodyPr/>
        <a:lstStyle/>
        <a:p>
          <a:endParaRPr lang="en-CA"/>
        </a:p>
      </dgm:t>
    </dgm:pt>
    <dgm:pt modelId="{93B87390-497B-4DDD-8277-E5E9469C860C}" type="sibTrans" cxnId="{B1719D79-CFE7-4805-BD12-17264E5A882E}">
      <dgm:prSet/>
      <dgm:spPr/>
      <dgm:t>
        <a:bodyPr/>
        <a:lstStyle/>
        <a:p>
          <a:endParaRPr lang="en-CA"/>
        </a:p>
      </dgm:t>
    </dgm:pt>
    <dgm:pt modelId="{55E7F713-0E56-41D9-AF27-32C85D0882D4}">
      <dgm:prSet phldrT="[Text]" custT="1"/>
      <dgm:spPr/>
      <dgm:t>
        <a:bodyPr/>
        <a:lstStyle/>
        <a:p>
          <a:pPr>
            <a:buNone/>
          </a:pPr>
          <a:endParaRPr lang="en-US" sz="1800" dirty="0"/>
        </a:p>
        <a:p>
          <a:pPr>
            <a:buNone/>
          </a:pPr>
          <a:r>
            <a:rPr lang="en-US" sz="1800" dirty="0">
              <a:solidFill>
                <a:schemeClr val="bg1">
                  <a:lumMod val="50000"/>
                </a:schemeClr>
              </a:solidFill>
            </a:rPr>
            <a:t>Incorrectly identified ID may lead to adverse effects from unnecessary iron supplementation.</a:t>
          </a:r>
        </a:p>
        <a:p>
          <a:r>
            <a:rPr lang="en-US" sz="1800" dirty="0">
              <a:solidFill>
                <a:schemeClr val="bg1">
                  <a:lumMod val="50000"/>
                </a:schemeClr>
              </a:solidFill>
            </a:rPr>
            <a:t>Intravenous iron poses a small risk of reaction. </a:t>
          </a:r>
          <a:endParaRPr lang="en-CA" sz="1800" i="0" dirty="0">
            <a:solidFill>
              <a:schemeClr val="bg1">
                <a:lumMod val="50000"/>
              </a:schemeClr>
            </a:solidFill>
          </a:endParaRPr>
        </a:p>
      </dgm:t>
    </dgm:pt>
    <dgm:pt modelId="{C250350C-E052-48F6-B69F-72E2B4475D18}" type="parTrans" cxnId="{76D1DCD6-33D6-4137-B5E6-EE4888D779E8}">
      <dgm:prSet/>
      <dgm:spPr/>
      <dgm:t>
        <a:bodyPr/>
        <a:lstStyle/>
        <a:p>
          <a:endParaRPr lang="en-CA"/>
        </a:p>
      </dgm:t>
    </dgm:pt>
    <dgm:pt modelId="{9B280A62-7010-45F2-AC48-C3136F07E6E8}" type="sibTrans" cxnId="{76D1DCD6-33D6-4137-B5E6-EE4888D779E8}">
      <dgm:prSet/>
      <dgm:spPr/>
      <dgm:t>
        <a:bodyPr/>
        <a:lstStyle/>
        <a:p>
          <a:endParaRPr lang="en-CA"/>
        </a:p>
      </dgm:t>
    </dgm:pt>
    <dgm:pt modelId="{04483319-95B9-4C48-AF27-F25017F388EC}">
      <dgm:prSet phldrT="[Text]" phldr="0" custT="1"/>
      <dgm:spPr>
        <a:solidFill>
          <a:srgbClr val="C8C3D5"/>
        </a:solidFill>
        <a:ln>
          <a:solidFill>
            <a:schemeClr val="bg1"/>
          </a:solidFill>
        </a:ln>
      </dgm:spPr>
      <dgm:t>
        <a:bodyPr/>
        <a:lstStyle/>
        <a:p>
          <a:r>
            <a:rPr lang="en-CA" sz="2800" b="1" dirty="0">
              <a:solidFill>
                <a:srgbClr val="715073"/>
              </a:solidFill>
              <a:latin typeface="Open Sans" pitchFamily="2" charset="0"/>
              <a:ea typeface="Open Sans" pitchFamily="2" charset="0"/>
              <a:cs typeface="Open Sans" pitchFamily="2" charset="0"/>
            </a:rPr>
            <a:t>HARMS</a:t>
          </a:r>
        </a:p>
      </dgm:t>
    </dgm:pt>
    <dgm:pt modelId="{4D7917F6-5A52-4320-BFDF-BFEE4EB36ED5}" type="parTrans" cxnId="{E16A1259-C4F8-4332-9DE6-6C4FA96E3576}">
      <dgm:prSet/>
      <dgm:spPr/>
      <dgm:t>
        <a:bodyPr/>
        <a:lstStyle/>
        <a:p>
          <a:endParaRPr lang="en-CA"/>
        </a:p>
      </dgm:t>
    </dgm:pt>
    <dgm:pt modelId="{ACE85C08-DF56-4A17-A3CA-C5B653DB96B2}" type="sibTrans" cxnId="{E16A1259-C4F8-4332-9DE6-6C4FA96E3576}">
      <dgm:prSet/>
      <dgm:spPr/>
      <dgm:t>
        <a:bodyPr/>
        <a:lstStyle/>
        <a:p>
          <a:endParaRPr lang="en-CA"/>
        </a:p>
      </dgm:t>
    </dgm:pt>
    <dgm:pt modelId="{096CF6A7-6E06-45B9-9762-848CD7FEBBED}">
      <dgm:prSet phldrT="[Text]" custT="1"/>
      <dgm:spPr/>
      <dgm:t>
        <a:bodyPr/>
        <a:lstStyle/>
        <a:p>
          <a:pPr>
            <a:buNone/>
          </a:pPr>
          <a:r>
            <a:rPr lang="en-US" sz="1800" dirty="0">
              <a:solidFill>
                <a:schemeClr val="bg1">
                  <a:lumMod val="50000"/>
                </a:schemeClr>
              </a:solidFill>
            </a:rPr>
            <a:t>The panel determined undesirable effects of the lowest serum ferritin threshold of ≤15 ng/mL were greater than those of the higher serum ferritin thresholds, given that a missed diagnosis of iron deficiency may result in prolongation of unaddressed negative health issues.</a:t>
          </a:r>
          <a:endParaRPr lang="en-CA" sz="1800" dirty="0">
            <a:solidFill>
              <a:schemeClr val="bg1">
                <a:lumMod val="50000"/>
              </a:schemeClr>
            </a:solidFill>
          </a:endParaRPr>
        </a:p>
      </dgm:t>
    </dgm:pt>
    <dgm:pt modelId="{4ABF6E17-37D8-4890-A67F-82BEDE0E77EC}" type="parTrans" cxnId="{B7E5D84E-4AEA-4180-B2C9-D359E3BF7C1E}">
      <dgm:prSet/>
      <dgm:spPr/>
      <dgm:t>
        <a:bodyPr/>
        <a:lstStyle/>
        <a:p>
          <a:endParaRPr lang="en-CA"/>
        </a:p>
      </dgm:t>
    </dgm:pt>
    <dgm:pt modelId="{046730D0-2E39-4EDE-B872-B28B0E9C2D4B}" type="sibTrans" cxnId="{B7E5D84E-4AEA-4180-B2C9-D359E3BF7C1E}">
      <dgm:prSet/>
      <dgm:spPr/>
      <dgm:t>
        <a:bodyPr/>
        <a:lstStyle/>
        <a:p>
          <a:endParaRPr lang="en-CA"/>
        </a:p>
      </dgm:t>
    </dgm:pt>
    <dgm:pt modelId="{CAF72CC9-C2F0-4488-BB3F-9FF816571181}">
      <dgm:prSet custT="1"/>
      <dgm:spPr/>
      <dgm:t>
        <a:bodyPr/>
        <a:lstStyle/>
        <a:p>
          <a:pPr>
            <a:buNone/>
          </a:pPr>
          <a:endParaRPr lang="en-US" sz="1800" dirty="0"/>
        </a:p>
      </dgm:t>
    </dgm:pt>
    <dgm:pt modelId="{86788B9E-0DAE-4EDF-8334-396FCE943035}" type="parTrans" cxnId="{36738D1B-E670-4D84-ACB5-A901DDE093D4}">
      <dgm:prSet/>
      <dgm:spPr/>
      <dgm:t>
        <a:bodyPr/>
        <a:lstStyle/>
        <a:p>
          <a:endParaRPr lang="en-US"/>
        </a:p>
      </dgm:t>
    </dgm:pt>
    <dgm:pt modelId="{E633CF9B-0AEB-4F1F-A27E-D93F51A2705C}" type="sibTrans" cxnId="{36738D1B-E670-4D84-ACB5-A901DDE093D4}">
      <dgm:prSet/>
      <dgm:spPr/>
      <dgm:t>
        <a:bodyPr/>
        <a:lstStyle/>
        <a:p>
          <a:endParaRPr lang="en-US"/>
        </a:p>
      </dgm:t>
    </dgm:pt>
    <dgm:pt modelId="{4EF973B0-A2CD-4737-AC4D-65469747D849}" type="pres">
      <dgm:prSet presAssocID="{081B6840-65B3-4398-AB7A-CCA6C1B04211}" presName="Name0" presStyleCnt="0">
        <dgm:presLayoutVars>
          <dgm:dir/>
          <dgm:animLvl val="lvl"/>
          <dgm:resizeHandles val="exact"/>
        </dgm:presLayoutVars>
      </dgm:prSet>
      <dgm:spPr/>
    </dgm:pt>
    <dgm:pt modelId="{25AEF596-EE49-4602-A678-25A5569244BB}" type="pres">
      <dgm:prSet presAssocID="{ED8ED35B-8342-45FE-B54F-21487F9EB422}" presName="linNode" presStyleCnt="0"/>
      <dgm:spPr/>
    </dgm:pt>
    <dgm:pt modelId="{22287169-11DD-42E3-9008-4B4FC0D49D71}" type="pres">
      <dgm:prSet presAssocID="{ED8ED35B-8342-45FE-B54F-21487F9EB422}" presName="bgOutline" presStyleLbl="fgAcc1" presStyleIdx="0" presStyleCnt="3"/>
      <dgm:spPr/>
    </dgm:pt>
    <dgm:pt modelId="{D7DFDC59-4A2B-4DA8-AF84-D6C493AC30AF}" type="pres">
      <dgm:prSet presAssocID="{ED8ED35B-8342-45FE-B54F-21487F9EB422}" presName="parentText" presStyleLbl="alignNode1" presStyleIdx="0" presStyleCnt="3">
        <dgm:presLayoutVars>
          <dgm:chMax val="1"/>
          <dgm:bulletEnabled/>
        </dgm:presLayoutVars>
      </dgm:prSet>
      <dgm:spPr/>
    </dgm:pt>
    <dgm:pt modelId="{144CF539-8032-4969-B6D7-A9F17F46658D}" type="pres">
      <dgm:prSet presAssocID="{ED8ED35B-8342-45FE-B54F-21487F9EB422}" presName="descendantText" presStyleLbl="revTx" presStyleIdx="0" presStyleCnt="0">
        <dgm:presLayoutVars>
          <dgm:bulletEnabled/>
        </dgm:presLayoutVars>
      </dgm:prSet>
      <dgm:spPr/>
    </dgm:pt>
    <dgm:pt modelId="{8DAD98FE-AB0D-4137-9112-5ECF6B5CBDA8}" type="pres">
      <dgm:prSet presAssocID="{44D81D25-CF42-48F6-A13C-1E2ED8237B5F}" presName="sp" presStyleCnt="0"/>
      <dgm:spPr/>
    </dgm:pt>
    <dgm:pt modelId="{6528815E-AD1C-45F0-A85A-F9BF81196D27}" type="pres">
      <dgm:prSet presAssocID="{0DE45AE1-FC48-4B62-ABC4-0D5F8E971465}" presName="linNode" presStyleCnt="0"/>
      <dgm:spPr/>
    </dgm:pt>
    <dgm:pt modelId="{76C75BF2-7452-4273-94FF-8E18D8AED00F}" type="pres">
      <dgm:prSet presAssocID="{0DE45AE1-FC48-4B62-ABC4-0D5F8E971465}" presName="bgOutline" presStyleLbl="fgAcc1" presStyleIdx="1" presStyleCnt="3"/>
      <dgm:spPr/>
    </dgm:pt>
    <dgm:pt modelId="{C9E67B57-4E18-4ED6-A804-905B02EA9835}" type="pres">
      <dgm:prSet presAssocID="{0DE45AE1-FC48-4B62-ABC4-0D5F8E971465}" presName="parentText" presStyleLbl="alignNode1" presStyleIdx="1" presStyleCnt="3" custLinFactNeighborX="772" custLinFactNeighborY="834">
        <dgm:presLayoutVars>
          <dgm:chMax val="1"/>
          <dgm:bulletEnabled/>
        </dgm:presLayoutVars>
      </dgm:prSet>
      <dgm:spPr/>
    </dgm:pt>
    <dgm:pt modelId="{16C4DE69-DD44-4F0B-9F2A-2F14FA9EB59C}" type="pres">
      <dgm:prSet presAssocID="{0DE45AE1-FC48-4B62-ABC4-0D5F8E971465}" presName="descendantText" presStyleLbl="revTx" presStyleIdx="0" presStyleCnt="0">
        <dgm:presLayoutVars>
          <dgm:bulletEnabled/>
        </dgm:presLayoutVars>
      </dgm:prSet>
      <dgm:spPr/>
    </dgm:pt>
    <dgm:pt modelId="{94DCEC88-E1FB-4424-B5A3-CB51600A1002}" type="pres">
      <dgm:prSet presAssocID="{93B87390-497B-4DDD-8277-E5E9469C860C}" presName="sp" presStyleCnt="0"/>
      <dgm:spPr/>
    </dgm:pt>
    <dgm:pt modelId="{A51EC21A-058E-4FFE-BCF9-CE384C3CC23F}" type="pres">
      <dgm:prSet presAssocID="{04483319-95B9-4C48-AF27-F25017F388EC}" presName="linNode" presStyleCnt="0"/>
      <dgm:spPr/>
    </dgm:pt>
    <dgm:pt modelId="{6BF61CB6-0099-4B4F-8D29-209D72675CF2}" type="pres">
      <dgm:prSet presAssocID="{04483319-95B9-4C48-AF27-F25017F388EC}" presName="bgOutline" presStyleLbl="fgAcc1" presStyleIdx="2" presStyleCnt="3"/>
      <dgm:spPr/>
    </dgm:pt>
    <dgm:pt modelId="{1EDE710C-A39B-45D6-87F6-BD39425BDB1B}" type="pres">
      <dgm:prSet presAssocID="{04483319-95B9-4C48-AF27-F25017F388EC}" presName="parentText" presStyleLbl="alignNode1" presStyleIdx="2" presStyleCnt="3">
        <dgm:presLayoutVars>
          <dgm:chMax val="1"/>
          <dgm:bulletEnabled/>
        </dgm:presLayoutVars>
      </dgm:prSet>
      <dgm:spPr/>
    </dgm:pt>
    <dgm:pt modelId="{BEB2E656-F8D4-4FCF-8DBA-9C397EC002D6}" type="pres">
      <dgm:prSet presAssocID="{04483319-95B9-4C48-AF27-F25017F388EC}" presName="descendantText" presStyleLbl="revTx" presStyleIdx="0" presStyleCnt="0">
        <dgm:presLayoutVars>
          <dgm:bulletEnabled/>
        </dgm:presLayoutVars>
      </dgm:prSet>
      <dgm:spPr/>
    </dgm:pt>
  </dgm:ptLst>
  <dgm:cxnLst>
    <dgm:cxn modelId="{2906A400-9A7C-4EF8-8503-715DD3CBDB52}" type="presOf" srcId="{096CF6A7-6E06-45B9-9762-848CD7FEBBED}" destId="{BEB2E656-F8D4-4FCF-8DBA-9C397EC002D6}" srcOrd="0" destOrd="0" presId="urn:microsoft.com/office/officeart/2024/layout/VerticalActionList"/>
    <dgm:cxn modelId="{A7B3FF0F-72A1-4799-97E0-7997C2766111}" srcId="{ED8ED35B-8342-45FE-B54F-21487F9EB422}" destId="{9D2C335F-3AA0-4D7E-A043-181DBAFF7FBF}" srcOrd="0" destOrd="0" parTransId="{69BD1650-67AC-42AE-A6BC-30CC49ABEE2E}" sibTransId="{2D6FC581-9D0C-4912-B780-A73B416126C3}"/>
    <dgm:cxn modelId="{36738D1B-E670-4D84-ACB5-A901DDE093D4}" srcId="{0DE45AE1-FC48-4B62-ABC4-0D5F8E971465}" destId="{CAF72CC9-C2F0-4488-BB3F-9FF816571181}" srcOrd="1" destOrd="0" parTransId="{86788B9E-0DAE-4EDF-8334-396FCE943035}" sibTransId="{E633CF9B-0AEB-4F1F-A27E-D93F51A2705C}"/>
    <dgm:cxn modelId="{19B11F2B-AE47-496D-B8AD-6A9D9BE5A5BE}" type="presOf" srcId="{ED8ED35B-8342-45FE-B54F-21487F9EB422}" destId="{22287169-11DD-42E3-9008-4B4FC0D49D71}" srcOrd="0" destOrd="0" presId="urn:microsoft.com/office/officeart/2024/layout/VerticalActionList"/>
    <dgm:cxn modelId="{D246BC36-6117-4460-9B9C-3C275BE4802A}" type="presOf" srcId="{04483319-95B9-4C48-AF27-F25017F388EC}" destId="{1EDE710C-A39B-45D6-87F6-BD39425BDB1B}" srcOrd="1" destOrd="0" presId="urn:microsoft.com/office/officeart/2024/layout/VerticalActionList"/>
    <dgm:cxn modelId="{B7E5D84E-4AEA-4180-B2C9-D359E3BF7C1E}" srcId="{04483319-95B9-4C48-AF27-F25017F388EC}" destId="{096CF6A7-6E06-45B9-9762-848CD7FEBBED}" srcOrd="0" destOrd="0" parTransId="{4ABF6E17-37D8-4890-A67F-82BEDE0E77EC}" sibTransId="{046730D0-2E39-4EDE-B872-B28B0E9C2D4B}"/>
    <dgm:cxn modelId="{F9C46B70-4E00-4C15-BB6C-8A183CF3C0D2}" type="presOf" srcId="{0DE45AE1-FC48-4B62-ABC4-0D5F8E971465}" destId="{76C75BF2-7452-4273-94FF-8E18D8AED00F}" srcOrd="0" destOrd="0" presId="urn:microsoft.com/office/officeart/2024/layout/VerticalActionList"/>
    <dgm:cxn modelId="{DFC8DE57-A521-4B46-A0C6-959AA5606DBA}" type="presOf" srcId="{081B6840-65B3-4398-AB7A-CCA6C1B04211}" destId="{4EF973B0-A2CD-4737-AC4D-65469747D849}" srcOrd="0" destOrd="0" presId="urn:microsoft.com/office/officeart/2024/layout/VerticalActionList"/>
    <dgm:cxn modelId="{E16A1259-C4F8-4332-9DE6-6C4FA96E3576}" srcId="{081B6840-65B3-4398-AB7A-CCA6C1B04211}" destId="{04483319-95B9-4C48-AF27-F25017F388EC}" srcOrd="2" destOrd="0" parTransId="{4D7917F6-5A52-4320-BFDF-BFEE4EB36ED5}" sibTransId="{ACE85C08-DF56-4A17-A3CA-C5B653DB96B2}"/>
    <dgm:cxn modelId="{B1719D79-CFE7-4805-BD12-17264E5A882E}" srcId="{081B6840-65B3-4398-AB7A-CCA6C1B04211}" destId="{0DE45AE1-FC48-4B62-ABC4-0D5F8E971465}" srcOrd="1" destOrd="0" parTransId="{90CE0A07-5476-41E3-A651-FF559BDC2BE3}" sibTransId="{93B87390-497B-4DDD-8277-E5E9469C860C}"/>
    <dgm:cxn modelId="{21811DA3-EA38-4D29-8532-FCE05A034B69}" type="presOf" srcId="{0DE45AE1-FC48-4B62-ABC4-0D5F8E971465}" destId="{C9E67B57-4E18-4ED6-A804-905B02EA9835}" srcOrd="1" destOrd="0" presId="urn:microsoft.com/office/officeart/2024/layout/VerticalActionList"/>
    <dgm:cxn modelId="{80F827A6-EB6F-4558-B50D-1810A96D1894}" type="presOf" srcId="{04483319-95B9-4C48-AF27-F25017F388EC}" destId="{6BF61CB6-0099-4B4F-8D29-209D72675CF2}" srcOrd="0" destOrd="0" presId="urn:microsoft.com/office/officeart/2024/layout/VerticalActionList"/>
    <dgm:cxn modelId="{6C76D1A9-6FDB-4EC0-9A31-4879C136195A}" type="presOf" srcId="{55E7F713-0E56-41D9-AF27-32C85D0882D4}" destId="{16C4DE69-DD44-4F0B-9F2A-2F14FA9EB59C}" srcOrd="0" destOrd="0" presId="urn:microsoft.com/office/officeart/2024/layout/VerticalActionList"/>
    <dgm:cxn modelId="{EBFA95C3-CEF1-4410-8A14-B41FE0EB8BC5}" type="presOf" srcId="{ED8ED35B-8342-45FE-B54F-21487F9EB422}" destId="{D7DFDC59-4A2B-4DA8-AF84-D6C493AC30AF}" srcOrd="1" destOrd="0" presId="urn:microsoft.com/office/officeart/2024/layout/VerticalActionList"/>
    <dgm:cxn modelId="{EC9BA4C9-F768-40AF-8105-108D767E0F02}" type="presOf" srcId="{9D2C335F-3AA0-4D7E-A043-181DBAFF7FBF}" destId="{144CF539-8032-4969-B6D7-A9F17F46658D}" srcOrd="0" destOrd="0" presId="urn:microsoft.com/office/officeart/2024/layout/VerticalActionList"/>
    <dgm:cxn modelId="{76D1DCD6-33D6-4137-B5E6-EE4888D779E8}" srcId="{0DE45AE1-FC48-4B62-ABC4-0D5F8E971465}" destId="{55E7F713-0E56-41D9-AF27-32C85D0882D4}" srcOrd="0" destOrd="0" parTransId="{C250350C-E052-48F6-B69F-72E2B4475D18}" sibTransId="{9B280A62-7010-45F2-AC48-C3136F07E6E8}"/>
    <dgm:cxn modelId="{9246F4F6-A719-4252-8EB1-73BEC7C4A17D}" type="presOf" srcId="{CAF72CC9-C2F0-4488-BB3F-9FF816571181}" destId="{16C4DE69-DD44-4F0B-9F2A-2F14FA9EB59C}" srcOrd="0" destOrd="1" presId="urn:microsoft.com/office/officeart/2024/layout/VerticalActionList"/>
    <dgm:cxn modelId="{9356A7FB-F688-4312-B3DA-2B066EC5830C}" srcId="{081B6840-65B3-4398-AB7A-CCA6C1B04211}" destId="{ED8ED35B-8342-45FE-B54F-21487F9EB422}" srcOrd="0" destOrd="0" parTransId="{40CEA8EB-F14B-4013-BDC7-F8196E72ABB0}" sibTransId="{44D81D25-CF42-48F6-A13C-1E2ED8237B5F}"/>
    <dgm:cxn modelId="{477A4D77-5D1F-45AB-A8F7-3F9095EE2753}" type="presParOf" srcId="{4EF973B0-A2CD-4737-AC4D-65469747D849}" destId="{25AEF596-EE49-4602-A678-25A5569244BB}" srcOrd="0" destOrd="0" presId="urn:microsoft.com/office/officeart/2024/layout/VerticalActionList"/>
    <dgm:cxn modelId="{1504C508-FDAB-48F0-830B-653141751E2B}" type="presParOf" srcId="{25AEF596-EE49-4602-A678-25A5569244BB}" destId="{22287169-11DD-42E3-9008-4B4FC0D49D71}" srcOrd="0" destOrd="0" presId="urn:microsoft.com/office/officeart/2024/layout/VerticalActionList"/>
    <dgm:cxn modelId="{CBD02AC8-F26F-4CB2-A50A-E1CE7E500973}" type="presParOf" srcId="{25AEF596-EE49-4602-A678-25A5569244BB}" destId="{D7DFDC59-4A2B-4DA8-AF84-D6C493AC30AF}" srcOrd="1" destOrd="0" presId="urn:microsoft.com/office/officeart/2024/layout/VerticalActionList"/>
    <dgm:cxn modelId="{99E8F4D1-F107-43CE-BEA4-ED0ED63C361F}" type="presParOf" srcId="{25AEF596-EE49-4602-A678-25A5569244BB}" destId="{144CF539-8032-4969-B6D7-A9F17F46658D}" srcOrd="2" destOrd="0" presId="urn:microsoft.com/office/officeart/2024/layout/VerticalActionList"/>
    <dgm:cxn modelId="{3A5EB32F-2C11-4397-BE39-69C2C476DB5A}" type="presParOf" srcId="{4EF973B0-A2CD-4737-AC4D-65469747D849}" destId="{8DAD98FE-AB0D-4137-9112-5ECF6B5CBDA8}" srcOrd="1" destOrd="0" presId="urn:microsoft.com/office/officeart/2024/layout/VerticalActionList"/>
    <dgm:cxn modelId="{D0BC5405-E200-4365-84F0-B902EF01ACA3}" type="presParOf" srcId="{4EF973B0-A2CD-4737-AC4D-65469747D849}" destId="{6528815E-AD1C-45F0-A85A-F9BF81196D27}" srcOrd="2" destOrd="0" presId="urn:microsoft.com/office/officeart/2024/layout/VerticalActionList"/>
    <dgm:cxn modelId="{130BAB44-D1D6-429C-BA23-2820BEF9ECFB}" type="presParOf" srcId="{6528815E-AD1C-45F0-A85A-F9BF81196D27}" destId="{76C75BF2-7452-4273-94FF-8E18D8AED00F}" srcOrd="0" destOrd="0" presId="urn:microsoft.com/office/officeart/2024/layout/VerticalActionList"/>
    <dgm:cxn modelId="{52E2D5EA-9603-4D68-B2CC-71809105E271}" type="presParOf" srcId="{6528815E-AD1C-45F0-A85A-F9BF81196D27}" destId="{C9E67B57-4E18-4ED6-A804-905B02EA9835}" srcOrd="1" destOrd="0" presId="urn:microsoft.com/office/officeart/2024/layout/VerticalActionList"/>
    <dgm:cxn modelId="{418A3417-7405-495F-A1B9-66491D6A8D87}" type="presParOf" srcId="{6528815E-AD1C-45F0-A85A-F9BF81196D27}" destId="{16C4DE69-DD44-4F0B-9F2A-2F14FA9EB59C}" srcOrd="2" destOrd="0" presId="urn:microsoft.com/office/officeart/2024/layout/VerticalActionList"/>
    <dgm:cxn modelId="{11073F49-CB50-40EB-9AC6-46FBFC9E9C41}" type="presParOf" srcId="{4EF973B0-A2CD-4737-AC4D-65469747D849}" destId="{94DCEC88-E1FB-4424-B5A3-CB51600A1002}" srcOrd="3" destOrd="0" presId="urn:microsoft.com/office/officeart/2024/layout/VerticalActionList"/>
    <dgm:cxn modelId="{7BB6D2C7-3C0C-4453-A920-A81999EA438B}" type="presParOf" srcId="{4EF973B0-A2CD-4737-AC4D-65469747D849}" destId="{A51EC21A-058E-4FFE-BCF9-CE384C3CC23F}" srcOrd="4" destOrd="0" presId="urn:microsoft.com/office/officeart/2024/layout/VerticalActionList"/>
    <dgm:cxn modelId="{3ECA1C26-BBAC-46B1-B9E6-04ACFD26C500}" type="presParOf" srcId="{A51EC21A-058E-4FFE-BCF9-CE384C3CC23F}" destId="{6BF61CB6-0099-4B4F-8D29-209D72675CF2}" srcOrd="0" destOrd="0" presId="urn:microsoft.com/office/officeart/2024/layout/VerticalActionList"/>
    <dgm:cxn modelId="{6DBE3AE5-7D93-494A-AD24-0069398ABF9C}" type="presParOf" srcId="{A51EC21A-058E-4FFE-BCF9-CE384C3CC23F}" destId="{1EDE710C-A39B-45D6-87F6-BD39425BDB1B}" srcOrd="1" destOrd="0" presId="urn:microsoft.com/office/officeart/2024/layout/VerticalActionList"/>
    <dgm:cxn modelId="{2EC96D36-37D5-45DF-BB1A-95849A8DEF07}" type="presParOf" srcId="{A51EC21A-058E-4FFE-BCF9-CE384C3CC23F}" destId="{BEB2E656-F8D4-4FCF-8DBA-9C397EC002D6}" srcOrd="2" destOrd="0" presId="urn:microsoft.com/office/officeart/2024/layout/VerticalAction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64FD43-93C7-4882-B254-2E0379A2A698}">
      <dsp:nvSpPr>
        <dsp:cNvPr id="0" name=""/>
        <dsp:cNvSpPr/>
      </dsp:nvSpPr>
      <dsp:spPr>
        <a:xfrm>
          <a:off x="0" y="223081"/>
          <a:ext cx="9311640" cy="1146600"/>
        </a:xfrm>
        <a:prstGeom prst="rect">
          <a:avLst/>
        </a:prstGeom>
        <a:solidFill>
          <a:srgbClr val="BFE0E4"/>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2687" tIns="291592" rIns="722687" bIns="156464" numCol="1" spcCol="1270" anchor="t" anchorCtr="0">
          <a:noAutofit/>
        </a:bodyPr>
        <a:lstStyle/>
        <a:p>
          <a:pPr marL="228600" lvl="1" indent="-228600" algn="l" defTabSz="977900" rtl="0">
            <a:lnSpc>
              <a:spcPct val="90000"/>
            </a:lnSpc>
            <a:spcBef>
              <a:spcPct val="0"/>
            </a:spcBef>
            <a:spcAft>
              <a:spcPct val="15000"/>
            </a:spcAft>
            <a:buChar char="•"/>
          </a:pPr>
          <a:r>
            <a:rPr lang="en-CA" sz="2200" kern="1200" dirty="0">
              <a:solidFill>
                <a:schemeClr val="bg1">
                  <a:lumMod val="50000"/>
                </a:schemeClr>
              </a:solidFill>
              <a:latin typeface="Open Sans" pitchFamily="2" charset="0"/>
              <a:ea typeface="Open Sans" pitchFamily="2" charset="0"/>
              <a:cs typeface="Open Sans" pitchFamily="2" charset="0"/>
            </a:rPr>
            <a:t>P</a:t>
          </a:r>
          <a:r>
            <a:rPr lang="en-CA" sz="2200" b="0" i="0" kern="1200" dirty="0">
              <a:solidFill>
                <a:schemeClr val="bg1">
                  <a:lumMod val="50000"/>
                </a:schemeClr>
              </a:solidFill>
              <a:latin typeface="Open Sans" pitchFamily="2" charset="0"/>
              <a:ea typeface="Open Sans" pitchFamily="2" charset="0"/>
              <a:cs typeface="Open Sans" pitchFamily="2" charset="0"/>
            </a:rPr>
            <a:t>rovide evidence-based recommendations on the diagnosis of ID</a:t>
          </a:r>
          <a:endParaRPr lang="en-US" sz="2200" kern="1200" dirty="0">
            <a:solidFill>
              <a:schemeClr val="bg1">
                <a:lumMod val="50000"/>
              </a:schemeClr>
            </a:solidFill>
            <a:latin typeface="Open Sans" pitchFamily="2" charset="0"/>
            <a:ea typeface="Open Sans" pitchFamily="2" charset="0"/>
            <a:cs typeface="Open Sans" pitchFamily="2" charset="0"/>
          </a:endParaRPr>
        </a:p>
      </dsp:txBody>
      <dsp:txXfrm>
        <a:off x="0" y="223081"/>
        <a:ext cx="9311640" cy="1146600"/>
      </dsp:txXfrm>
    </dsp:sp>
    <dsp:sp modelId="{40E064A3-C011-40F2-ADBD-EA041923CB0C}">
      <dsp:nvSpPr>
        <dsp:cNvPr id="0" name=""/>
        <dsp:cNvSpPr/>
      </dsp:nvSpPr>
      <dsp:spPr>
        <a:xfrm>
          <a:off x="465582" y="16441"/>
          <a:ext cx="6518148" cy="413280"/>
        </a:xfrm>
        <a:prstGeom prst="roundRect">
          <a:avLst/>
        </a:prstGeom>
        <a:solidFill>
          <a:srgbClr val="BFE0E4"/>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370" tIns="0" rIns="246370" bIns="0" numCol="1" spcCol="1270" anchor="ctr" anchorCtr="0">
          <a:noAutofit/>
        </a:bodyPr>
        <a:lstStyle/>
        <a:p>
          <a:pPr marL="0" lvl="0" indent="0" algn="l" defTabSz="1155700">
            <a:lnSpc>
              <a:spcPct val="90000"/>
            </a:lnSpc>
            <a:spcBef>
              <a:spcPct val="0"/>
            </a:spcBef>
            <a:spcAft>
              <a:spcPct val="35000"/>
            </a:spcAft>
            <a:buNone/>
          </a:pPr>
          <a:r>
            <a:rPr lang="en-CA" sz="2600" b="1" kern="1200" dirty="0">
              <a:solidFill>
                <a:srgbClr val="002060"/>
              </a:solidFill>
              <a:latin typeface="Barlow Condensed" panose="00000506000000000000" pitchFamily="2" charset="0"/>
            </a:rPr>
            <a:t>PURPOSE</a:t>
          </a:r>
          <a:endParaRPr lang="en-US" sz="2600" b="1" kern="1200" dirty="0">
            <a:solidFill>
              <a:srgbClr val="002060"/>
            </a:solidFill>
            <a:latin typeface="Barlow Condensed" panose="00000506000000000000" pitchFamily="2" charset="0"/>
          </a:endParaRPr>
        </a:p>
      </dsp:txBody>
      <dsp:txXfrm>
        <a:off x="485757" y="36616"/>
        <a:ext cx="6477798" cy="372930"/>
      </dsp:txXfrm>
    </dsp:sp>
    <dsp:sp modelId="{DF128095-F98E-402E-88AE-E9288BB692E6}">
      <dsp:nvSpPr>
        <dsp:cNvPr id="0" name=""/>
        <dsp:cNvSpPr/>
      </dsp:nvSpPr>
      <dsp:spPr>
        <a:xfrm>
          <a:off x="0" y="1651921"/>
          <a:ext cx="9311640" cy="3263400"/>
        </a:xfrm>
        <a:prstGeom prst="rect">
          <a:avLst/>
        </a:prstGeom>
        <a:solidFill>
          <a:srgbClr val="FFD9B0"/>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2687" tIns="291592" rIns="722687" bIns="142240" numCol="1" spcCol="1270" anchor="t" anchorCtr="0">
          <a:noAutofit/>
        </a:bodyPr>
        <a:lstStyle/>
        <a:p>
          <a:pPr marL="228600" lvl="1" indent="-228600" algn="l" defTabSz="889000">
            <a:lnSpc>
              <a:spcPct val="100000"/>
            </a:lnSpc>
            <a:spcBef>
              <a:spcPct val="0"/>
            </a:spcBef>
            <a:spcAft>
              <a:spcPts val="0"/>
            </a:spcAft>
            <a:buFont typeface="Arial" panose="020B0604020202020204" pitchFamily="34" charset="0"/>
            <a:buChar char="•"/>
          </a:pPr>
          <a:r>
            <a:rPr lang="en-CA" sz="2000" kern="1200" dirty="0">
              <a:solidFill>
                <a:schemeClr val="bg1">
                  <a:lumMod val="50000"/>
                </a:schemeClr>
              </a:solidFill>
              <a:latin typeface="Open Sans" pitchFamily="2" charset="0"/>
              <a:ea typeface="Open Sans" pitchFamily="2" charset="0"/>
              <a:cs typeface="Open Sans" pitchFamily="2" charset="0"/>
            </a:rPr>
            <a:t>R</a:t>
          </a:r>
          <a:r>
            <a:rPr lang="en-CA" sz="2000" b="0" i="0" kern="1200" dirty="0">
              <a:solidFill>
                <a:schemeClr val="bg1">
                  <a:lumMod val="50000"/>
                </a:schemeClr>
              </a:solidFill>
              <a:latin typeface="Open Sans" pitchFamily="2" charset="0"/>
              <a:ea typeface="Open Sans" pitchFamily="2" charset="0"/>
              <a:cs typeface="Open Sans" pitchFamily="2" charset="0"/>
            </a:rPr>
            <a:t>eview, critically appraise, and implement evidence-based recommendations</a:t>
          </a:r>
          <a:endParaRPr lang="en-US" sz="2000" kern="1200" dirty="0">
            <a:solidFill>
              <a:schemeClr val="bg1">
                <a:lumMod val="50000"/>
              </a:schemeClr>
            </a:solidFill>
            <a:latin typeface="Open Sans" pitchFamily="2" charset="0"/>
            <a:ea typeface="Open Sans" pitchFamily="2" charset="0"/>
            <a:cs typeface="Open Sans" pitchFamily="2" charset="0"/>
          </a:endParaRPr>
        </a:p>
        <a:p>
          <a:pPr marL="228600" lvl="1" indent="-228600" algn="l" defTabSz="889000">
            <a:lnSpc>
              <a:spcPct val="100000"/>
            </a:lnSpc>
            <a:spcBef>
              <a:spcPct val="0"/>
            </a:spcBef>
            <a:spcAft>
              <a:spcPts val="0"/>
            </a:spcAft>
            <a:buFont typeface="Arial" panose="020B0604020202020204" pitchFamily="34" charset="0"/>
            <a:buChar char="•"/>
          </a:pPr>
          <a:r>
            <a:rPr lang="en-CA" sz="2000" b="0" i="0" kern="1200" dirty="0">
              <a:solidFill>
                <a:schemeClr val="bg1">
                  <a:lumMod val="50000"/>
                </a:schemeClr>
              </a:solidFill>
              <a:latin typeface="Open Sans" pitchFamily="2" charset="0"/>
              <a:ea typeface="Open Sans" pitchFamily="2" charset="0"/>
              <a:cs typeface="Open Sans" pitchFamily="2" charset="0"/>
            </a:rPr>
            <a:t>Improve accurate identification of affected individuals &amp; minimize harms of overdiagnosis </a:t>
          </a:r>
          <a:endParaRPr lang="en-US" sz="2000" kern="1200" dirty="0">
            <a:solidFill>
              <a:schemeClr val="bg1">
                <a:lumMod val="50000"/>
              </a:schemeClr>
            </a:solidFill>
            <a:latin typeface="Open Sans" pitchFamily="2" charset="0"/>
            <a:ea typeface="Open Sans" pitchFamily="2" charset="0"/>
            <a:cs typeface="Open Sans" pitchFamily="2" charset="0"/>
          </a:endParaRPr>
        </a:p>
        <a:p>
          <a:pPr marL="228600" lvl="1" indent="-228600" algn="l" defTabSz="889000">
            <a:lnSpc>
              <a:spcPct val="100000"/>
            </a:lnSpc>
            <a:spcBef>
              <a:spcPct val="0"/>
            </a:spcBef>
            <a:spcAft>
              <a:spcPts val="0"/>
            </a:spcAft>
            <a:buFont typeface="Arial" panose="020B0604020202020204" pitchFamily="34" charset="0"/>
            <a:buChar char="•"/>
          </a:pPr>
          <a:r>
            <a:rPr lang="en-CA" sz="2000" kern="1200" dirty="0">
              <a:solidFill>
                <a:schemeClr val="bg1">
                  <a:lumMod val="50000"/>
                </a:schemeClr>
              </a:solidFill>
              <a:latin typeface="Open Sans" pitchFamily="2" charset="0"/>
              <a:ea typeface="Open Sans" pitchFamily="2" charset="0"/>
              <a:cs typeface="Open Sans" pitchFamily="2" charset="0"/>
            </a:rPr>
            <a:t>P</a:t>
          </a:r>
          <a:r>
            <a:rPr lang="en-CA" sz="2000" b="0" i="0" kern="1200" dirty="0">
              <a:solidFill>
                <a:schemeClr val="bg1">
                  <a:lumMod val="50000"/>
                </a:schemeClr>
              </a:solidFill>
              <a:latin typeface="Open Sans" pitchFamily="2" charset="0"/>
              <a:ea typeface="Open Sans" pitchFamily="2" charset="0"/>
              <a:cs typeface="Open Sans" pitchFamily="2" charset="0"/>
            </a:rPr>
            <a:t>rovide clinical decision support for shared decision-making better recognition of ID, identification and management of underlying etiology, improved counseling , and early initiation of iron therapy </a:t>
          </a:r>
          <a:r>
            <a:rPr lang="en-CA" sz="2200" b="0" i="0" kern="1200" dirty="0">
              <a:solidFill>
                <a:schemeClr val="bg1">
                  <a:lumMod val="50000"/>
                </a:schemeClr>
              </a:solidFill>
            </a:rPr>
            <a:t>​</a:t>
          </a:r>
          <a:endParaRPr lang="en-US" sz="2200" kern="1200" dirty="0">
            <a:solidFill>
              <a:schemeClr val="bg1">
                <a:lumMod val="50000"/>
              </a:schemeClr>
            </a:solidFill>
          </a:endParaRPr>
        </a:p>
      </dsp:txBody>
      <dsp:txXfrm>
        <a:off x="0" y="1651921"/>
        <a:ext cx="9311640" cy="3263400"/>
      </dsp:txXfrm>
    </dsp:sp>
    <dsp:sp modelId="{476A6970-BCA9-483C-83E6-861B08A6B36D}">
      <dsp:nvSpPr>
        <dsp:cNvPr id="0" name=""/>
        <dsp:cNvSpPr/>
      </dsp:nvSpPr>
      <dsp:spPr>
        <a:xfrm>
          <a:off x="465582" y="1445281"/>
          <a:ext cx="6518148" cy="413280"/>
        </a:xfrm>
        <a:prstGeom prst="roundRect">
          <a:avLst/>
        </a:prstGeom>
        <a:solidFill>
          <a:srgbClr val="FFD9B0"/>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6370" tIns="0" rIns="246370" bIns="0" numCol="1" spcCol="1270" anchor="ctr" anchorCtr="0">
          <a:noAutofit/>
        </a:bodyPr>
        <a:lstStyle/>
        <a:p>
          <a:pPr marL="0" lvl="0" indent="0" algn="l" defTabSz="1155700">
            <a:lnSpc>
              <a:spcPct val="90000"/>
            </a:lnSpc>
            <a:spcBef>
              <a:spcPct val="0"/>
            </a:spcBef>
            <a:spcAft>
              <a:spcPct val="35000"/>
            </a:spcAft>
            <a:buNone/>
          </a:pPr>
          <a:r>
            <a:rPr lang="en-CA" sz="2600" b="1" i="0" kern="1200" dirty="0">
              <a:solidFill>
                <a:schemeClr val="accent2">
                  <a:lumMod val="75000"/>
                </a:schemeClr>
              </a:solidFill>
              <a:latin typeface="Barlow Condensed" panose="00000506000000000000" pitchFamily="2" charset="0"/>
            </a:rPr>
            <a:t>PRIMARY GOALS</a:t>
          </a:r>
          <a:endParaRPr lang="en-US" sz="2600" b="1" kern="1200" dirty="0">
            <a:solidFill>
              <a:schemeClr val="accent2">
                <a:lumMod val="75000"/>
              </a:schemeClr>
            </a:solidFill>
            <a:latin typeface="Barlow Condensed" panose="00000506000000000000" pitchFamily="2" charset="0"/>
          </a:endParaRPr>
        </a:p>
      </dsp:txBody>
      <dsp:txXfrm>
        <a:off x="485757" y="1465456"/>
        <a:ext cx="6477798" cy="37293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87169-11DD-42E3-9008-4B4FC0D49D71}">
      <dsp:nvSpPr>
        <dsp:cNvPr id="0" name=""/>
        <dsp:cNvSpPr/>
      </dsp:nvSpPr>
      <dsp:spPr>
        <a:xfrm rot="5400000">
          <a:off x="6192487" y="-4016138"/>
          <a:ext cx="1238273" cy="9272967"/>
        </a:xfrm>
        <a:prstGeom prst="round2SameRect">
          <a:avLst>
            <a:gd name="adj1" fmla="val 15000"/>
            <a:gd name="adj2" fmla="val 0"/>
          </a:avLst>
        </a:prstGeom>
        <a:solidFill>
          <a:srgbClr val="C9D7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21159" tIns="122314" rIns="121159" bIns="122314"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chemeClr val="accent6">
                  <a:lumMod val="50000"/>
                </a:schemeClr>
              </a:solidFill>
              <a:latin typeface="Open Sans" pitchFamily="2" charset="0"/>
              <a:ea typeface="Open Sans" pitchFamily="2" charset="0"/>
              <a:cs typeface="Open Sans" pitchFamily="2" charset="0"/>
            </a:rPr>
            <a:t>BENEFITS</a:t>
          </a:r>
        </a:p>
      </dsp:txBody>
      <dsp:txXfrm rot="16200000">
        <a:off x="36267" y="37477"/>
        <a:ext cx="2253353" cy="1165737"/>
      </dsp:txXfrm>
    </dsp:sp>
    <dsp:sp modelId="{144CF539-8032-4969-B6D7-A9F17F46658D}">
      <dsp:nvSpPr>
        <dsp:cNvPr id="0" name=""/>
        <dsp:cNvSpPr/>
      </dsp:nvSpPr>
      <dsp:spPr>
        <a:xfrm>
          <a:off x="2289621" y="1208"/>
          <a:ext cx="9158486" cy="1238273"/>
        </a:xfrm>
        <a:prstGeom prst="rect">
          <a:avLst/>
        </a:prstGeom>
        <a:solidFill>
          <a:srgbClr val="C9D7B0"/>
        </a:solidFill>
        <a:ln>
          <a:noFill/>
        </a:ln>
        <a:effectLst/>
        <a:sp3d/>
      </dsp:spPr>
      <dsp:style>
        <a:lnRef idx="0">
          <a:scrgbClr r="0" g="0" b="0"/>
        </a:lnRef>
        <a:fillRef idx="0">
          <a:scrgbClr r="0" g="0" b="0"/>
        </a:fillRef>
        <a:effectRef idx="0">
          <a:scrgbClr r="0" g="0" b="0"/>
        </a:effectRef>
        <a:fontRef idx="minor"/>
      </dsp:style>
      <dsp:txBody>
        <a:bodyPr spcFirstLastPara="0" vert="horz" wrap="square" lIns="193855" tIns="122314" rIns="193855" bIns="122314"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US" sz="1600" i="0" kern="1200" dirty="0">
              <a:solidFill>
                <a:schemeClr val="bg1">
                  <a:lumMod val="50000"/>
                </a:schemeClr>
              </a:solidFill>
              <a:latin typeface="Open Sans" pitchFamily="2" charset="0"/>
              <a:ea typeface="Open Sans" pitchFamily="2" charset="0"/>
              <a:cs typeface="Open Sans" pitchFamily="2" charset="0"/>
            </a:rPr>
            <a:t>Appropriate diagnosis and treatment will prevent progression of iron deficiency to anemia and the need for blood transfusion, and will improve patient-important outcomes (fatigue, cognition, physical performance, and health-related quality of life). Implementing a threshold of &lt;30 ng/mL is likely feasible across income settings.</a:t>
          </a:r>
          <a:endParaRPr lang="en-CA" sz="1600" i="0" kern="1200" dirty="0">
            <a:solidFill>
              <a:schemeClr val="bg1">
                <a:lumMod val="50000"/>
              </a:schemeClr>
            </a:solidFill>
            <a:latin typeface="Open Sans" pitchFamily="2" charset="0"/>
            <a:ea typeface="Open Sans" pitchFamily="2" charset="0"/>
            <a:cs typeface="Open Sans" pitchFamily="2" charset="0"/>
          </a:endParaRPr>
        </a:p>
      </dsp:txBody>
      <dsp:txXfrm>
        <a:off x="2289621" y="1208"/>
        <a:ext cx="9158486" cy="1238273"/>
      </dsp:txXfrm>
    </dsp:sp>
    <dsp:sp modelId="{D7DFDC59-4A2B-4DA8-AF84-D6C493AC30AF}">
      <dsp:nvSpPr>
        <dsp:cNvPr id="0" name=""/>
        <dsp:cNvSpPr/>
      </dsp:nvSpPr>
      <dsp:spPr>
        <a:xfrm rot="16200000">
          <a:off x="525673" y="-524465"/>
          <a:ext cx="1238273" cy="2289621"/>
        </a:xfrm>
        <a:prstGeom prst="round2SameRect">
          <a:avLst>
            <a:gd name="adj1" fmla="val 10000"/>
            <a:gd name="adj2" fmla="val 0"/>
          </a:avLst>
        </a:prstGeom>
        <a:solidFill>
          <a:srgbClr val="C9D7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159" tIns="122314" rIns="121159" bIns="122314"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chemeClr val="accent6">
                  <a:lumMod val="50000"/>
                </a:schemeClr>
              </a:solidFill>
              <a:latin typeface="Open Sans" pitchFamily="2" charset="0"/>
              <a:ea typeface="Open Sans" pitchFamily="2" charset="0"/>
              <a:cs typeface="Open Sans" pitchFamily="2" charset="0"/>
            </a:rPr>
            <a:t>BENEFITS</a:t>
          </a:r>
        </a:p>
      </dsp:txBody>
      <dsp:txXfrm rot="5400000">
        <a:off x="36267" y="37477"/>
        <a:ext cx="2253353" cy="1165737"/>
      </dsp:txXfrm>
    </dsp:sp>
    <dsp:sp modelId="{76C75BF2-7452-4273-94FF-8E18D8AED00F}">
      <dsp:nvSpPr>
        <dsp:cNvPr id="0" name=""/>
        <dsp:cNvSpPr/>
      </dsp:nvSpPr>
      <dsp:spPr>
        <a:xfrm rot="5400000">
          <a:off x="6192487" y="-2703568"/>
          <a:ext cx="1238273" cy="9272967"/>
        </a:xfrm>
        <a:prstGeom prst="round2SameRect">
          <a:avLst>
            <a:gd name="adj1" fmla="val 15000"/>
            <a:gd name="adj2" fmla="val 0"/>
          </a:avLst>
        </a:prstGeom>
        <a:solidFill>
          <a:srgbClr val="FFD9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21159" tIns="122314" rIns="121159" bIns="122314"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chemeClr val="accent2">
                  <a:lumMod val="75000"/>
                </a:schemeClr>
              </a:solidFill>
              <a:latin typeface="Open Sans" pitchFamily="2" charset="0"/>
              <a:ea typeface="Open Sans" pitchFamily="2" charset="0"/>
              <a:cs typeface="Open Sans" pitchFamily="2" charset="0"/>
            </a:rPr>
            <a:t>RISKS</a:t>
          </a:r>
        </a:p>
      </dsp:txBody>
      <dsp:txXfrm rot="16200000">
        <a:off x="36267" y="1350046"/>
        <a:ext cx="2253353" cy="1165737"/>
      </dsp:txXfrm>
    </dsp:sp>
    <dsp:sp modelId="{16C4DE69-DD44-4F0B-9F2A-2F14FA9EB59C}">
      <dsp:nvSpPr>
        <dsp:cNvPr id="0" name=""/>
        <dsp:cNvSpPr/>
      </dsp:nvSpPr>
      <dsp:spPr>
        <a:xfrm>
          <a:off x="2289621" y="1313778"/>
          <a:ext cx="9158486" cy="123827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3855" tIns="122314" rIns="193855" bIns="122314" numCol="1" spcCol="1270" anchor="ctr" anchorCtr="0">
          <a:noAutofit/>
        </a:bodyPr>
        <a:lstStyle/>
        <a:p>
          <a:pPr marL="0" lvl="0" indent="0" algn="l" defTabSz="711200">
            <a:lnSpc>
              <a:spcPct val="90000"/>
            </a:lnSpc>
            <a:spcBef>
              <a:spcPct val="0"/>
            </a:spcBef>
            <a:spcAft>
              <a:spcPct val="35000"/>
            </a:spcAft>
            <a:buNone/>
          </a:pPr>
          <a:endParaRPr lang="en-US" sz="1600" kern="1200" dirty="0">
            <a:latin typeface="Open Sans" pitchFamily="2" charset="0"/>
            <a:ea typeface="Open Sans" pitchFamily="2" charset="0"/>
            <a:cs typeface="Open Sans" pitchFamily="2" charset="0"/>
          </a:endParaRPr>
        </a:p>
        <a:p>
          <a:pPr marL="0" lvl="0" indent="0" algn="l" defTabSz="711200">
            <a:lnSpc>
              <a:spcPct val="90000"/>
            </a:lnSpc>
            <a:spcBef>
              <a:spcPct val="0"/>
            </a:spcBef>
            <a:spcAft>
              <a:spcPct val="35000"/>
            </a:spcAft>
            <a:buNone/>
          </a:pPr>
          <a:r>
            <a:rPr lang="en-US" sz="1600" i="0" kern="1200" dirty="0">
              <a:solidFill>
                <a:schemeClr val="bg1">
                  <a:lumMod val="50000"/>
                </a:schemeClr>
              </a:solidFill>
              <a:latin typeface="Open Sans" pitchFamily="2" charset="0"/>
              <a:ea typeface="Open Sans" pitchFamily="2" charset="0"/>
              <a:cs typeface="Open Sans" pitchFamily="2" charset="0"/>
            </a:rPr>
            <a:t>Incorrectly identified iron deficiency, using a serum ferritin threshold of &lt;50 ng/mL, may lead to adverse effects from unnecessary iron supplementation, although most individuals with heavy menstrual bleeding will likely have a serum ferritin far lower than this threshold. Intravenous iron poses a small risk of reactions.</a:t>
          </a:r>
          <a:endParaRPr lang="en-CA" sz="1600" i="0" kern="1200" dirty="0">
            <a:solidFill>
              <a:schemeClr val="bg1">
                <a:lumMod val="50000"/>
              </a:schemeClr>
            </a:solidFill>
            <a:latin typeface="Open Sans" pitchFamily="2" charset="0"/>
            <a:ea typeface="Open Sans" pitchFamily="2" charset="0"/>
            <a:cs typeface="Open Sans" pitchFamily="2" charset="0"/>
          </a:endParaRPr>
        </a:p>
        <a:p>
          <a:pPr marL="0" lvl="0" indent="0" algn="l" defTabSz="711200">
            <a:lnSpc>
              <a:spcPct val="90000"/>
            </a:lnSpc>
            <a:spcBef>
              <a:spcPct val="0"/>
            </a:spcBef>
            <a:spcAft>
              <a:spcPct val="35000"/>
            </a:spcAft>
            <a:buNone/>
          </a:pPr>
          <a:endParaRPr lang="en-US" sz="1600" kern="1200" dirty="0">
            <a:latin typeface="Open Sans" pitchFamily="2" charset="0"/>
            <a:ea typeface="Open Sans" pitchFamily="2" charset="0"/>
            <a:cs typeface="Open Sans" pitchFamily="2" charset="0"/>
          </a:endParaRPr>
        </a:p>
      </dsp:txBody>
      <dsp:txXfrm>
        <a:off x="2289621" y="1313778"/>
        <a:ext cx="9158486" cy="1238273"/>
      </dsp:txXfrm>
    </dsp:sp>
    <dsp:sp modelId="{C9E67B57-4E18-4ED6-A804-905B02EA9835}">
      <dsp:nvSpPr>
        <dsp:cNvPr id="0" name=""/>
        <dsp:cNvSpPr/>
      </dsp:nvSpPr>
      <dsp:spPr>
        <a:xfrm rot="16200000">
          <a:off x="525673" y="788104"/>
          <a:ext cx="1238273" cy="2289621"/>
        </a:xfrm>
        <a:prstGeom prst="round2SameRect">
          <a:avLst>
            <a:gd name="adj1" fmla="val 10000"/>
            <a:gd name="adj2" fmla="val 0"/>
          </a:avLst>
        </a:prstGeom>
        <a:solidFill>
          <a:srgbClr val="FFD9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159" tIns="122314" rIns="121159" bIns="122314"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chemeClr val="accent2">
                  <a:lumMod val="75000"/>
                </a:schemeClr>
              </a:solidFill>
              <a:latin typeface="Open Sans" pitchFamily="2" charset="0"/>
              <a:ea typeface="Open Sans" pitchFamily="2" charset="0"/>
              <a:cs typeface="Open Sans" pitchFamily="2" charset="0"/>
            </a:rPr>
            <a:t>RISKS</a:t>
          </a:r>
        </a:p>
      </dsp:txBody>
      <dsp:txXfrm rot="5400000">
        <a:off x="36267" y="1350046"/>
        <a:ext cx="2253353" cy="1165737"/>
      </dsp:txXfrm>
    </dsp:sp>
    <dsp:sp modelId="{6BF61CB6-0099-4B4F-8D29-209D72675CF2}">
      <dsp:nvSpPr>
        <dsp:cNvPr id="0" name=""/>
        <dsp:cNvSpPr/>
      </dsp:nvSpPr>
      <dsp:spPr>
        <a:xfrm rot="5400000">
          <a:off x="6192487" y="-1390998"/>
          <a:ext cx="1238273" cy="9272967"/>
        </a:xfrm>
        <a:prstGeom prst="round2SameRect">
          <a:avLst>
            <a:gd name="adj1" fmla="val 15000"/>
            <a:gd name="adj2" fmla="val 0"/>
          </a:avLst>
        </a:prstGeom>
        <a:solidFill>
          <a:srgbClr val="C8C3D5"/>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21159" tIns="122314" rIns="121159" bIns="122314"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rgbClr val="715073"/>
              </a:solidFill>
              <a:latin typeface="Open Sans" pitchFamily="2" charset="0"/>
              <a:ea typeface="Open Sans" pitchFamily="2" charset="0"/>
              <a:cs typeface="Open Sans" pitchFamily="2" charset="0"/>
            </a:rPr>
            <a:t>HARMS</a:t>
          </a:r>
        </a:p>
      </dsp:txBody>
      <dsp:txXfrm rot="16200000">
        <a:off x="36267" y="2662616"/>
        <a:ext cx="2253353" cy="1165737"/>
      </dsp:txXfrm>
    </dsp:sp>
    <dsp:sp modelId="{BEB2E656-F8D4-4FCF-8DBA-9C397EC002D6}">
      <dsp:nvSpPr>
        <dsp:cNvPr id="0" name=""/>
        <dsp:cNvSpPr/>
      </dsp:nvSpPr>
      <dsp:spPr>
        <a:xfrm>
          <a:off x="2289621" y="2626348"/>
          <a:ext cx="9158486" cy="123827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93855" tIns="122314" rIns="193855" bIns="122314"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US" sz="1600" kern="1200" dirty="0">
              <a:solidFill>
                <a:schemeClr val="bg1">
                  <a:lumMod val="50000"/>
                </a:schemeClr>
              </a:solidFill>
              <a:latin typeface="Open Sans" pitchFamily="2" charset="0"/>
              <a:ea typeface="Open Sans" pitchFamily="2" charset="0"/>
              <a:cs typeface="Open Sans" pitchFamily="2" charset="0"/>
            </a:rPr>
            <a:t>The undesirable effects of a serum ferritin threshold of ≤15 ng/mL were highest, due to the high proportion of this population with HMB.</a:t>
          </a:r>
          <a:endParaRPr lang="en-CA" sz="1600" kern="1200" dirty="0">
            <a:solidFill>
              <a:schemeClr val="bg1">
                <a:lumMod val="50000"/>
              </a:schemeClr>
            </a:solidFill>
            <a:latin typeface="Open Sans" pitchFamily="2" charset="0"/>
            <a:ea typeface="Open Sans" pitchFamily="2" charset="0"/>
            <a:cs typeface="Open Sans" pitchFamily="2" charset="0"/>
          </a:endParaRPr>
        </a:p>
      </dsp:txBody>
      <dsp:txXfrm>
        <a:off x="2289621" y="2626348"/>
        <a:ext cx="9158486" cy="1238273"/>
      </dsp:txXfrm>
    </dsp:sp>
    <dsp:sp modelId="{1EDE710C-A39B-45D6-87F6-BD39425BDB1B}">
      <dsp:nvSpPr>
        <dsp:cNvPr id="0" name=""/>
        <dsp:cNvSpPr/>
      </dsp:nvSpPr>
      <dsp:spPr>
        <a:xfrm rot="16200000">
          <a:off x="525673" y="2100674"/>
          <a:ext cx="1238273" cy="2289621"/>
        </a:xfrm>
        <a:prstGeom prst="round2SameRect">
          <a:avLst>
            <a:gd name="adj1" fmla="val 10000"/>
            <a:gd name="adj2" fmla="val 0"/>
          </a:avLst>
        </a:prstGeom>
        <a:solidFill>
          <a:srgbClr val="C8C3D5"/>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159" tIns="122314" rIns="121159" bIns="122314"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rgbClr val="715073"/>
              </a:solidFill>
              <a:latin typeface="Open Sans" pitchFamily="2" charset="0"/>
              <a:ea typeface="Open Sans" pitchFamily="2" charset="0"/>
              <a:cs typeface="Open Sans" pitchFamily="2" charset="0"/>
            </a:rPr>
            <a:t>HARMS</a:t>
          </a:r>
        </a:p>
      </dsp:txBody>
      <dsp:txXfrm rot="5400000">
        <a:off x="36267" y="2662616"/>
        <a:ext cx="2253353" cy="116573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C7075E-CF8C-4E08-AFCF-E81E3192CB4E}">
      <dsp:nvSpPr>
        <dsp:cNvPr id="0" name=""/>
        <dsp:cNvSpPr/>
      </dsp:nvSpPr>
      <dsp:spPr>
        <a:xfrm>
          <a:off x="0" y="52559"/>
          <a:ext cx="10897913" cy="1042469"/>
        </a:xfrm>
        <a:prstGeom prst="roundRect">
          <a:avLst/>
        </a:prstGeom>
        <a:solidFill>
          <a:srgbClr val="C8C3D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CA" sz="2400" kern="1200" dirty="0">
              <a:solidFill>
                <a:srgbClr val="715073"/>
              </a:solidFill>
              <a:latin typeface="Open Sans" pitchFamily="2" charset="0"/>
              <a:ea typeface="Open Sans" pitchFamily="2" charset="0"/>
              <a:cs typeface="Open Sans" pitchFamily="2" charset="0"/>
            </a:rPr>
            <a:t>Laboratories should flag </a:t>
          </a:r>
          <a:r>
            <a:rPr lang="en-US" sz="2400" kern="1200" dirty="0">
              <a:solidFill>
                <a:srgbClr val="715073"/>
              </a:solidFill>
              <a:latin typeface="Open Sans" pitchFamily="2" charset="0"/>
              <a:ea typeface="Open Sans" pitchFamily="2" charset="0"/>
              <a:cs typeface="Open Sans" pitchFamily="2" charset="0"/>
            </a:rPr>
            <a:t>ferritin </a:t>
          </a:r>
          <a14:m xmlns:a14="http://schemas.microsoft.com/office/drawing/2010/main">
            <m:oMath xmlns:m="http://schemas.openxmlformats.org/officeDocument/2006/math">
              <m:r>
                <a:rPr lang="en-US" sz="2400" i="1" kern="1200">
                  <a:solidFill>
                    <a:srgbClr val="715073"/>
                  </a:solidFill>
                  <a:latin typeface="Cambria Math" panose="02040503050406030204" pitchFamily="18" charset="0"/>
                  <a:ea typeface="Cambria Math" panose="02040503050406030204" pitchFamily="18" charset="0"/>
                </a:rPr>
                <m:t>≤</m:t>
              </m:r>
            </m:oMath>
          </a14:m>
          <a:r>
            <a:rPr lang="en-US" sz="2400" kern="1200" dirty="0">
              <a:solidFill>
                <a:srgbClr val="715073"/>
              </a:solidFill>
              <a:latin typeface="Open Sans" pitchFamily="2" charset="0"/>
              <a:ea typeface="Open Sans" pitchFamily="2" charset="0"/>
              <a:cs typeface="Open Sans" pitchFamily="2" charset="0"/>
            </a:rPr>
            <a:t>30ng/mL as abnormal</a:t>
          </a:r>
          <a:endParaRPr lang="en-CA" sz="2400" kern="1200" dirty="0">
            <a:solidFill>
              <a:srgbClr val="715073"/>
            </a:solidFill>
            <a:latin typeface="Open Sans" pitchFamily="2" charset="0"/>
            <a:ea typeface="Open Sans" pitchFamily="2" charset="0"/>
            <a:cs typeface="Open Sans" pitchFamily="2" charset="0"/>
          </a:endParaRPr>
        </a:p>
      </dsp:txBody>
      <dsp:txXfrm>
        <a:off x="50889" y="103448"/>
        <a:ext cx="10796135" cy="940691"/>
      </dsp:txXfrm>
    </dsp:sp>
    <dsp:sp modelId="{468464AB-C7EE-4C34-B0B7-79BCD4AB24A4}">
      <dsp:nvSpPr>
        <dsp:cNvPr id="0" name=""/>
        <dsp:cNvSpPr/>
      </dsp:nvSpPr>
      <dsp:spPr>
        <a:xfrm>
          <a:off x="0" y="1176466"/>
          <a:ext cx="10897913"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009"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solidFill>
                <a:schemeClr val="bg1">
                  <a:lumMod val="50000"/>
                </a:schemeClr>
              </a:solidFill>
              <a:latin typeface="+mn-lt"/>
              <a:ea typeface="Open Sans" pitchFamily="2" charset="0"/>
              <a:cs typeface="Open Sans" pitchFamily="2" charset="0"/>
            </a:rPr>
            <a:t>80% (123/155) of providers surveyed accepted </a:t>
          </a:r>
          <a14:m xmlns:a14="http://schemas.microsoft.com/office/drawing/2010/main">
            <m:oMath xmlns:m="http://schemas.openxmlformats.org/officeDocument/2006/math">
              <m:r>
                <a:rPr lang="en-US" sz="1900" i="1" kern="1200">
                  <a:solidFill>
                    <a:schemeClr val="bg1">
                      <a:lumMod val="50000"/>
                    </a:schemeClr>
                  </a:solidFill>
                  <a:latin typeface="Cambria Math" panose="02040503050406030204" pitchFamily="18" charset="0"/>
                  <a:ea typeface="Cambria Math" panose="02040503050406030204" pitchFamily="18" charset="0"/>
                </a:rPr>
                <m:t>≤</m:t>
              </m:r>
            </m:oMath>
          </a14:m>
          <a:r>
            <a:rPr lang="en-US" sz="1900" kern="1200" dirty="0">
              <a:solidFill>
                <a:schemeClr val="bg1">
                  <a:lumMod val="50000"/>
                </a:schemeClr>
              </a:solidFill>
              <a:latin typeface="+mn-lt"/>
              <a:ea typeface="Open Sans" pitchFamily="2" charset="0"/>
              <a:cs typeface="Open Sans" pitchFamily="2" charset="0"/>
            </a:rPr>
            <a:t>30ng/mL as a practical diagnostic cutoff</a:t>
          </a:r>
          <a:endParaRPr lang="en-CA" sz="1900" kern="1200" dirty="0">
            <a:solidFill>
              <a:schemeClr val="bg1">
                <a:lumMod val="50000"/>
              </a:schemeClr>
            </a:solidFill>
            <a:latin typeface="+mn-lt"/>
            <a:ea typeface="Open Sans" pitchFamily="2" charset="0"/>
            <a:cs typeface="Open Sans" pitchFamily="2" charset="0"/>
          </a:endParaRPr>
        </a:p>
      </dsp:txBody>
      <dsp:txXfrm>
        <a:off x="0" y="1176466"/>
        <a:ext cx="10897913" cy="397440"/>
      </dsp:txXfrm>
    </dsp:sp>
    <dsp:sp modelId="{1D54D942-874B-4450-B35A-C5861FA07EA2}">
      <dsp:nvSpPr>
        <dsp:cNvPr id="0" name=""/>
        <dsp:cNvSpPr/>
      </dsp:nvSpPr>
      <dsp:spPr>
        <a:xfrm>
          <a:off x="0" y="1645928"/>
          <a:ext cx="10897913" cy="1042469"/>
        </a:xfrm>
        <a:prstGeom prst="roundRect">
          <a:avLst/>
        </a:prstGeom>
        <a:solidFill>
          <a:srgbClr val="BFE0E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002060"/>
              </a:solidFill>
              <a:latin typeface="Open Sans" pitchFamily="2" charset="0"/>
              <a:ea typeface="Open Sans" pitchFamily="2" charset="0"/>
              <a:cs typeface="Open Sans" pitchFamily="2" charset="0"/>
            </a:rPr>
            <a:t>Include a post-analytical comment that </a:t>
          </a:r>
          <a14:m xmlns:a14="http://schemas.microsoft.com/office/drawing/2010/main">
            <m:oMath xmlns:m="http://schemas.openxmlformats.org/officeDocument/2006/math">
              <m:r>
                <a:rPr lang="en-US" sz="2400" i="1" kern="1200">
                  <a:solidFill>
                    <a:srgbClr val="002060"/>
                  </a:solidFill>
                  <a:latin typeface="Cambria Math" panose="02040503050406030204" pitchFamily="18" charset="0"/>
                  <a:ea typeface="Cambria Math" panose="02040503050406030204" pitchFamily="18" charset="0"/>
                </a:rPr>
                <m:t>≤</m:t>
              </m:r>
            </m:oMath>
          </a14:m>
          <a:r>
            <a:rPr lang="en-US" sz="2400" kern="1200" dirty="0">
              <a:solidFill>
                <a:srgbClr val="002060"/>
              </a:solidFill>
              <a:latin typeface="Open Sans" pitchFamily="2" charset="0"/>
              <a:ea typeface="Open Sans" pitchFamily="2" charset="0"/>
              <a:cs typeface="Open Sans" pitchFamily="2" charset="0"/>
            </a:rPr>
            <a:t>50ng/mL may be appropriate for high-risk subgroups (i.e. heavy menstrual bleeding)</a:t>
          </a:r>
          <a:endParaRPr lang="en-CA" sz="2400" kern="1200" dirty="0">
            <a:solidFill>
              <a:srgbClr val="002060"/>
            </a:solidFill>
            <a:latin typeface="Open Sans" pitchFamily="2" charset="0"/>
            <a:ea typeface="Open Sans" pitchFamily="2" charset="0"/>
            <a:cs typeface="Open Sans" pitchFamily="2" charset="0"/>
          </a:endParaRPr>
        </a:p>
      </dsp:txBody>
      <dsp:txXfrm>
        <a:off x="50889" y="1696817"/>
        <a:ext cx="10796135" cy="940691"/>
      </dsp:txXfrm>
    </dsp:sp>
    <dsp:sp modelId="{727D85EA-2F4A-4D36-9E94-825123662D88}">
      <dsp:nvSpPr>
        <dsp:cNvPr id="0" name=""/>
        <dsp:cNvSpPr/>
      </dsp:nvSpPr>
      <dsp:spPr>
        <a:xfrm>
          <a:off x="0" y="2534939"/>
          <a:ext cx="10897913"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009" tIns="30480" rIns="170688" bIns="30480" numCol="1" spcCol="1270" anchor="t" anchorCtr="0">
          <a:noAutofit/>
        </a:bodyPr>
        <a:lstStyle/>
        <a:p>
          <a:pPr marL="171450" lvl="1" indent="-171450" algn="l" defTabSz="844550">
            <a:lnSpc>
              <a:spcPct val="90000"/>
            </a:lnSpc>
            <a:spcBef>
              <a:spcPct val="0"/>
            </a:spcBef>
            <a:spcAft>
              <a:spcPct val="20000"/>
            </a:spcAft>
            <a:buChar char="•"/>
          </a:pPr>
          <a:endParaRPr lang="en-CA" sz="1900" kern="1200" dirty="0">
            <a:solidFill>
              <a:schemeClr val="bg1">
                <a:lumMod val="50000"/>
              </a:schemeClr>
            </a:solidFill>
            <a:latin typeface="Open Sans" pitchFamily="2" charset="0"/>
            <a:ea typeface="Open Sans" pitchFamily="2" charset="0"/>
            <a:cs typeface="Open Sans" pitchFamily="2" charset="0"/>
          </a:endParaRPr>
        </a:p>
      </dsp:txBody>
      <dsp:txXfrm>
        <a:off x="0" y="2534939"/>
        <a:ext cx="10897913" cy="39744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87169-11DD-42E3-9008-4B4FC0D49D71}">
      <dsp:nvSpPr>
        <dsp:cNvPr id="0" name=""/>
        <dsp:cNvSpPr/>
      </dsp:nvSpPr>
      <dsp:spPr>
        <a:xfrm rot="5400000">
          <a:off x="5861899" y="-3820218"/>
          <a:ext cx="1057110" cy="8699609"/>
        </a:xfrm>
        <a:prstGeom prst="round2SameRect">
          <a:avLst>
            <a:gd name="adj1" fmla="val 15000"/>
            <a:gd name="adj2" fmla="val 0"/>
          </a:avLst>
        </a:prstGeom>
        <a:solidFill>
          <a:srgbClr val="C9D7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13668" tIns="104419" rIns="113668" bIns="104419"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chemeClr val="accent6">
                  <a:lumMod val="50000"/>
                </a:schemeClr>
              </a:solidFill>
              <a:latin typeface="Open Sans" pitchFamily="2" charset="0"/>
              <a:ea typeface="Open Sans" pitchFamily="2" charset="0"/>
              <a:cs typeface="Open Sans" pitchFamily="2" charset="0"/>
            </a:rPr>
            <a:t>BENEFITS</a:t>
          </a:r>
        </a:p>
      </dsp:txBody>
      <dsp:txXfrm rot="16200000">
        <a:off x="30962" y="31993"/>
        <a:ext cx="2117089" cy="995186"/>
      </dsp:txXfrm>
    </dsp:sp>
    <dsp:sp modelId="{144CF539-8032-4969-B6D7-A9F17F46658D}">
      <dsp:nvSpPr>
        <dsp:cNvPr id="0" name=""/>
        <dsp:cNvSpPr/>
      </dsp:nvSpPr>
      <dsp:spPr>
        <a:xfrm>
          <a:off x="2148051" y="1031"/>
          <a:ext cx="8592207" cy="1057110"/>
        </a:xfrm>
        <a:prstGeom prst="rect">
          <a:avLst/>
        </a:prstGeom>
        <a:solidFill>
          <a:srgbClr val="C9D7B0"/>
        </a:solidFill>
        <a:ln>
          <a:noFill/>
        </a:ln>
        <a:effectLst/>
        <a:sp3d/>
      </dsp:spPr>
      <dsp:style>
        <a:lnRef idx="0">
          <a:scrgbClr r="0" g="0" b="0"/>
        </a:lnRef>
        <a:fillRef idx="0">
          <a:scrgbClr r="0" g="0" b="0"/>
        </a:fillRef>
        <a:effectRef idx="0">
          <a:scrgbClr r="0" g="0" b="0"/>
        </a:effectRef>
        <a:fontRef idx="minor"/>
      </dsp:style>
      <dsp:txBody>
        <a:bodyPr spcFirstLastPara="0" vert="horz" wrap="square" lIns="181868" tIns="104419" rIns="181868" bIns="104419"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kumimoji="0" lang="en-US" altLang="en-US" sz="1600" b="0" i="0" u="none" strike="noStrike" kern="1200" cap="none" normalizeH="0" baseline="0" dirty="0">
              <a:ln>
                <a:noFill/>
              </a:ln>
              <a:solidFill>
                <a:schemeClr val="bg1">
                  <a:lumMod val="50000"/>
                </a:schemeClr>
              </a:solidFill>
              <a:effectLst/>
              <a:latin typeface="Open Sans" pitchFamily="2" charset="0"/>
              <a:ea typeface="Open Sans" pitchFamily="2" charset="0"/>
              <a:cs typeface="Open Sans" pitchFamily="2" charset="0"/>
            </a:rPr>
            <a:t>Identifying and treating iron deficiency is paramount in pregnant individuals given the high iron demands of pregnancy and delivery, and the associated improvement in maternal and neonatal outcomes with iron supplementation. </a:t>
          </a:r>
          <a:endParaRPr lang="en-CA" sz="1600" i="0" kern="1200" dirty="0">
            <a:solidFill>
              <a:schemeClr val="bg1">
                <a:lumMod val="50000"/>
              </a:schemeClr>
            </a:solidFill>
            <a:latin typeface="Open Sans" pitchFamily="2" charset="0"/>
            <a:ea typeface="Open Sans" pitchFamily="2" charset="0"/>
            <a:cs typeface="Open Sans" pitchFamily="2" charset="0"/>
          </a:endParaRPr>
        </a:p>
      </dsp:txBody>
      <dsp:txXfrm>
        <a:off x="2148051" y="1031"/>
        <a:ext cx="8592207" cy="1057110"/>
      </dsp:txXfrm>
    </dsp:sp>
    <dsp:sp modelId="{D7DFDC59-4A2B-4DA8-AF84-D6C493AC30AF}">
      <dsp:nvSpPr>
        <dsp:cNvPr id="0" name=""/>
        <dsp:cNvSpPr/>
      </dsp:nvSpPr>
      <dsp:spPr>
        <a:xfrm rot="16200000">
          <a:off x="545470" y="-544439"/>
          <a:ext cx="1057110" cy="2148051"/>
        </a:xfrm>
        <a:prstGeom prst="round2SameRect">
          <a:avLst>
            <a:gd name="adj1" fmla="val 10000"/>
            <a:gd name="adj2" fmla="val 0"/>
          </a:avLst>
        </a:prstGeom>
        <a:solidFill>
          <a:srgbClr val="C9D7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668" tIns="104419" rIns="113668" bIns="104419"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chemeClr val="accent6">
                  <a:lumMod val="50000"/>
                </a:schemeClr>
              </a:solidFill>
              <a:latin typeface="Open Sans" pitchFamily="2" charset="0"/>
              <a:ea typeface="Open Sans" pitchFamily="2" charset="0"/>
              <a:cs typeface="Open Sans" pitchFamily="2" charset="0"/>
            </a:rPr>
            <a:t>BENEFITS</a:t>
          </a:r>
        </a:p>
      </dsp:txBody>
      <dsp:txXfrm rot="5400000">
        <a:off x="30962" y="31993"/>
        <a:ext cx="2117089" cy="995186"/>
      </dsp:txXfrm>
    </dsp:sp>
    <dsp:sp modelId="{76C75BF2-7452-4273-94FF-8E18D8AED00F}">
      <dsp:nvSpPr>
        <dsp:cNvPr id="0" name=""/>
        <dsp:cNvSpPr/>
      </dsp:nvSpPr>
      <dsp:spPr>
        <a:xfrm rot="5400000">
          <a:off x="5861899" y="-2699681"/>
          <a:ext cx="1057110" cy="8699609"/>
        </a:xfrm>
        <a:prstGeom prst="round2SameRect">
          <a:avLst>
            <a:gd name="adj1" fmla="val 15000"/>
            <a:gd name="adj2" fmla="val 0"/>
          </a:avLst>
        </a:prstGeom>
        <a:solidFill>
          <a:srgbClr val="FFD9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13668" tIns="104419" rIns="113668" bIns="104419"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chemeClr val="accent2">
                  <a:lumMod val="75000"/>
                </a:schemeClr>
              </a:solidFill>
              <a:latin typeface="Open Sans" pitchFamily="2" charset="0"/>
              <a:ea typeface="Open Sans" pitchFamily="2" charset="0"/>
              <a:cs typeface="Open Sans" pitchFamily="2" charset="0"/>
            </a:rPr>
            <a:t>RISKS</a:t>
          </a:r>
        </a:p>
      </dsp:txBody>
      <dsp:txXfrm rot="16200000">
        <a:off x="30962" y="1152529"/>
        <a:ext cx="2117089" cy="995186"/>
      </dsp:txXfrm>
    </dsp:sp>
    <dsp:sp modelId="{16C4DE69-DD44-4F0B-9F2A-2F14FA9EB59C}">
      <dsp:nvSpPr>
        <dsp:cNvPr id="0" name=""/>
        <dsp:cNvSpPr/>
      </dsp:nvSpPr>
      <dsp:spPr>
        <a:xfrm>
          <a:off x="2148051" y="1121567"/>
          <a:ext cx="8592207" cy="105711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1868" tIns="104419" rIns="181868" bIns="104419"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bg1">
                  <a:lumMod val="50000"/>
                </a:schemeClr>
              </a:solidFill>
              <a:latin typeface="Open Sans" pitchFamily="2" charset="0"/>
              <a:ea typeface="Open Sans" pitchFamily="2" charset="0"/>
              <a:cs typeface="Open Sans" pitchFamily="2" charset="0"/>
            </a:rPr>
            <a:t>Those incorrectly identified as iron deficient may experience adverse effects from unnecessary supplementation. </a:t>
          </a:r>
          <a:endParaRPr lang="en-CA" sz="1600" i="0" kern="1200" dirty="0">
            <a:solidFill>
              <a:schemeClr val="bg1">
                <a:lumMod val="50000"/>
              </a:schemeClr>
            </a:solidFill>
            <a:latin typeface="Open Sans" pitchFamily="2" charset="0"/>
            <a:ea typeface="Open Sans" pitchFamily="2" charset="0"/>
            <a:cs typeface="Open Sans" pitchFamily="2" charset="0"/>
          </a:endParaRPr>
        </a:p>
        <a:p>
          <a:pPr marL="0" lvl="0" indent="0" algn="l" defTabSz="711200">
            <a:lnSpc>
              <a:spcPct val="90000"/>
            </a:lnSpc>
            <a:spcBef>
              <a:spcPct val="0"/>
            </a:spcBef>
            <a:spcAft>
              <a:spcPct val="35000"/>
            </a:spcAft>
            <a:buNone/>
          </a:pPr>
          <a:r>
            <a:rPr lang="en-US" sz="1600" kern="1200" dirty="0">
              <a:solidFill>
                <a:schemeClr val="bg1">
                  <a:lumMod val="50000"/>
                </a:schemeClr>
              </a:solidFill>
              <a:latin typeface="Open Sans" pitchFamily="2" charset="0"/>
              <a:ea typeface="Open Sans" pitchFamily="2" charset="0"/>
              <a:cs typeface="Open Sans" pitchFamily="2" charset="0"/>
            </a:rPr>
            <a:t>Intravenous iron poses a small risk of reactions.</a:t>
          </a:r>
        </a:p>
      </dsp:txBody>
      <dsp:txXfrm>
        <a:off x="2148051" y="1121567"/>
        <a:ext cx="8592207" cy="1057110"/>
      </dsp:txXfrm>
    </dsp:sp>
    <dsp:sp modelId="{C9E67B57-4E18-4ED6-A804-905B02EA9835}">
      <dsp:nvSpPr>
        <dsp:cNvPr id="0" name=""/>
        <dsp:cNvSpPr/>
      </dsp:nvSpPr>
      <dsp:spPr>
        <a:xfrm rot="16200000">
          <a:off x="545470" y="576097"/>
          <a:ext cx="1057110" cy="2148051"/>
        </a:xfrm>
        <a:prstGeom prst="round2SameRect">
          <a:avLst>
            <a:gd name="adj1" fmla="val 10000"/>
            <a:gd name="adj2" fmla="val 0"/>
          </a:avLst>
        </a:prstGeom>
        <a:solidFill>
          <a:srgbClr val="FFD9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668" tIns="104419" rIns="113668" bIns="104419"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chemeClr val="accent2">
                  <a:lumMod val="75000"/>
                </a:schemeClr>
              </a:solidFill>
              <a:latin typeface="Open Sans" pitchFamily="2" charset="0"/>
              <a:ea typeface="Open Sans" pitchFamily="2" charset="0"/>
              <a:cs typeface="Open Sans" pitchFamily="2" charset="0"/>
            </a:rPr>
            <a:t>RISKS</a:t>
          </a:r>
        </a:p>
      </dsp:txBody>
      <dsp:txXfrm rot="5400000">
        <a:off x="30962" y="1152529"/>
        <a:ext cx="2117089" cy="995186"/>
      </dsp:txXfrm>
    </dsp:sp>
    <dsp:sp modelId="{6BF61CB6-0099-4B4F-8D29-209D72675CF2}">
      <dsp:nvSpPr>
        <dsp:cNvPr id="0" name=""/>
        <dsp:cNvSpPr/>
      </dsp:nvSpPr>
      <dsp:spPr>
        <a:xfrm rot="5400000">
          <a:off x="5861899" y="-1579145"/>
          <a:ext cx="1057110" cy="8699609"/>
        </a:xfrm>
        <a:prstGeom prst="round2SameRect">
          <a:avLst>
            <a:gd name="adj1" fmla="val 15000"/>
            <a:gd name="adj2" fmla="val 0"/>
          </a:avLst>
        </a:prstGeom>
        <a:solidFill>
          <a:srgbClr val="C8C3D5"/>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13668" tIns="104419" rIns="113668" bIns="104419"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rgbClr val="715073"/>
              </a:solidFill>
              <a:latin typeface="Open Sans" pitchFamily="2" charset="0"/>
              <a:ea typeface="Open Sans" pitchFamily="2" charset="0"/>
              <a:cs typeface="Open Sans" pitchFamily="2" charset="0"/>
            </a:rPr>
            <a:t>HARMS</a:t>
          </a:r>
        </a:p>
      </dsp:txBody>
      <dsp:txXfrm rot="16200000">
        <a:off x="30962" y="2273065"/>
        <a:ext cx="2117089" cy="995186"/>
      </dsp:txXfrm>
    </dsp:sp>
    <dsp:sp modelId="{BEB2E656-F8D4-4FCF-8DBA-9C397EC002D6}">
      <dsp:nvSpPr>
        <dsp:cNvPr id="0" name=""/>
        <dsp:cNvSpPr/>
      </dsp:nvSpPr>
      <dsp:spPr>
        <a:xfrm>
          <a:off x="2148051" y="2242104"/>
          <a:ext cx="8592207" cy="105711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1868" tIns="104419" rIns="181868" bIns="104419"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bg1">
                  <a:lumMod val="50000"/>
                </a:schemeClr>
              </a:solidFill>
              <a:latin typeface="Open Sans" pitchFamily="2" charset="0"/>
              <a:ea typeface="Open Sans" pitchFamily="2" charset="0"/>
              <a:cs typeface="Open Sans" pitchFamily="2" charset="0"/>
            </a:rPr>
            <a:t>The undesirable effects of a serum ferritin threshold of ≤15 ng/mL were highest, due to the high proportion of this population with HMB.</a:t>
          </a:r>
          <a:endParaRPr lang="en-CA" sz="1600" kern="1200" dirty="0">
            <a:solidFill>
              <a:schemeClr val="bg1">
                <a:lumMod val="50000"/>
              </a:schemeClr>
            </a:solidFill>
            <a:latin typeface="Open Sans" pitchFamily="2" charset="0"/>
            <a:ea typeface="Open Sans" pitchFamily="2" charset="0"/>
            <a:cs typeface="Open Sans" pitchFamily="2" charset="0"/>
          </a:endParaRPr>
        </a:p>
      </dsp:txBody>
      <dsp:txXfrm>
        <a:off x="2148051" y="2242104"/>
        <a:ext cx="8592207" cy="1057110"/>
      </dsp:txXfrm>
    </dsp:sp>
    <dsp:sp modelId="{1EDE710C-A39B-45D6-87F6-BD39425BDB1B}">
      <dsp:nvSpPr>
        <dsp:cNvPr id="0" name=""/>
        <dsp:cNvSpPr/>
      </dsp:nvSpPr>
      <dsp:spPr>
        <a:xfrm rot="16200000">
          <a:off x="545470" y="1696633"/>
          <a:ext cx="1057110" cy="2148051"/>
        </a:xfrm>
        <a:prstGeom prst="round2SameRect">
          <a:avLst>
            <a:gd name="adj1" fmla="val 10000"/>
            <a:gd name="adj2" fmla="val 0"/>
          </a:avLst>
        </a:prstGeom>
        <a:solidFill>
          <a:srgbClr val="C8C3D5"/>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668" tIns="104419" rIns="113668" bIns="104419"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rgbClr val="715073"/>
              </a:solidFill>
              <a:latin typeface="Open Sans" pitchFamily="2" charset="0"/>
              <a:ea typeface="Open Sans" pitchFamily="2" charset="0"/>
              <a:cs typeface="Open Sans" pitchFamily="2" charset="0"/>
            </a:rPr>
            <a:t>HARMS</a:t>
          </a:r>
        </a:p>
      </dsp:txBody>
      <dsp:txXfrm rot="5400000">
        <a:off x="30962" y="2273065"/>
        <a:ext cx="2117089" cy="9951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C7075E-CF8C-4E08-AFCF-E81E3192CB4E}">
      <dsp:nvSpPr>
        <dsp:cNvPr id="0" name=""/>
        <dsp:cNvSpPr/>
      </dsp:nvSpPr>
      <dsp:spPr>
        <a:xfrm>
          <a:off x="0" y="187"/>
          <a:ext cx="10897913" cy="1246936"/>
        </a:xfrm>
        <a:prstGeom prst="roundRect">
          <a:avLst/>
        </a:prstGeom>
        <a:solidFill>
          <a:srgbClr val="C8C3D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715073"/>
              </a:solidFill>
              <a:latin typeface="Open Sans" pitchFamily="2" charset="0"/>
              <a:ea typeface="Open Sans" pitchFamily="2" charset="0"/>
              <a:cs typeface="Open Sans" pitchFamily="2" charset="0"/>
            </a:rPr>
            <a:t>There were concerns about the feasibility of implementing this threshold</a:t>
          </a:r>
          <a:endParaRPr lang="en-CA" sz="2400" kern="1200" dirty="0">
            <a:solidFill>
              <a:srgbClr val="715073"/>
            </a:solidFill>
            <a:latin typeface="Open Sans" pitchFamily="2" charset="0"/>
            <a:ea typeface="Open Sans" pitchFamily="2" charset="0"/>
            <a:cs typeface="Open Sans" pitchFamily="2" charset="0"/>
          </a:endParaRPr>
        </a:p>
      </dsp:txBody>
      <dsp:txXfrm>
        <a:off x="60870" y="61057"/>
        <a:ext cx="10776173" cy="1125196"/>
      </dsp:txXfrm>
    </dsp:sp>
    <dsp:sp modelId="{468464AB-C7EE-4C34-B0B7-79BCD4AB24A4}">
      <dsp:nvSpPr>
        <dsp:cNvPr id="0" name=""/>
        <dsp:cNvSpPr/>
      </dsp:nvSpPr>
      <dsp:spPr>
        <a:xfrm>
          <a:off x="0" y="1344535"/>
          <a:ext cx="10897913" cy="70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009"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CA" sz="400" kern="1200" dirty="0">
            <a:latin typeface="Open Sans" pitchFamily="2" charset="0"/>
            <a:ea typeface="Open Sans" pitchFamily="2" charset="0"/>
            <a:cs typeface="Open Sans" pitchFamily="2" charset="0"/>
          </a:endParaRPr>
        </a:p>
      </dsp:txBody>
      <dsp:txXfrm>
        <a:off x="0" y="1344535"/>
        <a:ext cx="10897913" cy="70105"/>
      </dsp:txXfrm>
    </dsp:sp>
    <dsp:sp modelId="{1D54D942-874B-4450-B35A-C5861FA07EA2}">
      <dsp:nvSpPr>
        <dsp:cNvPr id="0" name=""/>
        <dsp:cNvSpPr/>
      </dsp:nvSpPr>
      <dsp:spPr>
        <a:xfrm>
          <a:off x="0" y="1344298"/>
          <a:ext cx="10897913" cy="1246936"/>
        </a:xfrm>
        <a:prstGeom prst="roundRect">
          <a:avLst/>
        </a:prstGeom>
        <a:solidFill>
          <a:srgbClr val="BFE0E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002060"/>
              </a:solidFill>
              <a:latin typeface="Open Sans" pitchFamily="2" charset="0"/>
              <a:ea typeface="Open Sans" pitchFamily="2" charset="0"/>
              <a:cs typeface="Open Sans" pitchFamily="2" charset="0"/>
            </a:rPr>
            <a:t>There was not unanimous support for the threshold of 50 ng/mL for pregnant individuals without anemia due to uncertain benefits and uncertain potential harms of treatment at this threshold.</a:t>
          </a:r>
          <a:endParaRPr lang="en-CA" sz="2400" kern="1200" dirty="0">
            <a:solidFill>
              <a:srgbClr val="002060"/>
            </a:solidFill>
            <a:latin typeface="Open Sans" pitchFamily="2" charset="0"/>
            <a:ea typeface="Open Sans" pitchFamily="2" charset="0"/>
            <a:cs typeface="Open Sans" pitchFamily="2" charset="0"/>
          </a:endParaRPr>
        </a:p>
      </dsp:txBody>
      <dsp:txXfrm>
        <a:off x="60870" y="1405168"/>
        <a:ext cx="10776173" cy="1125196"/>
      </dsp:txXfrm>
    </dsp:sp>
    <dsp:sp modelId="{727D85EA-2F4A-4D36-9E94-825123662D88}">
      <dsp:nvSpPr>
        <dsp:cNvPr id="0" name=""/>
        <dsp:cNvSpPr/>
      </dsp:nvSpPr>
      <dsp:spPr>
        <a:xfrm>
          <a:off x="0" y="2564166"/>
          <a:ext cx="10897913" cy="70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009"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CA" sz="400" kern="1200" dirty="0">
            <a:latin typeface="Open Sans" pitchFamily="2" charset="0"/>
            <a:ea typeface="Open Sans" pitchFamily="2" charset="0"/>
            <a:cs typeface="Open Sans" pitchFamily="2" charset="0"/>
          </a:endParaRPr>
        </a:p>
      </dsp:txBody>
      <dsp:txXfrm>
        <a:off x="0" y="2564166"/>
        <a:ext cx="10897913" cy="701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E5EFA-1855-4EBE-AAE2-4726E0F92BBC}">
      <dsp:nvSpPr>
        <dsp:cNvPr id="0" name=""/>
        <dsp:cNvSpPr/>
      </dsp:nvSpPr>
      <dsp:spPr>
        <a:xfrm>
          <a:off x="0" y="384963"/>
          <a:ext cx="9388839" cy="1701000"/>
        </a:xfrm>
        <a:prstGeom prst="rect">
          <a:avLst/>
        </a:prstGeom>
        <a:solidFill>
          <a:srgbClr val="C9D7B0"/>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8678" tIns="499872" rIns="728678" bIns="156464" numCol="1" spcCol="1270" anchor="t" anchorCtr="0">
          <a:noAutofit/>
        </a:bodyPr>
        <a:lstStyle/>
        <a:p>
          <a:pPr marL="228600" lvl="1" indent="-228600" algn="l" defTabSz="977900">
            <a:lnSpc>
              <a:spcPct val="90000"/>
            </a:lnSpc>
            <a:spcBef>
              <a:spcPct val="0"/>
            </a:spcBef>
            <a:spcAft>
              <a:spcPct val="15000"/>
            </a:spcAft>
            <a:buChar char="•"/>
          </a:pPr>
          <a:r>
            <a:rPr lang="en-CA" sz="2200" kern="1200" dirty="0">
              <a:solidFill>
                <a:schemeClr val="bg1">
                  <a:lumMod val="50000"/>
                </a:schemeClr>
              </a:solidFill>
              <a:latin typeface="Open Sans" pitchFamily="2" charset="0"/>
              <a:ea typeface="Open Sans" pitchFamily="2" charset="0"/>
              <a:cs typeface="Open Sans" pitchFamily="2" charset="0"/>
            </a:rPr>
            <a:t>H</a:t>
          </a:r>
          <a:r>
            <a:rPr lang="en-CA" sz="2200" b="0" i="0" kern="1200" dirty="0">
              <a:solidFill>
                <a:schemeClr val="bg1">
                  <a:lumMod val="50000"/>
                </a:schemeClr>
              </a:solidFill>
              <a:latin typeface="Open Sans" pitchFamily="2" charset="0"/>
              <a:ea typeface="Open Sans" pitchFamily="2" charset="0"/>
              <a:cs typeface="Open Sans" pitchFamily="2" charset="0"/>
            </a:rPr>
            <a:t>ematologists, family physicians, pediatricians, obstetricians and gynecologists, internists, other clinicians and healthcare providers, decision-makers, and patients</a:t>
          </a:r>
          <a:endParaRPr lang="en-US" sz="2200" kern="1200" dirty="0">
            <a:solidFill>
              <a:schemeClr val="bg1">
                <a:lumMod val="50000"/>
              </a:schemeClr>
            </a:solidFill>
            <a:latin typeface="Open Sans" pitchFamily="2" charset="0"/>
            <a:ea typeface="Open Sans" pitchFamily="2" charset="0"/>
            <a:cs typeface="Open Sans" pitchFamily="2" charset="0"/>
          </a:endParaRPr>
        </a:p>
      </dsp:txBody>
      <dsp:txXfrm>
        <a:off x="0" y="384963"/>
        <a:ext cx="9388839" cy="1701000"/>
      </dsp:txXfrm>
    </dsp:sp>
    <dsp:sp modelId="{644DEC7B-05FE-4C13-91B1-A16EA582A1B4}">
      <dsp:nvSpPr>
        <dsp:cNvPr id="0" name=""/>
        <dsp:cNvSpPr/>
      </dsp:nvSpPr>
      <dsp:spPr>
        <a:xfrm>
          <a:off x="469441" y="30723"/>
          <a:ext cx="6572187" cy="708480"/>
        </a:xfrm>
        <a:prstGeom prst="roundRect">
          <a:avLst/>
        </a:prstGeom>
        <a:solidFill>
          <a:srgbClr val="C9D7B0"/>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413" tIns="0" rIns="248413" bIns="0" numCol="1" spcCol="1270" anchor="ctr" anchorCtr="0">
          <a:noAutofit/>
        </a:bodyPr>
        <a:lstStyle/>
        <a:p>
          <a:pPr marL="0" lvl="0" indent="0" algn="l" defTabSz="1155700">
            <a:lnSpc>
              <a:spcPct val="90000"/>
            </a:lnSpc>
            <a:spcBef>
              <a:spcPct val="0"/>
            </a:spcBef>
            <a:spcAft>
              <a:spcPct val="35000"/>
            </a:spcAft>
            <a:buNone/>
          </a:pPr>
          <a:r>
            <a:rPr lang="en-CA" sz="2600" b="1" kern="1200" dirty="0">
              <a:solidFill>
                <a:schemeClr val="accent6">
                  <a:lumMod val="50000"/>
                </a:schemeClr>
              </a:solidFill>
              <a:latin typeface="Barlow Condensed" panose="00000506000000000000" pitchFamily="2" charset="0"/>
            </a:rPr>
            <a:t>TARGET AUDIENCE</a:t>
          </a:r>
          <a:endParaRPr lang="en-US" sz="2600" b="1" kern="1200" dirty="0">
            <a:solidFill>
              <a:schemeClr val="accent6">
                <a:lumMod val="50000"/>
              </a:schemeClr>
            </a:solidFill>
            <a:latin typeface="Barlow Condensed" panose="00000506000000000000" pitchFamily="2" charset="0"/>
          </a:endParaRPr>
        </a:p>
      </dsp:txBody>
      <dsp:txXfrm>
        <a:off x="504026" y="65308"/>
        <a:ext cx="6503017" cy="639310"/>
      </dsp:txXfrm>
    </dsp:sp>
    <dsp:sp modelId="{B19C68EF-A5E1-40EC-ADBA-11E64D29575B}">
      <dsp:nvSpPr>
        <dsp:cNvPr id="0" name=""/>
        <dsp:cNvSpPr/>
      </dsp:nvSpPr>
      <dsp:spPr>
        <a:xfrm>
          <a:off x="0" y="2569804"/>
          <a:ext cx="9388839" cy="1776600"/>
        </a:xfrm>
        <a:prstGeom prst="rect">
          <a:avLst/>
        </a:prstGeom>
        <a:solidFill>
          <a:srgbClr val="C8C3D5"/>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8678" tIns="499872" rIns="728678" bIns="156464" numCol="1" spcCol="1270" anchor="t" anchorCtr="0">
          <a:noAutofit/>
        </a:bodyPr>
        <a:lstStyle/>
        <a:p>
          <a:pPr marL="228600" lvl="1" indent="-228600" algn="l" defTabSz="977900">
            <a:lnSpc>
              <a:spcPct val="90000"/>
            </a:lnSpc>
            <a:spcBef>
              <a:spcPct val="0"/>
            </a:spcBef>
            <a:spcAft>
              <a:spcPct val="15000"/>
            </a:spcAft>
            <a:buChar char="•"/>
          </a:pPr>
          <a:r>
            <a:rPr lang="en-CA" sz="2200" b="0" i="0" kern="1200" dirty="0">
              <a:solidFill>
                <a:schemeClr val="bg1">
                  <a:lumMod val="50000"/>
                </a:schemeClr>
              </a:solidFill>
              <a:latin typeface="Open Sans" pitchFamily="2" charset="0"/>
              <a:ea typeface="Open Sans" pitchFamily="2" charset="0"/>
              <a:cs typeface="Open Sans" pitchFamily="2" charset="0"/>
            </a:rPr>
            <a:t>Local, national, or international initiatives that seek to enhance guidance on screening at-risk populations for ID</a:t>
          </a:r>
          <a:endParaRPr lang="en-US" sz="2200" kern="1200" dirty="0">
            <a:solidFill>
              <a:schemeClr val="bg1">
                <a:lumMod val="50000"/>
              </a:schemeClr>
            </a:solidFill>
            <a:latin typeface="Open Sans" pitchFamily="2" charset="0"/>
            <a:ea typeface="Open Sans" pitchFamily="2" charset="0"/>
            <a:cs typeface="Open Sans" pitchFamily="2" charset="0"/>
          </a:endParaRPr>
        </a:p>
        <a:p>
          <a:pPr marL="228600" lvl="1" indent="-228600" algn="l" defTabSz="977900">
            <a:lnSpc>
              <a:spcPct val="90000"/>
            </a:lnSpc>
            <a:spcBef>
              <a:spcPct val="0"/>
            </a:spcBef>
            <a:spcAft>
              <a:spcPct val="15000"/>
            </a:spcAft>
            <a:buChar char="•"/>
          </a:pPr>
          <a:r>
            <a:rPr lang="en-CA" sz="2200" b="0" i="0" kern="1200" dirty="0">
              <a:solidFill>
                <a:schemeClr val="bg1">
                  <a:lumMod val="50000"/>
                </a:schemeClr>
              </a:solidFill>
              <a:latin typeface="Open Sans" pitchFamily="2" charset="0"/>
              <a:ea typeface="Open Sans" pitchFamily="2" charset="0"/>
              <a:cs typeface="Open Sans" pitchFamily="2" charset="0"/>
            </a:rPr>
            <a:t>Standardized clinical decision limits in laboratory reporting </a:t>
          </a:r>
          <a:endParaRPr lang="en-US" sz="2200" kern="1200" dirty="0">
            <a:solidFill>
              <a:schemeClr val="bg1">
                <a:lumMod val="50000"/>
              </a:schemeClr>
            </a:solidFill>
            <a:latin typeface="Open Sans" pitchFamily="2" charset="0"/>
            <a:ea typeface="Open Sans" pitchFamily="2" charset="0"/>
            <a:cs typeface="Open Sans" pitchFamily="2" charset="0"/>
          </a:endParaRPr>
        </a:p>
      </dsp:txBody>
      <dsp:txXfrm>
        <a:off x="0" y="2569804"/>
        <a:ext cx="9388839" cy="1776600"/>
      </dsp:txXfrm>
    </dsp:sp>
    <dsp:sp modelId="{D8EDCE39-B485-47EA-92F6-0B591AA5C8CA}">
      <dsp:nvSpPr>
        <dsp:cNvPr id="0" name=""/>
        <dsp:cNvSpPr/>
      </dsp:nvSpPr>
      <dsp:spPr>
        <a:xfrm>
          <a:off x="469441" y="2215564"/>
          <a:ext cx="6572187" cy="708480"/>
        </a:xfrm>
        <a:prstGeom prst="roundRect">
          <a:avLst/>
        </a:prstGeom>
        <a:solidFill>
          <a:srgbClr val="C8C3D5"/>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413" tIns="0" rIns="248413" bIns="0" numCol="1" spcCol="1270" anchor="ctr" anchorCtr="0">
          <a:noAutofit/>
        </a:bodyPr>
        <a:lstStyle/>
        <a:p>
          <a:pPr marL="0" lvl="0" indent="0" algn="l" defTabSz="1155700">
            <a:lnSpc>
              <a:spcPct val="90000"/>
            </a:lnSpc>
            <a:spcBef>
              <a:spcPct val="0"/>
            </a:spcBef>
            <a:spcAft>
              <a:spcPct val="35000"/>
            </a:spcAft>
            <a:buNone/>
          </a:pPr>
          <a:r>
            <a:rPr lang="en-CA" sz="2600" b="1" kern="1200" dirty="0">
              <a:solidFill>
                <a:srgbClr val="7030A0"/>
              </a:solidFill>
              <a:latin typeface="Barlow Condensed" panose="00000506000000000000" pitchFamily="2" charset="0"/>
            </a:rPr>
            <a:t>IMPACT</a:t>
          </a:r>
          <a:endParaRPr lang="en-US" sz="2600" b="1" kern="1200" dirty="0">
            <a:solidFill>
              <a:srgbClr val="7030A0"/>
            </a:solidFill>
            <a:latin typeface="Barlow Condensed" panose="00000506000000000000" pitchFamily="2" charset="0"/>
          </a:endParaRPr>
        </a:p>
      </dsp:txBody>
      <dsp:txXfrm>
        <a:off x="504026" y="2250149"/>
        <a:ext cx="6503017" cy="639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81672C-BD98-452E-946E-129D0155C3F8}">
      <dsp:nvSpPr>
        <dsp:cNvPr id="0" name=""/>
        <dsp:cNvSpPr/>
      </dsp:nvSpPr>
      <dsp:spPr>
        <a:xfrm>
          <a:off x="2509784" y="765209"/>
          <a:ext cx="6494016" cy="4004714"/>
        </a:xfrm>
        <a:prstGeom prst="round2DiagRect">
          <a:avLst>
            <a:gd name="adj1" fmla="val 0"/>
            <a:gd name="adj2" fmla="val 16670"/>
          </a:avLst>
        </a:prstGeom>
        <a:solidFill>
          <a:srgbClr val="C9D7B0"/>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7F7F4-5D50-40B6-8555-D2E89E2D9B96}">
      <dsp:nvSpPr>
        <dsp:cNvPr id="0" name=""/>
        <dsp:cNvSpPr/>
      </dsp:nvSpPr>
      <dsp:spPr>
        <a:xfrm>
          <a:off x="5787265" y="1346128"/>
          <a:ext cx="865" cy="2751477"/>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6BE626-5005-475E-8DCB-5AAE1F688E6A}">
      <dsp:nvSpPr>
        <dsp:cNvPr id="0" name=""/>
        <dsp:cNvSpPr/>
      </dsp:nvSpPr>
      <dsp:spPr>
        <a:xfrm>
          <a:off x="2863405" y="1026923"/>
          <a:ext cx="2814073" cy="296312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CA" sz="2000" b="1" kern="1200" dirty="0">
              <a:solidFill>
                <a:schemeClr val="accent6">
                  <a:lumMod val="50000"/>
                </a:schemeClr>
              </a:solidFill>
              <a:latin typeface="Open Sans" pitchFamily="2" charset="0"/>
              <a:ea typeface="Open Sans" pitchFamily="2" charset="0"/>
              <a:cs typeface="Open Sans" pitchFamily="2" charset="0"/>
            </a:rPr>
            <a:t>BLOOD LOSS</a:t>
          </a:r>
        </a:p>
        <a:p>
          <a:pPr marL="228600" lvl="1" indent="-228600" algn="l" defTabSz="889000">
            <a:lnSpc>
              <a:spcPct val="90000"/>
            </a:lnSpc>
            <a:spcBef>
              <a:spcPct val="0"/>
            </a:spcBef>
            <a:spcAft>
              <a:spcPct val="15000"/>
            </a:spcAft>
            <a:buChar char="•"/>
          </a:pPr>
          <a:r>
            <a:rPr lang="en-CA" sz="2000" kern="1200" dirty="0">
              <a:solidFill>
                <a:schemeClr val="bg1">
                  <a:lumMod val="50000"/>
                </a:schemeClr>
              </a:solidFill>
              <a:latin typeface="Open Sans" pitchFamily="2" charset="0"/>
              <a:ea typeface="Open Sans" pitchFamily="2" charset="0"/>
              <a:cs typeface="Open Sans" pitchFamily="2" charset="0"/>
            </a:rPr>
            <a:t>Menstruation</a:t>
          </a:r>
        </a:p>
        <a:p>
          <a:pPr marL="228600" lvl="1" indent="-228600" algn="l" defTabSz="889000">
            <a:lnSpc>
              <a:spcPct val="90000"/>
            </a:lnSpc>
            <a:spcBef>
              <a:spcPct val="0"/>
            </a:spcBef>
            <a:spcAft>
              <a:spcPct val="15000"/>
            </a:spcAft>
            <a:buChar char="•"/>
          </a:pPr>
          <a:r>
            <a:rPr lang="en-CA" sz="2000" kern="1200" dirty="0">
              <a:solidFill>
                <a:schemeClr val="bg1">
                  <a:lumMod val="50000"/>
                </a:schemeClr>
              </a:solidFill>
              <a:latin typeface="Open Sans" pitchFamily="2" charset="0"/>
              <a:ea typeface="Open Sans" pitchFamily="2" charset="0"/>
              <a:cs typeface="Open Sans" pitchFamily="2" charset="0"/>
            </a:rPr>
            <a:t>GI blood loss</a:t>
          </a:r>
        </a:p>
        <a:p>
          <a:pPr marL="228600" lvl="1" indent="-228600" algn="l" defTabSz="889000">
            <a:lnSpc>
              <a:spcPct val="90000"/>
            </a:lnSpc>
            <a:spcBef>
              <a:spcPct val="0"/>
            </a:spcBef>
            <a:spcAft>
              <a:spcPct val="15000"/>
            </a:spcAft>
            <a:buChar char="•"/>
          </a:pPr>
          <a:r>
            <a:rPr lang="en-CA" sz="2000" kern="1200" dirty="0">
              <a:solidFill>
                <a:schemeClr val="bg1">
                  <a:lumMod val="50000"/>
                </a:schemeClr>
              </a:solidFill>
              <a:latin typeface="Open Sans" pitchFamily="2" charset="0"/>
              <a:ea typeface="Open Sans" pitchFamily="2" charset="0"/>
              <a:cs typeface="Open Sans" pitchFamily="2" charset="0"/>
            </a:rPr>
            <a:t>Hematuria</a:t>
          </a:r>
        </a:p>
        <a:p>
          <a:pPr marL="228600" lvl="1" indent="-228600" algn="l" defTabSz="889000">
            <a:lnSpc>
              <a:spcPct val="90000"/>
            </a:lnSpc>
            <a:spcBef>
              <a:spcPct val="0"/>
            </a:spcBef>
            <a:spcAft>
              <a:spcPct val="15000"/>
            </a:spcAft>
            <a:buChar char="•"/>
          </a:pPr>
          <a:r>
            <a:rPr lang="en-CA" sz="2000" kern="1200" dirty="0">
              <a:solidFill>
                <a:schemeClr val="bg1">
                  <a:lumMod val="50000"/>
                </a:schemeClr>
              </a:solidFill>
              <a:latin typeface="Open Sans" pitchFamily="2" charset="0"/>
              <a:ea typeface="Open Sans" pitchFamily="2" charset="0"/>
              <a:cs typeface="Open Sans" pitchFamily="2" charset="0"/>
            </a:rPr>
            <a:t>Blood donation</a:t>
          </a:r>
        </a:p>
        <a:p>
          <a:pPr marL="0" lvl="0" indent="0" algn="l" defTabSz="711200">
            <a:lnSpc>
              <a:spcPct val="90000"/>
            </a:lnSpc>
            <a:spcBef>
              <a:spcPct val="0"/>
            </a:spcBef>
            <a:spcAft>
              <a:spcPct val="35000"/>
            </a:spcAft>
            <a:buNone/>
          </a:pPr>
          <a:r>
            <a:rPr lang="en-CA" sz="1600" kern="1200" dirty="0">
              <a:solidFill>
                <a:schemeClr val="bg1">
                  <a:lumMod val="50000"/>
                </a:schemeClr>
              </a:solidFill>
            </a:rPr>
            <a:t>__________________________</a:t>
          </a:r>
        </a:p>
        <a:p>
          <a:pPr marL="0" lvl="0" indent="0" algn="l" defTabSz="889000">
            <a:lnSpc>
              <a:spcPct val="90000"/>
            </a:lnSpc>
            <a:spcBef>
              <a:spcPct val="0"/>
            </a:spcBef>
            <a:spcAft>
              <a:spcPct val="35000"/>
            </a:spcAft>
            <a:buNone/>
          </a:pPr>
          <a:r>
            <a:rPr lang="en-CA" sz="2000" b="1" kern="1200" dirty="0">
              <a:solidFill>
                <a:schemeClr val="accent6">
                  <a:lumMod val="50000"/>
                </a:schemeClr>
              </a:solidFill>
              <a:latin typeface="Open Sans" pitchFamily="2" charset="0"/>
              <a:ea typeface="Open Sans" pitchFamily="2" charset="0"/>
              <a:cs typeface="Open Sans" pitchFamily="2" charset="0"/>
            </a:rPr>
            <a:t>PHYSIOLOGIC NEEDS</a:t>
          </a:r>
        </a:p>
        <a:p>
          <a:pPr marL="228600" lvl="1" indent="-228600" algn="l" defTabSz="889000">
            <a:lnSpc>
              <a:spcPct val="90000"/>
            </a:lnSpc>
            <a:spcBef>
              <a:spcPct val="0"/>
            </a:spcBef>
            <a:spcAft>
              <a:spcPct val="15000"/>
            </a:spcAft>
            <a:buChar char="•"/>
          </a:pPr>
          <a:r>
            <a:rPr lang="en-CA" sz="2000" kern="1200" dirty="0">
              <a:solidFill>
                <a:schemeClr val="bg1">
                  <a:lumMod val="50000"/>
                </a:schemeClr>
              </a:solidFill>
              <a:latin typeface="Open Sans" pitchFamily="2" charset="0"/>
              <a:ea typeface="Open Sans" pitchFamily="2" charset="0"/>
              <a:cs typeface="Open Sans" pitchFamily="2" charset="0"/>
            </a:rPr>
            <a:t>Pregnancy</a:t>
          </a:r>
        </a:p>
        <a:p>
          <a:pPr marL="228600" lvl="1" indent="-228600" algn="l" defTabSz="889000">
            <a:lnSpc>
              <a:spcPct val="90000"/>
            </a:lnSpc>
            <a:spcBef>
              <a:spcPct val="0"/>
            </a:spcBef>
            <a:spcAft>
              <a:spcPct val="15000"/>
            </a:spcAft>
            <a:buChar char="•"/>
          </a:pPr>
          <a:r>
            <a:rPr lang="en-CA" sz="2000" kern="1200" dirty="0">
              <a:solidFill>
                <a:schemeClr val="bg1">
                  <a:lumMod val="50000"/>
                </a:schemeClr>
              </a:solidFill>
              <a:latin typeface="Open Sans" pitchFamily="2" charset="0"/>
              <a:ea typeface="Open Sans" pitchFamily="2" charset="0"/>
              <a:cs typeface="Open Sans" pitchFamily="2" charset="0"/>
            </a:rPr>
            <a:t>Extreme exercise</a:t>
          </a:r>
        </a:p>
        <a:p>
          <a:pPr marL="228600" lvl="1" indent="-228600" algn="l" defTabSz="889000" rtl="0">
            <a:lnSpc>
              <a:spcPct val="90000"/>
            </a:lnSpc>
            <a:spcBef>
              <a:spcPct val="0"/>
            </a:spcBef>
            <a:spcAft>
              <a:spcPct val="15000"/>
            </a:spcAft>
            <a:buChar char="•"/>
          </a:pPr>
          <a:r>
            <a:rPr lang="en-CA" sz="2000" kern="1200" dirty="0">
              <a:solidFill>
                <a:schemeClr val="bg1">
                  <a:lumMod val="50000"/>
                </a:schemeClr>
              </a:solidFill>
              <a:latin typeface="Open Sans" pitchFamily="2" charset="0"/>
              <a:ea typeface="Open Sans" pitchFamily="2" charset="0"/>
              <a:cs typeface="Open Sans" pitchFamily="2" charset="0"/>
            </a:rPr>
            <a:t>Childhood growth</a:t>
          </a:r>
        </a:p>
        <a:p>
          <a:pPr marL="114300" lvl="1" indent="-114300" algn="l" defTabSz="533400">
            <a:lnSpc>
              <a:spcPct val="90000"/>
            </a:lnSpc>
            <a:spcBef>
              <a:spcPct val="0"/>
            </a:spcBef>
            <a:spcAft>
              <a:spcPct val="15000"/>
            </a:spcAft>
            <a:buChar char="•"/>
          </a:pPr>
          <a:endParaRPr lang="en-CA" sz="1200" kern="1200" dirty="0"/>
        </a:p>
      </dsp:txBody>
      <dsp:txXfrm>
        <a:off x="2863405" y="1026923"/>
        <a:ext cx="2814073" cy="2963129"/>
      </dsp:txXfrm>
    </dsp:sp>
    <dsp:sp modelId="{C5142708-DA7D-4702-83BB-82CCF80E03D4}">
      <dsp:nvSpPr>
        <dsp:cNvPr id="0" name=""/>
        <dsp:cNvSpPr/>
      </dsp:nvSpPr>
      <dsp:spPr>
        <a:xfrm>
          <a:off x="6064684" y="1179317"/>
          <a:ext cx="2814073" cy="296312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14:m xmlns:a14="http://schemas.microsoft.com/office/drawing/2010/main">
            <m:oMath xmlns:m="http://schemas.openxmlformats.org/officeDocument/2006/math">
              <m:r>
                <a:rPr lang="en-US" sz="2000" b="1" i="1" kern="1200" smtClean="0">
                  <a:solidFill>
                    <a:schemeClr val="accent6">
                      <a:lumMod val="50000"/>
                    </a:schemeClr>
                  </a:solidFill>
                  <a:latin typeface="Cambria Math" panose="02040503050406030204" pitchFamily="18" charset="0"/>
                </a:rPr>
                <m:t>↓</m:t>
              </m:r>
            </m:oMath>
          </a14:m>
          <a:r>
            <a:rPr lang="en-CA" sz="2000" b="1" kern="1200" dirty="0">
              <a:solidFill>
                <a:schemeClr val="accent6">
                  <a:lumMod val="50000"/>
                </a:schemeClr>
              </a:solidFill>
              <a:latin typeface="Open Sans" pitchFamily="2" charset="0"/>
              <a:ea typeface="Open Sans" pitchFamily="2" charset="0"/>
              <a:cs typeface="Open Sans" pitchFamily="2" charset="0"/>
            </a:rPr>
            <a:t> INTAKE</a:t>
          </a:r>
        </a:p>
        <a:p>
          <a:pPr marL="228600" lvl="1" indent="-228600" algn="l" defTabSz="889000">
            <a:lnSpc>
              <a:spcPct val="90000"/>
            </a:lnSpc>
            <a:spcBef>
              <a:spcPct val="0"/>
            </a:spcBef>
            <a:spcAft>
              <a:spcPct val="15000"/>
            </a:spcAft>
            <a:buChar char="•"/>
          </a:pPr>
          <a:r>
            <a:rPr lang="en-CA" sz="2000" kern="1200" dirty="0">
              <a:solidFill>
                <a:schemeClr val="bg1">
                  <a:lumMod val="50000"/>
                </a:schemeClr>
              </a:solidFill>
              <a:latin typeface="Open Sans" pitchFamily="2" charset="0"/>
              <a:ea typeface="Open Sans" pitchFamily="2" charset="0"/>
              <a:cs typeface="Open Sans" pitchFamily="2" charset="0"/>
            </a:rPr>
            <a:t>Dietary restriction</a:t>
          </a:r>
        </a:p>
        <a:p>
          <a:pPr marL="0" lvl="0" indent="0" algn="l" defTabSz="889000">
            <a:lnSpc>
              <a:spcPct val="90000"/>
            </a:lnSpc>
            <a:spcBef>
              <a:spcPct val="0"/>
            </a:spcBef>
            <a:spcAft>
              <a:spcPct val="35000"/>
            </a:spcAft>
            <a:buNone/>
          </a:pPr>
          <a:r>
            <a:rPr lang="en-CA" sz="2000" kern="1200" dirty="0">
              <a:solidFill>
                <a:schemeClr val="bg1">
                  <a:lumMod val="50000"/>
                </a:schemeClr>
              </a:solidFill>
            </a:rPr>
            <a:t>____________________</a:t>
          </a:r>
        </a:p>
        <a:p>
          <a:pPr marL="0" lvl="0" indent="0" algn="l" defTabSz="800100">
            <a:lnSpc>
              <a:spcPct val="90000"/>
            </a:lnSpc>
            <a:spcBef>
              <a:spcPct val="0"/>
            </a:spcBef>
            <a:spcAft>
              <a:spcPct val="35000"/>
            </a:spcAft>
            <a:buNone/>
          </a:pPr>
          <a14:m xmlns:a14="http://schemas.microsoft.com/office/drawing/2010/main">
            <m:oMath xmlns:m="http://schemas.openxmlformats.org/officeDocument/2006/math">
              <m:r>
                <a:rPr lang="en-US" sz="1800" b="1" i="1" kern="1200" smtClean="0">
                  <a:solidFill>
                    <a:schemeClr val="accent6">
                      <a:lumMod val="50000"/>
                    </a:schemeClr>
                  </a:solidFill>
                  <a:latin typeface="Cambria Math" panose="02040503050406030204" pitchFamily="18" charset="0"/>
                </a:rPr>
                <m:t>↓</m:t>
              </m:r>
            </m:oMath>
          </a14:m>
          <a:r>
            <a:rPr lang="en-CA" sz="1800" b="1" kern="1200" dirty="0">
              <a:solidFill>
                <a:schemeClr val="accent6">
                  <a:lumMod val="50000"/>
                </a:schemeClr>
              </a:solidFill>
              <a:latin typeface="Open Sans" pitchFamily="2" charset="0"/>
              <a:ea typeface="Open Sans" pitchFamily="2" charset="0"/>
              <a:cs typeface="Open Sans" pitchFamily="2" charset="0"/>
            </a:rPr>
            <a:t> ABSORPTION</a:t>
          </a:r>
        </a:p>
        <a:p>
          <a:pPr marL="171450" lvl="1" indent="-171450" algn="l" defTabSz="800100">
            <a:lnSpc>
              <a:spcPct val="90000"/>
            </a:lnSpc>
            <a:spcBef>
              <a:spcPct val="0"/>
            </a:spcBef>
            <a:spcAft>
              <a:spcPct val="15000"/>
            </a:spcAft>
            <a:buChar char="•"/>
          </a:pPr>
          <a:r>
            <a:rPr lang="en-CA" sz="1800" kern="1200" dirty="0">
              <a:solidFill>
                <a:schemeClr val="bg1">
                  <a:lumMod val="50000"/>
                </a:schemeClr>
              </a:solidFill>
              <a:latin typeface="Open Sans" pitchFamily="2" charset="0"/>
              <a:ea typeface="Open Sans" pitchFamily="2" charset="0"/>
              <a:cs typeface="Open Sans" pitchFamily="2" charset="0"/>
            </a:rPr>
            <a:t>Inflammation</a:t>
          </a:r>
        </a:p>
        <a:p>
          <a:pPr marL="171450" lvl="1" indent="-171450" algn="l" defTabSz="800100">
            <a:lnSpc>
              <a:spcPct val="90000"/>
            </a:lnSpc>
            <a:spcBef>
              <a:spcPct val="0"/>
            </a:spcBef>
            <a:spcAft>
              <a:spcPct val="15000"/>
            </a:spcAft>
            <a:buChar char="•"/>
          </a:pPr>
          <a:r>
            <a:rPr lang="en-CA" sz="1800" kern="1200" dirty="0">
              <a:solidFill>
                <a:schemeClr val="bg1">
                  <a:lumMod val="50000"/>
                </a:schemeClr>
              </a:solidFill>
              <a:latin typeface="Open Sans" pitchFamily="2" charset="0"/>
              <a:ea typeface="Open Sans" pitchFamily="2" charset="0"/>
              <a:cs typeface="Open Sans" pitchFamily="2" charset="0"/>
            </a:rPr>
            <a:t>Proton pump inhibitors</a:t>
          </a:r>
        </a:p>
        <a:p>
          <a:pPr marL="171450" lvl="1" indent="-171450" algn="l" defTabSz="800100">
            <a:lnSpc>
              <a:spcPct val="90000"/>
            </a:lnSpc>
            <a:spcBef>
              <a:spcPct val="0"/>
            </a:spcBef>
            <a:spcAft>
              <a:spcPct val="15000"/>
            </a:spcAft>
            <a:buChar char="•"/>
          </a:pPr>
          <a:r>
            <a:rPr lang="en-CA" sz="1800" kern="1200" dirty="0">
              <a:solidFill>
                <a:schemeClr val="bg1">
                  <a:lumMod val="50000"/>
                </a:schemeClr>
              </a:solidFill>
              <a:latin typeface="Open Sans" pitchFamily="2" charset="0"/>
              <a:ea typeface="Open Sans" pitchFamily="2" charset="0"/>
              <a:cs typeface="Open Sans" pitchFamily="2" charset="0"/>
            </a:rPr>
            <a:t>Inflammatory bowel disease</a:t>
          </a:r>
        </a:p>
        <a:p>
          <a:pPr marL="171450" lvl="1" indent="-171450" algn="l" defTabSz="800100">
            <a:lnSpc>
              <a:spcPct val="90000"/>
            </a:lnSpc>
            <a:spcBef>
              <a:spcPct val="0"/>
            </a:spcBef>
            <a:spcAft>
              <a:spcPct val="15000"/>
            </a:spcAft>
            <a:buChar char="•"/>
          </a:pPr>
          <a:r>
            <a:rPr lang="en-CA" sz="1800" kern="1200" dirty="0">
              <a:solidFill>
                <a:schemeClr val="bg1">
                  <a:lumMod val="50000"/>
                </a:schemeClr>
              </a:solidFill>
              <a:latin typeface="Open Sans" pitchFamily="2" charset="0"/>
              <a:ea typeface="Open Sans" pitchFamily="2" charset="0"/>
              <a:cs typeface="Open Sans" pitchFamily="2" charset="0"/>
            </a:rPr>
            <a:t>Gastric bypass surgery</a:t>
          </a:r>
        </a:p>
      </dsp:txBody>
      <dsp:txXfrm>
        <a:off x="6064684" y="1179317"/>
        <a:ext cx="2814073" cy="2963129"/>
      </dsp:txXfrm>
    </dsp:sp>
    <dsp:sp modelId="{6EC5E12E-209E-4E2D-9FBD-AB12F8DDC0DB}">
      <dsp:nvSpPr>
        <dsp:cNvPr id="0" name=""/>
        <dsp:cNvSpPr/>
      </dsp:nvSpPr>
      <dsp:spPr>
        <a:xfrm rot="16200000">
          <a:off x="247116" y="1949295"/>
          <a:ext cx="3809738" cy="1082336"/>
        </a:xfrm>
        <a:prstGeom prst="rightArrow">
          <a:avLst>
            <a:gd name="adj1" fmla="val 49830"/>
            <a:gd name="adj2" fmla="val 60660"/>
          </a:avLst>
        </a:prstGeom>
        <a:solidFill>
          <a:schemeClr val="accent3">
            <a:tint val="40000"/>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CA" sz="1800" b="1" kern="1200" dirty="0">
              <a:solidFill>
                <a:schemeClr val="tx1">
                  <a:lumMod val="75000"/>
                  <a:lumOff val="25000"/>
                </a:schemeClr>
              </a:solidFill>
              <a:latin typeface="Open Sans" pitchFamily="2" charset="0"/>
              <a:ea typeface="Open Sans" pitchFamily="2" charset="0"/>
              <a:cs typeface="Open Sans" pitchFamily="2" charset="0"/>
            </a:rPr>
            <a:t>Examples of Increased Need</a:t>
          </a:r>
        </a:p>
      </dsp:txBody>
      <dsp:txXfrm>
        <a:off x="410694" y="2384377"/>
        <a:ext cx="3482582" cy="539328"/>
      </dsp:txXfrm>
    </dsp:sp>
    <dsp:sp modelId="{DB51C9E3-21E5-4970-B7FB-1B2E8E6ADCB6}">
      <dsp:nvSpPr>
        <dsp:cNvPr id="0" name=""/>
        <dsp:cNvSpPr/>
      </dsp:nvSpPr>
      <dsp:spPr>
        <a:xfrm rot="5400000">
          <a:off x="7426727" y="2318112"/>
          <a:ext cx="3809738" cy="1082336"/>
        </a:xfrm>
        <a:prstGeom prst="rightArrow">
          <a:avLst>
            <a:gd name="adj1" fmla="val 49830"/>
            <a:gd name="adj2" fmla="val 60660"/>
          </a:avLst>
        </a:prstGeom>
        <a:solidFill>
          <a:schemeClr val="accent3">
            <a:tint val="40000"/>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CA" sz="1800" b="1" kern="1200" dirty="0">
              <a:solidFill>
                <a:schemeClr val="tx1">
                  <a:lumMod val="75000"/>
                  <a:lumOff val="25000"/>
                </a:schemeClr>
              </a:solidFill>
              <a:latin typeface="Open Sans" pitchFamily="2" charset="0"/>
              <a:ea typeface="Open Sans" pitchFamily="2" charset="0"/>
              <a:cs typeface="Open Sans" pitchFamily="2" charset="0"/>
            </a:rPr>
            <a:t>Examples of Decreased Availability</a:t>
          </a:r>
        </a:p>
      </dsp:txBody>
      <dsp:txXfrm>
        <a:off x="7590305" y="2426038"/>
        <a:ext cx="3482582" cy="5393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6169A9-44A0-4982-B9EA-C5201852AADF}">
      <dsp:nvSpPr>
        <dsp:cNvPr id="0" name=""/>
        <dsp:cNvSpPr/>
      </dsp:nvSpPr>
      <dsp:spPr>
        <a:xfrm>
          <a:off x="829309" y="1419386"/>
          <a:ext cx="8016662" cy="3523175"/>
        </a:xfrm>
        <a:prstGeom prst="rect">
          <a:avLst/>
        </a:prstGeom>
        <a:solidFill>
          <a:srgbClr val="C8C3D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E209EF-F09C-4DDC-8CF1-4424EBD60318}">
      <dsp:nvSpPr>
        <dsp:cNvPr id="0" name=""/>
        <dsp:cNvSpPr/>
      </dsp:nvSpPr>
      <dsp:spPr>
        <a:xfrm>
          <a:off x="1251783" y="1426374"/>
          <a:ext cx="3722680" cy="3544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977900">
            <a:lnSpc>
              <a:spcPct val="90000"/>
            </a:lnSpc>
            <a:spcBef>
              <a:spcPct val="0"/>
            </a:spcBef>
            <a:spcAft>
              <a:spcPct val="35000"/>
            </a:spcAft>
            <a:buNone/>
          </a:pPr>
          <a:r>
            <a:rPr lang="en-CA" sz="2200" kern="1200" dirty="0">
              <a:solidFill>
                <a:srgbClr val="715073"/>
              </a:solidFill>
              <a:latin typeface="Open Sans" pitchFamily="2" charset="0"/>
              <a:ea typeface="Open Sans" pitchFamily="2" charset="0"/>
              <a:cs typeface="Open Sans" pitchFamily="2" charset="0"/>
            </a:rPr>
            <a:t>Widely available</a:t>
          </a:r>
        </a:p>
        <a:p>
          <a:pPr marL="0" lvl="0" indent="0" algn="l" defTabSz="977900">
            <a:lnSpc>
              <a:spcPct val="90000"/>
            </a:lnSpc>
            <a:spcBef>
              <a:spcPct val="0"/>
            </a:spcBef>
            <a:spcAft>
              <a:spcPct val="35000"/>
            </a:spcAft>
            <a:buNone/>
          </a:pPr>
          <a:r>
            <a:rPr lang="en-CA" sz="2200" kern="1200" dirty="0">
              <a:solidFill>
                <a:srgbClr val="715073"/>
              </a:solidFill>
              <a:latin typeface="Open Sans" pitchFamily="2" charset="0"/>
              <a:ea typeface="Open Sans" pitchFamily="2" charset="0"/>
              <a:cs typeface="Open Sans" pitchFamily="2" charset="0"/>
            </a:rPr>
            <a:t>Accurate in populations without inflammation</a:t>
          </a:r>
        </a:p>
        <a:p>
          <a:pPr marL="0" lvl="0" indent="0" algn="l" defTabSz="977900">
            <a:lnSpc>
              <a:spcPct val="90000"/>
            </a:lnSpc>
            <a:spcBef>
              <a:spcPct val="0"/>
            </a:spcBef>
            <a:spcAft>
              <a:spcPct val="35000"/>
            </a:spcAft>
            <a:buNone/>
          </a:pPr>
          <a:r>
            <a:rPr lang="en-US" sz="2200" kern="1200" dirty="0">
              <a:solidFill>
                <a:srgbClr val="715073"/>
              </a:solidFill>
              <a:latin typeface="Open Sans" pitchFamily="2" charset="0"/>
              <a:ea typeface="Open Sans" pitchFamily="2" charset="0"/>
              <a:cs typeface="Open Sans" pitchFamily="2" charset="0"/>
            </a:rPr>
            <a:t>Best indirect measure of total body iron stores in some populations</a:t>
          </a:r>
          <a:endParaRPr lang="en-CA" sz="2200" kern="1200" dirty="0">
            <a:solidFill>
              <a:srgbClr val="715073"/>
            </a:solidFill>
            <a:latin typeface="Open Sans" pitchFamily="2" charset="0"/>
            <a:ea typeface="Open Sans" pitchFamily="2" charset="0"/>
            <a:cs typeface="Open Sans" pitchFamily="2" charset="0"/>
          </a:endParaRPr>
        </a:p>
      </dsp:txBody>
      <dsp:txXfrm>
        <a:off x="1251783" y="1426374"/>
        <a:ext cx="3722680" cy="3544253"/>
      </dsp:txXfrm>
    </dsp:sp>
    <dsp:sp modelId="{033B3E79-08F0-49A4-B6FF-EFAAAAD6DAA8}">
      <dsp:nvSpPr>
        <dsp:cNvPr id="0" name=""/>
        <dsp:cNvSpPr/>
      </dsp:nvSpPr>
      <dsp:spPr>
        <a:xfrm>
          <a:off x="5179312" y="1456855"/>
          <a:ext cx="3722680" cy="3544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l" defTabSz="977900">
            <a:lnSpc>
              <a:spcPct val="90000"/>
            </a:lnSpc>
            <a:spcBef>
              <a:spcPct val="0"/>
            </a:spcBef>
            <a:spcAft>
              <a:spcPct val="35000"/>
            </a:spcAft>
            <a:buNone/>
          </a:pPr>
          <a:r>
            <a:rPr lang="en-CA" sz="2200" kern="1200" dirty="0">
              <a:solidFill>
                <a:srgbClr val="715073"/>
              </a:solidFill>
              <a:latin typeface="Open Sans" pitchFamily="2" charset="0"/>
              <a:ea typeface="Open Sans" pitchFamily="2" charset="0"/>
              <a:cs typeface="Open Sans" pitchFamily="2" charset="0"/>
            </a:rPr>
            <a:t>Inflammation impacts accuracy</a:t>
          </a:r>
        </a:p>
        <a:p>
          <a:pPr marL="0" lvl="0" indent="0" algn="l" defTabSz="977900">
            <a:lnSpc>
              <a:spcPct val="90000"/>
            </a:lnSpc>
            <a:spcBef>
              <a:spcPct val="0"/>
            </a:spcBef>
            <a:spcAft>
              <a:spcPct val="35000"/>
            </a:spcAft>
            <a:buNone/>
          </a:pPr>
          <a:r>
            <a:rPr lang="en-CA" sz="2200" kern="1200" dirty="0">
              <a:solidFill>
                <a:srgbClr val="715073"/>
              </a:solidFill>
              <a:latin typeface="Open Sans" pitchFamily="2" charset="0"/>
              <a:ea typeface="Open Sans" pitchFamily="2" charset="0"/>
              <a:cs typeface="Open Sans" pitchFamily="2" charset="0"/>
            </a:rPr>
            <a:t>Lack of standardization across platforms</a:t>
          </a:r>
        </a:p>
        <a:p>
          <a:pPr marL="0" lvl="0" indent="0" algn="l" defTabSz="977900">
            <a:lnSpc>
              <a:spcPct val="90000"/>
            </a:lnSpc>
            <a:spcBef>
              <a:spcPct val="0"/>
            </a:spcBef>
            <a:spcAft>
              <a:spcPct val="35000"/>
            </a:spcAft>
            <a:buNone/>
          </a:pPr>
          <a:r>
            <a:rPr lang="en-CA" sz="2200" kern="1200" dirty="0">
              <a:solidFill>
                <a:srgbClr val="715073"/>
              </a:solidFill>
              <a:latin typeface="Open Sans" pitchFamily="2" charset="0"/>
              <a:ea typeface="Open Sans" pitchFamily="2" charset="0"/>
              <a:cs typeface="Open Sans" pitchFamily="2" charset="0"/>
            </a:rPr>
            <a:t>Variability across assays, most pronounced a higher end of ferritin values</a:t>
          </a:r>
        </a:p>
      </dsp:txBody>
      <dsp:txXfrm>
        <a:off x="5179312" y="1456855"/>
        <a:ext cx="3722680" cy="3544253"/>
      </dsp:txXfrm>
    </dsp:sp>
    <dsp:sp modelId="{85C6066A-6164-42ED-8B7C-8AC7FA6E624A}">
      <dsp:nvSpPr>
        <dsp:cNvPr id="0" name=""/>
        <dsp:cNvSpPr/>
      </dsp:nvSpPr>
      <dsp:spPr>
        <a:xfrm>
          <a:off x="45725" y="768085"/>
          <a:ext cx="1566474" cy="1566474"/>
        </a:xfrm>
        <a:prstGeom prst="plus">
          <a:avLst>
            <a:gd name="adj" fmla="val 32810"/>
          </a:avLst>
        </a:prstGeom>
        <a:solidFill>
          <a:schemeClr val="bg1">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E5A04BE-EA60-4F4F-9BB5-865FF7C1A37D}">
      <dsp:nvSpPr>
        <dsp:cNvPr id="0" name=""/>
        <dsp:cNvSpPr/>
      </dsp:nvSpPr>
      <dsp:spPr>
        <a:xfrm>
          <a:off x="4661768" y="1255219"/>
          <a:ext cx="1474328" cy="505239"/>
        </a:xfrm>
        <a:prstGeom prst="rect">
          <a:avLst/>
        </a:prstGeom>
        <a:solidFill>
          <a:schemeClr val="bg1">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C0FFA52-000A-40A1-9E6F-50CE66B0EAEF}">
      <dsp:nvSpPr>
        <dsp:cNvPr id="0" name=""/>
        <dsp:cNvSpPr/>
      </dsp:nvSpPr>
      <dsp:spPr>
        <a:xfrm flipH="1">
          <a:off x="4539327" y="1798135"/>
          <a:ext cx="18429" cy="2717696"/>
        </a:xfrm>
        <a:prstGeom prst="line">
          <a:avLst/>
        </a:pr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C7075E-CF8C-4E08-AFCF-E81E3192CB4E}">
      <dsp:nvSpPr>
        <dsp:cNvPr id="0" name=""/>
        <dsp:cNvSpPr/>
      </dsp:nvSpPr>
      <dsp:spPr>
        <a:xfrm>
          <a:off x="0" y="200254"/>
          <a:ext cx="9885767" cy="671580"/>
        </a:xfrm>
        <a:prstGeom prst="roundRect">
          <a:avLst/>
        </a:prstGeom>
        <a:solidFill>
          <a:srgbClr val="BFE0E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CA" sz="2800" kern="1200" dirty="0">
              <a:solidFill>
                <a:srgbClr val="002060"/>
              </a:solidFill>
              <a:latin typeface="+mn-lt"/>
              <a:ea typeface="Open Sans" pitchFamily="2" charset="0"/>
              <a:cs typeface="Open Sans" pitchFamily="2" charset="0"/>
            </a:rPr>
            <a:t>For children aged &gt;4 years until adolescence</a:t>
          </a:r>
        </a:p>
      </dsp:txBody>
      <dsp:txXfrm>
        <a:off x="32784" y="233038"/>
        <a:ext cx="9820199" cy="606012"/>
      </dsp:txXfrm>
    </dsp:sp>
    <dsp:sp modelId="{468464AB-C7EE-4C34-B0B7-79BCD4AB24A4}">
      <dsp:nvSpPr>
        <dsp:cNvPr id="0" name=""/>
        <dsp:cNvSpPr/>
      </dsp:nvSpPr>
      <dsp:spPr>
        <a:xfrm>
          <a:off x="0" y="871834"/>
          <a:ext cx="9885767" cy="69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3873"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CA" sz="2200" b="1" kern="1200" dirty="0">
              <a:solidFill>
                <a:schemeClr val="bg1">
                  <a:lumMod val="50000"/>
                </a:schemeClr>
              </a:solidFill>
            </a:rPr>
            <a:t>Serum ferritin threshold of ≤20 ng/mL </a:t>
          </a:r>
          <a:r>
            <a:rPr lang="en-CA" sz="2200" kern="1200" dirty="0">
              <a:solidFill>
                <a:schemeClr val="bg1">
                  <a:lumMod val="50000"/>
                </a:schemeClr>
              </a:solidFill>
            </a:rPr>
            <a:t>is appropriate for the diagnosis of ID by </a:t>
          </a:r>
          <a:r>
            <a:rPr lang="en-CA" sz="2200" i="1" kern="1200" dirty="0">
              <a:solidFill>
                <a:schemeClr val="bg1">
                  <a:lumMod val="50000"/>
                </a:schemeClr>
              </a:solidFill>
            </a:rPr>
            <a:t>indirectly applying evidence for young children. </a:t>
          </a:r>
        </a:p>
      </dsp:txBody>
      <dsp:txXfrm>
        <a:off x="0" y="871834"/>
        <a:ext cx="9885767" cy="695520"/>
      </dsp:txXfrm>
    </dsp:sp>
    <dsp:sp modelId="{1D54D942-874B-4450-B35A-C5861FA07EA2}">
      <dsp:nvSpPr>
        <dsp:cNvPr id="0" name=""/>
        <dsp:cNvSpPr/>
      </dsp:nvSpPr>
      <dsp:spPr>
        <a:xfrm>
          <a:off x="0" y="1567354"/>
          <a:ext cx="9885767" cy="671580"/>
        </a:xfrm>
        <a:prstGeom prst="roundRect">
          <a:avLst/>
        </a:prstGeom>
        <a:solidFill>
          <a:srgbClr val="C8C3D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CA" sz="2800" kern="1200" dirty="0">
              <a:solidFill>
                <a:srgbClr val="715073"/>
              </a:solidFill>
            </a:rPr>
            <a:t>For non-menstruating adolescents</a:t>
          </a:r>
        </a:p>
      </dsp:txBody>
      <dsp:txXfrm>
        <a:off x="32784" y="1600138"/>
        <a:ext cx="9820199" cy="606012"/>
      </dsp:txXfrm>
    </dsp:sp>
    <dsp:sp modelId="{727D85EA-2F4A-4D36-9E94-825123662D88}">
      <dsp:nvSpPr>
        <dsp:cNvPr id="0" name=""/>
        <dsp:cNvSpPr/>
      </dsp:nvSpPr>
      <dsp:spPr>
        <a:xfrm>
          <a:off x="0" y="2238935"/>
          <a:ext cx="9885767" cy="69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3873"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CA" sz="2200" b="1" kern="1200" dirty="0">
              <a:solidFill>
                <a:schemeClr val="bg1">
                  <a:lumMod val="50000"/>
                </a:schemeClr>
              </a:solidFill>
            </a:rPr>
            <a:t>Serum ferritin threshold of </a:t>
          </a:r>
          <a:r>
            <a:rPr lang="en-CA" sz="2200" b="1" u="sng" kern="1200" dirty="0">
              <a:solidFill>
                <a:schemeClr val="bg1">
                  <a:lumMod val="50000"/>
                </a:schemeClr>
              </a:solidFill>
            </a:rPr>
            <a:t>&lt;</a:t>
          </a:r>
          <a:r>
            <a:rPr lang="en-CA" sz="2200" b="1" kern="1200" dirty="0">
              <a:solidFill>
                <a:schemeClr val="bg1">
                  <a:lumMod val="50000"/>
                </a:schemeClr>
              </a:solidFill>
            </a:rPr>
            <a:t>30 ng/mL </a:t>
          </a:r>
          <a:r>
            <a:rPr lang="en-CA" sz="2200" kern="1200" dirty="0">
              <a:solidFill>
                <a:schemeClr val="bg1">
                  <a:lumMod val="50000"/>
                </a:schemeClr>
              </a:solidFill>
            </a:rPr>
            <a:t>is appropriate for the diagnosis of ID by </a:t>
          </a:r>
          <a:r>
            <a:rPr lang="en-CA" sz="2200" i="1" kern="1200" dirty="0">
              <a:solidFill>
                <a:schemeClr val="bg1">
                  <a:lumMod val="50000"/>
                </a:schemeClr>
              </a:solidFill>
            </a:rPr>
            <a:t>indirectly applying evidence from menstruating adolescents &amp; adult populations</a:t>
          </a:r>
          <a:r>
            <a:rPr lang="en-CA" sz="2200" kern="1200" dirty="0">
              <a:solidFill>
                <a:schemeClr val="bg1">
                  <a:lumMod val="50000"/>
                </a:schemeClr>
              </a:solidFill>
            </a:rPr>
            <a:t>.</a:t>
          </a:r>
        </a:p>
      </dsp:txBody>
      <dsp:txXfrm>
        <a:off x="0" y="2238935"/>
        <a:ext cx="9885767" cy="6955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87169-11DD-42E3-9008-4B4FC0D49D71}">
      <dsp:nvSpPr>
        <dsp:cNvPr id="0" name=""/>
        <dsp:cNvSpPr/>
      </dsp:nvSpPr>
      <dsp:spPr>
        <a:xfrm rot="5400000">
          <a:off x="5861899" y="-3820218"/>
          <a:ext cx="1057110" cy="8699609"/>
        </a:xfrm>
        <a:prstGeom prst="round2SameRect">
          <a:avLst>
            <a:gd name="adj1" fmla="val 15000"/>
            <a:gd name="adj2" fmla="val 0"/>
          </a:avLst>
        </a:prstGeom>
        <a:solidFill>
          <a:srgbClr val="C9D7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13668" tIns="104419" rIns="113668" bIns="104419"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chemeClr val="accent6">
                  <a:lumMod val="50000"/>
                </a:schemeClr>
              </a:solidFill>
              <a:latin typeface="Open Sans" pitchFamily="2" charset="0"/>
              <a:ea typeface="Open Sans" pitchFamily="2" charset="0"/>
              <a:cs typeface="Open Sans" pitchFamily="2" charset="0"/>
            </a:rPr>
            <a:t>BENEFITS</a:t>
          </a:r>
        </a:p>
      </dsp:txBody>
      <dsp:txXfrm rot="16200000">
        <a:off x="30962" y="31993"/>
        <a:ext cx="2117089" cy="995186"/>
      </dsp:txXfrm>
    </dsp:sp>
    <dsp:sp modelId="{144CF539-8032-4969-B6D7-A9F17F46658D}">
      <dsp:nvSpPr>
        <dsp:cNvPr id="0" name=""/>
        <dsp:cNvSpPr/>
      </dsp:nvSpPr>
      <dsp:spPr>
        <a:xfrm>
          <a:off x="2148051" y="1031"/>
          <a:ext cx="8592207" cy="1057110"/>
        </a:xfrm>
        <a:prstGeom prst="rect">
          <a:avLst/>
        </a:prstGeom>
        <a:solidFill>
          <a:srgbClr val="C9D7B0"/>
        </a:solidFill>
        <a:ln>
          <a:noFill/>
        </a:ln>
        <a:effectLst/>
        <a:sp3d/>
      </dsp:spPr>
      <dsp:style>
        <a:lnRef idx="0">
          <a:scrgbClr r="0" g="0" b="0"/>
        </a:lnRef>
        <a:fillRef idx="0">
          <a:scrgbClr r="0" g="0" b="0"/>
        </a:fillRef>
        <a:effectRef idx="0">
          <a:scrgbClr r="0" g="0" b="0"/>
        </a:effectRef>
        <a:fontRef idx="minor"/>
      </dsp:style>
      <dsp:txBody>
        <a:bodyPr spcFirstLastPara="0" vert="horz" wrap="square" lIns="181868" tIns="104419" rIns="181868" bIns="104419" numCol="1" spcCol="1270" anchor="ctr"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US" sz="1600" kern="1200" dirty="0">
              <a:solidFill>
                <a:schemeClr val="bg1">
                  <a:lumMod val="50000"/>
                </a:schemeClr>
              </a:solidFill>
              <a:latin typeface="Open Sans" pitchFamily="2" charset="0"/>
              <a:ea typeface="Open Sans" pitchFamily="2" charset="0"/>
              <a:cs typeface="Open Sans" pitchFamily="2" charset="0"/>
            </a:rPr>
            <a:t>Accurate diagnosis of iron deficiency in the setting of inflammation enables timely treatment, mitigating negative consequences such as worsening anemia and poorer outcomes related to the underlying comorbid condition and primary cause of inflammation.</a:t>
          </a:r>
          <a:endParaRPr lang="en-CA" sz="1600" i="0" kern="1200" dirty="0">
            <a:solidFill>
              <a:schemeClr val="bg1">
                <a:lumMod val="50000"/>
              </a:schemeClr>
            </a:solidFill>
            <a:latin typeface="Open Sans" pitchFamily="2" charset="0"/>
            <a:ea typeface="Open Sans" pitchFamily="2" charset="0"/>
            <a:cs typeface="Open Sans" pitchFamily="2" charset="0"/>
          </a:endParaRPr>
        </a:p>
      </dsp:txBody>
      <dsp:txXfrm>
        <a:off x="2148051" y="1031"/>
        <a:ext cx="8592207" cy="1057110"/>
      </dsp:txXfrm>
    </dsp:sp>
    <dsp:sp modelId="{D7DFDC59-4A2B-4DA8-AF84-D6C493AC30AF}">
      <dsp:nvSpPr>
        <dsp:cNvPr id="0" name=""/>
        <dsp:cNvSpPr/>
      </dsp:nvSpPr>
      <dsp:spPr>
        <a:xfrm rot="16200000">
          <a:off x="545470" y="-544439"/>
          <a:ext cx="1057110" cy="2148051"/>
        </a:xfrm>
        <a:prstGeom prst="round2SameRect">
          <a:avLst>
            <a:gd name="adj1" fmla="val 10000"/>
            <a:gd name="adj2" fmla="val 0"/>
          </a:avLst>
        </a:prstGeom>
        <a:solidFill>
          <a:srgbClr val="C9D7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668" tIns="104419" rIns="113668" bIns="104419"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chemeClr val="accent6">
                  <a:lumMod val="50000"/>
                </a:schemeClr>
              </a:solidFill>
              <a:latin typeface="Open Sans" pitchFamily="2" charset="0"/>
              <a:ea typeface="Open Sans" pitchFamily="2" charset="0"/>
              <a:cs typeface="Open Sans" pitchFamily="2" charset="0"/>
            </a:rPr>
            <a:t>BENEFITS</a:t>
          </a:r>
        </a:p>
      </dsp:txBody>
      <dsp:txXfrm rot="5400000">
        <a:off x="30962" y="31993"/>
        <a:ext cx="2117089" cy="995186"/>
      </dsp:txXfrm>
    </dsp:sp>
    <dsp:sp modelId="{76C75BF2-7452-4273-94FF-8E18D8AED00F}">
      <dsp:nvSpPr>
        <dsp:cNvPr id="0" name=""/>
        <dsp:cNvSpPr/>
      </dsp:nvSpPr>
      <dsp:spPr>
        <a:xfrm rot="5400000">
          <a:off x="5861899" y="-2699681"/>
          <a:ext cx="1057110" cy="8699609"/>
        </a:xfrm>
        <a:prstGeom prst="round2SameRect">
          <a:avLst>
            <a:gd name="adj1" fmla="val 15000"/>
            <a:gd name="adj2" fmla="val 0"/>
          </a:avLst>
        </a:prstGeom>
        <a:solidFill>
          <a:srgbClr val="FFD9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13668" tIns="104419" rIns="113668" bIns="104419"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chemeClr val="accent2">
                  <a:lumMod val="75000"/>
                </a:schemeClr>
              </a:solidFill>
              <a:latin typeface="Open Sans" pitchFamily="2" charset="0"/>
              <a:ea typeface="Open Sans" pitchFamily="2" charset="0"/>
              <a:cs typeface="Open Sans" pitchFamily="2" charset="0"/>
            </a:rPr>
            <a:t>RISKS</a:t>
          </a:r>
        </a:p>
      </dsp:txBody>
      <dsp:txXfrm rot="16200000">
        <a:off x="30962" y="1152529"/>
        <a:ext cx="2117089" cy="995186"/>
      </dsp:txXfrm>
    </dsp:sp>
    <dsp:sp modelId="{16C4DE69-DD44-4F0B-9F2A-2F14FA9EB59C}">
      <dsp:nvSpPr>
        <dsp:cNvPr id="0" name=""/>
        <dsp:cNvSpPr/>
      </dsp:nvSpPr>
      <dsp:spPr>
        <a:xfrm>
          <a:off x="2148051" y="1121567"/>
          <a:ext cx="8592207" cy="105711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1868" tIns="104419" rIns="181868" bIns="104419" numCol="1" spcCol="1270" anchor="ctr" anchorCtr="0">
          <a:noAutofit/>
        </a:bodyPr>
        <a:lstStyle/>
        <a:p>
          <a:pPr marL="0" lvl="0" indent="0" algn="l" defTabSz="711200">
            <a:lnSpc>
              <a:spcPct val="90000"/>
            </a:lnSpc>
            <a:spcBef>
              <a:spcPct val="0"/>
            </a:spcBef>
            <a:spcAft>
              <a:spcPct val="35000"/>
            </a:spcAft>
            <a:buNone/>
          </a:pPr>
          <a:endParaRPr lang="en-US" sz="1600" kern="1200" dirty="0">
            <a:latin typeface="Open Sans" pitchFamily="2" charset="0"/>
            <a:ea typeface="Open Sans" pitchFamily="2" charset="0"/>
            <a:cs typeface="Open Sans" pitchFamily="2" charset="0"/>
          </a:endParaRPr>
        </a:p>
        <a:p>
          <a:pPr marL="0" lvl="0" indent="0" algn="l" defTabSz="711200">
            <a:lnSpc>
              <a:spcPct val="90000"/>
            </a:lnSpc>
            <a:spcBef>
              <a:spcPct val="0"/>
            </a:spcBef>
            <a:spcAft>
              <a:spcPct val="35000"/>
            </a:spcAft>
            <a:buFont typeface="Arial" panose="020B0604020202020204" pitchFamily="34" charset="0"/>
            <a:buNone/>
          </a:pPr>
          <a:r>
            <a:rPr lang="en-US" sz="1600" kern="1200" dirty="0">
              <a:solidFill>
                <a:schemeClr val="bg1">
                  <a:lumMod val="50000"/>
                </a:schemeClr>
              </a:solidFill>
              <a:latin typeface="Open Sans" pitchFamily="2" charset="0"/>
              <a:ea typeface="Open Sans" pitchFamily="2" charset="0"/>
              <a:cs typeface="Open Sans" pitchFamily="2" charset="0"/>
            </a:rPr>
            <a:t>Incorrectly identified ID may lead to adverse effects from unnecessary iron supplementation.</a:t>
          </a:r>
        </a:p>
        <a:p>
          <a:pPr marL="0" lvl="0" indent="0" algn="l" defTabSz="711200">
            <a:lnSpc>
              <a:spcPct val="90000"/>
            </a:lnSpc>
            <a:spcBef>
              <a:spcPct val="0"/>
            </a:spcBef>
            <a:spcAft>
              <a:spcPct val="35000"/>
            </a:spcAft>
            <a:buNone/>
          </a:pPr>
          <a:r>
            <a:rPr lang="en-US" sz="1600" kern="1200" dirty="0">
              <a:solidFill>
                <a:schemeClr val="bg1">
                  <a:lumMod val="50000"/>
                </a:schemeClr>
              </a:solidFill>
              <a:latin typeface="Open Sans" pitchFamily="2" charset="0"/>
              <a:ea typeface="Open Sans" pitchFamily="2" charset="0"/>
              <a:cs typeface="Open Sans" pitchFamily="2" charset="0"/>
            </a:rPr>
            <a:t>Intravenous iron poses a small risk reactions. </a:t>
          </a:r>
          <a:endParaRPr lang="en-CA" sz="1600" i="0" kern="1200" dirty="0">
            <a:solidFill>
              <a:schemeClr val="bg1">
                <a:lumMod val="50000"/>
              </a:schemeClr>
            </a:solidFill>
            <a:latin typeface="Open Sans" pitchFamily="2" charset="0"/>
            <a:ea typeface="Open Sans" pitchFamily="2" charset="0"/>
            <a:cs typeface="Open Sans" pitchFamily="2" charset="0"/>
          </a:endParaRPr>
        </a:p>
        <a:p>
          <a:pPr marL="0" lvl="0" indent="0" algn="l" defTabSz="711200">
            <a:lnSpc>
              <a:spcPct val="90000"/>
            </a:lnSpc>
            <a:spcBef>
              <a:spcPct val="0"/>
            </a:spcBef>
            <a:spcAft>
              <a:spcPct val="35000"/>
            </a:spcAft>
            <a:buNone/>
          </a:pPr>
          <a:endParaRPr lang="en-US" sz="1600" kern="1200" dirty="0">
            <a:latin typeface="Open Sans" pitchFamily="2" charset="0"/>
            <a:ea typeface="Open Sans" pitchFamily="2" charset="0"/>
            <a:cs typeface="Open Sans" pitchFamily="2" charset="0"/>
          </a:endParaRPr>
        </a:p>
      </dsp:txBody>
      <dsp:txXfrm>
        <a:off x="2148051" y="1121567"/>
        <a:ext cx="8592207" cy="1057110"/>
      </dsp:txXfrm>
    </dsp:sp>
    <dsp:sp modelId="{C9E67B57-4E18-4ED6-A804-905B02EA9835}">
      <dsp:nvSpPr>
        <dsp:cNvPr id="0" name=""/>
        <dsp:cNvSpPr/>
      </dsp:nvSpPr>
      <dsp:spPr>
        <a:xfrm rot="16200000">
          <a:off x="545470" y="576097"/>
          <a:ext cx="1057110" cy="2148051"/>
        </a:xfrm>
        <a:prstGeom prst="round2SameRect">
          <a:avLst>
            <a:gd name="adj1" fmla="val 10000"/>
            <a:gd name="adj2" fmla="val 0"/>
          </a:avLst>
        </a:prstGeom>
        <a:solidFill>
          <a:srgbClr val="FFD9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668" tIns="104419" rIns="113668" bIns="104419"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chemeClr val="accent2">
                  <a:lumMod val="75000"/>
                </a:schemeClr>
              </a:solidFill>
              <a:latin typeface="Open Sans" pitchFamily="2" charset="0"/>
              <a:ea typeface="Open Sans" pitchFamily="2" charset="0"/>
              <a:cs typeface="Open Sans" pitchFamily="2" charset="0"/>
            </a:rPr>
            <a:t>RISKS</a:t>
          </a:r>
        </a:p>
      </dsp:txBody>
      <dsp:txXfrm rot="5400000">
        <a:off x="30962" y="1152529"/>
        <a:ext cx="2117089" cy="995186"/>
      </dsp:txXfrm>
    </dsp:sp>
    <dsp:sp modelId="{6BF61CB6-0099-4B4F-8D29-209D72675CF2}">
      <dsp:nvSpPr>
        <dsp:cNvPr id="0" name=""/>
        <dsp:cNvSpPr/>
      </dsp:nvSpPr>
      <dsp:spPr>
        <a:xfrm rot="5400000">
          <a:off x="5861899" y="-1579145"/>
          <a:ext cx="1057110" cy="8699609"/>
        </a:xfrm>
        <a:prstGeom prst="round2SameRect">
          <a:avLst>
            <a:gd name="adj1" fmla="val 15000"/>
            <a:gd name="adj2" fmla="val 0"/>
          </a:avLst>
        </a:prstGeom>
        <a:solidFill>
          <a:srgbClr val="C8C3D5"/>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13668" tIns="104419" rIns="113668" bIns="104419"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rgbClr val="715073"/>
              </a:solidFill>
              <a:latin typeface="Open Sans" pitchFamily="2" charset="0"/>
              <a:ea typeface="Open Sans" pitchFamily="2" charset="0"/>
              <a:cs typeface="Open Sans" pitchFamily="2" charset="0"/>
            </a:rPr>
            <a:t>HARMS</a:t>
          </a:r>
        </a:p>
      </dsp:txBody>
      <dsp:txXfrm rot="16200000">
        <a:off x="30962" y="2273065"/>
        <a:ext cx="2117089" cy="995186"/>
      </dsp:txXfrm>
    </dsp:sp>
    <dsp:sp modelId="{BEB2E656-F8D4-4FCF-8DBA-9C397EC002D6}">
      <dsp:nvSpPr>
        <dsp:cNvPr id="0" name=""/>
        <dsp:cNvSpPr/>
      </dsp:nvSpPr>
      <dsp:spPr>
        <a:xfrm>
          <a:off x="2148051" y="2242104"/>
          <a:ext cx="8592207" cy="105711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1868" tIns="104419" rIns="181868" bIns="104419"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bg1">
                  <a:lumMod val="50000"/>
                </a:schemeClr>
              </a:solidFill>
              <a:latin typeface="Open Sans" pitchFamily="2" charset="0"/>
              <a:ea typeface="Open Sans" pitchFamily="2" charset="0"/>
              <a:cs typeface="Open Sans" pitchFamily="2" charset="0"/>
            </a:rPr>
            <a:t>The panel prioritized minimizing false negatives, considering the undesirable effects of serum ferritin ≤100 ng/mL alone as moderate, and the undesirable effects of serum ferritin ≤100 ng/mL or transferrin saturation &lt;20% as likely small overall.</a:t>
          </a:r>
          <a:endParaRPr lang="en-CA" sz="1600" kern="1200" dirty="0">
            <a:solidFill>
              <a:schemeClr val="bg1">
                <a:lumMod val="50000"/>
              </a:schemeClr>
            </a:solidFill>
            <a:latin typeface="Open Sans" pitchFamily="2" charset="0"/>
            <a:ea typeface="Open Sans" pitchFamily="2" charset="0"/>
            <a:cs typeface="Open Sans" pitchFamily="2" charset="0"/>
          </a:endParaRPr>
        </a:p>
      </dsp:txBody>
      <dsp:txXfrm>
        <a:off x="2148051" y="2242104"/>
        <a:ext cx="8592207" cy="1057110"/>
      </dsp:txXfrm>
    </dsp:sp>
    <dsp:sp modelId="{1EDE710C-A39B-45D6-87F6-BD39425BDB1B}">
      <dsp:nvSpPr>
        <dsp:cNvPr id="0" name=""/>
        <dsp:cNvSpPr/>
      </dsp:nvSpPr>
      <dsp:spPr>
        <a:xfrm rot="16200000">
          <a:off x="545470" y="1696633"/>
          <a:ext cx="1057110" cy="2148051"/>
        </a:xfrm>
        <a:prstGeom prst="round2SameRect">
          <a:avLst>
            <a:gd name="adj1" fmla="val 10000"/>
            <a:gd name="adj2" fmla="val 0"/>
          </a:avLst>
        </a:prstGeom>
        <a:solidFill>
          <a:srgbClr val="C8C3D5"/>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668" tIns="104419" rIns="113668" bIns="104419" numCol="1" spcCol="1270" anchor="ctr" anchorCtr="0">
          <a:noAutofit/>
        </a:bodyPr>
        <a:lstStyle/>
        <a:p>
          <a:pPr marL="0" lvl="0" indent="0" algn="l" defTabSz="1066800">
            <a:lnSpc>
              <a:spcPct val="90000"/>
            </a:lnSpc>
            <a:spcBef>
              <a:spcPct val="0"/>
            </a:spcBef>
            <a:spcAft>
              <a:spcPct val="35000"/>
            </a:spcAft>
            <a:buNone/>
          </a:pPr>
          <a:r>
            <a:rPr lang="en-CA" sz="2400" b="1" kern="1200" dirty="0">
              <a:solidFill>
                <a:srgbClr val="715073"/>
              </a:solidFill>
              <a:latin typeface="Open Sans" pitchFamily="2" charset="0"/>
              <a:ea typeface="Open Sans" pitchFamily="2" charset="0"/>
              <a:cs typeface="Open Sans" pitchFamily="2" charset="0"/>
            </a:rPr>
            <a:t>HARMS</a:t>
          </a:r>
        </a:p>
      </dsp:txBody>
      <dsp:txXfrm rot="5400000">
        <a:off x="30962" y="2273065"/>
        <a:ext cx="2117089" cy="9951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C7075E-CF8C-4E08-AFCF-E81E3192CB4E}">
      <dsp:nvSpPr>
        <dsp:cNvPr id="0" name=""/>
        <dsp:cNvSpPr/>
      </dsp:nvSpPr>
      <dsp:spPr>
        <a:xfrm>
          <a:off x="0" y="0"/>
          <a:ext cx="10897913" cy="914940"/>
        </a:xfrm>
        <a:prstGeom prst="roundRect">
          <a:avLst/>
        </a:prstGeom>
        <a:solidFill>
          <a:srgbClr val="C8C3D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solidFill>
                <a:srgbClr val="715073"/>
              </a:solidFill>
              <a:latin typeface="+mn-lt"/>
              <a:ea typeface="Open Sans" pitchFamily="2" charset="0"/>
              <a:cs typeface="Open Sans" pitchFamily="2" charset="0"/>
            </a:rPr>
            <a:t>Based on available evidence, </a:t>
          </a:r>
          <a:r>
            <a:rPr lang="en-US" sz="2300" b="1" kern="1200" dirty="0">
              <a:solidFill>
                <a:srgbClr val="715073"/>
              </a:solidFill>
              <a:latin typeface="+mn-lt"/>
              <a:ea typeface="Open Sans" pitchFamily="2" charset="0"/>
              <a:cs typeface="Open Sans" pitchFamily="2" charset="0"/>
            </a:rPr>
            <a:t>a serum ferritin of &lt;100 ng/mL or TSAT &lt;20% </a:t>
          </a:r>
          <a:r>
            <a:rPr lang="en-US" sz="2300" kern="1200" dirty="0">
              <a:solidFill>
                <a:srgbClr val="715073"/>
              </a:solidFill>
              <a:latin typeface="+mn-lt"/>
              <a:ea typeface="Open Sans" pitchFamily="2" charset="0"/>
              <a:cs typeface="Open Sans" pitchFamily="2" charset="0"/>
            </a:rPr>
            <a:t>may identify many individuals with concomitant iron deficiency in the setting of inflammation.</a:t>
          </a:r>
          <a:endParaRPr lang="en-CA" sz="2300" kern="1200" dirty="0">
            <a:solidFill>
              <a:srgbClr val="715073"/>
            </a:solidFill>
            <a:latin typeface="+mn-lt"/>
            <a:ea typeface="Open Sans" pitchFamily="2" charset="0"/>
            <a:cs typeface="Open Sans" pitchFamily="2" charset="0"/>
          </a:endParaRPr>
        </a:p>
      </dsp:txBody>
      <dsp:txXfrm>
        <a:off x="44664" y="44664"/>
        <a:ext cx="10808585" cy="825612"/>
      </dsp:txXfrm>
    </dsp:sp>
    <dsp:sp modelId="{468464AB-C7EE-4C34-B0B7-79BCD4AB24A4}">
      <dsp:nvSpPr>
        <dsp:cNvPr id="0" name=""/>
        <dsp:cNvSpPr/>
      </dsp:nvSpPr>
      <dsp:spPr>
        <a:xfrm>
          <a:off x="0" y="1183064"/>
          <a:ext cx="10897913"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009" tIns="29210" rIns="163576" bIns="29210" numCol="1" spcCol="1270" anchor="t" anchorCtr="0">
          <a:noAutofit/>
        </a:bodyPr>
        <a:lstStyle/>
        <a:p>
          <a:pPr marL="171450" lvl="1" indent="-171450" algn="l" defTabSz="800100">
            <a:lnSpc>
              <a:spcPct val="90000"/>
            </a:lnSpc>
            <a:spcBef>
              <a:spcPct val="0"/>
            </a:spcBef>
            <a:spcAft>
              <a:spcPct val="20000"/>
            </a:spcAft>
            <a:buChar char="•"/>
          </a:pPr>
          <a:endParaRPr lang="en-CA" sz="1800" kern="1200" dirty="0">
            <a:latin typeface="+mn-lt"/>
            <a:ea typeface="Open Sans" pitchFamily="2" charset="0"/>
            <a:cs typeface="Open Sans" pitchFamily="2" charset="0"/>
          </a:endParaRPr>
        </a:p>
      </dsp:txBody>
      <dsp:txXfrm>
        <a:off x="0" y="1183064"/>
        <a:ext cx="10897913" cy="380880"/>
      </dsp:txXfrm>
    </dsp:sp>
    <dsp:sp modelId="{1D54D942-874B-4450-B35A-C5861FA07EA2}">
      <dsp:nvSpPr>
        <dsp:cNvPr id="0" name=""/>
        <dsp:cNvSpPr/>
      </dsp:nvSpPr>
      <dsp:spPr>
        <a:xfrm>
          <a:off x="0" y="1243293"/>
          <a:ext cx="10897913" cy="914940"/>
        </a:xfrm>
        <a:prstGeom prst="roundRect">
          <a:avLst/>
        </a:prstGeom>
        <a:solidFill>
          <a:srgbClr val="BFE0E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CA" sz="2300" kern="1200" dirty="0">
              <a:solidFill>
                <a:srgbClr val="002060"/>
              </a:solidFill>
              <a:latin typeface="+mn-lt"/>
              <a:ea typeface="Open Sans" pitchFamily="2" charset="0"/>
              <a:cs typeface="Open Sans" pitchFamily="2" charset="0"/>
            </a:rPr>
            <a:t>This will reduce untreated iron deficiency and its attendant negative health consequences.</a:t>
          </a:r>
        </a:p>
      </dsp:txBody>
      <dsp:txXfrm>
        <a:off x="44664" y="1287957"/>
        <a:ext cx="10808585" cy="825612"/>
      </dsp:txXfrm>
    </dsp:sp>
    <dsp:sp modelId="{727D85EA-2F4A-4D36-9E94-825123662D88}">
      <dsp:nvSpPr>
        <dsp:cNvPr id="0" name=""/>
        <dsp:cNvSpPr/>
      </dsp:nvSpPr>
      <dsp:spPr>
        <a:xfrm>
          <a:off x="0" y="2407409"/>
          <a:ext cx="10897913"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009" tIns="29210" rIns="163576" bIns="29210" numCol="1" spcCol="1270" anchor="t" anchorCtr="0">
          <a:noAutofit/>
        </a:bodyPr>
        <a:lstStyle/>
        <a:p>
          <a:pPr marL="171450" lvl="1" indent="-171450" algn="l" defTabSz="800100">
            <a:lnSpc>
              <a:spcPct val="90000"/>
            </a:lnSpc>
            <a:spcBef>
              <a:spcPct val="0"/>
            </a:spcBef>
            <a:spcAft>
              <a:spcPct val="20000"/>
            </a:spcAft>
            <a:buChar char="•"/>
          </a:pPr>
          <a:endParaRPr lang="en-CA" sz="1800" kern="1200" dirty="0">
            <a:latin typeface="+mn-lt"/>
            <a:ea typeface="Open Sans" pitchFamily="2" charset="0"/>
            <a:cs typeface="Open Sans" pitchFamily="2" charset="0"/>
          </a:endParaRPr>
        </a:p>
      </dsp:txBody>
      <dsp:txXfrm>
        <a:off x="0" y="2407409"/>
        <a:ext cx="10897913" cy="3808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87169-11DD-42E3-9008-4B4FC0D49D71}">
      <dsp:nvSpPr>
        <dsp:cNvPr id="0" name=""/>
        <dsp:cNvSpPr/>
      </dsp:nvSpPr>
      <dsp:spPr>
        <a:xfrm rot="5400000">
          <a:off x="5962312" y="-3876374"/>
          <a:ext cx="1133007" cy="8887968"/>
        </a:xfrm>
        <a:prstGeom prst="round2SameRect">
          <a:avLst>
            <a:gd name="adj1" fmla="val 15000"/>
            <a:gd name="adj2" fmla="val 0"/>
          </a:avLst>
        </a:prstGeom>
        <a:solidFill>
          <a:srgbClr val="C9D7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16129" tIns="111916" rIns="116129" bIns="111916" numCol="1" spcCol="1270" anchor="ctr" anchorCtr="0">
          <a:noAutofit/>
        </a:bodyPr>
        <a:lstStyle/>
        <a:p>
          <a:pPr marL="0" lvl="0" indent="0" algn="l" defTabSz="1244600">
            <a:lnSpc>
              <a:spcPct val="90000"/>
            </a:lnSpc>
            <a:spcBef>
              <a:spcPct val="0"/>
            </a:spcBef>
            <a:spcAft>
              <a:spcPct val="35000"/>
            </a:spcAft>
            <a:buNone/>
          </a:pPr>
          <a:r>
            <a:rPr lang="en-CA" sz="2800" b="1" kern="1200" dirty="0">
              <a:solidFill>
                <a:schemeClr val="accent6">
                  <a:lumMod val="50000"/>
                </a:schemeClr>
              </a:solidFill>
              <a:latin typeface="Open Sans" pitchFamily="2" charset="0"/>
              <a:ea typeface="Open Sans" pitchFamily="2" charset="0"/>
              <a:cs typeface="Open Sans" pitchFamily="2" charset="0"/>
            </a:rPr>
            <a:t>BENEFITS</a:t>
          </a:r>
        </a:p>
      </dsp:txBody>
      <dsp:txXfrm rot="16200000">
        <a:off x="33185" y="34291"/>
        <a:ext cx="2161375" cy="1066637"/>
      </dsp:txXfrm>
    </dsp:sp>
    <dsp:sp modelId="{144CF539-8032-4969-B6D7-A9F17F46658D}">
      <dsp:nvSpPr>
        <dsp:cNvPr id="0" name=""/>
        <dsp:cNvSpPr/>
      </dsp:nvSpPr>
      <dsp:spPr>
        <a:xfrm>
          <a:off x="2194559" y="1105"/>
          <a:ext cx="8778240" cy="1133007"/>
        </a:xfrm>
        <a:prstGeom prst="rect">
          <a:avLst/>
        </a:prstGeom>
        <a:solidFill>
          <a:srgbClr val="C9D7B0"/>
        </a:solidFill>
        <a:ln>
          <a:noFill/>
        </a:ln>
        <a:effectLst/>
        <a:sp3d/>
      </dsp:spPr>
      <dsp:style>
        <a:lnRef idx="0">
          <a:scrgbClr r="0" g="0" b="0"/>
        </a:lnRef>
        <a:fillRef idx="0">
          <a:scrgbClr r="0" g="0" b="0"/>
        </a:fillRef>
        <a:effectRef idx="0">
          <a:scrgbClr r="0" g="0" b="0"/>
        </a:effectRef>
        <a:fontRef idx="minor"/>
      </dsp:style>
      <dsp:txBody>
        <a:bodyPr spcFirstLastPara="0" vert="horz" wrap="square" lIns="185806" tIns="111916" rIns="185806" bIns="111916"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US" sz="1800" kern="1200" dirty="0">
              <a:solidFill>
                <a:schemeClr val="bg1">
                  <a:lumMod val="50000"/>
                </a:schemeClr>
              </a:solidFill>
            </a:rPr>
            <a:t>Accurate diagnosis allows prompt iron supplementation, preventing progression to iron deficiency anemia or, in those already anemic, progression to more severe anemia.</a:t>
          </a:r>
          <a:endParaRPr lang="en-CA" sz="1800" i="0" kern="1200" dirty="0">
            <a:solidFill>
              <a:schemeClr val="bg1">
                <a:lumMod val="50000"/>
              </a:schemeClr>
            </a:solidFill>
            <a:latin typeface="Calibri" panose="020F0502020204030204" pitchFamily="34" charset="0"/>
            <a:cs typeface="Calibri" panose="020F0502020204030204" pitchFamily="34" charset="0"/>
          </a:endParaRPr>
        </a:p>
      </dsp:txBody>
      <dsp:txXfrm>
        <a:off x="2194559" y="1105"/>
        <a:ext cx="8778240" cy="1133007"/>
      </dsp:txXfrm>
    </dsp:sp>
    <dsp:sp modelId="{D7DFDC59-4A2B-4DA8-AF84-D6C493AC30AF}">
      <dsp:nvSpPr>
        <dsp:cNvPr id="0" name=""/>
        <dsp:cNvSpPr/>
      </dsp:nvSpPr>
      <dsp:spPr>
        <a:xfrm rot="16200000">
          <a:off x="530776" y="-529670"/>
          <a:ext cx="1133007" cy="2194560"/>
        </a:xfrm>
        <a:prstGeom prst="round2SameRect">
          <a:avLst>
            <a:gd name="adj1" fmla="val 10000"/>
            <a:gd name="adj2" fmla="val 0"/>
          </a:avLst>
        </a:prstGeom>
        <a:solidFill>
          <a:srgbClr val="C9D7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129" tIns="111916" rIns="116129" bIns="111916" numCol="1" spcCol="1270" anchor="ctr" anchorCtr="0">
          <a:noAutofit/>
        </a:bodyPr>
        <a:lstStyle/>
        <a:p>
          <a:pPr marL="0" lvl="0" indent="0" algn="l" defTabSz="1244600">
            <a:lnSpc>
              <a:spcPct val="90000"/>
            </a:lnSpc>
            <a:spcBef>
              <a:spcPct val="0"/>
            </a:spcBef>
            <a:spcAft>
              <a:spcPct val="35000"/>
            </a:spcAft>
            <a:buNone/>
          </a:pPr>
          <a:r>
            <a:rPr lang="en-CA" sz="2800" b="1" kern="1200" dirty="0">
              <a:solidFill>
                <a:schemeClr val="accent6">
                  <a:lumMod val="50000"/>
                </a:schemeClr>
              </a:solidFill>
              <a:latin typeface="Open Sans" pitchFamily="2" charset="0"/>
              <a:ea typeface="Open Sans" pitchFamily="2" charset="0"/>
              <a:cs typeface="Open Sans" pitchFamily="2" charset="0"/>
            </a:rPr>
            <a:t>BENEFITS</a:t>
          </a:r>
        </a:p>
      </dsp:txBody>
      <dsp:txXfrm rot="5400000">
        <a:off x="33185" y="34291"/>
        <a:ext cx="2161375" cy="1066637"/>
      </dsp:txXfrm>
    </dsp:sp>
    <dsp:sp modelId="{76C75BF2-7452-4273-94FF-8E18D8AED00F}">
      <dsp:nvSpPr>
        <dsp:cNvPr id="0" name=""/>
        <dsp:cNvSpPr/>
      </dsp:nvSpPr>
      <dsp:spPr>
        <a:xfrm rot="5400000">
          <a:off x="5962312" y="-2675386"/>
          <a:ext cx="1133007" cy="8887968"/>
        </a:xfrm>
        <a:prstGeom prst="round2SameRect">
          <a:avLst>
            <a:gd name="adj1" fmla="val 15000"/>
            <a:gd name="adj2" fmla="val 0"/>
          </a:avLst>
        </a:prstGeom>
        <a:solidFill>
          <a:srgbClr val="FFD9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16129" tIns="111916" rIns="116129" bIns="111916" numCol="1" spcCol="1270" anchor="ctr" anchorCtr="0">
          <a:noAutofit/>
        </a:bodyPr>
        <a:lstStyle/>
        <a:p>
          <a:pPr marL="0" lvl="0" indent="0" algn="l" defTabSz="1244600">
            <a:lnSpc>
              <a:spcPct val="90000"/>
            </a:lnSpc>
            <a:spcBef>
              <a:spcPct val="0"/>
            </a:spcBef>
            <a:spcAft>
              <a:spcPct val="35000"/>
            </a:spcAft>
            <a:buNone/>
          </a:pPr>
          <a:r>
            <a:rPr lang="en-CA" sz="2800" b="1" kern="1200" dirty="0">
              <a:solidFill>
                <a:schemeClr val="accent2">
                  <a:lumMod val="75000"/>
                </a:schemeClr>
              </a:solidFill>
              <a:latin typeface="Open Sans" pitchFamily="2" charset="0"/>
              <a:ea typeface="Open Sans" pitchFamily="2" charset="0"/>
              <a:cs typeface="Open Sans" pitchFamily="2" charset="0"/>
            </a:rPr>
            <a:t>RISKS</a:t>
          </a:r>
        </a:p>
      </dsp:txBody>
      <dsp:txXfrm rot="16200000">
        <a:off x="50127" y="1244728"/>
        <a:ext cx="2161375" cy="1066637"/>
      </dsp:txXfrm>
    </dsp:sp>
    <dsp:sp modelId="{16C4DE69-DD44-4F0B-9F2A-2F14FA9EB59C}">
      <dsp:nvSpPr>
        <dsp:cNvPr id="0" name=""/>
        <dsp:cNvSpPr/>
      </dsp:nvSpPr>
      <dsp:spPr>
        <a:xfrm>
          <a:off x="2194559" y="1202093"/>
          <a:ext cx="8778240" cy="113300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5806" tIns="111916" rIns="185806" bIns="111916" numCol="1" spcCol="1270" anchor="ctr" anchorCtr="0">
          <a:noAutofit/>
        </a:bodyPr>
        <a:lstStyle/>
        <a:p>
          <a:pPr marL="0" lvl="0" indent="0" algn="l" defTabSz="800100">
            <a:lnSpc>
              <a:spcPct val="90000"/>
            </a:lnSpc>
            <a:spcBef>
              <a:spcPct val="0"/>
            </a:spcBef>
            <a:spcAft>
              <a:spcPct val="35000"/>
            </a:spcAft>
            <a:buNone/>
          </a:pPr>
          <a:endParaRPr lang="en-US" sz="1800" kern="1200" dirty="0"/>
        </a:p>
        <a:p>
          <a:pPr marL="0" lvl="0" indent="0" algn="l" defTabSz="800100">
            <a:lnSpc>
              <a:spcPct val="90000"/>
            </a:lnSpc>
            <a:spcBef>
              <a:spcPct val="0"/>
            </a:spcBef>
            <a:spcAft>
              <a:spcPct val="35000"/>
            </a:spcAft>
            <a:buNone/>
          </a:pPr>
          <a:r>
            <a:rPr lang="en-US" sz="1800" kern="1200" dirty="0">
              <a:solidFill>
                <a:schemeClr val="bg1">
                  <a:lumMod val="50000"/>
                </a:schemeClr>
              </a:solidFill>
            </a:rPr>
            <a:t>Incorrectly identified ID may lead to adverse effects from unnecessary iron supplementation.</a:t>
          </a:r>
        </a:p>
        <a:p>
          <a:pPr marL="0" lvl="0" indent="0" algn="l" defTabSz="800100">
            <a:lnSpc>
              <a:spcPct val="90000"/>
            </a:lnSpc>
            <a:spcBef>
              <a:spcPct val="0"/>
            </a:spcBef>
            <a:spcAft>
              <a:spcPct val="35000"/>
            </a:spcAft>
            <a:buNone/>
          </a:pPr>
          <a:r>
            <a:rPr lang="en-US" sz="1800" kern="1200" dirty="0">
              <a:solidFill>
                <a:schemeClr val="bg1">
                  <a:lumMod val="50000"/>
                </a:schemeClr>
              </a:solidFill>
            </a:rPr>
            <a:t>Intravenous iron poses a small risk of reaction. </a:t>
          </a:r>
          <a:endParaRPr lang="en-CA" sz="1800" i="0" kern="1200" dirty="0">
            <a:solidFill>
              <a:schemeClr val="bg1">
                <a:lumMod val="50000"/>
              </a:schemeClr>
            </a:solidFill>
          </a:endParaRPr>
        </a:p>
        <a:p>
          <a:pPr marL="0" lvl="0" indent="0" algn="l" defTabSz="800100">
            <a:lnSpc>
              <a:spcPct val="90000"/>
            </a:lnSpc>
            <a:spcBef>
              <a:spcPct val="0"/>
            </a:spcBef>
            <a:spcAft>
              <a:spcPct val="35000"/>
            </a:spcAft>
            <a:buNone/>
          </a:pPr>
          <a:endParaRPr lang="en-US" sz="1800" kern="1200" dirty="0"/>
        </a:p>
      </dsp:txBody>
      <dsp:txXfrm>
        <a:off x="2194559" y="1202093"/>
        <a:ext cx="8778240" cy="1133007"/>
      </dsp:txXfrm>
    </dsp:sp>
    <dsp:sp modelId="{C9E67B57-4E18-4ED6-A804-905B02EA9835}">
      <dsp:nvSpPr>
        <dsp:cNvPr id="0" name=""/>
        <dsp:cNvSpPr/>
      </dsp:nvSpPr>
      <dsp:spPr>
        <a:xfrm rot="16200000">
          <a:off x="547718" y="680766"/>
          <a:ext cx="1133007" cy="2194560"/>
        </a:xfrm>
        <a:prstGeom prst="round2SameRect">
          <a:avLst>
            <a:gd name="adj1" fmla="val 10000"/>
            <a:gd name="adj2" fmla="val 0"/>
          </a:avLst>
        </a:prstGeom>
        <a:solidFill>
          <a:srgbClr val="FFD9B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129" tIns="111916" rIns="116129" bIns="111916" numCol="1" spcCol="1270" anchor="ctr" anchorCtr="0">
          <a:noAutofit/>
        </a:bodyPr>
        <a:lstStyle/>
        <a:p>
          <a:pPr marL="0" lvl="0" indent="0" algn="l" defTabSz="1244600">
            <a:lnSpc>
              <a:spcPct val="90000"/>
            </a:lnSpc>
            <a:spcBef>
              <a:spcPct val="0"/>
            </a:spcBef>
            <a:spcAft>
              <a:spcPct val="35000"/>
            </a:spcAft>
            <a:buNone/>
          </a:pPr>
          <a:r>
            <a:rPr lang="en-CA" sz="2800" b="1" kern="1200" dirty="0">
              <a:solidFill>
                <a:schemeClr val="accent2">
                  <a:lumMod val="75000"/>
                </a:schemeClr>
              </a:solidFill>
              <a:latin typeface="Open Sans" pitchFamily="2" charset="0"/>
              <a:ea typeface="Open Sans" pitchFamily="2" charset="0"/>
              <a:cs typeface="Open Sans" pitchFamily="2" charset="0"/>
            </a:rPr>
            <a:t>RISKS</a:t>
          </a:r>
        </a:p>
      </dsp:txBody>
      <dsp:txXfrm rot="5400000">
        <a:off x="50127" y="1244728"/>
        <a:ext cx="2161375" cy="1066637"/>
      </dsp:txXfrm>
    </dsp:sp>
    <dsp:sp modelId="{6BF61CB6-0099-4B4F-8D29-209D72675CF2}">
      <dsp:nvSpPr>
        <dsp:cNvPr id="0" name=""/>
        <dsp:cNvSpPr/>
      </dsp:nvSpPr>
      <dsp:spPr>
        <a:xfrm rot="5400000">
          <a:off x="5962312" y="-1474398"/>
          <a:ext cx="1133007" cy="8887968"/>
        </a:xfrm>
        <a:prstGeom prst="round2SameRect">
          <a:avLst>
            <a:gd name="adj1" fmla="val 15000"/>
            <a:gd name="adj2" fmla="val 0"/>
          </a:avLst>
        </a:prstGeom>
        <a:solidFill>
          <a:srgbClr val="C8C3D5"/>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txBody>
        <a:bodyPr spcFirstLastPara="0" vert="horz" wrap="square" lIns="116129" tIns="111916" rIns="116129" bIns="111916" numCol="1" spcCol="1270" anchor="ctr" anchorCtr="0">
          <a:noAutofit/>
        </a:bodyPr>
        <a:lstStyle/>
        <a:p>
          <a:pPr marL="0" lvl="0" indent="0" algn="l" defTabSz="1244600">
            <a:lnSpc>
              <a:spcPct val="90000"/>
            </a:lnSpc>
            <a:spcBef>
              <a:spcPct val="0"/>
            </a:spcBef>
            <a:spcAft>
              <a:spcPct val="35000"/>
            </a:spcAft>
            <a:buNone/>
          </a:pPr>
          <a:r>
            <a:rPr lang="en-CA" sz="2800" b="1" kern="1200" dirty="0">
              <a:solidFill>
                <a:srgbClr val="715073"/>
              </a:solidFill>
              <a:latin typeface="Open Sans" pitchFamily="2" charset="0"/>
              <a:ea typeface="Open Sans" pitchFamily="2" charset="0"/>
              <a:cs typeface="Open Sans" pitchFamily="2" charset="0"/>
            </a:rPr>
            <a:t>HARMS</a:t>
          </a:r>
        </a:p>
      </dsp:txBody>
      <dsp:txXfrm rot="16200000">
        <a:off x="33185" y="2436267"/>
        <a:ext cx="2161375" cy="1066637"/>
      </dsp:txXfrm>
    </dsp:sp>
    <dsp:sp modelId="{BEB2E656-F8D4-4FCF-8DBA-9C397EC002D6}">
      <dsp:nvSpPr>
        <dsp:cNvPr id="0" name=""/>
        <dsp:cNvSpPr/>
      </dsp:nvSpPr>
      <dsp:spPr>
        <a:xfrm>
          <a:off x="2194559" y="2403081"/>
          <a:ext cx="8778240" cy="113300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85806" tIns="111916" rIns="185806" bIns="111916"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bg1">
                  <a:lumMod val="50000"/>
                </a:schemeClr>
              </a:solidFill>
            </a:rPr>
            <a:t>The panel determined undesirable effects of the lowest serum ferritin threshold of ≤15 ng/mL were greater than those of the higher serum ferritin thresholds, given that a missed diagnosis of iron deficiency may result in prolongation of unaddressed negative health issues.</a:t>
          </a:r>
          <a:endParaRPr lang="en-CA" sz="1800" kern="1200" dirty="0">
            <a:solidFill>
              <a:schemeClr val="bg1">
                <a:lumMod val="50000"/>
              </a:schemeClr>
            </a:solidFill>
          </a:endParaRPr>
        </a:p>
      </dsp:txBody>
      <dsp:txXfrm>
        <a:off x="2194559" y="2403081"/>
        <a:ext cx="8778240" cy="1133007"/>
      </dsp:txXfrm>
    </dsp:sp>
    <dsp:sp modelId="{1EDE710C-A39B-45D6-87F6-BD39425BDB1B}">
      <dsp:nvSpPr>
        <dsp:cNvPr id="0" name=""/>
        <dsp:cNvSpPr/>
      </dsp:nvSpPr>
      <dsp:spPr>
        <a:xfrm rot="16200000">
          <a:off x="530776" y="1872305"/>
          <a:ext cx="1133007" cy="2194560"/>
        </a:xfrm>
        <a:prstGeom prst="round2SameRect">
          <a:avLst>
            <a:gd name="adj1" fmla="val 10000"/>
            <a:gd name="adj2" fmla="val 0"/>
          </a:avLst>
        </a:prstGeom>
        <a:solidFill>
          <a:srgbClr val="C8C3D5"/>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129" tIns="111916" rIns="116129" bIns="111916" numCol="1" spcCol="1270" anchor="ctr" anchorCtr="0">
          <a:noAutofit/>
        </a:bodyPr>
        <a:lstStyle/>
        <a:p>
          <a:pPr marL="0" lvl="0" indent="0" algn="l" defTabSz="1244600">
            <a:lnSpc>
              <a:spcPct val="90000"/>
            </a:lnSpc>
            <a:spcBef>
              <a:spcPct val="0"/>
            </a:spcBef>
            <a:spcAft>
              <a:spcPct val="35000"/>
            </a:spcAft>
            <a:buNone/>
          </a:pPr>
          <a:r>
            <a:rPr lang="en-CA" sz="2800" b="1" kern="1200" dirty="0">
              <a:solidFill>
                <a:srgbClr val="715073"/>
              </a:solidFill>
              <a:latin typeface="Open Sans" pitchFamily="2" charset="0"/>
              <a:ea typeface="Open Sans" pitchFamily="2" charset="0"/>
              <a:cs typeface="Open Sans" pitchFamily="2" charset="0"/>
            </a:rPr>
            <a:t>HARMS</a:t>
          </a:r>
        </a:p>
      </dsp:txBody>
      <dsp:txXfrm rot="5400000">
        <a:off x="33185" y="2436267"/>
        <a:ext cx="2161375" cy="106663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C7075E-CF8C-4E08-AFCF-E81E3192CB4E}">
      <dsp:nvSpPr>
        <dsp:cNvPr id="0" name=""/>
        <dsp:cNvSpPr/>
      </dsp:nvSpPr>
      <dsp:spPr>
        <a:xfrm>
          <a:off x="0" y="21868"/>
          <a:ext cx="10897913" cy="1155960"/>
        </a:xfrm>
        <a:prstGeom prst="roundRect">
          <a:avLst/>
        </a:prstGeom>
        <a:solidFill>
          <a:srgbClr val="C8C3D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solidFill>
                <a:srgbClr val="715073"/>
              </a:solidFill>
              <a:latin typeface="Open Sans" pitchFamily="2" charset="0"/>
              <a:ea typeface="Open Sans" pitchFamily="2" charset="0"/>
              <a:cs typeface="Open Sans" pitchFamily="2" charset="0"/>
            </a:rPr>
            <a:t>The panel acknowledged a significant variation between patients with iron deficiency and their associated symptoms at different serum ferritin thresholds, which creates important certainty or variability in patient values. </a:t>
          </a:r>
          <a:endParaRPr lang="en-CA" sz="1900" kern="1200" dirty="0">
            <a:solidFill>
              <a:srgbClr val="715073"/>
            </a:solidFill>
            <a:latin typeface="Open Sans" pitchFamily="2" charset="0"/>
            <a:ea typeface="Open Sans" pitchFamily="2" charset="0"/>
            <a:cs typeface="Open Sans" pitchFamily="2" charset="0"/>
          </a:endParaRPr>
        </a:p>
      </dsp:txBody>
      <dsp:txXfrm>
        <a:off x="56429" y="78297"/>
        <a:ext cx="10785055" cy="1043102"/>
      </dsp:txXfrm>
    </dsp:sp>
    <dsp:sp modelId="{468464AB-C7EE-4C34-B0B7-79BCD4AB24A4}">
      <dsp:nvSpPr>
        <dsp:cNvPr id="0" name=""/>
        <dsp:cNvSpPr/>
      </dsp:nvSpPr>
      <dsp:spPr>
        <a:xfrm>
          <a:off x="0" y="1268132"/>
          <a:ext cx="10897913"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009" tIns="24130" rIns="135128" bIns="24130" numCol="1" spcCol="1270" anchor="t" anchorCtr="0">
          <a:noAutofit/>
        </a:bodyPr>
        <a:lstStyle/>
        <a:p>
          <a:pPr marL="114300" lvl="1" indent="-114300" algn="l" defTabSz="666750">
            <a:lnSpc>
              <a:spcPct val="90000"/>
            </a:lnSpc>
            <a:spcBef>
              <a:spcPct val="0"/>
            </a:spcBef>
            <a:spcAft>
              <a:spcPct val="20000"/>
            </a:spcAft>
            <a:buChar char="•"/>
          </a:pPr>
          <a:endParaRPr lang="en-CA" sz="1500" kern="1200" dirty="0"/>
        </a:p>
      </dsp:txBody>
      <dsp:txXfrm>
        <a:off x="0" y="1268132"/>
        <a:ext cx="10897913" cy="314640"/>
      </dsp:txXfrm>
    </dsp:sp>
    <dsp:sp modelId="{1D54D942-874B-4450-B35A-C5861FA07EA2}">
      <dsp:nvSpPr>
        <dsp:cNvPr id="0" name=""/>
        <dsp:cNvSpPr/>
      </dsp:nvSpPr>
      <dsp:spPr>
        <a:xfrm>
          <a:off x="0" y="1613957"/>
          <a:ext cx="10897913" cy="1155960"/>
        </a:xfrm>
        <a:prstGeom prst="roundRect">
          <a:avLst/>
        </a:prstGeom>
        <a:solidFill>
          <a:srgbClr val="BFE0E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solidFill>
                <a:srgbClr val="002060"/>
              </a:solidFill>
              <a:latin typeface="Open Sans" pitchFamily="2" charset="0"/>
              <a:ea typeface="Open Sans" pitchFamily="2" charset="0"/>
              <a:cs typeface="Open Sans" pitchFamily="2" charset="0"/>
            </a:rPr>
            <a:t>This higher threshold will result in a higher proportion of adults with iron deficiency receiving a diagnosis and potentially benefitting from appropriate evaluation and management. </a:t>
          </a:r>
          <a:endParaRPr lang="en-CA" sz="1900" kern="1200" dirty="0">
            <a:solidFill>
              <a:srgbClr val="002060"/>
            </a:solidFill>
            <a:latin typeface="Open Sans" pitchFamily="2" charset="0"/>
            <a:ea typeface="Open Sans" pitchFamily="2" charset="0"/>
            <a:cs typeface="Open Sans" pitchFamily="2" charset="0"/>
          </a:endParaRPr>
        </a:p>
      </dsp:txBody>
      <dsp:txXfrm>
        <a:off x="56429" y="1670386"/>
        <a:ext cx="10785055" cy="1043102"/>
      </dsp:txXfrm>
    </dsp:sp>
    <dsp:sp modelId="{727D85EA-2F4A-4D36-9E94-825123662D88}">
      <dsp:nvSpPr>
        <dsp:cNvPr id="0" name=""/>
        <dsp:cNvSpPr/>
      </dsp:nvSpPr>
      <dsp:spPr>
        <a:xfrm>
          <a:off x="0" y="2648429"/>
          <a:ext cx="10897913"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009" tIns="24130" rIns="135128" bIns="24130" numCol="1" spcCol="1270" anchor="t" anchorCtr="0">
          <a:noAutofit/>
        </a:bodyPr>
        <a:lstStyle/>
        <a:p>
          <a:pPr marL="114300" lvl="1" indent="-114300" algn="l" defTabSz="666750">
            <a:lnSpc>
              <a:spcPct val="90000"/>
            </a:lnSpc>
            <a:spcBef>
              <a:spcPct val="0"/>
            </a:spcBef>
            <a:spcAft>
              <a:spcPct val="20000"/>
            </a:spcAft>
            <a:buChar char="•"/>
          </a:pPr>
          <a:endParaRPr lang="en-CA" sz="1500" kern="1200" dirty="0"/>
        </a:p>
      </dsp:txBody>
      <dsp:txXfrm>
        <a:off x="0" y="2648429"/>
        <a:ext cx="10897913" cy="31464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24/layout/VerticalActionList">
  <dgm:title val=""/>
  <dgm:desc val=""/>
  <dgm:catLst>
    <dgm:cat type="list" pri="82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dirChoose">
      <dgm:if name="dirNorm" func="var" arg="dir" op="equ" val="norm">
        <dgm:alg type="lin">
          <dgm:param type="linDir" val="fromT"/>
          <dgm:param type="nodeHorzAlign" val="l"/>
        </dgm:alg>
      </dgm:if>
      <dgm:else name="dirRev">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alg type="composite"/>
        <dgm:shape xmlns:r="http://schemas.openxmlformats.org/officeDocument/2006/relationships" r:blip="">
          <dgm:adjLst/>
        </dgm:shape>
        <dgm:presOf/>
        <dgm:choose name="compositeDir">
          <dgm:if name="compositeNorm" func="var" arg="dir" op="equ" val="norm">
            <dgm:constrLst>
              <dgm:constr type="l" for="ch" forName="bgOutline" refType="w" fact="0.19"/>
              <dgm:constr type="t" for="ch" forName="bgOutline"/>
              <dgm:constr type="w" for="ch" forName="bgOutline" refType="w" fact="0.81"/>
              <dgm:constr type="h" for="ch" forName="bgOutline" refType="h"/>
              <dgm:constr type="l" for="ch" forName="parentText"/>
              <dgm:constr type="t" for="ch" forName="parentText"/>
              <dgm:constr type="w" for="ch" forName="parentText" refType="w" fact="0.2"/>
              <dgm:constr type="h" for="ch" forName="parentText" refType="h"/>
              <dgm:constr type="l" for="ch" forName="descendantText" refType="w" fact="0.2"/>
              <dgm:constr type="t" for="ch" forName="descendantText"/>
              <dgm:constr type="w" for="ch" forName="descendantText" refType="w" fact="0.8"/>
              <dgm:constr type="h" for="ch" forName="descendantText" refType="h"/>
            </dgm:constrLst>
          </dgm:if>
          <dgm:else name="compositeRev">
            <dgm:constrLst>
              <dgm:constr type="l" for="ch" forName="bgOutline"/>
              <dgm:constr type="t" for="ch" forName="bgOutline"/>
              <dgm:constr type="w" for="ch" forName="bgOutline" refType="w" fact="0.81"/>
              <dgm:constr type="h" for="ch" forName="bgOutline" refType="h"/>
              <dgm:constr type="l" for="ch" forName="parentText" refType="w" fact="0.8"/>
              <dgm:constr type="t" for="ch" forName="parentText"/>
              <dgm:constr type="w" for="ch" forName="parentText" refType="w" fact="0.2"/>
              <dgm:constr type="h" for="ch" forName="parentText" refType="h"/>
              <dgm:constr type="l" for="ch" forName="descendantText"/>
              <dgm:constr type="t" for="ch" forName="descendantText"/>
              <dgm:constr type="w" for="ch" forName="descendantText" refType="w" fact="0.8"/>
              <dgm:constr type="h" for="ch" forName="descendantText" refType="h"/>
            </dgm:constrLst>
          </dgm:else>
        </dgm:choose>
        <dgm:ruleLst/>
        <dgm:layoutNode name="bgOutline" styleLbl="fgAcc1">
          <dgm:alg type="sp"/>
          <dgm:choose name="bgOutlineDir">
            <dgm:if name="bgOutlineNorm" func="var" arg="dir" op="equ" val="norm">
              <dgm:shape xmlns:r="http://schemas.openxmlformats.org/officeDocument/2006/relationships" rot="90" type="round2SameRect" r:blip="">
                <dgm:adjLst>
                  <dgm:adj idx="1" val="0.15"/>
                  <dgm:adj idx="2" val="0"/>
                </dgm:adjLst>
              </dgm:shape>
            </dgm:if>
            <dgm:else name="bgOutlineRev">
              <dgm:shape xmlns:r="http://schemas.openxmlformats.org/officeDocument/2006/relationships" rot="-90" type="round2SameRect" r:blip="">
                <dgm:adjLst>
                  <dgm:adj idx="1" val="0.15"/>
                  <dgm:adj idx="2" val="0"/>
                </dgm:adjLst>
              </dgm:shape>
            </dgm:else>
          </dgm:choose>
          <dgm:presOf axis="self"/>
          <dgm:constrLst/>
          <dgm:ruleLst/>
        </dgm:layoutNode>
        <dgm:layoutNode name="parentText" styleLbl="alignNode1">
          <dgm:varLst>
            <dgm:chMax val="1"/>
            <dgm:bulletEnabled/>
          </dgm:varLst>
          <dgm:alg type="tx">
            <dgm:param type="parTxLTRAlign" val="l"/>
            <dgm:param type="parTxRTLAlign" val="r"/>
          </dgm:alg>
          <dgm:choose name="parentShapeDir">
            <dgm:if name="parentShapeNorm" func="var" arg="dir" op="equ" val="norm">
              <dgm:shape xmlns:r="http://schemas.openxmlformats.org/officeDocument/2006/relationships" rot="-90" type="round2SameRect" r:blip="" zOrderOff="3">
                <dgm:adjLst>
                  <dgm:adj idx="1" val="0.1"/>
                </dgm:adjLst>
              </dgm:shape>
            </dgm:if>
            <dgm:else name="parentShapeRev">
              <dgm:shape xmlns:r="http://schemas.openxmlformats.org/officeDocument/2006/relationships" rot="90" type="round2SameRect" r:blip="" zOrderOff="3">
                <dgm:adjLst>
                  <dgm:adj idx="1" val="0.1"/>
                </dgm:adjLst>
              </dgm:shape>
            </dgm:else>
          </dgm:choose>
          <dgm:presOf axis="self" ptType="node"/>
          <dgm:constrLst>
            <dgm:constr type="tMarg" refType="h" fact="0.28"/>
            <dgm:constr type="bMarg" refType="h" fact="0.28"/>
            <dgm:constr type="lMarg" refType="w" fact="0.15"/>
            <dgm:constr type="rMarg" refType="w" fact="0.15"/>
          </dgm:constrLst>
          <dgm:ruleLst>
            <dgm:rule type="primFontSz" val="8" fact="NaN" max="NaN"/>
          </dgm:ruleLst>
        </dgm:layoutNode>
        <dgm:layoutNode name="descendantText" styleLbl="revTx">
          <dgm:varLst>
            <dgm:bulletEnabled/>
          </dgm:varLst>
          <dgm:alg type="tx">
            <dgm:param type="stBulletLvl" val="0"/>
            <dgm:param type="parTxLTRAlign" val="l"/>
            <dgm:param type="shpTxLTRAlignCh" val="l"/>
            <dgm:param type="parTxRTLAlign" val="r"/>
            <dgm:param type="shpTxRTLAlignCh" val="r"/>
          </dgm:alg>
          <dgm:shape xmlns:r="http://schemas.openxmlformats.org/officeDocument/2006/relationships" type="rect" r:blip="" hideGeom="1">
            <dgm:adjLst/>
          </dgm:shape>
          <dgm:presOf axis="des" ptType="node"/>
          <dgm:constrLst>
            <dgm:constr type="primFontSz" val="24"/>
            <dgm:constr type="lMarg" refType="w" fact="0.06"/>
            <dgm:constr type="rMarg" refType="w" fact="0.06"/>
            <dgm:constr type="tMarg" refType="h" fact="0.28"/>
            <dgm:constr type="bMarg" refType="h" fact="0.28"/>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24/layout/VerticalActionList">
  <dgm:title val=""/>
  <dgm:desc val=""/>
  <dgm:catLst>
    <dgm:cat type="list" pri="82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dirChoose">
      <dgm:if name="dirNorm" func="var" arg="dir" op="equ" val="norm">
        <dgm:alg type="lin">
          <dgm:param type="linDir" val="fromT"/>
          <dgm:param type="nodeHorzAlign" val="l"/>
        </dgm:alg>
      </dgm:if>
      <dgm:else name="dirRev">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alg type="composite"/>
        <dgm:shape xmlns:r="http://schemas.openxmlformats.org/officeDocument/2006/relationships" r:blip="">
          <dgm:adjLst/>
        </dgm:shape>
        <dgm:presOf/>
        <dgm:choose name="compositeDir">
          <dgm:if name="compositeNorm" func="var" arg="dir" op="equ" val="norm">
            <dgm:constrLst>
              <dgm:constr type="l" for="ch" forName="bgOutline" refType="w" fact="0.19"/>
              <dgm:constr type="t" for="ch" forName="bgOutline"/>
              <dgm:constr type="w" for="ch" forName="bgOutline" refType="w" fact="0.81"/>
              <dgm:constr type="h" for="ch" forName="bgOutline" refType="h"/>
              <dgm:constr type="l" for="ch" forName="parentText"/>
              <dgm:constr type="t" for="ch" forName="parentText"/>
              <dgm:constr type="w" for="ch" forName="parentText" refType="w" fact="0.2"/>
              <dgm:constr type="h" for="ch" forName="parentText" refType="h"/>
              <dgm:constr type="l" for="ch" forName="descendantText" refType="w" fact="0.2"/>
              <dgm:constr type="t" for="ch" forName="descendantText"/>
              <dgm:constr type="w" for="ch" forName="descendantText" refType="w" fact="0.8"/>
              <dgm:constr type="h" for="ch" forName="descendantText" refType="h"/>
            </dgm:constrLst>
          </dgm:if>
          <dgm:else name="compositeRev">
            <dgm:constrLst>
              <dgm:constr type="l" for="ch" forName="bgOutline"/>
              <dgm:constr type="t" for="ch" forName="bgOutline"/>
              <dgm:constr type="w" for="ch" forName="bgOutline" refType="w" fact="0.81"/>
              <dgm:constr type="h" for="ch" forName="bgOutline" refType="h"/>
              <dgm:constr type="l" for="ch" forName="parentText" refType="w" fact="0.8"/>
              <dgm:constr type="t" for="ch" forName="parentText"/>
              <dgm:constr type="w" for="ch" forName="parentText" refType="w" fact="0.2"/>
              <dgm:constr type="h" for="ch" forName="parentText" refType="h"/>
              <dgm:constr type="l" for="ch" forName="descendantText"/>
              <dgm:constr type="t" for="ch" forName="descendantText"/>
              <dgm:constr type="w" for="ch" forName="descendantText" refType="w" fact="0.8"/>
              <dgm:constr type="h" for="ch" forName="descendantText" refType="h"/>
            </dgm:constrLst>
          </dgm:else>
        </dgm:choose>
        <dgm:ruleLst/>
        <dgm:layoutNode name="bgOutline" styleLbl="fgAcc1">
          <dgm:alg type="sp"/>
          <dgm:choose name="bgOutlineDir">
            <dgm:if name="bgOutlineNorm" func="var" arg="dir" op="equ" val="norm">
              <dgm:shape xmlns:r="http://schemas.openxmlformats.org/officeDocument/2006/relationships" rot="90" type="round2SameRect" r:blip="">
                <dgm:adjLst>
                  <dgm:adj idx="1" val="0.15"/>
                  <dgm:adj idx="2" val="0"/>
                </dgm:adjLst>
              </dgm:shape>
            </dgm:if>
            <dgm:else name="bgOutlineRev">
              <dgm:shape xmlns:r="http://schemas.openxmlformats.org/officeDocument/2006/relationships" rot="-90" type="round2SameRect" r:blip="">
                <dgm:adjLst>
                  <dgm:adj idx="1" val="0.15"/>
                  <dgm:adj idx="2" val="0"/>
                </dgm:adjLst>
              </dgm:shape>
            </dgm:else>
          </dgm:choose>
          <dgm:presOf axis="self"/>
          <dgm:constrLst/>
          <dgm:ruleLst/>
        </dgm:layoutNode>
        <dgm:layoutNode name="parentText" styleLbl="alignNode1">
          <dgm:varLst>
            <dgm:chMax val="1"/>
            <dgm:bulletEnabled/>
          </dgm:varLst>
          <dgm:alg type="tx">
            <dgm:param type="parTxLTRAlign" val="l"/>
            <dgm:param type="parTxRTLAlign" val="r"/>
          </dgm:alg>
          <dgm:choose name="parentShapeDir">
            <dgm:if name="parentShapeNorm" func="var" arg="dir" op="equ" val="norm">
              <dgm:shape xmlns:r="http://schemas.openxmlformats.org/officeDocument/2006/relationships" rot="-90" type="round2SameRect" r:blip="" zOrderOff="3">
                <dgm:adjLst>
                  <dgm:adj idx="1" val="0.1"/>
                </dgm:adjLst>
              </dgm:shape>
            </dgm:if>
            <dgm:else name="parentShapeRev">
              <dgm:shape xmlns:r="http://schemas.openxmlformats.org/officeDocument/2006/relationships" rot="90" type="round2SameRect" r:blip="" zOrderOff="3">
                <dgm:adjLst>
                  <dgm:adj idx="1" val="0.1"/>
                </dgm:adjLst>
              </dgm:shape>
            </dgm:else>
          </dgm:choose>
          <dgm:presOf axis="self" ptType="node"/>
          <dgm:constrLst>
            <dgm:constr type="tMarg" refType="h" fact="0.28"/>
            <dgm:constr type="bMarg" refType="h" fact="0.28"/>
            <dgm:constr type="lMarg" refType="w" fact="0.15"/>
            <dgm:constr type="rMarg" refType="w" fact="0.15"/>
          </dgm:constrLst>
          <dgm:ruleLst>
            <dgm:rule type="primFontSz" val="8" fact="NaN" max="NaN"/>
          </dgm:ruleLst>
        </dgm:layoutNode>
        <dgm:layoutNode name="descendantText" styleLbl="revTx">
          <dgm:varLst>
            <dgm:bulletEnabled/>
          </dgm:varLst>
          <dgm:alg type="tx">
            <dgm:param type="stBulletLvl" val="0"/>
            <dgm:param type="parTxLTRAlign" val="l"/>
            <dgm:param type="shpTxLTRAlignCh" val="l"/>
            <dgm:param type="parTxRTLAlign" val="r"/>
            <dgm:param type="shpTxRTLAlignCh" val="r"/>
          </dgm:alg>
          <dgm:shape xmlns:r="http://schemas.openxmlformats.org/officeDocument/2006/relationships" type="rect" r:blip="" hideGeom="1">
            <dgm:adjLst/>
          </dgm:shape>
          <dgm:presOf axis="des" ptType="node"/>
          <dgm:constrLst>
            <dgm:constr type="primFontSz" val="24"/>
            <dgm:constr type="lMarg" refType="w" fact="0.06"/>
            <dgm:constr type="rMarg" refType="w" fact="0.06"/>
            <dgm:constr type="tMarg" refType="h" fact="0.28"/>
            <dgm:constr type="bMarg" refType="h" fact="0.28"/>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30.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4.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24/layout/VerticalActionList">
  <dgm:title val=""/>
  <dgm:desc val=""/>
  <dgm:catLst>
    <dgm:cat type="list" pri="82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dirChoose">
      <dgm:if name="dirNorm" func="var" arg="dir" op="equ" val="norm">
        <dgm:alg type="lin">
          <dgm:param type="linDir" val="fromT"/>
          <dgm:param type="nodeHorzAlign" val="l"/>
        </dgm:alg>
      </dgm:if>
      <dgm:else name="dirRev">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alg type="composite"/>
        <dgm:shape xmlns:r="http://schemas.openxmlformats.org/officeDocument/2006/relationships" r:blip="">
          <dgm:adjLst/>
        </dgm:shape>
        <dgm:presOf/>
        <dgm:choose name="compositeDir">
          <dgm:if name="compositeNorm" func="var" arg="dir" op="equ" val="norm">
            <dgm:constrLst>
              <dgm:constr type="l" for="ch" forName="bgOutline" refType="w" fact="0.19"/>
              <dgm:constr type="t" for="ch" forName="bgOutline"/>
              <dgm:constr type="w" for="ch" forName="bgOutline" refType="w" fact="0.81"/>
              <dgm:constr type="h" for="ch" forName="bgOutline" refType="h"/>
              <dgm:constr type="l" for="ch" forName="parentText"/>
              <dgm:constr type="t" for="ch" forName="parentText"/>
              <dgm:constr type="w" for="ch" forName="parentText" refType="w" fact="0.2"/>
              <dgm:constr type="h" for="ch" forName="parentText" refType="h"/>
              <dgm:constr type="l" for="ch" forName="descendantText" refType="w" fact="0.2"/>
              <dgm:constr type="t" for="ch" forName="descendantText"/>
              <dgm:constr type="w" for="ch" forName="descendantText" refType="w" fact="0.8"/>
              <dgm:constr type="h" for="ch" forName="descendantText" refType="h"/>
            </dgm:constrLst>
          </dgm:if>
          <dgm:else name="compositeRev">
            <dgm:constrLst>
              <dgm:constr type="l" for="ch" forName="bgOutline"/>
              <dgm:constr type="t" for="ch" forName="bgOutline"/>
              <dgm:constr type="w" for="ch" forName="bgOutline" refType="w" fact="0.81"/>
              <dgm:constr type="h" for="ch" forName="bgOutline" refType="h"/>
              <dgm:constr type="l" for="ch" forName="parentText" refType="w" fact="0.8"/>
              <dgm:constr type="t" for="ch" forName="parentText"/>
              <dgm:constr type="w" for="ch" forName="parentText" refType="w" fact="0.2"/>
              <dgm:constr type="h" for="ch" forName="parentText" refType="h"/>
              <dgm:constr type="l" for="ch" forName="descendantText"/>
              <dgm:constr type="t" for="ch" forName="descendantText"/>
              <dgm:constr type="w" for="ch" forName="descendantText" refType="w" fact="0.8"/>
              <dgm:constr type="h" for="ch" forName="descendantText" refType="h"/>
            </dgm:constrLst>
          </dgm:else>
        </dgm:choose>
        <dgm:ruleLst/>
        <dgm:layoutNode name="bgOutline" styleLbl="fgAcc1">
          <dgm:alg type="sp"/>
          <dgm:choose name="bgOutlineDir">
            <dgm:if name="bgOutlineNorm" func="var" arg="dir" op="equ" val="norm">
              <dgm:shape xmlns:r="http://schemas.openxmlformats.org/officeDocument/2006/relationships" rot="90" type="round2SameRect" r:blip="">
                <dgm:adjLst>
                  <dgm:adj idx="1" val="0.15"/>
                  <dgm:adj idx="2" val="0"/>
                </dgm:adjLst>
              </dgm:shape>
            </dgm:if>
            <dgm:else name="bgOutlineRev">
              <dgm:shape xmlns:r="http://schemas.openxmlformats.org/officeDocument/2006/relationships" rot="-90" type="round2SameRect" r:blip="">
                <dgm:adjLst>
                  <dgm:adj idx="1" val="0.15"/>
                  <dgm:adj idx="2" val="0"/>
                </dgm:adjLst>
              </dgm:shape>
            </dgm:else>
          </dgm:choose>
          <dgm:presOf axis="self"/>
          <dgm:constrLst/>
          <dgm:ruleLst/>
        </dgm:layoutNode>
        <dgm:layoutNode name="parentText" styleLbl="alignNode1">
          <dgm:varLst>
            <dgm:chMax val="1"/>
            <dgm:bulletEnabled/>
          </dgm:varLst>
          <dgm:alg type="tx">
            <dgm:param type="parTxLTRAlign" val="l"/>
            <dgm:param type="parTxRTLAlign" val="r"/>
          </dgm:alg>
          <dgm:choose name="parentShapeDir">
            <dgm:if name="parentShapeNorm" func="var" arg="dir" op="equ" val="norm">
              <dgm:shape xmlns:r="http://schemas.openxmlformats.org/officeDocument/2006/relationships" rot="-90" type="round2SameRect" r:blip="" zOrderOff="3">
                <dgm:adjLst>
                  <dgm:adj idx="1" val="0.1"/>
                </dgm:adjLst>
              </dgm:shape>
            </dgm:if>
            <dgm:else name="parentShapeRev">
              <dgm:shape xmlns:r="http://schemas.openxmlformats.org/officeDocument/2006/relationships" rot="90" type="round2SameRect" r:blip="" zOrderOff="3">
                <dgm:adjLst>
                  <dgm:adj idx="1" val="0.1"/>
                </dgm:adjLst>
              </dgm:shape>
            </dgm:else>
          </dgm:choose>
          <dgm:presOf axis="self" ptType="node"/>
          <dgm:constrLst>
            <dgm:constr type="tMarg" refType="h" fact="0.28"/>
            <dgm:constr type="bMarg" refType="h" fact="0.28"/>
            <dgm:constr type="lMarg" refType="w" fact="0.15"/>
            <dgm:constr type="rMarg" refType="w" fact="0.15"/>
          </dgm:constrLst>
          <dgm:ruleLst>
            <dgm:rule type="primFontSz" val="8" fact="NaN" max="NaN"/>
          </dgm:ruleLst>
        </dgm:layoutNode>
        <dgm:layoutNode name="descendantText" styleLbl="revTx">
          <dgm:varLst>
            <dgm:bulletEnabled/>
          </dgm:varLst>
          <dgm:alg type="tx">
            <dgm:param type="stBulletLvl" val="0"/>
            <dgm:param type="parTxLTRAlign" val="l"/>
            <dgm:param type="shpTxLTRAlignCh" val="l"/>
            <dgm:param type="parTxRTLAlign" val="r"/>
            <dgm:param type="shpTxRTLAlignCh" val="r"/>
          </dgm:alg>
          <dgm:shape xmlns:r="http://schemas.openxmlformats.org/officeDocument/2006/relationships" type="rect" r:blip="" hideGeom="1">
            <dgm:adjLst/>
          </dgm:shape>
          <dgm:presOf axis="des" ptType="node"/>
          <dgm:constrLst>
            <dgm:constr type="primFontSz" val="24"/>
            <dgm:constr type="lMarg" refType="w" fact="0.06"/>
            <dgm:constr type="rMarg" refType="w" fact="0.06"/>
            <dgm:constr type="tMarg" refType="h" fact="0.28"/>
            <dgm:constr type="bMarg" refType="h" fact="0.28"/>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24/layout/VerticalActionList">
  <dgm:title val=""/>
  <dgm:desc val=""/>
  <dgm:catLst>
    <dgm:cat type="list" pri="82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dirChoose">
      <dgm:if name="dirNorm" func="var" arg="dir" op="equ" val="norm">
        <dgm:alg type="lin">
          <dgm:param type="linDir" val="fromT"/>
          <dgm:param type="nodeHorzAlign" val="l"/>
        </dgm:alg>
      </dgm:if>
      <dgm:else name="dirRev">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alg type="composite"/>
        <dgm:shape xmlns:r="http://schemas.openxmlformats.org/officeDocument/2006/relationships" r:blip="">
          <dgm:adjLst/>
        </dgm:shape>
        <dgm:presOf/>
        <dgm:choose name="compositeDir">
          <dgm:if name="compositeNorm" func="var" arg="dir" op="equ" val="norm">
            <dgm:constrLst>
              <dgm:constr type="l" for="ch" forName="bgOutline" refType="w" fact="0.19"/>
              <dgm:constr type="t" for="ch" forName="bgOutline"/>
              <dgm:constr type="w" for="ch" forName="bgOutline" refType="w" fact="0.81"/>
              <dgm:constr type="h" for="ch" forName="bgOutline" refType="h"/>
              <dgm:constr type="l" for="ch" forName="parentText"/>
              <dgm:constr type="t" for="ch" forName="parentText"/>
              <dgm:constr type="w" for="ch" forName="parentText" refType="w" fact="0.2"/>
              <dgm:constr type="h" for="ch" forName="parentText" refType="h"/>
              <dgm:constr type="l" for="ch" forName="descendantText" refType="w" fact="0.2"/>
              <dgm:constr type="t" for="ch" forName="descendantText"/>
              <dgm:constr type="w" for="ch" forName="descendantText" refType="w" fact="0.8"/>
              <dgm:constr type="h" for="ch" forName="descendantText" refType="h"/>
            </dgm:constrLst>
          </dgm:if>
          <dgm:else name="compositeRev">
            <dgm:constrLst>
              <dgm:constr type="l" for="ch" forName="bgOutline"/>
              <dgm:constr type="t" for="ch" forName="bgOutline"/>
              <dgm:constr type="w" for="ch" forName="bgOutline" refType="w" fact="0.81"/>
              <dgm:constr type="h" for="ch" forName="bgOutline" refType="h"/>
              <dgm:constr type="l" for="ch" forName="parentText" refType="w" fact="0.8"/>
              <dgm:constr type="t" for="ch" forName="parentText"/>
              <dgm:constr type="w" for="ch" forName="parentText" refType="w" fact="0.2"/>
              <dgm:constr type="h" for="ch" forName="parentText" refType="h"/>
              <dgm:constr type="l" for="ch" forName="descendantText"/>
              <dgm:constr type="t" for="ch" forName="descendantText"/>
              <dgm:constr type="w" for="ch" forName="descendantText" refType="w" fact="0.8"/>
              <dgm:constr type="h" for="ch" forName="descendantText" refType="h"/>
            </dgm:constrLst>
          </dgm:else>
        </dgm:choose>
        <dgm:ruleLst/>
        <dgm:layoutNode name="bgOutline" styleLbl="fgAcc1">
          <dgm:alg type="sp"/>
          <dgm:choose name="bgOutlineDir">
            <dgm:if name="bgOutlineNorm" func="var" arg="dir" op="equ" val="norm">
              <dgm:shape xmlns:r="http://schemas.openxmlformats.org/officeDocument/2006/relationships" rot="90" type="round2SameRect" r:blip="">
                <dgm:adjLst>
                  <dgm:adj idx="1" val="0.15"/>
                  <dgm:adj idx="2" val="0"/>
                </dgm:adjLst>
              </dgm:shape>
            </dgm:if>
            <dgm:else name="bgOutlineRev">
              <dgm:shape xmlns:r="http://schemas.openxmlformats.org/officeDocument/2006/relationships" rot="-90" type="round2SameRect" r:blip="">
                <dgm:adjLst>
                  <dgm:adj idx="1" val="0.15"/>
                  <dgm:adj idx="2" val="0"/>
                </dgm:adjLst>
              </dgm:shape>
            </dgm:else>
          </dgm:choose>
          <dgm:presOf axis="self"/>
          <dgm:constrLst/>
          <dgm:ruleLst/>
        </dgm:layoutNode>
        <dgm:layoutNode name="parentText" styleLbl="alignNode1">
          <dgm:varLst>
            <dgm:chMax val="1"/>
            <dgm:bulletEnabled/>
          </dgm:varLst>
          <dgm:alg type="tx">
            <dgm:param type="parTxLTRAlign" val="l"/>
            <dgm:param type="parTxRTLAlign" val="r"/>
          </dgm:alg>
          <dgm:choose name="parentShapeDir">
            <dgm:if name="parentShapeNorm" func="var" arg="dir" op="equ" val="norm">
              <dgm:shape xmlns:r="http://schemas.openxmlformats.org/officeDocument/2006/relationships" rot="-90" type="round2SameRect" r:blip="" zOrderOff="3">
                <dgm:adjLst>
                  <dgm:adj idx="1" val="0.1"/>
                </dgm:adjLst>
              </dgm:shape>
            </dgm:if>
            <dgm:else name="parentShapeRev">
              <dgm:shape xmlns:r="http://schemas.openxmlformats.org/officeDocument/2006/relationships" rot="90" type="round2SameRect" r:blip="" zOrderOff="3">
                <dgm:adjLst>
                  <dgm:adj idx="1" val="0.1"/>
                </dgm:adjLst>
              </dgm:shape>
            </dgm:else>
          </dgm:choose>
          <dgm:presOf axis="self" ptType="node"/>
          <dgm:constrLst>
            <dgm:constr type="tMarg" refType="h" fact="0.28"/>
            <dgm:constr type="bMarg" refType="h" fact="0.28"/>
            <dgm:constr type="lMarg" refType="w" fact="0.15"/>
            <dgm:constr type="rMarg" refType="w" fact="0.15"/>
          </dgm:constrLst>
          <dgm:ruleLst>
            <dgm:rule type="primFontSz" val="8" fact="NaN" max="NaN"/>
          </dgm:ruleLst>
        </dgm:layoutNode>
        <dgm:layoutNode name="descendantText" styleLbl="revTx">
          <dgm:varLst>
            <dgm:bulletEnabled/>
          </dgm:varLst>
          <dgm:alg type="tx">
            <dgm:param type="stBulletLvl" val="0"/>
            <dgm:param type="parTxLTRAlign" val="l"/>
            <dgm:param type="shpTxLTRAlignCh" val="l"/>
            <dgm:param type="parTxRTLAlign" val="r"/>
            <dgm:param type="shpTxRTLAlignCh" val="r"/>
          </dgm:alg>
          <dgm:shape xmlns:r="http://schemas.openxmlformats.org/officeDocument/2006/relationships" type="rect" r:blip="" hideGeom="1">
            <dgm:adjLst/>
          </dgm:shape>
          <dgm:presOf axis="des" ptType="node"/>
          <dgm:constrLst>
            <dgm:constr type="primFontSz" val="24"/>
            <dgm:constr type="lMarg" refType="w" fact="0.06"/>
            <dgm:constr type="rMarg" refType="w" fact="0.06"/>
            <dgm:constr type="tMarg" refType="h" fact="0.28"/>
            <dgm:constr type="bMarg" refType="h" fact="0.28"/>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5D1B3E-7430-49BE-93E3-84FC237EB9A5}" type="datetimeFigureOut">
              <a:rPr lang="en-CA" smtClean="0"/>
              <a:t>2026-09-15</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A219AF-31E1-4C13-8A47-7C32BFDA626C}" type="slidenum">
              <a:rPr lang="en-CA" smtClean="0"/>
              <a:t>‹#›</a:t>
            </a:fld>
            <a:endParaRPr lang="en-CA"/>
          </a:p>
        </p:txBody>
      </p:sp>
    </p:spTree>
    <p:extLst>
      <p:ext uri="{BB962C8B-B14F-4D97-AF65-F5344CB8AC3E}">
        <p14:creationId xmlns:p14="http://schemas.microsoft.com/office/powerpoint/2010/main" val="2074549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100"/>
          </a:p>
        </p:txBody>
      </p:sp>
      <p:sp>
        <p:nvSpPr>
          <p:cNvPr id="4" name="Slide Number Placeholder 3"/>
          <p:cNvSpPr>
            <a:spLocks noGrp="1"/>
          </p:cNvSpPr>
          <p:nvPr>
            <p:ph type="sldNum" sz="quarter" idx="5"/>
          </p:nvPr>
        </p:nvSpPr>
        <p:spPr/>
        <p:txBody>
          <a:bodyPr/>
          <a:lstStyle/>
          <a:p>
            <a:fld id="{A8A219AF-31E1-4C13-8A47-7C32BFDA626C}" type="slidenum">
              <a:rPr lang="en-CA" smtClean="0"/>
              <a:t>1</a:t>
            </a:fld>
            <a:endParaRPr lang="en-CA"/>
          </a:p>
        </p:txBody>
      </p:sp>
    </p:spTree>
    <p:extLst>
      <p:ext uri="{BB962C8B-B14F-4D97-AF65-F5344CB8AC3E}">
        <p14:creationId xmlns:p14="http://schemas.microsoft.com/office/powerpoint/2010/main" val="6205152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panel acknowledges several limitations of serum ferritin testing, which include variability </a:t>
            </a:r>
            <a:r>
              <a:rPr lang="en-CA" sz="1200" kern="1200" dirty="0">
                <a:solidFill>
                  <a:schemeClr val="tx1"/>
                </a:solidFill>
                <a:effectLst/>
                <a:latin typeface="+mn-lt"/>
                <a:ea typeface="+mn-ea"/>
                <a:cs typeface="+mn-cs"/>
              </a:rPr>
              <a:t>across laboratory methods for testing serum ferritin</a:t>
            </a:r>
            <a:r>
              <a:rPr lang="en-US" sz="1200" kern="1200" dirty="0">
                <a:solidFill>
                  <a:schemeClr val="tx1"/>
                </a:solidFill>
                <a:effectLst/>
                <a:latin typeface="+mn-lt"/>
                <a:ea typeface="+mn-ea"/>
                <a:cs typeface="+mn-cs"/>
              </a:rPr>
              <a:t> and lack of harmonization across platforms. </a:t>
            </a:r>
            <a:r>
              <a:rPr lang="en-CA" sz="1200" kern="1200" dirty="0">
                <a:solidFill>
                  <a:schemeClr val="tx1"/>
                </a:solidFill>
                <a:effectLst/>
                <a:latin typeface="+mn-lt"/>
                <a:ea typeface="+mn-ea"/>
                <a:cs typeface="+mn-cs"/>
              </a:rPr>
              <a:t>Testing </a:t>
            </a:r>
            <a:r>
              <a:rPr lang="en-US" sz="1200" kern="1200" dirty="0">
                <a:solidFill>
                  <a:schemeClr val="tx1"/>
                </a:solidFill>
                <a:effectLst/>
                <a:latin typeface="+mn-lt"/>
                <a:ea typeface="+mn-ea"/>
                <a:cs typeface="+mn-cs"/>
              </a:rPr>
              <a:t>methods have evolved and include nonradiometric immunoassays such as enzyme-linked immunoassay (ELISA), chemiluminescent </a:t>
            </a:r>
            <a:r>
              <a:rPr lang="en-CA" sz="1200" kern="1200" dirty="0">
                <a:solidFill>
                  <a:schemeClr val="tx1"/>
                </a:solidFill>
                <a:effectLst/>
                <a:latin typeface="+mn-lt"/>
                <a:ea typeface="+mn-ea"/>
                <a:cs typeface="+mn-cs"/>
              </a:rPr>
              <a:t>microparticle immunoassay (CMIA), </a:t>
            </a:r>
            <a:r>
              <a:rPr lang="en-US" sz="1200" kern="1200" dirty="0">
                <a:solidFill>
                  <a:schemeClr val="tx1"/>
                </a:solidFill>
                <a:effectLst/>
                <a:latin typeface="+mn-lt"/>
                <a:ea typeface="+mn-ea"/>
                <a:cs typeface="+mn-cs"/>
              </a:rPr>
              <a:t>chemiluminescent assays (CLIA), and electrochemiluminescence immunoassay (ECLIA) as well as radiometric assays such as </a:t>
            </a:r>
            <a:r>
              <a:rPr lang="en-US" sz="1200" kern="1200" dirty="0" err="1">
                <a:solidFill>
                  <a:schemeClr val="tx1"/>
                </a:solidFill>
                <a:effectLst/>
                <a:latin typeface="+mn-lt"/>
                <a:ea typeface="+mn-ea"/>
                <a:cs typeface="+mn-cs"/>
              </a:rPr>
              <a:t>radioimmunoassays</a:t>
            </a:r>
            <a:r>
              <a:rPr lang="en-US" sz="1200" kern="1200" dirty="0">
                <a:solidFill>
                  <a:schemeClr val="tx1"/>
                </a:solidFill>
                <a:effectLst/>
                <a:latin typeface="+mn-lt"/>
                <a:ea typeface="+mn-ea"/>
                <a:cs typeface="+mn-cs"/>
              </a:rPr>
              <a:t> (RIA) and immunoradiometric assays (IRMA). As a result, different laboratory assays may obtain and report different serum ferritin values on the same serum sample. This -assay-to-assay variability occurs across the range of serum ferritin values but is most pronounced, and potentially clinically significant, at the higher end of serum ferritin values</a:t>
            </a:r>
          </a:p>
          <a:p>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12.	Truong J, Naveed K, </a:t>
            </a:r>
            <a:r>
              <a:rPr lang="en-CA" sz="1200" kern="1200" dirty="0" err="1">
                <a:solidFill>
                  <a:schemeClr val="tx1"/>
                </a:solidFill>
                <a:effectLst/>
                <a:latin typeface="+mn-lt"/>
                <a:ea typeface="+mn-ea"/>
                <a:cs typeface="+mn-cs"/>
              </a:rPr>
              <a:t>Beriault</a:t>
            </a:r>
            <a:r>
              <a:rPr lang="en-CA" sz="1200" kern="1200" dirty="0">
                <a:solidFill>
                  <a:schemeClr val="tx1"/>
                </a:solidFill>
                <a:effectLst/>
                <a:latin typeface="+mn-lt"/>
                <a:ea typeface="+mn-ea"/>
                <a:cs typeface="+mn-cs"/>
              </a:rPr>
              <a:t> D, Lightfoot D, Fralick M, </a:t>
            </a:r>
            <a:r>
              <a:rPr lang="en-CA" sz="1200" kern="1200" dirty="0" err="1">
                <a:solidFill>
                  <a:schemeClr val="tx1"/>
                </a:solidFill>
                <a:effectLst/>
                <a:latin typeface="+mn-lt"/>
                <a:ea typeface="+mn-ea"/>
                <a:cs typeface="+mn-cs"/>
              </a:rPr>
              <a:t>Sholzberg</a:t>
            </a:r>
            <a:r>
              <a:rPr lang="en-CA" sz="1200" kern="1200" dirty="0">
                <a:solidFill>
                  <a:schemeClr val="tx1"/>
                </a:solidFill>
                <a:effectLst/>
                <a:latin typeface="+mn-lt"/>
                <a:ea typeface="+mn-ea"/>
                <a:cs typeface="+mn-cs"/>
              </a:rPr>
              <a:t> M. The origin of ferritin reference intervals: a systematic review. </a:t>
            </a:r>
            <a:r>
              <a:rPr lang="en-CA" sz="1200" i="1" kern="1200" dirty="0">
                <a:solidFill>
                  <a:schemeClr val="tx1"/>
                </a:solidFill>
                <a:effectLst/>
                <a:latin typeface="+mn-lt"/>
                <a:ea typeface="+mn-ea"/>
                <a:cs typeface="+mn-cs"/>
              </a:rPr>
              <a:t>Lancet </a:t>
            </a:r>
            <a:r>
              <a:rPr lang="en-CA" sz="1200" i="1" kern="1200" dirty="0" err="1">
                <a:solidFill>
                  <a:schemeClr val="tx1"/>
                </a:solidFill>
                <a:effectLst/>
                <a:latin typeface="+mn-lt"/>
                <a:ea typeface="+mn-ea"/>
                <a:cs typeface="+mn-cs"/>
              </a:rPr>
              <a:t>Haematol</a:t>
            </a:r>
            <a:r>
              <a:rPr lang="en-CA" sz="1200" kern="1200" dirty="0">
                <a:solidFill>
                  <a:schemeClr val="tx1"/>
                </a:solidFill>
                <a:effectLst/>
                <a:latin typeface="+mn-lt"/>
                <a:ea typeface="+mn-ea"/>
                <a:cs typeface="+mn-cs"/>
              </a:rPr>
              <a:t>. Jul 2024;11(7):e530-e539. doi:10.1016/S2352-3026(24)00103-0</a:t>
            </a:r>
          </a:p>
          <a:p>
            <a:r>
              <a:rPr lang="en-CA" sz="1200" kern="1200" dirty="0">
                <a:solidFill>
                  <a:schemeClr val="tx1"/>
                </a:solidFill>
                <a:effectLst/>
                <a:latin typeface="+mn-lt"/>
                <a:ea typeface="+mn-ea"/>
                <a:cs typeface="+mn-cs"/>
              </a:rPr>
              <a:t>13.	Garcia-Casal MN, Pena-Rosas JP, </a:t>
            </a:r>
            <a:r>
              <a:rPr lang="en-CA" sz="1200" kern="1200" dirty="0" err="1">
                <a:solidFill>
                  <a:schemeClr val="tx1"/>
                </a:solidFill>
                <a:effectLst/>
                <a:latin typeface="+mn-lt"/>
                <a:ea typeface="+mn-ea"/>
                <a:cs typeface="+mn-cs"/>
              </a:rPr>
              <a:t>Urrechaga</a:t>
            </a:r>
            <a:r>
              <a:rPr lang="en-CA" sz="1200" kern="1200" dirty="0">
                <a:solidFill>
                  <a:schemeClr val="tx1"/>
                </a:solidFill>
                <a:effectLst/>
                <a:latin typeface="+mn-lt"/>
                <a:ea typeface="+mn-ea"/>
                <a:cs typeface="+mn-cs"/>
              </a:rPr>
              <a:t> E, et al. Performance and comparability of laboratory methods for measuring ferritin concentrations in human serum or plasma: A systematic review and meta-analysis. </a:t>
            </a:r>
            <a:r>
              <a:rPr lang="en-CA" sz="1200" i="1" kern="1200" dirty="0" err="1">
                <a:solidFill>
                  <a:schemeClr val="tx1"/>
                </a:solidFill>
                <a:effectLst/>
                <a:latin typeface="+mn-lt"/>
                <a:ea typeface="+mn-ea"/>
                <a:cs typeface="+mn-cs"/>
              </a:rPr>
              <a:t>PLoS</a:t>
            </a:r>
            <a:r>
              <a:rPr lang="en-CA" sz="1200" i="1" kern="1200" dirty="0">
                <a:solidFill>
                  <a:schemeClr val="tx1"/>
                </a:solidFill>
                <a:effectLst/>
                <a:latin typeface="+mn-lt"/>
                <a:ea typeface="+mn-ea"/>
                <a:cs typeface="+mn-cs"/>
              </a:rPr>
              <a:t> One</a:t>
            </a:r>
            <a:r>
              <a:rPr lang="en-CA" sz="1200" kern="1200" dirty="0">
                <a:solidFill>
                  <a:schemeClr val="tx1"/>
                </a:solidFill>
                <a:effectLst/>
                <a:latin typeface="+mn-lt"/>
                <a:ea typeface="+mn-ea"/>
                <a:cs typeface="+mn-cs"/>
              </a:rPr>
              <a:t>. 2018;13(5):e0196576. doi:10.1371/journal.pone.0196576</a:t>
            </a:r>
          </a:p>
          <a:p>
            <a:r>
              <a:rPr lang="en-CA" sz="1200" kern="1200" dirty="0">
                <a:solidFill>
                  <a:schemeClr val="tx1"/>
                </a:solidFill>
                <a:effectLst/>
                <a:latin typeface="+mn-lt"/>
                <a:ea typeface="+mn-ea"/>
                <a:cs typeface="+mn-cs"/>
              </a:rPr>
              <a:t>14.	</a:t>
            </a:r>
            <a:r>
              <a:rPr lang="en-CA" sz="1200" kern="1200" dirty="0" err="1">
                <a:solidFill>
                  <a:schemeClr val="tx1"/>
                </a:solidFill>
                <a:effectLst/>
                <a:latin typeface="+mn-lt"/>
                <a:ea typeface="+mn-ea"/>
                <a:cs typeface="+mn-cs"/>
              </a:rPr>
              <a:t>Karakochuk</a:t>
            </a:r>
            <a:r>
              <a:rPr lang="en-CA" sz="1200" kern="1200" dirty="0">
                <a:solidFill>
                  <a:schemeClr val="tx1"/>
                </a:solidFill>
                <a:effectLst/>
                <a:latin typeface="+mn-lt"/>
                <a:ea typeface="+mn-ea"/>
                <a:cs typeface="+mn-cs"/>
              </a:rPr>
              <a:t> CD, Whitfield KC, Rappaport AI, et al. Comparison of four immunoassays to measure serum ferritin concentrations and iron deficiency prevalence among non-pregnant Cambodian women and Congolese children. </a:t>
            </a:r>
            <a:r>
              <a:rPr lang="en-CA" sz="1200" i="1" kern="1200" dirty="0">
                <a:solidFill>
                  <a:schemeClr val="tx1"/>
                </a:solidFill>
                <a:effectLst/>
                <a:latin typeface="+mn-lt"/>
                <a:ea typeface="+mn-ea"/>
                <a:cs typeface="+mn-cs"/>
              </a:rPr>
              <a:t>Clin Chem Lab Med</a:t>
            </a:r>
            <a:r>
              <a:rPr lang="en-CA" sz="1200" kern="1200" dirty="0">
                <a:solidFill>
                  <a:schemeClr val="tx1"/>
                </a:solidFill>
                <a:effectLst/>
                <a:latin typeface="+mn-lt"/>
                <a:ea typeface="+mn-ea"/>
                <a:cs typeface="+mn-cs"/>
              </a:rPr>
              <a:t>. Jan 1 2017;55(1):65-72. doi:10.1515/cclm-2016-0421</a:t>
            </a:r>
          </a:p>
          <a:p>
            <a:r>
              <a:rPr lang="en-CA" sz="1200" kern="1200" dirty="0">
                <a:solidFill>
                  <a:schemeClr val="tx1"/>
                </a:solidFill>
                <a:effectLst/>
                <a:latin typeface="+mn-lt"/>
                <a:ea typeface="+mn-ea"/>
                <a:cs typeface="+mn-cs"/>
              </a:rPr>
              <a:t>15.	Majoni SW, Nelson J, Graham J, et al. Comparison of two ferritin assay platforms to assess their level of agreement in measuring serum and plasma ferritin levels in patients with chronic kidney disease. </a:t>
            </a:r>
            <a:r>
              <a:rPr lang="en-CA" sz="1200" i="1" kern="1200" dirty="0">
                <a:solidFill>
                  <a:schemeClr val="tx1"/>
                </a:solidFill>
                <a:effectLst/>
                <a:latin typeface="+mn-lt"/>
                <a:ea typeface="+mn-ea"/>
                <a:cs typeface="+mn-cs"/>
              </a:rPr>
              <a:t>BMC Nephrol</a:t>
            </a:r>
            <a:r>
              <a:rPr lang="en-CA" sz="1200" kern="1200" dirty="0">
                <a:solidFill>
                  <a:schemeClr val="tx1"/>
                </a:solidFill>
                <a:effectLst/>
                <a:latin typeface="+mn-lt"/>
                <a:ea typeface="+mn-ea"/>
                <a:cs typeface="+mn-cs"/>
              </a:rPr>
              <a:t>. Jun 30 2023;24(1):198. doi:10.1186/s12882-023-03255-6</a:t>
            </a:r>
          </a:p>
          <a:p>
            <a:endParaRPr lang="en-CA" dirty="0"/>
          </a:p>
        </p:txBody>
      </p:sp>
      <p:sp>
        <p:nvSpPr>
          <p:cNvPr id="4" name="Slide Number Placeholder 3"/>
          <p:cNvSpPr>
            <a:spLocks noGrp="1"/>
          </p:cNvSpPr>
          <p:nvPr>
            <p:ph type="sldNum" sz="quarter" idx="5"/>
          </p:nvPr>
        </p:nvSpPr>
        <p:spPr/>
        <p:txBody>
          <a:bodyPr/>
          <a:lstStyle/>
          <a:p>
            <a:fld id="{859C6CAE-2F54-45B0-915C-D1FB93C28D61}" type="slidenum">
              <a:rPr lang="en-CA" smtClean="0"/>
              <a:t>10</a:t>
            </a:fld>
            <a:endParaRPr lang="en-CA"/>
          </a:p>
        </p:txBody>
      </p:sp>
    </p:spTree>
    <p:extLst>
      <p:ext uri="{BB962C8B-B14F-4D97-AF65-F5344CB8AC3E}">
        <p14:creationId xmlns:p14="http://schemas.microsoft.com/office/powerpoint/2010/main" val="2593266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A219AF-31E1-4C13-8A47-7C32BFDA626C}" type="slidenum">
              <a:rPr lang="en-CA" smtClean="0"/>
              <a:t>11</a:t>
            </a:fld>
            <a:endParaRPr lang="en-CA"/>
          </a:p>
        </p:txBody>
      </p:sp>
    </p:spTree>
    <p:extLst>
      <p:ext uri="{BB962C8B-B14F-4D97-AF65-F5344CB8AC3E}">
        <p14:creationId xmlns:p14="http://schemas.microsoft.com/office/powerpoint/2010/main" val="1315526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A8A219AF-31E1-4C13-8A47-7C32BFDA626C}" type="slidenum">
              <a:rPr lang="en-CA" smtClean="0"/>
              <a:t>12</a:t>
            </a:fld>
            <a:endParaRPr lang="en-CA"/>
          </a:p>
        </p:txBody>
      </p:sp>
    </p:spTree>
    <p:extLst>
      <p:ext uri="{BB962C8B-B14F-4D97-AF65-F5344CB8AC3E}">
        <p14:creationId xmlns:p14="http://schemas.microsoft.com/office/powerpoint/2010/main" val="1704406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9B836-2CBF-EE36-CB91-55B3DF58E7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C068D8-A0AC-7093-F3E6-3F03C8C1C7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8447E-CEF8-2099-1962-E4AA89CF96A3}"/>
              </a:ext>
            </a:extLst>
          </p:cNvPr>
          <p:cNvSpPr>
            <a:spLocks noGrp="1"/>
          </p:cNvSpPr>
          <p:nvPr>
            <p:ph type="body" idx="1"/>
          </p:nvPr>
        </p:nvSpPr>
        <p:spPr/>
        <p:txBody>
          <a:bodyPr/>
          <a:lstStyle/>
          <a:p>
            <a:r>
              <a:rPr lang="en-CA" b="1"/>
              <a:t>Recommendation #1 </a:t>
            </a:r>
            <a:r>
              <a:rPr lang="en-CA"/>
              <a:t>This threshold is for </a:t>
            </a:r>
            <a:r>
              <a:rPr lang="en-CA" i="1"/>
              <a:t>children</a:t>
            </a:r>
            <a:r>
              <a:rPr lang="en-CA"/>
              <a:t> </a:t>
            </a:r>
            <a:r>
              <a:rPr lang="en-CA" b="1"/>
              <a:t>without</a:t>
            </a:r>
            <a:r>
              <a:rPr lang="en-CA"/>
              <a:t> known or suspected inflammation, and a higher serum ferritin threshold may be required for children with inflammation.</a:t>
            </a:r>
            <a:r>
              <a:rPr lang="en-CA" b="1"/>
              <a:t> </a:t>
            </a:r>
            <a:endParaRPr lang="en-CA">
              <a:solidFill>
                <a:srgbClr val="444444"/>
              </a:solidFill>
            </a:endParaRPr>
          </a:p>
          <a:p>
            <a:r>
              <a:rPr lang="en-CA"/>
              <a:t>Due to a lack of direct evidence, specific recommendations for children aged &gt;4 years until adolescence (defined as age </a:t>
            </a:r>
            <a:r>
              <a:rPr lang="en-CA" u="sng"/>
              <a:t>&gt;</a:t>
            </a:r>
            <a:r>
              <a:rPr lang="en-CA"/>
              <a:t>11 years5) and non-menstruating adolescents were not developed. For children aged &gt;4 years until adolescence, a serum ferritin threshold of ≤20 ng/mL is appropriate for the diagnosis of iron deficiency by indirectly applying evidence for young children. For non-menstruating adolescents, a serum ferritin threshold of </a:t>
            </a:r>
            <a:r>
              <a:rPr lang="en-CA" u="sng"/>
              <a:t>&lt;</a:t>
            </a:r>
            <a:r>
              <a:rPr lang="en-CA"/>
              <a:t>30 ng/mL is appropriate for the diagnosis of iron deficiency by indirectly applying evidence from menstruating adolescents and adult populations.</a:t>
            </a:r>
            <a:endParaRPr lang="en-US">
              <a:solidFill>
                <a:srgbClr val="444444"/>
              </a:solidFill>
            </a:endParaRPr>
          </a:p>
          <a:p>
            <a:endParaRPr lang="en-CA">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B9EBCBCB-C179-CE98-9F78-964013861D7F}"/>
              </a:ext>
            </a:extLst>
          </p:cNvPr>
          <p:cNvSpPr>
            <a:spLocks noGrp="1"/>
          </p:cNvSpPr>
          <p:nvPr>
            <p:ph type="sldNum" sz="quarter" idx="5"/>
          </p:nvPr>
        </p:nvSpPr>
        <p:spPr/>
        <p:txBody>
          <a:bodyPr/>
          <a:lstStyle/>
          <a:p>
            <a:fld id="{A8A219AF-31E1-4C13-8A47-7C32BFDA626C}" type="slidenum">
              <a:rPr lang="en-CA" smtClean="0"/>
              <a:t>13</a:t>
            </a:fld>
            <a:endParaRPr lang="en-CA"/>
          </a:p>
        </p:txBody>
      </p:sp>
    </p:spTree>
    <p:extLst>
      <p:ext uri="{BB962C8B-B14F-4D97-AF65-F5344CB8AC3E}">
        <p14:creationId xmlns:p14="http://schemas.microsoft.com/office/powerpoint/2010/main" val="301469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19.	Mei Z, Addo OY, Jefferds ME, Sharma AJ, Flores-Ayala RC, Brittenham GM. Physiologically based serum ferritin thresholds for iron deficiency in children and non-pregnant women: a US National Health and Nutrition Examination Surveys (NHANES) serial cross-sectional study. </a:t>
            </a:r>
            <a:r>
              <a:rPr lang="en-CA" sz="1200" i="1" kern="1200" dirty="0">
                <a:solidFill>
                  <a:schemeClr val="tx1"/>
                </a:solidFill>
                <a:effectLst/>
                <a:latin typeface="+mn-lt"/>
                <a:ea typeface="+mn-ea"/>
                <a:cs typeface="+mn-cs"/>
              </a:rPr>
              <a:t>Lancet </a:t>
            </a:r>
            <a:r>
              <a:rPr lang="en-CA" sz="1200" i="1" kern="1200" dirty="0" err="1">
                <a:solidFill>
                  <a:schemeClr val="tx1"/>
                </a:solidFill>
                <a:effectLst/>
                <a:latin typeface="+mn-lt"/>
                <a:ea typeface="+mn-ea"/>
                <a:cs typeface="+mn-cs"/>
              </a:rPr>
              <a:t>Haematol</a:t>
            </a:r>
            <a:r>
              <a:rPr lang="en-CA" sz="1200" kern="1200" dirty="0">
                <a:solidFill>
                  <a:schemeClr val="tx1"/>
                </a:solidFill>
                <a:effectLst/>
                <a:latin typeface="+mn-lt"/>
                <a:ea typeface="+mn-ea"/>
                <a:cs typeface="+mn-cs"/>
              </a:rPr>
              <a:t>. Aug 2021;8(8):e572-e582. doi:10.1016/S2352-3026(21)00168-X</a:t>
            </a:r>
          </a:p>
          <a:p>
            <a:r>
              <a:rPr lang="en-CA" sz="1200" kern="1200" dirty="0">
                <a:solidFill>
                  <a:schemeClr val="tx1"/>
                </a:solidFill>
                <a:effectLst/>
                <a:latin typeface="+mn-lt"/>
                <a:ea typeface="+mn-ea"/>
                <a:cs typeface="+mn-cs"/>
              </a:rPr>
              <a:t>37.	Jonker FA, Boele van </a:t>
            </a:r>
            <a:r>
              <a:rPr lang="en-CA" sz="1200" kern="1200" dirty="0" err="1">
                <a:solidFill>
                  <a:schemeClr val="tx1"/>
                </a:solidFill>
                <a:effectLst/>
                <a:latin typeface="+mn-lt"/>
                <a:ea typeface="+mn-ea"/>
                <a:cs typeface="+mn-cs"/>
              </a:rPr>
              <a:t>Hensbroek</a:t>
            </a:r>
            <a:r>
              <a:rPr lang="en-CA" sz="1200" kern="1200" dirty="0">
                <a:solidFill>
                  <a:schemeClr val="tx1"/>
                </a:solidFill>
                <a:effectLst/>
                <a:latin typeface="+mn-lt"/>
                <a:ea typeface="+mn-ea"/>
                <a:cs typeface="+mn-cs"/>
              </a:rPr>
              <a:t> M, Leenstra T, et al. Conventional and novel peripheral blood iron markers compared against bone marrow in Malawian children. </a:t>
            </a:r>
            <a:r>
              <a:rPr lang="en-CA" sz="1200" i="1" kern="1200" dirty="0">
                <a:solidFill>
                  <a:schemeClr val="tx1"/>
                </a:solidFill>
                <a:effectLst/>
                <a:latin typeface="+mn-lt"/>
                <a:ea typeface="+mn-ea"/>
                <a:cs typeface="+mn-cs"/>
              </a:rPr>
              <a:t>J Clin </a:t>
            </a:r>
            <a:r>
              <a:rPr lang="en-CA" sz="1200" i="1" kern="1200" dirty="0" err="1">
                <a:solidFill>
                  <a:schemeClr val="tx1"/>
                </a:solidFill>
                <a:effectLst/>
                <a:latin typeface="+mn-lt"/>
                <a:ea typeface="+mn-ea"/>
                <a:cs typeface="+mn-cs"/>
              </a:rPr>
              <a:t>Pathol</a:t>
            </a:r>
            <a:r>
              <a:rPr lang="en-CA" sz="1200" kern="1200" dirty="0">
                <a:solidFill>
                  <a:schemeClr val="tx1"/>
                </a:solidFill>
                <a:effectLst/>
                <a:latin typeface="+mn-lt"/>
                <a:ea typeface="+mn-ea"/>
                <a:cs typeface="+mn-cs"/>
              </a:rPr>
              <a:t>. Aug 2014;67(8):717-23. doi:10.1136/jclinpath-2014-202291</a:t>
            </a:r>
          </a:p>
          <a:p>
            <a:r>
              <a:rPr lang="en-CA" sz="1200" kern="1200" dirty="0">
                <a:solidFill>
                  <a:schemeClr val="tx1"/>
                </a:solidFill>
                <a:effectLst/>
                <a:latin typeface="+mn-lt"/>
                <a:ea typeface="+mn-ea"/>
                <a:cs typeface="+mn-cs"/>
              </a:rPr>
              <a:t>38.	Sezgin G, Monagle P, Loh TP, et al. Clinical thresholds for diagnosing iron deficiency: comparison of functional assessment of serum ferritin to population based centiles. </a:t>
            </a:r>
            <a:r>
              <a:rPr lang="en-CA" sz="1200" i="1" kern="1200" dirty="0">
                <a:solidFill>
                  <a:schemeClr val="tx1"/>
                </a:solidFill>
                <a:effectLst/>
                <a:latin typeface="+mn-lt"/>
                <a:ea typeface="+mn-ea"/>
                <a:cs typeface="+mn-cs"/>
              </a:rPr>
              <a:t>Sci Rep</a:t>
            </a:r>
            <a:r>
              <a:rPr lang="en-CA" sz="1200" kern="1200" dirty="0">
                <a:solidFill>
                  <a:schemeClr val="tx1"/>
                </a:solidFill>
                <a:effectLst/>
                <a:latin typeface="+mn-lt"/>
                <a:ea typeface="+mn-ea"/>
                <a:cs typeface="+mn-cs"/>
              </a:rPr>
              <a:t>. Oct 26 2020;10(1):18233. doi:10.1038/s41598-020-75435-5</a:t>
            </a:r>
          </a:p>
          <a:p>
            <a:r>
              <a:rPr lang="en-CA" sz="1200" kern="1200" dirty="0">
                <a:solidFill>
                  <a:schemeClr val="tx1"/>
                </a:solidFill>
                <a:effectLst/>
                <a:latin typeface="+mn-lt"/>
                <a:ea typeface="+mn-ea"/>
                <a:cs typeface="+mn-cs"/>
              </a:rPr>
              <a:t>39.	</a:t>
            </a:r>
            <a:r>
              <a:rPr lang="en-CA" sz="1200" kern="1200" dirty="0" err="1">
                <a:solidFill>
                  <a:schemeClr val="tx1"/>
                </a:solidFill>
                <a:effectLst/>
                <a:latin typeface="+mn-lt"/>
                <a:ea typeface="+mn-ea"/>
                <a:cs typeface="+mn-cs"/>
              </a:rPr>
              <a:t>Mukhtarova</a:t>
            </a:r>
            <a:r>
              <a:rPr lang="en-CA" sz="1200" kern="1200" dirty="0">
                <a:solidFill>
                  <a:schemeClr val="tx1"/>
                </a:solidFill>
                <a:effectLst/>
                <a:latin typeface="+mn-lt"/>
                <a:ea typeface="+mn-ea"/>
                <a:cs typeface="+mn-cs"/>
              </a:rPr>
              <a:t> N, Ha B, Diamond CA, Plumb AJ, Kling PJ. Serum Ferritin Threshold for Iron Deficiency Screening in One-Year-Old Children. </a:t>
            </a:r>
            <a:r>
              <a:rPr lang="en-CA" sz="1200" i="1" kern="1200" dirty="0">
                <a:solidFill>
                  <a:schemeClr val="tx1"/>
                </a:solidFill>
                <a:effectLst/>
                <a:latin typeface="+mn-lt"/>
                <a:ea typeface="+mn-ea"/>
                <a:cs typeface="+mn-cs"/>
              </a:rPr>
              <a:t>J </a:t>
            </a:r>
            <a:r>
              <a:rPr lang="en-CA" sz="1200" i="1" kern="1200" dirty="0" err="1">
                <a:solidFill>
                  <a:schemeClr val="tx1"/>
                </a:solidFill>
                <a:effectLst/>
                <a:latin typeface="+mn-lt"/>
                <a:ea typeface="+mn-ea"/>
                <a:cs typeface="+mn-cs"/>
              </a:rPr>
              <a:t>Pediatr</a:t>
            </a:r>
            <a:r>
              <a:rPr lang="en-CA" sz="1200" kern="1200" dirty="0">
                <a:solidFill>
                  <a:schemeClr val="tx1"/>
                </a:solidFill>
                <a:effectLst/>
                <a:latin typeface="+mn-lt"/>
                <a:ea typeface="+mn-ea"/>
                <a:cs typeface="+mn-cs"/>
              </a:rPr>
              <a:t>. Jun 2022;245:217-221. doi:10.1016/j.jpeds.2022.01.050</a:t>
            </a:r>
          </a:p>
          <a:p>
            <a:r>
              <a:rPr lang="en-CA" sz="1200" kern="1200" dirty="0">
                <a:solidFill>
                  <a:schemeClr val="tx1"/>
                </a:solidFill>
                <a:effectLst/>
                <a:latin typeface="+mn-lt"/>
                <a:ea typeface="+mn-ea"/>
                <a:cs typeface="+mn-cs"/>
              </a:rPr>
              <a:t>40.	Addo OY, Mei Z, Jefferds MED, et al. Physiologically based serum ferritin thresholds for iron deficiency among women and children from Africa, Asia, Europe, and central America: a multinational comparative study. </a:t>
            </a:r>
            <a:r>
              <a:rPr lang="en-CA" sz="1200" i="1" kern="1200" dirty="0">
                <a:solidFill>
                  <a:schemeClr val="tx1"/>
                </a:solidFill>
                <a:effectLst/>
                <a:latin typeface="+mn-lt"/>
                <a:ea typeface="+mn-ea"/>
                <a:cs typeface="+mn-cs"/>
              </a:rPr>
              <a:t>Lancet Glob Health</a:t>
            </a:r>
            <a:r>
              <a:rPr lang="en-CA" sz="1200" kern="1200" dirty="0">
                <a:solidFill>
                  <a:schemeClr val="tx1"/>
                </a:solidFill>
                <a:effectLst/>
                <a:latin typeface="+mn-lt"/>
                <a:ea typeface="+mn-ea"/>
                <a:cs typeface="+mn-cs"/>
              </a:rPr>
              <a:t>. May 2025;13(5):e831-e842. doi:10.1016/S2214-109X(25)00009-9</a:t>
            </a:r>
            <a:endParaRPr lang="en-CA" dirty="0"/>
          </a:p>
        </p:txBody>
      </p:sp>
      <p:sp>
        <p:nvSpPr>
          <p:cNvPr id="4" name="Slide Number Placeholder 3"/>
          <p:cNvSpPr>
            <a:spLocks noGrp="1"/>
          </p:cNvSpPr>
          <p:nvPr>
            <p:ph type="sldNum" sz="quarter" idx="5"/>
          </p:nvPr>
        </p:nvSpPr>
        <p:spPr/>
        <p:txBody>
          <a:bodyPr/>
          <a:lstStyle/>
          <a:p>
            <a:fld id="{A8A219AF-31E1-4C13-8A47-7C32BFDA626C}" type="slidenum">
              <a:rPr lang="en-CA" smtClean="0"/>
              <a:t>14</a:t>
            </a:fld>
            <a:endParaRPr lang="en-CA"/>
          </a:p>
        </p:txBody>
      </p:sp>
    </p:spTree>
    <p:extLst>
      <p:ext uri="{BB962C8B-B14F-4D97-AF65-F5344CB8AC3E}">
        <p14:creationId xmlns:p14="http://schemas.microsoft.com/office/powerpoint/2010/main" val="30849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The panel prioritized a serum ferritin threshold that maximized true positives and minimized false negatives based on the expected benefit of identification of a great number of patients with iron deficiency who may benefit from treatment.</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accurate diagnosis of iron deficiency in children allows for prompt intervention (dietary counseling, iron supplementation) to prevent the progression of iron deficiency to iron deficiency anemia or, in individuals with iron deficiency anemia, progression to more severe anemia. The benefits of identifying and treating iron deficiency in children are particularly significant due to the high iron demands in development and the demonstrated improvement in hematologic parameters</a:t>
            </a:r>
            <a:r>
              <a:rPr lang="en-CA" sz="1200" kern="1200" baseline="30000" dirty="0">
                <a:solidFill>
                  <a:schemeClr val="tx1"/>
                </a:solidFill>
                <a:effectLst/>
                <a:latin typeface="+mn-lt"/>
                <a:ea typeface="+mn-ea"/>
                <a:cs typeface="+mn-cs"/>
              </a:rPr>
              <a:t>41</a:t>
            </a:r>
            <a:r>
              <a:rPr lang="en-CA" sz="1200" kern="1200" dirty="0">
                <a:solidFill>
                  <a:schemeClr val="tx1"/>
                </a:solidFill>
                <a:effectLst/>
                <a:latin typeface="+mn-lt"/>
                <a:ea typeface="+mn-ea"/>
                <a:cs typeface="+mn-cs"/>
              </a:rPr>
              <a:t>, cognition, and neurodevelopment</a:t>
            </a:r>
            <a:r>
              <a:rPr lang="en-CA" sz="1200" kern="1200" baseline="30000" dirty="0">
                <a:solidFill>
                  <a:schemeClr val="tx1"/>
                </a:solidFill>
                <a:effectLst/>
                <a:latin typeface="+mn-lt"/>
                <a:ea typeface="+mn-ea"/>
                <a:cs typeface="+mn-cs"/>
              </a:rPr>
              <a:t>42</a:t>
            </a:r>
            <a:r>
              <a:rPr lang="en-CA" sz="1200" kern="1200" dirty="0">
                <a:solidFill>
                  <a:schemeClr val="tx1"/>
                </a:solidFill>
                <a:effectLst/>
                <a:latin typeface="+mn-lt"/>
                <a:ea typeface="+mn-ea"/>
                <a:cs typeface="+mn-cs"/>
              </a:rPr>
              <a:t> with supplementation.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41.	Powers JM, Buchanan GR, Adix L, Zhang S, Gao A, </a:t>
            </a:r>
            <a:r>
              <a:rPr lang="en-CA" sz="1200" kern="1200" dirty="0" err="1">
                <a:solidFill>
                  <a:schemeClr val="tx1"/>
                </a:solidFill>
                <a:effectLst/>
                <a:latin typeface="+mn-lt"/>
                <a:ea typeface="+mn-ea"/>
                <a:cs typeface="+mn-cs"/>
              </a:rPr>
              <a:t>McCavit</a:t>
            </a:r>
            <a:r>
              <a:rPr lang="en-CA" sz="1200" kern="1200" dirty="0">
                <a:solidFill>
                  <a:schemeClr val="tx1"/>
                </a:solidFill>
                <a:effectLst/>
                <a:latin typeface="+mn-lt"/>
                <a:ea typeface="+mn-ea"/>
                <a:cs typeface="+mn-cs"/>
              </a:rPr>
              <a:t> TL. Effect of Low-Dose Ferrous Sulfate vs Iron Polysaccharide Complex on Hemoglobin Concentration in Young Children With Nutritional Iron-Deficiency Anemia: A Randomized Clinical Trial. </a:t>
            </a:r>
            <a:r>
              <a:rPr lang="en-CA" sz="1200" i="1" kern="1200" dirty="0">
                <a:solidFill>
                  <a:schemeClr val="tx1"/>
                </a:solidFill>
                <a:effectLst/>
                <a:latin typeface="+mn-lt"/>
                <a:ea typeface="+mn-ea"/>
                <a:cs typeface="+mn-cs"/>
              </a:rPr>
              <a:t>JAMA</a:t>
            </a:r>
            <a:r>
              <a:rPr lang="en-CA" sz="1200" kern="1200" dirty="0">
                <a:solidFill>
                  <a:schemeClr val="tx1"/>
                </a:solidFill>
                <a:effectLst/>
                <a:latin typeface="+mn-lt"/>
                <a:ea typeface="+mn-ea"/>
                <a:cs typeface="+mn-cs"/>
              </a:rPr>
              <a:t>. Jun 13 2017;317(22):2297-2304. doi:10.1001/jama.2017.6846</a:t>
            </a:r>
          </a:p>
          <a:p>
            <a:r>
              <a:rPr lang="en-CA" sz="1200" kern="1200" dirty="0">
                <a:solidFill>
                  <a:schemeClr val="tx1"/>
                </a:solidFill>
                <a:effectLst/>
                <a:latin typeface="+mn-lt"/>
                <a:ea typeface="+mn-ea"/>
                <a:cs typeface="+mn-cs"/>
              </a:rPr>
              <a:t>42.	</a:t>
            </a:r>
            <a:r>
              <a:rPr lang="en-CA" sz="1200" kern="1200" dirty="0" err="1">
                <a:solidFill>
                  <a:schemeClr val="tx1"/>
                </a:solidFill>
                <a:effectLst/>
                <a:latin typeface="+mn-lt"/>
                <a:ea typeface="+mn-ea"/>
                <a:cs typeface="+mn-cs"/>
              </a:rPr>
              <a:t>Bahbah</a:t>
            </a:r>
            <a:r>
              <a:rPr lang="en-CA" sz="1200" kern="1200" dirty="0">
                <a:solidFill>
                  <a:schemeClr val="tx1"/>
                </a:solidFill>
                <a:effectLst/>
                <a:latin typeface="+mn-lt"/>
                <a:ea typeface="+mn-ea"/>
                <a:cs typeface="+mn-cs"/>
              </a:rPr>
              <a:t> WA, Omar ZA, El-Shafie AM, Mahrous KS, El </a:t>
            </a:r>
            <a:r>
              <a:rPr lang="en-CA" sz="1200" kern="1200" dirty="0" err="1">
                <a:solidFill>
                  <a:schemeClr val="tx1"/>
                </a:solidFill>
                <a:effectLst/>
                <a:latin typeface="+mn-lt"/>
                <a:ea typeface="+mn-ea"/>
                <a:cs typeface="+mn-cs"/>
              </a:rPr>
              <a:t>Zefzaf</a:t>
            </a:r>
            <a:r>
              <a:rPr lang="en-CA" sz="1200" kern="1200" dirty="0">
                <a:solidFill>
                  <a:schemeClr val="tx1"/>
                </a:solidFill>
                <a:effectLst/>
                <a:latin typeface="+mn-lt"/>
                <a:ea typeface="+mn-ea"/>
                <a:cs typeface="+mn-cs"/>
              </a:rPr>
              <a:t> HMS. Interventional impact of liposomal iron on iron-deficient children developmental outcome: randomized, double-blind, placebo-controlled trial. </a:t>
            </a:r>
            <a:r>
              <a:rPr lang="en-CA" sz="1200" i="1" kern="1200" dirty="0" err="1">
                <a:solidFill>
                  <a:schemeClr val="tx1"/>
                </a:solidFill>
                <a:effectLst/>
                <a:latin typeface="+mn-lt"/>
                <a:ea typeface="+mn-ea"/>
                <a:cs typeface="+mn-cs"/>
              </a:rPr>
              <a:t>Pediatr</a:t>
            </a:r>
            <a:r>
              <a:rPr lang="en-CA" sz="1200" i="1" kern="1200" dirty="0">
                <a:solidFill>
                  <a:schemeClr val="tx1"/>
                </a:solidFill>
                <a:effectLst/>
                <a:latin typeface="+mn-lt"/>
                <a:ea typeface="+mn-ea"/>
                <a:cs typeface="+mn-cs"/>
              </a:rPr>
              <a:t> Res</a:t>
            </a:r>
            <a:r>
              <a:rPr lang="en-CA" sz="1200" kern="1200" dirty="0">
                <a:solidFill>
                  <a:schemeClr val="tx1"/>
                </a:solidFill>
                <a:effectLst/>
                <a:latin typeface="+mn-lt"/>
                <a:ea typeface="+mn-ea"/>
                <a:cs typeface="+mn-cs"/>
              </a:rPr>
              <a:t>. Dec 2025;98(6):2228-2239. doi:10.1038/s41390-025-04204-9</a:t>
            </a:r>
          </a:p>
          <a:p>
            <a:r>
              <a:rPr lang="en-CA" sz="1200" kern="1200" dirty="0">
                <a:solidFill>
                  <a:schemeClr val="tx1"/>
                </a:solidFill>
                <a:effectLst/>
                <a:latin typeface="+mn-lt"/>
                <a:ea typeface="+mn-ea"/>
                <a:cs typeface="+mn-cs"/>
              </a:rPr>
              <a:t>43.	Beard J. Iron deficiency alters brain development and functioning. </a:t>
            </a:r>
            <a:r>
              <a:rPr lang="en-CA" sz="1200" i="1" kern="1200" dirty="0">
                <a:solidFill>
                  <a:schemeClr val="tx1"/>
                </a:solidFill>
                <a:effectLst/>
                <a:latin typeface="+mn-lt"/>
                <a:ea typeface="+mn-ea"/>
                <a:cs typeface="+mn-cs"/>
              </a:rPr>
              <a:t>J </a:t>
            </a:r>
            <a:r>
              <a:rPr lang="en-CA" sz="1200" i="1" kern="1200" dirty="0" err="1">
                <a:solidFill>
                  <a:schemeClr val="tx1"/>
                </a:solidFill>
                <a:effectLst/>
                <a:latin typeface="+mn-lt"/>
                <a:ea typeface="+mn-ea"/>
                <a:cs typeface="+mn-cs"/>
              </a:rPr>
              <a:t>Nutr</a:t>
            </a:r>
            <a:r>
              <a:rPr lang="en-CA" sz="1200" kern="1200" dirty="0">
                <a:solidFill>
                  <a:schemeClr val="tx1"/>
                </a:solidFill>
                <a:effectLst/>
                <a:latin typeface="+mn-lt"/>
                <a:ea typeface="+mn-ea"/>
                <a:cs typeface="+mn-cs"/>
              </a:rPr>
              <a:t>. May 2003;133(5 Suppl 1):1468S-72S. doi:10.1093/</a:t>
            </a:r>
            <a:r>
              <a:rPr lang="en-CA" sz="1200" kern="1200" dirty="0" err="1">
                <a:solidFill>
                  <a:schemeClr val="tx1"/>
                </a:solidFill>
                <a:effectLst/>
                <a:latin typeface="+mn-lt"/>
                <a:ea typeface="+mn-ea"/>
                <a:cs typeface="+mn-cs"/>
              </a:rPr>
              <a:t>jn</a:t>
            </a:r>
            <a:r>
              <a:rPr lang="en-CA" sz="1200" kern="1200" dirty="0">
                <a:solidFill>
                  <a:schemeClr val="tx1"/>
                </a:solidFill>
                <a:effectLst/>
                <a:latin typeface="+mn-lt"/>
                <a:ea typeface="+mn-ea"/>
                <a:cs typeface="+mn-cs"/>
              </a:rPr>
              <a:t>/133.5.1468S</a:t>
            </a:r>
          </a:p>
          <a:p>
            <a:r>
              <a:rPr lang="en-CA" sz="1200" kern="1200" dirty="0">
                <a:solidFill>
                  <a:schemeClr val="tx1"/>
                </a:solidFill>
                <a:effectLst/>
                <a:latin typeface="+mn-lt"/>
                <a:ea typeface="+mn-ea"/>
                <a:cs typeface="+mn-cs"/>
              </a:rPr>
              <a:t>44.	Lukowski AF, Koss M, Burden MJ, et al. Iron deficiency in infancy and neurocognitive functioning at 19 years: evidence of long-term deficits in executive function and recognition memory. </a:t>
            </a:r>
            <a:r>
              <a:rPr lang="en-CA" sz="1200" i="1" kern="1200" dirty="0" err="1">
                <a:solidFill>
                  <a:schemeClr val="tx1"/>
                </a:solidFill>
                <a:effectLst/>
                <a:latin typeface="+mn-lt"/>
                <a:ea typeface="+mn-ea"/>
                <a:cs typeface="+mn-cs"/>
              </a:rPr>
              <a:t>Nutr</a:t>
            </a:r>
            <a:r>
              <a:rPr lang="en-CA" sz="1200" i="1" kern="1200" dirty="0">
                <a:solidFill>
                  <a:schemeClr val="tx1"/>
                </a:solidFill>
                <a:effectLst/>
                <a:latin typeface="+mn-lt"/>
                <a:ea typeface="+mn-ea"/>
                <a:cs typeface="+mn-cs"/>
              </a:rPr>
              <a:t> </a:t>
            </a:r>
            <a:r>
              <a:rPr lang="en-CA" sz="1200" i="1" kern="1200" dirty="0" err="1">
                <a:solidFill>
                  <a:schemeClr val="tx1"/>
                </a:solidFill>
                <a:effectLst/>
                <a:latin typeface="+mn-lt"/>
                <a:ea typeface="+mn-ea"/>
                <a:cs typeface="+mn-cs"/>
              </a:rPr>
              <a:t>Neurosci</a:t>
            </a:r>
            <a:r>
              <a:rPr lang="en-CA" sz="1200" kern="1200" dirty="0">
                <a:solidFill>
                  <a:schemeClr val="tx1"/>
                </a:solidFill>
                <a:effectLst/>
                <a:latin typeface="+mn-lt"/>
                <a:ea typeface="+mn-ea"/>
                <a:cs typeface="+mn-cs"/>
              </a:rPr>
              <a:t>. Apr 2010;13(2):54-70. doi:10.1179/147683010X12611460763689</a:t>
            </a:r>
          </a:p>
          <a:p>
            <a:r>
              <a:rPr lang="en-CA" sz="1200" kern="1200" dirty="0">
                <a:solidFill>
                  <a:schemeClr val="tx1"/>
                </a:solidFill>
                <a:effectLst/>
                <a:latin typeface="+mn-lt"/>
                <a:ea typeface="+mn-ea"/>
                <a:cs typeface="+mn-cs"/>
              </a:rPr>
              <a:t>45.	Wang J, Huo JS, Sun J, Ning ZX. Physical performance of migrant schoolchildren with marginal and severe iron deficiency in the suburbs of Beijing. </a:t>
            </a:r>
            <a:r>
              <a:rPr lang="en-CA" sz="1200" i="1" kern="1200" dirty="0">
                <a:solidFill>
                  <a:schemeClr val="tx1"/>
                </a:solidFill>
                <a:effectLst/>
                <a:latin typeface="+mn-lt"/>
                <a:ea typeface="+mn-ea"/>
                <a:cs typeface="+mn-cs"/>
              </a:rPr>
              <a:t>Biomed Environ Sci</a:t>
            </a:r>
            <a:r>
              <a:rPr lang="en-CA" sz="1200" kern="1200" dirty="0">
                <a:solidFill>
                  <a:schemeClr val="tx1"/>
                </a:solidFill>
                <a:effectLst/>
                <a:latin typeface="+mn-lt"/>
                <a:ea typeface="+mn-ea"/>
                <a:cs typeface="+mn-cs"/>
              </a:rPr>
              <a:t>. Aug 2009;22(4):333-9. doi:10.1016/S0895-3988(09)60064-7</a:t>
            </a:r>
          </a:p>
          <a:p>
            <a:r>
              <a:rPr lang="en-CA" sz="1200" kern="1200" dirty="0">
                <a:solidFill>
                  <a:schemeClr val="tx1"/>
                </a:solidFill>
                <a:effectLst/>
                <a:latin typeface="+mn-lt"/>
                <a:ea typeface="+mn-ea"/>
                <a:cs typeface="+mn-cs"/>
              </a:rPr>
              <a:t>46.	Nelson M, </a:t>
            </a:r>
            <a:r>
              <a:rPr lang="en-CA" sz="1200" kern="1200" dirty="0" err="1">
                <a:solidFill>
                  <a:schemeClr val="tx1"/>
                </a:solidFill>
                <a:effectLst/>
                <a:latin typeface="+mn-lt"/>
                <a:ea typeface="+mn-ea"/>
                <a:cs typeface="+mn-cs"/>
              </a:rPr>
              <a:t>Bakaliou</a:t>
            </a:r>
            <a:r>
              <a:rPr lang="en-CA" sz="1200" kern="1200" dirty="0">
                <a:solidFill>
                  <a:schemeClr val="tx1"/>
                </a:solidFill>
                <a:effectLst/>
                <a:latin typeface="+mn-lt"/>
                <a:ea typeface="+mn-ea"/>
                <a:cs typeface="+mn-cs"/>
              </a:rPr>
              <a:t> F, Trivedi A. Iron-deficiency anaemia and physical performance in adolescent girls from different ethnic backgrounds. </a:t>
            </a:r>
            <a:r>
              <a:rPr lang="en-CA" sz="1200" i="1" kern="1200" dirty="0">
                <a:solidFill>
                  <a:schemeClr val="tx1"/>
                </a:solidFill>
                <a:effectLst/>
                <a:latin typeface="+mn-lt"/>
                <a:ea typeface="+mn-ea"/>
                <a:cs typeface="+mn-cs"/>
              </a:rPr>
              <a:t>Br J </a:t>
            </a:r>
            <a:r>
              <a:rPr lang="en-CA" sz="1200" i="1" kern="1200" dirty="0" err="1">
                <a:solidFill>
                  <a:schemeClr val="tx1"/>
                </a:solidFill>
                <a:effectLst/>
                <a:latin typeface="+mn-lt"/>
                <a:ea typeface="+mn-ea"/>
                <a:cs typeface="+mn-cs"/>
              </a:rPr>
              <a:t>Nutr</a:t>
            </a:r>
            <a:r>
              <a:rPr lang="en-CA" sz="1200" kern="1200" dirty="0">
                <a:solidFill>
                  <a:schemeClr val="tx1"/>
                </a:solidFill>
                <a:effectLst/>
                <a:latin typeface="+mn-lt"/>
                <a:ea typeface="+mn-ea"/>
                <a:cs typeface="+mn-cs"/>
              </a:rPr>
              <a:t>. Sep 1994;72(3):427-33. doi:10.1079/bjn19940044</a:t>
            </a:r>
          </a:p>
          <a:p>
            <a:r>
              <a:rPr lang="en-CA" sz="1200" kern="1200" dirty="0">
                <a:solidFill>
                  <a:schemeClr val="tx1"/>
                </a:solidFill>
                <a:effectLst/>
                <a:latin typeface="+mn-lt"/>
                <a:ea typeface="+mn-ea"/>
                <a:cs typeface="+mn-cs"/>
              </a:rPr>
              <a:t>47.	</a:t>
            </a:r>
            <a:r>
              <a:rPr lang="en-CA" sz="1200" kern="1200" dirty="0" err="1">
                <a:solidFill>
                  <a:schemeClr val="tx1"/>
                </a:solidFill>
                <a:effectLst/>
                <a:latin typeface="+mn-lt"/>
                <a:ea typeface="+mn-ea"/>
                <a:cs typeface="+mn-cs"/>
              </a:rPr>
              <a:t>Itzkovich</a:t>
            </a:r>
            <a:r>
              <a:rPr lang="en-CA" sz="1200" kern="1200" dirty="0">
                <a:solidFill>
                  <a:schemeClr val="tx1"/>
                </a:solidFill>
                <a:effectLst/>
                <a:latin typeface="+mn-lt"/>
                <a:ea typeface="+mn-ea"/>
                <a:cs typeface="+mn-cs"/>
              </a:rPr>
              <a:t> M, Neuberger A, Harris I, Yahav D, Paul M, Gilboa M. Oral iron supplements for children in malaria-endemic areas. </a:t>
            </a:r>
            <a:r>
              <a:rPr lang="en-CA" sz="1200" i="1" kern="1200" dirty="0">
                <a:solidFill>
                  <a:schemeClr val="tx1"/>
                </a:solidFill>
                <a:effectLst/>
                <a:latin typeface="+mn-lt"/>
                <a:ea typeface="+mn-ea"/>
                <a:cs typeface="+mn-cs"/>
              </a:rPr>
              <a:t>Cochrane Database Syst Rev</a:t>
            </a:r>
            <a:r>
              <a:rPr lang="en-CA" sz="1200" kern="1200" dirty="0">
                <a:solidFill>
                  <a:schemeClr val="tx1"/>
                </a:solidFill>
                <a:effectLst/>
                <a:latin typeface="+mn-lt"/>
                <a:ea typeface="+mn-ea"/>
                <a:cs typeface="+mn-cs"/>
              </a:rPr>
              <a:t>. Jan 9 2026;1(1):CD006589. doi:10.1002/14651858.CD006589.pub5</a:t>
            </a:r>
          </a:p>
          <a:p>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A8A219AF-31E1-4C13-8A47-7C32BFDA626C}" type="slidenum">
              <a:rPr lang="en-CA" smtClean="0"/>
              <a:t>15</a:t>
            </a:fld>
            <a:endParaRPr lang="en-CA"/>
          </a:p>
        </p:txBody>
      </p:sp>
    </p:spTree>
    <p:extLst>
      <p:ext uri="{BB962C8B-B14F-4D97-AF65-F5344CB8AC3E}">
        <p14:creationId xmlns:p14="http://schemas.microsoft.com/office/powerpoint/2010/main" val="3545088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0629C-EDA0-F066-FB09-09E3DC510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942B1D-AF42-5F7C-C026-81F624068C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559782-E3AC-A6DF-E7D5-DAA35F5D76E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This child is 7 years of age, no history of inflammation and non-menstruating, therefore we can extrapolate that a serum ferritin threshold of ≤20 ng/mL is appropriate for the diagnosis of iron deficiency by indirectly applying evidence for young children. Furthermore, this child is anemic. Efforts at iron repletion are appropriate (and nutritional counselling). </a:t>
            </a:r>
          </a:p>
          <a:p>
            <a:endParaRPr lang="en-CA" dirty="0"/>
          </a:p>
        </p:txBody>
      </p:sp>
      <p:sp>
        <p:nvSpPr>
          <p:cNvPr id="4" name="Slide Number Placeholder 3">
            <a:extLst>
              <a:ext uri="{FF2B5EF4-FFF2-40B4-BE49-F238E27FC236}">
                <a16:creationId xmlns:a16="http://schemas.microsoft.com/office/drawing/2014/main" id="{91E9FFAB-0A4F-35EF-0EEE-9E56E976B056}"/>
              </a:ext>
            </a:extLst>
          </p:cNvPr>
          <p:cNvSpPr>
            <a:spLocks noGrp="1"/>
          </p:cNvSpPr>
          <p:nvPr>
            <p:ph type="sldNum" sz="quarter" idx="5"/>
          </p:nvPr>
        </p:nvSpPr>
        <p:spPr/>
        <p:txBody>
          <a:bodyPr/>
          <a:lstStyle/>
          <a:p>
            <a:fld id="{A8A219AF-31E1-4C13-8A47-7C32BFDA626C}" type="slidenum">
              <a:rPr lang="en-CA" smtClean="0"/>
              <a:t>17</a:t>
            </a:fld>
            <a:endParaRPr lang="en-CA"/>
          </a:p>
        </p:txBody>
      </p:sp>
    </p:spTree>
    <p:extLst>
      <p:ext uri="{BB962C8B-B14F-4D97-AF65-F5344CB8AC3E}">
        <p14:creationId xmlns:p14="http://schemas.microsoft.com/office/powerpoint/2010/main" val="3883242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The panel identified the following additional research needs and questions for children:  </a:t>
            </a:r>
          </a:p>
          <a:p>
            <a:pPr lvl="0"/>
            <a:r>
              <a:rPr lang="en-GB" dirty="0"/>
              <a:t>Prevalence of iron deficiency in children aged &gt;4 years until adolescence and in non-menstruating adolescents</a:t>
            </a:r>
            <a:endParaRPr lang="en-CA" dirty="0"/>
          </a:p>
          <a:p>
            <a:pPr lvl="0"/>
            <a:r>
              <a:rPr lang="en-GB" dirty="0"/>
              <a:t>Assessment of changes in serum ferritin and TSAT values across all </a:t>
            </a:r>
            <a:r>
              <a:rPr lang="en-GB" dirty="0" err="1"/>
              <a:t>pediatric</a:t>
            </a:r>
            <a:r>
              <a:rPr lang="en-GB" dirty="0"/>
              <a:t> age groups from birth to adulthood</a:t>
            </a:r>
            <a:endParaRPr lang="en-CA" dirty="0"/>
          </a:p>
          <a:p>
            <a:pPr lvl="0"/>
            <a:r>
              <a:rPr lang="en-CA" dirty="0"/>
              <a:t>Evaluation of outcomes related to screening at various serum ferritin thresholds for iron deficiency in young children</a:t>
            </a:r>
            <a:r>
              <a:rPr lang="en-GB" dirty="0"/>
              <a:t> and impact of treatment on such outcomes</a:t>
            </a:r>
            <a:endParaRPr lang="en-CA" dirty="0"/>
          </a:p>
          <a:p>
            <a:pPr lvl="0"/>
            <a:r>
              <a:rPr lang="en-CA" dirty="0"/>
              <a:t>Stakeholder engagement to evaluate the acceptability, feasibility, and health state utility values of different serum ferritin thresholds. Stakeholders include patients, caregivers, physicians, and other pediatric healthcare providers </a:t>
            </a:r>
          </a:p>
          <a:p>
            <a:pPr lvl="0"/>
            <a:r>
              <a:rPr lang="en-CA" dirty="0"/>
              <a:t>Randomized clinical trials comparing health outcomes in children when treated based on different serum ferritin thresholds</a:t>
            </a:r>
            <a:r>
              <a:rPr lang="en-GB" dirty="0"/>
              <a:t> </a:t>
            </a:r>
            <a:endParaRPr lang="en-CA" dirty="0"/>
          </a:p>
          <a:p>
            <a:pPr lvl="0"/>
            <a:r>
              <a:rPr lang="en-CA" dirty="0"/>
              <a:t>Cost effectiveness studies comparing the diagnosis and downstream implications of testing and treatment at different serum ferritin thresholds</a:t>
            </a:r>
            <a:r>
              <a:rPr lang="en-GB" dirty="0"/>
              <a:t> </a:t>
            </a:r>
            <a:endParaRPr lang="en-CA" dirty="0"/>
          </a:p>
          <a:p>
            <a:pPr lvl="0"/>
            <a:r>
              <a:rPr lang="en-CA" dirty="0"/>
              <a:t>Exploration of the health equity implications of different serum ferritin thresholds for pediatric individuals, including those living in malaria endemic areas</a:t>
            </a:r>
            <a:r>
              <a:rPr lang="en-GB" dirty="0"/>
              <a:t> </a:t>
            </a: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endParaRPr lang="en-CA" dirty="0"/>
          </a:p>
        </p:txBody>
      </p:sp>
      <p:sp>
        <p:nvSpPr>
          <p:cNvPr id="4" name="Slide Number Placeholder 3"/>
          <p:cNvSpPr>
            <a:spLocks noGrp="1"/>
          </p:cNvSpPr>
          <p:nvPr>
            <p:ph type="sldNum" sz="quarter" idx="5"/>
          </p:nvPr>
        </p:nvSpPr>
        <p:spPr/>
        <p:txBody>
          <a:bodyPr/>
          <a:lstStyle/>
          <a:p>
            <a:fld id="{A8A219AF-31E1-4C13-8A47-7C32BFDA626C}" type="slidenum">
              <a:rPr lang="en-CA" smtClean="0"/>
              <a:t>18</a:t>
            </a:fld>
            <a:endParaRPr lang="en-CA"/>
          </a:p>
        </p:txBody>
      </p:sp>
    </p:spTree>
    <p:extLst>
      <p:ext uri="{BB962C8B-B14F-4D97-AF65-F5344CB8AC3E}">
        <p14:creationId xmlns:p14="http://schemas.microsoft.com/office/powerpoint/2010/main" val="3630857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4406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0B5FE-010B-CA48-5BEE-25C8BF7A32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63EA0F-5AF1-4FB2-89B5-E4907510A4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CEBD4-4928-025F-341A-505B44686ED6}"/>
              </a:ext>
            </a:extLst>
          </p:cNvPr>
          <p:cNvSpPr>
            <a:spLocks noGrp="1"/>
          </p:cNvSpPr>
          <p:nvPr>
            <p:ph type="body" idx="1"/>
          </p:nvPr>
        </p:nvSpPr>
        <p:spPr/>
        <p:txBody>
          <a:bodyPr/>
          <a:lstStyle/>
          <a:p>
            <a:r>
              <a:rPr lang="en-CA" b="1" dirty="0"/>
              <a:t>Recommendation 5. </a:t>
            </a:r>
            <a:r>
              <a:rPr lang="en-CA" dirty="0"/>
              <a:t>For adults with anemia of inflammation, the ASH Guideline Panel </a:t>
            </a:r>
            <a:r>
              <a:rPr lang="en-CA" b="1" i="1" dirty="0"/>
              <a:t>suggests</a:t>
            </a:r>
            <a:r>
              <a:rPr lang="en-CA" dirty="0"/>
              <a:t> performing both serum ferritin and transferrin saturation (TSAT) rather than serum ferritin alone to evaluate for iron deficiency (conditional recommendation based on very low certainty in the evidence about effects ⨁◯◯◯)</a:t>
            </a:r>
            <a:endParaRPr lang="en-US" dirty="0">
              <a:solidFill>
                <a:srgbClr val="444444"/>
              </a:solidFill>
            </a:endParaRPr>
          </a:p>
          <a:p>
            <a:r>
              <a:rPr lang="en-CA" b="1" dirty="0"/>
              <a:t>Remarks: </a:t>
            </a:r>
            <a:endParaRPr lang="en-CA" dirty="0">
              <a:solidFill>
                <a:srgbClr val="444444"/>
              </a:solidFill>
            </a:endParaRPr>
          </a:p>
          <a:p>
            <a:r>
              <a:rPr lang="en-CA" dirty="0"/>
              <a:t>Inflammation is on a continuum, and establishing a serum ferritin threshold for the diagnosis of iron deficiency is challenging. However, in adults with anemia of inflammation, the diagnosis of iron deficiency may be considered when (A) TSAT &lt;20% or (B) serum ferritin &lt;100 ng/</a:t>
            </a:r>
            <a:r>
              <a:rPr lang="en-CA" dirty="0" err="1"/>
              <a:t>mL.</a:t>
            </a:r>
            <a:r>
              <a:rPr lang="en-CA" dirty="0"/>
              <a:t> </a:t>
            </a:r>
            <a:endParaRPr lang="en-US" dirty="0">
              <a:solidFill>
                <a:srgbClr val="444444"/>
              </a:solidFill>
            </a:endParaRPr>
          </a:p>
          <a:p>
            <a:r>
              <a:rPr lang="en-CA" dirty="0"/>
              <a:t>TSAT should be drawn in a fasting state (5-9 hours6, including fasting from multivitamin/iron supplements), as the test is susceptible to recent dietary intake. </a:t>
            </a:r>
            <a:endParaRPr lang="en-US" dirty="0">
              <a:solidFill>
                <a:srgbClr val="444444"/>
              </a:solidFill>
            </a:endParaRPr>
          </a:p>
          <a:p>
            <a:r>
              <a:rPr lang="en-CA" dirty="0"/>
              <a:t>Anemia of inflammation may occur in individuals with inflammatory bowel disease, infectious diseases, cancer, chronic kidney disease, heart failure, rheumatologic disorders, and other inflammatory disorders.</a:t>
            </a:r>
            <a:endParaRPr lang="en-US" dirty="0">
              <a:solidFill>
                <a:srgbClr val="444444"/>
              </a:solidFill>
            </a:endParaRPr>
          </a:p>
          <a:p>
            <a:r>
              <a:rPr lang="en-CA" dirty="0"/>
              <a:t>Due to a lack of data on the diagnosis of iron deficiency in children with inflammation, no recommendations were made for this population (see Recommendation 1). </a:t>
            </a:r>
            <a:endParaRPr lang="en-US" dirty="0">
              <a:solidFill>
                <a:srgbClr val="444444"/>
              </a:solidFill>
            </a:endParaRPr>
          </a:p>
          <a:p>
            <a:r>
              <a:rPr lang="en-CA" b="1" dirty="0"/>
              <a:t>Good practice statement: </a:t>
            </a:r>
            <a:r>
              <a:rPr lang="en-CA" dirty="0"/>
              <a:t>Anemia of inflammation may be present concurrently with other causes of anemia. Thus, in individuals with inflammation, the serum ferritin and TSAT should be analyzed in context of the full clinical picture including consideration of the history, physical exam, underlying disease process, and other existing management guidelines7,8 for chronic diseases. Such guidelines may consider higher serum ferritin and/or TSAT thresholds for the diagnosis of iron deficiency.</a:t>
            </a:r>
            <a:endParaRPr lang="en-US" dirty="0">
              <a:solidFill>
                <a:srgbClr val="444444"/>
              </a:solidFill>
            </a:endParaRPr>
          </a:p>
          <a:p>
            <a:endParaRPr lang="en-CA" dirty="0">
              <a:solidFill>
                <a:srgbClr val="444444"/>
              </a:solidFill>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E2B3429B-8197-CF9D-AC2B-0A0C7E1DB31F}"/>
              </a:ext>
            </a:extLst>
          </p:cNvPr>
          <p:cNvSpPr>
            <a:spLocks noGrp="1"/>
          </p:cNvSpPr>
          <p:nvPr>
            <p:ph type="sldNum" sz="quarter" idx="5"/>
          </p:nvPr>
        </p:nvSpPr>
        <p:spPr/>
        <p:txBody>
          <a:bodyPr/>
          <a:lstStyle/>
          <a:p>
            <a:fld id="{A8A219AF-31E1-4C13-8A47-7C32BFDA626C}" type="slidenum">
              <a:rPr lang="en-CA" smtClean="0"/>
              <a:t>23</a:t>
            </a:fld>
            <a:endParaRPr lang="en-CA"/>
          </a:p>
        </p:txBody>
      </p:sp>
    </p:spTree>
    <p:extLst>
      <p:ext uri="{BB962C8B-B14F-4D97-AF65-F5344CB8AC3E}">
        <p14:creationId xmlns:p14="http://schemas.microsoft.com/office/powerpoint/2010/main" val="459187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A219AF-31E1-4C13-8A47-7C32BFDA626C}" type="slidenum">
              <a:rPr lang="en-CA" smtClean="0"/>
              <a:t>2</a:t>
            </a:fld>
            <a:endParaRPr lang="en-CA"/>
          </a:p>
        </p:txBody>
      </p:sp>
    </p:spTree>
    <p:extLst>
      <p:ext uri="{BB962C8B-B14F-4D97-AF65-F5344CB8AC3E}">
        <p14:creationId xmlns:p14="http://schemas.microsoft.com/office/powerpoint/2010/main" val="7970630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1200"/>
              </a:spcAft>
            </a:pPr>
            <a:r>
              <a:rPr lang="en-CA" sz="1800" dirty="0">
                <a:effectLst/>
                <a:latin typeface="Calibri" panose="020F0502020204030204" pitchFamily="34" charset="0"/>
                <a:ea typeface="MS Mincho" panose="02020609040205080304" pitchFamily="49" charset="-128"/>
              </a:rPr>
              <a:t>113.	Grote </a:t>
            </a:r>
            <a:r>
              <a:rPr lang="en-CA" sz="1800" dirty="0" err="1">
                <a:effectLst/>
                <a:latin typeface="Calibri" panose="020F0502020204030204" pitchFamily="34" charset="0"/>
                <a:ea typeface="MS Mincho" panose="02020609040205080304" pitchFamily="49" charset="-128"/>
              </a:rPr>
              <a:t>Beverborg</a:t>
            </a:r>
            <a:r>
              <a:rPr lang="en-CA" sz="1800" dirty="0">
                <a:effectLst/>
                <a:latin typeface="Calibri" panose="020F0502020204030204" pitchFamily="34" charset="0"/>
                <a:ea typeface="MS Mincho" panose="02020609040205080304" pitchFamily="49" charset="-128"/>
              </a:rPr>
              <a:t> N, </a:t>
            </a:r>
            <a:r>
              <a:rPr lang="en-CA" sz="1800" dirty="0" err="1">
                <a:effectLst/>
                <a:latin typeface="Calibri" panose="020F0502020204030204" pitchFamily="34" charset="0"/>
                <a:ea typeface="MS Mincho" panose="02020609040205080304" pitchFamily="49" charset="-128"/>
              </a:rPr>
              <a:t>Klip</a:t>
            </a:r>
            <a:r>
              <a:rPr lang="en-CA" sz="1800" dirty="0">
                <a:effectLst/>
                <a:latin typeface="Calibri" panose="020F0502020204030204" pitchFamily="34" charset="0"/>
                <a:ea typeface="MS Mincho" panose="02020609040205080304" pitchFamily="49" charset="-128"/>
              </a:rPr>
              <a:t> IT, </a:t>
            </a:r>
            <a:r>
              <a:rPr lang="en-CA" sz="1800" dirty="0" err="1">
                <a:effectLst/>
                <a:latin typeface="Calibri" panose="020F0502020204030204" pitchFamily="34" charset="0"/>
                <a:ea typeface="MS Mincho" panose="02020609040205080304" pitchFamily="49" charset="-128"/>
              </a:rPr>
              <a:t>Meijers</a:t>
            </a:r>
            <a:r>
              <a:rPr lang="en-CA" sz="1800" dirty="0">
                <a:effectLst/>
                <a:latin typeface="Calibri" panose="020F0502020204030204" pitchFamily="34" charset="0"/>
                <a:ea typeface="MS Mincho" panose="02020609040205080304" pitchFamily="49" charset="-128"/>
              </a:rPr>
              <a:t> WC, et al. Definition of Iron Deficiency Based on the Gold Standard of Bone Marrow Iron Staining in Heart Failure Patients. </a:t>
            </a:r>
            <a:r>
              <a:rPr lang="en-CA" sz="1800" i="1" dirty="0">
                <a:effectLst/>
                <a:latin typeface="Calibri" panose="020F0502020204030204" pitchFamily="34" charset="0"/>
                <a:ea typeface="MS Mincho" panose="02020609040205080304" pitchFamily="49" charset="-128"/>
              </a:rPr>
              <a:t>Circ Heart Fail</a:t>
            </a:r>
            <a:r>
              <a:rPr lang="en-CA" sz="1800" dirty="0">
                <a:effectLst/>
                <a:latin typeface="Calibri" panose="020F0502020204030204" pitchFamily="34" charset="0"/>
                <a:ea typeface="MS Mincho" panose="02020609040205080304" pitchFamily="49" charset="-128"/>
              </a:rPr>
              <a:t>. Feb 2018;11(2):e004519. doi:10.1161/CIRCHEARTFAILURE.117.004519</a:t>
            </a:r>
            <a:endParaRPr lang="en-US" sz="1800" dirty="0">
              <a:effectLst/>
              <a:latin typeface="Calibri" panose="020F0502020204030204" pitchFamily="34" charset="0"/>
              <a:ea typeface="MS Mincho" panose="02020609040205080304" pitchFamily="49" charset="-128"/>
            </a:endParaRPr>
          </a:p>
          <a:p>
            <a:pPr marL="0" marR="0">
              <a:spcBef>
                <a:spcPts val="600"/>
              </a:spcBef>
              <a:spcAft>
                <a:spcPts val="1200"/>
              </a:spcAft>
            </a:pPr>
            <a:r>
              <a:rPr lang="en-CA" sz="1800" dirty="0">
                <a:effectLst/>
                <a:latin typeface="Calibri" panose="020F0502020204030204" pitchFamily="34" charset="0"/>
                <a:ea typeface="MS Mincho" panose="02020609040205080304" pitchFamily="49" charset="-128"/>
              </a:rPr>
              <a:t>114.	</a:t>
            </a:r>
            <a:r>
              <a:rPr lang="en-CA" sz="1800" dirty="0" err="1">
                <a:effectLst/>
                <a:latin typeface="Calibri" panose="020F0502020204030204" pitchFamily="34" charset="0"/>
                <a:ea typeface="MS Mincho" panose="02020609040205080304" pitchFamily="49" charset="-128"/>
              </a:rPr>
              <a:t>Kalantar</a:t>
            </a:r>
            <a:r>
              <a:rPr lang="en-CA" sz="1800" dirty="0">
                <a:effectLst/>
                <a:latin typeface="Calibri" panose="020F0502020204030204" pitchFamily="34" charset="0"/>
                <a:ea typeface="MS Mincho" panose="02020609040205080304" pitchFamily="49" charset="-128"/>
              </a:rPr>
              <a:t>-Zadeh K, </a:t>
            </a:r>
            <a:r>
              <a:rPr lang="en-CA" sz="1800" dirty="0" err="1">
                <a:effectLst/>
                <a:latin typeface="Calibri" panose="020F0502020204030204" pitchFamily="34" charset="0"/>
                <a:ea typeface="MS Mincho" panose="02020609040205080304" pitchFamily="49" charset="-128"/>
              </a:rPr>
              <a:t>Hoffken</a:t>
            </a:r>
            <a:r>
              <a:rPr lang="en-CA" sz="1800" dirty="0">
                <a:effectLst/>
                <a:latin typeface="Calibri" panose="020F0502020204030204" pitchFamily="34" charset="0"/>
                <a:ea typeface="MS Mincho" panose="02020609040205080304" pitchFamily="49" charset="-128"/>
              </a:rPr>
              <a:t> B, Wunsch H, Fink H, Kleiner M, </a:t>
            </a:r>
            <a:r>
              <a:rPr lang="en-CA" sz="1800" dirty="0" err="1">
                <a:effectLst/>
                <a:latin typeface="Calibri" panose="020F0502020204030204" pitchFamily="34" charset="0"/>
                <a:ea typeface="MS Mincho" panose="02020609040205080304" pitchFamily="49" charset="-128"/>
              </a:rPr>
              <a:t>Luft</a:t>
            </a:r>
            <a:r>
              <a:rPr lang="en-CA" sz="1800" dirty="0">
                <a:effectLst/>
                <a:latin typeface="Calibri" panose="020F0502020204030204" pitchFamily="34" charset="0"/>
                <a:ea typeface="MS Mincho" panose="02020609040205080304" pitchFamily="49" charset="-128"/>
              </a:rPr>
              <a:t> FC. Diagnosis of iron deficiency anemia in renal failure patients during the post-erythropoietin era. </a:t>
            </a:r>
            <a:r>
              <a:rPr lang="en-CA" sz="1800" i="1" dirty="0">
                <a:effectLst/>
                <a:latin typeface="Calibri" panose="020F0502020204030204" pitchFamily="34" charset="0"/>
                <a:ea typeface="MS Mincho" panose="02020609040205080304" pitchFamily="49" charset="-128"/>
              </a:rPr>
              <a:t>Am J Kidney Dis</a:t>
            </a:r>
            <a:r>
              <a:rPr lang="en-CA" sz="1800" dirty="0">
                <a:effectLst/>
                <a:latin typeface="Calibri" panose="020F0502020204030204" pitchFamily="34" charset="0"/>
                <a:ea typeface="MS Mincho" panose="02020609040205080304" pitchFamily="49" charset="-128"/>
              </a:rPr>
              <a:t>. Aug 1995;26(2):292-9. doi:10.1016/0272-6386(95)90649-5</a:t>
            </a:r>
            <a:endParaRPr lang="en-US" sz="1800" dirty="0">
              <a:effectLst/>
              <a:latin typeface="Calibri" panose="020F0502020204030204" pitchFamily="34" charset="0"/>
              <a:ea typeface="MS Mincho" panose="020206090402050803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498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itchFamily="2" charset="2"/>
              <a:buChar char="Ø"/>
            </a:pP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37891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dirty="0">
              <a:effectLst/>
              <a:latin typeface="Calibri" panose="020F0502020204030204"/>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4F279371-66A6-D843-B4E0-2CBCD67E22DD}" type="slidenum">
              <a:rPr lang="en-US" smtClean="0"/>
              <a:t>26</a:t>
            </a:fld>
            <a:endParaRPr lang="en-US"/>
          </a:p>
        </p:txBody>
      </p:sp>
    </p:spTree>
    <p:extLst>
      <p:ext uri="{BB962C8B-B14F-4D97-AF65-F5344CB8AC3E}">
        <p14:creationId xmlns:p14="http://schemas.microsoft.com/office/powerpoint/2010/main" val="5592817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ASH Guidelines state for anemia of inflammation both the serum ferritin and transferrin saturation offer diagnostic information</a:t>
            </a:r>
          </a:p>
        </p:txBody>
      </p:sp>
      <p:sp>
        <p:nvSpPr>
          <p:cNvPr id="4" name="Slide Number Placeholder 3"/>
          <p:cNvSpPr>
            <a:spLocks noGrp="1"/>
          </p:cNvSpPr>
          <p:nvPr>
            <p:ph type="sldNum" sz="quarter" idx="5"/>
          </p:nvPr>
        </p:nvSpPr>
        <p:spPr/>
        <p:txBody>
          <a:bodyPr/>
          <a:lstStyle/>
          <a:p>
            <a:fld id="{A8A219AF-31E1-4C13-8A47-7C32BFDA626C}" type="slidenum">
              <a:rPr lang="en-CA" smtClean="0"/>
              <a:t>27</a:t>
            </a:fld>
            <a:endParaRPr lang="en-CA"/>
          </a:p>
        </p:txBody>
      </p:sp>
    </p:spTree>
    <p:extLst>
      <p:ext uri="{BB962C8B-B14F-4D97-AF65-F5344CB8AC3E}">
        <p14:creationId xmlns:p14="http://schemas.microsoft.com/office/powerpoint/2010/main" val="21009969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Inflammation is on a continuum, and establishing a serum ferritin threshold for the diagnosis of iron deficiency is challenging. However, in adults with anemia of inflammation, the diagnosis of iron deficiency may be considered when (A) TSAT &lt;20% or (B) serum ferritin &lt;100 ng/mL. </a:t>
            </a:r>
          </a:p>
        </p:txBody>
      </p:sp>
      <p:sp>
        <p:nvSpPr>
          <p:cNvPr id="4" name="Slide Number Placeholder 3"/>
          <p:cNvSpPr>
            <a:spLocks noGrp="1"/>
          </p:cNvSpPr>
          <p:nvPr>
            <p:ph type="sldNum" sz="quarter" idx="5"/>
          </p:nvPr>
        </p:nvSpPr>
        <p:spPr/>
        <p:txBody>
          <a:bodyPr/>
          <a:lstStyle/>
          <a:p>
            <a:fld id="{A8A219AF-31E1-4C13-8A47-7C32BFDA626C}" type="slidenum">
              <a:rPr lang="en-CA" smtClean="0"/>
              <a:t>28</a:t>
            </a:fld>
            <a:endParaRPr lang="en-CA"/>
          </a:p>
        </p:txBody>
      </p:sp>
    </p:spTree>
    <p:extLst>
      <p:ext uri="{BB962C8B-B14F-4D97-AF65-F5344CB8AC3E}">
        <p14:creationId xmlns:p14="http://schemas.microsoft.com/office/powerpoint/2010/main" val="11198831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TSAT should be drawn in a fasting state (5-9 hours1, including fasting from multivitamin/iron supplements), as the test is susceptible to recent dietary intake and levels will start to rise again with prolonged fasting </a:t>
            </a:r>
          </a:p>
        </p:txBody>
      </p:sp>
      <p:sp>
        <p:nvSpPr>
          <p:cNvPr id="4" name="Slide Number Placeholder 3"/>
          <p:cNvSpPr>
            <a:spLocks noGrp="1"/>
          </p:cNvSpPr>
          <p:nvPr>
            <p:ph type="sldNum" sz="quarter" idx="5"/>
          </p:nvPr>
        </p:nvSpPr>
        <p:spPr/>
        <p:txBody>
          <a:bodyPr/>
          <a:lstStyle/>
          <a:p>
            <a:fld id="{A8A219AF-31E1-4C13-8A47-7C32BFDA626C}" type="slidenum">
              <a:rPr lang="en-CA" smtClean="0"/>
              <a:t>29</a:t>
            </a:fld>
            <a:endParaRPr lang="en-CA"/>
          </a:p>
        </p:txBody>
      </p:sp>
    </p:spTree>
    <p:extLst>
      <p:ext uri="{BB962C8B-B14F-4D97-AF65-F5344CB8AC3E}">
        <p14:creationId xmlns:p14="http://schemas.microsoft.com/office/powerpoint/2010/main" val="39688008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08577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E4E1D-0A9F-77B8-33CF-5614EB419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9CA17-896D-20DF-29A0-5E54CE85A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477C45-BD4C-146E-7F16-5D0371A5238A}"/>
              </a:ext>
            </a:extLst>
          </p:cNvPr>
          <p:cNvSpPr>
            <a:spLocks noGrp="1"/>
          </p:cNvSpPr>
          <p:nvPr>
            <p:ph type="body" idx="1"/>
          </p:nvPr>
        </p:nvSpPr>
        <p:spPr/>
        <p:txBody>
          <a:bodyPr/>
          <a:lstStyle/>
          <a:p>
            <a:r>
              <a:rPr lang="en-CA" b="1" dirty="0"/>
              <a:t>Recommendation #2: </a:t>
            </a:r>
            <a:r>
              <a:rPr lang="en-CA" dirty="0"/>
              <a:t>In the adult population (excluding menstruating or pregnant individuals), the ASH Guideline Panel </a:t>
            </a:r>
            <a:r>
              <a:rPr lang="en-CA" b="1" i="1" dirty="0"/>
              <a:t>suggests</a:t>
            </a:r>
            <a:r>
              <a:rPr lang="en-CA" dirty="0"/>
              <a:t> using a serum ferritin threshold of ≤30 ng/mL instead of ≤15 ng/mL for the diagnosis of iron deficiency (conditional recommendation based on low certainty in the evidence about effects ⨁⨁</a:t>
            </a:r>
            <a:r>
              <a:rPr lang="en-US" dirty="0"/>
              <a:t>◯◯</a:t>
            </a:r>
            <a:r>
              <a:rPr lang="en-CA" dirty="0"/>
              <a:t>). </a:t>
            </a:r>
            <a:endParaRPr lang="en-US" dirty="0">
              <a:solidFill>
                <a:srgbClr val="444444"/>
              </a:solidFill>
            </a:endParaRPr>
          </a:p>
          <a:p>
            <a:r>
              <a:rPr lang="en-CA" b="1" dirty="0"/>
              <a:t>Remark: </a:t>
            </a:r>
            <a:endParaRPr lang="en-CA" dirty="0">
              <a:solidFill>
                <a:srgbClr val="444444"/>
              </a:solidFill>
            </a:endParaRPr>
          </a:p>
          <a:p>
            <a:r>
              <a:rPr lang="en-CA" dirty="0"/>
              <a:t>For people with signs or symptoms associated with iron deficiency or ongoing iron deficiency risk factors (see Table 1), a serum ferritin threshold ≤50 ng/mL is appropriate to diagnose iron deficiency and guide management decisions. </a:t>
            </a:r>
            <a:endParaRPr lang="en-US" dirty="0">
              <a:solidFill>
                <a:srgbClr val="444444"/>
              </a:solidFill>
            </a:endParaRPr>
          </a:p>
          <a:p>
            <a:r>
              <a:rPr lang="en-CA" dirty="0"/>
              <a:t>This threshold is for </a:t>
            </a:r>
            <a:r>
              <a:rPr lang="en-CA" i="1" dirty="0"/>
              <a:t>adults</a:t>
            </a:r>
            <a:r>
              <a:rPr lang="en-CA" dirty="0"/>
              <a:t> </a:t>
            </a:r>
            <a:r>
              <a:rPr lang="en-CA" b="1" dirty="0"/>
              <a:t>without</a:t>
            </a:r>
            <a:r>
              <a:rPr lang="en-CA" dirty="0"/>
              <a:t> known or suspected inflammation. For adults with inflammation, please see Recommendation 5. </a:t>
            </a:r>
            <a:endParaRPr lang="en-US" dirty="0">
              <a:solidFill>
                <a:srgbClr val="444444"/>
              </a:solidFill>
            </a:endParaRPr>
          </a:p>
          <a:p>
            <a:endParaRPr lang="en-CA" dirty="0">
              <a:solidFill>
                <a:srgbClr val="444444"/>
              </a:solidFill>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2C1BB4AB-2226-DD1C-2932-15E087FC0595}"/>
              </a:ext>
            </a:extLst>
          </p:cNvPr>
          <p:cNvSpPr>
            <a:spLocks noGrp="1"/>
          </p:cNvSpPr>
          <p:nvPr>
            <p:ph type="sldNum" sz="quarter" idx="5"/>
          </p:nvPr>
        </p:nvSpPr>
        <p:spPr/>
        <p:txBody>
          <a:bodyPr/>
          <a:lstStyle/>
          <a:p>
            <a:fld id="{A8A219AF-31E1-4C13-8A47-7C32BFDA626C}" type="slidenum">
              <a:rPr lang="en-CA" smtClean="0"/>
              <a:t>34</a:t>
            </a:fld>
            <a:endParaRPr lang="en-CA"/>
          </a:p>
        </p:txBody>
      </p:sp>
    </p:spTree>
    <p:extLst>
      <p:ext uri="{BB962C8B-B14F-4D97-AF65-F5344CB8AC3E}">
        <p14:creationId xmlns:p14="http://schemas.microsoft.com/office/powerpoint/2010/main" val="28295109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95237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itchFamily="2" charset="2"/>
              <a:buChar char="Ø"/>
            </a:pP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5757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A8A219AF-31E1-4C13-8A47-7C32BFDA626C}" type="slidenum">
              <a:rPr lang="en-CA" smtClean="0"/>
              <a:t>3</a:t>
            </a:fld>
            <a:endParaRPr lang="en-CA"/>
          </a:p>
        </p:txBody>
      </p:sp>
    </p:spTree>
    <p:extLst>
      <p:ext uri="{BB962C8B-B14F-4D97-AF65-F5344CB8AC3E}">
        <p14:creationId xmlns:p14="http://schemas.microsoft.com/office/powerpoint/2010/main" val="34699813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dirty="0">
              <a:effectLst/>
              <a:latin typeface="Calibri" panose="020F0502020204030204"/>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4F279371-66A6-D843-B4E0-2CBCD67E22DD}" type="slidenum">
              <a:rPr lang="en-US" smtClean="0"/>
              <a:t>37</a:t>
            </a:fld>
            <a:endParaRPr lang="en-US"/>
          </a:p>
        </p:txBody>
      </p:sp>
    </p:spTree>
    <p:extLst>
      <p:ext uri="{BB962C8B-B14F-4D97-AF65-F5344CB8AC3E}">
        <p14:creationId xmlns:p14="http://schemas.microsoft.com/office/powerpoint/2010/main" val="5151748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Given this is an adult who is not inflamed, menstruating or pregnant a ferritin of 30 ng/mL is an appropriate threshold</a:t>
            </a:r>
            <a:endParaRPr lang="en-US" dirty="0"/>
          </a:p>
        </p:txBody>
      </p:sp>
      <p:sp>
        <p:nvSpPr>
          <p:cNvPr id="4" name="Slide Number Placeholder 3"/>
          <p:cNvSpPr>
            <a:spLocks noGrp="1"/>
          </p:cNvSpPr>
          <p:nvPr>
            <p:ph type="sldNum" sz="quarter" idx="5"/>
          </p:nvPr>
        </p:nvSpPr>
        <p:spPr/>
        <p:txBody>
          <a:bodyPr/>
          <a:lstStyle/>
          <a:p>
            <a:fld id="{A8A219AF-31E1-4C13-8A47-7C32BFDA626C}" type="slidenum">
              <a:rPr lang="en-CA" smtClean="0"/>
              <a:t>38</a:t>
            </a:fld>
            <a:endParaRPr lang="en-CA"/>
          </a:p>
        </p:txBody>
      </p:sp>
    </p:spTree>
    <p:extLst>
      <p:ext uri="{BB962C8B-B14F-4D97-AF65-F5344CB8AC3E}">
        <p14:creationId xmlns:p14="http://schemas.microsoft.com/office/powerpoint/2010/main" val="24003854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For people with signs or symptoms associated with iron deficiency, or ongoing iron deficiency risk factors (gastric bypass, heavy periods, etc), it may be appropriate to use a serum ferritin threshold of ≤50 ng/mL to diagnose iron deficiency and guide management decisions.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8A219AF-31E1-4C13-8A47-7C32BFDA626C}" type="slidenum">
              <a:rPr lang="en-CA" smtClean="0"/>
              <a:t>39</a:t>
            </a:fld>
            <a:endParaRPr lang="en-CA"/>
          </a:p>
        </p:txBody>
      </p:sp>
    </p:spTree>
    <p:extLst>
      <p:ext uri="{BB962C8B-B14F-4D97-AF65-F5344CB8AC3E}">
        <p14:creationId xmlns:p14="http://schemas.microsoft.com/office/powerpoint/2010/main" val="42202686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08577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8896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65367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C9FD3-1C2E-1B1F-639B-D073275FE5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5D9BAD-B4D2-9457-10DE-4E1C8A3773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1F5BBF-853E-6E83-0497-71E56117B05C}"/>
              </a:ext>
            </a:extLst>
          </p:cNvPr>
          <p:cNvSpPr>
            <a:spLocks noGrp="1"/>
          </p:cNvSpPr>
          <p:nvPr>
            <p:ph type="body" idx="1"/>
          </p:nvPr>
        </p:nvSpPr>
        <p:spPr/>
        <p:txBody>
          <a:bodyPr/>
          <a:lstStyle/>
          <a:p>
            <a:r>
              <a:rPr lang="en-CA" b="1" dirty="0"/>
              <a:t>Recommendation 3.</a:t>
            </a:r>
            <a:r>
              <a:rPr lang="en-CA" dirty="0"/>
              <a:t> In menstruating individuals, the ASH Guideline Panel </a:t>
            </a:r>
            <a:r>
              <a:rPr lang="en-CA" b="1" i="1" dirty="0"/>
              <a:t>suggests</a:t>
            </a:r>
            <a:r>
              <a:rPr lang="en-CA" dirty="0"/>
              <a:t> using a serum ferritin threshold of ≤30 ng/mL and </a:t>
            </a:r>
            <a:r>
              <a:rPr lang="en-CA" b="1" i="1" dirty="0"/>
              <a:t>suggests against</a:t>
            </a:r>
            <a:r>
              <a:rPr lang="en-CA" dirty="0"/>
              <a:t> using a serum ferritin threshold of ≤15 ng/mL for the diagnosis of iron deficiency (conditional recommendation based on low certainty in the evidence about effects ⨁⨁</a:t>
            </a:r>
            <a:r>
              <a:rPr lang="en-US" dirty="0"/>
              <a:t>◯◯</a:t>
            </a:r>
            <a:r>
              <a:rPr lang="en-CA" dirty="0"/>
              <a:t>). </a:t>
            </a:r>
            <a:endParaRPr lang="en-US" dirty="0">
              <a:solidFill>
                <a:srgbClr val="444444"/>
              </a:solidFill>
            </a:endParaRPr>
          </a:p>
          <a:p>
            <a:r>
              <a:rPr lang="en-CA" b="1" dirty="0"/>
              <a:t>Remark: </a:t>
            </a:r>
            <a:r>
              <a:rPr lang="en-CA" dirty="0"/>
              <a:t>For people with heavy menstrual bleeding (HMB) or other forms of abnormal uterine bleeding (AUB) resulting in excessive blood loss, symptoms associated with iron deficiency, additional risk factors for iron deficiency (Table 1), upcoming surgery, or planning pregnancy, a serum ferritin threshold ≤50 ng/mL is appropriate to diagnose iron deficiency and guide management decisions.</a:t>
            </a:r>
            <a:endParaRPr lang="en-US" dirty="0">
              <a:solidFill>
                <a:srgbClr val="444444"/>
              </a:solidFill>
            </a:endParaRPr>
          </a:p>
          <a:p>
            <a:r>
              <a:rPr lang="en-CA" b="1" dirty="0"/>
              <a:t>Good Practice Statement:</a:t>
            </a:r>
            <a:r>
              <a:rPr lang="en-CA" dirty="0"/>
              <a:t> A detailed menstrual history is necessary to facilitate the diagnosis of AUB, particularly HMB. It would be essential to address abnormal and/or HMB, if identified.</a:t>
            </a:r>
            <a:endParaRPr lang="en-US" dirty="0">
              <a:solidFill>
                <a:srgbClr val="444444"/>
              </a:solidFill>
            </a:endParaRPr>
          </a:p>
          <a:p>
            <a:endParaRPr lang="en-CA" dirty="0">
              <a:solidFill>
                <a:srgbClr val="444444"/>
              </a:solidFill>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4DD78C0D-9DB7-2A6C-8996-5327024524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00464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800" b="1" i="1" kern="0" dirty="0">
                <a:latin typeface="Aptos"/>
                <a:ea typeface="Calibri"/>
                <a:cs typeface="Calibri"/>
              </a:rPr>
              <a:t>Direct Evidence: </a:t>
            </a:r>
            <a:r>
              <a:rPr lang="en-CA" kern="0" dirty="0">
                <a:latin typeface="Calibri"/>
                <a:ea typeface="Calibri"/>
                <a:cs typeface="Calibri"/>
              </a:rPr>
              <a:t>The same diagnostic test accuracy data was used to inform recommendations for adults, menstruating, and pregnant populations. </a:t>
            </a:r>
            <a:endParaRPr lang="en-US" dirty="0">
              <a:latin typeface="Calibri"/>
              <a:ea typeface="Calibri"/>
              <a:cs typeface="Calibri"/>
            </a:endParaRPr>
          </a:p>
          <a:p>
            <a:pPr>
              <a:defRPr/>
            </a:pPr>
            <a:r>
              <a:rPr lang="en-US" sz="1800" i="1" kern="0" dirty="0">
                <a:latin typeface="Calibri"/>
                <a:ea typeface="Calibri"/>
                <a:cs typeface="Calibri"/>
              </a:rPr>
              <a:t>An internal systematic review was conducted to inform test accuracy, all studies included females of reproductive age and/or persons who menstruate (</a:t>
            </a:r>
            <a:r>
              <a:rPr lang="en-US" sz="1800" i="1" kern="0" dirty="0">
                <a:latin typeface="Aptos"/>
                <a:ea typeface="Calibri"/>
                <a:cs typeface="Calibri"/>
              </a:rPr>
              <a:t>7,583)</a:t>
            </a:r>
            <a:r>
              <a:rPr lang="en-US" sz="1800" i="1" kern="0" dirty="0">
                <a:latin typeface="Calibri"/>
                <a:ea typeface="Calibri"/>
                <a:cs typeface="Calibri"/>
              </a:rPr>
              <a:t>.</a:t>
            </a:r>
            <a:r>
              <a:rPr lang="en-US" sz="1800" dirty="0">
                <a:latin typeface="Calibri"/>
                <a:ea typeface="Calibri"/>
                <a:cs typeface="Calibri"/>
              </a:rPr>
              <a:t> </a:t>
            </a:r>
            <a:r>
              <a:rPr lang="en-CA" sz="1800" i="1" dirty="0">
                <a:latin typeface="Aptos"/>
                <a:ea typeface="Calibri"/>
                <a:cs typeface="Calibri"/>
              </a:rPr>
              <a:t>The panel compared serum ferritin cutoffs against marrow staining to identify the most clinically useful thresholds.</a:t>
            </a:r>
            <a:r>
              <a:rPr lang="en-US" sz="1800" i="1" kern="0" dirty="0">
                <a:latin typeface="Aptos"/>
                <a:ea typeface="Calibri"/>
                <a:cs typeface="Calibri"/>
              </a:rPr>
              <a:t> </a:t>
            </a:r>
            <a:r>
              <a:rPr lang="en-CA" sz="1800" i="1" kern="0" dirty="0">
                <a:latin typeface="Aptos"/>
                <a:ea typeface="Calibri"/>
                <a:cs typeface="Calibri"/>
              </a:rPr>
              <a:t>The panel discussed its limitations, such as bone marrow specimen sampling bias, subjectivity in grading, and unclear correlation with functionally available total body iron stores.</a:t>
            </a:r>
            <a:r>
              <a:rPr lang="en-US" sz="2800" dirty="0">
                <a:latin typeface="Calibri"/>
                <a:ea typeface="Calibri"/>
                <a:cs typeface="Calibri"/>
              </a:rPr>
              <a:t> </a:t>
            </a:r>
            <a:r>
              <a:rPr lang="en-CA" sz="1800" i="1" kern="0" dirty="0">
                <a:latin typeface="Aptos"/>
                <a:ea typeface="Calibri"/>
                <a:cs typeface="Calibri"/>
              </a:rPr>
              <a:t>Recognizing these limitations, the panel compared serum ferritin cutoffs against marrow staining to identify the most clinically useful thresholds given the lack of other available reference standards in the literature.</a:t>
            </a:r>
            <a:r>
              <a:rPr lang="en-US" dirty="0">
                <a:latin typeface="Calibri"/>
                <a:ea typeface="Calibri"/>
                <a:cs typeface="Calibri"/>
              </a:rPr>
              <a:t> </a:t>
            </a:r>
          </a:p>
          <a:p>
            <a:pPr>
              <a:defRPr/>
            </a:pPr>
            <a:endParaRPr lang="en-US" dirty="0">
              <a:latin typeface="Calibri"/>
              <a:ea typeface="Calibri"/>
              <a:cs typeface="Calibri"/>
            </a:endParaRPr>
          </a:p>
          <a:p>
            <a:pPr>
              <a:defRPr/>
            </a:pPr>
            <a:r>
              <a:rPr lang="en-US" b="1" dirty="0">
                <a:latin typeface="Calibri"/>
                <a:ea typeface="Calibri"/>
                <a:cs typeface="Calibri"/>
              </a:rPr>
              <a:t>Physiologic &amp; Observational Evidence: </a:t>
            </a:r>
            <a:r>
              <a:rPr lang="en-US" sz="1800" i="1" kern="0" dirty="0">
                <a:latin typeface="Aptos"/>
                <a:ea typeface="Calibri"/>
                <a:cs typeface="Calibri"/>
              </a:rPr>
              <a:t>The </a:t>
            </a:r>
            <a:r>
              <a:rPr lang="en-CA" sz="1800" i="1" kern="0" dirty="0">
                <a:latin typeface="Aptos"/>
                <a:ea typeface="Calibri"/>
                <a:cs typeface="Calibri"/>
              </a:rPr>
              <a:t>panel considered indirect evidence that evaluated the physiological effects of serum ferritin thresholds, recommendations from other organizations as well as the panel’s expert consensus. For physiologic data, one study demonstrated that gastrointestinal absorption of iron returns to physiological baseline at a serum ferritin above 50 ng/</a:t>
            </a:r>
            <a:r>
              <a:rPr lang="en-CA" sz="1800" i="1" kern="0" dirty="0" err="1">
                <a:latin typeface="Aptos"/>
                <a:ea typeface="Calibri"/>
                <a:cs typeface="Calibri"/>
              </a:rPr>
              <a:t>mL.</a:t>
            </a:r>
            <a:r>
              <a:rPr lang="en-CA" sz="1800" i="1" kern="0" dirty="0">
                <a:latin typeface="Aptos"/>
                <a:ea typeface="Calibri"/>
                <a:cs typeface="Calibri"/>
              </a:rPr>
              <a:t> Another study found that </a:t>
            </a:r>
            <a:r>
              <a:rPr lang="en-CA" sz="1800" i="1" kern="0" dirty="0" err="1">
                <a:latin typeface="Aptos"/>
                <a:ea typeface="Calibri"/>
                <a:cs typeface="Calibri"/>
              </a:rPr>
              <a:t>sTfR</a:t>
            </a:r>
            <a:r>
              <a:rPr lang="en-CA" sz="1800" i="1" kern="0" dirty="0">
                <a:latin typeface="Aptos"/>
                <a:ea typeface="Calibri"/>
                <a:cs typeface="Calibri"/>
              </a:rPr>
              <a:t>/ hepcidin ratio, as a biomarker of early iron deficiency, correlates with serum ferritin when levels are below 50 ng/ml.</a:t>
            </a:r>
            <a:endParaRPr lang="en-CA" dirty="0"/>
          </a:p>
          <a:p>
            <a:pPr>
              <a:defRPr/>
            </a:pPr>
            <a:endParaRPr lang="en-CA" sz="1800" i="1" kern="0" dirty="0">
              <a:latin typeface="Aptos"/>
              <a:ea typeface="Calibri"/>
              <a:cs typeface="Calibri"/>
            </a:endParaRPr>
          </a:p>
          <a:p>
            <a:pPr>
              <a:defRPr/>
            </a:pPr>
            <a:r>
              <a:rPr lang="en-US" sz="1800" i="1" kern="0" dirty="0">
                <a:latin typeface="Aptos"/>
                <a:ea typeface="Calibri"/>
                <a:cs typeface="Calibri"/>
              </a:rPr>
              <a:t>The cutoff of 15 </a:t>
            </a:r>
            <a:r>
              <a:rPr lang="en-CA" sz="1800" i="1" kern="0" dirty="0">
                <a:latin typeface="Aptos"/>
                <a:ea typeface="Calibri"/>
                <a:cs typeface="Calibri"/>
              </a:rPr>
              <a:t>ng/ml </a:t>
            </a:r>
            <a:r>
              <a:rPr lang="en-US" sz="1800" i="1" kern="0" dirty="0">
                <a:latin typeface="Aptos"/>
                <a:ea typeface="Calibri"/>
                <a:cs typeface="Calibri"/>
              </a:rPr>
              <a:t>was considered by the panel predominantly based on the World Health Organization (WHO) recommended serum ferritin threshold of </a:t>
            </a:r>
            <a:r>
              <a:rPr lang="en-CA" sz="1800" i="1" kern="0" dirty="0">
                <a:latin typeface="Aptos"/>
                <a:ea typeface="Calibri"/>
                <a:cs typeface="Calibri"/>
              </a:rPr>
              <a:t>≤</a:t>
            </a:r>
            <a:r>
              <a:rPr lang="en-US" sz="1800" i="1" kern="0" dirty="0">
                <a:latin typeface="Aptos"/>
                <a:ea typeface="Calibri"/>
                <a:cs typeface="Calibri"/>
              </a:rPr>
              <a:t> 15ug/L for the diagnosis of iron deficiency in apparently healthy individuals. The serum ferritin threshold of </a:t>
            </a:r>
            <a:r>
              <a:rPr lang="en-CA" sz="1800" i="1" kern="0" dirty="0">
                <a:latin typeface="Aptos"/>
                <a:ea typeface="Calibri"/>
                <a:cs typeface="Calibri"/>
              </a:rPr>
              <a:t>≤ 30 ng/ml was assessed based on a systematic review of guideline recommendations on numerous pediatric and adult populations and a cross-sectional study from the US National Health and Nutrition Examination Surveys (NHANES) estimating the serum ferritin concentration at which the hemoglobin concentration plateaus and soluble transferrin receptor (</a:t>
            </a:r>
            <a:r>
              <a:rPr lang="en-CA" sz="1800" i="1" kern="0" dirty="0" err="1">
                <a:latin typeface="Aptos"/>
                <a:ea typeface="Calibri"/>
                <a:cs typeface="Calibri"/>
              </a:rPr>
              <a:t>sTfR</a:t>
            </a:r>
            <a:r>
              <a:rPr lang="en-CA" sz="1800" i="1" kern="0" dirty="0">
                <a:latin typeface="Aptos"/>
                <a:ea typeface="Calibri"/>
                <a:cs typeface="Calibri"/>
              </a:rPr>
              <a:t>) concentration begins to increase (</a:t>
            </a:r>
            <a:r>
              <a:rPr lang="en-CA" sz="1800" i="1" kern="0" dirty="0" err="1">
                <a:latin typeface="Aptos"/>
                <a:ea typeface="Calibri"/>
                <a:cs typeface="Calibri"/>
              </a:rPr>
              <a:t>sTfR</a:t>
            </a:r>
            <a:r>
              <a:rPr lang="en-CA" sz="1800" i="1" kern="0" dirty="0">
                <a:latin typeface="Aptos"/>
                <a:ea typeface="Calibri"/>
                <a:cs typeface="Calibri"/>
              </a:rPr>
              <a:t> minimum point).</a:t>
            </a:r>
            <a:r>
              <a:rPr lang="en-CA" sz="1800" kern="0" baseline="30000" dirty="0">
                <a:latin typeface="Aptos"/>
                <a:ea typeface="Calibri"/>
                <a:cs typeface="Calibri"/>
              </a:rPr>
              <a:t>7</a:t>
            </a:r>
            <a:r>
              <a:rPr lang="en-CA" sz="1800" i="1" kern="0" dirty="0">
                <a:latin typeface="Aptos"/>
                <a:ea typeface="Calibri"/>
                <a:cs typeface="Calibri"/>
              </a:rPr>
              <a:t> In this NHANES study, among non-pregnant women of reproductive age, a hemoglobin plateau occurred at a serum ferritin of 25.2 ng/ml (95% CI 24.2–26.2)  and the soluble transferrin receptor  (</a:t>
            </a:r>
            <a:r>
              <a:rPr lang="en-CA" sz="1800" i="1" kern="0" dirty="0" err="1">
                <a:latin typeface="Aptos"/>
                <a:ea typeface="Calibri"/>
                <a:cs typeface="Calibri"/>
              </a:rPr>
              <a:t>sTfR</a:t>
            </a:r>
            <a:r>
              <a:rPr lang="en-CA" sz="1800" i="1" kern="0" dirty="0">
                <a:latin typeface="Aptos"/>
                <a:ea typeface="Calibri"/>
                <a:cs typeface="Calibri"/>
              </a:rPr>
              <a:t>) minimum point  occurred at a serum ferritin of 24.0 ng/ml (95% CI 23.3-24.6). The serum ferritin threshold of ≤ 50ug/L was evaluated based on a systematic review of guideline recommendations</a:t>
            </a:r>
            <a:r>
              <a:rPr lang="en-US" sz="2800" dirty="0">
                <a:latin typeface="Calibri"/>
                <a:ea typeface="Calibri"/>
                <a:cs typeface="Calibri"/>
              </a:rPr>
              <a:t> </a:t>
            </a:r>
            <a:endParaRPr lang="en-CA" sz="1800" i="1" kern="0" dirty="0">
              <a:latin typeface="Aptos"/>
              <a:ea typeface="Calibri"/>
              <a:cs typeface="Calibri"/>
            </a:endParaRPr>
          </a:p>
          <a:p>
            <a:pPr>
              <a:defRPr/>
            </a:pPr>
            <a:endParaRPr lang="en-CA" sz="1800" i="1" kern="0" dirty="0">
              <a:latin typeface="Aptos"/>
              <a:ea typeface="Calibri"/>
              <a:cs typeface="Calibri"/>
            </a:endParaRPr>
          </a:p>
          <a:p>
            <a:pPr>
              <a:defRPr/>
            </a:pPr>
            <a:r>
              <a:rPr lang="en-CA" sz="1800" b="1" i="1" kern="0" dirty="0">
                <a:latin typeface="Aptos"/>
                <a:ea typeface="Calibri"/>
                <a:cs typeface="Calibri"/>
              </a:rPr>
              <a:t>Functional &amp; Patient-Important Outcomes: </a:t>
            </a:r>
            <a:r>
              <a:rPr lang="en-US" sz="1800" i="1" kern="0" dirty="0">
                <a:latin typeface="Aptos"/>
                <a:ea typeface="Calibri"/>
                <a:cs typeface="Calibri"/>
              </a:rPr>
              <a:t>data from 6 observational studies,</a:t>
            </a:r>
            <a:r>
              <a:rPr lang="en-CA" sz="1800" i="1" kern="0" baseline="30000" dirty="0">
                <a:latin typeface="Aptos"/>
                <a:ea typeface="Calibri"/>
                <a:cs typeface="Calibri"/>
              </a:rPr>
              <a:t> </a:t>
            </a:r>
            <a:r>
              <a:rPr lang="en-US" sz="1800" i="1" kern="0" dirty="0">
                <a:latin typeface="Aptos"/>
                <a:ea typeface="Calibri"/>
                <a:cs typeface="Calibri"/>
              </a:rPr>
              <a:t>12 randomized controlled trials,</a:t>
            </a:r>
            <a:r>
              <a:rPr lang="en-CA" sz="1800" i="1" kern="0" baseline="30000" dirty="0">
                <a:latin typeface="Aptos"/>
                <a:ea typeface="Calibri"/>
                <a:cs typeface="Calibri"/>
              </a:rPr>
              <a:t> </a:t>
            </a:r>
            <a:r>
              <a:rPr lang="en-US" sz="1800" i="1" kern="0" dirty="0">
                <a:latin typeface="Aptos"/>
                <a:ea typeface="Calibri"/>
                <a:cs typeface="Calibri"/>
              </a:rPr>
              <a:t>2 meta-analyses,</a:t>
            </a:r>
            <a:r>
              <a:rPr lang="en-CA" sz="1800" i="1" kern="0" baseline="30000" dirty="0">
                <a:latin typeface="Aptos"/>
                <a:ea typeface="Calibri"/>
                <a:cs typeface="Calibri"/>
              </a:rPr>
              <a:t> </a:t>
            </a:r>
            <a:r>
              <a:rPr lang="en-US" sz="1800" i="1" kern="0" dirty="0">
                <a:latin typeface="Aptos"/>
                <a:ea typeface="Calibri"/>
                <a:cs typeface="Calibri"/>
              </a:rPr>
              <a:t>2 systematic reviews,</a:t>
            </a:r>
            <a:r>
              <a:rPr lang="en-CA" sz="1800" i="1" kern="0" baseline="30000" dirty="0">
                <a:latin typeface="Aptos"/>
                <a:ea typeface="Calibri"/>
                <a:cs typeface="Calibri"/>
              </a:rPr>
              <a:t> </a:t>
            </a:r>
            <a:r>
              <a:rPr lang="en-US" sz="1800" i="1" kern="0" dirty="0">
                <a:latin typeface="Aptos"/>
                <a:ea typeface="Calibri"/>
                <a:cs typeface="Calibri"/>
              </a:rPr>
              <a:t>and 1 Cochrane review</a:t>
            </a:r>
            <a:r>
              <a:rPr lang="en-CA" sz="1800" i="1" kern="0" baseline="30000" dirty="0">
                <a:latin typeface="Aptos"/>
                <a:ea typeface="Calibri"/>
                <a:cs typeface="Calibri"/>
              </a:rPr>
              <a:t> </a:t>
            </a:r>
            <a:r>
              <a:rPr lang="en-US" sz="1800" i="1" kern="0" dirty="0">
                <a:latin typeface="Aptos"/>
                <a:ea typeface="Calibri"/>
                <a:cs typeface="Calibri"/>
              </a:rPr>
              <a:t>were considered to inform the effect of using different serum ferritin diagnostic thresholds to inform treatment decisions and its impact on patient important outcomes </a:t>
            </a:r>
            <a:endParaRPr lang="en-CA" dirty="0">
              <a:latin typeface="Times New Roman"/>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2398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CA" b="1" dirty="0"/>
                  <a:t>Threshold of &lt;15 ng/mL: </a:t>
                </a:r>
                <a:r>
                  <a:rPr lang="en-US" sz="1800" i="1" kern="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The cutoff of 15 </a:t>
                </a:r>
                <a:r>
                  <a:rPr lang="en-CA" sz="1800" i="1" kern="0" dirty="0">
                    <a:effectLst/>
                    <a:latin typeface="Aptos" panose="020B0004020202020204" pitchFamily="34" charset="0"/>
                    <a:ea typeface="Times New Roman" panose="02020603050405020304" pitchFamily="18" charset="0"/>
                    <a:cs typeface="Times New Roman" panose="02020603050405020304" pitchFamily="18" charset="0"/>
                  </a:rPr>
                  <a:t>ng/ml </a:t>
                </a:r>
                <a:r>
                  <a:rPr lang="en-US" sz="1800" i="1" kern="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was considered by the panel predominantly based on the World Health Organization (WHO) recommended serum ferritin threshold of </a:t>
                </a:r>
                <a:r>
                  <a:rPr lang="en-CA" sz="1800" i="1" kern="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a:t>
                </a:r>
                <a:r>
                  <a:rPr lang="en-US" sz="1800" i="1" kern="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 15ug/L for the diagnosis of iron deficiency in apparently healthy individuals. </a:t>
                </a:r>
                <a:r>
                  <a:rPr lang="en-CA" sz="18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The panel considered that existing laboratory serum ferritin reference intervals in adult populations appear at high risk of bias given that the majority of studies included “apparently healthy individuals” without consideration of iron deficiency risk factors nor additional laboratory findings in keeping with iron deficiency.</a:t>
                </a:r>
                <a:r>
                  <a:rPr lang="en-CA" sz="1800" i="1" kern="0" baseline="30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n-CA" sz="18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Therefore, clinical use of methodologically flawed serum ferritin lower limits of normal has led to variations in the management of iron deficiency as well as likely contributing to its under-diagnosis. </a:t>
                </a:r>
                <a:endParaRPr lang="en-CA" b="1" dirty="0"/>
              </a:p>
              <a:p>
                <a:endParaRPr lang="en-CA" b="1" dirty="0"/>
              </a:p>
              <a:p>
                <a:r>
                  <a:rPr lang="en-CA" b="1" dirty="0"/>
                  <a:t>Threshold of &lt;30ng/mL:</a:t>
                </a:r>
                <a:r>
                  <a:rPr lang="en-CA" b="1" baseline="0" dirty="0"/>
                  <a:t> </a:t>
                </a:r>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The panel judged that  a serum ferritin threshold of </a:t>
                </a:r>
                <a14:m>
                  <m:oMath xmlns:m="http://schemas.openxmlformats.org/officeDocument/2006/math">
                    <m:r>
                      <a:rPr lang="en-CA" sz="1200" i="1" ker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30 </a:t>
                </a:r>
                <a:r>
                  <a:rPr lang="en-CA" sz="1200" i="1" kern="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t>ng/ml</a:t>
                </a:r>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is probably favoured for the diagnosis of iron deficiency given consideration of desirable (true positives and true negatives) and undesirable (false positives and false negatives) effects (BALANCE OF EFFECTS) as well as the feasibility of implementing this threshold across low, middle and high income settings. </a:t>
                </a:r>
                <a:r>
                  <a:rPr lang="en-US" dirty="0">
                    <a:solidFill>
                      <a:srgbClr val="211D1E"/>
                    </a:solidFill>
                    <a:effectLst/>
                    <a:latin typeface="Times"/>
                  </a:rPr>
                  <a:t>A ferritin value of less than 30 </a:t>
                </a:r>
                <a:r>
                  <a:rPr lang="el-GR" dirty="0">
                    <a:solidFill>
                      <a:srgbClr val="211D1E"/>
                    </a:solidFill>
                    <a:effectLst/>
                    <a:latin typeface="Times"/>
                  </a:rPr>
                  <a:t>μ</a:t>
                </a:r>
                <a:r>
                  <a:rPr lang="en-US" dirty="0">
                    <a:solidFill>
                      <a:srgbClr val="211D1E"/>
                    </a:solidFill>
                    <a:effectLst/>
                    <a:latin typeface="Times"/>
                  </a:rPr>
                  <a:t>g/L is a sensitive (92%) and specific (98%) cutoff to diagnose iron deficiency, which correlates with the absence of iron stores in the bone marrow</a:t>
                </a:r>
              </a:p>
              <a:p>
                <a:endParaRPr lang="en-CA" dirty="0"/>
              </a:p>
              <a:p>
                <a:r>
                  <a:rPr lang="en-CA" b="1" dirty="0"/>
                  <a:t>Threshold &lt;50ng/mL: </a:t>
                </a:r>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The panel also judged a diagnostic threshold of </a:t>
                </a:r>
                <a14:m>
                  <m:oMath xmlns:m="http://schemas.openxmlformats.org/officeDocument/2006/math">
                    <m:r>
                      <a:rPr lang="en-CA" sz="1200" i="1" ker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50 ng/ml as probably favoured. However, there was concern regarding the higher number of false positives with this threshold. Also, it was discussed that most people with iron deficiency from menstrual blood loss have a serum ferritin far lower than 50 ng/ml at diagnosis, although the pathophysiological progression of iron deficiency across the lower spectrum of serum ferritin values was acknowledged. Furthermore, the challenges associated with implementing a diagnostic threshold of </a:t>
                </a:r>
                <a14:m>
                  <m:oMath xmlns:m="http://schemas.openxmlformats.org/officeDocument/2006/math">
                    <m:r>
                      <a:rPr lang="en-CA" sz="1200" i="1" ker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50ng/mL were discussed. </a:t>
                </a:r>
              </a:p>
              <a:p>
                <a:endPar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However, there was also discussion regarding the use of this diagnostic threshold to increase health equity. While there is no direct evidence on the impact of various serum ferritin thresholds on health equity, the panel discussed that higher thresholds could advance opportunity for identification and management of iron deficiency given that those who are medically underserved are generally at greater risk of iron deficiency</a:t>
                </a:r>
                <a:r>
                  <a:rPr lang="en-US" sz="1200" i="0" kern="1200" dirty="0">
                    <a:solidFill>
                      <a:schemeClr val="tx1"/>
                    </a:solidFill>
                    <a:effectLst/>
                    <a:latin typeface="+mn-lt"/>
                    <a:ea typeface="+mn-ea"/>
                    <a:cs typeface="+mn-cs"/>
                  </a:rPr>
                  <a:t>.</a:t>
                </a:r>
                <a:r>
                  <a:rPr lang="en-US" sz="1200" i="0" kern="1200" baseline="0" dirty="0">
                    <a:solidFill>
                      <a:schemeClr val="tx1"/>
                    </a:solidFill>
                    <a:effectLst/>
                    <a:latin typeface="+mn-lt"/>
                    <a:ea typeface="+mn-ea"/>
                    <a:cs typeface="+mn-cs"/>
                  </a:rPr>
                  <a:t> </a:t>
                </a:r>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Taking all points into consideration, the panel supported the use of a serum ferritin threshold of </a:t>
                </a:r>
                <a14:m>
                  <m:oMath xmlns:m="http://schemas.openxmlformats.org/officeDocument/2006/math">
                    <m:r>
                      <a:rPr lang="en-CA" sz="1200" i="1" ker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50ng/mL in subgroups of menstruating people including– those with: symptoms of iron deficiency, heavy menstrual bleeding, upcoming surgery, planning pregnancy, or other risk factors</a:t>
                </a:r>
                <a:r>
                  <a:rPr lang="en-US" dirty="0">
                    <a:effectLst/>
                  </a:rPr>
                  <a:t> </a:t>
                </a:r>
                <a:endParaRPr lang="en-US" dirty="0"/>
              </a:p>
              <a:p>
                <a:pPr>
                  <a:buFont typeface="Wingdings" pitchFamily="2" charset="2"/>
                  <a:buChar char="Ø"/>
                </a:pPr>
                <a:endParaRPr lang="en-CA" dirty="0"/>
              </a:p>
            </p:txBody>
          </p:sp>
        </mc:Choice>
        <mc:Fallback xmlns="">
          <p:sp>
            <p:nvSpPr>
              <p:cNvPr id="3" name="Notes Placeholder 2"/>
              <p:cNvSpPr>
                <a:spLocks noGrp="1"/>
              </p:cNvSpPr>
              <p:nvPr>
                <p:ph type="body" idx="1"/>
              </p:nvPr>
            </p:nvSpPr>
            <p:spPr/>
            <p:txBody>
              <a:bodyPr/>
              <a:lstStyle/>
              <a:p>
                <a:r>
                  <a:rPr lang="en-CA" b="1" dirty="0"/>
                  <a:t>Threshold of &lt;15 ng/mL: </a:t>
                </a:r>
                <a:r>
                  <a:rPr lang="en-US" sz="1800" i="1" kern="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The cutoff of 15 </a:t>
                </a:r>
                <a:r>
                  <a:rPr lang="en-CA" sz="1800" i="1" kern="0" dirty="0">
                    <a:effectLst/>
                    <a:latin typeface="Aptos" panose="020B0004020202020204" pitchFamily="34" charset="0"/>
                    <a:ea typeface="Times New Roman" panose="02020603050405020304" pitchFamily="18" charset="0"/>
                    <a:cs typeface="Times New Roman" panose="02020603050405020304" pitchFamily="18" charset="0"/>
                  </a:rPr>
                  <a:t>ng/ml </a:t>
                </a:r>
                <a:r>
                  <a:rPr lang="en-US" sz="1800" i="1" kern="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was considered by the panel predominantly based on the World Health Organization (WHO) recommended serum ferritin threshold of </a:t>
                </a:r>
                <a:r>
                  <a:rPr lang="en-CA" sz="1800" i="1" kern="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a:t>
                </a:r>
                <a:r>
                  <a:rPr lang="en-US" sz="1800" i="1" kern="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 15ug/L for the diagnosis of iron deficiency in apparently healthy individuals. </a:t>
                </a:r>
                <a:r>
                  <a:rPr lang="en-CA" sz="18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The panel considered that existing laboratory serum ferritin reference intervals in adult populations appear at high risk of bias given that the majority of studies included “apparently healthy individuals” without consideration of iron deficiency risk factors nor additional laboratory findings in keeping with iron deficiency.</a:t>
                </a:r>
                <a:r>
                  <a:rPr lang="en-CA" sz="1800" i="1" kern="0" baseline="300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n-CA" sz="18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Therefore, clinical use of methodologically flawed serum ferritin lower limits of normal has led to variations in the management of iron deficiency as well as likely contributing to its under-diagnosis. </a:t>
                </a:r>
                <a:endParaRPr lang="en-CA" b="1" dirty="0"/>
              </a:p>
              <a:p>
                <a:endParaRPr lang="en-CA" b="1" dirty="0"/>
              </a:p>
              <a:p>
                <a:r>
                  <a:rPr lang="en-CA" b="1" dirty="0"/>
                  <a:t>Threshold of &lt;30ng/mL:</a:t>
                </a:r>
                <a:r>
                  <a:rPr lang="en-CA" b="1" baseline="0" dirty="0"/>
                  <a:t> </a:t>
                </a:r>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The panel judged that  a serum ferritin threshold of </a:t>
                </a:r>
                <a:r>
                  <a:rPr lang="en-CA" sz="1200" i="0" ker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a:t>≤</a:t>
                </a:r>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30 </a:t>
                </a:r>
                <a:r>
                  <a:rPr lang="en-CA" sz="1200" i="1" kern="0" dirty="0">
                    <a:solidFill>
                      <a:srgbClr val="000000"/>
                    </a:solidFill>
                    <a:effectLst/>
                    <a:latin typeface="Aptos" panose="020B0004020202020204" pitchFamily="34" charset="0"/>
                    <a:ea typeface="Times New Roman" panose="02020603050405020304" pitchFamily="18" charset="0"/>
                    <a:cs typeface="Arial" panose="020B0604020202020204" pitchFamily="34" charset="0"/>
                  </a:rPr>
                  <a:t>ng/ml</a:t>
                </a:r>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is probably favoured for the diagnosis of iron deficiency given consideration of desirable (true positives and true negatives) and undesirable (false positives and false negatives) effects (BALANCE OF EFFECTS) as well as the feasibility of implementing this threshold across low, middle and high income settings. </a:t>
                </a:r>
                <a:r>
                  <a:rPr lang="en-US" dirty="0">
                    <a:solidFill>
                      <a:srgbClr val="211D1E"/>
                    </a:solidFill>
                    <a:effectLst/>
                    <a:latin typeface="Times"/>
                  </a:rPr>
                  <a:t>A ferritin value of less than 30 </a:t>
                </a:r>
                <a:r>
                  <a:rPr lang="el-GR" dirty="0">
                    <a:solidFill>
                      <a:srgbClr val="211D1E"/>
                    </a:solidFill>
                    <a:effectLst/>
                    <a:latin typeface="Times"/>
                  </a:rPr>
                  <a:t>μ</a:t>
                </a:r>
                <a:r>
                  <a:rPr lang="en-US" dirty="0">
                    <a:solidFill>
                      <a:srgbClr val="211D1E"/>
                    </a:solidFill>
                    <a:effectLst/>
                    <a:latin typeface="Times"/>
                  </a:rPr>
                  <a:t>g/L is a sensitive (92%) and specific (98%) cutoff to diagnose iron deficiency, which correlates with the absence of iron stores in the bone marrow</a:t>
                </a:r>
              </a:p>
              <a:p>
                <a:endParaRPr lang="en-CA" dirty="0"/>
              </a:p>
              <a:p>
                <a:r>
                  <a:rPr lang="en-CA" b="1" dirty="0"/>
                  <a:t>Threshold &lt;50ng/mL: </a:t>
                </a:r>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The panel also judged a diagnostic threshold of </a:t>
                </a:r>
                <a:r>
                  <a:rPr lang="en-CA" sz="1200" i="0" ker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a:t>≤</a:t>
                </a:r>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50 ng/ml as probably favoured. However, there was concern regarding the higher number of false positives with this threshold. Also, it was discussed that most people with iron deficiency from menstrual blood loss have a serum ferritin far lower than 50 ng/ml at diagnosis, although the pathophysiological progression of iron deficiency across the lower spectrum of serum ferritin values was acknowledged. Furthermore, the challenges associated with implementing a diagnostic threshold of </a:t>
                </a:r>
                <a:r>
                  <a:rPr lang="en-CA" sz="1200" i="0" ker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a:t>≤</a:t>
                </a:r>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50ng/mL were discussed. </a:t>
                </a:r>
              </a:p>
              <a:p>
                <a:endPar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However, there was also discussion regarding the use of this diagnostic threshold to increase health equity. While there is no direct evidence on the impact of various serum ferritin thresholds on health equity, the panel discussed that higher thresholds could advance opportunity for identification and management of iron deficiency given that those who are medically underserved are generally at greater risk of iron deficiency</a:t>
                </a:r>
                <a:r>
                  <a:rPr lang="en-US" sz="1200" i="0" kern="1200" dirty="0">
                    <a:solidFill>
                      <a:schemeClr val="tx1"/>
                    </a:solidFill>
                    <a:effectLst/>
                    <a:latin typeface="+mn-lt"/>
                    <a:ea typeface="+mn-ea"/>
                    <a:cs typeface="+mn-cs"/>
                  </a:rPr>
                  <a:t>.</a:t>
                </a:r>
                <a:r>
                  <a:rPr lang="en-US" sz="1200" i="0" kern="1200" baseline="0" dirty="0">
                    <a:solidFill>
                      <a:schemeClr val="tx1"/>
                    </a:solidFill>
                    <a:effectLst/>
                    <a:latin typeface="+mn-lt"/>
                    <a:ea typeface="+mn-ea"/>
                    <a:cs typeface="+mn-cs"/>
                  </a:rPr>
                  <a:t> </a:t>
                </a:r>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Taking all points into consideration, the panel supported the use of a serum ferritin threshold of </a:t>
                </a:r>
                <a:r>
                  <a:rPr lang="en-CA" sz="1200" i="0" ker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a:t>≤</a:t>
                </a:r>
                <a:r>
                  <a:rPr lang="en-CA" sz="1200" i="1" kern="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50ng/mL in subgroups of menstruating people including– those with: symptoms of iron deficiency, heavy menstrual bleeding, upcoming surgery, planning pregnancy, or other risk factors</a:t>
                </a:r>
                <a:r>
                  <a:rPr lang="en-US" dirty="0">
                    <a:effectLst/>
                  </a:rPr>
                  <a:t> </a:t>
                </a:r>
                <a:endParaRPr lang="en-US" dirty="0"/>
              </a:p>
              <a:p>
                <a:pPr>
                  <a:buFont typeface="Wingdings" pitchFamily="2" charset="2"/>
                  <a:buChar char="Ø"/>
                </a:pPr>
                <a:endParaRPr lang="en-CA" dirty="0"/>
              </a:p>
            </p:txBody>
          </p:sp>
        </mc:Fallback>
      </mc:AlternateContent>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48407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dirty="0">
                <a:effectLst/>
                <a:latin typeface="Times New Roman"/>
                <a:cs typeface="Times New Roman"/>
              </a:rPr>
              <a:t>To determine the feasibility of changing the LLN of serum ferritin to a clinical decision limit, an online acceptability survey was conducted among healthcare providers in 23 countries. 80% indicated 30 to be an accepted cutoff. Those who expressed concern 32% expressed that 30 was too low and would lead to underdiagnosis (</a:t>
            </a:r>
            <a:r>
              <a:rPr lang="en-US" sz="1200" dirty="0">
                <a:solidFill>
                  <a:srgbClr val="000000"/>
                </a:solidFill>
                <a:latin typeface="Calibri"/>
                <a:ea typeface="Calibri"/>
                <a:cs typeface="Calibri"/>
              </a:rPr>
              <a:t>Tange et al. British Journal of </a:t>
            </a:r>
            <a:r>
              <a:rPr lang="en-US" sz="1200" err="1">
                <a:solidFill>
                  <a:srgbClr val="000000"/>
                </a:solidFill>
                <a:latin typeface="Calibri"/>
                <a:ea typeface="Calibri"/>
                <a:cs typeface="Calibri"/>
              </a:rPr>
              <a:t>Haem</a:t>
            </a:r>
            <a:r>
              <a:rPr lang="en-US" sz="1200">
                <a:solidFill>
                  <a:srgbClr val="000000"/>
                </a:solidFill>
                <a:latin typeface="Calibri"/>
                <a:ea typeface="Calibri"/>
                <a:cs typeface="Calibri"/>
              </a:rPr>
              <a:t>. 2025</a:t>
            </a:r>
            <a:r>
              <a:rPr lang="en-US">
                <a:solidFill>
                  <a:srgbClr val="000000"/>
                </a:solidFill>
                <a:latin typeface="Calibri"/>
                <a:ea typeface="Calibri"/>
                <a:cs typeface="Calibri"/>
              </a:rPr>
              <a:t>)</a:t>
            </a:r>
            <a:endParaRPr lang="en-US" sz="1200">
              <a:solidFill>
                <a:srgbClr val="000000"/>
              </a:solidFill>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dirty="0">
              <a:effectLst/>
              <a:latin typeface="Calibri" panose="020F0502020204030204"/>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4F279371-66A6-D843-B4E0-2CBCD67E22DD}" type="slidenum">
              <a:rPr lang="en-US" smtClean="0"/>
              <a:t>47</a:t>
            </a:fld>
            <a:endParaRPr lang="en-US"/>
          </a:p>
        </p:txBody>
      </p:sp>
    </p:spTree>
    <p:extLst>
      <p:ext uri="{BB962C8B-B14F-4D97-AF65-F5344CB8AC3E}">
        <p14:creationId xmlns:p14="http://schemas.microsoft.com/office/powerpoint/2010/main" val="559281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8A219AF-31E1-4C13-8A47-7C32BFDA626C}" type="slidenum">
              <a:rPr lang="en-CA" smtClean="0"/>
              <a:t>4</a:t>
            </a:fld>
            <a:endParaRPr lang="en-CA"/>
          </a:p>
        </p:txBody>
      </p:sp>
    </p:spTree>
    <p:extLst>
      <p:ext uri="{BB962C8B-B14F-4D97-AF65-F5344CB8AC3E}">
        <p14:creationId xmlns:p14="http://schemas.microsoft.com/office/powerpoint/2010/main" val="3476782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0629C-EDA0-F066-FB09-09E3DC510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942B1D-AF42-5F7C-C026-81F624068C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559782-E3AC-A6DF-E7D5-DAA35F5D76E6}"/>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91E9FFAB-0A4F-35EF-0EEE-9E56E976B0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32420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08577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88C2F-DA21-A112-16F9-DD8E87ADE3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D88C85-69D5-532A-F72A-BC41E047B0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012514-4081-81D5-61CF-7CBB19672B7A}"/>
              </a:ext>
            </a:extLst>
          </p:cNvPr>
          <p:cNvSpPr>
            <a:spLocks noGrp="1"/>
          </p:cNvSpPr>
          <p:nvPr>
            <p:ph type="body" idx="1"/>
          </p:nvPr>
        </p:nvSpPr>
        <p:spPr/>
        <p:txBody>
          <a:bodyPr/>
          <a:lstStyle/>
          <a:p>
            <a:r>
              <a:rPr lang="en-CA" b="1" dirty="0"/>
              <a:t>Recommendation 4. </a:t>
            </a:r>
            <a:r>
              <a:rPr lang="en-CA" dirty="0"/>
              <a:t>In pregnant individuals, the ASH Guideline Panel </a:t>
            </a:r>
            <a:r>
              <a:rPr lang="en-CA" b="1" i="1" dirty="0"/>
              <a:t>suggests</a:t>
            </a:r>
            <a:r>
              <a:rPr lang="en-CA" dirty="0"/>
              <a:t> using a serum ferritin threshold of ≤30 ng/mL (conditional recommendation based on low certainty in the evidence about effects ⨁⨁</a:t>
            </a:r>
            <a:r>
              <a:rPr lang="en-US" dirty="0"/>
              <a:t>◯◯</a:t>
            </a:r>
            <a:r>
              <a:rPr lang="en-CA" dirty="0"/>
              <a:t>) and </a:t>
            </a:r>
            <a:r>
              <a:rPr lang="en-CA" b="1" i="1" dirty="0"/>
              <a:t>recommends against</a:t>
            </a:r>
            <a:r>
              <a:rPr lang="en-CA" dirty="0"/>
              <a:t> using a serum ferritin threshold of ≤15 ng/mL for the diagnosis of iron deficiency (strong recommendation based on low certainty in the evidence about effects ⨁⨁</a:t>
            </a:r>
            <a:r>
              <a:rPr lang="en-US" dirty="0"/>
              <a:t>◯◯</a:t>
            </a:r>
            <a:r>
              <a:rPr lang="en-CA" dirty="0"/>
              <a:t>).</a:t>
            </a:r>
            <a:endParaRPr lang="en-US" dirty="0">
              <a:solidFill>
                <a:srgbClr val="444444"/>
              </a:solidFill>
            </a:endParaRPr>
          </a:p>
          <a:p>
            <a:r>
              <a:rPr lang="en-CA" b="1" dirty="0"/>
              <a:t>Remark: </a:t>
            </a:r>
            <a:r>
              <a:rPr lang="en-CA" dirty="0"/>
              <a:t>For pregnant individuals with anemia, with or without other iron deficiency risk factors and/or symptoms associated with iron deficiency (see Table 2), a serum ferritin threshold ≤50 ng/mL may be appropriate to diagnose iron deficiency and guide management decisions.</a:t>
            </a:r>
            <a:endParaRPr lang="en-US" dirty="0">
              <a:solidFill>
                <a:srgbClr val="444444"/>
              </a:solidFill>
            </a:endParaRPr>
          </a:p>
          <a:p>
            <a:r>
              <a:rPr lang="en-CA" dirty="0"/>
              <a:t>Risk Factors:</a:t>
            </a:r>
            <a:endParaRPr lang="en-US" dirty="0">
              <a:solidFill>
                <a:srgbClr val="444444"/>
              </a:solidFill>
            </a:endParaRPr>
          </a:p>
          <a:p>
            <a:r>
              <a:rPr lang="en-CA" dirty="0"/>
              <a:t>Preceding history of heavy menstrual bleeding </a:t>
            </a:r>
            <a:endParaRPr lang="en-US" dirty="0">
              <a:solidFill>
                <a:srgbClr val="444444"/>
              </a:solidFill>
            </a:endParaRPr>
          </a:p>
          <a:p>
            <a:r>
              <a:rPr lang="en-CA" dirty="0"/>
              <a:t>Teenage pregnancy</a:t>
            </a:r>
            <a:endParaRPr lang="en-US" dirty="0">
              <a:solidFill>
                <a:srgbClr val="444444"/>
              </a:solidFill>
            </a:endParaRPr>
          </a:p>
          <a:p>
            <a:r>
              <a:rPr lang="en-CA" dirty="0"/>
              <a:t>Hyperemesis gravidarum</a:t>
            </a:r>
            <a:endParaRPr lang="en-US" dirty="0">
              <a:solidFill>
                <a:srgbClr val="444444"/>
              </a:solidFill>
            </a:endParaRPr>
          </a:p>
          <a:p>
            <a:r>
              <a:rPr lang="en-CA" dirty="0"/>
              <a:t>Multiple gestation</a:t>
            </a:r>
            <a:endParaRPr lang="en-US" dirty="0">
              <a:solidFill>
                <a:srgbClr val="444444"/>
              </a:solidFill>
            </a:endParaRPr>
          </a:p>
          <a:p>
            <a:r>
              <a:rPr lang="en-CA" dirty="0"/>
              <a:t>Vaginal bleeding after the first trimester</a:t>
            </a:r>
            <a:endParaRPr lang="en-US" dirty="0">
              <a:solidFill>
                <a:srgbClr val="444444"/>
              </a:solidFill>
            </a:endParaRPr>
          </a:p>
          <a:p>
            <a:r>
              <a:rPr lang="en-CA" dirty="0"/>
              <a:t>Abnormal placentation (placenta previa, placenta accreta spectrum, placental abruption)</a:t>
            </a:r>
            <a:endParaRPr lang="en-US" dirty="0">
              <a:solidFill>
                <a:srgbClr val="444444"/>
              </a:solidFill>
            </a:endParaRPr>
          </a:p>
          <a:p>
            <a:r>
              <a:rPr lang="en-US" dirty="0"/>
              <a:t>Short interpregnancy interval (&lt;6 months between delivery and subsequent conception)</a:t>
            </a:r>
            <a:endParaRPr lang="en-CA" dirty="0">
              <a:solidFill>
                <a:srgbClr val="444444"/>
              </a:solidFill>
            </a:endParaRPr>
          </a:p>
          <a:p>
            <a:r>
              <a:rPr lang="en-CA" dirty="0"/>
              <a:t>Multiparity</a:t>
            </a:r>
            <a:endParaRPr lang="en-US" dirty="0">
              <a:solidFill>
                <a:srgbClr val="444444"/>
              </a:solidFill>
            </a:endParaRPr>
          </a:p>
          <a:p>
            <a:endParaRPr lang="en-CA" dirty="0">
              <a:solidFill>
                <a:srgbClr val="444444"/>
              </a:solidFill>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DA4054A0-8625-BD20-DF6A-CB506AC688EB}"/>
              </a:ext>
            </a:extLst>
          </p:cNvPr>
          <p:cNvSpPr>
            <a:spLocks noGrp="1"/>
          </p:cNvSpPr>
          <p:nvPr>
            <p:ph type="sldNum" sz="quarter" idx="5"/>
          </p:nvPr>
        </p:nvSpPr>
        <p:spPr/>
        <p:txBody>
          <a:bodyPr/>
          <a:lstStyle/>
          <a:p>
            <a:fld id="{A8A219AF-31E1-4C13-8A47-7C32BFDA626C}" type="slidenum">
              <a:rPr lang="en-CA" smtClean="0"/>
              <a:t>53</a:t>
            </a:fld>
            <a:endParaRPr lang="en-CA"/>
          </a:p>
        </p:txBody>
      </p:sp>
    </p:spTree>
    <p:extLst>
      <p:ext uri="{BB962C8B-B14F-4D97-AF65-F5344CB8AC3E}">
        <p14:creationId xmlns:p14="http://schemas.microsoft.com/office/powerpoint/2010/main" val="27799865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i="1" dirty="0">
                <a:effectLst/>
                <a:latin typeface="Calibri" panose="020F0502020204030204" pitchFamily="34" charset="0"/>
                <a:ea typeface="MS Mincho" panose="02020609040205080304" pitchFamily="49" charset="-128"/>
                <a:cs typeface="Arial" panose="020B0604020202020204" pitchFamily="34" charset="0"/>
              </a:rPr>
              <a:t>Direct Evidence: </a:t>
            </a:r>
            <a:r>
              <a:rPr lang="en-CA" sz="1800" i="1" dirty="0">
                <a:effectLst/>
                <a:latin typeface="Calibri" panose="020F0502020204030204" pitchFamily="34" charset="0"/>
                <a:ea typeface="MS Mincho" panose="02020609040205080304" pitchFamily="49" charset="-128"/>
                <a:cs typeface="Arial" panose="020B0604020202020204" pitchFamily="34" charset="0"/>
              </a:rPr>
              <a:t>The same diagnostic test accuracy data was used to inform recommendations for adults, menstruating, and pregnant populations</a:t>
            </a:r>
            <a:r>
              <a:rPr lang="en-US" sz="2800" i="1"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i="1"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i="1" dirty="0">
                <a:effectLst/>
                <a:latin typeface="Calibri" panose="020F0502020204030204" pitchFamily="34" charset="0"/>
                <a:ea typeface="Calibri" panose="020F0502020204030204" pitchFamily="34" charset="0"/>
              </a:rPr>
              <a:t>Physiologic &amp; Observational Data: </a:t>
            </a:r>
            <a:r>
              <a:rPr lang="en-CA" sz="1800" i="1" dirty="0">
                <a:effectLst/>
                <a:latin typeface="Calibri" panose="020F0502020204030204" pitchFamily="34" charset="0"/>
                <a:ea typeface="Calibri" panose="020F0502020204030204" pitchFamily="34" charset="0"/>
              </a:rPr>
              <a:t>The systematic review on the prevalence of iron deficiency in pregnant individuals included 31 studies (n=93,782 individuals), which</a:t>
            </a:r>
            <a:r>
              <a:rPr lang="en-CA" sz="1800" i="1" dirty="0">
                <a:effectLst/>
                <a:latin typeface="Calibri" panose="020F0502020204030204" pitchFamily="34" charset="0"/>
                <a:ea typeface="MS Mincho" panose="02020609040205080304" pitchFamily="49" charset="-128"/>
                <a:cs typeface="Arial" panose="020B0604020202020204" pitchFamily="34" charset="0"/>
              </a:rPr>
              <a:t> were comprised of pregnant individuals across all trimesters. The panel selected to use the average pooled estimate from all trimesters rather than prevalence data at a specific time point in pregnancy. Thus, th</a:t>
            </a:r>
            <a:r>
              <a:rPr lang="en-CA" sz="1800" i="1" dirty="0">
                <a:effectLst/>
                <a:latin typeface="Calibri" panose="020F0502020204030204" pitchFamily="34" charset="0"/>
                <a:ea typeface="Calibri" panose="020F0502020204030204" pitchFamily="34" charset="0"/>
              </a:rPr>
              <a:t>e pooled estimate for the global prevalence of iron deficiency in pregnant individuals was 37%.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i="1"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i="1" dirty="0">
                <a:effectLst/>
                <a:latin typeface="Calibri" panose="020F0502020204030204" pitchFamily="34" charset="0"/>
              </a:rPr>
              <a:t>Functional &amp; Patient-Important Outcomes: </a:t>
            </a:r>
          </a:p>
          <a:p>
            <a:pPr marL="0" marR="0">
              <a:spcBef>
                <a:spcPts val="600"/>
              </a:spcBef>
              <a:spcAft>
                <a:spcPts val="1200"/>
              </a:spcAft>
            </a:pPr>
            <a:r>
              <a:rPr lang="en-CA" sz="1800" dirty="0" err="1">
                <a:effectLst/>
                <a:latin typeface="Calibri" panose="020F0502020204030204" pitchFamily="34" charset="0"/>
                <a:ea typeface="MS Mincho" panose="02020609040205080304" pitchFamily="49" charset="-128"/>
              </a:rPr>
              <a:t>Abdulrehman</a:t>
            </a:r>
            <a:r>
              <a:rPr lang="en-CA" sz="1800" dirty="0">
                <a:effectLst/>
                <a:latin typeface="Calibri" panose="020F0502020204030204" pitchFamily="34" charset="0"/>
                <a:ea typeface="MS Mincho" panose="02020609040205080304" pitchFamily="49" charset="-128"/>
              </a:rPr>
              <a:t> J, </a:t>
            </a:r>
            <a:r>
              <a:rPr lang="en-CA" sz="1800" dirty="0" err="1">
                <a:effectLst/>
                <a:latin typeface="Calibri" panose="020F0502020204030204" pitchFamily="34" charset="0"/>
                <a:ea typeface="MS Mincho" panose="02020609040205080304" pitchFamily="49" charset="-128"/>
              </a:rPr>
              <a:t>Lausman</a:t>
            </a:r>
            <a:r>
              <a:rPr lang="en-CA" sz="1800" dirty="0">
                <a:effectLst/>
                <a:latin typeface="Calibri" panose="020F0502020204030204" pitchFamily="34" charset="0"/>
                <a:ea typeface="MS Mincho" panose="02020609040205080304" pitchFamily="49" charset="-128"/>
              </a:rPr>
              <a:t> A, Tang GH, et al. Development and implementation of a quality improvement toolkit, iron deficiency in pregnancy with maternal iron optimization (IRON MOM): A before-and-after study. </a:t>
            </a:r>
            <a:r>
              <a:rPr lang="en-CA" sz="1800" i="1" dirty="0" err="1">
                <a:effectLst/>
                <a:latin typeface="Calibri" panose="020F0502020204030204" pitchFamily="34" charset="0"/>
                <a:ea typeface="MS Mincho" panose="02020609040205080304" pitchFamily="49" charset="-128"/>
              </a:rPr>
              <a:t>PLoS</a:t>
            </a:r>
            <a:r>
              <a:rPr lang="en-CA" sz="1800" i="1" dirty="0">
                <a:effectLst/>
                <a:latin typeface="Calibri" panose="020F0502020204030204" pitchFamily="34" charset="0"/>
                <a:ea typeface="MS Mincho" panose="02020609040205080304" pitchFamily="49" charset="-128"/>
              </a:rPr>
              <a:t> Med</a:t>
            </a:r>
            <a:r>
              <a:rPr lang="en-CA" sz="1800" dirty="0">
                <a:effectLst/>
                <a:latin typeface="Calibri" panose="020F0502020204030204" pitchFamily="34" charset="0"/>
                <a:ea typeface="MS Mincho" panose="02020609040205080304" pitchFamily="49" charset="-128"/>
              </a:rPr>
              <a:t>. Aug 2019;16(8):e1002867. doi:10.1371/journal.pmed.1002867</a:t>
            </a:r>
            <a:endParaRPr lang="en-US" sz="1800" dirty="0">
              <a:effectLst/>
              <a:latin typeface="Calibri" panose="020F0502020204030204" pitchFamily="34" charset="0"/>
              <a:ea typeface="MS Mincho" panose="02020609040205080304" pitchFamily="49" charset="-128"/>
            </a:endParaRPr>
          </a:p>
          <a:p>
            <a:pPr marL="0" marR="0">
              <a:spcBef>
                <a:spcPts val="600"/>
              </a:spcBef>
              <a:spcAft>
                <a:spcPts val="1200"/>
              </a:spcAft>
            </a:pPr>
            <a:r>
              <a:rPr lang="en-CA" sz="1800" dirty="0">
                <a:effectLst/>
                <a:latin typeface="Calibri" panose="020F0502020204030204" pitchFamily="34" charset="0"/>
                <a:ea typeface="MS Mincho" panose="02020609040205080304" pitchFamily="49" charset="-128"/>
              </a:rPr>
              <a:t>104.Georgieff MK. Iron deficiency in pregnancy. </a:t>
            </a:r>
            <a:r>
              <a:rPr lang="en-CA" sz="1800" i="1" dirty="0">
                <a:effectLst/>
                <a:latin typeface="Calibri" panose="020F0502020204030204" pitchFamily="34" charset="0"/>
                <a:ea typeface="MS Mincho" panose="02020609040205080304" pitchFamily="49" charset="-128"/>
              </a:rPr>
              <a:t>Am J </a:t>
            </a:r>
            <a:r>
              <a:rPr lang="en-CA" sz="1800" i="1" dirty="0" err="1">
                <a:effectLst/>
                <a:latin typeface="Calibri" panose="020F0502020204030204" pitchFamily="34" charset="0"/>
                <a:ea typeface="MS Mincho" panose="02020609040205080304" pitchFamily="49" charset="-128"/>
              </a:rPr>
              <a:t>Obstet</a:t>
            </a:r>
            <a:r>
              <a:rPr lang="en-CA" sz="1800" i="1" dirty="0">
                <a:effectLst/>
                <a:latin typeface="Calibri" panose="020F0502020204030204" pitchFamily="34" charset="0"/>
                <a:ea typeface="MS Mincho" panose="02020609040205080304" pitchFamily="49" charset="-128"/>
              </a:rPr>
              <a:t> Gynecol</a:t>
            </a:r>
            <a:r>
              <a:rPr lang="en-CA" sz="1800" dirty="0">
                <a:effectLst/>
                <a:latin typeface="Calibri" panose="020F0502020204030204" pitchFamily="34" charset="0"/>
                <a:ea typeface="MS Mincho" panose="02020609040205080304" pitchFamily="49" charset="-128"/>
              </a:rPr>
              <a:t>. Oct 2020;223(4):516-524. doi:10.1016/j.ajog.2020.03.006</a:t>
            </a:r>
            <a:endParaRPr lang="en-US" sz="1800" dirty="0">
              <a:effectLst/>
              <a:latin typeface="Calibri" panose="020F0502020204030204" pitchFamily="34" charset="0"/>
              <a:ea typeface="MS Mincho" panose="02020609040205080304" pitchFamily="49" charset="-128"/>
            </a:endParaRPr>
          </a:p>
          <a:p>
            <a:pPr marL="0" marR="0">
              <a:spcBef>
                <a:spcPts val="600"/>
              </a:spcBef>
              <a:spcAft>
                <a:spcPts val="1200"/>
              </a:spcAft>
            </a:pPr>
            <a:r>
              <a:rPr lang="en-CA" sz="1800" dirty="0">
                <a:effectLst/>
                <a:latin typeface="Calibri" panose="020F0502020204030204" pitchFamily="34" charset="0"/>
                <a:ea typeface="MS Mincho" panose="02020609040205080304" pitchFamily="49" charset="-128"/>
              </a:rPr>
              <a:t>105.Shao J, Lou J, Rao R, et al. Maternal serum ferritin concentration is positively associated with newborn iron stores in women with low ferritin status in late pregnancy. </a:t>
            </a:r>
            <a:r>
              <a:rPr lang="en-CA" sz="1800" i="1" dirty="0">
                <a:effectLst/>
                <a:latin typeface="Calibri" panose="020F0502020204030204" pitchFamily="34" charset="0"/>
                <a:ea typeface="MS Mincho" panose="02020609040205080304" pitchFamily="49" charset="-128"/>
              </a:rPr>
              <a:t>J </a:t>
            </a:r>
            <a:r>
              <a:rPr lang="en-CA" sz="1800" i="1" dirty="0" err="1">
                <a:effectLst/>
                <a:latin typeface="Calibri" panose="020F0502020204030204" pitchFamily="34" charset="0"/>
                <a:ea typeface="MS Mincho" panose="02020609040205080304" pitchFamily="49" charset="-128"/>
              </a:rPr>
              <a:t>Nutr</a:t>
            </a:r>
            <a:r>
              <a:rPr lang="en-CA" sz="1800" dirty="0">
                <a:effectLst/>
                <a:latin typeface="Calibri" panose="020F0502020204030204" pitchFamily="34" charset="0"/>
                <a:ea typeface="MS Mincho" panose="02020609040205080304" pitchFamily="49" charset="-128"/>
              </a:rPr>
              <a:t>. Nov 2012;142(11):2004-9. doi:10.3945/jn.112.162362</a:t>
            </a:r>
            <a:endParaRPr lang="en-US" sz="1800" dirty="0">
              <a:effectLst/>
              <a:latin typeface="Calibri" panose="020F0502020204030204" pitchFamily="34" charset="0"/>
              <a:ea typeface="MS Mincho" panose="02020609040205080304" pitchFamily="49" charset="-128"/>
            </a:endParaRPr>
          </a:p>
          <a:p>
            <a:pPr marL="0" marR="0">
              <a:spcBef>
                <a:spcPts val="600"/>
              </a:spcBef>
              <a:spcAft>
                <a:spcPts val="1200"/>
              </a:spcAft>
            </a:pPr>
            <a:r>
              <a:rPr lang="en-CA" sz="1800" dirty="0">
                <a:effectLst/>
                <a:latin typeface="Calibri" panose="020F0502020204030204" pitchFamily="34" charset="0"/>
                <a:ea typeface="MS Mincho" panose="02020609040205080304" pitchFamily="49" charset="-128"/>
              </a:rPr>
              <a:t>106.Pasricha SR, Moya E, </a:t>
            </a:r>
            <a:r>
              <a:rPr lang="en-CA" sz="1800" dirty="0" err="1">
                <a:effectLst/>
                <a:latin typeface="Calibri" panose="020F0502020204030204" pitchFamily="34" charset="0"/>
                <a:ea typeface="MS Mincho" panose="02020609040205080304" pitchFamily="49" charset="-128"/>
              </a:rPr>
              <a:t>Ataide</a:t>
            </a:r>
            <a:r>
              <a:rPr lang="en-CA" sz="1800" dirty="0">
                <a:effectLst/>
                <a:latin typeface="Calibri" panose="020F0502020204030204" pitchFamily="34" charset="0"/>
                <a:ea typeface="MS Mincho" panose="02020609040205080304" pitchFamily="49" charset="-128"/>
              </a:rPr>
              <a:t> R, et al. Ferric </a:t>
            </a:r>
            <a:r>
              <a:rPr lang="en-CA" sz="1800" dirty="0" err="1">
                <a:effectLst/>
                <a:latin typeface="Calibri" panose="020F0502020204030204" pitchFamily="34" charset="0"/>
                <a:ea typeface="MS Mincho" panose="02020609040205080304" pitchFamily="49" charset="-128"/>
              </a:rPr>
              <a:t>carboxymaltose</a:t>
            </a:r>
            <a:r>
              <a:rPr lang="en-CA" sz="1800" dirty="0">
                <a:effectLst/>
                <a:latin typeface="Calibri" panose="020F0502020204030204" pitchFamily="34" charset="0"/>
                <a:ea typeface="MS Mincho" panose="02020609040205080304" pitchFamily="49" charset="-128"/>
              </a:rPr>
              <a:t> for anemia in late pregnancy: a randomized controlled trial. </a:t>
            </a:r>
            <a:r>
              <a:rPr lang="en-CA" sz="1800" i="1" dirty="0">
                <a:effectLst/>
                <a:latin typeface="Calibri" panose="020F0502020204030204" pitchFamily="34" charset="0"/>
                <a:ea typeface="MS Mincho" panose="02020609040205080304" pitchFamily="49" charset="-128"/>
              </a:rPr>
              <a:t>Nat Med</a:t>
            </a:r>
            <a:r>
              <a:rPr lang="en-CA" sz="1800" dirty="0">
                <a:effectLst/>
                <a:latin typeface="Calibri" panose="020F0502020204030204" pitchFamily="34" charset="0"/>
                <a:ea typeface="MS Mincho" panose="02020609040205080304" pitchFamily="49" charset="-128"/>
              </a:rPr>
              <a:t>. Jan 2025;31(1):197-206. doi:10.1038/s41591-024-03385-w</a:t>
            </a:r>
            <a:endParaRPr lang="en-US" sz="1800" dirty="0">
              <a:effectLst/>
              <a:latin typeface="Calibri" panose="020F0502020204030204" pitchFamily="34" charset="0"/>
              <a:ea typeface="MS Mincho" panose="02020609040205080304" pitchFamily="49" charset="-128"/>
            </a:endParaRPr>
          </a:p>
          <a:p>
            <a:pPr marL="0" marR="0">
              <a:spcBef>
                <a:spcPts val="600"/>
              </a:spcBef>
              <a:spcAft>
                <a:spcPts val="1200"/>
              </a:spcAft>
            </a:pPr>
            <a:r>
              <a:rPr lang="en-CA" sz="1800" dirty="0">
                <a:effectLst/>
                <a:latin typeface="Calibri" panose="020F0502020204030204" pitchFamily="34" charset="0"/>
                <a:ea typeface="MS Mincho" panose="02020609040205080304" pitchFamily="49" charset="-128"/>
              </a:rPr>
              <a:t>107.Ray JG, Davidson A, Berger H, Dayan N, Park AL. Haemoglobin levels in early pregnancy and severe maternal morbidity: population-based cohort study. </a:t>
            </a:r>
            <a:r>
              <a:rPr lang="en-CA" sz="1800" i="1" dirty="0">
                <a:effectLst/>
                <a:latin typeface="Calibri" panose="020F0502020204030204" pitchFamily="34" charset="0"/>
                <a:ea typeface="MS Mincho" panose="02020609040205080304" pitchFamily="49" charset="-128"/>
              </a:rPr>
              <a:t>BJOG</a:t>
            </a:r>
            <a:r>
              <a:rPr lang="en-CA" sz="1800" dirty="0">
                <a:effectLst/>
                <a:latin typeface="Calibri" panose="020F0502020204030204" pitchFamily="34" charset="0"/>
                <a:ea typeface="MS Mincho" panose="02020609040205080304" pitchFamily="49" charset="-128"/>
              </a:rPr>
              <a:t>. Aug 2020;127(9):1154-1164. doi:10.1111/1471-0528.16216</a:t>
            </a:r>
            <a:endParaRPr lang="en-US" sz="1800" dirty="0">
              <a:effectLst/>
              <a:latin typeface="Calibri" panose="020F0502020204030204" pitchFamily="34" charset="0"/>
              <a:ea typeface="MS Mincho" panose="020206090402050803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6147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itchFamily="2" charset="2"/>
              <a:buChar char="Ø"/>
            </a:pP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57576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279371-66A6-D843-B4E0-2CBCD67E22DD}" type="slidenum">
              <a:rPr lang="en-US" smtClean="0"/>
              <a:t>56</a:t>
            </a:fld>
            <a:endParaRPr lang="en-US"/>
          </a:p>
        </p:txBody>
      </p:sp>
    </p:spTree>
    <p:extLst>
      <p:ext uri="{BB962C8B-B14F-4D97-AF65-F5344CB8AC3E}">
        <p14:creationId xmlns:p14="http://schemas.microsoft.com/office/powerpoint/2010/main" val="27428866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A219AF-31E1-4C13-8A47-7C32BFDA626C}"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065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A219AF-31E1-4C13-8A47-7C32BFDA626C}" type="slidenum">
              <a:rPr lang="en-CA" smtClean="0"/>
              <a:t>60</a:t>
            </a:fld>
            <a:endParaRPr lang="en-CA"/>
          </a:p>
        </p:txBody>
      </p:sp>
    </p:spTree>
    <p:extLst>
      <p:ext uri="{BB962C8B-B14F-4D97-AF65-F5344CB8AC3E}">
        <p14:creationId xmlns:p14="http://schemas.microsoft.com/office/powerpoint/2010/main" val="33218428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A219AF-31E1-4C13-8A47-7C32BFDA626C}" type="slidenum">
              <a:rPr lang="en-CA" smtClean="0"/>
              <a:t>61</a:t>
            </a:fld>
            <a:endParaRPr lang="en-CA"/>
          </a:p>
        </p:txBody>
      </p:sp>
    </p:spTree>
    <p:extLst>
      <p:ext uri="{BB962C8B-B14F-4D97-AF65-F5344CB8AC3E}">
        <p14:creationId xmlns:p14="http://schemas.microsoft.com/office/powerpoint/2010/main" val="33858614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A219AF-31E1-4C13-8A47-7C32BFDA626C}" type="slidenum">
              <a:rPr lang="en-CA" smtClean="0"/>
              <a:t>62</a:t>
            </a:fld>
            <a:endParaRPr lang="en-CA"/>
          </a:p>
        </p:txBody>
      </p:sp>
    </p:spTree>
    <p:extLst>
      <p:ext uri="{BB962C8B-B14F-4D97-AF65-F5344CB8AC3E}">
        <p14:creationId xmlns:p14="http://schemas.microsoft.com/office/powerpoint/2010/main" val="1565792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8A219AF-31E1-4C13-8A47-7C32BFDA626C}" type="slidenum">
              <a:rPr lang="en-CA" smtClean="0"/>
              <a:t>5</a:t>
            </a:fld>
            <a:endParaRPr lang="en-CA"/>
          </a:p>
        </p:txBody>
      </p:sp>
    </p:spTree>
    <p:extLst>
      <p:ext uri="{BB962C8B-B14F-4D97-AF65-F5344CB8AC3E}">
        <p14:creationId xmlns:p14="http://schemas.microsoft.com/office/powerpoint/2010/main" val="30074494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A219AF-31E1-4C13-8A47-7C32BFDA626C}" type="slidenum">
              <a:rPr lang="en-CA" smtClean="0"/>
              <a:t>65</a:t>
            </a:fld>
            <a:endParaRPr lang="en-CA"/>
          </a:p>
        </p:txBody>
      </p:sp>
    </p:spTree>
    <p:extLst>
      <p:ext uri="{BB962C8B-B14F-4D97-AF65-F5344CB8AC3E}">
        <p14:creationId xmlns:p14="http://schemas.microsoft.com/office/powerpoint/2010/main" val="369391523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38ADA-F675-926B-076C-C7A3507EA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12AA7C-9C95-C6A6-A8A3-6F2251A67E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C74B84-801B-3413-ECA6-06B93CE880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11DAEF-D63F-3BD5-9E83-E81F45975813}"/>
              </a:ext>
            </a:extLst>
          </p:cNvPr>
          <p:cNvSpPr>
            <a:spLocks noGrp="1"/>
          </p:cNvSpPr>
          <p:nvPr>
            <p:ph type="sldNum" sz="quarter" idx="5"/>
          </p:nvPr>
        </p:nvSpPr>
        <p:spPr/>
        <p:txBody>
          <a:bodyPr/>
          <a:lstStyle/>
          <a:p>
            <a:fld id="{A8A219AF-31E1-4C13-8A47-7C32BFDA626C}" type="slidenum">
              <a:rPr lang="en-CA" smtClean="0"/>
              <a:t>66</a:t>
            </a:fld>
            <a:endParaRPr lang="en-CA"/>
          </a:p>
        </p:txBody>
      </p:sp>
    </p:spTree>
    <p:extLst>
      <p:ext uri="{BB962C8B-B14F-4D97-AF65-F5344CB8AC3E}">
        <p14:creationId xmlns:p14="http://schemas.microsoft.com/office/powerpoint/2010/main" val="13605138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A219AF-31E1-4C13-8A47-7C32BFDA626C}" type="slidenum">
              <a:rPr lang="en-CA" smtClean="0"/>
              <a:t>67</a:t>
            </a:fld>
            <a:endParaRPr lang="en-CA"/>
          </a:p>
        </p:txBody>
      </p:sp>
    </p:spTree>
    <p:extLst>
      <p:ext uri="{BB962C8B-B14F-4D97-AF65-F5344CB8AC3E}">
        <p14:creationId xmlns:p14="http://schemas.microsoft.com/office/powerpoint/2010/main" val="1628762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buChar char="•"/>
            </a:pPr>
            <a:r>
              <a:rPr lang="en-CA" dirty="0"/>
              <a:t>The purpose of these guidelines is to provide evidence-based recommendations on the diagnosis of iron deficiency. The primary goals of these guidelines are to review, critically appraise, and implement evidence-based recommendations that will improve the accurate identification of affected individuals while minimizing harms of overdiagnosis. Through improved provider and patient education using the available evidence and evidence-based recommendations, these guidelines aim to provide clinical decision support for shared decision-making that will result in better recognition of iron deficiency, which will lead to identification and management of underlying etiology where applicable, improved counseling of affected individuals, and early initiation of iron therapy to improve iron status. </a:t>
            </a:r>
            <a:endParaRPr lang="en-CA" dirty="0">
              <a:ea typeface="Calibri" panose="020F0502020204030204"/>
              <a:cs typeface="Calibri" panose="020F0502020204030204"/>
            </a:endParaRPr>
          </a:p>
          <a:p>
            <a:pPr marL="171450" indent="-171450">
              <a:buFontTx/>
              <a:buChar char="-"/>
            </a:pPr>
            <a:endParaRPr lang="en-CA"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A8A219AF-31E1-4C13-8A47-7C32BFDA626C}" type="slidenum">
              <a:rPr lang="en-CA" smtClean="0"/>
              <a:t>6</a:t>
            </a:fld>
            <a:endParaRPr lang="en-CA"/>
          </a:p>
        </p:txBody>
      </p:sp>
    </p:spTree>
    <p:extLst>
      <p:ext uri="{BB962C8B-B14F-4D97-AF65-F5344CB8AC3E}">
        <p14:creationId xmlns:p14="http://schemas.microsoft.com/office/powerpoint/2010/main" val="3537023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F86F3-B2EB-0EC7-BEF0-0DFD60BC76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48EBA5-2B3B-A49F-E97C-BBC33584B9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A0A4FA-44FF-6710-5E58-4437040EC530}"/>
              </a:ext>
            </a:extLst>
          </p:cNvPr>
          <p:cNvSpPr>
            <a:spLocks noGrp="1"/>
          </p:cNvSpPr>
          <p:nvPr>
            <p:ph type="body" idx="1"/>
          </p:nvPr>
        </p:nvSpPr>
        <p:spPr/>
        <p:txBody>
          <a:bodyPr/>
          <a:lstStyle/>
          <a:p>
            <a:pPr>
              <a:buFont typeface="Arial"/>
              <a:buChar char="•"/>
            </a:pPr>
            <a:r>
              <a:rPr lang="en-CA" dirty="0"/>
              <a:t>The target audience includes hematologists, family physicians, pediatricians, obstetricians and gynecologists, internists, other clinicians and healthcare providers, decision-makers, and patients. These guidelines may be relevant to policy makers engaged in developing local, national, or international initiatives that seek to enhance guidance on screening at-risk populations for iron deficiency and to implement standardized clinical decision limits in laboratory reporting. This document may also serve as the basis for adaptation by local, regional, or national guideline panels.</a:t>
            </a:r>
            <a:endParaRPr lang="en-CA" dirty="0">
              <a:ea typeface="Calibri"/>
              <a:cs typeface="Calibri"/>
            </a:endParaRPr>
          </a:p>
          <a:p>
            <a:pPr marL="171450" indent="-171450">
              <a:buFontTx/>
              <a:buChar char="-"/>
            </a:pPr>
            <a:endParaRPr lang="en-CA" dirty="0">
              <a:ea typeface="Calibri"/>
              <a:cs typeface="Calibri"/>
            </a:endParaRPr>
          </a:p>
        </p:txBody>
      </p:sp>
      <p:sp>
        <p:nvSpPr>
          <p:cNvPr id="4" name="Slide Number Placeholder 3">
            <a:extLst>
              <a:ext uri="{FF2B5EF4-FFF2-40B4-BE49-F238E27FC236}">
                <a16:creationId xmlns:a16="http://schemas.microsoft.com/office/drawing/2014/main" id="{A65DB06D-42E3-52CD-C71D-E18FDA8F3A99}"/>
              </a:ext>
            </a:extLst>
          </p:cNvPr>
          <p:cNvSpPr>
            <a:spLocks noGrp="1"/>
          </p:cNvSpPr>
          <p:nvPr>
            <p:ph type="sldNum" sz="quarter" idx="5"/>
          </p:nvPr>
        </p:nvSpPr>
        <p:spPr/>
        <p:txBody>
          <a:bodyPr/>
          <a:lstStyle/>
          <a:p>
            <a:fld id="{A8A219AF-31E1-4C13-8A47-7C32BFDA626C}" type="slidenum">
              <a:rPr lang="en-CA" smtClean="0"/>
              <a:t>7</a:t>
            </a:fld>
            <a:endParaRPr lang="en-CA"/>
          </a:p>
        </p:txBody>
      </p:sp>
    </p:spTree>
    <p:extLst>
      <p:ext uri="{BB962C8B-B14F-4D97-AF65-F5344CB8AC3E}">
        <p14:creationId xmlns:p14="http://schemas.microsoft.com/office/powerpoint/2010/main" val="2984600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200"/>
          </a:p>
        </p:txBody>
      </p:sp>
      <p:sp>
        <p:nvSpPr>
          <p:cNvPr id="4" name="Slide Number Placeholder 3"/>
          <p:cNvSpPr>
            <a:spLocks noGrp="1"/>
          </p:cNvSpPr>
          <p:nvPr>
            <p:ph type="sldNum" sz="quarter" idx="5"/>
          </p:nvPr>
        </p:nvSpPr>
        <p:spPr/>
        <p:txBody>
          <a:bodyPr/>
          <a:lstStyle/>
          <a:p>
            <a:fld id="{859C6CAE-2F54-45B0-915C-D1FB93C28D61}" type="slidenum">
              <a:rPr lang="en-CA" smtClean="0"/>
              <a:t>8</a:t>
            </a:fld>
            <a:endParaRPr lang="en-CA"/>
          </a:p>
        </p:txBody>
      </p:sp>
    </p:spTree>
    <p:extLst>
      <p:ext uri="{BB962C8B-B14F-4D97-AF65-F5344CB8AC3E}">
        <p14:creationId xmlns:p14="http://schemas.microsoft.com/office/powerpoint/2010/main" val="2039013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A219AF-31E1-4C13-8A47-7C32BFDA626C}" type="slidenum">
              <a:rPr lang="en-CA" smtClean="0"/>
              <a:t>9</a:t>
            </a:fld>
            <a:endParaRPr lang="en-CA"/>
          </a:p>
        </p:txBody>
      </p:sp>
    </p:spTree>
    <p:extLst>
      <p:ext uri="{BB962C8B-B14F-4D97-AF65-F5344CB8AC3E}">
        <p14:creationId xmlns:p14="http://schemas.microsoft.com/office/powerpoint/2010/main" val="20706870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DEB283B-D6E9-66DA-27D8-C76615D31466}"/>
              </a:ext>
            </a:extLst>
          </p:cNvPr>
          <p:cNvPicPr>
            <a:picLocks noChangeAspect="1"/>
          </p:cNvPicPr>
          <p:nvPr userDrawn="1"/>
        </p:nvPicPr>
        <p:blipFill>
          <a:blip r:embed="rId2"/>
          <a:stretch>
            <a:fillRect/>
          </a:stretch>
        </p:blipFill>
        <p:spPr>
          <a:xfrm>
            <a:off x="-22735" y="1581913"/>
            <a:ext cx="12214735" cy="5276087"/>
          </a:xfrm>
          <a:prstGeom prst="rect">
            <a:avLst/>
          </a:prstGeom>
          <a:effectLst/>
        </p:spPr>
      </p:pic>
      <p:sp>
        <p:nvSpPr>
          <p:cNvPr id="2" name="Title 1"/>
          <p:cNvSpPr>
            <a:spLocks noGrp="1"/>
          </p:cNvSpPr>
          <p:nvPr>
            <p:ph type="ctrTitle"/>
          </p:nvPr>
        </p:nvSpPr>
        <p:spPr>
          <a:xfrm>
            <a:off x="914400" y="2895451"/>
            <a:ext cx="10363200" cy="891931"/>
          </a:xfrm>
          <a:prstGeom prst="rect">
            <a:avLst/>
          </a:prstGeom>
        </p:spPr>
        <p:txBody>
          <a:bodyPr>
            <a:normAutofit/>
          </a:bodyPr>
          <a:lstStyle>
            <a:lvl1pPr algn="ctr">
              <a:defRPr sz="3733" b="1" i="0" cap="none" baseline="0">
                <a:solidFill>
                  <a:srgbClr val="715073"/>
                </a:solidFill>
                <a:latin typeface="+mj-lt"/>
                <a:cs typeface="Arial"/>
              </a:defRPr>
            </a:lvl1pPr>
          </a:lstStyle>
          <a:p>
            <a:r>
              <a:rPr lang="en-US"/>
              <a:t>Click to edit Master title style</a:t>
            </a:r>
          </a:p>
        </p:txBody>
      </p:sp>
      <p:sp>
        <p:nvSpPr>
          <p:cNvPr id="3" name="Subtitle 2"/>
          <p:cNvSpPr>
            <a:spLocks noGrp="1"/>
          </p:cNvSpPr>
          <p:nvPr>
            <p:ph type="subTitle" idx="1"/>
          </p:nvPr>
        </p:nvSpPr>
        <p:spPr>
          <a:xfrm>
            <a:off x="1738671" y="4066360"/>
            <a:ext cx="8534400" cy="1073769"/>
          </a:xfrm>
          <a:prstGeom prst="rect">
            <a:avLst/>
          </a:prstGeom>
        </p:spPr>
        <p:txBody>
          <a:bodyPr>
            <a:normAutofit/>
          </a:bodyPr>
          <a:lstStyle>
            <a:lvl1pPr marL="0" indent="0" algn="ctr">
              <a:buNone/>
              <a:defRPr sz="2400" cap="all" baseline="0">
                <a:solidFill>
                  <a:schemeClr val="bg1">
                    <a:lumMod val="5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5" name="Rectangle 4">
            <a:extLst>
              <a:ext uri="{FF2B5EF4-FFF2-40B4-BE49-F238E27FC236}">
                <a16:creationId xmlns:a16="http://schemas.microsoft.com/office/drawing/2014/main" id="{00CDD8DC-F016-34A6-96B0-D85B5DF0BF21}"/>
              </a:ext>
            </a:extLst>
          </p:cNvPr>
          <p:cNvSpPr/>
          <p:nvPr userDrawn="1"/>
        </p:nvSpPr>
        <p:spPr>
          <a:xfrm>
            <a:off x="0" y="-10160"/>
            <a:ext cx="12192000" cy="1592072"/>
          </a:xfrm>
          <a:prstGeom prst="rect">
            <a:avLst/>
          </a:prstGeom>
          <a:solidFill>
            <a:srgbClr val="E63E3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20D9302-B2BF-7806-DA13-4F0A245D6742}"/>
              </a:ext>
            </a:extLst>
          </p:cNvPr>
          <p:cNvPicPr>
            <a:picLocks noChangeAspect="1"/>
          </p:cNvPicPr>
          <p:nvPr userDrawn="1"/>
        </p:nvPicPr>
        <p:blipFill>
          <a:blip r:embed="rId3"/>
          <a:stretch>
            <a:fillRect/>
          </a:stretch>
        </p:blipFill>
        <p:spPr>
          <a:xfrm>
            <a:off x="10195560" y="801827"/>
            <a:ext cx="1645920" cy="1645920"/>
          </a:xfrm>
          <a:prstGeom prst="rect">
            <a:avLst/>
          </a:prstGeom>
          <a:effectLst>
            <a:outerShdw blurRad="50800" dist="38100" dir="2700000" algn="tl" rotWithShape="0">
              <a:prstClr val="black">
                <a:alpha val="40000"/>
              </a:prstClr>
            </a:outerShdw>
          </a:effectLst>
        </p:spPr>
      </p:pic>
      <p:sp>
        <p:nvSpPr>
          <p:cNvPr id="11" name="Rectangle 10">
            <a:extLst>
              <a:ext uri="{FF2B5EF4-FFF2-40B4-BE49-F238E27FC236}">
                <a16:creationId xmlns:a16="http://schemas.microsoft.com/office/drawing/2014/main" id="{5E21949A-2ED2-0B8E-2671-CD227327CEDC}"/>
              </a:ext>
            </a:extLst>
          </p:cNvPr>
          <p:cNvSpPr/>
          <p:nvPr userDrawn="1"/>
        </p:nvSpPr>
        <p:spPr>
          <a:xfrm>
            <a:off x="0" y="6634480"/>
            <a:ext cx="12192000" cy="223520"/>
          </a:xfrm>
          <a:prstGeom prst="rect">
            <a:avLst/>
          </a:prstGeom>
          <a:solidFill>
            <a:srgbClr val="E63E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9E3ED3A-552F-B2EE-2EC9-C7EE68B857B8}"/>
              </a:ext>
            </a:extLst>
          </p:cNvPr>
          <p:cNvPicPr>
            <a:picLocks noChangeAspect="1"/>
          </p:cNvPicPr>
          <p:nvPr userDrawn="1"/>
        </p:nvPicPr>
        <p:blipFill>
          <a:blip r:embed="rId4"/>
          <a:stretch>
            <a:fillRect/>
          </a:stretch>
        </p:blipFill>
        <p:spPr>
          <a:xfrm>
            <a:off x="350520" y="402474"/>
            <a:ext cx="4150847" cy="798705"/>
          </a:xfrm>
          <a:prstGeom prst="rect">
            <a:avLst/>
          </a:prstGeom>
        </p:spPr>
      </p:pic>
    </p:spTree>
    <p:extLst>
      <p:ext uri="{BB962C8B-B14F-4D97-AF65-F5344CB8AC3E}">
        <p14:creationId xmlns:p14="http://schemas.microsoft.com/office/powerpoint/2010/main" val="264609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AF28C43-AF8B-F72B-7E0E-FEC3EBDE4D0D}"/>
              </a:ext>
            </a:extLst>
          </p:cNvPr>
          <p:cNvPicPr>
            <a:picLocks noChangeAspect="1"/>
          </p:cNvPicPr>
          <p:nvPr userDrawn="1"/>
        </p:nvPicPr>
        <p:blipFill>
          <a:blip r:embed="rId2">
            <a:alphaModFix amt="27000"/>
          </a:blip>
          <a:stretch>
            <a:fillRect/>
          </a:stretch>
        </p:blipFill>
        <p:spPr>
          <a:xfrm>
            <a:off x="0" y="0"/>
            <a:ext cx="12192000" cy="1189521"/>
          </a:xfrm>
          <a:prstGeom prst="rect">
            <a:avLst/>
          </a:prstGeom>
          <a:effectLst/>
        </p:spPr>
      </p:pic>
      <p:sp>
        <p:nvSpPr>
          <p:cNvPr id="3" name="Rectangle 2">
            <a:extLst>
              <a:ext uri="{FF2B5EF4-FFF2-40B4-BE49-F238E27FC236}">
                <a16:creationId xmlns:a16="http://schemas.microsoft.com/office/drawing/2014/main" id="{F015CD90-E1A0-30BA-9452-6F7524104369}"/>
              </a:ext>
            </a:extLst>
          </p:cNvPr>
          <p:cNvSpPr/>
          <p:nvPr userDrawn="1"/>
        </p:nvSpPr>
        <p:spPr>
          <a:xfrm>
            <a:off x="0" y="-10160"/>
            <a:ext cx="12192000" cy="365124"/>
          </a:xfrm>
          <a:prstGeom prst="rect">
            <a:avLst/>
          </a:prstGeom>
          <a:solidFill>
            <a:srgbClr val="E63E3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4C13000-320F-D844-BE01-DD67AD566586}"/>
              </a:ext>
            </a:extLst>
          </p:cNvPr>
          <p:cNvPicPr>
            <a:picLocks noChangeAspect="1"/>
          </p:cNvPicPr>
          <p:nvPr userDrawn="1"/>
        </p:nvPicPr>
        <p:blipFill>
          <a:blip r:embed="rId3"/>
          <a:stretch>
            <a:fillRect/>
          </a:stretch>
        </p:blipFill>
        <p:spPr>
          <a:xfrm>
            <a:off x="11264348" y="-16097"/>
            <a:ext cx="636104" cy="636104"/>
          </a:xfrm>
          <a:prstGeom prst="rect">
            <a:avLst/>
          </a:prstGeom>
          <a:effectLst>
            <a:outerShdw blurRad="50800" dist="38100" dir="2700000" algn="tl" rotWithShape="0">
              <a:prstClr val="black">
                <a:alpha val="40000"/>
              </a:prstClr>
            </a:outerShdw>
          </a:effectLst>
        </p:spPr>
      </p:pic>
      <p:sp>
        <p:nvSpPr>
          <p:cNvPr id="7" name="Title 1"/>
          <p:cNvSpPr>
            <a:spLocks noGrp="1"/>
          </p:cNvSpPr>
          <p:nvPr>
            <p:ph type="title"/>
          </p:nvPr>
        </p:nvSpPr>
        <p:spPr>
          <a:xfrm>
            <a:off x="419100" y="1340569"/>
            <a:ext cx="10972800" cy="713539"/>
          </a:xfrm>
          <a:prstGeom prst="rect">
            <a:avLst/>
          </a:prstGeom>
        </p:spPr>
        <p:txBody>
          <a:bodyPr lIns="0" tIns="0" rIns="0" bIns="0"/>
          <a:lstStyle>
            <a:lvl1pPr>
              <a:defRPr sz="2667" b="0" cap="none" baseline="0">
                <a:solidFill>
                  <a:srgbClr val="715073"/>
                </a:solidFill>
                <a:latin typeface="+mj-lt"/>
              </a:defRPr>
            </a:lvl1pPr>
          </a:lstStyle>
          <a:p>
            <a:r>
              <a:rPr lang="en-US"/>
              <a:t>Click to edit Master title style</a:t>
            </a:r>
          </a:p>
        </p:txBody>
      </p:sp>
      <p:sp>
        <p:nvSpPr>
          <p:cNvPr id="8" name="Content Placeholder 2"/>
          <p:cNvSpPr>
            <a:spLocks noGrp="1"/>
          </p:cNvSpPr>
          <p:nvPr>
            <p:ph idx="1" hasCustomPrompt="1"/>
          </p:nvPr>
        </p:nvSpPr>
        <p:spPr>
          <a:xfrm>
            <a:off x="419100" y="2033094"/>
            <a:ext cx="10972800" cy="3954624"/>
          </a:xfrm>
          <a:prstGeom prst="rect">
            <a:avLst/>
          </a:prstGeom>
        </p:spPr>
        <p:txBody>
          <a:bodyPr lIns="0" tIns="0" rIns="0" bIns="0"/>
          <a:lstStyle>
            <a:lvl1pPr>
              <a:defRPr sz="2667">
                <a:solidFill>
                  <a:schemeClr val="bg1">
                    <a:lumMod val="50000"/>
                  </a:schemeClr>
                </a:solidFill>
              </a:defRPr>
            </a:lvl1pPr>
            <a:lvl2pPr>
              <a:defRPr sz="2400">
                <a:solidFill>
                  <a:schemeClr val="bg1">
                    <a:lumMod val="50000"/>
                  </a:schemeClr>
                </a:solidFill>
              </a:defRPr>
            </a:lvl2pPr>
            <a:lvl3pPr>
              <a:defRPr sz="2133">
                <a:solidFill>
                  <a:schemeClr val="bg1">
                    <a:lumMod val="50000"/>
                  </a:schemeClr>
                </a:solidFill>
              </a:defRPr>
            </a:lvl3pPr>
            <a:lvl4pPr>
              <a:defRPr sz="1867">
                <a:solidFill>
                  <a:schemeClr val="bg1">
                    <a:lumMod val="50000"/>
                  </a:schemeClr>
                </a:solidFill>
              </a:defRPr>
            </a:lvl4pPr>
            <a:lvl5pPr>
              <a:defRPr sz="1867">
                <a:solidFill>
                  <a:schemeClr val="bg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CAE195A5-01B6-9E42-A4B3-047ACDC25E46}"/>
              </a:ext>
            </a:extLst>
          </p:cNvPr>
          <p:cNvSpPr>
            <a:spLocks noGrp="1"/>
          </p:cNvSpPr>
          <p:nvPr>
            <p:ph type="dt" sz="half" idx="10"/>
          </p:nvPr>
        </p:nvSpPr>
        <p:spPr>
          <a:xfrm>
            <a:off x="7315201" y="6633881"/>
            <a:ext cx="3290047" cy="224120"/>
          </a:xfrm>
          <a:prstGeom prst="rect">
            <a:avLst/>
          </a:prstGeom>
        </p:spPr>
        <p:txBody>
          <a:bodyPr/>
          <a:lstStyle>
            <a:lvl1pPr>
              <a:defRPr sz="1067">
                <a:solidFill>
                  <a:schemeClr val="bg1"/>
                </a:solidFill>
              </a:defRPr>
            </a:lvl1pPr>
          </a:lstStyle>
          <a:p>
            <a:fld id="{12F42DBC-C000-474C-847A-96A1FE0230FB}" type="datetime1">
              <a:rPr lang="en-US" smtClean="0"/>
              <a:pPr/>
              <a:t>9/15/2026</a:t>
            </a:fld>
            <a:endParaRPr lang="en-US"/>
          </a:p>
        </p:txBody>
      </p:sp>
      <p:sp>
        <p:nvSpPr>
          <p:cNvPr id="11" name="Slide Number Placeholder 5">
            <a:extLst>
              <a:ext uri="{FF2B5EF4-FFF2-40B4-BE49-F238E27FC236}">
                <a16:creationId xmlns:a16="http://schemas.microsoft.com/office/drawing/2014/main" id="{75AE88F0-BFDA-2D49-908A-4FE3AB1EA0C0}"/>
              </a:ext>
            </a:extLst>
          </p:cNvPr>
          <p:cNvSpPr>
            <a:spLocks noGrp="1"/>
          </p:cNvSpPr>
          <p:nvPr>
            <p:ph type="sldNum" sz="quarter" idx="12"/>
          </p:nvPr>
        </p:nvSpPr>
        <p:spPr>
          <a:xfrm>
            <a:off x="8737600" y="6633882"/>
            <a:ext cx="2889624" cy="224119"/>
          </a:xfrm>
          <a:prstGeom prst="rect">
            <a:avLst/>
          </a:prstGeom>
        </p:spPr>
        <p:txBody>
          <a:bodyPr/>
          <a:lstStyle>
            <a:lvl1pPr>
              <a:defRPr sz="1200">
                <a:solidFill>
                  <a:schemeClr val="bg1"/>
                </a:solidFill>
              </a:defRPr>
            </a:lvl1pPr>
          </a:lstStyle>
          <a:p>
            <a:fld id="{D8009FEC-A01C-EB4F-9AED-98C23E3BD7AC}" type="slidenum">
              <a:rPr lang="en-US" smtClean="0"/>
              <a:pPr/>
              <a:t>‹#›</a:t>
            </a:fld>
            <a:endParaRPr lang="en-US"/>
          </a:p>
        </p:txBody>
      </p:sp>
      <p:pic>
        <p:nvPicPr>
          <p:cNvPr id="6" name="Picture 5">
            <a:extLst>
              <a:ext uri="{FF2B5EF4-FFF2-40B4-BE49-F238E27FC236}">
                <a16:creationId xmlns:a16="http://schemas.microsoft.com/office/drawing/2014/main" id="{CD39EA55-0FA9-31E1-0F8A-994F9351C83D}"/>
              </a:ext>
            </a:extLst>
          </p:cNvPr>
          <p:cNvPicPr>
            <a:picLocks noChangeAspect="1"/>
          </p:cNvPicPr>
          <p:nvPr userDrawn="1"/>
        </p:nvPicPr>
        <p:blipFill>
          <a:blip r:embed="rId4"/>
          <a:stretch>
            <a:fillRect/>
          </a:stretch>
        </p:blipFill>
        <p:spPr>
          <a:xfrm>
            <a:off x="419100" y="485395"/>
            <a:ext cx="3274359" cy="634165"/>
          </a:xfrm>
          <a:prstGeom prst="rect">
            <a:avLst/>
          </a:prstGeom>
        </p:spPr>
      </p:pic>
    </p:spTree>
    <p:extLst>
      <p:ext uri="{BB962C8B-B14F-4D97-AF65-F5344CB8AC3E}">
        <p14:creationId xmlns:p14="http://schemas.microsoft.com/office/powerpoint/2010/main" val="3660538155"/>
      </p:ext>
    </p:extLst>
  </p:cSld>
  <p:clrMapOvr>
    <a:masterClrMapping/>
  </p:clrMapOvr>
  <p:extLst>
    <p:ext uri="{DCECCB84-F9BA-43D5-87BE-67443E8EF086}">
      <p15:sldGuideLst xmlns:p15="http://schemas.microsoft.com/office/powerpoint/2012/main">
        <p15:guide id="1" orient="horz" pos="840" userDrawn="1">
          <p15:clr>
            <a:srgbClr val="FBAE40"/>
          </p15:clr>
        </p15:guide>
        <p15:guide id="2" pos="264" userDrawn="1">
          <p15:clr>
            <a:srgbClr val="FBAE40"/>
          </p15:clr>
        </p15:guide>
        <p15:guide id="4" orient="horz" pos="1200" userDrawn="1">
          <p15:clr>
            <a:srgbClr val="FBAE40"/>
          </p15:clr>
        </p15:guide>
        <p15:guide id="5" orient="horz" pos="1272" userDrawn="1">
          <p15:clr>
            <a:srgbClr val="FBAE40"/>
          </p15:clr>
        </p15:guide>
        <p15:guide id="6" orient="horz" pos="2136" userDrawn="1">
          <p15:clr>
            <a:srgbClr val="FBAE40"/>
          </p15:clr>
        </p15:guide>
        <p15:guide id="7" orient="horz" pos="3984" userDrawn="1">
          <p15:clr>
            <a:srgbClr val="FBAE40"/>
          </p15:clr>
        </p15:guide>
        <p15:guide id="8" pos="5112" userDrawn="1">
          <p15:clr>
            <a:srgbClr val="FBAE40"/>
          </p15:clr>
        </p15:guide>
        <p15:guide id="9" pos="52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2542402"/>
            <a:ext cx="5384800" cy="3537599"/>
          </a:xfrm>
          <a:prstGeom prst="rect">
            <a:avLst/>
          </a:prstGeom>
        </p:spPr>
        <p:txBody>
          <a:bodyPr/>
          <a:lstStyle>
            <a:lvl1pPr>
              <a:defRPr sz="3200">
                <a:solidFill>
                  <a:schemeClr val="bg1">
                    <a:lumMod val="50000"/>
                  </a:schemeClr>
                </a:solidFill>
              </a:defRPr>
            </a:lvl1pPr>
            <a:lvl2pPr>
              <a:defRPr sz="2667">
                <a:solidFill>
                  <a:schemeClr val="bg1">
                    <a:lumMod val="50000"/>
                  </a:schemeClr>
                </a:solidFill>
              </a:defRPr>
            </a:lvl2pPr>
            <a:lvl3pPr>
              <a:defRPr sz="2400">
                <a:solidFill>
                  <a:schemeClr val="bg1">
                    <a:lumMod val="50000"/>
                  </a:schemeClr>
                </a:solidFill>
              </a:defRPr>
            </a:lvl3pPr>
            <a:lvl4pPr>
              <a:defRPr sz="2133">
                <a:solidFill>
                  <a:schemeClr val="bg1">
                    <a:lumMod val="50000"/>
                  </a:schemeClr>
                </a:solidFill>
              </a:defRPr>
            </a:lvl4pPr>
            <a:lvl5pPr>
              <a:defRPr sz="2133">
                <a:solidFill>
                  <a:schemeClr val="bg1">
                    <a:lumMod val="50000"/>
                  </a:schemeClr>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542402"/>
            <a:ext cx="5384800" cy="3537599"/>
          </a:xfrm>
          <a:prstGeom prst="rect">
            <a:avLst/>
          </a:prstGeom>
        </p:spPr>
        <p:txBody>
          <a:bodyPr/>
          <a:lstStyle>
            <a:lvl1pPr>
              <a:defRPr sz="3200">
                <a:solidFill>
                  <a:schemeClr val="bg1">
                    <a:lumMod val="50000"/>
                  </a:schemeClr>
                </a:solidFill>
              </a:defRPr>
            </a:lvl1pPr>
            <a:lvl2pPr>
              <a:defRPr sz="2667">
                <a:solidFill>
                  <a:schemeClr val="bg1">
                    <a:lumMod val="50000"/>
                  </a:schemeClr>
                </a:solidFill>
              </a:defRPr>
            </a:lvl2pPr>
            <a:lvl3pPr>
              <a:defRPr sz="2400">
                <a:solidFill>
                  <a:schemeClr val="bg1">
                    <a:lumMod val="50000"/>
                  </a:schemeClr>
                </a:solidFill>
              </a:defRPr>
            </a:lvl3pPr>
            <a:lvl4pPr>
              <a:defRPr sz="2133">
                <a:solidFill>
                  <a:schemeClr val="bg1">
                    <a:lumMod val="50000"/>
                  </a:schemeClr>
                </a:solidFill>
              </a:defRPr>
            </a:lvl4pPr>
            <a:lvl5pPr>
              <a:defRPr sz="2133">
                <a:solidFill>
                  <a:schemeClr val="bg1">
                    <a:lumMod val="50000"/>
                  </a:schemeClr>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9E890E63-09A9-CB45-AC48-FF418B992E57}"/>
              </a:ext>
            </a:extLst>
          </p:cNvPr>
          <p:cNvSpPr>
            <a:spLocks noGrp="1"/>
          </p:cNvSpPr>
          <p:nvPr>
            <p:ph type="title"/>
          </p:nvPr>
        </p:nvSpPr>
        <p:spPr>
          <a:xfrm>
            <a:off x="609600" y="1340569"/>
            <a:ext cx="10972800" cy="713539"/>
          </a:xfrm>
          <a:prstGeom prst="rect">
            <a:avLst/>
          </a:prstGeom>
        </p:spPr>
        <p:txBody>
          <a:bodyPr/>
          <a:lstStyle>
            <a:lvl1pPr>
              <a:defRPr sz="2667" cap="none" baseline="0">
                <a:solidFill>
                  <a:srgbClr val="715073"/>
                </a:solidFill>
              </a:defRPr>
            </a:lvl1pPr>
          </a:lstStyle>
          <a:p>
            <a:r>
              <a:rPr lang="en-US"/>
              <a:t>Click to edit Master title style</a:t>
            </a:r>
          </a:p>
        </p:txBody>
      </p:sp>
      <p:sp>
        <p:nvSpPr>
          <p:cNvPr id="8" name="Date Placeholder 3">
            <a:extLst>
              <a:ext uri="{FF2B5EF4-FFF2-40B4-BE49-F238E27FC236}">
                <a16:creationId xmlns:a16="http://schemas.microsoft.com/office/drawing/2014/main" id="{8DA6EE22-B7DB-5B4B-B5D2-2EEEFE97C8F0}"/>
              </a:ext>
            </a:extLst>
          </p:cNvPr>
          <p:cNvSpPr>
            <a:spLocks noGrp="1"/>
          </p:cNvSpPr>
          <p:nvPr>
            <p:ph type="dt" sz="half" idx="10"/>
          </p:nvPr>
        </p:nvSpPr>
        <p:spPr>
          <a:xfrm>
            <a:off x="7315201" y="6633882"/>
            <a:ext cx="3290047" cy="224120"/>
          </a:xfrm>
          <a:prstGeom prst="rect">
            <a:avLst/>
          </a:prstGeom>
        </p:spPr>
        <p:txBody>
          <a:bodyPr/>
          <a:lstStyle>
            <a:lvl1pPr>
              <a:defRPr sz="1067">
                <a:solidFill>
                  <a:schemeClr val="bg1"/>
                </a:solidFill>
              </a:defRPr>
            </a:lvl1pPr>
          </a:lstStyle>
          <a:p>
            <a:fld id="{12F42DBC-C000-474C-847A-96A1FE0230FB}" type="datetime1">
              <a:rPr lang="en-US" smtClean="0"/>
              <a:pPr/>
              <a:t>9/15/2026</a:t>
            </a:fld>
            <a:endParaRPr lang="en-US"/>
          </a:p>
        </p:txBody>
      </p:sp>
      <p:sp>
        <p:nvSpPr>
          <p:cNvPr id="11" name="Slide Number Placeholder 5">
            <a:extLst>
              <a:ext uri="{FF2B5EF4-FFF2-40B4-BE49-F238E27FC236}">
                <a16:creationId xmlns:a16="http://schemas.microsoft.com/office/drawing/2014/main" id="{A23299B4-6F1F-0046-B254-9E3A6D5DEEF7}"/>
              </a:ext>
            </a:extLst>
          </p:cNvPr>
          <p:cNvSpPr>
            <a:spLocks noGrp="1"/>
          </p:cNvSpPr>
          <p:nvPr>
            <p:ph type="sldNum" sz="quarter" idx="12"/>
          </p:nvPr>
        </p:nvSpPr>
        <p:spPr>
          <a:xfrm>
            <a:off x="8737600" y="6633882"/>
            <a:ext cx="2889624" cy="224119"/>
          </a:xfrm>
          <a:prstGeom prst="rect">
            <a:avLst/>
          </a:prstGeom>
        </p:spPr>
        <p:txBody>
          <a:bodyPr/>
          <a:lstStyle>
            <a:lvl1pPr>
              <a:defRPr sz="1200">
                <a:solidFill>
                  <a:schemeClr val="bg1"/>
                </a:solidFill>
              </a:defRPr>
            </a:lvl1pPr>
          </a:lstStyle>
          <a:p>
            <a:fld id="{D8009FEC-A01C-EB4F-9AED-98C23E3BD7AC}" type="slidenum">
              <a:rPr lang="en-US" smtClean="0"/>
              <a:pPr/>
              <a:t>‹#›</a:t>
            </a:fld>
            <a:endParaRPr lang="en-US"/>
          </a:p>
        </p:txBody>
      </p:sp>
      <p:pic>
        <p:nvPicPr>
          <p:cNvPr id="2" name="Picture 1">
            <a:extLst>
              <a:ext uri="{FF2B5EF4-FFF2-40B4-BE49-F238E27FC236}">
                <a16:creationId xmlns:a16="http://schemas.microsoft.com/office/drawing/2014/main" id="{57364A12-5636-9277-6575-91D158B25B79}"/>
              </a:ext>
            </a:extLst>
          </p:cNvPr>
          <p:cNvPicPr>
            <a:picLocks noChangeAspect="1"/>
          </p:cNvPicPr>
          <p:nvPr userDrawn="1"/>
        </p:nvPicPr>
        <p:blipFill>
          <a:blip r:embed="rId2">
            <a:alphaModFix amt="27000"/>
          </a:blip>
          <a:stretch>
            <a:fillRect/>
          </a:stretch>
        </p:blipFill>
        <p:spPr>
          <a:xfrm>
            <a:off x="0" y="0"/>
            <a:ext cx="12192000" cy="1189521"/>
          </a:xfrm>
          <a:prstGeom prst="rect">
            <a:avLst/>
          </a:prstGeom>
          <a:effectLst/>
        </p:spPr>
      </p:pic>
      <p:sp>
        <p:nvSpPr>
          <p:cNvPr id="5" name="Rectangle 4">
            <a:extLst>
              <a:ext uri="{FF2B5EF4-FFF2-40B4-BE49-F238E27FC236}">
                <a16:creationId xmlns:a16="http://schemas.microsoft.com/office/drawing/2014/main" id="{B341DDE8-E7EB-A26A-E48C-93183E1D8336}"/>
              </a:ext>
            </a:extLst>
          </p:cNvPr>
          <p:cNvSpPr/>
          <p:nvPr userDrawn="1"/>
        </p:nvSpPr>
        <p:spPr>
          <a:xfrm>
            <a:off x="0" y="-10160"/>
            <a:ext cx="12192000" cy="365124"/>
          </a:xfrm>
          <a:prstGeom prst="rect">
            <a:avLst/>
          </a:prstGeom>
          <a:solidFill>
            <a:srgbClr val="E63E30"/>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964E339-2B80-88E0-57DF-B21F2C884209}"/>
              </a:ext>
            </a:extLst>
          </p:cNvPr>
          <p:cNvPicPr>
            <a:picLocks noChangeAspect="1"/>
          </p:cNvPicPr>
          <p:nvPr userDrawn="1"/>
        </p:nvPicPr>
        <p:blipFill>
          <a:blip r:embed="rId3"/>
          <a:stretch>
            <a:fillRect/>
          </a:stretch>
        </p:blipFill>
        <p:spPr>
          <a:xfrm>
            <a:off x="11264348" y="-16097"/>
            <a:ext cx="636104" cy="636104"/>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0EEF466E-D5CC-7F9D-E70C-E196A952373D}"/>
              </a:ext>
            </a:extLst>
          </p:cNvPr>
          <p:cNvPicPr>
            <a:picLocks noChangeAspect="1"/>
          </p:cNvPicPr>
          <p:nvPr userDrawn="1"/>
        </p:nvPicPr>
        <p:blipFill>
          <a:blip r:embed="rId4"/>
          <a:stretch>
            <a:fillRect/>
          </a:stretch>
        </p:blipFill>
        <p:spPr>
          <a:xfrm>
            <a:off x="419100" y="485395"/>
            <a:ext cx="3274359" cy="634165"/>
          </a:xfrm>
          <a:prstGeom prst="rect">
            <a:avLst/>
          </a:prstGeom>
        </p:spPr>
      </p:pic>
    </p:spTree>
    <p:extLst>
      <p:ext uri="{BB962C8B-B14F-4D97-AF65-F5344CB8AC3E}">
        <p14:creationId xmlns:p14="http://schemas.microsoft.com/office/powerpoint/2010/main" val="347016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8CF6A-3723-48D1-B987-EF320A69179C}" type="datetimeFigureOut">
              <a:rPr lang="en-US" smtClean="0"/>
              <a:t>9/15/2026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7CE02F-B18A-457A-8E2C-6ADE40D8A46D}" type="slidenum">
              <a:rPr lang="en-US" smtClean="0"/>
              <a:t>‹#›</a:t>
            </a:fld>
            <a:endParaRPr lang="en-US"/>
          </a:p>
        </p:txBody>
      </p:sp>
    </p:spTree>
    <p:extLst>
      <p:ext uri="{BB962C8B-B14F-4D97-AF65-F5344CB8AC3E}">
        <p14:creationId xmlns:p14="http://schemas.microsoft.com/office/powerpoint/2010/main" val="2079147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DFE0D-FBF0-4474-0D96-9CD96619A7BC}"/>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D55DF7A8-BF3F-966B-E8F3-7209C757CC16}"/>
              </a:ext>
            </a:extLst>
          </p:cNvPr>
          <p:cNvSpPr>
            <a:spLocks noGrp="1"/>
          </p:cNvSpPr>
          <p:nvPr>
            <p:ph type="dt" sz="half" idx="10"/>
          </p:nvPr>
        </p:nvSpPr>
        <p:spPr/>
        <p:txBody>
          <a:bodyPr/>
          <a:lstStyle/>
          <a:p>
            <a:fld id="{1EFA6C29-0D2D-4897-8977-687FED7DC2A4}" type="datetimeFigureOut">
              <a:rPr lang="en-CA" smtClean="0"/>
              <a:t>2026-09-15</a:t>
            </a:fld>
            <a:endParaRPr lang="en-CA"/>
          </a:p>
        </p:txBody>
      </p:sp>
      <p:sp>
        <p:nvSpPr>
          <p:cNvPr id="4" name="Footer Placeholder 3">
            <a:extLst>
              <a:ext uri="{FF2B5EF4-FFF2-40B4-BE49-F238E27FC236}">
                <a16:creationId xmlns:a16="http://schemas.microsoft.com/office/drawing/2014/main" id="{E0F6C2AD-47D5-4394-1C29-8DF1A1E97FA7}"/>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6EB67DB7-9ACA-29F2-16F7-E0F5451F08F3}"/>
              </a:ext>
            </a:extLst>
          </p:cNvPr>
          <p:cNvSpPr>
            <a:spLocks noGrp="1"/>
          </p:cNvSpPr>
          <p:nvPr>
            <p:ph type="sldNum" sz="quarter" idx="12"/>
          </p:nvPr>
        </p:nvSpPr>
        <p:spPr/>
        <p:txBody>
          <a:bodyPr/>
          <a:lstStyle/>
          <a:p>
            <a:fld id="{B6D8C687-78F8-4398-BC29-8B9BB0D1A1E4}" type="slidenum">
              <a:rPr lang="en-CA" smtClean="0"/>
              <a:t>‹#›</a:t>
            </a:fld>
            <a:endParaRPr lang="en-CA"/>
          </a:p>
        </p:txBody>
      </p:sp>
    </p:spTree>
    <p:extLst>
      <p:ext uri="{BB962C8B-B14F-4D97-AF65-F5344CB8AC3E}">
        <p14:creationId xmlns:p14="http://schemas.microsoft.com/office/powerpoint/2010/main" val="1306158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8B0519-EF76-0307-44D5-D7BE7BAEDA3E}"/>
              </a:ext>
            </a:extLst>
          </p:cNvPr>
          <p:cNvSpPr/>
          <p:nvPr userDrawn="1"/>
        </p:nvSpPr>
        <p:spPr>
          <a:xfrm>
            <a:off x="0" y="6634480"/>
            <a:ext cx="12192000" cy="223520"/>
          </a:xfrm>
          <a:prstGeom prst="rect">
            <a:avLst/>
          </a:prstGeom>
          <a:solidFill>
            <a:srgbClr val="E63E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920978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0" r:id="rId4"/>
    <p:sldLayoutId id="2147483661" r:id="rId5"/>
  </p:sldLayoutIdLst>
  <p:txStyles>
    <p:titleStyle>
      <a:lvl1pPr algn="l" defTabSz="609585" rtl="0" eaLnBrk="0" fontAlgn="base" hangingPunct="0">
        <a:spcBef>
          <a:spcPct val="0"/>
        </a:spcBef>
        <a:spcAft>
          <a:spcPct val="0"/>
        </a:spcAft>
        <a:defRPr sz="4267" kern="1200">
          <a:solidFill>
            <a:srgbClr val="CD113B"/>
          </a:solidFill>
          <a:latin typeface="Arial"/>
          <a:ea typeface="Geneva" pitchFamily="37" charset="-128"/>
          <a:cs typeface="Arial"/>
        </a:defRPr>
      </a:lvl1pPr>
      <a:lvl2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2pPr>
      <a:lvl3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3pPr>
      <a:lvl4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4pPr>
      <a:lvl5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5pPr>
      <a:lvl6pPr marL="609585" algn="l" defTabSz="609585" rtl="0" fontAlgn="base">
        <a:spcBef>
          <a:spcPct val="0"/>
        </a:spcBef>
        <a:spcAft>
          <a:spcPct val="0"/>
        </a:spcAft>
        <a:defRPr sz="4267">
          <a:solidFill>
            <a:srgbClr val="800000"/>
          </a:solidFill>
          <a:latin typeface="Times New Roman" pitchFamily="37" charset="0"/>
          <a:ea typeface="Geneva" pitchFamily="37" charset="-128"/>
        </a:defRPr>
      </a:lvl6pPr>
      <a:lvl7pPr marL="1219170" algn="l" defTabSz="609585" rtl="0" fontAlgn="base">
        <a:spcBef>
          <a:spcPct val="0"/>
        </a:spcBef>
        <a:spcAft>
          <a:spcPct val="0"/>
        </a:spcAft>
        <a:defRPr sz="4267">
          <a:solidFill>
            <a:srgbClr val="800000"/>
          </a:solidFill>
          <a:latin typeface="Times New Roman" pitchFamily="37" charset="0"/>
          <a:ea typeface="Geneva" pitchFamily="37" charset="-128"/>
        </a:defRPr>
      </a:lvl7pPr>
      <a:lvl8pPr marL="1828754" algn="l" defTabSz="609585" rtl="0" fontAlgn="base">
        <a:spcBef>
          <a:spcPct val="0"/>
        </a:spcBef>
        <a:spcAft>
          <a:spcPct val="0"/>
        </a:spcAft>
        <a:defRPr sz="4267">
          <a:solidFill>
            <a:srgbClr val="800000"/>
          </a:solidFill>
          <a:latin typeface="Times New Roman" pitchFamily="37" charset="0"/>
          <a:ea typeface="Geneva" pitchFamily="37" charset="-128"/>
        </a:defRPr>
      </a:lvl8pPr>
      <a:lvl9pPr marL="2438339" algn="l" defTabSz="609585" rtl="0" fontAlgn="base">
        <a:spcBef>
          <a:spcPct val="0"/>
        </a:spcBef>
        <a:spcAft>
          <a:spcPct val="0"/>
        </a:spcAft>
        <a:defRPr sz="4267">
          <a:solidFill>
            <a:srgbClr val="800000"/>
          </a:solidFill>
          <a:latin typeface="Times New Roman" pitchFamily="37" charset="0"/>
          <a:ea typeface="Geneva" pitchFamily="37" charset="-128"/>
        </a:defRPr>
      </a:lvl9pPr>
    </p:titleStyle>
    <p:bodyStyle>
      <a:lvl1pPr marL="457189" indent="-457189" algn="l" defTabSz="609585" rtl="0" eaLnBrk="0" fontAlgn="base" hangingPunct="0">
        <a:spcBef>
          <a:spcPct val="20000"/>
        </a:spcBef>
        <a:spcAft>
          <a:spcPct val="0"/>
        </a:spcAft>
        <a:buFont typeface="Arial" charset="0"/>
        <a:buChar char="•"/>
        <a:defRPr sz="3200" kern="1200">
          <a:solidFill>
            <a:schemeClr val="tx1"/>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667" kern="1200">
          <a:solidFill>
            <a:schemeClr val="tx1"/>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kern="1200">
          <a:solidFill>
            <a:schemeClr val="tx1"/>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2133" kern="1200">
          <a:solidFill>
            <a:schemeClr val="tx1"/>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2133" kern="1200">
          <a:solidFill>
            <a:schemeClr val="tx1"/>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1DD_2416A228.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8.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9.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0.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7.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1.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diagramColors" Target="../diagrams/colors110.xml"/><Relationship Id="rId5" Type="http://schemas.openxmlformats.org/officeDocument/2006/relationships/diagramQuickStyle" Target="../diagrams/quickStyle11.xml"/><Relationship Id="rId10" Type="http://schemas.openxmlformats.org/officeDocument/2006/relationships/diagramQuickStyle" Target="../diagrams/quickStyle110.xml"/><Relationship Id="rId4" Type="http://schemas.openxmlformats.org/officeDocument/2006/relationships/diagramLayout" Target="../diagrams/layout11.xml"/><Relationship Id="rId9" Type="http://schemas.openxmlformats.org/officeDocument/2006/relationships/diagramLayout" Target="../diagrams/layout11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2.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30.xml"/><Relationship Id="rId5" Type="http://schemas.openxmlformats.org/officeDocument/2006/relationships/diagramQuickStyle" Target="../diagrams/quickStyle3.xml"/><Relationship Id="rId10" Type="http://schemas.openxmlformats.org/officeDocument/2006/relationships/diagramQuickStyle" Target="../diagrams/quickStyle30.xml"/><Relationship Id="rId4" Type="http://schemas.openxmlformats.org/officeDocument/2006/relationships/diagramLayout" Target="../diagrams/layout3.xml"/><Relationship Id="rId9" Type="http://schemas.openxmlformats.org/officeDocument/2006/relationships/diagramLayout" Target="../diagrams/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3DA74-9D26-4A66-94C6-AF6D2540E113}"/>
              </a:ext>
            </a:extLst>
          </p:cNvPr>
          <p:cNvSpPr>
            <a:spLocks noGrp="1"/>
          </p:cNvSpPr>
          <p:nvPr>
            <p:ph type="ctrTitle"/>
          </p:nvPr>
        </p:nvSpPr>
        <p:spPr>
          <a:xfrm>
            <a:off x="914400" y="2895451"/>
            <a:ext cx="10363200" cy="891931"/>
          </a:xfrm>
        </p:spPr>
        <p:txBody>
          <a:bodyPr>
            <a:normAutofit/>
          </a:bodyPr>
          <a:lstStyle/>
          <a:p>
            <a:pPr algn="l"/>
            <a:r>
              <a:rPr lang="en-CA" sz="4000" b="0" dirty="0">
                <a:latin typeface="Barlow Condensed" panose="00000506000000000000" pitchFamily="2" charset="0"/>
              </a:rPr>
              <a:t>Diagnosis of Iron Deficiency</a:t>
            </a:r>
          </a:p>
        </p:txBody>
      </p:sp>
      <p:sp>
        <p:nvSpPr>
          <p:cNvPr id="6" name="Subtitle 2">
            <a:extLst>
              <a:ext uri="{FF2B5EF4-FFF2-40B4-BE49-F238E27FC236}">
                <a16:creationId xmlns:a16="http://schemas.microsoft.com/office/drawing/2014/main" id="{9A7A0DF7-3A2B-8846-AACF-AB69A37D8BA5}"/>
              </a:ext>
            </a:extLst>
          </p:cNvPr>
          <p:cNvSpPr>
            <a:spLocks noGrp="1"/>
          </p:cNvSpPr>
          <p:nvPr>
            <p:ph type="subTitle" idx="1"/>
          </p:nvPr>
        </p:nvSpPr>
        <p:spPr>
          <a:xfrm>
            <a:off x="914400" y="3787382"/>
            <a:ext cx="9568543" cy="2791640"/>
          </a:xfrm>
        </p:spPr>
        <p:txBody>
          <a:bodyPr>
            <a:noAutofit/>
          </a:bodyPr>
          <a:lstStyle/>
          <a:p>
            <a:pPr algn="l"/>
            <a:r>
              <a:rPr lang="en-CA" b="1" i="1" cap="none" dirty="0">
                <a:latin typeface="Open Sans" pitchFamily="2" charset="0"/>
                <a:ea typeface="Open Sans" pitchFamily="2" charset="0"/>
                <a:cs typeface="Open Sans" pitchFamily="2" charset="0"/>
              </a:rPr>
              <a:t>An Educational Slide Set </a:t>
            </a:r>
          </a:p>
          <a:p>
            <a:pPr algn="l"/>
            <a:r>
              <a:rPr lang="en-US" sz="2000" cap="none" dirty="0">
                <a:latin typeface="Open Sans" pitchFamily="2" charset="0"/>
                <a:ea typeface="Open Sans" pitchFamily="2" charset="0"/>
                <a:cs typeface="Open Sans" pitchFamily="2" charset="0"/>
              </a:rPr>
              <a:t>American Society of Hematology 2026 guidelines for diagnosis of iron deficiency</a:t>
            </a:r>
          </a:p>
          <a:p>
            <a:pPr algn="l"/>
            <a:endParaRPr lang="en-US" sz="1800" b="1" cap="none" dirty="0">
              <a:latin typeface="Open Sans" pitchFamily="2" charset="0"/>
              <a:ea typeface="Open Sans" pitchFamily="2" charset="0"/>
              <a:cs typeface="Open Sans" pitchFamily="2" charset="0"/>
            </a:endParaRPr>
          </a:p>
          <a:p>
            <a:pPr algn="l"/>
            <a:r>
              <a:rPr lang="en-US" sz="1600" b="1" cap="none" dirty="0">
                <a:latin typeface="Open Sans" pitchFamily="2" charset="0"/>
                <a:ea typeface="Open Sans" pitchFamily="2" charset="0"/>
                <a:cs typeface="Open Sans" pitchFamily="2" charset="0"/>
              </a:rPr>
              <a:t>Slide set authors: </a:t>
            </a:r>
            <a:br>
              <a:rPr lang="en-US" sz="1600" cap="none" dirty="0">
                <a:latin typeface="Open Sans" pitchFamily="2" charset="0"/>
                <a:ea typeface="Open Sans" pitchFamily="2" charset="0"/>
                <a:cs typeface="Open Sans" pitchFamily="2" charset="0"/>
              </a:rPr>
            </a:br>
            <a:r>
              <a:rPr lang="en-US" sz="1600" cap="none" dirty="0">
                <a:latin typeface="Open Sans" pitchFamily="2" charset="0"/>
                <a:ea typeface="Open Sans" pitchFamily="2" charset="0"/>
                <a:cs typeface="Open Sans" pitchFamily="2" charset="0"/>
              </a:rPr>
              <a:t>Dr. Thomas DeLoughery; Dr. Layla Van Doren; Dr. Michelle P. Zeller</a:t>
            </a:r>
            <a:endParaRPr lang="en-CA" sz="1600" cap="none"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864481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198A9-2646-4228-9DB2-F6DC9E58E265}"/>
              </a:ext>
            </a:extLst>
          </p:cNvPr>
          <p:cNvSpPr>
            <a:spLocks noGrp="1"/>
          </p:cNvSpPr>
          <p:nvPr>
            <p:ph type="title"/>
          </p:nvPr>
        </p:nvSpPr>
        <p:spPr/>
        <p:txBody>
          <a:bodyPr lIns="0" tIns="0" rIns="0" bIns="0" anchor="t"/>
          <a:lstStyle/>
          <a:p>
            <a:r>
              <a:rPr lang="en-CA" sz="3200" dirty="0">
                <a:latin typeface="Barlow Condensed" panose="00000506000000000000" pitchFamily="2" charset="0"/>
                <a:ea typeface="Open Sans" pitchFamily="2" charset="0"/>
                <a:cs typeface="Open Sans" pitchFamily="2" charset="0"/>
              </a:rPr>
              <a:t>Pros &amp; cons of </a:t>
            </a:r>
            <a:r>
              <a:rPr lang="en-CA" sz="3200" b="1" dirty="0">
                <a:latin typeface="Barlow Condensed" panose="00000506000000000000" pitchFamily="2" charset="0"/>
                <a:ea typeface="Open Sans" pitchFamily="2" charset="0"/>
                <a:cs typeface="Open Sans" pitchFamily="2" charset="0"/>
              </a:rPr>
              <a:t>serum ferritin </a:t>
            </a:r>
            <a:r>
              <a:rPr lang="en-CA" sz="3200" dirty="0">
                <a:latin typeface="Barlow Condensed" panose="00000506000000000000" pitchFamily="2" charset="0"/>
                <a:ea typeface="Open Sans" pitchFamily="2" charset="0"/>
                <a:cs typeface="Open Sans" pitchFamily="2" charset="0"/>
              </a:rPr>
              <a:t>testing in iron deficiency</a:t>
            </a:r>
            <a:endParaRPr lang="en-US" sz="3200" dirty="0">
              <a:latin typeface="Barlow Condensed" panose="00000506000000000000" pitchFamily="2" charset="0"/>
              <a:ea typeface="Open Sans" pitchFamily="2" charset="0"/>
              <a:cs typeface="Open Sans" pitchFamily="2" charset="0"/>
            </a:endParaRPr>
          </a:p>
        </p:txBody>
      </p:sp>
      <p:graphicFrame>
        <p:nvGraphicFramePr>
          <p:cNvPr id="6" name="Diagram 5">
            <a:extLst>
              <a:ext uri="{FF2B5EF4-FFF2-40B4-BE49-F238E27FC236}">
                <a16:creationId xmlns:a16="http://schemas.microsoft.com/office/drawing/2014/main" id="{4E1EB1E6-77D5-E94E-0309-DF783D6596BD}"/>
              </a:ext>
            </a:extLst>
          </p:cNvPr>
          <p:cNvGraphicFramePr/>
          <p:nvPr>
            <p:extLst>
              <p:ext uri="{D42A27DB-BD31-4B8C-83A1-F6EECF244321}">
                <p14:modId xmlns:p14="http://schemas.microsoft.com/office/powerpoint/2010/main" val="3038668006"/>
              </p:ext>
            </p:extLst>
          </p:nvPr>
        </p:nvGraphicFramePr>
        <p:xfrm>
          <a:off x="1331437" y="1214407"/>
          <a:ext cx="921455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8A9CDC73-E99D-517A-A8AE-0669E5BB31AA}"/>
              </a:ext>
            </a:extLst>
          </p:cNvPr>
          <p:cNvSpPr txBox="1"/>
          <p:nvPr/>
        </p:nvSpPr>
        <p:spPr>
          <a:xfrm>
            <a:off x="1656271" y="2518913"/>
            <a:ext cx="1130438" cy="523220"/>
          </a:xfrm>
          <a:prstGeom prst="rect">
            <a:avLst/>
          </a:prstGeom>
          <a:noFill/>
        </p:spPr>
        <p:txBody>
          <a:bodyPr wrap="none" rtlCol="0">
            <a:spAutoFit/>
          </a:bodyPr>
          <a:lstStyle/>
          <a:p>
            <a:r>
              <a:rPr lang="en-US" sz="2800" b="1" dirty="0">
                <a:solidFill>
                  <a:schemeClr val="bg1"/>
                </a:solidFill>
                <a:latin typeface="Open Sans" pitchFamily="2" charset="0"/>
                <a:ea typeface="Open Sans" pitchFamily="2" charset="0"/>
                <a:cs typeface="Open Sans" pitchFamily="2" charset="0"/>
              </a:rPr>
              <a:t>PROS</a:t>
            </a:r>
          </a:p>
        </p:txBody>
      </p:sp>
      <p:sp>
        <p:nvSpPr>
          <p:cNvPr id="4" name="TextBox 3">
            <a:extLst>
              <a:ext uri="{FF2B5EF4-FFF2-40B4-BE49-F238E27FC236}">
                <a16:creationId xmlns:a16="http://schemas.microsoft.com/office/drawing/2014/main" id="{2E265DC8-B67F-1AE3-8114-86695E19C7CE}"/>
              </a:ext>
            </a:extLst>
          </p:cNvPr>
          <p:cNvSpPr txBox="1"/>
          <p:nvPr/>
        </p:nvSpPr>
        <p:spPr>
          <a:xfrm>
            <a:off x="6208143" y="2481532"/>
            <a:ext cx="1188146" cy="523220"/>
          </a:xfrm>
          <a:prstGeom prst="rect">
            <a:avLst/>
          </a:prstGeom>
          <a:noFill/>
        </p:spPr>
        <p:txBody>
          <a:bodyPr wrap="none" rtlCol="0">
            <a:spAutoFit/>
          </a:bodyPr>
          <a:lstStyle/>
          <a:p>
            <a:r>
              <a:rPr lang="en-US" sz="2800" b="1" dirty="0">
                <a:solidFill>
                  <a:schemeClr val="bg1"/>
                </a:solidFill>
                <a:latin typeface="Open Sans" pitchFamily="2" charset="0"/>
                <a:ea typeface="Open Sans" pitchFamily="2" charset="0"/>
                <a:cs typeface="Open Sans" pitchFamily="2" charset="0"/>
              </a:rPr>
              <a:t>CONS</a:t>
            </a:r>
          </a:p>
        </p:txBody>
      </p:sp>
    </p:spTree>
    <p:extLst>
      <p:ext uri="{BB962C8B-B14F-4D97-AF65-F5344CB8AC3E}">
        <p14:creationId xmlns:p14="http://schemas.microsoft.com/office/powerpoint/2010/main" val="186648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20852-62E5-4BCE-ADB6-41657008E763}"/>
              </a:ext>
            </a:extLst>
          </p:cNvPr>
          <p:cNvSpPr>
            <a:spLocks noGrp="1"/>
          </p:cNvSpPr>
          <p:nvPr>
            <p:ph type="title"/>
          </p:nvPr>
        </p:nvSpPr>
        <p:spPr/>
        <p:txBody>
          <a:bodyPr lIns="0" tIns="0" rIns="0" bIns="0" anchor="t"/>
          <a:lstStyle/>
          <a:p>
            <a:r>
              <a:rPr lang="en-CA" sz="3200" dirty="0">
                <a:latin typeface="Barlow Condensed" panose="00000506000000000000" pitchFamily="2" charset="0"/>
                <a:ea typeface="Geneva"/>
              </a:rPr>
              <a:t>Case 1: Child with iron deficiency</a:t>
            </a:r>
            <a:endParaRPr lang="en-CA" sz="3200" dirty="0">
              <a:latin typeface="Barlow Condensed" panose="00000506000000000000" pitchFamily="2" charset="0"/>
            </a:endParaRPr>
          </a:p>
        </p:txBody>
      </p:sp>
      <p:sp>
        <p:nvSpPr>
          <p:cNvPr id="3" name="Content Placeholder 2">
            <a:extLst>
              <a:ext uri="{FF2B5EF4-FFF2-40B4-BE49-F238E27FC236}">
                <a16:creationId xmlns:a16="http://schemas.microsoft.com/office/drawing/2014/main" id="{DE7149EB-0FCD-4A71-A469-C7A48884CD0E}"/>
              </a:ext>
            </a:extLst>
          </p:cNvPr>
          <p:cNvSpPr>
            <a:spLocks noGrp="1"/>
          </p:cNvSpPr>
          <p:nvPr>
            <p:ph idx="1"/>
          </p:nvPr>
        </p:nvSpPr>
        <p:spPr>
          <a:xfrm>
            <a:off x="686467" y="2058557"/>
            <a:ext cx="6619107" cy="3942529"/>
          </a:xfrm>
        </p:spPr>
        <p:txBody>
          <a:bodyPr lIns="0" tIns="0" rIns="0" bIns="0" anchor="t"/>
          <a:lstStyle/>
          <a:p>
            <a:pPr marL="0" indent="0">
              <a:buNone/>
            </a:pPr>
            <a:r>
              <a:rPr lang="en-CA" sz="2650" dirty="0">
                <a:latin typeface="Open Sans" pitchFamily="2" charset="0"/>
                <a:ea typeface="Open Sans" pitchFamily="2" charset="0"/>
                <a:cs typeface="Open Sans" pitchFamily="2" charset="0"/>
              </a:rPr>
              <a:t>A 7-year-old child has been lethargic and complaining that he can't keep up with his friends at recess. He is known to be very picky about food and only eats pizza, pasta and paneer. He does not like vegetables or meat, including chicken. His mother is worried about iron deficiency and wants to try an oral iron supplement. Unfortunately, he does NOT like pills either.</a:t>
            </a:r>
          </a:p>
        </p:txBody>
      </p:sp>
      <p:pic>
        <p:nvPicPr>
          <p:cNvPr id="5" name="Picture 4">
            <a:extLst>
              <a:ext uri="{FF2B5EF4-FFF2-40B4-BE49-F238E27FC236}">
                <a16:creationId xmlns:a16="http://schemas.microsoft.com/office/drawing/2014/main" id="{4A455459-CB00-3866-CEC6-85FBC56E25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1285" y="2178236"/>
            <a:ext cx="3124767" cy="3124767"/>
          </a:xfrm>
          <a:prstGeom prst="rect">
            <a:avLst/>
          </a:prstGeom>
        </p:spPr>
      </p:pic>
    </p:spTree>
    <p:extLst>
      <p:ext uri="{BB962C8B-B14F-4D97-AF65-F5344CB8AC3E}">
        <p14:creationId xmlns:p14="http://schemas.microsoft.com/office/powerpoint/2010/main" val="2628301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C5A2E2-2418-4A9F-BB60-6BEB0FFA2B24}"/>
              </a:ext>
            </a:extLst>
          </p:cNvPr>
          <p:cNvSpPr>
            <a:spLocks noGrp="1"/>
          </p:cNvSpPr>
          <p:nvPr>
            <p:ph idx="1"/>
          </p:nvPr>
        </p:nvSpPr>
        <p:spPr>
          <a:xfrm>
            <a:off x="844062" y="2054108"/>
            <a:ext cx="10547838" cy="4082718"/>
          </a:xfrm>
        </p:spPr>
        <p:txBody>
          <a:bodyPr lIns="0" tIns="0" rIns="0" bIns="0" anchor="t">
            <a:noAutofit/>
          </a:bodyPr>
          <a:lstStyle/>
          <a:p>
            <a:pPr marL="0" indent="0">
              <a:buNone/>
            </a:pPr>
            <a:r>
              <a:rPr lang="en-CA" sz="2400" dirty="0">
                <a:latin typeface="Open Sans" pitchFamily="2" charset="0"/>
                <a:ea typeface="Open Sans" pitchFamily="2" charset="0"/>
                <a:cs typeface="Open Sans" pitchFamily="2" charset="0"/>
              </a:rPr>
              <a:t>The child agrees to blood work (with bribery of a new toy dinosaur and spy book)</a:t>
            </a:r>
            <a:r>
              <a:rPr lang="en-CA" sz="2400" b="1" dirty="0">
                <a:latin typeface="Open Sans" pitchFamily="2" charset="0"/>
                <a:ea typeface="Open Sans" pitchFamily="2" charset="0"/>
                <a:cs typeface="Open Sans" pitchFamily="2" charset="0"/>
              </a:rPr>
              <a:t>. Hemoglobin is 10.4 g/dL</a:t>
            </a:r>
            <a:r>
              <a:rPr lang="en-CA" sz="2400" dirty="0">
                <a:latin typeface="Open Sans" pitchFamily="2" charset="0"/>
                <a:ea typeface="Open Sans" pitchFamily="2" charset="0"/>
                <a:cs typeface="Open Sans" pitchFamily="2" charset="0"/>
              </a:rPr>
              <a:t> and </a:t>
            </a:r>
            <a:r>
              <a:rPr lang="en-CA" sz="2400" b="1" dirty="0">
                <a:latin typeface="Open Sans" pitchFamily="2" charset="0"/>
                <a:ea typeface="Open Sans" pitchFamily="2" charset="0"/>
                <a:cs typeface="Open Sans" pitchFamily="2" charset="0"/>
              </a:rPr>
              <a:t>Ferritin is 15 ng/</a:t>
            </a:r>
            <a:r>
              <a:rPr lang="en-CA" sz="2400" b="1" dirty="0" err="1">
                <a:latin typeface="Open Sans" pitchFamily="2" charset="0"/>
                <a:ea typeface="Open Sans" pitchFamily="2" charset="0"/>
                <a:cs typeface="Open Sans" pitchFamily="2" charset="0"/>
              </a:rPr>
              <a:t>mL</a:t>
            </a:r>
            <a:r>
              <a:rPr lang="en-CA" sz="2400" dirty="0" err="1">
                <a:latin typeface="Open Sans" pitchFamily="2" charset="0"/>
                <a:ea typeface="Open Sans" pitchFamily="2" charset="0"/>
                <a:cs typeface="Open Sans" pitchFamily="2" charset="0"/>
              </a:rPr>
              <a:t>.</a:t>
            </a:r>
            <a:r>
              <a:rPr lang="en-CA" sz="2400" dirty="0">
                <a:latin typeface="Open Sans" pitchFamily="2" charset="0"/>
                <a:ea typeface="Open Sans" pitchFamily="2" charset="0"/>
                <a:cs typeface="Open Sans" pitchFamily="2" charset="0"/>
              </a:rPr>
              <a:t> Which of the following best summarizes this child's laboratory investigations?</a:t>
            </a:r>
            <a:endParaRPr lang="en-CA" sz="2650" dirty="0">
              <a:latin typeface="Open Sans" pitchFamily="2" charset="0"/>
              <a:ea typeface="Open Sans" pitchFamily="2" charset="0"/>
              <a:cs typeface="Open Sans" pitchFamily="2" charset="0"/>
            </a:endParaRPr>
          </a:p>
          <a:p>
            <a:pPr marL="0" indent="0">
              <a:buNone/>
            </a:pPr>
            <a:endParaRPr lang="en-CA" sz="2400" dirty="0">
              <a:solidFill>
                <a:srgbClr val="7F7F7F"/>
              </a:solidFill>
              <a:latin typeface="Open Sans" pitchFamily="2" charset="0"/>
              <a:ea typeface="Open Sans" pitchFamily="2" charset="0"/>
              <a:cs typeface="Open Sans" pitchFamily="2" charset="0"/>
            </a:endParaRPr>
          </a:p>
          <a:p>
            <a:pPr marL="514350" indent="-514350">
              <a:buAutoNum type="alphaUcPeriod"/>
            </a:pPr>
            <a:r>
              <a:rPr lang="en-CA" sz="2400" dirty="0">
                <a:latin typeface="Open Sans" pitchFamily="2" charset="0"/>
                <a:ea typeface="Open Sans" pitchFamily="2" charset="0"/>
                <a:cs typeface="Open Sans" pitchFamily="2" charset="0"/>
              </a:rPr>
              <a:t>The child is non-anemic with adequate iron stores</a:t>
            </a:r>
          </a:p>
          <a:p>
            <a:pPr marL="514350" indent="-514350">
              <a:buAutoNum type="alphaUcPeriod"/>
            </a:pPr>
            <a:r>
              <a:rPr lang="en-CA" sz="2400" dirty="0">
                <a:latin typeface="Open Sans" pitchFamily="2" charset="0"/>
                <a:ea typeface="Open Sans" pitchFamily="2" charset="0"/>
                <a:cs typeface="Open Sans" pitchFamily="2" charset="0"/>
              </a:rPr>
              <a:t>The child is anemic with adequate iron stores</a:t>
            </a:r>
          </a:p>
          <a:p>
            <a:pPr marL="514350" indent="-514350">
              <a:buAutoNum type="alphaUcPeriod"/>
            </a:pPr>
            <a:r>
              <a:rPr lang="en-CA" sz="2400" dirty="0">
                <a:latin typeface="Open Sans" pitchFamily="2" charset="0"/>
                <a:ea typeface="Open Sans" pitchFamily="2" charset="0"/>
                <a:cs typeface="Open Sans" pitchFamily="2" charset="0"/>
              </a:rPr>
              <a:t>The child is anemic with iron deficiency</a:t>
            </a:r>
          </a:p>
          <a:p>
            <a:pPr marL="514350" indent="-514350">
              <a:buAutoNum type="alphaUcPeriod"/>
            </a:pPr>
            <a:r>
              <a:rPr lang="en-CA" sz="2400" dirty="0">
                <a:latin typeface="Open Sans" pitchFamily="2" charset="0"/>
                <a:ea typeface="Open Sans" pitchFamily="2" charset="0"/>
                <a:cs typeface="Open Sans" pitchFamily="2" charset="0"/>
              </a:rPr>
              <a:t>The child is non-anemic with iron deficiency</a:t>
            </a:r>
          </a:p>
        </p:txBody>
      </p:sp>
      <p:sp>
        <p:nvSpPr>
          <p:cNvPr id="4" name="Title 1">
            <a:extLst>
              <a:ext uri="{FF2B5EF4-FFF2-40B4-BE49-F238E27FC236}">
                <a16:creationId xmlns:a16="http://schemas.microsoft.com/office/drawing/2014/main" id="{8E50FDE3-4586-8687-621E-557A331E91A5}"/>
              </a:ext>
            </a:extLst>
          </p:cNvPr>
          <p:cNvSpPr>
            <a:spLocks noGrp="1"/>
          </p:cNvSpPr>
          <p:nvPr>
            <p:ph type="title"/>
          </p:nvPr>
        </p:nvSpPr>
        <p:spPr>
          <a:xfrm>
            <a:off x="419100" y="1340569"/>
            <a:ext cx="10972800" cy="713539"/>
          </a:xfrm>
        </p:spPr>
        <p:txBody>
          <a:bodyPr/>
          <a:lstStyle/>
          <a:p>
            <a:r>
              <a:rPr lang="en-CA" sz="3200" dirty="0">
                <a:latin typeface="Barlow Condensed" panose="00000506000000000000" pitchFamily="2" charset="0"/>
                <a:ea typeface="Geneva"/>
              </a:rPr>
              <a:t>Case 1: Child with iron deficiency</a:t>
            </a:r>
            <a:endParaRPr lang="en-CA" sz="2800" dirty="0"/>
          </a:p>
        </p:txBody>
      </p:sp>
    </p:spTree>
    <p:extLst>
      <p:ext uri="{BB962C8B-B14F-4D97-AF65-F5344CB8AC3E}">
        <p14:creationId xmlns:p14="http://schemas.microsoft.com/office/powerpoint/2010/main" val="3942829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13AEC-FE69-ADFB-175F-3EE2A552B5B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58BF085-2715-6664-5336-A6BCD57A54F2}"/>
              </a:ext>
            </a:extLst>
          </p:cNvPr>
          <p:cNvSpPr>
            <a:spLocks noGrp="1"/>
          </p:cNvSpPr>
          <p:nvPr>
            <p:ph type="title"/>
          </p:nvPr>
        </p:nvSpPr>
        <p:spPr>
          <a:xfrm>
            <a:off x="407005" y="1304283"/>
            <a:ext cx="10972800" cy="713539"/>
          </a:xfrm>
        </p:spPr>
        <p:txBody>
          <a:bodyPr/>
          <a:lstStyle/>
          <a:p>
            <a:r>
              <a:rPr lang="en-CA" sz="3200" dirty="0">
                <a:latin typeface="Barlow Condensed" panose="00000506000000000000" pitchFamily="2" charset="0"/>
              </a:rPr>
              <a:t>Recommendation</a:t>
            </a:r>
            <a:endParaRPr lang="en-US" sz="2800" dirty="0">
              <a:latin typeface="Barlow Condensed" panose="00000506000000000000" pitchFamily="2" charset="0"/>
            </a:endParaRPr>
          </a:p>
        </p:txBody>
      </p:sp>
      <p:sp>
        <p:nvSpPr>
          <p:cNvPr id="4" name="TextBox 3">
            <a:extLst>
              <a:ext uri="{FF2B5EF4-FFF2-40B4-BE49-F238E27FC236}">
                <a16:creationId xmlns:a16="http://schemas.microsoft.com/office/drawing/2014/main" id="{E30EE4E4-8EF0-C4BE-32EF-7363287C03E1}"/>
              </a:ext>
            </a:extLst>
          </p:cNvPr>
          <p:cNvSpPr txBox="1"/>
          <p:nvPr/>
        </p:nvSpPr>
        <p:spPr>
          <a:xfrm>
            <a:off x="8305800" y="6263640"/>
            <a:ext cx="3740448" cy="369332"/>
          </a:xfrm>
          <a:prstGeom prst="rect">
            <a:avLst/>
          </a:prstGeom>
          <a:noFill/>
        </p:spPr>
        <p:txBody>
          <a:bodyPr wrap="none" rtlCol="0">
            <a:spAutoFit/>
          </a:bodyPr>
          <a:lstStyle/>
          <a:p>
            <a:r>
              <a:rPr lang="en-US" dirty="0"/>
              <a:t>Image from guideline Visual Summary</a:t>
            </a:r>
          </a:p>
        </p:txBody>
      </p:sp>
      <p:pic>
        <p:nvPicPr>
          <p:cNvPr id="6" name="Picture 5">
            <a:extLst>
              <a:ext uri="{FF2B5EF4-FFF2-40B4-BE49-F238E27FC236}">
                <a16:creationId xmlns:a16="http://schemas.microsoft.com/office/drawing/2014/main" id="{134B3DEE-B984-56AB-6C76-DE717070DD2B}"/>
              </a:ext>
            </a:extLst>
          </p:cNvPr>
          <p:cNvPicPr>
            <a:picLocks noChangeAspect="1"/>
          </p:cNvPicPr>
          <p:nvPr/>
        </p:nvPicPr>
        <p:blipFill>
          <a:blip r:embed="rId3"/>
          <a:stretch>
            <a:fillRect/>
          </a:stretch>
        </p:blipFill>
        <p:spPr>
          <a:xfrm>
            <a:off x="709126" y="2201545"/>
            <a:ext cx="10161037" cy="33521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00223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04D8D-2B02-9EC7-B41D-15A63AADAC3F}"/>
              </a:ext>
            </a:extLst>
          </p:cNvPr>
          <p:cNvSpPr>
            <a:spLocks noGrp="1"/>
          </p:cNvSpPr>
          <p:nvPr>
            <p:ph type="title"/>
          </p:nvPr>
        </p:nvSpPr>
        <p:spPr/>
        <p:txBody>
          <a:bodyPr/>
          <a:lstStyle/>
          <a:p>
            <a:r>
              <a:rPr lang="en-CA" sz="3200" dirty="0">
                <a:latin typeface="Barlow Condensed" panose="00000506000000000000" pitchFamily="2" charset="0"/>
              </a:rPr>
              <a:t>Summary of Evidence</a:t>
            </a:r>
          </a:p>
        </p:txBody>
      </p:sp>
      <p:sp>
        <p:nvSpPr>
          <p:cNvPr id="3" name="Content Placeholder 2">
            <a:extLst>
              <a:ext uri="{FF2B5EF4-FFF2-40B4-BE49-F238E27FC236}">
                <a16:creationId xmlns:a16="http://schemas.microsoft.com/office/drawing/2014/main" id="{06A6CD46-A29C-DF71-7052-5A7B1920020E}"/>
              </a:ext>
            </a:extLst>
          </p:cNvPr>
          <p:cNvSpPr>
            <a:spLocks noGrp="1"/>
          </p:cNvSpPr>
          <p:nvPr>
            <p:ph idx="1"/>
          </p:nvPr>
        </p:nvSpPr>
        <p:spPr>
          <a:xfrm>
            <a:off x="419100" y="2033094"/>
            <a:ext cx="11196608" cy="1729609"/>
          </a:xfrm>
        </p:spPr>
        <p:txBody>
          <a:bodyPr/>
          <a:lstStyle/>
          <a:p>
            <a:r>
              <a:rPr lang="en-CA" sz="2400" dirty="0">
                <a:latin typeface="Open Sans" pitchFamily="2" charset="0"/>
                <a:ea typeface="Open Sans" pitchFamily="2" charset="0"/>
                <a:cs typeface="Open Sans" pitchFamily="2" charset="0"/>
              </a:rPr>
              <a:t>Evidence for diagnostic test accuracy included one observational study (n=87) with a median age of 36.5 months (IQR 17.1 months). </a:t>
            </a:r>
          </a:p>
          <a:p>
            <a:r>
              <a:rPr lang="en-CA" sz="2400" dirty="0">
                <a:latin typeface="Open Sans" pitchFamily="2" charset="0"/>
                <a:ea typeface="Open Sans" pitchFamily="2" charset="0"/>
                <a:cs typeface="Open Sans" pitchFamily="2" charset="0"/>
              </a:rPr>
              <a:t>The study compared a serum ferritin threshold of &lt;12 ng/mL versus &lt;18 ng/mL (which was utilized to inform the threshold of 20 ng/mL)</a:t>
            </a:r>
          </a:p>
          <a:p>
            <a:endParaRPr lang="en-CA" sz="2400" dirty="0">
              <a:solidFill>
                <a:schemeClr val="tx1"/>
              </a:solidFill>
              <a:latin typeface="Open Sans" pitchFamily="2" charset="0"/>
              <a:ea typeface="Open Sans" pitchFamily="2" charset="0"/>
              <a:cs typeface="Open Sans" pitchFamily="2" charset="0"/>
            </a:endParaRPr>
          </a:p>
        </p:txBody>
      </p:sp>
      <p:sp>
        <p:nvSpPr>
          <p:cNvPr id="4" name="TextBox 3">
            <a:extLst>
              <a:ext uri="{FF2B5EF4-FFF2-40B4-BE49-F238E27FC236}">
                <a16:creationId xmlns:a16="http://schemas.microsoft.com/office/drawing/2014/main" id="{16FBC53D-DD5A-FFFE-7D60-F02577CC8EE6}"/>
              </a:ext>
            </a:extLst>
          </p:cNvPr>
          <p:cNvSpPr txBox="1"/>
          <p:nvPr/>
        </p:nvSpPr>
        <p:spPr>
          <a:xfrm>
            <a:off x="239210" y="4049428"/>
            <a:ext cx="3764681" cy="2410849"/>
          </a:xfrm>
          <a:prstGeom prst="rect">
            <a:avLst/>
          </a:prstGeom>
          <a:solidFill>
            <a:srgbClr val="FED9B0"/>
          </a:solidFill>
        </p:spPr>
        <p:txBody>
          <a:bodyPr wrap="square" lIns="91440" tIns="45720" rIns="91440" bIns="45720" rtlCol="0" anchor="t" anchorCtr="0">
            <a:noAutofit/>
          </a:bodyPr>
          <a:lstStyle/>
          <a:p>
            <a:pPr algn="ctr"/>
            <a:r>
              <a:rPr lang="en-CA" sz="2000" b="1" dirty="0">
                <a:solidFill>
                  <a:schemeClr val="accent2">
                    <a:lumMod val="75000"/>
                  </a:schemeClr>
                </a:solidFill>
                <a:latin typeface="Open Sans" pitchFamily="2" charset="0"/>
                <a:ea typeface="Open Sans" pitchFamily="2" charset="0"/>
                <a:cs typeface="Open Sans" pitchFamily="2" charset="0"/>
              </a:rPr>
              <a:t>Excluded Populations</a:t>
            </a:r>
          </a:p>
          <a:p>
            <a:r>
              <a:rPr lang="en-CA" sz="2000" dirty="0">
                <a:solidFill>
                  <a:schemeClr val="tx1">
                    <a:lumMod val="50000"/>
                    <a:lumOff val="50000"/>
                  </a:schemeClr>
                </a:solidFill>
                <a:latin typeface="Open Sans" pitchFamily="2" charset="0"/>
                <a:ea typeface="Open Sans" pitchFamily="2" charset="0"/>
                <a:cs typeface="Open Sans" pitchFamily="2" charset="0"/>
              </a:rPr>
              <a:t>Children were excluded</a:t>
            </a:r>
            <a:r>
              <a:rPr lang="en-CA" sz="2000" dirty="0">
                <a:solidFill>
                  <a:schemeClr val="bg2">
                    <a:lumMod val="75000"/>
                  </a:schemeClr>
                </a:solidFill>
                <a:latin typeface="Open Sans" pitchFamily="2" charset="0"/>
                <a:ea typeface="Open Sans" pitchFamily="2" charset="0"/>
                <a:cs typeface="Open Sans" pitchFamily="2" charset="0"/>
              </a:rPr>
              <a:t> </a:t>
            </a:r>
            <a:r>
              <a:rPr lang="en-CA" sz="2000" dirty="0">
                <a:solidFill>
                  <a:schemeClr val="tx1">
                    <a:lumMod val="50000"/>
                    <a:lumOff val="50000"/>
                  </a:schemeClr>
                </a:solidFill>
                <a:latin typeface="Open Sans" pitchFamily="2" charset="0"/>
                <a:ea typeface="Open Sans" pitchFamily="2" charset="0"/>
                <a:cs typeface="Open Sans" pitchFamily="2" charset="0"/>
              </a:rPr>
              <a:t>from this recommendation if they have:</a:t>
            </a:r>
          </a:p>
          <a:p>
            <a:pPr marL="285750" indent="-285750">
              <a:buFont typeface="Arial" panose="020B0604020202020204" pitchFamily="34" charset="0"/>
              <a:buChar char="•"/>
            </a:pPr>
            <a:r>
              <a:rPr lang="en-CA" sz="2000" b="1" dirty="0">
                <a:solidFill>
                  <a:schemeClr val="tx1">
                    <a:lumMod val="50000"/>
                    <a:lumOff val="50000"/>
                  </a:schemeClr>
                </a:solidFill>
                <a:latin typeface="Open Sans" pitchFamily="2" charset="0"/>
                <a:ea typeface="Open Sans" pitchFamily="2" charset="0"/>
                <a:cs typeface="Open Sans" pitchFamily="2" charset="0"/>
              </a:rPr>
              <a:t>Inflammation</a:t>
            </a:r>
            <a:endParaRPr lang="en-CA" sz="2000" dirty="0">
              <a:solidFill>
                <a:schemeClr val="tx1">
                  <a:lumMod val="50000"/>
                  <a:lumOff val="50000"/>
                </a:schemeClr>
              </a:solidFill>
              <a:latin typeface="Open Sans" pitchFamily="2" charset="0"/>
              <a:ea typeface="Open Sans" pitchFamily="2" charset="0"/>
              <a:cs typeface="Open Sans" pitchFamily="2" charset="0"/>
            </a:endParaRPr>
          </a:p>
          <a:p>
            <a:pPr marL="285750" indent="-285750">
              <a:buFont typeface="Arial" panose="020B0604020202020204" pitchFamily="34" charset="0"/>
              <a:buChar char="•"/>
            </a:pPr>
            <a:r>
              <a:rPr lang="en-CA" sz="2000" b="1" dirty="0">
                <a:solidFill>
                  <a:schemeClr val="tx1">
                    <a:lumMod val="50000"/>
                    <a:lumOff val="50000"/>
                  </a:schemeClr>
                </a:solidFill>
                <a:latin typeface="Open Sans" pitchFamily="2" charset="0"/>
                <a:ea typeface="Open Sans" pitchFamily="2" charset="0"/>
                <a:cs typeface="Open Sans" pitchFamily="2" charset="0"/>
              </a:rPr>
              <a:t>Menstruation</a:t>
            </a:r>
          </a:p>
          <a:p>
            <a:pPr marL="285750" indent="-285750">
              <a:buFont typeface="Arial" panose="020B0604020202020204" pitchFamily="34" charset="0"/>
              <a:buChar char="•"/>
            </a:pPr>
            <a:r>
              <a:rPr lang="en-CA" sz="2000" b="1" dirty="0">
                <a:solidFill>
                  <a:schemeClr val="tx1">
                    <a:lumMod val="50000"/>
                    <a:lumOff val="50000"/>
                  </a:schemeClr>
                </a:solidFill>
                <a:latin typeface="Open Sans" pitchFamily="2" charset="0"/>
                <a:ea typeface="Open Sans" pitchFamily="2" charset="0"/>
                <a:cs typeface="Open Sans" pitchFamily="2" charset="0"/>
              </a:rPr>
              <a:t>Pregnancy</a:t>
            </a:r>
          </a:p>
          <a:p>
            <a:pPr marL="285750" indent="-285750">
              <a:buFont typeface="Arial" panose="020B0604020202020204" pitchFamily="34" charset="0"/>
              <a:buChar char="•"/>
            </a:pPr>
            <a:endParaRPr lang="en-CA" b="1" dirty="0">
              <a:solidFill>
                <a:schemeClr val="tx1">
                  <a:lumMod val="50000"/>
                  <a:lumOff val="50000"/>
                </a:schemeClr>
              </a:solidFill>
              <a:latin typeface="Open Sans" pitchFamily="2" charset="0"/>
              <a:ea typeface="Open Sans" pitchFamily="2" charset="0"/>
              <a:cs typeface="Open Sans" pitchFamily="2" charset="0"/>
            </a:endParaRPr>
          </a:p>
          <a:p>
            <a:pPr marL="285750" indent="-285750">
              <a:buFont typeface="Arial" panose="020B0604020202020204" pitchFamily="34" charset="0"/>
              <a:buChar char="•"/>
            </a:pPr>
            <a:endParaRPr lang="en-CA" dirty="0">
              <a:solidFill>
                <a:schemeClr val="tx1">
                  <a:lumMod val="50000"/>
                  <a:lumOff val="50000"/>
                </a:schemeClr>
              </a:solidFill>
              <a:latin typeface="Open Sans" pitchFamily="2" charset="0"/>
              <a:ea typeface="Open Sans" pitchFamily="2" charset="0"/>
              <a:cs typeface="Open Sans" pitchFamily="2" charset="0"/>
            </a:endParaRPr>
          </a:p>
        </p:txBody>
      </p:sp>
      <p:sp>
        <p:nvSpPr>
          <p:cNvPr id="5" name="TextBox 4">
            <a:extLst>
              <a:ext uri="{FF2B5EF4-FFF2-40B4-BE49-F238E27FC236}">
                <a16:creationId xmlns:a16="http://schemas.microsoft.com/office/drawing/2014/main" id="{A17256AA-83BD-21E0-74EE-E86766389088}"/>
              </a:ext>
            </a:extLst>
          </p:cNvPr>
          <p:cNvSpPr txBox="1"/>
          <p:nvPr/>
        </p:nvSpPr>
        <p:spPr>
          <a:xfrm>
            <a:off x="4213127" y="4053732"/>
            <a:ext cx="3764682" cy="2406546"/>
          </a:xfrm>
          <a:prstGeom prst="rect">
            <a:avLst/>
          </a:prstGeom>
          <a:solidFill>
            <a:srgbClr val="BEE0E4"/>
          </a:solidFill>
        </p:spPr>
        <p:txBody>
          <a:bodyPr wrap="square" lIns="91440" tIns="45720" rIns="91440" bIns="45720" rtlCol="0" anchor="t" anchorCtr="0">
            <a:noAutofit/>
          </a:bodyPr>
          <a:lstStyle/>
          <a:p>
            <a:pPr algn="ctr"/>
            <a:r>
              <a:rPr lang="en-CA" sz="2000" b="1" dirty="0">
                <a:solidFill>
                  <a:srgbClr val="002060"/>
                </a:solidFill>
                <a:latin typeface="Open Sans" pitchFamily="2" charset="0"/>
                <a:ea typeface="Open Sans" pitchFamily="2" charset="0"/>
                <a:cs typeface="Open Sans" pitchFamily="2" charset="0"/>
              </a:rPr>
              <a:t>Systematic review </a:t>
            </a:r>
          </a:p>
          <a:p>
            <a:r>
              <a:rPr lang="en-CA" sz="2000" dirty="0">
                <a:solidFill>
                  <a:schemeClr val="bg1">
                    <a:lumMod val="49000"/>
                  </a:schemeClr>
                </a:solidFill>
                <a:latin typeface="Open Sans" pitchFamily="2" charset="0"/>
                <a:ea typeface="Open Sans" pitchFamily="2" charset="0"/>
                <a:cs typeface="Open Sans" pitchFamily="2" charset="0"/>
              </a:rPr>
              <a:t>Prevalence of ID included 56 studies (n=121,394) with a pooled estimate for the global prevalence of iron deficiency in this population of 30% </a:t>
            </a:r>
          </a:p>
          <a:p>
            <a:endParaRPr lang="en-CA" dirty="0">
              <a:solidFill>
                <a:schemeClr val="tx1">
                  <a:lumMod val="50000"/>
                  <a:lumOff val="50000"/>
                </a:schemeClr>
              </a:solidFill>
              <a:latin typeface="Open Sans" pitchFamily="2" charset="0"/>
              <a:ea typeface="Open Sans" pitchFamily="2" charset="0"/>
              <a:cs typeface="Open Sans" pitchFamily="2" charset="0"/>
            </a:endParaRPr>
          </a:p>
        </p:txBody>
      </p:sp>
      <p:sp>
        <p:nvSpPr>
          <p:cNvPr id="6" name="TextBox 5">
            <a:extLst>
              <a:ext uri="{FF2B5EF4-FFF2-40B4-BE49-F238E27FC236}">
                <a16:creationId xmlns:a16="http://schemas.microsoft.com/office/drawing/2014/main" id="{06E3487B-5269-D6B6-4A9A-E695E8F4AE03}"/>
              </a:ext>
            </a:extLst>
          </p:cNvPr>
          <p:cNvSpPr txBox="1"/>
          <p:nvPr/>
        </p:nvSpPr>
        <p:spPr>
          <a:xfrm>
            <a:off x="8105117" y="4061759"/>
            <a:ext cx="3874848" cy="2398518"/>
          </a:xfrm>
          <a:prstGeom prst="rect">
            <a:avLst/>
          </a:prstGeom>
          <a:solidFill>
            <a:srgbClr val="C9D7AF"/>
          </a:solidFill>
        </p:spPr>
        <p:txBody>
          <a:bodyPr wrap="square" lIns="91440" tIns="45720" rIns="91440" bIns="45720" rtlCol="0" anchor="t" anchorCtr="0">
            <a:noAutofit/>
          </a:bodyPr>
          <a:lstStyle/>
          <a:p>
            <a:pPr algn="ctr"/>
            <a:r>
              <a:rPr lang="en-CA" sz="2000" b="1" dirty="0">
                <a:solidFill>
                  <a:schemeClr val="accent6">
                    <a:lumMod val="50000"/>
                  </a:schemeClr>
                </a:solidFill>
                <a:latin typeface="Open Sans" pitchFamily="2" charset="0"/>
                <a:ea typeface="Open Sans" pitchFamily="2" charset="0"/>
                <a:cs typeface="Open Sans" pitchFamily="2" charset="0"/>
              </a:rPr>
              <a:t>Observational studies </a:t>
            </a:r>
          </a:p>
          <a:p>
            <a:r>
              <a:rPr lang="en-CA" sz="2000" dirty="0">
                <a:solidFill>
                  <a:schemeClr val="bg1">
                    <a:lumMod val="49000"/>
                  </a:schemeClr>
                </a:solidFill>
                <a:latin typeface="Open Sans" pitchFamily="2" charset="0"/>
                <a:ea typeface="Open Sans" pitchFamily="2" charset="0"/>
                <a:cs typeface="Open Sans" pitchFamily="2" charset="0"/>
              </a:rPr>
              <a:t>Provided indirect evidence through estimation of physiologically based serum ferritin thresholds for this age group</a:t>
            </a:r>
            <a:endParaRPr lang="en-US" sz="2000" dirty="0">
              <a:solidFill>
                <a:schemeClr val="bg1">
                  <a:lumMod val="49000"/>
                </a:scheme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696951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BA30C-FA22-7394-92B5-C592AB7DA4EF}"/>
              </a:ext>
            </a:extLst>
          </p:cNvPr>
          <p:cNvSpPr>
            <a:spLocks noGrp="1"/>
          </p:cNvSpPr>
          <p:nvPr>
            <p:ph type="title"/>
          </p:nvPr>
        </p:nvSpPr>
        <p:spPr>
          <a:xfrm>
            <a:off x="419099" y="1141589"/>
            <a:ext cx="10972800" cy="713539"/>
          </a:xfrm>
        </p:spPr>
        <p:txBody>
          <a:bodyPr/>
          <a:lstStyle/>
          <a:p>
            <a:r>
              <a:rPr lang="en-CA" sz="3200" dirty="0">
                <a:latin typeface="Barlow Condensed" panose="00000506000000000000" pitchFamily="2" charset="0"/>
              </a:rPr>
              <a:t>Rationale</a:t>
            </a:r>
          </a:p>
        </p:txBody>
      </p:sp>
      <p:sp>
        <p:nvSpPr>
          <p:cNvPr id="3" name="Content Placeholder 2">
            <a:extLst>
              <a:ext uri="{FF2B5EF4-FFF2-40B4-BE49-F238E27FC236}">
                <a16:creationId xmlns:a16="http://schemas.microsoft.com/office/drawing/2014/main" id="{3518FE01-1516-B4E3-B965-663942BD0E7F}"/>
              </a:ext>
            </a:extLst>
          </p:cNvPr>
          <p:cNvSpPr>
            <a:spLocks noGrp="1"/>
          </p:cNvSpPr>
          <p:nvPr>
            <p:ph idx="1"/>
          </p:nvPr>
        </p:nvSpPr>
        <p:spPr>
          <a:xfrm>
            <a:off x="517263" y="1805546"/>
            <a:ext cx="10972800" cy="1267154"/>
          </a:xfrm>
        </p:spPr>
        <p:txBody>
          <a:bodyPr/>
          <a:lstStyle/>
          <a:p>
            <a:pPr marL="0" indent="0">
              <a:buNone/>
            </a:pPr>
            <a:r>
              <a:rPr lang="en-US" sz="2000" dirty="0">
                <a:latin typeface="Open Sans" pitchFamily="2" charset="0"/>
                <a:ea typeface="Open Sans" pitchFamily="2" charset="0"/>
                <a:cs typeface="Open Sans" pitchFamily="2" charset="0"/>
              </a:rPr>
              <a:t>The panel prioritized a serum ferritin threshold that maximized sensitivity, prioritizing detection of as many iron-deficient children as possible who could benefit from treatment.</a:t>
            </a:r>
            <a:endParaRPr lang="en-CA" sz="2000" dirty="0">
              <a:latin typeface="Open Sans" pitchFamily="2" charset="0"/>
              <a:ea typeface="Open Sans" pitchFamily="2" charset="0"/>
              <a:cs typeface="Open Sans" pitchFamily="2" charset="0"/>
            </a:endParaRPr>
          </a:p>
        </p:txBody>
      </p:sp>
      <p:grpSp>
        <p:nvGrpSpPr>
          <p:cNvPr id="5" name="Group 4">
            <a:extLst>
              <a:ext uri="{FF2B5EF4-FFF2-40B4-BE49-F238E27FC236}">
                <a16:creationId xmlns:a16="http://schemas.microsoft.com/office/drawing/2014/main" id="{B7316734-9597-DC7F-66EE-4BA15F5177E9}"/>
              </a:ext>
            </a:extLst>
          </p:cNvPr>
          <p:cNvGrpSpPr/>
          <p:nvPr/>
        </p:nvGrpSpPr>
        <p:grpSpPr>
          <a:xfrm>
            <a:off x="517263" y="2633819"/>
            <a:ext cx="10972800" cy="3538810"/>
            <a:chOff x="651640" y="3133116"/>
            <a:chExt cx="10740260" cy="3298184"/>
          </a:xfrm>
        </p:grpSpPr>
        <p:sp>
          <p:nvSpPr>
            <p:cNvPr id="6" name="Freeform 5">
              <a:extLst>
                <a:ext uri="{FF2B5EF4-FFF2-40B4-BE49-F238E27FC236}">
                  <a16:creationId xmlns:a16="http://schemas.microsoft.com/office/drawing/2014/main" id="{F305F0DE-B8BB-CA7A-EABC-C14BC7F82CEA}"/>
                </a:ext>
              </a:extLst>
            </p:cNvPr>
            <p:cNvSpPr/>
            <p:nvPr/>
          </p:nvSpPr>
          <p:spPr>
            <a:xfrm rot="21600000">
              <a:off x="2692290" y="3133116"/>
              <a:ext cx="8699610" cy="1057111"/>
            </a:xfrm>
            <a:custGeom>
              <a:avLst/>
              <a:gdLst>
                <a:gd name="csX0" fmla="*/ 158567 w 1057110"/>
                <a:gd name="csY0" fmla="*/ 0 h 8699609"/>
                <a:gd name="csX1" fmla="*/ 898544 w 1057110"/>
                <a:gd name="csY1" fmla="*/ 0 h 8699609"/>
                <a:gd name="csX2" fmla="*/ 1057111 w 1057110"/>
                <a:gd name="csY2" fmla="*/ 158567 h 8699609"/>
                <a:gd name="csX3" fmla="*/ 1057110 w 1057110"/>
                <a:gd name="csY3" fmla="*/ 8699609 h 8699609"/>
                <a:gd name="csX4" fmla="*/ 1057110 w 1057110"/>
                <a:gd name="csY4" fmla="*/ 8699609 h 8699609"/>
                <a:gd name="csX5" fmla="*/ 0 w 1057110"/>
                <a:gd name="csY5" fmla="*/ 8699609 h 8699609"/>
                <a:gd name="csX6" fmla="*/ 0 w 1057110"/>
                <a:gd name="csY6" fmla="*/ 8699609 h 8699609"/>
                <a:gd name="csX7" fmla="*/ 0 w 1057110"/>
                <a:gd name="csY7" fmla="*/ 158567 h 8699609"/>
                <a:gd name="csX8" fmla="*/ 158567 w 1057110"/>
                <a:gd name="csY8" fmla="*/ 0 h 86996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57110" h="8699609">
                  <a:moveTo>
                    <a:pt x="1057110" y="1304948"/>
                  </a:moveTo>
                  <a:lnTo>
                    <a:pt x="1057110" y="7394669"/>
                  </a:lnTo>
                  <a:cubicBezTo>
                    <a:pt x="1057110" y="8115369"/>
                    <a:pt x="1048483" y="8699613"/>
                    <a:pt x="1037842" y="8699613"/>
                  </a:cubicBezTo>
                  <a:cubicBezTo>
                    <a:pt x="691895" y="8699613"/>
                    <a:pt x="345947" y="8699605"/>
                    <a:pt x="0" y="8699605"/>
                  </a:cubicBezTo>
                  <a:lnTo>
                    <a:pt x="0" y="8699605"/>
                  </a:lnTo>
                  <a:lnTo>
                    <a:pt x="0" y="4"/>
                  </a:lnTo>
                  <a:lnTo>
                    <a:pt x="0" y="4"/>
                  </a:lnTo>
                  <a:lnTo>
                    <a:pt x="1037842" y="4"/>
                  </a:lnTo>
                  <a:cubicBezTo>
                    <a:pt x="1048483" y="4"/>
                    <a:pt x="1057110" y="584249"/>
                    <a:pt x="1057110" y="1304948"/>
                  </a:cubicBezTo>
                  <a:close/>
                </a:path>
              </a:pathLst>
            </a:custGeom>
            <a:solidFill>
              <a:srgbClr val="C9D7B0"/>
            </a:solidFill>
            <a:ln>
              <a:solidFill>
                <a:schemeClr val="bg1"/>
              </a:solidFill>
            </a:ln>
          </p:spPr>
          <p:style>
            <a:lnRef idx="2">
              <a:schemeClr val="accent2">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896020" tIns="135380" rIns="8705876" bIns="135382" numCol="1" spcCol="1270" anchor="ctr" anchorCtr="0">
              <a:noAutofit/>
            </a:bodyPr>
            <a:lstStyle/>
            <a:p>
              <a:pPr marL="0" lvl="0" indent="0" algn="l" defTabSz="1244600">
                <a:lnSpc>
                  <a:spcPct val="90000"/>
                </a:lnSpc>
                <a:spcBef>
                  <a:spcPct val="0"/>
                </a:spcBef>
                <a:spcAft>
                  <a:spcPct val="35000"/>
                </a:spcAft>
                <a:buNone/>
              </a:pPr>
              <a:r>
                <a:rPr lang="en-CA" sz="2800" b="1" kern="1200" dirty="0">
                  <a:solidFill>
                    <a:srgbClr val="FF0000"/>
                  </a:solidFill>
                  <a:latin typeface="Open Sans" pitchFamily="2" charset="0"/>
                  <a:ea typeface="Open Sans" pitchFamily="2" charset="0"/>
                  <a:cs typeface="Open Sans" pitchFamily="2" charset="0"/>
                </a:rPr>
                <a:t>BENEFITS</a:t>
              </a:r>
            </a:p>
          </p:txBody>
        </p:sp>
        <p:sp>
          <p:nvSpPr>
            <p:cNvPr id="7" name="Freeform 6">
              <a:extLst>
                <a:ext uri="{FF2B5EF4-FFF2-40B4-BE49-F238E27FC236}">
                  <a16:creationId xmlns:a16="http://schemas.microsoft.com/office/drawing/2014/main" id="{35C94B65-B8C3-D107-16D1-01C6797397F4}"/>
                </a:ext>
              </a:extLst>
            </p:cNvPr>
            <p:cNvSpPr/>
            <p:nvPr/>
          </p:nvSpPr>
          <p:spPr>
            <a:xfrm>
              <a:off x="2799692" y="3133116"/>
              <a:ext cx="8592207" cy="1057110"/>
            </a:xfrm>
            <a:custGeom>
              <a:avLst/>
              <a:gdLst>
                <a:gd name="csX0" fmla="*/ 0 w 8592207"/>
                <a:gd name="csY0" fmla="*/ 0 h 1057110"/>
                <a:gd name="csX1" fmla="*/ 8592207 w 8592207"/>
                <a:gd name="csY1" fmla="*/ 0 h 1057110"/>
                <a:gd name="csX2" fmla="*/ 8592207 w 8592207"/>
                <a:gd name="csY2" fmla="*/ 1057110 h 1057110"/>
                <a:gd name="csX3" fmla="*/ 0 w 8592207"/>
                <a:gd name="csY3" fmla="*/ 1057110 h 1057110"/>
                <a:gd name="csX4" fmla="*/ 0 w 8592207"/>
                <a:gd name="csY4" fmla="*/ 0 h 1057110"/>
              </a:gdLst>
              <a:ahLst/>
              <a:cxnLst>
                <a:cxn ang="0">
                  <a:pos x="csX0" y="csY0"/>
                </a:cxn>
                <a:cxn ang="0">
                  <a:pos x="csX1" y="csY1"/>
                </a:cxn>
                <a:cxn ang="0">
                  <a:pos x="csX2" y="csY2"/>
                </a:cxn>
                <a:cxn ang="0">
                  <a:pos x="csX3" y="csY3"/>
                </a:cxn>
                <a:cxn ang="0">
                  <a:pos x="csX4" y="csY4"/>
                </a:cxn>
              </a:cxnLst>
              <a:rect l="l" t="t" r="r" b="b"/>
              <a:pathLst>
                <a:path w="8592207" h="1057110">
                  <a:moveTo>
                    <a:pt x="0" y="0"/>
                  </a:moveTo>
                  <a:lnTo>
                    <a:pt x="8592207" y="0"/>
                  </a:lnTo>
                  <a:lnTo>
                    <a:pt x="8592207" y="1057110"/>
                  </a:lnTo>
                  <a:lnTo>
                    <a:pt x="0" y="1057110"/>
                  </a:lnTo>
                  <a:lnTo>
                    <a:pt x="0" y="0"/>
                  </a:lnTo>
                  <a:close/>
                </a:path>
              </a:pathLst>
            </a:custGeom>
            <a:noFill/>
            <a:ln>
              <a:solidFill>
                <a:schemeClr val="bg1"/>
              </a:solid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1868" tIns="104419" rIns="181868" bIns="104419" numCol="1" spcCol="1270" anchor="ctr" anchorCtr="0">
              <a:noAutofit/>
            </a:bodyPr>
            <a:lstStyle/>
            <a:p>
              <a:pPr marL="285750" lvl="0" indent="-285750" algn="l" defTabSz="800100">
                <a:lnSpc>
                  <a:spcPct val="90000"/>
                </a:lnSpc>
                <a:spcBef>
                  <a:spcPct val="0"/>
                </a:spcBef>
                <a:spcAft>
                  <a:spcPct val="35000"/>
                </a:spcAft>
                <a:buFont typeface="Arial" panose="020B0604020202020204" pitchFamily="34" charset="0"/>
                <a:buChar char="•"/>
              </a:pPr>
              <a:r>
                <a:rPr lang="en-CA" kern="1200" dirty="0">
                  <a:solidFill>
                    <a:schemeClr val="bg1">
                      <a:lumMod val="50000"/>
                    </a:schemeClr>
                  </a:solidFill>
                  <a:latin typeface="Open Sans" pitchFamily="2" charset="0"/>
                  <a:ea typeface="Open Sans" pitchFamily="2" charset="0"/>
                  <a:cs typeface="Open Sans" pitchFamily="2" charset="0"/>
                </a:rPr>
                <a:t>Prompt treatment to prevent progression to IDA given high iron demand in childhood</a:t>
              </a:r>
            </a:p>
            <a:p>
              <a:pPr marL="285750" lvl="0" indent="-285750" algn="l" defTabSz="800100">
                <a:lnSpc>
                  <a:spcPct val="90000"/>
                </a:lnSpc>
                <a:spcBef>
                  <a:spcPct val="0"/>
                </a:spcBef>
                <a:spcAft>
                  <a:spcPct val="35000"/>
                </a:spcAft>
                <a:buFont typeface="Arial" panose="020B0604020202020204" pitchFamily="34" charset="0"/>
                <a:buChar char="•"/>
              </a:pPr>
              <a:r>
                <a:rPr lang="en-CA" kern="1200" dirty="0">
                  <a:solidFill>
                    <a:schemeClr val="bg1">
                      <a:lumMod val="50000"/>
                    </a:schemeClr>
                  </a:solidFill>
                  <a:effectLst/>
                  <a:latin typeface="Open Sans" pitchFamily="2" charset="0"/>
                  <a:ea typeface="Open Sans" pitchFamily="2" charset="0"/>
                  <a:cs typeface="Open Sans" pitchFamily="2" charset="0"/>
                </a:rPr>
                <a:t>Improvement in hematologic parameters, cognition, and neurodevelopment</a:t>
              </a:r>
              <a:endParaRPr lang="en-CA" kern="1200" dirty="0">
                <a:solidFill>
                  <a:schemeClr val="bg1">
                    <a:lumMod val="50000"/>
                  </a:schemeClr>
                </a:solidFill>
                <a:latin typeface="Open Sans" pitchFamily="2" charset="0"/>
                <a:ea typeface="Open Sans" pitchFamily="2" charset="0"/>
                <a:cs typeface="Open Sans" pitchFamily="2" charset="0"/>
              </a:endParaRPr>
            </a:p>
          </p:txBody>
        </p:sp>
        <p:sp>
          <p:nvSpPr>
            <p:cNvPr id="8" name="Freeform 7">
              <a:extLst>
                <a:ext uri="{FF2B5EF4-FFF2-40B4-BE49-F238E27FC236}">
                  <a16:creationId xmlns:a16="http://schemas.microsoft.com/office/drawing/2014/main" id="{67AFC71E-BA20-1007-3FB1-0C97FD04917C}"/>
                </a:ext>
              </a:extLst>
            </p:cNvPr>
            <p:cNvSpPr/>
            <p:nvPr/>
          </p:nvSpPr>
          <p:spPr>
            <a:xfrm rot="21600000">
              <a:off x="651640" y="3133116"/>
              <a:ext cx="2148052" cy="1057111"/>
            </a:xfrm>
            <a:custGeom>
              <a:avLst/>
              <a:gdLst>
                <a:gd name="csX0" fmla="*/ 105711 w 1057110"/>
                <a:gd name="csY0" fmla="*/ 0 h 2148051"/>
                <a:gd name="csX1" fmla="*/ 951399 w 1057110"/>
                <a:gd name="csY1" fmla="*/ 0 h 2148051"/>
                <a:gd name="csX2" fmla="*/ 1057110 w 1057110"/>
                <a:gd name="csY2" fmla="*/ 105711 h 2148051"/>
                <a:gd name="csX3" fmla="*/ 1057110 w 1057110"/>
                <a:gd name="csY3" fmla="*/ 2148051 h 2148051"/>
                <a:gd name="csX4" fmla="*/ 1057110 w 1057110"/>
                <a:gd name="csY4" fmla="*/ 2148051 h 2148051"/>
                <a:gd name="csX5" fmla="*/ 0 w 1057110"/>
                <a:gd name="csY5" fmla="*/ 2148051 h 2148051"/>
                <a:gd name="csX6" fmla="*/ 0 w 1057110"/>
                <a:gd name="csY6" fmla="*/ 2148051 h 2148051"/>
                <a:gd name="csX7" fmla="*/ 0 w 1057110"/>
                <a:gd name="csY7" fmla="*/ 105711 h 2148051"/>
                <a:gd name="csX8" fmla="*/ 105711 w 1057110"/>
                <a:gd name="csY8" fmla="*/ 0 h 21480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57110" h="2148051">
                  <a:moveTo>
                    <a:pt x="0" y="1933245"/>
                  </a:moveTo>
                  <a:lnTo>
                    <a:pt x="0" y="214806"/>
                  </a:lnTo>
                  <a:cubicBezTo>
                    <a:pt x="0" y="96172"/>
                    <a:pt x="23292" y="1"/>
                    <a:pt x="52023" y="1"/>
                  </a:cubicBezTo>
                  <a:lnTo>
                    <a:pt x="1057110" y="1"/>
                  </a:lnTo>
                  <a:lnTo>
                    <a:pt x="1057110" y="1"/>
                  </a:lnTo>
                  <a:lnTo>
                    <a:pt x="1057110" y="2148050"/>
                  </a:lnTo>
                  <a:lnTo>
                    <a:pt x="1057110" y="2148050"/>
                  </a:lnTo>
                  <a:lnTo>
                    <a:pt x="52023" y="2148050"/>
                  </a:lnTo>
                  <a:cubicBezTo>
                    <a:pt x="23292" y="2148050"/>
                    <a:pt x="0" y="2051879"/>
                    <a:pt x="0" y="1933245"/>
                  </a:cubicBezTo>
                  <a:close/>
                </a:path>
              </a:pathLst>
            </a:custGeom>
            <a:solidFill>
              <a:srgbClr val="C9D7B0"/>
            </a:solidFill>
            <a:ln>
              <a:solidFill>
                <a:schemeClr val="bg1"/>
              </a:solidFill>
            </a:ln>
          </p:spPr>
          <p:style>
            <a:lnRef idx="2">
              <a:schemeClr val="accent2">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4631" tIns="135381" rIns="113668" bIns="135382" numCol="1" spcCol="1270" anchor="ctr" anchorCtr="0">
              <a:noAutofit/>
            </a:bodyPr>
            <a:lstStyle/>
            <a:p>
              <a:pPr marL="0" lvl="0" indent="0" algn="l" defTabSz="1244600">
                <a:lnSpc>
                  <a:spcPct val="90000"/>
                </a:lnSpc>
                <a:spcBef>
                  <a:spcPct val="0"/>
                </a:spcBef>
                <a:spcAft>
                  <a:spcPct val="35000"/>
                </a:spcAft>
                <a:buNone/>
              </a:pPr>
              <a:r>
                <a:rPr lang="en-CA" sz="2800" b="1" kern="1200" dirty="0">
                  <a:solidFill>
                    <a:schemeClr val="accent6">
                      <a:lumMod val="50000"/>
                    </a:schemeClr>
                  </a:solidFill>
                  <a:latin typeface="Open Sans" pitchFamily="2" charset="0"/>
                  <a:ea typeface="Open Sans" pitchFamily="2" charset="0"/>
                  <a:cs typeface="Open Sans" pitchFamily="2" charset="0"/>
                </a:rPr>
                <a:t>BENEFITS</a:t>
              </a:r>
            </a:p>
          </p:txBody>
        </p:sp>
        <p:sp>
          <p:nvSpPr>
            <p:cNvPr id="9" name="Freeform 8">
              <a:extLst>
                <a:ext uri="{FF2B5EF4-FFF2-40B4-BE49-F238E27FC236}">
                  <a16:creationId xmlns:a16="http://schemas.microsoft.com/office/drawing/2014/main" id="{985538E5-18DD-379E-4717-C58A4606D2A0}"/>
                </a:ext>
              </a:extLst>
            </p:cNvPr>
            <p:cNvSpPr/>
            <p:nvPr/>
          </p:nvSpPr>
          <p:spPr>
            <a:xfrm rot="21600000">
              <a:off x="2692290" y="4253653"/>
              <a:ext cx="8699610" cy="1057111"/>
            </a:xfrm>
            <a:custGeom>
              <a:avLst/>
              <a:gdLst>
                <a:gd name="csX0" fmla="*/ 158567 w 1057110"/>
                <a:gd name="csY0" fmla="*/ 0 h 8699609"/>
                <a:gd name="csX1" fmla="*/ 898544 w 1057110"/>
                <a:gd name="csY1" fmla="*/ 0 h 8699609"/>
                <a:gd name="csX2" fmla="*/ 1057111 w 1057110"/>
                <a:gd name="csY2" fmla="*/ 158567 h 8699609"/>
                <a:gd name="csX3" fmla="*/ 1057110 w 1057110"/>
                <a:gd name="csY3" fmla="*/ 8699609 h 8699609"/>
                <a:gd name="csX4" fmla="*/ 1057110 w 1057110"/>
                <a:gd name="csY4" fmla="*/ 8699609 h 8699609"/>
                <a:gd name="csX5" fmla="*/ 0 w 1057110"/>
                <a:gd name="csY5" fmla="*/ 8699609 h 8699609"/>
                <a:gd name="csX6" fmla="*/ 0 w 1057110"/>
                <a:gd name="csY6" fmla="*/ 8699609 h 8699609"/>
                <a:gd name="csX7" fmla="*/ 0 w 1057110"/>
                <a:gd name="csY7" fmla="*/ 158567 h 8699609"/>
                <a:gd name="csX8" fmla="*/ 158567 w 1057110"/>
                <a:gd name="csY8" fmla="*/ 0 h 86996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57110" h="8699609">
                  <a:moveTo>
                    <a:pt x="1057110" y="1304948"/>
                  </a:moveTo>
                  <a:lnTo>
                    <a:pt x="1057110" y="7394669"/>
                  </a:lnTo>
                  <a:cubicBezTo>
                    <a:pt x="1057110" y="8115369"/>
                    <a:pt x="1048483" y="8699613"/>
                    <a:pt x="1037842" y="8699613"/>
                  </a:cubicBezTo>
                  <a:cubicBezTo>
                    <a:pt x="691895" y="8699613"/>
                    <a:pt x="345947" y="8699605"/>
                    <a:pt x="0" y="8699605"/>
                  </a:cubicBezTo>
                  <a:lnTo>
                    <a:pt x="0" y="8699605"/>
                  </a:lnTo>
                  <a:lnTo>
                    <a:pt x="0" y="4"/>
                  </a:lnTo>
                  <a:lnTo>
                    <a:pt x="0" y="4"/>
                  </a:lnTo>
                  <a:lnTo>
                    <a:pt x="1037842" y="4"/>
                  </a:lnTo>
                  <a:cubicBezTo>
                    <a:pt x="1048483" y="4"/>
                    <a:pt x="1057110" y="584249"/>
                    <a:pt x="1057110" y="1304948"/>
                  </a:cubicBezTo>
                  <a:close/>
                </a:path>
              </a:pathLst>
            </a:custGeom>
            <a:solidFill>
              <a:srgbClr val="FFD9B0"/>
            </a:solidFill>
            <a:ln>
              <a:solidFill>
                <a:schemeClr val="bg1"/>
              </a:solidFill>
            </a:ln>
          </p:spPr>
          <p:style>
            <a:lnRef idx="2">
              <a:schemeClr val="accent2">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896020" tIns="135379" rIns="8705876" bIns="135383" numCol="1" spcCol="1270" anchor="ctr" anchorCtr="0">
              <a:noAutofit/>
            </a:bodyPr>
            <a:lstStyle/>
            <a:p>
              <a:pPr marL="0" lvl="0" indent="0" algn="l" defTabSz="1244600">
                <a:lnSpc>
                  <a:spcPct val="90000"/>
                </a:lnSpc>
                <a:spcBef>
                  <a:spcPct val="0"/>
                </a:spcBef>
                <a:spcAft>
                  <a:spcPct val="35000"/>
                </a:spcAft>
                <a:buNone/>
              </a:pPr>
              <a:r>
                <a:rPr lang="en-CA" sz="2800" b="1" kern="1200" dirty="0">
                  <a:solidFill>
                    <a:srgbClr val="FF0000"/>
                  </a:solidFill>
                  <a:latin typeface="Open Sans" pitchFamily="2" charset="0"/>
                  <a:ea typeface="Open Sans" pitchFamily="2" charset="0"/>
                  <a:cs typeface="Open Sans" pitchFamily="2" charset="0"/>
                </a:rPr>
                <a:t>RISKS</a:t>
              </a:r>
            </a:p>
          </p:txBody>
        </p:sp>
        <p:sp>
          <p:nvSpPr>
            <p:cNvPr id="10" name="Freeform 9">
              <a:extLst>
                <a:ext uri="{FF2B5EF4-FFF2-40B4-BE49-F238E27FC236}">
                  <a16:creationId xmlns:a16="http://schemas.microsoft.com/office/drawing/2014/main" id="{737905E9-B640-A9D6-BF2D-9298802F9D31}"/>
                </a:ext>
              </a:extLst>
            </p:cNvPr>
            <p:cNvSpPr/>
            <p:nvPr/>
          </p:nvSpPr>
          <p:spPr>
            <a:xfrm>
              <a:off x="2799692" y="4253652"/>
              <a:ext cx="8592207" cy="1057110"/>
            </a:xfrm>
            <a:custGeom>
              <a:avLst/>
              <a:gdLst>
                <a:gd name="csX0" fmla="*/ 0 w 8592207"/>
                <a:gd name="csY0" fmla="*/ 0 h 1057110"/>
                <a:gd name="csX1" fmla="*/ 8592207 w 8592207"/>
                <a:gd name="csY1" fmla="*/ 0 h 1057110"/>
                <a:gd name="csX2" fmla="*/ 8592207 w 8592207"/>
                <a:gd name="csY2" fmla="*/ 1057110 h 1057110"/>
                <a:gd name="csX3" fmla="*/ 0 w 8592207"/>
                <a:gd name="csY3" fmla="*/ 1057110 h 1057110"/>
                <a:gd name="csX4" fmla="*/ 0 w 8592207"/>
                <a:gd name="csY4" fmla="*/ 0 h 1057110"/>
              </a:gdLst>
              <a:ahLst/>
              <a:cxnLst>
                <a:cxn ang="0">
                  <a:pos x="csX0" y="csY0"/>
                </a:cxn>
                <a:cxn ang="0">
                  <a:pos x="csX1" y="csY1"/>
                </a:cxn>
                <a:cxn ang="0">
                  <a:pos x="csX2" y="csY2"/>
                </a:cxn>
                <a:cxn ang="0">
                  <a:pos x="csX3" y="csY3"/>
                </a:cxn>
                <a:cxn ang="0">
                  <a:pos x="csX4" y="csY4"/>
                </a:cxn>
              </a:cxnLst>
              <a:rect l="l" t="t" r="r" b="b"/>
              <a:pathLst>
                <a:path w="8592207" h="1057110">
                  <a:moveTo>
                    <a:pt x="0" y="0"/>
                  </a:moveTo>
                  <a:lnTo>
                    <a:pt x="8592207" y="0"/>
                  </a:lnTo>
                  <a:lnTo>
                    <a:pt x="8592207" y="1057110"/>
                  </a:lnTo>
                  <a:lnTo>
                    <a:pt x="0" y="1057110"/>
                  </a:lnTo>
                  <a:lnTo>
                    <a:pt x="0" y="0"/>
                  </a:lnTo>
                  <a:close/>
                </a:path>
              </a:pathLst>
            </a:custGeom>
            <a:noFill/>
            <a:ln>
              <a:solidFill>
                <a:schemeClr val="bg1"/>
              </a:solid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1868" tIns="104419" rIns="181868" bIns="104419" numCol="1" spcCol="1270" anchor="ctr" anchorCtr="0">
              <a:noAutofit/>
            </a:bodyPr>
            <a:lstStyle/>
            <a:p>
              <a:pPr marL="285750" lvl="0" indent="-285750" algn="l" defTabSz="755650">
                <a:lnSpc>
                  <a:spcPct val="90000"/>
                </a:lnSpc>
                <a:spcBef>
                  <a:spcPct val="0"/>
                </a:spcBef>
                <a:spcAft>
                  <a:spcPct val="35000"/>
                </a:spcAft>
                <a:buFont typeface="Arial" panose="020B0604020202020204" pitchFamily="34" charset="0"/>
                <a:buChar char="•"/>
              </a:pPr>
              <a:r>
                <a:rPr lang="en-CA" sz="1600" kern="1200" dirty="0">
                  <a:solidFill>
                    <a:schemeClr val="bg1">
                      <a:lumMod val="50000"/>
                    </a:schemeClr>
                  </a:solidFill>
                  <a:latin typeface="Open Sans" pitchFamily="2" charset="0"/>
                  <a:ea typeface="Open Sans" pitchFamily="2" charset="0"/>
                  <a:cs typeface="Open Sans" pitchFamily="2" charset="0"/>
                </a:rPr>
                <a:t>Incorrectly identified ID may lead to adverse effects from unnecessary iron supplementation</a:t>
              </a:r>
            </a:p>
            <a:p>
              <a:pPr marL="285750" lvl="0" indent="-285750" algn="l" defTabSz="755650">
                <a:lnSpc>
                  <a:spcPct val="90000"/>
                </a:lnSpc>
                <a:spcBef>
                  <a:spcPct val="0"/>
                </a:spcBef>
                <a:spcAft>
                  <a:spcPct val="35000"/>
                </a:spcAft>
                <a:buFont typeface="Arial" panose="020B0604020202020204" pitchFamily="34" charset="0"/>
                <a:buChar char="•"/>
              </a:pPr>
              <a:r>
                <a:rPr lang="en-CA" sz="1600" kern="1200" dirty="0">
                  <a:solidFill>
                    <a:schemeClr val="bg1">
                      <a:lumMod val="50000"/>
                    </a:schemeClr>
                  </a:solidFill>
                  <a:latin typeface="Open Sans" pitchFamily="2" charset="0"/>
                  <a:ea typeface="Open Sans" pitchFamily="2" charset="0"/>
                  <a:cs typeface="Open Sans" pitchFamily="2" charset="0"/>
                </a:rPr>
                <a:t>Intravenous iron, though less commonly used in this group, poses a small risk of infusion reactions</a:t>
              </a:r>
              <a:r>
                <a:rPr lang="en-CA" sz="1600" b="1" kern="1200" dirty="0">
                  <a:solidFill>
                    <a:schemeClr val="bg1">
                      <a:lumMod val="50000"/>
                    </a:schemeClr>
                  </a:solidFill>
                  <a:latin typeface="Open Sans" pitchFamily="2" charset="0"/>
                  <a:ea typeface="Open Sans" pitchFamily="2" charset="0"/>
                  <a:cs typeface="Open Sans" pitchFamily="2" charset="0"/>
                </a:rPr>
                <a:t> </a:t>
              </a:r>
              <a:endParaRPr lang="en-CA" sz="1600" kern="1200" dirty="0">
                <a:solidFill>
                  <a:schemeClr val="bg1">
                    <a:lumMod val="50000"/>
                  </a:schemeClr>
                </a:solidFill>
                <a:latin typeface="Open Sans" pitchFamily="2" charset="0"/>
                <a:ea typeface="Open Sans" pitchFamily="2" charset="0"/>
                <a:cs typeface="Open Sans" pitchFamily="2" charset="0"/>
              </a:endParaRPr>
            </a:p>
          </p:txBody>
        </p:sp>
        <p:sp>
          <p:nvSpPr>
            <p:cNvPr id="11" name="Freeform 10">
              <a:extLst>
                <a:ext uri="{FF2B5EF4-FFF2-40B4-BE49-F238E27FC236}">
                  <a16:creationId xmlns:a16="http://schemas.microsoft.com/office/drawing/2014/main" id="{918ED377-65D9-0AFC-CD41-9D233802EF61}"/>
                </a:ext>
              </a:extLst>
            </p:cNvPr>
            <p:cNvSpPr/>
            <p:nvPr/>
          </p:nvSpPr>
          <p:spPr>
            <a:xfrm rot="21600000">
              <a:off x="651640" y="4253652"/>
              <a:ext cx="2148052" cy="1057111"/>
            </a:xfrm>
            <a:custGeom>
              <a:avLst/>
              <a:gdLst>
                <a:gd name="csX0" fmla="*/ 105711 w 1057110"/>
                <a:gd name="csY0" fmla="*/ 0 h 2148051"/>
                <a:gd name="csX1" fmla="*/ 951399 w 1057110"/>
                <a:gd name="csY1" fmla="*/ 0 h 2148051"/>
                <a:gd name="csX2" fmla="*/ 1057110 w 1057110"/>
                <a:gd name="csY2" fmla="*/ 105711 h 2148051"/>
                <a:gd name="csX3" fmla="*/ 1057110 w 1057110"/>
                <a:gd name="csY3" fmla="*/ 2148051 h 2148051"/>
                <a:gd name="csX4" fmla="*/ 1057110 w 1057110"/>
                <a:gd name="csY4" fmla="*/ 2148051 h 2148051"/>
                <a:gd name="csX5" fmla="*/ 0 w 1057110"/>
                <a:gd name="csY5" fmla="*/ 2148051 h 2148051"/>
                <a:gd name="csX6" fmla="*/ 0 w 1057110"/>
                <a:gd name="csY6" fmla="*/ 2148051 h 2148051"/>
                <a:gd name="csX7" fmla="*/ 0 w 1057110"/>
                <a:gd name="csY7" fmla="*/ 105711 h 2148051"/>
                <a:gd name="csX8" fmla="*/ 105711 w 1057110"/>
                <a:gd name="csY8" fmla="*/ 0 h 21480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57110" h="2148051">
                  <a:moveTo>
                    <a:pt x="0" y="1933245"/>
                  </a:moveTo>
                  <a:lnTo>
                    <a:pt x="0" y="214806"/>
                  </a:lnTo>
                  <a:cubicBezTo>
                    <a:pt x="0" y="96172"/>
                    <a:pt x="23292" y="1"/>
                    <a:pt x="52023" y="1"/>
                  </a:cubicBezTo>
                  <a:lnTo>
                    <a:pt x="1057110" y="1"/>
                  </a:lnTo>
                  <a:lnTo>
                    <a:pt x="1057110" y="1"/>
                  </a:lnTo>
                  <a:lnTo>
                    <a:pt x="1057110" y="2148050"/>
                  </a:lnTo>
                  <a:lnTo>
                    <a:pt x="1057110" y="2148050"/>
                  </a:lnTo>
                  <a:lnTo>
                    <a:pt x="52023" y="2148050"/>
                  </a:lnTo>
                  <a:cubicBezTo>
                    <a:pt x="23292" y="2148050"/>
                    <a:pt x="0" y="2051879"/>
                    <a:pt x="0" y="1933245"/>
                  </a:cubicBezTo>
                  <a:close/>
                </a:path>
              </a:pathLst>
            </a:custGeom>
            <a:solidFill>
              <a:srgbClr val="FFD9B0"/>
            </a:solidFill>
            <a:ln>
              <a:solidFill>
                <a:schemeClr val="bg1"/>
              </a:solidFill>
            </a:ln>
          </p:spPr>
          <p:style>
            <a:lnRef idx="2">
              <a:schemeClr val="accent2">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4631" tIns="135381" rIns="113668" bIns="135382" numCol="1" spcCol="1270" anchor="ctr" anchorCtr="0">
              <a:noAutofit/>
            </a:bodyPr>
            <a:lstStyle/>
            <a:p>
              <a:pPr marL="0" lvl="0" indent="0" algn="l" defTabSz="1244600">
                <a:lnSpc>
                  <a:spcPct val="90000"/>
                </a:lnSpc>
                <a:spcBef>
                  <a:spcPct val="0"/>
                </a:spcBef>
                <a:spcAft>
                  <a:spcPct val="35000"/>
                </a:spcAft>
                <a:buNone/>
              </a:pPr>
              <a:r>
                <a:rPr lang="en-CA" sz="2800" b="1" kern="1200" dirty="0">
                  <a:solidFill>
                    <a:schemeClr val="accent2">
                      <a:lumMod val="75000"/>
                    </a:schemeClr>
                  </a:solidFill>
                  <a:latin typeface="Open Sans" pitchFamily="2" charset="0"/>
                  <a:ea typeface="Open Sans" pitchFamily="2" charset="0"/>
                  <a:cs typeface="Open Sans" pitchFamily="2" charset="0"/>
                </a:rPr>
                <a:t>RISKS</a:t>
              </a:r>
            </a:p>
          </p:txBody>
        </p:sp>
        <p:sp>
          <p:nvSpPr>
            <p:cNvPr id="12" name="Freeform 11">
              <a:extLst>
                <a:ext uri="{FF2B5EF4-FFF2-40B4-BE49-F238E27FC236}">
                  <a16:creationId xmlns:a16="http://schemas.microsoft.com/office/drawing/2014/main" id="{25031055-6422-EAED-96C8-30B170237047}"/>
                </a:ext>
              </a:extLst>
            </p:cNvPr>
            <p:cNvSpPr/>
            <p:nvPr/>
          </p:nvSpPr>
          <p:spPr>
            <a:xfrm rot="21600000">
              <a:off x="2692290" y="5374189"/>
              <a:ext cx="8699610" cy="1057111"/>
            </a:xfrm>
            <a:custGeom>
              <a:avLst/>
              <a:gdLst>
                <a:gd name="csX0" fmla="*/ 158567 w 1057110"/>
                <a:gd name="csY0" fmla="*/ 0 h 8699609"/>
                <a:gd name="csX1" fmla="*/ 898544 w 1057110"/>
                <a:gd name="csY1" fmla="*/ 0 h 8699609"/>
                <a:gd name="csX2" fmla="*/ 1057111 w 1057110"/>
                <a:gd name="csY2" fmla="*/ 158567 h 8699609"/>
                <a:gd name="csX3" fmla="*/ 1057110 w 1057110"/>
                <a:gd name="csY3" fmla="*/ 8699609 h 8699609"/>
                <a:gd name="csX4" fmla="*/ 1057110 w 1057110"/>
                <a:gd name="csY4" fmla="*/ 8699609 h 8699609"/>
                <a:gd name="csX5" fmla="*/ 0 w 1057110"/>
                <a:gd name="csY5" fmla="*/ 8699609 h 8699609"/>
                <a:gd name="csX6" fmla="*/ 0 w 1057110"/>
                <a:gd name="csY6" fmla="*/ 8699609 h 8699609"/>
                <a:gd name="csX7" fmla="*/ 0 w 1057110"/>
                <a:gd name="csY7" fmla="*/ 158567 h 8699609"/>
                <a:gd name="csX8" fmla="*/ 158567 w 1057110"/>
                <a:gd name="csY8" fmla="*/ 0 h 86996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57110" h="8699609">
                  <a:moveTo>
                    <a:pt x="1057110" y="1304948"/>
                  </a:moveTo>
                  <a:lnTo>
                    <a:pt x="1057110" y="7394669"/>
                  </a:lnTo>
                  <a:cubicBezTo>
                    <a:pt x="1057110" y="8115369"/>
                    <a:pt x="1048483" y="8699613"/>
                    <a:pt x="1037842" y="8699613"/>
                  </a:cubicBezTo>
                  <a:cubicBezTo>
                    <a:pt x="691895" y="8699613"/>
                    <a:pt x="345947" y="8699605"/>
                    <a:pt x="0" y="8699605"/>
                  </a:cubicBezTo>
                  <a:lnTo>
                    <a:pt x="0" y="8699605"/>
                  </a:lnTo>
                  <a:lnTo>
                    <a:pt x="0" y="4"/>
                  </a:lnTo>
                  <a:lnTo>
                    <a:pt x="0" y="4"/>
                  </a:lnTo>
                  <a:lnTo>
                    <a:pt x="1037842" y="4"/>
                  </a:lnTo>
                  <a:cubicBezTo>
                    <a:pt x="1048483" y="4"/>
                    <a:pt x="1057110" y="584249"/>
                    <a:pt x="1057110" y="1304948"/>
                  </a:cubicBezTo>
                  <a:close/>
                </a:path>
              </a:pathLst>
            </a:custGeom>
            <a:solidFill>
              <a:srgbClr val="C8C3D5"/>
            </a:solidFill>
            <a:ln>
              <a:solidFill>
                <a:schemeClr val="bg1"/>
              </a:solidFill>
            </a:ln>
          </p:spPr>
          <p:style>
            <a:lnRef idx="2">
              <a:schemeClr val="accent2">
                <a:hueOff val="0"/>
                <a:satOff val="0"/>
                <a:lumOff val="0"/>
                <a:alphaOff val="0"/>
              </a:schemeClr>
            </a:lnRef>
            <a:fillRef idx="1">
              <a:scrgbClr r="0" g="0" b="0"/>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896019" tIns="135379" rIns="8705875" bIns="135383" numCol="1" spcCol="1270" anchor="ctr" anchorCtr="0">
              <a:noAutofit/>
            </a:bodyPr>
            <a:lstStyle/>
            <a:p>
              <a:pPr marL="0" lvl="0" indent="0" algn="l" defTabSz="1244600">
                <a:lnSpc>
                  <a:spcPct val="90000"/>
                </a:lnSpc>
                <a:spcBef>
                  <a:spcPct val="0"/>
                </a:spcBef>
                <a:spcAft>
                  <a:spcPct val="35000"/>
                </a:spcAft>
                <a:buNone/>
              </a:pPr>
              <a:r>
                <a:rPr lang="en-CA" sz="2800" b="1" kern="1200" dirty="0">
                  <a:solidFill>
                    <a:srgbClr val="FF0000"/>
                  </a:solidFill>
                  <a:latin typeface="Open Sans" pitchFamily="2" charset="0"/>
                  <a:ea typeface="Open Sans" pitchFamily="2" charset="0"/>
                  <a:cs typeface="Open Sans" pitchFamily="2" charset="0"/>
                </a:rPr>
                <a:t>HARMS</a:t>
              </a:r>
            </a:p>
          </p:txBody>
        </p:sp>
        <p:sp>
          <p:nvSpPr>
            <p:cNvPr id="13" name="Freeform 12">
              <a:extLst>
                <a:ext uri="{FF2B5EF4-FFF2-40B4-BE49-F238E27FC236}">
                  <a16:creationId xmlns:a16="http://schemas.microsoft.com/office/drawing/2014/main" id="{74979BAD-3C50-23FC-2F07-E73C1EA1CBCC}"/>
                </a:ext>
              </a:extLst>
            </p:cNvPr>
            <p:cNvSpPr/>
            <p:nvPr/>
          </p:nvSpPr>
          <p:spPr>
            <a:xfrm>
              <a:off x="2799692" y="5374189"/>
              <a:ext cx="8592207" cy="1057110"/>
            </a:xfrm>
            <a:custGeom>
              <a:avLst/>
              <a:gdLst>
                <a:gd name="csX0" fmla="*/ 0 w 8592207"/>
                <a:gd name="csY0" fmla="*/ 0 h 1057110"/>
                <a:gd name="csX1" fmla="*/ 8592207 w 8592207"/>
                <a:gd name="csY1" fmla="*/ 0 h 1057110"/>
                <a:gd name="csX2" fmla="*/ 8592207 w 8592207"/>
                <a:gd name="csY2" fmla="*/ 1057110 h 1057110"/>
                <a:gd name="csX3" fmla="*/ 0 w 8592207"/>
                <a:gd name="csY3" fmla="*/ 1057110 h 1057110"/>
                <a:gd name="csX4" fmla="*/ 0 w 8592207"/>
                <a:gd name="csY4" fmla="*/ 0 h 1057110"/>
              </a:gdLst>
              <a:ahLst/>
              <a:cxnLst>
                <a:cxn ang="0">
                  <a:pos x="csX0" y="csY0"/>
                </a:cxn>
                <a:cxn ang="0">
                  <a:pos x="csX1" y="csY1"/>
                </a:cxn>
                <a:cxn ang="0">
                  <a:pos x="csX2" y="csY2"/>
                </a:cxn>
                <a:cxn ang="0">
                  <a:pos x="csX3" y="csY3"/>
                </a:cxn>
                <a:cxn ang="0">
                  <a:pos x="csX4" y="csY4"/>
                </a:cxn>
              </a:cxnLst>
              <a:rect l="l" t="t" r="r" b="b"/>
              <a:pathLst>
                <a:path w="8592207" h="1057110">
                  <a:moveTo>
                    <a:pt x="0" y="0"/>
                  </a:moveTo>
                  <a:lnTo>
                    <a:pt x="8592207" y="0"/>
                  </a:lnTo>
                  <a:lnTo>
                    <a:pt x="8592207" y="1057110"/>
                  </a:lnTo>
                  <a:lnTo>
                    <a:pt x="0" y="1057110"/>
                  </a:lnTo>
                  <a:lnTo>
                    <a:pt x="0" y="0"/>
                  </a:lnTo>
                  <a:close/>
                </a:path>
              </a:pathLst>
            </a:custGeom>
            <a:noFill/>
            <a:ln>
              <a:solidFill>
                <a:schemeClr val="bg1"/>
              </a:solid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1868" tIns="104419" rIns="181868" bIns="104419" numCol="1" spcCol="1270" anchor="ctr" anchorCtr="0">
              <a:noAutofit/>
            </a:bodyPr>
            <a:lstStyle/>
            <a:p>
              <a:pPr marL="285750" lvl="0" indent="-285750" algn="l" defTabSz="800100">
                <a:lnSpc>
                  <a:spcPct val="90000"/>
                </a:lnSpc>
                <a:spcBef>
                  <a:spcPct val="0"/>
                </a:spcBef>
                <a:spcAft>
                  <a:spcPct val="35000"/>
                </a:spcAft>
                <a:buFont typeface="Arial" panose="020B0604020202020204" pitchFamily="34" charset="0"/>
                <a:buChar char="•"/>
              </a:pPr>
              <a:r>
                <a:rPr lang="en-CA" kern="1200" dirty="0">
                  <a:solidFill>
                    <a:schemeClr val="bg1">
                      <a:lumMod val="50000"/>
                    </a:schemeClr>
                  </a:solidFill>
                  <a:latin typeface="Open Sans" pitchFamily="2" charset="0"/>
                  <a:ea typeface="Open Sans" pitchFamily="2" charset="0"/>
                  <a:cs typeface="Open Sans" pitchFamily="2" charset="0"/>
                </a:rPr>
                <a:t>Children in malaria endemic areas may be more vulnerable to harm with unnecessary iron supplementation</a:t>
              </a:r>
            </a:p>
          </p:txBody>
        </p:sp>
        <p:sp>
          <p:nvSpPr>
            <p:cNvPr id="14" name="Freeform 13">
              <a:extLst>
                <a:ext uri="{FF2B5EF4-FFF2-40B4-BE49-F238E27FC236}">
                  <a16:creationId xmlns:a16="http://schemas.microsoft.com/office/drawing/2014/main" id="{6C01CD01-E777-343E-0F28-E14D6AB623D8}"/>
                </a:ext>
              </a:extLst>
            </p:cNvPr>
            <p:cNvSpPr/>
            <p:nvPr/>
          </p:nvSpPr>
          <p:spPr>
            <a:xfrm rot="21600000">
              <a:off x="651640" y="5374188"/>
              <a:ext cx="2148052" cy="1057111"/>
            </a:xfrm>
            <a:custGeom>
              <a:avLst/>
              <a:gdLst>
                <a:gd name="csX0" fmla="*/ 105711 w 1057110"/>
                <a:gd name="csY0" fmla="*/ 0 h 2148051"/>
                <a:gd name="csX1" fmla="*/ 951399 w 1057110"/>
                <a:gd name="csY1" fmla="*/ 0 h 2148051"/>
                <a:gd name="csX2" fmla="*/ 1057110 w 1057110"/>
                <a:gd name="csY2" fmla="*/ 105711 h 2148051"/>
                <a:gd name="csX3" fmla="*/ 1057110 w 1057110"/>
                <a:gd name="csY3" fmla="*/ 2148051 h 2148051"/>
                <a:gd name="csX4" fmla="*/ 1057110 w 1057110"/>
                <a:gd name="csY4" fmla="*/ 2148051 h 2148051"/>
                <a:gd name="csX5" fmla="*/ 0 w 1057110"/>
                <a:gd name="csY5" fmla="*/ 2148051 h 2148051"/>
                <a:gd name="csX6" fmla="*/ 0 w 1057110"/>
                <a:gd name="csY6" fmla="*/ 2148051 h 2148051"/>
                <a:gd name="csX7" fmla="*/ 0 w 1057110"/>
                <a:gd name="csY7" fmla="*/ 105711 h 2148051"/>
                <a:gd name="csX8" fmla="*/ 105711 w 1057110"/>
                <a:gd name="csY8" fmla="*/ 0 h 21480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57110" h="2148051">
                  <a:moveTo>
                    <a:pt x="0" y="1933245"/>
                  </a:moveTo>
                  <a:lnTo>
                    <a:pt x="0" y="214806"/>
                  </a:lnTo>
                  <a:cubicBezTo>
                    <a:pt x="0" y="96172"/>
                    <a:pt x="23292" y="1"/>
                    <a:pt x="52023" y="1"/>
                  </a:cubicBezTo>
                  <a:lnTo>
                    <a:pt x="1057110" y="1"/>
                  </a:lnTo>
                  <a:lnTo>
                    <a:pt x="1057110" y="1"/>
                  </a:lnTo>
                  <a:lnTo>
                    <a:pt x="1057110" y="2148050"/>
                  </a:lnTo>
                  <a:lnTo>
                    <a:pt x="1057110" y="2148050"/>
                  </a:lnTo>
                  <a:lnTo>
                    <a:pt x="52023" y="2148050"/>
                  </a:lnTo>
                  <a:cubicBezTo>
                    <a:pt x="23292" y="2148050"/>
                    <a:pt x="0" y="2051879"/>
                    <a:pt x="0" y="1933245"/>
                  </a:cubicBezTo>
                  <a:close/>
                </a:path>
              </a:pathLst>
            </a:custGeom>
            <a:solidFill>
              <a:srgbClr val="C8C3D5"/>
            </a:solidFill>
            <a:ln>
              <a:solidFill>
                <a:schemeClr val="bg1"/>
              </a:solidFill>
            </a:ln>
          </p:spPr>
          <p:style>
            <a:lnRef idx="2">
              <a:schemeClr val="accent2">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44631" tIns="135381" rIns="113668" bIns="135382" numCol="1" spcCol="1270" anchor="ctr" anchorCtr="0">
              <a:noAutofit/>
            </a:bodyPr>
            <a:lstStyle/>
            <a:p>
              <a:pPr marL="0" lvl="0" indent="0" algn="l" defTabSz="1244600">
                <a:lnSpc>
                  <a:spcPct val="90000"/>
                </a:lnSpc>
                <a:spcBef>
                  <a:spcPct val="0"/>
                </a:spcBef>
                <a:spcAft>
                  <a:spcPct val="35000"/>
                </a:spcAft>
                <a:buNone/>
              </a:pPr>
              <a:r>
                <a:rPr lang="en-CA" sz="2800" b="1" kern="1200" dirty="0">
                  <a:solidFill>
                    <a:srgbClr val="715073"/>
                  </a:solidFill>
                  <a:latin typeface="Open Sans" pitchFamily="2" charset="0"/>
                  <a:ea typeface="Open Sans" pitchFamily="2" charset="0"/>
                  <a:cs typeface="Open Sans" pitchFamily="2" charset="0"/>
                </a:rPr>
                <a:t>HARMS</a:t>
              </a:r>
            </a:p>
          </p:txBody>
        </p:sp>
      </p:grpSp>
    </p:spTree>
    <p:extLst>
      <p:ext uri="{BB962C8B-B14F-4D97-AF65-F5344CB8AC3E}">
        <p14:creationId xmlns:p14="http://schemas.microsoft.com/office/powerpoint/2010/main" val="605463080"/>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3F246-61DE-BBE1-B56B-BBD4015B38B3}"/>
              </a:ext>
            </a:extLst>
          </p:cNvPr>
          <p:cNvSpPr>
            <a:spLocks noGrp="1"/>
          </p:cNvSpPr>
          <p:nvPr>
            <p:ph type="title"/>
          </p:nvPr>
        </p:nvSpPr>
        <p:spPr/>
        <p:txBody>
          <a:bodyPr/>
          <a:lstStyle/>
          <a:p>
            <a:r>
              <a:rPr lang="en-CA" sz="3200" dirty="0">
                <a:latin typeface="Barlow Condensed" panose="00000506000000000000" pitchFamily="2" charset="0"/>
              </a:rPr>
              <a:t>Discussion &amp; Caveats </a:t>
            </a:r>
          </a:p>
        </p:txBody>
      </p:sp>
      <p:sp>
        <p:nvSpPr>
          <p:cNvPr id="3" name="Content Placeholder 2">
            <a:extLst>
              <a:ext uri="{FF2B5EF4-FFF2-40B4-BE49-F238E27FC236}">
                <a16:creationId xmlns:a16="http://schemas.microsoft.com/office/drawing/2014/main" id="{569C54C6-5EEF-2ADC-23C9-3D9F25E521D2}"/>
              </a:ext>
            </a:extLst>
          </p:cNvPr>
          <p:cNvSpPr>
            <a:spLocks noGrp="1"/>
          </p:cNvSpPr>
          <p:nvPr>
            <p:ph idx="1"/>
          </p:nvPr>
        </p:nvSpPr>
        <p:spPr>
          <a:xfrm>
            <a:off x="610914" y="2033094"/>
            <a:ext cx="10855872" cy="1309196"/>
          </a:xfrm>
          <a:noFill/>
        </p:spPr>
        <p:txBody>
          <a:bodyPr/>
          <a:lstStyle/>
          <a:p>
            <a:pPr marL="0" indent="0">
              <a:buNone/>
            </a:pPr>
            <a:r>
              <a:rPr lang="en-CA" sz="2400" dirty="0">
                <a:solidFill>
                  <a:schemeClr val="tx1">
                    <a:lumMod val="50000"/>
                    <a:lumOff val="50000"/>
                  </a:schemeClr>
                </a:solidFill>
                <a:latin typeface="Open Sans" pitchFamily="2" charset="0"/>
                <a:ea typeface="Open Sans" pitchFamily="2" charset="0"/>
                <a:cs typeface="Open Sans" pitchFamily="2" charset="0"/>
              </a:rPr>
              <a:t>Due to a lack of direct evidence, specific recommendations for children aged &gt;4 years until adolescence (defined as age </a:t>
            </a:r>
            <a:r>
              <a:rPr lang="en-CA" sz="2400" u="sng" dirty="0">
                <a:solidFill>
                  <a:schemeClr val="tx1">
                    <a:lumMod val="50000"/>
                    <a:lumOff val="50000"/>
                  </a:schemeClr>
                </a:solidFill>
                <a:latin typeface="Open Sans" pitchFamily="2" charset="0"/>
                <a:ea typeface="Open Sans" pitchFamily="2" charset="0"/>
                <a:cs typeface="Open Sans" pitchFamily="2" charset="0"/>
              </a:rPr>
              <a:t>&gt;</a:t>
            </a:r>
            <a:r>
              <a:rPr lang="en-CA" sz="2400" dirty="0">
                <a:solidFill>
                  <a:schemeClr val="tx1">
                    <a:lumMod val="50000"/>
                    <a:lumOff val="50000"/>
                  </a:schemeClr>
                </a:solidFill>
                <a:latin typeface="Open Sans" pitchFamily="2" charset="0"/>
                <a:ea typeface="Open Sans" pitchFamily="2" charset="0"/>
                <a:cs typeface="Open Sans" pitchFamily="2" charset="0"/>
              </a:rPr>
              <a:t>11 years) and non-menstruating adolescents were not developed. </a:t>
            </a:r>
          </a:p>
        </p:txBody>
      </p:sp>
      <p:graphicFrame>
        <p:nvGraphicFramePr>
          <p:cNvPr id="4" name="Diagram 3">
            <a:extLst>
              <a:ext uri="{FF2B5EF4-FFF2-40B4-BE49-F238E27FC236}">
                <a16:creationId xmlns:a16="http://schemas.microsoft.com/office/drawing/2014/main" id="{9721F8E5-D94F-0DC9-A12F-FDD2ABA8F222}"/>
              </a:ext>
            </a:extLst>
          </p:cNvPr>
          <p:cNvGraphicFramePr/>
          <p:nvPr>
            <p:extLst>
              <p:ext uri="{D42A27DB-BD31-4B8C-83A1-F6EECF244321}">
                <p14:modId xmlns:p14="http://schemas.microsoft.com/office/powerpoint/2010/main" val="1242820675"/>
              </p:ext>
            </p:extLst>
          </p:nvPr>
        </p:nvGraphicFramePr>
        <p:xfrm>
          <a:off x="949873" y="3205130"/>
          <a:ext cx="9885767" cy="3134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0573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3E7BA-E133-0DEE-9238-73683F3FCA1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9C1998-0BAD-F069-A38F-D95B53468167}"/>
              </a:ext>
            </a:extLst>
          </p:cNvPr>
          <p:cNvSpPr>
            <a:spLocks noGrp="1"/>
          </p:cNvSpPr>
          <p:nvPr>
            <p:ph idx="1"/>
          </p:nvPr>
        </p:nvSpPr>
        <p:spPr>
          <a:xfrm>
            <a:off x="418760" y="2041634"/>
            <a:ext cx="10972800" cy="4082718"/>
          </a:xfrm>
        </p:spPr>
        <p:txBody>
          <a:bodyPr lIns="0" tIns="0" rIns="0" bIns="0" anchor="t">
            <a:noAutofit/>
          </a:bodyPr>
          <a:lstStyle/>
          <a:p>
            <a:pPr marL="0" indent="0">
              <a:buNone/>
            </a:pPr>
            <a:r>
              <a:rPr lang="en-CA" sz="2400" dirty="0">
                <a:latin typeface="Open Sans" pitchFamily="2" charset="0"/>
                <a:ea typeface="Open Sans" pitchFamily="2" charset="0"/>
                <a:cs typeface="Open Sans" pitchFamily="2" charset="0"/>
              </a:rPr>
              <a:t>The child agrees to blood work (with bribery of a new toy dinosaur and spy book)</a:t>
            </a:r>
            <a:r>
              <a:rPr lang="en-CA" sz="2400" b="1" dirty="0">
                <a:latin typeface="Open Sans" pitchFamily="2" charset="0"/>
                <a:ea typeface="Open Sans" pitchFamily="2" charset="0"/>
                <a:cs typeface="Open Sans" pitchFamily="2" charset="0"/>
              </a:rPr>
              <a:t>. Hemoglobin is 10.4 g/dL</a:t>
            </a:r>
            <a:r>
              <a:rPr lang="en-CA" sz="2400" dirty="0">
                <a:latin typeface="Open Sans" pitchFamily="2" charset="0"/>
                <a:ea typeface="Open Sans" pitchFamily="2" charset="0"/>
                <a:cs typeface="Open Sans" pitchFamily="2" charset="0"/>
              </a:rPr>
              <a:t> and </a:t>
            </a:r>
            <a:r>
              <a:rPr lang="en-CA" sz="2400" b="1" dirty="0">
                <a:latin typeface="Open Sans" pitchFamily="2" charset="0"/>
                <a:ea typeface="Open Sans" pitchFamily="2" charset="0"/>
                <a:cs typeface="Open Sans" pitchFamily="2" charset="0"/>
              </a:rPr>
              <a:t>Ferritin is 15 ng/</a:t>
            </a:r>
            <a:r>
              <a:rPr lang="en-CA" sz="2400" b="1" dirty="0" err="1">
                <a:latin typeface="Open Sans" pitchFamily="2" charset="0"/>
                <a:ea typeface="Open Sans" pitchFamily="2" charset="0"/>
                <a:cs typeface="Open Sans" pitchFamily="2" charset="0"/>
              </a:rPr>
              <a:t>mL</a:t>
            </a:r>
            <a:r>
              <a:rPr lang="en-CA" sz="2400" dirty="0" err="1">
                <a:latin typeface="Open Sans" pitchFamily="2" charset="0"/>
                <a:ea typeface="Open Sans" pitchFamily="2" charset="0"/>
                <a:cs typeface="Open Sans" pitchFamily="2" charset="0"/>
              </a:rPr>
              <a:t>.</a:t>
            </a:r>
            <a:r>
              <a:rPr lang="en-CA" sz="2400" dirty="0">
                <a:latin typeface="Open Sans" pitchFamily="2" charset="0"/>
                <a:ea typeface="Open Sans" pitchFamily="2" charset="0"/>
                <a:cs typeface="Open Sans" pitchFamily="2" charset="0"/>
              </a:rPr>
              <a:t> Which of the following best summarizes this child's laboratory investigations?</a:t>
            </a:r>
            <a:endParaRPr lang="en-CA" sz="2650" dirty="0">
              <a:latin typeface="Open Sans" pitchFamily="2" charset="0"/>
              <a:ea typeface="Open Sans" pitchFamily="2" charset="0"/>
              <a:cs typeface="Open Sans" pitchFamily="2" charset="0"/>
            </a:endParaRPr>
          </a:p>
          <a:p>
            <a:pPr marL="0" indent="0">
              <a:buNone/>
            </a:pPr>
            <a:endParaRPr lang="en-CA" sz="2400" dirty="0">
              <a:solidFill>
                <a:srgbClr val="7F7F7F"/>
              </a:solidFill>
              <a:latin typeface="Open Sans" pitchFamily="2" charset="0"/>
              <a:ea typeface="Open Sans" pitchFamily="2" charset="0"/>
              <a:cs typeface="Open Sans" pitchFamily="2" charset="0"/>
            </a:endParaRPr>
          </a:p>
          <a:p>
            <a:pPr marL="514350" indent="-514350">
              <a:buAutoNum type="alphaUcPeriod"/>
            </a:pPr>
            <a:r>
              <a:rPr lang="en-CA" sz="2400" dirty="0">
                <a:latin typeface="Open Sans" pitchFamily="2" charset="0"/>
                <a:ea typeface="Open Sans" pitchFamily="2" charset="0"/>
                <a:cs typeface="Open Sans" pitchFamily="2" charset="0"/>
              </a:rPr>
              <a:t>The child is non-anemic with adequate iron stores</a:t>
            </a:r>
          </a:p>
          <a:p>
            <a:pPr marL="514350" indent="-514350">
              <a:buAutoNum type="alphaUcPeriod"/>
            </a:pPr>
            <a:r>
              <a:rPr lang="en-CA" sz="2400" dirty="0">
                <a:latin typeface="Open Sans" pitchFamily="2" charset="0"/>
                <a:ea typeface="Open Sans" pitchFamily="2" charset="0"/>
                <a:cs typeface="Open Sans" pitchFamily="2" charset="0"/>
              </a:rPr>
              <a:t>The child is anemic with adequate iron stores</a:t>
            </a:r>
          </a:p>
          <a:p>
            <a:pPr marL="514350" indent="-514350">
              <a:buAutoNum type="alphaUcPeriod"/>
            </a:pPr>
            <a:r>
              <a:rPr lang="en-CA" sz="2400" dirty="0">
                <a:latin typeface="Open Sans" pitchFamily="2" charset="0"/>
                <a:ea typeface="Open Sans" pitchFamily="2" charset="0"/>
                <a:cs typeface="Open Sans" pitchFamily="2" charset="0"/>
              </a:rPr>
              <a:t>The child is anemic with iron deficiency</a:t>
            </a:r>
          </a:p>
          <a:p>
            <a:pPr marL="514350" indent="-514350">
              <a:buAutoNum type="alphaUcPeriod"/>
            </a:pPr>
            <a:r>
              <a:rPr lang="en-CA" sz="2400" dirty="0">
                <a:latin typeface="Open Sans" pitchFamily="2" charset="0"/>
                <a:ea typeface="Open Sans" pitchFamily="2" charset="0"/>
                <a:cs typeface="Open Sans" pitchFamily="2" charset="0"/>
              </a:rPr>
              <a:t>The child is non-anemic with iron deficiency</a:t>
            </a:r>
          </a:p>
        </p:txBody>
      </p:sp>
      <p:sp>
        <p:nvSpPr>
          <p:cNvPr id="2" name="Rectangle 1">
            <a:extLst>
              <a:ext uri="{FF2B5EF4-FFF2-40B4-BE49-F238E27FC236}">
                <a16:creationId xmlns:a16="http://schemas.microsoft.com/office/drawing/2014/main" id="{5089C3C1-7C22-7E8B-C040-BF43A66199A1}"/>
              </a:ext>
            </a:extLst>
          </p:cNvPr>
          <p:cNvSpPr/>
          <p:nvPr/>
        </p:nvSpPr>
        <p:spPr>
          <a:xfrm>
            <a:off x="418420" y="4537121"/>
            <a:ext cx="7131870" cy="38589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itle 1">
            <a:extLst>
              <a:ext uri="{FF2B5EF4-FFF2-40B4-BE49-F238E27FC236}">
                <a16:creationId xmlns:a16="http://schemas.microsoft.com/office/drawing/2014/main" id="{F3D62987-4C68-20FB-48C7-F95F91AA292B}"/>
              </a:ext>
            </a:extLst>
          </p:cNvPr>
          <p:cNvSpPr>
            <a:spLocks noGrp="1"/>
          </p:cNvSpPr>
          <p:nvPr>
            <p:ph type="title"/>
          </p:nvPr>
        </p:nvSpPr>
        <p:spPr>
          <a:xfrm>
            <a:off x="419100" y="1340569"/>
            <a:ext cx="10972800" cy="713539"/>
          </a:xfrm>
        </p:spPr>
        <p:txBody>
          <a:bodyPr/>
          <a:lstStyle/>
          <a:p>
            <a:r>
              <a:rPr lang="en-CA" sz="3200" dirty="0">
                <a:latin typeface="Barlow Condensed" panose="00000506000000000000" pitchFamily="2" charset="0"/>
              </a:rPr>
              <a:t>Return to </a:t>
            </a:r>
            <a:r>
              <a:rPr lang="en-CA" sz="3200" dirty="0">
                <a:latin typeface="Barlow Condensed" panose="00000506000000000000" pitchFamily="2" charset="0"/>
                <a:ea typeface="Geneva"/>
              </a:rPr>
              <a:t>Case 1: Child with iron deficiency</a:t>
            </a:r>
            <a:endParaRPr lang="en-CA" sz="3200" dirty="0"/>
          </a:p>
        </p:txBody>
      </p:sp>
    </p:spTree>
    <p:extLst>
      <p:ext uri="{BB962C8B-B14F-4D97-AF65-F5344CB8AC3E}">
        <p14:creationId xmlns:p14="http://schemas.microsoft.com/office/powerpoint/2010/main" val="176986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7DEE07A0-FA9C-A599-9B4C-9D466D6D1E87}"/>
              </a:ext>
            </a:extLst>
          </p:cNvPr>
          <p:cNvGraphicFramePr>
            <a:graphicFrameLocks noGrp="1"/>
          </p:cNvGraphicFramePr>
          <p:nvPr>
            <p:extLst>
              <p:ext uri="{D42A27DB-BD31-4B8C-83A1-F6EECF244321}">
                <p14:modId xmlns:p14="http://schemas.microsoft.com/office/powerpoint/2010/main" val="1228666046"/>
              </p:ext>
            </p:extLst>
          </p:nvPr>
        </p:nvGraphicFramePr>
        <p:xfrm>
          <a:off x="1004175" y="1392965"/>
          <a:ext cx="10183649" cy="5120640"/>
        </p:xfrm>
        <a:graphic>
          <a:graphicData uri="http://schemas.openxmlformats.org/drawingml/2006/table">
            <a:tbl>
              <a:tblPr firstRow="1" bandRow="1">
                <a:tableStyleId>{F5AB1C69-6EDB-4FF4-983F-18BD219EF322}</a:tableStyleId>
              </a:tblPr>
              <a:tblGrid>
                <a:gridCol w="10183649">
                  <a:extLst>
                    <a:ext uri="{9D8B030D-6E8A-4147-A177-3AD203B41FA5}">
                      <a16:colId xmlns:a16="http://schemas.microsoft.com/office/drawing/2014/main" val="2221648098"/>
                    </a:ext>
                  </a:extLst>
                </a:gridCol>
              </a:tblGrid>
              <a:tr h="370840">
                <a:tc>
                  <a:txBody>
                    <a:bodyPr/>
                    <a:lstStyle/>
                    <a:p>
                      <a:r>
                        <a:rPr lang="en-US" dirty="0">
                          <a:solidFill>
                            <a:schemeClr val="accent6">
                              <a:lumMod val="50000"/>
                            </a:schemeClr>
                          </a:solidFill>
                          <a:latin typeface="Open Sans" pitchFamily="2" charset="0"/>
                          <a:ea typeface="Open Sans" pitchFamily="2" charset="0"/>
                          <a:cs typeface="Open Sans" pitchFamily="2" charset="0"/>
                        </a:rPr>
                        <a:t>FUTURE RESEARCH NEEDS</a:t>
                      </a:r>
                      <a:endParaRPr dirty="0">
                        <a:solidFill>
                          <a:schemeClr val="accent6">
                            <a:lumMod val="50000"/>
                          </a:schemeClr>
                        </a:solidFill>
                        <a:latin typeface="Open Sans" pitchFamily="2" charset="0"/>
                        <a:ea typeface="Open Sans" pitchFamily="2" charset="0"/>
                        <a:cs typeface="Open Sans" pitchFamily="2" charset="0"/>
                      </a:endParaRPr>
                    </a:p>
                  </a:txBody>
                  <a:tcPr>
                    <a:solidFill>
                      <a:srgbClr val="C9D7B0"/>
                    </a:solidFill>
                  </a:tcPr>
                </a:tc>
                <a:extLst>
                  <a:ext uri="{0D108BD9-81ED-4DB2-BD59-A6C34878D82A}">
                    <a16:rowId xmlns:a16="http://schemas.microsoft.com/office/drawing/2014/main" val="4004857784"/>
                  </a:ext>
                </a:extLst>
              </a:tr>
              <a:tr h="370840">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dirty="0">
                          <a:solidFill>
                            <a:schemeClr val="bg1">
                              <a:lumMod val="50000"/>
                            </a:schemeClr>
                          </a:solidFill>
                          <a:latin typeface="Open Sans" pitchFamily="2" charset="0"/>
                          <a:ea typeface="Open Sans" pitchFamily="2" charset="0"/>
                          <a:cs typeface="Open Sans" pitchFamily="2" charset="0"/>
                        </a:rPr>
                        <a:t>Prevalence of ID in children aged &gt;4 years until adolescence and in non-menstruating adolescents</a:t>
                      </a:r>
                      <a:endParaRPr lang="en-CA" dirty="0">
                        <a:solidFill>
                          <a:schemeClr val="bg1">
                            <a:lumMod val="50000"/>
                          </a:schemeClr>
                        </a:solidFill>
                        <a:latin typeface="Open Sans" pitchFamily="2" charset="0"/>
                        <a:ea typeface="Open Sans" pitchFamily="2" charset="0"/>
                        <a:cs typeface="Open Sans" pitchFamily="2" charset="0"/>
                      </a:endParaRPr>
                    </a:p>
                  </a:txBody>
                  <a:tcPr/>
                </a:tc>
                <a:extLst>
                  <a:ext uri="{0D108BD9-81ED-4DB2-BD59-A6C34878D82A}">
                    <a16:rowId xmlns:a16="http://schemas.microsoft.com/office/drawing/2014/main" val="172181193"/>
                  </a:ext>
                </a:extLst>
              </a:tr>
              <a:tr h="370840">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dirty="0">
                          <a:solidFill>
                            <a:schemeClr val="bg1">
                              <a:lumMod val="50000"/>
                            </a:schemeClr>
                          </a:solidFill>
                          <a:latin typeface="Open Sans" pitchFamily="2" charset="0"/>
                          <a:ea typeface="Open Sans" pitchFamily="2" charset="0"/>
                          <a:cs typeface="Open Sans" pitchFamily="2" charset="0"/>
                        </a:rPr>
                        <a:t>Assessment of changes in serum ferritin and TSAT across all </a:t>
                      </a:r>
                      <a:r>
                        <a:rPr lang="en-GB" dirty="0" err="1">
                          <a:solidFill>
                            <a:schemeClr val="bg1">
                              <a:lumMod val="50000"/>
                            </a:schemeClr>
                          </a:solidFill>
                          <a:latin typeface="Open Sans" pitchFamily="2" charset="0"/>
                          <a:ea typeface="Open Sans" pitchFamily="2" charset="0"/>
                          <a:cs typeface="Open Sans" pitchFamily="2" charset="0"/>
                        </a:rPr>
                        <a:t>pediatric</a:t>
                      </a:r>
                      <a:r>
                        <a:rPr lang="en-GB" dirty="0">
                          <a:solidFill>
                            <a:schemeClr val="bg1">
                              <a:lumMod val="50000"/>
                            </a:schemeClr>
                          </a:solidFill>
                          <a:latin typeface="Open Sans" pitchFamily="2" charset="0"/>
                          <a:ea typeface="Open Sans" pitchFamily="2" charset="0"/>
                          <a:cs typeface="Open Sans" pitchFamily="2" charset="0"/>
                        </a:rPr>
                        <a:t> groups</a:t>
                      </a:r>
                      <a:endParaRPr lang="en-CA" dirty="0">
                        <a:solidFill>
                          <a:schemeClr val="bg1">
                            <a:lumMod val="50000"/>
                          </a:schemeClr>
                        </a:solidFill>
                        <a:latin typeface="Open Sans" pitchFamily="2" charset="0"/>
                        <a:ea typeface="Open Sans" pitchFamily="2" charset="0"/>
                        <a:cs typeface="Open Sans" pitchFamily="2" charset="0"/>
                      </a:endParaRPr>
                    </a:p>
                  </a:txBody>
                  <a:tcPr/>
                </a:tc>
                <a:extLst>
                  <a:ext uri="{0D108BD9-81ED-4DB2-BD59-A6C34878D82A}">
                    <a16:rowId xmlns:a16="http://schemas.microsoft.com/office/drawing/2014/main" val="3713757719"/>
                  </a:ext>
                </a:extLst>
              </a:tr>
              <a:tr h="370840">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CA" dirty="0">
                          <a:solidFill>
                            <a:schemeClr val="bg1">
                              <a:lumMod val="50000"/>
                            </a:schemeClr>
                          </a:solidFill>
                          <a:latin typeface="Open Sans" pitchFamily="2" charset="0"/>
                          <a:ea typeface="Open Sans" pitchFamily="2" charset="0"/>
                          <a:cs typeface="Open Sans" pitchFamily="2" charset="0"/>
                        </a:rPr>
                        <a:t>Evaluation of outcomes related to screening at various serum ferritin thresholds </a:t>
                      </a:r>
                      <a:r>
                        <a:rPr lang="en-GB" dirty="0">
                          <a:solidFill>
                            <a:schemeClr val="bg1">
                              <a:lumMod val="50000"/>
                            </a:schemeClr>
                          </a:solidFill>
                          <a:latin typeface="Open Sans" pitchFamily="2" charset="0"/>
                          <a:ea typeface="Open Sans" pitchFamily="2" charset="0"/>
                          <a:cs typeface="Open Sans" pitchFamily="2" charset="0"/>
                        </a:rPr>
                        <a:t>and impact of treatment on such outcomes</a:t>
                      </a:r>
                      <a:endParaRPr lang="en-CA" dirty="0">
                        <a:solidFill>
                          <a:schemeClr val="bg1">
                            <a:lumMod val="50000"/>
                          </a:schemeClr>
                        </a:solidFill>
                        <a:latin typeface="Open Sans" pitchFamily="2" charset="0"/>
                        <a:ea typeface="Open Sans" pitchFamily="2" charset="0"/>
                        <a:cs typeface="Open Sans" pitchFamily="2" charset="0"/>
                      </a:endParaRPr>
                    </a:p>
                  </a:txBody>
                  <a:tcPr/>
                </a:tc>
                <a:extLst>
                  <a:ext uri="{0D108BD9-81ED-4DB2-BD59-A6C34878D82A}">
                    <a16:rowId xmlns:a16="http://schemas.microsoft.com/office/drawing/2014/main" val="2118366423"/>
                  </a:ext>
                </a:extLst>
              </a:tr>
              <a:tr h="370840">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CA" dirty="0">
                          <a:solidFill>
                            <a:schemeClr val="bg1">
                              <a:lumMod val="50000"/>
                            </a:schemeClr>
                          </a:solidFill>
                          <a:latin typeface="Open Sans" pitchFamily="2" charset="0"/>
                          <a:ea typeface="Open Sans" pitchFamily="2" charset="0"/>
                          <a:cs typeface="Open Sans" pitchFamily="2" charset="0"/>
                        </a:rPr>
                        <a:t>Stakeholder engagement</a:t>
                      </a:r>
                    </a:p>
                  </a:txBody>
                  <a:tcPr/>
                </a:tc>
                <a:extLst>
                  <a:ext uri="{0D108BD9-81ED-4DB2-BD59-A6C34878D82A}">
                    <a16:rowId xmlns:a16="http://schemas.microsoft.com/office/drawing/2014/main" val="327994775"/>
                  </a:ext>
                </a:extLst>
              </a:tr>
              <a:tr h="370840">
                <a:tc>
                  <a:txBody>
                    <a:bodyPr/>
                    <a:lstStyle/>
                    <a:p>
                      <a:r>
                        <a:rPr lang="en-CA" dirty="0">
                          <a:solidFill>
                            <a:schemeClr val="bg1">
                              <a:lumMod val="50000"/>
                            </a:schemeClr>
                          </a:solidFill>
                          <a:latin typeface="Open Sans" pitchFamily="2" charset="0"/>
                          <a:ea typeface="Open Sans" pitchFamily="2" charset="0"/>
                          <a:cs typeface="Open Sans" pitchFamily="2" charset="0"/>
                        </a:rPr>
                        <a:t>Randomized clinical trials comparing health outcomes in children treated using different serum ferritin thresholds</a:t>
                      </a:r>
                    </a:p>
                  </a:txBody>
                  <a:tcPr/>
                </a:tc>
                <a:extLst>
                  <a:ext uri="{0D108BD9-81ED-4DB2-BD59-A6C34878D82A}">
                    <a16:rowId xmlns:a16="http://schemas.microsoft.com/office/drawing/2014/main" val="2171610857"/>
                  </a:ext>
                </a:extLst>
              </a:tr>
              <a:tr h="370840">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CA" dirty="0">
                          <a:solidFill>
                            <a:schemeClr val="bg1">
                              <a:lumMod val="50000"/>
                            </a:schemeClr>
                          </a:solidFill>
                          <a:latin typeface="Open Sans" pitchFamily="2" charset="0"/>
                          <a:ea typeface="Open Sans" pitchFamily="2" charset="0"/>
                          <a:cs typeface="Open Sans" pitchFamily="2" charset="0"/>
                        </a:rPr>
                        <a:t>Cost effectiveness studies</a:t>
                      </a:r>
                    </a:p>
                  </a:txBody>
                  <a:tcPr/>
                </a:tc>
                <a:extLst>
                  <a:ext uri="{0D108BD9-81ED-4DB2-BD59-A6C34878D82A}">
                    <a16:rowId xmlns:a16="http://schemas.microsoft.com/office/drawing/2014/main" val="254539619"/>
                  </a:ext>
                </a:extLst>
              </a:tr>
              <a:tr h="370840">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CA" dirty="0">
                          <a:solidFill>
                            <a:schemeClr val="bg1">
                              <a:lumMod val="50000"/>
                            </a:schemeClr>
                          </a:solidFill>
                          <a:latin typeface="Open Sans" pitchFamily="2" charset="0"/>
                          <a:ea typeface="Open Sans" pitchFamily="2" charset="0"/>
                          <a:cs typeface="Open Sans" pitchFamily="2" charset="0"/>
                        </a:rPr>
                        <a:t>Exploration of health equity implications</a:t>
                      </a:r>
                    </a:p>
                  </a:txBody>
                  <a:tcPr/>
                </a:tc>
                <a:extLst>
                  <a:ext uri="{0D108BD9-81ED-4DB2-BD59-A6C34878D82A}">
                    <a16:rowId xmlns:a16="http://schemas.microsoft.com/office/drawing/2014/main" val="3972534737"/>
                  </a:ext>
                </a:extLst>
              </a:tr>
            </a:tbl>
          </a:graphicData>
        </a:graphic>
      </p:graphicFrame>
    </p:spTree>
    <p:extLst>
      <p:ext uri="{BB962C8B-B14F-4D97-AF65-F5344CB8AC3E}">
        <p14:creationId xmlns:p14="http://schemas.microsoft.com/office/powerpoint/2010/main" val="2505637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C72948-7F07-BDF1-5D55-43AB40C47A33}"/>
              </a:ext>
            </a:extLst>
          </p:cNvPr>
          <p:cNvSpPr>
            <a:spLocks noGrp="1"/>
          </p:cNvSpPr>
          <p:nvPr>
            <p:ph sz="half" idx="1"/>
          </p:nvPr>
        </p:nvSpPr>
        <p:spPr>
          <a:xfrm>
            <a:off x="609600" y="2215661"/>
            <a:ext cx="7023234" cy="3952263"/>
          </a:xfrm>
        </p:spPr>
        <p:txBody>
          <a:bodyPr>
            <a:normAutofit/>
          </a:bodyPr>
          <a:lstStyle/>
          <a:p>
            <a:pPr marL="0" indent="0">
              <a:buNone/>
            </a:pPr>
            <a:r>
              <a:rPr lang="en-US" sz="2400" dirty="0">
                <a:latin typeface="Open Sans" pitchFamily="2" charset="0"/>
                <a:ea typeface="Open Sans" pitchFamily="2" charset="0"/>
                <a:cs typeface="Open Sans" pitchFamily="2" charset="0"/>
              </a:rPr>
              <a:t>A 21-year-old man with a history of inflammatory bowel disease is seen in follow-up. He is being treated with adalimumab but is now having more symptoms, including abdominal pain and an increasing number of stools. He also notes extreme fatigue.  A complete blood count shows a </a:t>
            </a:r>
            <a:r>
              <a:rPr lang="en-US" sz="2400" b="1" dirty="0">
                <a:latin typeface="Open Sans" pitchFamily="2" charset="0"/>
                <a:ea typeface="Open Sans" pitchFamily="2" charset="0"/>
                <a:cs typeface="Open Sans" pitchFamily="2" charset="0"/>
              </a:rPr>
              <a:t>hemoglobin of 9.5 g/dL</a:t>
            </a:r>
            <a:r>
              <a:rPr lang="en-US" sz="2400" dirty="0">
                <a:latin typeface="Open Sans" pitchFamily="2" charset="0"/>
                <a:ea typeface="Open Sans" pitchFamily="2" charset="0"/>
                <a:cs typeface="Open Sans" pitchFamily="2" charset="0"/>
              </a:rPr>
              <a:t>. His </a:t>
            </a:r>
            <a:r>
              <a:rPr lang="en-US" sz="2400" b="1" dirty="0">
                <a:latin typeface="Open Sans" pitchFamily="2" charset="0"/>
                <a:ea typeface="Open Sans" pitchFamily="2" charset="0"/>
                <a:cs typeface="Open Sans" pitchFamily="2" charset="0"/>
              </a:rPr>
              <a:t>MCV was 78 </a:t>
            </a:r>
            <a:r>
              <a:rPr lang="en-US" sz="2400" b="1" dirty="0" err="1">
                <a:latin typeface="Open Sans" pitchFamily="2" charset="0"/>
                <a:ea typeface="Open Sans" pitchFamily="2" charset="0"/>
                <a:cs typeface="Open Sans" pitchFamily="2" charset="0"/>
              </a:rPr>
              <a:t>fL</a:t>
            </a:r>
            <a:r>
              <a:rPr lang="en-US" sz="2400" dirty="0" err="1">
                <a:latin typeface="Open Sans" pitchFamily="2" charset="0"/>
                <a:ea typeface="Open Sans" pitchFamily="2" charset="0"/>
                <a:cs typeface="Open Sans" pitchFamily="2" charset="0"/>
              </a:rPr>
              <a:t>.</a:t>
            </a:r>
            <a:r>
              <a:rPr lang="en-US" sz="2400" dirty="0">
                <a:latin typeface="Open Sans" pitchFamily="2" charset="0"/>
                <a:ea typeface="Open Sans" pitchFamily="2" charset="0"/>
                <a:cs typeface="Open Sans" pitchFamily="2" charset="0"/>
              </a:rPr>
              <a:t> The remainder of the blood count showed a </a:t>
            </a:r>
            <a:r>
              <a:rPr lang="en-US" sz="2400" b="1" dirty="0">
                <a:latin typeface="Open Sans" pitchFamily="2" charset="0"/>
                <a:ea typeface="Open Sans" pitchFamily="2" charset="0"/>
                <a:cs typeface="Open Sans" pitchFamily="2" charset="0"/>
              </a:rPr>
              <a:t>WBC of 12,300 x 10</a:t>
            </a:r>
            <a:r>
              <a:rPr lang="en-US" sz="2400" b="1" baseline="30000" dirty="0">
                <a:latin typeface="Open Sans" pitchFamily="2" charset="0"/>
                <a:ea typeface="Open Sans" pitchFamily="2" charset="0"/>
                <a:cs typeface="Open Sans" pitchFamily="2" charset="0"/>
              </a:rPr>
              <a:t>3</a:t>
            </a:r>
            <a:r>
              <a:rPr lang="en-US" sz="2400" b="1" dirty="0">
                <a:latin typeface="Open Sans" pitchFamily="2" charset="0"/>
                <a:ea typeface="Open Sans" pitchFamily="2" charset="0"/>
                <a:cs typeface="Open Sans" pitchFamily="2" charset="0"/>
              </a:rPr>
              <a:t>/</a:t>
            </a:r>
            <a:r>
              <a:rPr lang="el-GR" sz="2400" b="1" dirty="0">
                <a:latin typeface="Open Sans" pitchFamily="2" charset="0"/>
                <a:ea typeface="Open Sans" pitchFamily="2" charset="0"/>
                <a:cs typeface="Open Sans" pitchFamily="2" charset="0"/>
              </a:rPr>
              <a:t>μ</a:t>
            </a:r>
            <a:r>
              <a:rPr lang="en-US" sz="2400" b="1" dirty="0">
                <a:latin typeface="Open Sans" pitchFamily="2" charset="0"/>
                <a:ea typeface="Open Sans" pitchFamily="2" charset="0"/>
                <a:cs typeface="Open Sans" pitchFamily="2" charset="0"/>
              </a:rPr>
              <a:t>L </a:t>
            </a:r>
            <a:r>
              <a:rPr lang="en-US" sz="2400" dirty="0">
                <a:latin typeface="Open Sans" pitchFamily="2" charset="0"/>
                <a:ea typeface="Open Sans" pitchFamily="2" charset="0"/>
                <a:cs typeface="Open Sans" pitchFamily="2" charset="0"/>
              </a:rPr>
              <a:t>and platelets of </a:t>
            </a:r>
            <a:r>
              <a:rPr lang="en-US" sz="2400" b="1" dirty="0">
                <a:latin typeface="Open Sans" pitchFamily="2" charset="0"/>
                <a:ea typeface="Open Sans" pitchFamily="2" charset="0"/>
                <a:cs typeface="Open Sans" pitchFamily="2" charset="0"/>
              </a:rPr>
              <a:t>585 x 10</a:t>
            </a:r>
            <a:r>
              <a:rPr lang="en-US" sz="2400" b="1" baseline="30000" dirty="0">
                <a:latin typeface="Open Sans" pitchFamily="2" charset="0"/>
                <a:ea typeface="Open Sans" pitchFamily="2" charset="0"/>
                <a:cs typeface="Open Sans" pitchFamily="2" charset="0"/>
              </a:rPr>
              <a:t>3</a:t>
            </a:r>
            <a:r>
              <a:rPr lang="en-US" sz="2400" b="1" dirty="0">
                <a:latin typeface="Open Sans" pitchFamily="2" charset="0"/>
                <a:ea typeface="Open Sans" pitchFamily="2" charset="0"/>
                <a:cs typeface="Open Sans" pitchFamily="2" charset="0"/>
              </a:rPr>
              <a:t>/</a:t>
            </a:r>
            <a:r>
              <a:rPr lang="el-GR" sz="2400" b="1" dirty="0">
                <a:latin typeface="Open Sans" pitchFamily="2" charset="0"/>
                <a:ea typeface="Open Sans" pitchFamily="2" charset="0"/>
                <a:cs typeface="Open Sans" pitchFamily="2" charset="0"/>
              </a:rPr>
              <a:t>μ</a:t>
            </a:r>
            <a:r>
              <a:rPr lang="en-US" sz="2400" b="1" dirty="0">
                <a:latin typeface="Open Sans" pitchFamily="2" charset="0"/>
                <a:ea typeface="Open Sans" pitchFamily="2" charset="0"/>
                <a:cs typeface="Open Sans" pitchFamily="2" charset="0"/>
              </a:rPr>
              <a:t>L</a:t>
            </a:r>
            <a:r>
              <a:rPr lang="en-US" sz="2400" dirty="0">
                <a:latin typeface="Open Sans" pitchFamily="2" charset="0"/>
                <a:ea typeface="Open Sans" pitchFamily="2" charset="0"/>
                <a:cs typeface="Open Sans" pitchFamily="2" charset="0"/>
              </a:rPr>
              <a:t>.</a:t>
            </a:r>
          </a:p>
        </p:txBody>
      </p:sp>
      <p:sp>
        <p:nvSpPr>
          <p:cNvPr id="4" name="Title 3">
            <a:extLst>
              <a:ext uri="{FF2B5EF4-FFF2-40B4-BE49-F238E27FC236}">
                <a16:creationId xmlns:a16="http://schemas.microsoft.com/office/drawing/2014/main" id="{1B4F784B-9395-E064-E77B-08BCAD6A642F}"/>
              </a:ext>
            </a:extLst>
          </p:cNvPr>
          <p:cNvSpPr>
            <a:spLocks noGrp="1"/>
          </p:cNvSpPr>
          <p:nvPr>
            <p:ph type="title"/>
          </p:nvPr>
        </p:nvSpPr>
        <p:spPr>
          <a:xfrm>
            <a:off x="609600" y="1340569"/>
            <a:ext cx="10972800" cy="713539"/>
          </a:xfrm>
        </p:spPr>
        <p:txBody>
          <a:bodyPr lIns="91440" tIns="45720" rIns="91440" bIns="45720" anchor="t">
            <a:normAutofit/>
          </a:bodyPr>
          <a:lstStyle/>
          <a:p>
            <a:r>
              <a:rPr lang="en-US" sz="3200" dirty="0">
                <a:latin typeface="Barlow Condensed" panose="00000506000000000000" pitchFamily="2" charset="0"/>
                <a:ea typeface="Geneva"/>
              </a:rPr>
              <a:t>Case 2 : Adult with inflammatory bowel disease </a:t>
            </a:r>
          </a:p>
        </p:txBody>
      </p:sp>
      <p:pic>
        <p:nvPicPr>
          <p:cNvPr id="6" name="Picture 5">
            <a:extLst>
              <a:ext uri="{FF2B5EF4-FFF2-40B4-BE49-F238E27FC236}">
                <a16:creationId xmlns:a16="http://schemas.microsoft.com/office/drawing/2014/main" id="{E4A3A423-036E-EDD5-BAA2-82DC9EB25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5560" y="2360969"/>
            <a:ext cx="2913989" cy="2913989"/>
          </a:xfrm>
          <a:prstGeom prst="rect">
            <a:avLst/>
          </a:prstGeom>
        </p:spPr>
      </p:pic>
    </p:spTree>
    <p:extLst>
      <p:ext uri="{BB962C8B-B14F-4D97-AF65-F5344CB8AC3E}">
        <p14:creationId xmlns:p14="http://schemas.microsoft.com/office/powerpoint/2010/main" val="312128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35898D-686D-42BC-AEB6-ABDCE921ACC4}"/>
              </a:ext>
            </a:extLst>
          </p:cNvPr>
          <p:cNvSpPr>
            <a:spLocks noGrp="1"/>
          </p:cNvSpPr>
          <p:nvPr>
            <p:ph type="title"/>
          </p:nvPr>
        </p:nvSpPr>
        <p:spPr/>
        <p:txBody>
          <a:bodyPr/>
          <a:lstStyle/>
          <a:p>
            <a:r>
              <a:rPr lang="en-CA" sz="3600" dirty="0">
                <a:latin typeface="Barlow Condensed" panose="00000506000000000000" pitchFamily="2" charset="0"/>
              </a:rPr>
              <a:t>Objectives</a:t>
            </a:r>
          </a:p>
        </p:txBody>
      </p:sp>
      <p:sp>
        <p:nvSpPr>
          <p:cNvPr id="6" name="Content Placeholder 5">
            <a:extLst>
              <a:ext uri="{FF2B5EF4-FFF2-40B4-BE49-F238E27FC236}">
                <a16:creationId xmlns:a16="http://schemas.microsoft.com/office/drawing/2014/main" id="{2FA44482-248D-4035-AF9D-C5527DEA0A09}"/>
              </a:ext>
            </a:extLst>
          </p:cNvPr>
          <p:cNvSpPr>
            <a:spLocks noGrp="1"/>
          </p:cNvSpPr>
          <p:nvPr>
            <p:ph idx="1"/>
          </p:nvPr>
        </p:nvSpPr>
        <p:spPr>
          <a:xfrm>
            <a:off x="419100" y="2088798"/>
            <a:ext cx="10972800" cy="3954624"/>
          </a:xfrm>
        </p:spPr>
        <p:txBody>
          <a:bodyPr lIns="0" tIns="0" rIns="0" bIns="0" anchor="t">
            <a:noAutofit/>
          </a:bodyPr>
          <a:lstStyle/>
          <a:p>
            <a:pPr marL="0" indent="0">
              <a:buNone/>
            </a:pPr>
            <a:r>
              <a:rPr lang="en-CA" sz="2400" b="1" dirty="0">
                <a:latin typeface="Open Sans" pitchFamily="2" charset="0"/>
                <a:ea typeface="Open Sans" pitchFamily="2" charset="0"/>
                <a:cs typeface="Open Sans" pitchFamily="2" charset="0"/>
              </a:rPr>
              <a:t>By the end of this session, you should be able to</a:t>
            </a:r>
            <a:endParaRPr lang="en-CA" sz="2400" dirty="0">
              <a:latin typeface="Open Sans" pitchFamily="2" charset="0"/>
              <a:ea typeface="Open Sans" pitchFamily="2" charset="0"/>
              <a:cs typeface="Open Sans" pitchFamily="2" charset="0"/>
            </a:endParaRPr>
          </a:p>
          <a:p>
            <a:pPr marL="514350" indent="-514350">
              <a:buAutoNum type="arabicPeriod"/>
            </a:pPr>
            <a:r>
              <a:rPr lang="en-CA" sz="2400" dirty="0">
                <a:latin typeface="Open Sans" pitchFamily="2" charset="0"/>
                <a:ea typeface="Open Sans" pitchFamily="2" charset="0"/>
                <a:cs typeface="Open Sans" pitchFamily="2" charset="0"/>
              </a:rPr>
              <a:t>Understand the recommended ferritin threshold for the diagnosis of iron deficiency in children, adults, and menstruating persons. </a:t>
            </a:r>
          </a:p>
          <a:p>
            <a:pPr marL="514350" indent="-514350">
              <a:buAutoNum type="arabicPeriod"/>
            </a:pPr>
            <a:endParaRPr lang="en-CA" sz="2400" dirty="0">
              <a:latin typeface="Open Sans" pitchFamily="2" charset="0"/>
              <a:ea typeface="Open Sans" pitchFamily="2" charset="0"/>
              <a:cs typeface="Open Sans" pitchFamily="2" charset="0"/>
            </a:endParaRPr>
          </a:p>
          <a:p>
            <a:pPr marL="514350" indent="-514350">
              <a:buAutoNum type="arabicPeriod"/>
            </a:pPr>
            <a:r>
              <a:rPr lang="en-CA" sz="2400" dirty="0">
                <a:latin typeface="Open Sans" pitchFamily="2" charset="0"/>
                <a:ea typeface="Open Sans" pitchFamily="2" charset="0"/>
                <a:cs typeface="Open Sans" pitchFamily="2" charset="0"/>
              </a:rPr>
              <a:t>Understand the need to use transferrin saturation (TSAT) and ferritin for the diagnosis of iron deficiency in those with inflammation. </a:t>
            </a:r>
          </a:p>
          <a:p>
            <a:pPr marL="514350" indent="-514350">
              <a:buAutoNum type="arabicPeriod"/>
            </a:pPr>
            <a:endParaRPr lang="en-CA" sz="2400" dirty="0">
              <a:latin typeface="Open Sans" pitchFamily="2" charset="0"/>
              <a:ea typeface="Open Sans" pitchFamily="2" charset="0"/>
              <a:cs typeface="Open Sans" pitchFamily="2" charset="0"/>
            </a:endParaRPr>
          </a:p>
          <a:p>
            <a:pPr marL="514350" indent="-514350">
              <a:buAutoNum type="arabicPeriod"/>
            </a:pPr>
            <a:r>
              <a:rPr lang="en-CA" sz="2400" dirty="0">
                <a:latin typeface="Open Sans" pitchFamily="2" charset="0"/>
                <a:ea typeface="Open Sans" pitchFamily="2" charset="0"/>
                <a:cs typeface="Open Sans" pitchFamily="2" charset="0"/>
              </a:rPr>
              <a:t>Understand when TSAT should be drawn for the most accurate assessment.</a:t>
            </a:r>
          </a:p>
          <a:p>
            <a:pPr marL="514350" indent="-514350">
              <a:buAutoNum type="arabicPeriod"/>
            </a:pPr>
            <a:endParaRPr lang="en-CA" sz="2400"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921982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8FF927-B75A-E0E1-B0CB-30D956DE4CBA}"/>
              </a:ext>
            </a:extLst>
          </p:cNvPr>
          <p:cNvSpPr>
            <a:spLocks noGrp="1"/>
          </p:cNvSpPr>
          <p:nvPr>
            <p:ph idx="1"/>
          </p:nvPr>
        </p:nvSpPr>
        <p:spPr>
          <a:xfrm>
            <a:off x="738554" y="2148597"/>
            <a:ext cx="9478108" cy="3954624"/>
          </a:xfrm>
        </p:spPr>
        <p:txBody>
          <a:bodyPr/>
          <a:lstStyle/>
          <a:p>
            <a:pPr marL="0" indent="0">
              <a:buNone/>
            </a:pPr>
            <a:r>
              <a:rPr lang="en-US" sz="2400" dirty="0">
                <a:latin typeface="Open Sans" pitchFamily="2" charset="0"/>
                <a:ea typeface="Open Sans" pitchFamily="2" charset="0"/>
                <a:cs typeface="Open Sans" pitchFamily="2" charset="0"/>
              </a:rPr>
              <a:t>For adults with anemia of inflammation what tests are suggested to evaluate for iron deficiency?</a:t>
            </a:r>
          </a:p>
          <a:p>
            <a:pPr marL="0" indent="0">
              <a:buNone/>
            </a:pPr>
            <a:r>
              <a:rPr lang="en-US" sz="2400" dirty="0">
                <a:latin typeface="Open Sans" pitchFamily="2" charset="0"/>
                <a:ea typeface="Open Sans" pitchFamily="2" charset="0"/>
                <a:cs typeface="Open Sans" pitchFamily="2" charset="0"/>
              </a:rPr>
              <a:t> </a:t>
            </a:r>
          </a:p>
          <a:p>
            <a:pPr marL="0" indent="0">
              <a:buNone/>
            </a:pPr>
            <a:r>
              <a:rPr lang="en-US" sz="2400" dirty="0">
                <a:latin typeface="Open Sans" pitchFamily="2" charset="0"/>
                <a:ea typeface="Open Sans" pitchFamily="2" charset="0"/>
                <a:cs typeface="Open Sans" pitchFamily="2" charset="0"/>
              </a:rPr>
              <a:t>A. Serum ferritin</a:t>
            </a:r>
          </a:p>
          <a:p>
            <a:pPr marL="0" indent="0">
              <a:buNone/>
            </a:pPr>
            <a:r>
              <a:rPr lang="en-US" sz="2400" dirty="0">
                <a:latin typeface="Open Sans" pitchFamily="2" charset="0"/>
                <a:ea typeface="Open Sans" pitchFamily="2" charset="0"/>
                <a:cs typeface="Open Sans" pitchFamily="2" charset="0"/>
              </a:rPr>
              <a:t>B. Transferrin saturation</a:t>
            </a:r>
          </a:p>
          <a:p>
            <a:pPr marL="0" indent="0">
              <a:buNone/>
            </a:pPr>
            <a:r>
              <a:rPr lang="en-US" sz="2400" dirty="0">
                <a:latin typeface="Open Sans" pitchFamily="2" charset="0"/>
                <a:ea typeface="Open Sans" pitchFamily="2" charset="0"/>
                <a:cs typeface="Open Sans" pitchFamily="2" charset="0"/>
              </a:rPr>
              <a:t>C. Both serum ferritin and transferrin saturation </a:t>
            </a:r>
          </a:p>
        </p:txBody>
      </p:sp>
      <p:sp>
        <p:nvSpPr>
          <p:cNvPr id="5" name="Title 3">
            <a:extLst>
              <a:ext uri="{FF2B5EF4-FFF2-40B4-BE49-F238E27FC236}">
                <a16:creationId xmlns:a16="http://schemas.microsoft.com/office/drawing/2014/main" id="{A5F7EDED-8359-1C87-A360-CAFDDA6C848A}"/>
              </a:ext>
            </a:extLst>
          </p:cNvPr>
          <p:cNvSpPr>
            <a:spLocks noGrp="1"/>
          </p:cNvSpPr>
          <p:nvPr>
            <p:ph type="title"/>
          </p:nvPr>
        </p:nvSpPr>
        <p:spPr>
          <a:xfrm>
            <a:off x="609600" y="1340569"/>
            <a:ext cx="10972800" cy="713539"/>
          </a:xfrm>
        </p:spPr>
        <p:txBody>
          <a:bodyPr lIns="91440" tIns="45720" rIns="91440" bIns="45720" anchor="t">
            <a:normAutofit/>
          </a:bodyPr>
          <a:lstStyle/>
          <a:p>
            <a:r>
              <a:rPr lang="en-US" sz="3200" dirty="0">
                <a:latin typeface="Barlow Condensed" panose="00000506000000000000" pitchFamily="2" charset="0"/>
                <a:ea typeface="Geneva"/>
              </a:rPr>
              <a:t>Case 2 : Adult with inflammatory bowel disease </a:t>
            </a:r>
          </a:p>
        </p:txBody>
      </p:sp>
    </p:spTree>
    <p:extLst>
      <p:ext uri="{BB962C8B-B14F-4D97-AF65-F5344CB8AC3E}">
        <p14:creationId xmlns:p14="http://schemas.microsoft.com/office/powerpoint/2010/main" val="391313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FE2A62-7EF3-BD32-B062-CD2C86EE16AD}"/>
              </a:ext>
            </a:extLst>
          </p:cNvPr>
          <p:cNvSpPr>
            <a:spLocks noGrp="1"/>
          </p:cNvSpPr>
          <p:nvPr>
            <p:ph idx="1"/>
          </p:nvPr>
        </p:nvSpPr>
        <p:spPr>
          <a:xfrm>
            <a:off x="703384" y="2033094"/>
            <a:ext cx="10023231" cy="3954624"/>
          </a:xfrm>
        </p:spPr>
        <p:txBody>
          <a:bodyPr/>
          <a:lstStyle/>
          <a:p>
            <a:pPr marL="0" indent="0">
              <a:buNone/>
            </a:pPr>
            <a:r>
              <a:rPr lang="en-US" sz="2400" dirty="0">
                <a:latin typeface="Open Sans" pitchFamily="2" charset="0"/>
                <a:ea typeface="Open Sans" pitchFamily="2" charset="0"/>
                <a:cs typeface="Open Sans" pitchFamily="2" charset="0"/>
              </a:rPr>
              <a:t>In adults with the anemia of inflammation, when should the diagnosis of iron deficiency be considered?</a:t>
            </a:r>
          </a:p>
          <a:p>
            <a:pPr marL="0" indent="0">
              <a:buNone/>
            </a:pPr>
            <a:endParaRPr lang="en-US" sz="2400" dirty="0">
              <a:latin typeface="Open Sans" pitchFamily="2" charset="0"/>
              <a:ea typeface="Open Sans" pitchFamily="2" charset="0"/>
              <a:cs typeface="Open Sans" pitchFamily="2" charset="0"/>
            </a:endParaRPr>
          </a:p>
          <a:p>
            <a:pPr marL="0" indent="0">
              <a:buNone/>
            </a:pPr>
            <a:r>
              <a:rPr lang="en-US" sz="2400" dirty="0">
                <a:latin typeface="Open Sans" pitchFamily="2" charset="0"/>
                <a:ea typeface="Open Sans" pitchFamily="2" charset="0"/>
                <a:cs typeface="Open Sans" pitchFamily="2" charset="0"/>
              </a:rPr>
              <a:t>A. Ferritin &lt;100 ng/mL and TSAT &lt;20%</a:t>
            </a:r>
          </a:p>
          <a:p>
            <a:pPr marL="0" indent="0">
              <a:buNone/>
            </a:pPr>
            <a:r>
              <a:rPr lang="en-US" sz="2400" dirty="0">
                <a:latin typeface="Open Sans" pitchFamily="2" charset="0"/>
                <a:ea typeface="Open Sans" pitchFamily="2" charset="0"/>
                <a:cs typeface="Open Sans" pitchFamily="2" charset="0"/>
              </a:rPr>
              <a:t>B. Ferritin &lt;200 ng/mL and TSAT &lt;20%</a:t>
            </a:r>
          </a:p>
          <a:p>
            <a:pPr marL="0" indent="0">
              <a:buNone/>
            </a:pPr>
            <a:r>
              <a:rPr lang="en-US" sz="2400" dirty="0">
                <a:latin typeface="Open Sans" pitchFamily="2" charset="0"/>
                <a:ea typeface="Open Sans" pitchFamily="2" charset="0"/>
                <a:cs typeface="Open Sans" pitchFamily="2" charset="0"/>
              </a:rPr>
              <a:t>C. Ferritin &lt;100 ng/mL or TSAT &lt;20%</a:t>
            </a:r>
          </a:p>
          <a:p>
            <a:pPr marL="0" indent="0">
              <a:buNone/>
            </a:pPr>
            <a:r>
              <a:rPr lang="en-US" sz="2400" dirty="0">
                <a:latin typeface="Open Sans" pitchFamily="2" charset="0"/>
                <a:ea typeface="Open Sans" pitchFamily="2" charset="0"/>
                <a:cs typeface="Open Sans" pitchFamily="2" charset="0"/>
              </a:rPr>
              <a:t>D. Ferritin &lt;200 ng/mL and TSAT &lt;20%</a:t>
            </a:r>
          </a:p>
          <a:p>
            <a:endParaRPr lang="en-US" sz="2400" dirty="0">
              <a:latin typeface="Open Sans" pitchFamily="2" charset="0"/>
              <a:ea typeface="Open Sans" pitchFamily="2" charset="0"/>
              <a:cs typeface="Open Sans" pitchFamily="2" charset="0"/>
            </a:endParaRPr>
          </a:p>
          <a:p>
            <a:endParaRPr lang="en-US" sz="2400" dirty="0">
              <a:latin typeface="Open Sans" pitchFamily="2" charset="0"/>
              <a:ea typeface="Open Sans" pitchFamily="2" charset="0"/>
              <a:cs typeface="Open Sans" pitchFamily="2" charset="0"/>
            </a:endParaRPr>
          </a:p>
        </p:txBody>
      </p:sp>
      <p:sp>
        <p:nvSpPr>
          <p:cNvPr id="4" name="Title 3">
            <a:extLst>
              <a:ext uri="{FF2B5EF4-FFF2-40B4-BE49-F238E27FC236}">
                <a16:creationId xmlns:a16="http://schemas.microsoft.com/office/drawing/2014/main" id="{C99E5262-4D43-E535-447E-01A598AC3F26}"/>
              </a:ext>
            </a:extLst>
          </p:cNvPr>
          <p:cNvSpPr>
            <a:spLocks noGrp="1"/>
          </p:cNvSpPr>
          <p:nvPr>
            <p:ph type="title"/>
          </p:nvPr>
        </p:nvSpPr>
        <p:spPr>
          <a:xfrm>
            <a:off x="609600" y="1340569"/>
            <a:ext cx="10972800" cy="713539"/>
          </a:xfrm>
        </p:spPr>
        <p:txBody>
          <a:bodyPr lIns="91440" tIns="45720" rIns="91440" bIns="45720" anchor="t">
            <a:normAutofit/>
          </a:bodyPr>
          <a:lstStyle/>
          <a:p>
            <a:r>
              <a:rPr lang="en-US" sz="3200" dirty="0">
                <a:latin typeface="Barlow Condensed" panose="00000506000000000000" pitchFamily="2" charset="0"/>
                <a:ea typeface="Geneva"/>
              </a:rPr>
              <a:t>Case 2 : Adult with inflammatory bowel disease </a:t>
            </a:r>
          </a:p>
        </p:txBody>
      </p:sp>
    </p:spTree>
    <p:extLst>
      <p:ext uri="{BB962C8B-B14F-4D97-AF65-F5344CB8AC3E}">
        <p14:creationId xmlns:p14="http://schemas.microsoft.com/office/powerpoint/2010/main" val="869815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C3616A-87A7-7811-8217-C12D125D41EE}"/>
              </a:ext>
            </a:extLst>
          </p:cNvPr>
          <p:cNvSpPr>
            <a:spLocks noGrp="1"/>
          </p:cNvSpPr>
          <p:nvPr>
            <p:ph idx="1"/>
          </p:nvPr>
        </p:nvSpPr>
        <p:spPr>
          <a:xfrm>
            <a:off x="728188" y="2147039"/>
            <a:ext cx="10236590" cy="3954624"/>
          </a:xfrm>
        </p:spPr>
        <p:txBody>
          <a:bodyPr/>
          <a:lstStyle/>
          <a:p>
            <a:pPr marL="0" indent="0">
              <a:buNone/>
            </a:pPr>
            <a:r>
              <a:rPr lang="en-US" sz="2400" dirty="0">
                <a:latin typeface="Open Sans" pitchFamily="2" charset="0"/>
                <a:ea typeface="Open Sans" pitchFamily="2" charset="0"/>
                <a:cs typeface="Open Sans" pitchFamily="2" charset="0"/>
              </a:rPr>
              <a:t>To be most accurate, when should a TSAT be drawn?</a:t>
            </a:r>
          </a:p>
          <a:p>
            <a:pPr marL="0" indent="0">
              <a:buNone/>
            </a:pPr>
            <a:endParaRPr lang="en-US" sz="2400" dirty="0">
              <a:latin typeface="Open Sans" pitchFamily="2" charset="0"/>
              <a:ea typeface="Open Sans" pitchFamily="2" charset="0"/>
              <a:cs typeface="Open Sans" pitchFamily="2" charset="0"/>
            </a:endParaRPr>
          </a:p>
          <a:p>
            <a:pPr marL="514350" indent="-514350">
              <a:buAutoNum type="alphaUcPeriod"/>
            </a:pPr>
            <a:r>
              <a:rPr lang="en-US" sz="2400" dirty="0">
                <a:latin typeface="Open Sans" pitchFamily="2" charset="0"/>
                <a:ea typeface="Open Sans" pitchFamily="2" charset="0"/>
                <a:cs typeface="Open Sans" pitchFamily="2" charset="0"/>
              </a:rPr>
              <a:t>Any time; recent food consumption does not affect results</a:t>
            </a:r>
          </a:p>
          <a:p>
            <a:pPr marL="514350" indent="-514350">
              <a:buAutoNum type="alphaUcPeriod"/>
            </a:pPr>
            <a:r>
              <a:rPr lang="en-US" sz="2400" dirty="0">
                <a:latin typeface="Open Sans" pitchFamily="2" charset="0"/>
                <a:ea typeface="Open Sans" pitchFamily="2" charset="0"/>
                <a:cs typeface="Open Sans" pitchFamily="2" charset="0"/>
              </a:rPr>
              <a:t>Wait one hour after supplements or an iron-containing meal</a:t>
            </a:r>
          </a:p>
          <a:p>
            <a:pPr marL="514350" indent="-514350">
              <a:buAutoNum type="alphaUcPeriod"/>
            </a:pPr>
            <a:r>
              <a:rPr lang="en-US" sz="2400" dirty="0">
                <a:latin typeface="Open Sans" pitchFamily="2" charset="0"/>
                <a:ea typeface="Open Sans" pitchFamily="2" charset="0"/>
                <a:cs typeface="Open Sans" pitchFamily="2" charset="0"/>
              </a:rPr>
              <a:t>After fasting for 5-9 hours</a:t>
            </a:r>
          </a:p>
          <a:p>
            <a:pPr marL="514350" indent="-514350">
              <a:buAutoNum type="alphaUcPeriod"/>
            </a:pPr>
            <a:r>
              <a:rPr lang="en-US" sz="2400" dirty="0">
                <a:latin typeface="Open Sans" pitchFamily="2" charset="0"/>
                <a:ea typeface="Open Sans" pitchFamily="2" charset="0"/>
                <a:cs typeface="Open Sans" pitchFamily="2" charset="0"/>
              </a:rPr>
              <a:t>Wait 12 hours after supplements or an iron-containing meal</a:t>
            </a:r>
          </a:p>
        </p:txBody>
      </p:sp>
      <p:sp>
        <p:nvSpPr>
          <p:cNvPr id="4" name="Title 3">
            <a:extLst>
              <a:ext uri="{FF2B5EF4-FFF2-40B4-BE49-F238E27FC236}">
                <a16:creationId xmlns:a16="http://schemas.microsoft.com/office/drawing/2014/main" id="{23671482-5FC3-9034-1B87-570A1CDB98F7}"/>
              </a:ext>
            </a:extLst>
          </p:cNvPr>
          <p:cNvSpPr>
            <a:spLocks noGrp="1"/>
          </p:cNvSpPr>
          <p:nvPr>
            <p:ph type="title"/>
          </p:nvPr>
        </p:nvSpPr>
        <p:spPr>
          <a:xfrm>
            <a:off x="609600" y="1340569"/>
            <a:ext cx="10972800" cy="713539"/>
          </a:xfrm>
        </p:spPr>
        <p:txBody>
          <a:bodyPr lIns="91440" tIns="45720" rIns="91440" bIns="45720" anchor="t">
            <a:normAutofit/>
          </a:bodyPr>
          <a:lstStyle/>
          <a:p>
            <a:r>
              <a:rPr lang="en-US" sz="3200" dirty="0">
                <a:latin typeface="Barlow Condensed" panose="00000506000000000000" pitchFamily="2" charset="0"/>
                <a:ea typeface="Geneva"/>
              </a:rPr>
              <a:t>Case 2 : Adult with inflammatory bowel disease </a:t>
            </a:r>
          </a:p>
        </p:txBody>
      </p:sp>
    </p:spTree>
    <p:extLst>
      <p:ext uri="{BB962C8B-B14F-4D97-AF65-F5344CB8AC3E}">
        <p14:creationId xmlns:p14="http://schemas.microsoft.com/office/powerpoint/2010/main" val="3476988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B74D2-FBCF-A4D0-0D81-DD970EC962D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DFA47B7-5BB7-2E22-F423-FB7CA6A359A7}"/>
              </a:ext>
            </a:extLst>
          </p:cNvPr>
          <p:cNvSpPr txBox="1"/>
          <p:nvPr/>
        </p:nvSpPr>
        <p:spPr>
          <a:xfrm>
            <a:off x="8305800" y="6263640"/>
            <a:ext cx="3740448" cy="369332"/>
          </a:xfrm>
          <a:prstGeom prst="rect">
            <a:avLst/>
          </a:prstGeom>
          <a:noFill/>
        </p:spPr>
        <p:txBody>
          <a:bodyPr wrap="none" rtlCol="0">
            <a:spAutoFit/>
          </a:bodyPr>
          <a:lstStyle/>
          <a:p>
            <a:r>
              <a:rPr lang="en-US" dirty="0"/>
              <a:t>Image from guideline Visual Summary</a:t>
            </a:r>
          </a:p>
        </p:txBody>
      </p:sp>
      <p:sp>
        <p:nvSpPr>
          <p:cNvPr id="3" name="Title 2">
            <a:extLst>
              <a:ext uri="{FF2B5EF4-FFF2-40B4-BE49-F238E27FC236}">
                <a16:creationId xmlns:a16="http://schemas.microsoft.com/office/drawing/2014/main" id="{2CF3365C-0E7C-D307-E4B5-B3958D7D8C83}"/>
              </a:ext>
            </a:extLst>
          </p:cNvPr>
          <p:cNvSpPr>
            <a:spLocks noGrp="1"/>
          </p:cNvSpPr>
          <p:nvPr>
            <p:ph type="title"/>
          </p:nvPr>
        </p:nvSpPr>
        <p:spPr>
          <a:xfrm>
            <a:off x="117445" y="1228083"/>
            <a:ext cx="10972800" cy="713539"/>
          </a:xfrm>
        </p:spPr>
        <p:txBody>
          <a:bodyPr/>
          <a:lstStyle/>
          <a:p>
            <a:r>
              <a:rPr lang="en-CA" sz="3200" dirty="0">
                <a:latin typeface="Barlow Condensed" panose="00000506000000000000" pitchFamily="2" charset="0"/>
              </a:rPr>
              <a:t>Recommendation</a:t>
            </a:r>
            <a:endParaRPr lang="en-US" sz="2800" dirty="0">
              <a:latin typeface="Barlow Condensed" panose="00000506000000000000" pitchFamily="2" charset="0"/>
            </a:endParaRPr>
          </a:p>
        </p:txBody>
      </p:sp>
      <p:pic>
        <p:nvPicPr>
          <p:cNvPr id="6" name="Picture 5">
            <a:extLst>
              <a:ext uri="{FF2B5EF4-FFF2-40B4-BE49-F238E27FC236}">
                <a16:creationId xmlns:a16="http://schemas.microsoft.com/office/drawing/2014/main" id="{5E73AE59-1B61-58FF-CE48-D05E75FB56CF}"/>
              </a:ext>
            </a:extLst>
          </p:cNvPr>
          <p:cNvPicPr>
            <a:picLocks noChangeAspect="1"/>
          </p:cNvPicPr>
          <p:nvPr/>
        </p:nvPicPr>
        <p:blipFill>
          <a:blip r:embed="rId3"/>
          <a:stretch>
            <a:fillRect/>
          </a:stretch>
        </p:blipFill>
        <p:spPr>
          <a:xfrm>
            <a:off x="886408" y="2012598"/>
            <a:ext cx="10007893" cy="38384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640357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04D8D-2B02-9EC7-B41D-15A63AADAC3F}"/>
              </a:ext>
            </a:extLst>
          </p:cNvPr>
          <p:cNvSpPr>
            <a:spLocks noGrp="1"/>
          </p:cNvSpPr>
          <p:nvPr>
            <p:ph type="title"/>
          </p:nvPr>
        </p:nvSpPr>
        <p:spPr>
          <a:xfrm>
            <a:off x="322847" y="1131816"/>
            <a:ext cx="10972800" cy="713539"/>
          </a:xfrm>
        </p:spPr>
        <p:txBody>
          <a:bodyPr/>
          <a:lstStyle/>
          <a:p>
            <a:r>
              <a:rPr lang="en-CA" sz="3200" dirty="0">
                <a:latin typeface="Barlow Condensed" panose="00000506000000000000" pitchFamily="2" charset="0"/>
              </a:rPr>
              <a:t>Summary of Evidence</a:t>
            </a:r>
          </a:p>
        </p:txBody>
      </p:sp>
      <p:sp>
        <p:nvSpPr>
          <p:cNvPr id="3" name="Content Placeholder 2">
            <a:extLst>
              <a:ext uri="{FF2B5EF4-FFF2-40B4-BE49-F238E27FC236}">
                <a16:creationId xmlns:a16="http://schemas.microsoft.com/office/drawing/2014/main" id="{06A6CD46-A29C-DF71-7052-5A7B1920020E}"/>
              </a:ext>
            </a:extLst>
          </p:cNvPr>
          <p:cNvSpPr>
            <a:spLocks noGrp="1"/>
          </p:cNvSpPr>
          <p:nvPr>
            <p:ph idx="1"/>
          </p:nvPr>
        </p:nvSpPr>
        <p:spPr>
          <a:xfrm>
            <a:off x="391596" y="1698631"/>
            <a:ext cx="11196608" cy="1977446"/>
          </a:xfrm>
        </p:spPr>
        <p:txBody>
          <a:bodyPr/>
          <a:lstStyle/>
          <a:p>
            <a:r>
              <a:rPr lang="en-US" sz="2400" dirty="0">
                <a:latin typeface="Open Sans" pitchFamily="2" charset="0"/>
                <a:ea typeface="Open Sans" pitchFamily="2" charset="0"/>
                <a:cs typeface="Open Sans" pitchFamily="2" charset="0"/>
              </a:rPr>
              <a:t>Evidence for the diagnostic test accuracy included two comparative cross-sectional studies (n=67</a:t>
            </a:r>
            <a:r>
              <a:rPr lang="en-CA" sz="2400" dirty="0">
                <a:latin typeface="Open Sans" pitchFamily="2" charset="0"/>
                <a:ea typeface="Open Sans" pitchFamily="2" charset="0"/>
                <a:cs typeface="Open Sans" pitchFamily="2" charset="0"/>
              </a:rPr>
              <a:t>), one with heart failure patients &amp; the other with chronic renal disease. </a:t>
            </a:r>
          </a:p>
          <a:p>
            <a:r>
              <a:rPr lang="en-US" sz="2400" dirty="0">
                <a:latin typeface="Open Sans" pitchFamily="2" charset="0"/>
                <a:ea typeface="Open Sans" pitchFamily="2" charset="0"/>
                <a:cs typeface="Open Sans" pitchFamily="2" charset="0"/>
              </a:rPr>
              <a:t>For serum ferritin threshold &lt;100 ng/mL and/or TSAT &lt;20%, the pooled sensitivity and specificity were 0.91 and 0.70 compared to a ferritin alone of &lt;100 ng/</a:t>
            </a:r>
            <a:r>
              <a:rPr lang="en-US" sz="2400" dirty="0" err="1">
                <a:latin typeface="Open Sans" pitchFamily="2" charset="0"/>
                <a:ea typeface="Open Sans" pitchFamily="2" charset="0"/>
                <a:cs typeface="Open Sans" pitchFamily="2" charset="0"/>
              </a:rPr>
              <a:t>nL</a:t>
            </a:r>
            <a:r>
              <a:rPr lang="en-US" sz="2400" dirty="0">
                <a:latin typeface="Open Sans" pitchFamily="2" charset="0"/>
                <a:ea typeface="Open Sans" pitchFamily="2" charset="0"/>
                <a:cs typeface="Open Sans" pitchFamily="2" charset="0"/>
              </a:rPr>
              <a:t> (0.38 and 0.88, respectively)</a:t>
            </a:r>
            <a:endParaRPr lang="en-CA" sz="2400" dirty="0">
              <a:latin typeface="Open Sans" pitchFamily="2" charset="0"/>
              <a:ea typeface="Open Sans" pitchFamily="2" charset="0"/>
              <a:cs typeface="Open Sans" pitchFamily="2" charset="0"/>
            </a:endParaRPr>
          </a:p>
        </p:txBody>
      </p:sp>
      <p:sp>
        <p:nvSpPr>
          <p:cNvPr id="4" name="TextBox 3">
            <a:extLst>
              <a:ext uri="{FF2B5EF4-FFF2-40B4-BE49-F238E27FC236}">
                <a16:creationId xmlns:a16="http://schemas.microsoft.com/office/drawing/2014/main" id="{16FBC53D-DD5A-FFFE-7D60-F02577CC8EE6}"/>
              </a:ext>
            </a:extLst>
          </p:cNvPr>
          <p:cNvSpPr txBox="1"/>
          <p:nvPr/>
        </p:nvSpPr>
        <p:spPr>
          <a:xfrm>
            <a:off x="107051" y="4055072"/>
            <a:ext cx="3755730" cy="2405205"/>
          </a:xfrm>
          <a:prstGeom prst="rect">
            <a:avLst/>
          </a:prstGeom>
          <a:solidFill>
            <a:srgbClr val="FED9B0"/>
          </a:solidFill>
        </p:spPr>
        <p:txBody>
          <a:bodyPr wrap="square" lIns="91440" tIns="45720" rIns="91440" bIns="45720" rtlCol="0" anchor="t" anchorCtr="0">
            <a:noAutofit/>
          </a:bodyPr>
          <a:lstStyle/>
          <a:p>
            <a:pPr lvl="0" algn="ctr">
              <a:defRPr/>
            </a:pPr>
            <a:r>
              <a:rPr lang="en-US" sz="2000" b="1" dirty="0">
                <a:solidFill>
                  <a:schemeClr val="accent2">
                    <a:lumMod val="75000"/>
                  </a:schemeClr>
                </a:solidFill>
                <a:latin typeface="Open Sans" pitchFamily="2" charset="0"/>
                <a:ea typeface="Open Sans" pitchFamily="2" charset="0"/>
                <a:cs typeface="Open Sans" pitchFamily="2" charset="0"/>
              </a:rPr>
              <a:t>Ferritin vs TSAT</a:t>
            </a:r>
          </a:p>
          <a:p>
            <a:pPr lvl="0">
              <a:defRPr/>
            </a:pPr>
            <a:r>
              <a:rPr lang="en-US" sz="2000" dirty="0">
                <a:solidFill>
                  <a:prstClr val="black">
                    <a:lumMod val="50000"/>
                    <a:lumOff val="50000"/>
                  </a:prstClr>
                </a:solidFill>
                <a:latin typeface="Open Sans" pitchFamily="2" charset="0"/>
                <a:ea typeface="Open Sans" pitchFamily="2" charset="0"/>
                <a:cs typeface="Open Sans" pitchFamily="2" charset="0"/>
              </a:rPr>
              <a:t>Both studies presented data on the sensitivity and specificity of serum ferritin alone versus serum ferritin combined with TSAT</a:t>
            </a:r>
            <a:endParaRPr kumimoji="0" lang="en-CA" sz="1800" b="1" i="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1800" b="0" i="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endParaRPr>
          </a:p>
        </p:txBody>
      </p:sp>
      <p:sp>
        <p:nvSpPr>
          <p:cNvPr id="5" name="TextBox 4">
            <a:extLst>
              <a:ext uri="{FF2B5EF4-FFF2-40B4-BE49-F238E27FC236}">
                <a16:creationId xmlns:a16="http://schemas.microsoft.com/office/drawing/2014/main" id="{A17256AA-83BD-21E0-74EE-E86766389088}"/>
              </a:ext>
            </a:extLst>
          </p:cNvPr>
          <p:cNvSpPr txBox="1"/>
          <p:nvPr/>
        </p:nvSpPr>
        <p:spPr>
          <a:xfrm>
            <a:off x="3964771" y="4059376"/>
            <a:ext cx="4050258" cy="2400902"/>
          </a:xfrm>
          <a:prstGeom prst="rect">
            <a:avLst/>
          </a:prstGeom>
          <a:solidFill>
            <a:srgbClr val="BEE0E4"/>
          </a:solidFill>
        </p:spPr>
        <p:txBody>
          <a:bodyPr wrap="square" lIns="91440" tIns="45720" rIns="91440" bIns="45720" rtlCol="0" anchor="t" anchorCtr="0">
            <a:noAutofit/>
          </a:bodyPr>
          <a:lstStyle/>
          <a:p>
            <a:pPr lvl="0" algn="ctr">
              <a:defRPr/>
            </a:pPr>
            <a:r>
              <a:rPr lang="en-CA" sz="1900" b="1" dirty="0">
                <a:solidFill>
                  <a:srgbClr val="002060"/>
                </a:solidFill>
                <a:latin typeface="Open Sans" pitchFamily="2" charset="0"/>
                <a:ea typeface="Open Sans" pitchFamily="2" charset="0"/>
                <a:cs typeface="Open Sans" pitchFamily="2" charset="0"/>
              </a:rPr>
              <a:t>Adjunctive Tests</a:t>
            </a:r>
          </a:p>
          <a:p>
            <a:pPr lvl="0">
              <a:defRPr/>
            </a:pPr>
            <a:r>
              <a:rPr lang="en-CA" sz="1900" dirty="0">
                <a:solidFill>
                  <a:schemeClr val="tx1">
                    <a:lumMod val="49000"/>
                    <a:lumOff val="51000"/>
                  </a:schemeClr>
                </a:solidFill>
                <a:latin typeface="Open Sans" pitchFamily="2" charset="0"/>
                <a:ea typeface="Open Sans" pitchFamily="2" charset="0"/>
                <a:cs typeface="Open Sans" pitchFamily="2" charset="0"/>
              </a:rPr>
              <a:t>Adjunctive tests such as CRP lack sufficient data to use as standalone tests, but may be helpful in the context of the individual’s clinical condition and other laboratory values</a:t>
            </a:r>
            <a:endParaRPr kumimoji="0" lang="en-CA" sz="1900" b="0" i="0" u="none" strike="noStrike" kern="1200" cap="none" spc="0" normalizeH="0" baseline="0" noProof="0" dirty="0">
              <a:ln>
                <a:noFill/>
              </a:ln>
              <a:solidFill>
                <a:schemeClr val="tx1">
                  <a:lumMod val="49000"/>
                  <a:lumOff val="51000"/>
                </a:schemeClr>
              </a:solidFill>
              <a:effectLst/>
              <a:uLnTx/>
              <a:uFillTx/>
              <a:latin typeface="Open Sans" pitchFamily="2" charset="0"/>
              <a:ea typeface="Open Sans" pitchFamily="2" charset="0"/>
              <a:cs typeface="Open Sans" pitchFamily="2" charset="0"/>
            </a:endParaRPr>
          </a:p>
        </p:txBody>
      </p:sp>
      <p:sp>
        <p:nvSpPr>
          <p:cNvPr id="6" name="TextBox 5">
            <a:extLst>
              <a:ext uri="{FF2B5EF4-FFF2-40B4-BE49-F238E27FC236}">
                <a16:creationId xmlns:a16="http://schemas.microsoft.com/office/drawing/2014/main" id="{06E3487B-5269-D6B6-4A9A-E695E8F4AE03}"/>
              </a:ext>
            </a:extLst>
          </p:cNvPr>
          <p:cNvSpPr txBox="1"/>
          <p:nvPr/>
        </p:nvSpPr>
        <p:spPr>
          <a:xfrm>
            <a:off x="8133953" y="4056116"/>
            <a:ext cx="4024988" cy="2409806"/>
          </a:xfrm>
          <a:prstGeom prst="rect">
            <a:avLst/>
          </a:prstGeom>
          <a:solidFill>
            <a:srgbClr val="C9D7AF"/>
          </a:solidFill>
        </p:spPr>
        <p:txBody>
          <a:bodyPr wrap="square" lIns="91440" tIns="45720" rIns="91440" bIns="45720" rtlCol="0" anchor="t" anchorCtr="0">
            <a:noAutofit/>
          </a:bodyPr>
          <a:lstStyle/>
          <a:p>
            <a:pPr lvl="0" algn="ctr">
              <a:defRPr/>
            </a:pPr>
            <a:r>
              <a:rPr lang="en-US" sz="1900" b="1" dirty="0">
                <a:solidFill>
                  <a:schemeClr val="accent6">
                    <a:lumMod val="50000"/>
                  </a:schemeClr>
                </a:solidFill>
                <a:latin typeface="Open Sans" pitchFamily="2" charset="0"/>
                <a:ea typeface="Open Sans" pitchFamily="2" charset="0"/>
                <a:cs typeface="Open Sans" pitchFamily="2" charset="0"/>
              </a:rPr>
              <a:t>Randomized Trials</a:t>
            </a:r>
          </a:p>
          <a:p>
            <a:pPr lvl="0">
              <a:defRPr/>
            </a:pPr>
            <a:r>
              <a:rPr lang="en-US" sz="1900" dirty="0">
                <a:solidFill>
                  <a:prstClr val="white">
                    <a:lumMod val="49000"/>
                  </a:prstClr>
                </a:solidFill>
                <a:latin typeface="Open Sans" pitchFamily="2" charset="0"/>
                <a:ea typeface="Open Sans" pitchFamily="2" charset="0"/>
                <a:cs typeface="Open Sans" pitchFamily="2" charset="0"/>
              </a:rPr>
              <a:t> The panel considered indirect evidence from 4 RCTs in individuals with ID and heart failure that defined iron deficiency as serum ferritin ≤100 ng/mL or TSAT &lt;20%.</a:t>
            </a:r>
            <a:endParaRPr lang="en-US" sz="1900" b="0" i="0" u="none" strike="noStrike" kern="1200" cap="none" spc="0" normalizeH="0" baseline="0" noProof="0" dirty="0">
              <a:ln>
                <a:noFill/>
              </a:ln>
              <a:solidFill>
                <a:prstClr val="white">
                  <a:lumMod val="49000"/>
                </a:prstClr>
              </a:solidFill>
              <a:effectLst/>
              <a:uLnTx/>
              <a:uFillTx/>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28193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BA30C-FA22-7394-92B5-C592AB7DA4EF}"/>
              </a:ext>
            </a:extLst>
          </p:cNvPr>
          <p:cNvSpPr>
            <a:spLocks noGrp="1"/>
          </p:cNvSpPr>
          <p:nvPr>
            <p:ph type="title"/>
          </p:nvPr>
        </p:nvSpPr>
        <p:spPr>
          <a:xfrm>
            <a:off x="419100" y="1277507"/>
            <a:ext cx="10972800" cy="713539"/>
          </a:xfrm>
        </p:spPr>
        <p:txBody>
          <a:bodyPr/>
          <a:lstStyle/>
          <a:p>
            <a:r>
              <a:rPr lang="en-CA" sz="3200" dirty="0">
                <a:latin typeface="Barlow Condensed" panose="00000506000000000000" pitchFamily="2" charset="0"/>
              </a:rPr>
              <a:t>Rationale</a:t>
            </a:r>
          </a:p>
        </p:txBody>
      </p:sp>
      <p:sp>
        <p:nvSpPr>
          <p:cNvPr id="3" name="Content Placeholder 2">
            <a:extLst>
              <a:ext uri="{FF2B5EF4-FFF2-40B4-BE49-F238E27FC236}">
                <a16:creationId xmlns:a16="http://schemas.microsoft.com/office/drawing/2014/main" id="{3518FE01-1516-B4E3-B965-663942BD0E7F}"/>
              </a:ext>
            </a:extLst>
          </p:cNvPr>
          <p:cNvSpPr>
            <a:spLocks noGrp="1"/>
          </p:cNvSpPr>
          <p:nvPr>
            <p:ph idx="1"/>
          </p:nvPr>
        </p:nvSpPr>
        <p:spPr>
          <a:xfrm>
            <a:off x="111211" y="1759826"/>
            <a:ext cx="11961340" cy="1267154"/>
          </a:xfrm>
        </p:spPr>
        <p:txBody>
          <a:bodyPr/>
          <a:lstStyle/>
          <a:p>
            <a:pPr marL="0" indent="0">
              <a:buNone/>
            </a:pPr>
            <a:r>
              <a:rPr lang="en-CA" sz="2000" kern="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lang="en-CA" sz="2000" dirty="0">
              <a:solidFill>
                <a:schemeClr val="tx1"/>
              </a:solidFill>
              <a:latin typeface="Calibri" panose="020F0502020204030204" pitchFamily="34" charset="0"/>
              <a:cs typeface="Calibri" panose="020F0502020204030204" pitchFamily="34" charset="0"/>
            </a:endParaRPr>
          </a:p>
        </p:txBody>
      </p:sp>
      <p:graphicFrame>
        <p:nvGraphicFramePr>
          <p:cNvPr id="4" name="Diagram 3">
            <a:extLst>
              <a:ext uri="{FF2B5EF4-FFF2-40B4-BE49-F238E27FC236}">
                <a16:creationId xmlns:a16="http://schemas.microsoft.com/office/drawing/2014/main" id="{7160B78D-1030-3705-826E-BC6E98BF9E2C}"/>
              </a:ext>
            </a:extLst>
          </p:cNvPr>
          <p:cNvGraphicFramePr/>
          <p:nvPr>
            <p:extLst>
              <p:ext uri="{D42A27DB-BD31-4B8C-83A1-F6EECF244321}">
                <p14:modId xmlns:p14="http://schemas.microsoft.com/office/powerpoint/2010/main" val="1556065266"/>
              </p:ext>
            </p:extLst>
          </p:nvPr>
        </p:nvGraphicFramePr>
        <p:xfrm>
          <a:off x="651641" y="3169508"/>
          <a:ext cx="10740259" cy="33002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4">
            <a:extLst>
              <a:ext uri="{FF2B5EF4-FFF2-40B4-BE49-F238E27FC236}">
                <a16:creationId xmlns:a16="http://schemas.microsoft.com/office/drawing/2014/main" id="{7BDC570F-E3C0-7B75-10FB-09B36C9BF82A}"/>
              </a:ext>
            </a:extLst>
          </p:cNvPr>
          <p:cNvSpPr>
            <a:spLocks noChangeArrowheads="1"/>
          </p:cNvSpPr>
          <p:nvPr/>
        </p:nvSpPr>
        <p:spPr bwMode="auto">
          <a:xfrm>
            <a:off x="533399" y="1834181"/>
            <a:ext cx="1082040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en-US" sz="1800" dirty="0">
                <a:solidFill>
                  <a:schemeClr val="bg1">
                    <a:lumMod val="50000"/>
                  </a:schemeClr>
                </a:solidFill>
                <a:latin typeface="Open Sans" pitchFamily="2" charset="0"/>
                <a:ea typeface="Open Sans" pitchFamily="2" charset="0"/>
                <a:cs typeface="Open Sans" pitchFamily="2" charset="0"/>
              </a:rPr>
              <a:t>Panel members considered serum ferritin alone often insufficient to assess iron status in adults with inflammation and supported using multiple iron parameters to inform diagnosis. The panel also recognized that inflammation exists on a continuum, limiting the ability of dichotomous thresholds to fully characterize its spectrum.</a:t>
            </a:r>
            <a:endParaRPr lang="en-CA" sz="1800" dirty="0">
              <a:solidFill>
                <a:schemeClr val="bg1">
                  <a:lumMod val="50000"/>
                </a:scheme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6007296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3F246-61DE-BBE1-B56B-BBD4015B38B3}"/>
              </a:ext>
            </a:extLst>
          </p:cNvPr>
          <p:cNvSpPr>
            <a:spLocks noGrp="1"/>
          </p:cNvSpPr>
          <p:nvPr>
            <p:ph type="title"/>
          </p:nvPr>
        </p:nvSpPr>
        <p:spPr/>
        <p:txBody>
          <a:bodyPr/>
          <a:lstStyle/>
          <a:p>
            <a:r>
              <a:rPr lang="en-CA" sz="3200" dirty="0">
                <a:latin typeface="Barlow Condensed" panose="00000506000000000000" pitchFamily="2" charset="0"/>
              </a:rPr>
              <a:t>Discussion &amp; Caveats </a:t>
            </a:r>
          </a:p>
        </p:txBody>
      </p:sp>
      <p:sp>
        <p:nvSpPr>
          <p:cNvPr id="3" name="Content Placeholder 2">
            <a:extLst>
              <a:ext uri="{FF2B5EF4-FFF2-40B4-BE49-F238E27FC236}">
                <a16:creationId xmlns:a16="http://schemas.microsoft.com/office/drawing/2014/main" id="{569C54C6-5EEF-2ADC-23C9-3D9F25E521D2}"/>
              </a:ext>
            </a:extLst>
          </p:cNvPr>
          <p:cNvSpPr>
            <a:spLocks noGrp="1"/>
          </p:cNvSpPr>
          <p:nvPr>
            <p:ph idx="1"/>
          </p:nvPr>
        </p:nvSpPr>
        <p:spPr>
          <a:xfrm>
            <a:off x="580433" y="2052816"/>
            <a:ext cx="10855872" cy="1309196"/>
          </a:xfrm>
          <a:noFill/>
        </p:spPr>
        <p:txBody>
          <a:bodyPr/>
          <a:lstStyle/>
          <a:p>
            <a:pPr marL="0" indent="0">
              <a:buNone/>
            </a:pPr>
            <a:r>
              <a:rPr lang="en-US" sz="2400" dirty="0">
                <a:solidFill>
                  <a:schemeClr val="tx1">
                    <a:lumMod val="50000"/>
                    <a:lumOff val="50000"/>
                  </a:schemeClr>
                </a:solidFill>
                <a:latin typeface="Open Sans" pitchFamily="2" charset="0"/>
                <a:ea typeface="Open Sans" pitchFamily="2" charset="0"/>
                <a:cs typeface="Open Sans" pitchFamily="2" charset="0"/>
              </a:rPr>
              <a:t>Due to low certainty in the evidence and very limited number of prospective trials providing indirect evidence, a recommendation regarding specific thresholds was not made.</a:t>
            </a:r>
            <a:endParaRPr lang="en-CA" sz="2400" dirty="0">
              <a:solidFill>
                <a:schemeClr val="tx1">
                  <a:lumMod val="50000"/>
                  <a:lumOff val="50000"/>
                </a:schemeClr>
              </a:solidFill>
              <a:latin typeface="Open Sans" pitchFamily="2" charset="0"/>
              <a:ea typeface="Open Sans" pitchFamily="2" charset="0"/>
              <a:cs typeface="Open Sans" pitchFamily="2" charset="0"/>
            </a:endParaRPr>
          </a:p>
        </p:txBody>
      </p:sp>
      <p:graphicFrame>
        <p:nvGraphicFramePr>
          <p:cNvPr id="4" name="Diagram 3">
            <a:extLst>
              <a:ext uri="{FF2B5EF4-FFF2-40B4-BE49-F238E27FC236}">
                <a16:creationId xmlns:a16="http://schemas.microsoft.com/office/drawing/2014/main" id="{9721F8E5-D94F-0DC9-A12F-FDD2ABA8F222}"/>
              </a:ext>
            </a:extLst>
          </p:cNvPr>
          <p:cNvGraphicFramePr/>
          <p:nvPr>
            <p:extLst>
              <p:ext uri="{D42A27DB-BD31-4B8C-83A1-F6EECF244321}">
                <p14:modId xmlns:p14="http://schemas.microsoft.com/office/powerpoint/2010/main" val="3758694290"/>
              </p:ext>
            </p:extLst>
          </p:nvPr>
        </p:nvGraphicFramePr>
        <p:xfrm>
          <a:off x="568872" y="3342290"/>
          <a:ext cx="10897913" cy="2984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648028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8FF927-B75A-E0E1-B0CB-30D956DE4CBA}"/>
              </a:ext>
            </a:extLst>
          </p:cNvPr>
          <p:cNvSpPr>
            <a:spLocks noGrp="1"/>
          </p:cNvSpPr>
          <p:nvPr>
            <p:ph idx="1"/>
          </p:nvPr>
        </p:nvSpPr>
        <p:spPr/>
        <p:txBody>
          <a:bodyPr/>
          <a:lstStyle/>
          <a:p>
            <a:pPr marL="0" indent="0">
              <a:buNone/>
            </a:pPr>
            <a:r>
              <a:rPr lang="en-US" sz="2400" dirty="0">
                <a:latin typeface="Open Sans" pitchFamily="2" charset="0"/>
                <a:ea typeface="Open Sans" pitchFamily="2" charset="0"/>
                <a:cs typeface="Open Sans" pitchFamily="2" charset="0"/>
              </a:rPr>
              <a:t>For adults with anemia of inflammation what tests are suggested to evaluate for iron deficiency? </a:t>
            </a:r>
          </a:p>
          <a:p>
            <a:pPr marL="0" indent="0">
              <a:buNone/>
            </a:pPr>
            <a:endParaRPr lang="en-US" sz="2400" dirty="0">
              <a:latin typeface="Open Sans" pitchFamily="2" charset="0"/>
              <a:ea typeface="Open Sans" pitchFamily="2" charset="0"/>
              <a:cs typeface="Open Sans" pitchFamily="2" charset="0"/>
            </a:endParaRPr>
          </a:p>
          <a:p>
            <a:pPr marL="0" indent="0">
              <a:buNone/>
            </a:pPr>
            <a:r>
              <a:rPr lang="en-US" sz="2400" dirty="0">
                <a:latin typeface="Open Sans" pitchFamily="2" charset="0"/>
                <a:ea typeface="Open Sans" pitchFamily="2" charset="0"/>
                <a:cs typeface="Open Sans" pitchFamily="2" charset="0"/>
              </a:rPr>
              <a:t>A. Serum ferritin</a:t>
            </a:r>
          </a:p>
          <a:p>
            <a:pPr marL="0" indent="0">
              <a:buNone/>
            </a:pPr>
            <a:r>
              <a:rPr lang="en-US" sz="2400" dirty="0">
                <a:latin typeface="Open Sans" pitchFamily="2" charset="0"/>
                <a:ea typeface="Open Sans" pitchFamily="2" charset="0"/>
                <a:cs typeface="Open Sans" pitchFamily="2" charset="0"/>
              </a:rPr>
              <a:t>B. Transferrin saturation</a:t>
            </a:r>
          </a:p>
          <a:p>
            <a:pPr marL="0" indent="0">
              <a:buNone/>
            </a:pPr>
            <a:r>
              <a:rPr lang="en-US" sz="2400" dirty="0">
                <a:latin typeface="Open Sans" pitchFamily="2" charset="0"/>
                <a:ea typeface="Open Sans" pitchFamily="2" charset="0"/>
                <a:cs typeface="Open Sans" pitchFamily="2" charset="0"/>
              </a:rPr>
              <a:t>C. Both serum ferritin and transferrin saturation </a:t>
            </a:r>
          </a:p>
        </p:txBody>
      </p:sp>
      <p:sp>
        <p:nvSpPr>
          <p:cNvPr id="5" name="Rectangle 4">
            <a:extLst>
              <a:ext uri="{FF2B5EF4-FFF2-40B4-BE49-F238E27FC236}">
                <a16:creationId xmlns:a16="http://schemas.microsoft.com/office/drawing/2014/main" id="{AB8D4543-F304-4BB7-B623-737D884C4FDF}"/>
              </a:ext>
            </a:extLst>
          </p:cNvPr>
          <p:cNvSpPr/>
          <p:nvPr/>
        </p:nvSpPr>
        <p:spPr>
          <a:xfrm>
            <a:off x="336884" y="4089592"/>
            <a:ext cx="7036068" cy="468085"/>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6" name="Title 1">
            <a:extLst>
              <a:ext uri="{FF2B5EF4-FFF2-40B4-BE49-F238E27FC236}">
                <a16:creationId xmlns:a16="http://schemas.microsoft.com/office/drawing/2014/main" id="{97B3A78A-4A64-BB73-2B7D-D94C8DC407F2}"/>
              </a:ext>
            </a:extLst>
          </p:cNvPr>
          <p:cNvSpPr>
            <a:spLocks noGrp="1"/>
          </p:cNvSpPr>
          <p:nvPr>
            <p:ph type="title"/>
          </p:nvPr>
        </p:nvSpPr>
        <p:spPr>
          <a:xfrm>
            <a:off x="419100" y="1340569"/>
            <a:ext cx="10972800" cy="713539"/>
          </a:xfrm>
        </p:spPr>
        <p:txBody>
          <a:bodyPr/>
          <a:lstStyle/>
          <a:p>
            <a:r>
              <a:rPr lang="en-CA" sz="3200" dirty="0">
                <a:latin typeface="Barlow Condensed" panose="00000506000000000000" pitchFamily="2" charset="0"/>
              </a:rPr>
              <a:t>Return to Case 2</a:t>
            </a:r>
            <a:r>
              <a:rPr lang="en-US" sz="3200" dirty="0">
                <a:latin typeface="Barlow Condensed" panose="00000506000000000000" pitchFamily="2" charset="0"/>
                <a:ea typeface="Geneva"/>
              </a:rPr>
              <a:t> : Adult with inflammatory bowel disease </a:t>
            </a:r>
            <a:endParaRPr lang="en-CA" sz="3200" dirty="0">
              <a:latin typeface="Barlow Condensed" panose="00000506000000000000" pitchFamily="2" charset="0"/>
            </a:endParaRPr>
          </a:p>
        </p:txBody>
      </p:sp>
    </p:spTree>
    <p:extLst>
      <p:ext uri="{BB962C8B-B14F-4D97-AF65-F5344CB8AC3E}">
        <p14:creationId xmlns:p14="http://schemas.microsoft.com/office/powerpoint/2010/main" val="2274646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FE2A62-7EF3-BD32-B062-CD2C86EE16AD}"/>
              </a:ext>
            </a:extLst>
          </p:cNvPr>
          <p:cNvSpPr>
            <a:spLocks noGrp="1"/>
          </p:cNvSpPr>
          <p:nvPr>
            <p:ph idx="1"/>
          </p:nvPr>
        </p:nvSpPr>
        <p:spPr/>
        <p:txBody>
          <a:bodyPr/>
          <a:lstStyle/>
          <a:p>
            <a:pPr marL="0" indent="0">
              <a:buNone/>
            </a:pPr>
            <a:r>
              <a:rPr lang="en-US" sz="2400" dirty="0">
                <a:latin typeface="Open Sans" pitchFamily="2" charset="0"/>
                <a:ea typeface="Open Sans" pitchFamily="2" charset="0"/>
                <a:cs typeface="Open Sans" pitchFamily="2" charset="0"/>
              </a:rPr>
              <a:t>In adults with the anemia of inflammation, when should the diagnosis of iron deficiency be considered?</a:t>
            </a:r>
          </a:p>
          <a:p>
            <a:pPr marL="0" indent="0">
              <a:buNone/>
            </a:pPr>
            <a:endParaRPr lang="en-US" sz="2400" dirty="0">
              <a:latin typeface="Open Sans" pitchFamily="2" charset="0"/>
              <a:ea typeface="Open Sans" pitchFamily="2" charset="0"/>
              <a:cs typeface="Open Sans" pitchFamily="2" charset="0"/>
            </a:endParaRPr>
          </a:p>
          <a:p>
            <a:pPr marL="0" indent="0">
              <a:buNone/>
            </a:pPr>
            <a:r>
              <a:rPr lang="en-US" sz="2400" dirty="0">
                <a:latin typeface="Open Sans" pitchFamily="2" charset="0"/>
                <a:ea typeface="Open Sans" pitchFamily="2" charset="0"/>
                <a:cs typeface="Open Sans" pitchFamily="2" charset="0"/>
              </a:rPr>
              <a:t>A. Ferritin &lt;100 ng/mL and TSAT &lt;20%</a:t>
            </a:r>
          </a:p>
          <a:p>
            <a:pPr marL="0" indent="0">
              <a:buNone/>
            </a:pPr>
            <a:r>
              <a:rPr lang="en-US" sz="2400" dirty="0">
                <a:latin typeface="Open Sans" pitchFamily="2" charset="0"/>
                <a:ea typeface="Open Sans" pitchFamily="2" charset="0"/>
                <a:cs typeface="Open Sans" pitchFamily="2" charset="0"/>
              </a:rPr>
              <a:t>B. Ferritin &lt;200 ng/mL and TSAT &lt;20%</a:t>
            </a:r>
          </a:p>
          <a:p>
            <a:pPr marL="0" indent="0">
              <a:buNone/>
            </a:pPr>
            <a:r>
              <a:rPr lang="en-US" sz="2400" dirty="0">
                <a:latin typeface="Open Sans" pitchFamily="2" charset="0"/>
                <a:ea typeface="Open Sans" pitchFamily="2" charset="0"/>
                <a:cs typeface="Open Sans" pitchFamily="2" charset="0"/>
              </a:rPr>
              <a:t>C. Ferritin &lt;100 ng/mL or TSAT &lt;20%</a:t>
            </a:r>
          </a:p>
          <a:p>
            <a:pPr marL="0" indent="0">
              <a:buNone/>
            </a:pPr>
            <a:r>
              <a:rPr lang="en-US" sz="2400" dirty="0">
                <a:latin typeface="Open Sans" pitchFamily="2" charset="0"/>
                <a:ea typeface="Open Sans" pitchFamily="2" charset="0"/>
                <a:cs typeface="Open Sans" pitchFamily="2" charset="0"/>
              </a:rPr>
              <a:t>D. Ferritin &lt;200 ng/mL and TSAT &lt;20%</a:t>
            </a:r>
          </a:p>
          <a:p>
            <a:endParaRPr lang="en-US" sz="2400" dirty="0">
              <a:latin typeface="Open Sans" pitchFamily="2" charset="0"/>
              <a:ea typeface="Open Sans" pitchFamily="2" charset="0"/>
              <a:cs typeface="Open Sans" pitchFamily="2" charset="0"/>
            </a:endParaRPr>
          </a:p>
          <a:p>
            <a:endParaRPr lang="en-US" sz="2400" dirty="0">
              <a:latin typeface="Open Sans" pitchFamily="2" charset="0"/>
              <a:ea typeface="Open Sans" pitchFamily="2" charset="0"/>
              <a:cs typeface="Open Sans" pitchFamily="2" charset="0"/>
            </a:endParaRPr>
          </a:p>
        </p:txBody>
      </p:sp>
      <p:sp>
        <p:nvSpPr>
          <p:cNvPr id="5" name="Rectangle 4">
            <a:extLst>
              <a:ext uri="{FF2B5EF4-FFF2-40B4-BE49-F238E27FC236}">
                <a16:creationId xmlns:a16="http://schemas.microsoft.com/office/drawing/2014/main" id="{5607673B-9A91-48E2-947C-26795C6E7853}"/>
              </a:ext>
            </a:extLst>
          </p:cNvPr>
          <p:cNvSpPr/>
          <p:nvPr/>
        </p:nvSpPr>
        <p:spPr>
          <a:xfrm>
            <a:off x="328461" y="4108842"/>
            <a:ext cx="5514073" cy="468085"/>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2" name="Title 1">
            <a:extLst>
              <a:ext uri="{FF2B5EF4-FFF2-40B4-BE49-F238E27FC236}">
                <a16:creationId xmlns:a16="http://schemas.microsoft.com/office/drawing/2014/main" id="{07245436-2A04-2A29-EF74-BB72BBDD75DD}"/>
              </a:ext>
            </a:extLst>
          </p:cNvPr>
          <p:cNvSpPr>
            <a:spLocks noGrp="1"/>
          </p:cNvSpPr>
          <p:nvPr>
            <p:ph type="title"/>
          </p:nvPr>
        </p:nvSpPr>
        <p:spPr>
          <a:xfrm>
            <a:off x="419100" y="1340569"/>
            <a:ext cx="10972800" cy="713539"/>
          </a:xfrm>
        </p:spPr>
        <p:txBody>
          <a:bodyPr/>
          <a:lstStyle/>
          <a:p>
            <a:r>
              <a:rPr lang="en-CA" sz="3200" dirty="0">
                <a:latin typeface="Barlow Condensed" panose="00000506000000000000" pitchFamily="2" charset="0"/>
              </a:rPr>
              <a:t>Return to Case 2</a:t>
            </a:r>
            <a:r>
              <a:rPr lang="en-US" sz="3200" dirty="0">
                <a:latin typeface="Barlow Condensed" panose="00000506000000000000" pitchFamily="2" charset="0"/>
                <a:ea typeface="Geneva"/>
              </a:rPr>
              <a:t> : Adult with inflammatory bowel disease </a:t>
            </a:r>
            <a:endParaRPr lang="en-CA" sz="3200" dirty="0">
              <a:latin typeface="Barlow Condensed" panose="00000506000000000000" pitchFamily="2" charset="0"/>
            </a:endParaRPr>
          </a:p>
        </p:txBody>
      </p:sp>
    </p:spTree>
    <p:extLst>
      <p:ext uri="{BB962C8B-B14F-4D97-AF65-F5344CB8AC3E}">
        <p14:creationId xmlns:p14="http://schemas.microsoft.com/office/powerpoint/2010/main" val="15024053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C3616A-87A7-7811-8217-C12D125D41EE}"/>
              </a:ext>
            </a:extLst>
          </p:cNvPr>
          <p:cNvSpPr>
            <a:spLocks noGrp="1"/>
          </p:cNvSpPr>
          <p:nvPr>
            <p:ph idx="1"/>
          </p:nvPr>
        </p:nvSpPr>
        <p:spPr>
          <a:xfrm>
            <a:off x="487136" y="2130194"/>
            <a:ext cx="8781991" cy="3965805"/>
          </a:xfrm>
        </p:spPr>
        <p:txBody>
          <a:bodyPr/>
          <a:lstStyle/>
          <a:p>
            <a:pPr marL="0" indent="0">
              <a:buNone/>
            </a:pPr>
            <a:r>
              <a:rPr lang="en-US" sz="2400" dirty="0">
                <a:latin typeface="Open Sans" pitchFamily="2" charset="0"/>
                <a:ea typeface="Open Sans" pitchFamily="2" charset="0"/>
                <a:cs typeface="Open Sans" pitchFamily="2" charset="0"/>
              </a:rPr>
              <a:t>To be most accurate, when should a TSAT be drawn?</a:t>
            </a:r>
          </a:p>
          <a:p>
            <a:pPr marL="0" indent="0">
              <a:buNone/>
            </a:pPr>
            <a:endParaRPr lang="en-US" sz="2400" dirty="0">
              <a:latin typeface="Open Sans" pitchFamily="2" charset="0"/>
              <a:ea typeface="Open Sans" pitchFamily="2" charset="0"/>
              <a:cs typeface="Open Sans" pitchFamily="2" charset="0"/>
            </a:endParaRPr>
          </a:p>
          <a:p>
            <a:pPr marL="514350" indent="-514350">
              <a:buAutoNum type="alphaUcPeriod"/>
            </a:pPr>
            <a:r>
              <a:rPr lang="en-US" sz="2400" dirty="0">
                <a:latin typeface="Open Sans" pitchFamily="2" charset="0"/>
                <a:ea typeface="Open Sans" pitchFamily="2" charset="0"/>
                <a:cs typeface="Open Sans" pitchFamily="2" charset="0"/>
              </a:rPr>
              <a:t>Any time; recent food consumption does not affect results</a:t>
            </a:r>
          </a:p>
          <a:p>
            <a:pPr marL="514350" indent="-514350">
              <a:buAutoNum type="alphaUcPeriod"/>
            </a:pPr>
            <a:r>
              <a:rPr lang="en-US" sz="2400" dirty="0">
                <a:latin typeface="Open Sans" pitchFamily="2" charset="0"/>
                <a:ea typeface="Open Sans" pitchFamily="2" charset="0"/>
                <a:cs typeface="Open Sans" pitchFamily="2" charset="0"/>
              </a:rPr>
              <a:t>Wait one hour after supplements or an iron-containing meal</a:t>
            </a:r>
          </a:p>
          <a:p>
            <a:pPr marL="514350" indent="-514350">
              <a:buAutoNum type="alphaUcPeriod"/>
            </a:pPr>
            <a:r>
              <a:rPr lang="en-US" sz="2400" dirty="0">
                <a:latin typeface="Open Sans" pitchFamily="2" charset="0"/>
                <a:ea typeface="Open Sans" pitchFamily="2" charset="0"/>
                <a:cs typeface="Open Sans" pitchFamily="2" charset="0"/>
              </a:rPr>
              <a:t>After fasting for 5-9 hours</a:t>
            </a:r>
          </a:p>
          <a:p>
            <a:pPr marL="514350" indent="-514350">
              <a:buAutoNum type="alphaUcPeriod"/>
            </a:pPr>
            <a:r>
              <a:rPr lang="en-US" sz="2400" dirty="0">
                <a:latin typeface="Open Sans" pitchFamily="2" charset="0"/>
                <a:ea typeface="Open Sans" pitchFamily="2" charset="0"/>
                <a:cs typeface="Open Sans" pitchFamily="2" charset="0"/>
              </a:rPr>
              <a:t>Wait 12 hours after supplements or an iron-containing meal</a:t>
            </a:r>
          </a:p>
        </p:txBody>
      </p:sp>
      <p:sp>
        <p:nvSpPr>
          <p:cNvPr id="6" name="Rectangle 5">
            <a:extLst>
              <a:ext uri="{FF2B5EF4-FFF2-40B4-BE49-F238E27FC236}">
                <a16:creationId xmlns:a16="http://schemas.microsoft.com/office/drawing/2014/main" id="{C0F6A67D-FA71-42CE-B155-F92E7E4EBA2B}"/>
              </a:ext>
            </a:extLst>
          </p:cNvPr>
          <p:cNvSpPr/>
          <p:nvPr/>
        </p:nvSpPr>
        <p:spPr>
          <a:xfrm>
            <a:off x="419100" y="4216037"/>
            <a:ext cx="5295900" cy="452946"/>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2" name="Title 1">
            <a:extLst>
              <a:ext uri="{FF2B5EF4-FFF2-40B4-BE49-F238E27FC236}">
                <a16:creationId xmlns:a16="http://schemas.microsoft.com/office/drawing/2014/main" id="{20C8D3AA-948E-6726-91FC-D72C9DF2A2FE}"/>
              </a:ext>
            </a:extLst>
          </p:cNvPr>
          <p:cNvSpPr>
            <a:spLocks noGrp="1"/>
          </p:cNvSpPr>
          <p:nvPr>
            <p:ph type="title"/>
          </p:nvPr>
        </p:nvSpPr>
        <p:spPr>
          <a:xfrm>
            <a:off x="419100" y="1340569"/>
            <a:ext cx="10972800" cy="713539"/>
          </a:xfrm>
        </p:spPr>
        <p:txBody>
          <a:bodyPr/>
          <a:lstStyle/>
          <a:p>
            <a:r>
              <a:rPr lang="en-CA" sz="3200" dirty="0">
                <a:latin typeface="Barlow Condensed" panose="00000506000000000000" pitchFamily="2" charset="0"/>
              </a:rPr>
              <a:t>Return to Case 2: </a:t>
            </a:r>
            <a:r>
              <a:rPr lang="en-US" sz="3200" dirty="0">
                <a:latin typeface="Barlow Condensed" panose="00000506000000000000" pitchFamily="2" charset="0"/>
                <a:ea typeface="Geneva"/>
              </a:rPr>
              <a:t>Adult with inflammatory bowel disease </a:t>
            </a:r>
            <a:endParaRPr lang="en-CA" sz="3200" dirty="0">
              <a:latin typeface="Barlow Condensed" panose="00000506000000000000" pitchFamily="2" charset="0"/>
            </a:endParaRPr>
          </a:p>
        </p:txBody>
      </p:sp>
    </p:spTree>
    <p:extLst>
      <p:ext uri="{BB962C8B-B14F-4D97-AF65-F5344CB8AC3E}">
        <p14:creationId xmlns:p14="http://schemas.microsoft.com/office/powerpoint/2010/main" val="3545474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20F42C6D-2BC2-9B42-82E6-8B8CAD1BCEE3}"/>
              </a:ext>
            </a:extLst>
          </p:cNvPr>
          <p:cNvSpPr txBox="1">
            <a:spLocks/>
          </p:cNvSpPr>
          <p:nvPr/>
        </p:nvSpPr>
        <p:spPr>
          <a:xfrm>
            <a:off x="528508" y="1688085"/>
            <a:ext cx="11343702" cy="4508822"/>
          </a:xfrm>
          <a:prstGeom prst="rect">
            <a:avLst/>
          </a:prstGeom>
        </p:spPr>
        <p:txBody>
          <a:bodyPr lIns="0" tIns="0" rIns="0" bIns="0" anchor="t"/>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buNone/>
            </a:pPr>
            <a:r>
              <a:rPr lang="en-US" sz="2650" b="1" dirty="0">
                <a:latin typeface="Open Sans" pitchFamily="2" charset="0"/>
                <a:ea typeface="Open Sans" pitchFamily="2" charset="0"/>
                <a:cs typeface="Open Sans" pitchFamily="2" charset="0"/>
              </a:rPr>
              <a:t>American Society of Hematology 2026 guidelines for diagnosis of iron deficiency</a:t>
            </a:r>
          </a:p>
          <a:p>
            <a:pPr marL="0" indent="0">
              <a:buFont typeface="Arial" charset="0"/>
              <a:buNone/>
            </a:pPr>
            <a:endParaRPr lang="en-US" dirty="0">
              <a:latin typeface="Open Sans" pitchFamily="2" charset="0"/>
              <a:ea typeface="Open Sans" pitchFamily="2" charset="0"/>
              <a:cs typeface="Open Sans" pitchFamily="2" charset="0"/>
            </a:endParaRPr>
          </a:p>
          <a:p>
            <a:pPr marL="0" indent="0">
              <a:buNone/>
            </a:pPr>
            <a:r>
              <a:rPr lang="en-US" sz="2000" dirty="0">
                <a:latin typeface="Open Sans" pitchFamily="2" charset="0"/>
                <a:ea typeface="Open Sans" pitchFamily="2" charset="0"/>
                <a:cs typeface="Open Sans" pitchFamily="2" charset="0"/>
              </a:rPr>
              <a:t>Jacquelyn M. Powers, Ming Y. Lim, Maureen </a:t>
            </a:r>
            <a:r>
              <a:rPr lang="en-US" sz="2000" dirty="0" err="1">
                <a:latin typeface="Open Sans" pitchFamily="2" charset="0"/>
                <a:ea typeface="Open Sans" pitchFamily="2" charset="0"/>
                <a:cs typeface="Open Sans" pitchFamily="2" charset="0"/>
              </a:rPr>
              <a:t>Okam</a:t>
            </a:r>
            <a:r>
              <a:rPr lang="en-US" sz="2000" dirty="0">
                <a:latin typeface="Open Sans" pitchFamily="2" charset="0"/>
                <a:ea typeface="Open Sans" pitchFamily="2" charset="0"/>
                <a:cs typeface="Open Sans" pitchFamily="2" charset="0"/>
              </a:rPr>
              <a:t> Achebe, Imo J. Akpan, Michael Auerbach, Megan C. Brown, Maria Paula Cardenas, Caroline Cromwell, Thomas DeLoughery, Robert E. Fleming, Martina Fraga, George </a:t>
            </a:r>
            <a:r>
              <a:rPr lang="en-US" sz="2000" dirty="0" err="1">
                <a:latin typeface="Open Sans" pitchFamily="2" charset="0"/>
                <a:ea typeface="Open Sans" pitchFamily="2" charset="0"/>
                <a:cs typeface="Open Sans" pitchFamily="2" charset="0"/>
              </a:rPr>
              <a:t>Goshua</a:t>
            </a:r>
            <a:r>
              <a:rPr lang="en-US" sz="2000" dirty="0">
                <a:latin typeface="Open Sans" pitchFamily="2" charset="0"/>
                <a:ea typeface="Open Sans" pitchFamily="2" charset="0"/>
                <a:cs typeface="Open Sans" pitchFamily="2" charset="0"/>
              </a:rPr>
              <a:t>, Paula James, Adam Lewkowitz, Jori May, Grace </a:t>
            </a:r>
            <a:r>
              <a:rPr lang="en-US" sz="2000" dirty="0" err="1">
                <a:latin typeface="Open Sans" pitchFamily="2" charset="0"/>
                <a:ea typeface="Open Sans" pitchFamily="2" charset="0"/>
                <a:cs typeface="Open Sans" pitchFamily="2" charset="0"/>
              </a:rPr>
              <a:t>Nnadozie</a:t>
            </a:r>
            <a:r>
              <a:rPr lang="en-US" sz="2000" dirty="0">
                <a:latin typeface="Open Sans" pitchFamily="2" charset="0"/>
                <a:ea typeface="Open Sans" pitchFamily="2" charset="0"/>
                <a:cs typeface="Open Sans" pitchFamily="2" charset="0"/>
              </a:rPr>
              <a:t>, Frances </a:t>
            </a:r>
            <a:r>
              <a:rPr lang="en-US" sz="2000" dirty="0" err="1">
                <a:latin typeface="Open Sans" pitchFamily="2" charset="0"/>
                <a:ea typeface="Open Sans" pitchFamily="2" charset="0"/>
                <a:cs typeface="Open Sans" pitchFamily="2" charset="0"/>
              </a:rPr>
              <a:t>Ogunnaya</a:t>
            </a:r>
            <a:r>
              <a:rPr lang="en-US" sz="2000" dirty="0">
                <a:latin typeface="Open Sans" pitchFamily="2" charset="0"/>
                <a:ea typeface="Open Sans" pitchFamily="2" charset="0"/>
                <a:cs typeface="Open Sans" pitchFamily="2" charset="0"/>
              </a:rPr>
              <a:t>, Guillermo J. Ruiz-Arguelles, Michelle </a:t>
            </a:r>
            <a:r>
              <a:rPr lang="en-US" sz="2000" dirty="0" err="1">
                <a:latin typeface="Open Sans" pitchFamily="2" charset="0"/>
                <a:ea typeface="Open Sans" pitchFamily="2" charset="0"/>
                <a:cs typeface="Open Sans" pitchFamily="2" charset="0"/>
              </a:rPr>
              <a:t>Sholzberg</a:t>
            </a:r>
            <a:r>
              <a:rPr lang="en-US" sz="2000" dirty="0">
                <a:latin typeface="Open Sans" pitchFamily="2" charset="0"/>
                <a:ea typeface="Open Sans" pitchFamily="2" charset="0"/>
                <a:cs typeface="Open Sans" pitchFamily="2" charset="0"/>
              </a:rPr>
              <a:t>, Layla Van Doren, Angela C. Weyand, Michelle P. Zeller, Muayad Azzam, Ali </a:t>
            </a:r>
            <a:r>
              <a:rPr lang="en-US" sz="2000" dirty="0" err="1">
                <a:latin typeface="Open Sans" pitchFamily="2" charset="0"/>
                <a:ea typeface="Open Sans" pitchFamily="2" charset="0"/>
                <a:cs typeface="Open Sans" pitchFamily="2" charset="0"/>
              </a:rPr>
              <a:t>Choaib</a:t>
            </a:r>
            <a:r>
              <a:rPr lang="en-US" sz="2000" dirty="0">
                <a:latin typeface="Open Sans" pitchFamily="2" charset="0"/>
                <a:ea typeface="Open Sans" pitchFamily="2" charset="0"/>
                <a:cs typeface="Open Sans" pitchFamily="2" charset="0"/>
              </a:rPr>
              <a:t>, Qais </a:t>
            </a:r>
            <a:r>
              <a:rPr lang="en-US" sz="2000" dirty="0" err="1">
                <a:latin typeface="Open Sans" pitchFamily="2" charset="0"/>
                <a:ea typeface="Open Sans" pitchFamily="2" charset="0"/>
                <a:cs typeface="Open Sans" pitchFamily="2" charset="0"/>
              </a:rPr>
              <a:t>Hamarsha</a:t>
            </a:r>
            <a:r>
              <a:rPr lang="en-US" sz="2000" dirty="0">
                <a:latin typeface="Open Sans" pitchFamily="2" charset="0"/>
                <a:ea typeface="Open Sans" pitchFamily="2" charset="0"/>
                <a:cs typeface="Open Sans" pitchFamily="2" charset="0"/>
              </a:rPr>
              <a:t>, Hassan Kawatharany, Jana </a:t>
            </a:r>
            <a:r>
              <a:rPr lang="en-US" sz="2000" dirty="0" err="1">
                <a:latin typeface="Open Sans" pitchFamily="2" charset="0"/>
                <a:ea typeface="Open Sans" pitchFamily="2" charset="0"/>
                <a:cs typeface="Open Sans" pitchFamily="2" charset="0"/>
              </a:rPr>
              <a:t>Khawandi</a:t>
            </a:r>
            <a:r>
              <a:rPr lang="en-US" sz="2000" dirty="0">
                <a:latin typeface="Open Sans" pitchFamily="2" charset="0"/>
                <a:ea typeface="Open Sans" pitchFamily="2" charset="0"/>
                <a:cs typeface="Open Sans" pitchFamily="2" charset="0"/>
              </a:rPr>
              <a:t>, Reem A. Mustafa American Society of Hematology 2026 guidelines for diagnosis of iron deficiency. Blood Adv. 2026. </a:t>
            </a:r>
            <a:r>
              <a:rPr lang="en-US" sz="2000" dirty="0" err="1">
                <a:latin typeface="Open Sans" pitchFamily="2" charset="0"/>
                <a:ea typeface="Open Sans" pitchFamily="2" charset="0"/>
                <a:cs typeface="Open Sans" pitchFamily="2" charset="0"/>
              </a:rPr>
              <a:t>doi</a:t>
            </a:r>
            <a:r>
              <a:rPr lang="en-US" sz="2000" dirty="0">
                <a:latin typeface="Open Sans" pitchFamily="2" charset="0"/>
                <a:ea typeface="Open Sans" pitchFamily="2" charset="0"/>
                <a:cs typeface="Open Sans" pitchFamily="2" charset="0"/>
              </a:rPr>
              <a:t>: 10.1182/bloodadvances.2025015950</a:t>
            </a:r>
            <a:endParaRPr lang="en-US"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307805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7DEE07A0-FA9C-A599-9B4C-9D466D6D1E87}"/>
              </a:ext>
            </a:extLst>
          </p:cNvPr>
          <p:cNvGraphicFramePr>
            <a:graphicFrameLocks noGrp="1"/>
          </p:cNvGraphicFramePr>
          <p:nvPr>
            <p:extLst>
              <p:ext uri="{D42A27DB-BD31-4B8C-83A1-F6EECF244321}">
                <p14:modId xmlns:p14="http://schemas.microsoft.com/office/powerpoint/2010/main" val="3265200034"/>
              </p:ext>
            </p:extLst>
          </p:nvPr>
        </p:nvGraphicFramePr>
        <p:xfrm>
          <a:off x="798590" y="1630680"/>
          <a:ext cx="9995337" cy="4625721"/>
        </p:xfrm>
        <a:graphic>
          <a:graphicData uri="http://schemas.openxmlformats.org/drawingml/2006/table">
            <a:tbl>
              <a:tblPr firstRow="1" bandRow="1">
                <a:tableStyleId>{F5AB1C69-6EDB-4FF4-983F-18BD219EF322}</a:tableStyleId>
              </a:tblPr>
              <a:tblGrid>
                <a:gridCol w="9995337">
                  <a:extLst>
                    <a:ext uri="{9D8B030D-6E8A-4147-A177-3AD203B41FA5}">
                      <a16:colId xmlns:a16="http://schemas.microsoft.com/office/drawing/2014/main" val="2221648098"/>
                    </a:ext>
                  </a:extLst>
                </a:gridCol>
              </a:tblGrid>
              <a:tr h="554355">
                <a:tc>
                  <a:txBody>
                    <a:bodyPr/>
                    <a:lstStyle/>
                    <a:p>
                      <a:r>
                        <a:rPr lang="en-US" dirty="0">
                          <a:solidFill>
                            <a:schemeClr val="accent6">
                              <a:lumMod val="50000"/>
                            </a:schemeClr>
                          </a:solidFill>
                          <a:latin typeface="Open Sans" pitchFamily="2" charset="0"/>
                          <a:ea typeface="Open Sans" pitchFamily="2" charset="0"/>
                          <a:cs typeface="Open Sans" pitchFamily="2" charset="0"/>
                        </a:rPr>
                        <a:t>FUTURE RESEARCH NEEDS</a:t>
                      </a:r>
                      <a:endParaRPr dirty="0">
                        <a:solidFill>
                          <a:schemeClr val="accent6">
                            <a:lumMod val="50000"/>
                          </a:schemeClr>
                        </a:solidFill>
                        <a:latin typeface="Open Sans" pitchFamily="2" charset="0"/>
                        <a:ea typeface="Open Sans" pitchFamily="2" charset="0"/>
                        <a:cs typeface="Open Sans" pitchFamily="2" charset="0"/>
                      </a:endParaRPr>
                    </a:p>
                  </a:txBody>
                  <a:tcPr anchor="ctr">
                    <a:solidFill>
                      <a:srgbClr val="C9D7B0"/>
                    </a:solidFill>
                  </a:tcPr>
                </a:tc>
                <a:extLst>
                  <a:ext uri="{0D108BD9-81ED-4DB2-BD59-A6C34878D82A}">
                    <a16:rowId xmlns:a16="http://schemas.microsoft.com/office/drawing/2014/main" val="4004857784"/>
                  </a:ext>
                </a:extLst>
              </a:tr>
              <a:tr h="997839">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effectLst/>
                          <a:latin typeface="Open Sans" pitchFamily="2" charset="0"/>
                          <a:ea typeface="Open Sans" pitchFamily="2" charset="0"/>
                          <a:cs typeface="Open Sans" pitchFamily="2" charset="0"/>
                        </a:rPr>
                        <a:t>Studies on various iron parameters including diagnostic hepcidin assays to inform diagnosis of iron deficiency in the setting of anemia of inflammation</a:t>
                      </a:r>
                    </a:p>
                  </a:txBody>
                  <a:tcPr anchor="ctr"/>
                </a:tc>
                <a:extLst>
                  <a:ext uri="{0D108BD9-81ED-4DB2-BD59-A6C34878D82A}">
                    <a16:rowId xmlns:a16="http://schemas.microsoft.com/office/drawing/2014/main" val="172181193"/>
                  </a:ext>
                </a:extLst>
              </a:tr>
              <a:tr h="1441323">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effectLst/>
                          <a:latin typeface="Open Sans" pitchFamily="2" charset="0"/>
                          <a:ea typeface="Open Sans" pitchFamily="2" charset="0"/>
                          <a:cs typeface="Open Sans" pitchFamily="2" charset="0"/>
                        </a:rPr>
                        <a:t>Evaluation of the relationship between serum ferritin and TSAT in pediatrics, including optimal threshold for diagnosing iron deficiency in children with concomitant inflammation </a:t>
                      </a:r>
                      <a:endParaRPr lang="en-CA" dirty="0">
                        <a:solidFill>
                          <a:schemeClr val="bg1">
                            <a:lumMod val="50000"/>
                          </a:schemeClr>
                        </a:solidFill>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3713757719"/>
                  </a:ext>
                </a:extLst>
              </a:tr>
              <a:tr h="1441323">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effectLst/>
                          <a:latin typeface="Open Sans" pitchFamily="2" charset="0"/>
                          <a:ea typeface="Open Sans" pitchFamily="2" charset="0"/>
                          <a:cs typeface="Open Sans" pitchFamily="2" charset="0"/>
                        </a:rPr>
                        <a:t>Randomized clinical trials that examine different iron parameters for diagnosis of iron deficiency in individuals with inflammation, to guide treatment and assess patient-important outcomes</a:t>
                      </a:r>
                      <a:endParaRPr lang="en-CA" dirty="0">
                        <a:solidFill>
                          <a:schemeClr val="bg1">
                            <a:lumMod val="50000"/>
                          </a:schemeClr>
                        </a:solidFill>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2118366423"/>
                  </a:ext>
                </a:extLst>
              </a:tr>
            </a:tbl>
          </a:graphicData>
        </a:graphic>
      </p:graphicFrame>
    </p:spTree>
    <p:extLst>
      <p:ext uri="{BB962C8B-B14F-4D97-AF65-F5344CB8AC3E}">
        <p14:creationId xmlns:p14="http://schemas.microsoft.com/office/powerpoint/2010/main" val="23225994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63BE1-A8F8-AF00-3837-E3062E6FF855}"/>
              </a:ext>
            </a:extLst>
          </p:cNvPr>
          <p:cNvSpPr>
            <a:spLocks noGrp="1"/>
          </p:cNvSpPr>
          <p:nvPr>
            <p:ph type="title"/>
          </p:nvPr>
        </p:nvSpPr>
        <p:spPr/>
        <p:txBody>
          <a:bodyPr lIns="0" tIns="0" rIns="0" bIns="0" anchor="t"/>
          <a:lstStyle/>
          <a:p>
            <a:r>
              <a:rPr lang="en-US" sz="3200" dirty="0">
                <a:latin typeface="Barlow Condensed" panose="00000506000000000000" pitchFamily="2" charset="0"/>
                <a:ea typeface="Geneva"/>
              </a:rPr>
              <a:t>Case 3: Adult with iron deficiency</a:t>
            </a:r>
          </a:p>
        </p:txBody>
      </p:sp>
      <p:sp>
        <p:nvSpPr>
          <p:cNvPr id="3" name="Content Placeholder 2">
            <a:extLst>
              <a:ext uri="{FF2B5EF4-FFF2-40B4-BE49-F238E27FC236}">
                <a16:creationId xmlns:a16="http://schemas.microsoft.com/office/drawing/2014/main" id="{A5B77E23-B308-EF42-DAD2-3B4CA7A605EF}"/>
              </a:ext>
            </a:extLst>
          </p:cNvPr>
          <p:cNvSpPr>
            <a:spLocks noGrp="1"/>
          </p:cNvSpPr>
          <p:nvPr>
            <p:ph idx="1"/>
          </p:nvPr>
        </p:nvSpPr>
        <p:spPr>
          <a:xfrm>
            <a:off x="419100" y="2054108"/>
            <a:ext cx="7165607" cy="4528128"/>
          </a:xfrm>
        </p:spPr>
        <p:txBody>
          <a:bodyPr lIns="0" tIns="0" rIns="0" bIns="0" anchor="t"/>
          <a:lstStyle/>
          <a:p>
            <a:pPr marL="0" indent="0">
              <a:buNone/>
            </a:pPr>
            <a:r>
              <a:rPr lang="en-US" sz="2400" dirty="0">
                <a:latin typeface="Open Sans" pitchFamily="2" charset="0"/>
                <a:ea typeface="Open Sans" pitchFamily="2" charset="0"/>
                <a:cs typeface="Open Sans" pitchFamily="2" charset="0"/>
              </a:rPr>
              <a:t>A patient was started on vedolizumab therapy for inflammatory bowel disease with an excellent response.  At follow-up, all markers of inflammation are negative, and gastroenterology studies show no evidence of inflammation. However, he again reports severe fatigue and exercise limitations.  </a:t>
            </a:r>
          </a:p>
          <a:p>
            <a:pPr marL="0" indent="0">
              <a:buNone/>
            </a:pPr>
            <a:r>
              <a:rPr lang="en-US" sz="2400" dirty="0">
                <a:latin typeface="Open Sans" pitchFamily="2" charset="0"/>
                <a:ea typeface="Open Sans" pitchFamily="2" charset="0"/>
                <a:cs typeface="Open Sans" pitchFamily="2" charset="0"/>
              </a:rPr>
              <a:t>His complete blood count showed a </a:t>
            </a:r>
            <a:r>
              <a:rPr lang="en-US" sz="2400" b="1" dirty="0">
                <a:latin typeface="Open Sans" pitchFamily="2" charset="0"/>
                <a:ea typeface="Open Sans" pitchFamily="2" charset="0"/>
                <a:cs typeface="Open Sans" pitchFamily="2" charset="0"/>
              </a:rPr>
              <a:t>hemoglobin of 10.3 g/dL</a:t>
            </a:r>
            <a:r>
              <a:rPr lang="en-US" sz="2400" dirty="0">
                <a:latin typeface="Open Sans" pitchFamily="2" charset="0"/>
                <a:ea typeface="Open Sans" pitchFamily="2" charset="0"/>
                <a:cs typeface="Open Sans" pitchFamily="2" charset="0"/>
              </a:rPr>
              <a:t>. His </a:t>
            </a:r>
            <a:r>
              <a:rPr lang="en-US" sz="2400" b="1" dirty="0">
                <a:latin typeface="Open Sans" pitchFamily="2" charset="0"/>
                <a:ea typeface="Open Sans" pitchFamily="2" charset="0"/>
                <a:cs typeface="Open Sans" pitchFamily="2" charset="0"/>
              </a:rPr>
              <a:t>MCV was 75 fl</a:t>
            </a:r>
            <a:r>
              <a:rPr lang="en-US" sz="2400" dirty="0">
                <a:latin typeface="Open Sans" pitchFamily="2" charset="0"/>
                <a:ea typeface="Open Sans" pitchFamily="2" charset="0"/>
                <a:cs typeface="Open Sans" pitchFamily="2" charset="0"/>
              </a:rPr>
              <a:t>. The remainder of the blood count showed a </a:t>
            </a:r>
            <a:r>
              <a:rPr lang="en-US" sz="2400" b="1" dirty="0">
                <a:latin typeface="Open Sans" pitchFamily="2" charset="0"/>
                <a:ea typeface="Open Sans" pitchFamily="2" charset="0"/>
                <a:cs typeface="Open Sans" pitchFamily="2" charset="0"/>
              </a:rPr>
              <a:t>WBC of 3,500 x 10</a:t>
            </a:r>
            <a:r>
              <a:rPr lang="en-US" sz="2400" b="1" baseline="30000" dirty="0">
                <a:latin typeface="Open Sans" pitchFamily="2" charset="0"/>
                <a:ea typeface="Open Sans" pitchFamily="2" charset="0"/>
                <a:cs typeface="Open Sans" pitchFamily="2" charset="0"/>
              </a:rPr>
              <a:t>3</a:t>
            </a:r>
            <a:r>
              <a:rPr lang="en-US" sz="2400" b="1" dirty="0">
                <a:latin typeface="Open Sans" pitchFamily="2" charset="0"/>
                <a:ea typeface="Open Sans" pitchFamily="2" charset="0"/>
                <a:cs typeface="Open Sans" pitchFamily="2" charset="0"/>
              </a:rPr>
              <a:t>/</a:t>
            </a:r>
            <a:r>
              <a:rPr lang="el-GR" sz="2400" b="1" dirty="0">
                <a:latin typeface="Open Sans" pitchFamily="2" charset="0"/>
                <a:ea typeface="Open Sans" pitchFamily="2" charset="0"/>
                <a:cs typeface="Open Sans" pitchFamily="2" charset="0"/>
              </a:rPr>
              <a:t>μ</a:t>
            </a:r>
            <a:r>
              <a:rPr lang="en-US" sz="2400" b="1" dirty="0">
                <a:latin typeface="Open Sans" pitchFamily="2" charset="0"/>
                <a:ea typeface="Open Sans" pitchFamily="2" charset="0"/>
                <a:cs typeface="Open Sans" pitchFamily="2" charset="0"/>
              </a:rPr>
              <a:t>L</a:t>
            </a:r>
            <a:r>
              <a:rPr lang="en-US" sz="2400" dirty="0">
                <a:latin typeface="Open Sans" pitchFamily="2" charset="0"/>
                <a:ea typeface="Open Sans" pitchFamily="2" charset="0"/>
                <a:cs typeface="Open Sans" pitchFamily="2" charset="0"/>
              </a:rPr>
              <a:t> and platelets of </a:t>
            </a:r>
            <a:r>
              <a:rPr lang="en-US" sz="2400" b="1" dirty="0">
                <a:latin typeface="Open Sans" pitchFamily="2" charset="0"/>
                <a:ea typeface="Open Sans" pitchFamily="2" charset="0"/>
                <a:cs typeface="Open Sans" pitchFamily="2" charset="0"/>
              </a:rPr>
              <a:t>289 x 10</a:t>
            </a:r>
            <a:r>
              <a:rPr lang="en-US" sz="2400" b="1" baseline="30000" dirty="0">
                <a:latin typeface="Open Sans" pitchFamily="2" charset="0"/>
                <a:ea typeface="Open Sans" pitchFamily="2" charset="0"/>
                <a:cs typeface="Open Sans" pitchFamily="2" charset="0"/>
              </a:rPr>
              <a:t>3</a:t>
            </a:r>
            <a:r>
              <a:rPr lang="en-US" sz="2400" b="1" dirty="0">
                <a:latin typeface="Open Sans" pitchFamily="2" charset="0"/>
                <a:ea typeface="Open Sans" pitchFamily="2" charset="0"/>
                <a:cs typeface="Open Sans" pitchFamily="2" charset="0"/>
              </a:rPr>
              <a:t>/</a:t>
            </a:r>
            <a:r>
              <a:rPr lang="el-GR" sz="2400" b="1" dirty="0">
                <a:latin typeface="Open Sans" pitchFamily="2" charset="0"/>
                <a:ea typeface="Open Sans" pitchFamily="2" charset="0"/>
                <a:cs typeface="Open Sans" pitchFamily="2" charset="0"/>
              </a:rPr>
              <a:t>μ</a:t>
            </a:r>
            <a:r>
              <a:rPr lang="en-US" sz="2400" b="1" dirty="0">
                <a:latin typeface="Open Sans" pitchFamily="2" charset="0"/>
                <a:ea typeface="Open Sans" pitchFamily="2" charset="0"/>
                <a:cs typeface="Open Sans" pitchFamily="2" charset="0"/>
              </a:rPr>
              <a:t>L</a:t>
            </a:r>
            <a:r>
              <a:rPr lang="en-US" sz="2400" dirty="0">
                <a:latin typeface="Open Sans" pitchFamily="2" charset="0"/>
                <a:ea typeface="Open Sans" pitchFamily="2" charset="0"/>
                <a:cs typeface="Open Sans" pitchFamily="2" charset="0"/>
              </a:rPr>
              <a:t>.</a:t>
            </a:r>
          </a:p>
        </p:txBody>
      </p:sp>
      <p:pic>
        <p:nvPicPr>
          <p:cNvPr id="5" name="Picture 4">
            <a:extLst>
              <a:ext uri="{FF2B5EF4-FFF2-40B4-BE49-F238E27FC236}">
                <a16:creationId xmlns:a16="http://schemas.microsoft.com/office/drawing/2014/main" id="{853D8159-34CA-3D3F-0FC6-ED31B106D7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4821" y="2325303"/>
            <a:ext cx="2854981" cy="2854981"/>
          </a:xfrm>
          <a:prstGeom prst="rect">
            <a:avLst/>
          </a:prstGeom>
        </p:spPr>
      </p:pic>
    </p:spTree>
    <p:extLst>
      <p:ext uri="{BB962C8B-B14F-4D97-AF65-F5344CB8AC3E}">
        <p14:creationId xmlns:p14="http://schemas.microsoft.com/office/powerpoint/2010/main" val="4161430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3A0196-A1BC-7FCA-7837-728D8F8E80F7}"/>
              </a:ext>
            </a:extLst>
          </p:cNvPr>
          <p:cNvSpPr>
            <a:spLocks noGrp="1"/>
          </p:cNvSpPr>
          <p:nvPr>
            <p:ph idx="1"/>
          </p:nvPr>
        </p:nvSpPr>
        <p:spPr>
          <a:xfrm>
            <a:off x="419100" y="2054108"/>
            <a:ext cx="10972800" cy="3954624"/>
          </a:xfrm>
        </p:spPr>
        <p:txBody>
          <a:bodyPr/>
          <a:lstStyle/>
          <a:p>
            <a:pPr marL="0" indent="0">
              <a:buNone/>
            </a:pPr>
            <a:r>
              <a:rPr lang="en-US" sz="2400" dirty="0">
                <a:latin typeface="Open Sans" pitchFamily="2" charset="0"/>
                <a:ea typeface="Open Sans" pitchFamily="2" charset="0"/>
                <a:cs typeface="Open Sans" pitchFamily="2" charset="0"/>
              </a:rPr>
              <a:t>In the adult population (excluding menstruating or pregnant individuals) what is the suggested ferritin threshold for diagnosis of iron deficiency?</a:t>
            </a:r>
          </a:p>
          <a:p>
            <a:pPr marL="0" indent="0">
              <a:buNone/>
            </a:pPr>
            <a:endParaRPr lang="en-US" sz="2400" dirty="0">
              <a:latin typeface="Open Sans" pitchFamily="2" charset="0"/>
              <a:ea typeface="Open Sans" pitchFamily="2" charset="0"/>
              <a:cs typeface="Open Sans" pitchFamily="2" charset="0"/>
            </a:endParaRPr>
          </a:p>
          <a:p>
            <a:pPr marL="514350" indent="-514350">
              <a:buAutoNum type="alphaUcPeriod"/>
            </a:pPr>
            <a:r>
              <a:rPr lang="en-US" sz="2400" dirty="0">
                <a:latin typeface="Open Sans" pitchFamily="2" charset="0"/>
                <a:ea typeface="Open Sans" pitchFamily="2" charset="0"/>
                <a:cs typeface="Open Sans" pitchFamily="2" charset="0"/>
              </a:rPr>
              <a:t>15 ng/mL</a:t>
            </a:r>
          </a:p>
          <a:p>
            <a:pPr marL="514350" indent="-514350">
              <a:buAutoNum type="alphaUcPeriod"/>
            </a:pPr>
            <a:r>
              <a:rPr lang="en-US" sz="2400" dirty="0">
                <a:latin typeface="Open Sans" pitchFamily="2" charset="0"/>
                <a:ea typeface="Open Sans" pitchFamily="2" charset="0"/>
                <a:cs typeface="Open Sans" pitchFamily="2" charset="0"/>
              </a:rPr>
              <a:t>30 ng/mL</a:t>
            </a:r>
          </a:p>
          <a:p>
            <a:pPr marL="514350" indent="-514350">
              <a:buAutoNum type="alphaUcPeriod"/>
            </a:pPr>
            <a:r>
              <a:rPr lang="en-US" sz="2400" dirty="0">
                <a:latin typeface="Open Sans" pitchFamily="2" charset="0"/>
                <a:ea typeface="Open Sans" pitchFamily="2" charset="0"/>
                <a:cs typeface="Open Sans" pitchFamily="2" charset="0"/>
              </a:rPr>
              <a:t>50 ng/mL</a:t>
            </a:r>
          </a:p>
          <a:p>
            <a:pPr marL="514350" indent="-514350">
              <a:buAutoNum type="alphaUcPeriod"/>
            </a:pPr>
            <a:r>
              <a:rPr lang="en-US" sz="2400" dirty="0">
                <a:latin typeface="Open Sans" pitchFamily="2" charset="0"/>
                <a:ea typeface="Open Sans" pitchFamily="2" charset="0"/>
                <a:cs typeface="Open Sans" pitchFamily="2" charset="0"/>
              </a:rPr>
              <a:t>100 ng/mL</a:t>
            </a:r>
          </a:p>
          <a:p>
            <a:pPr marL="0" indent="0">
              <a:buNone/>
            </a:pPr>
            <a:endParaRPr lang="en-US" sz="2400" dirty="0">
              <a:latin typeface="Open Sans" pitchFamily="2" charset="0"/>
              <a:ea typeface="Open Sans" pitchFamily="2" charset="0"/>
              <a:cs typeface="Open Sans" pitchFamily="2" charset="0"/>
            </a:endParaRPr>
          </a:p>
        </p:txBody>
      </p:sp>
      <p:sp>
        <p:nvSpPr>
          <p:cNvPr id="7" name="Title 1">
            <a:extLst>
              <a:ext uri="{FF2B5EF4-FFF2-40B4-BE49-F238E27FC236}">
                <a16:creationId xmlns:a16="http://schemas.microsoft.com/office/drawing/2014/main" id="{2E6C0F04-319B-6320-6145-0A3AFD0F7BEF}"/>
              </a:ext>
            </a:extLst>
          </p:cNvPr>
          <p:cNvSpPr>
            <a:spLocks noGrp="1"/>
          </p:cNvSpPr>
          <p:nvPr>
            <p:ph type="title"/>
          </p:nvPr>
        </p:nvSpPr>
        <p:spPr>
          <a:xfrm>
            <a:off x="419100" y="1340569"/>
            <a:ext cx="10972800" cy="713539"/>
          </a:xfrm>
        </p:spPr>
        <p:txBody>
          <a:bodyPr lIns="0" tIns="0" rIns="0" bIns="0" anchor="t"/>
          <a:lstStyle/>
          <a:p>
            <a:r>
              <a:rPr lang="en-US" sz="3200" dirty="0">
                <a:latin typeface="Barlow Condensed" panose="00000506000000000000" pitchFamily="2" charset="0"/>
                <a:ea typeface="Geneva"/>
              </a:rPr>
              <a:t>Case 3: Adult with iron deficiency</a:t>
            </a:r>
          </a:p>
        </p:txBody>
      </p:sp>
    </p:spTree>
    <p:extLst>
      <p:ext uri="{BB962C8B-B14F-4D97-AF65-F5344CB8AC3E}">
        <p14:creationId xmlns:p14="http://schemas.microsoft.com/office/powerpoint/2010/main" val="31249625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22D47-A026-7244-C81F-B1E6434D250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E746F2-6839-55C6-E2F1-C3D1AEB6BE2B}"/>
              </a:ext>
            </a:extLst>
          </p:cNvPr>
          <p:cNvSpPr>
            <a:spLocks noGrp="1"/>
          </p:cNvSpPr>
          <p:nvPr>
            <p:ph idx="1"/>
          </p:nvPr>
        </p:nvSpPr>
        <p:spPr>
          <a:xfrm>
            <a:off x="419100" y="2054108"/>
            <a:ext cx="10972800" cy="3954624"/>
          </a:xfrm>
        </p:spPr>
        <p:txBody>
          <a:bodyPr/>
          <a:lstStyle/>
          <a:p>
            <a:pPr marL="0" indent="0">
              <a:buNone/>
            </a:pPr>
            <a:r>
              <a:rPr lang="en-US" sz="2400" dirty="0">
                <a:latin typeface="Open Sans" pitchFamily="2" charset="0"/>
                <a:ea typeface="Open Sans" pitchFamily="2" charset="0"/>
                <a:cs typeface="Open Sans" pitchFamily="2" charset="0"/>
              </a:rPr>
              <a:t>Given that the patient is having symptoms, what is the suggested ferritin threshold for diagnosis of iron deficiency?</a:t>
            </a:r>
          </a:p>
          <a:p>
            <a:pPr marL="0" indent="0">
              <a:buNone/>
            </a:pPr>
            <a:endParaRPr lang="en-US" sz="2400" dirty="0">
              <a:latin typeface="Open Sans" pitchFamily="2" charset="0"/>
              <a:ea typeface="Open Sans" pitchFamily="2" charset="0"/>
              <a:cs typeface="Open Sans" pitchFamily="2" charset="0"/>
            </a:endParaRPr>
          </a:p>
          <a:p>
            <a:pPr marL="514350" indent="-514350">
              <a:buAutoNum type="alphaUcPeriod"/>
            </a:pPr>
            <a:r>
              <a:rPr lang="en-US" sz="2400" dirty="0">
                <a:latin typeface="Open Sans" pitchFamily="2" charset="0"/>
                <a:ea typeface="Open Sans" pitchFamily="2" charset="0"/>
                <a:cs typeface="Open Sans" pitchFamily="2" charset="0"/>
              </a:rPr>
              <a:t>15 ng/mL</a:t>
            </a:r>
          </a:p>
          <a:p>
            <a:pPr marL="514350" indent="-514350">
              <a:buAutoNum type="alphaUcPeriod"/>
            </a:pPr>
            <a:r>
              <a:rPr lang="en-US" sz="2400" dirty="0">
                <a:latin typeface="Open Sans" pitchFamily="2" charset="0"/>
                <a:ea typeface="Open Sans" pitchFamily="2" charset="0"/>
                <a:cs typeface="Open Sans" pitchFamily="2" charset="0"/>
              </a:rPr>
              <a:t>30 ng/mL</a:t>
            </a:r>
          </a:p>
          <a:p>
            <a:pPr marL="514350" indent="-514350">
              <a:buAutoNum type="alphaUcPeriod"/>
            </a:pPr>
            <a:r>
              <a:rPr lang="en-US" sz="2400" dirty="0">
                <a:latin typeface="Open Sans" pitchFamily="2" charset="0"/>
                <a:ea typeface="Open Sans" pitchFamily="2" charset="0"/>
                <a:cs typeface="Open Sans" pitchFamily="2" charset="0"/>
              </a:rPr>
              <a:t>50 ng/mL</a:t>
            </a:r>
          </a:p>
          <a:p>
            <a:pPr marL="514350" indent="-514350">
              <a:buAutoNum type="alphaUcPeriod"/>
            </a:pPr>
            <a:r>
              <a:rPr lang="en-US" sz="2400" dirty="0">
                <a:latin typeface="Open Sans" pitchFamily="2" charset="0"/>
                <a:ea typeface="Open Sans" pitchFamily="2" charset="0"/>
                <a:cs typeface="Open Sans" pitchFamily="2" charset="0"/>
              </a:rPr>
              <a:t>100 ng/mL</a:t>
            </a:r>
          </a:p>
          <a:p>
            <a:pPr marL="0" indent="0">
              <a:buNone/>
            </a:pPr>
            <a:endParaRPr lang="en-US" sz="2400" dirty="0">
              <a:latin typeface="Open Sans" pitchFamily="2" charset="0"/>
              <a:ea typeface="Open Sans" pitchFamily="2" charset="0"/>
              <a:cs typeface="Open Sans" pitchFamily="2" charset="0"/>
            </a:endParaRPr>
          </a:p>
        </p:txBody>
      </p:sp>
      <p:sp>
        <p:nvSpPr>
          <p:cNvPr id="6" name="Title 1">
            <a:extLst>
              <a:ext uri="{FF2B5EF4-FFF2-40B4-BE49-F238E27FC236}">
                <a16:creationId xmlns:a16="http://schemas.microsoft.com/office/drawing/2014/main" id="{C8B55205-47A4-AEE9-1C17-87EBBAF3539B}"/>
              </a:ext>
            </a:extLst>
          </p:cNvPr>
          <p:cNvSpPr>
            <a:spLocks noGrp="1"/>
          </p:cNvSpPr>
          <p:nvPr>
            <p:ph type="title"/>
          </p:nvPr>
        </p:nvSpPr>
        <p:spPr>
          <a:xfrm>
            <a:off x="419100" y="1340569"/>
            <a:ext cx="10972800" cy="713539"/>
          </a:xfrm>
        </p:spPr>
        <p:txBody>
          <a:bodyPr lIns="0" tIns="0" rIns="0" bIns="0" anchor="t"/>
          <a:lstStyle/>
          <a:p>
            <a:r>
              <a:rPr lang="en-US" sz="3200" dirty="0">
                <a:latin typeface="Barlow Condensed" panose="00000506000000000000" pitchFamily="2" charset="0"/>
                <a:ea typeface="Geneva"/>
              </a:rPr>
              <a:t>Case 3: Adult with iron deficiency</a:t>
            </a:r>
          </a:p>
        </p:txBody>
      </p:sp>
    </p:spTree>
    <p:extLst>
      <p:ext uri="{BB962C8B-B14F-4D97-AF65-F5344CB8AC3E}">
        <p14:creationId xmlns:p14="http://schemas.microsoft.com/office/powerpoint/2010/main" val="23121522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408FE-3207-85FE-85EA-F2648B792130}"/>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44BC47B0-EFFB-9487-C700-FE1D6FA723C6}"/>
              </a:ext>
            </a:extLst>
          </p:cNvPr>
          <p:cNvSpPr>
            <a:spLocks noGrp="1"/>
          </p:cNvSpPr>
          <p:nvPr>
            <p:ph type="title"/>
          </p:nvPr>
        </p:nvSpPr>
        <p:spPr>
          <a:xfrm>
            <a:off x="269845" y="1304283"/>
            <a:ext cx="10972800" cy="713539"/>
          </a:xfrm>
        </p:spPr>
        <p:txBody>
          <a:bodyPr/>
          <a:lstStyle/>
          <a:p>
            <a:r>
              <a:rPr lang="en-CA" sz="3200" dirty="0">
                <a:latin typeface="Barlow Condensed" panose="00000506000000000000" pitchFamily="2" charset="0"/>
              </a:rPr>
              <a:t>Recommendation</a:t>
            </a:r>
            <a:endParaRPr lang="en-US" sz="2800" dirty="0">
              <a:latin typeface="Barlow Condensed" panose="00000506000000000000" pitchFamily="2" charset="0"/>
            </a:endParaRPr>
          </a:p>
        </p:txBody>
      </p:sp>
      <p:sp>
        <p:nvSpPr>
          <p:cNvPr id="3" name="TextBox 2">
            <a:extLst>
              <a:ext uri="{FF2B5EF4-FFF2-40B4-BE49-F238E27FC236}">
                <a16:creationId xmlns:a16="http://schemas.microsoft.com/office/drawing/2014/main" id="{6B554954-6429-FC5B-1DD8-C30AFB2B0923}"/>
              </a:ext>
            </a:extLst>
          </p:cNvPr>
          <p:cNvSpPr txBox="1"/>
          <p:nvPr/>
        </p:nvSpPr>
        <p:spPr>
          <a:xfrm>
            <a:off x="8168640" y="6263640"/>
            <a:ext cx="3740448" cy="369332"/>
          </a:xfrm>
          <a:prstGeom prst="rect">
            <a:avLst/>
          </a:prstGeom>
          <a:noFill/>
        </p:spPr>
        <p:txBody>
          <a:bodyPr wrap="none" rtlCol="0">
            <a:spAutoFit/>
          </a:bodyPr>
          <a:lstStyle/>
          <a:p>
            <a:r>
              <a:rPr lang="en-US" dirty="0"/>
              <a:t>Image from guideline Visual Summary</a:t>
            </a:r>
          </a:p>
        </p:txBody>
      </p:sp>
      <p:pic>
        <p:nvPicPr>
          <p:cNvPr id="5" name="Picture 4">
            <a:extLst>
              <a:ext uri="{FF2B5EF4-FFF2-40B4-BE49-F238E27FC236}">
                <a16:creationId xmlns:a16="http://schemas.microsoft.com/office/drawing/2014/main" id="{A3E7B5F1-CE2C-9227-DCC0-E15A2131C4BF}"/>
              </a:ext>
            </a:extLst>
          </p:cNvPr>
          <p:cNvPicPr>
            <a:picLocks noChangeAspect="1"/>
          </p:cNvPicPr>
          <p:nvPr/>
        </p:nvPicPr>
        <p:blipFill>
          <a:blip r:embed="rId3"/>
          <a:stretch>
            <a:fillRect/>
          </a:stretch>
        </p:blipFill>
        <p:spPr>
          <a:xfrm>
            <a:off x="578496" y="2038312"/>
            <a:ext cx="10972800" cy="35154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78140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04D8D-2B02-9EC7-B41D-15A63AADAC3F}"/>
              </a:ext>
            </a:extLst>
          </p:cNvPr>
          <p:cNvSpPr>
            <a:spLocks noGrp="1"/>
          </p:cNvSpPr>
          <p:nvPr>
            <p:ph type="title"/>
          </p:nvPr>
        </p:nvSpPr>
        <p:spPr>
          <a:xfrm>
            <a:off x="370974" y="1146995"/>
            <a:ext cx="10972800" cy="713539"/>
          </a:xfrm>
        </p:spPr>
        <p:txBody>
          <a:bodyPr/>
          <a:lstStyle/>
          <a:p>
            <a:r>
              <a:rPr lang="en-CA" sz="3200" dirty="0">
                <a:latin typeface="Barlow Condensed" panose="00000506000000000000" pitchFamily="2" charset="0"/>
              </a:rPr>
              <a:t>Summary of Evidence</a:t>
            </a:r>
          </a:p>
        </p:txBody>
      </p:sp>
      <p:sp>
        <p:nvSpPr>
          <p:cNvPr id="3" name="Content Placeholder 2">
            <a:extLst>
              <a:ext uri="{FF2B5EF4-FFF2-40B4-BE49-F238E27FC236}">
                <a16:creationId xmlns:a16="http://schemas.microsoft.com/office/drawing/2014/main" id="{06A6CD46-A29C-DF71-7052-5A7B1920020E}"/>
              </a:ext>
            </a:extLst>
          </p:cNvPr>
          <p:cNvSpPr>
            <a:spLocks noGrp="1"/>
          </p:cNvSpPr>
          <p:nvPr>
            <p:ph idx="1"/>
          </p:nvPr>
        </p:nvSpPr>
        <p:spPr>
          <a:xfrm>
            <a:off x="597876" y="1785258"/>
            <a:ext cx="11017831" cy="1977446"/>
          </a:xfrm>
        </p:spPr>
        <p:txBody>
          <a:bodyPr/>
          <a:lstStyle/>
          <a:p>
            <a:r>
              <a:rPr lang="en-US" sz="2000" dirty="0">
                <a:latin typeface="Open Sans" pitchFamily="2" charset="0"/>
                <a:ea typeface="Open Sans" pitchFamily="2" charset="0"/>
                <a:cs typeface="Open Sans" pitchFamily="2" charset="0"/>
              </a:rPr>
              <a:t>Evidence for the diagnostic test accuracy included 19 cross-sectional studies</a:t>
            </a:r>
            <a:r>
              <a:rPr lang="en-CA" sz="2000" dirty="0">
                <a:latin typeface="Open Sans" pitchFamily="2" charset="0"/>
                <a:ea typeface="Open Sans" pitchFamily="2" charset="0"/>
                <a:cs typeface="Open Sans" pitchFamily="2" charset="0"/>
              </a:rPr>
              <a:t>. </a:t>
            </a:r>
          </a:p>
          <a:p>
            <a:r>
              <a:rPr lang="en-CA" sz="2000" dirty="0">
                <a:latin typeface="Open Sans" pitchFamily="2" charset="0"/>
                <a:ea typeface="Open Sans" pitchFamily="2" charset="0"/>
                <a:cs typeface="Open Sans" pitchFamily="2" charset="0"/>
              </a:rPr>
              <a:t>Pooled sensitivity &amp; specify based on serum ferritin cut-off:</a:t>
            </a:r>
          </a:p>
          <a:p>
            <a:pPr lvl="1">
              <a:buFont typeface="Arial" panose="020B0604020202020204" pitchFamily="34" charset="0"/>
              <a:buChar char="•"/>
            </a:pPr>
            <a:r>
              <a:rPr lang="en-US" sz="2000" dirty="0">
                <a:latin typeface="Open Sans" pitchFamily="2" charset="0"/>
                <a:ea typeface="Open Sans" pitchFamily="2" charset="0"/>
                <a:cs typeface="Open Sans" pitchFamily="2" charset="0"/>
              </a:rPr>
              <a:t>≤15 ng/mL: 0.41 &amp; 0.99, respectively</a:t>
            </a:r>
          </a:p>
          <a:p>
            <a:pPr lvl="1">
              <a:buFont typeface="Arial" panose="020B0604020202020204" pitchFamily="34" charset="0"/>
              <a:buChar char="•"/>
            </a:pPr>
            <a:r>
              <a:rPr lang="en-US" sz="2000" dirty="0">
                <a:latin typeface="Open Sans" pitchFamily="2" charset="0"/>
                <a:ea typeface="Open Sans" pitchFamily="2" charset="0"/>
                <a:cs typeface="Open Sans" pitchFamily="2" charset="0"/>
              </a:rPr>
              <a:t>≤30 ng/mL: 0.67 &amp; 0.96, respectively</a:t>
            </a:r>
          </a:p>
          <a:p>
            <a:pPr lvl="1">
              <a:buFont typeface="Arial" panose="020B0604020202020204" pitchFamily="34" charset="0"/>
              <a:buChar char="•"/>
            </a:pPr>
            <a:r>
              <a:rPr lang="en-US" sz="2000" dirty="0">
                <a:latin typeface="Open Sans" pitchFamily="2" charset="0"/>
                <a:ea typeface="Open Sans" pitchFamily="2" charset="0"/>
                <a:cs typeface="Open Sans" pitchFamily="2" charset="0"/>
              </a:rPr>
              <a:t>≤50 ng/mL: 0.89 &amp; 0.86, respectively</a:t>
            </a:r>
            <a:endParaRPr lang="en-CA" sz="2000" dirty="0">
              <a:latin typeface="Open Sans" pitchFamily="2" charset="0"/>
              <a:ea typeface="Open Sans" pitchFamily="2" charset="0"/>
              <a:cs typeface="Open Sans" pitchFamily="2" charset="0"/>
            </a:endParaRPr>
          </a:p>
        </p:txBody>
      </p:sp>
      <p:sp>
        <p:nvSpPr>
          <p:cNvPr id="4" name="TextBox 3">
            <a:extLst>
              <a:ext uri="{FF2B5EF4-FFF2-40B4-BE49-F238E27FC236}">
                <a16:creationId xmlns:a16="http://schemas.microsoft.com/office/drawing/2014/main" id="{16FBC53D-DD5A-FFFE-7D60-F02577CC8EE6}"/>
              </a:ext>
            </a:extLst>
          </p:cNvPr>
          <p:cNvSpPr txBox="1"/>
          <p:nvPr/>
        </p:nvSpPr>
        <p:spPr>
          <a:xfrm>
            <a:off x="278296" y="3926332"/>
            <a:ext cx="3725595" cy="2527221"/>
          </a:xfrm>
          <a:prstGeom prst="rect">
            <a:avLst/>
          </a:prstGeom>
          <a:solidFill>
            <a:srgbClr val="FED9B0"/>
          </a:solidFill>
        </p:spPr>
        <p:txBody>
          <a:bodyPr wrap="square" lIns="91440" tIns="45720" rIns="91440" bIns="4572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dirty="0">
                <a:ln>
                  <a:noFill/>
                </a:ln>
                <a:solidFill>
                  <a:schemeClr val="accent2">
                    <a:lumMod val="75000"/>
                  </a:schemeClr>
                </a:solidFill>
                <a:effectLst/>
                <a:uLnTx/>
                <a:uFillTx/>
                <a:latin typeface="Open Sans" pitchFamily="2" charset="0"/>
                <a:ea typeface="Open Sans" pitchFamily="2" charset="0"/>
                <a:cs typeface="Open Sans" pitchFamily="2" charset="0"/>
              </a:rPr>
              <a:t>Exclusion Criteria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rPr>
              <a:t>Adults were </a:t>
            </a:r>
            <a:r>
              <a:rPr kumimoji="0" lang="en-CA" sz="2000" b="1" i="0" u="none" strike="noStrike" kern="1200" cap="none" spc="0" normalizeH="0" baseline="0" noProof="0" dirty="0">
                <a:ln>
                  <a:noFill/>
                </a:ln>
                <a:solidFill>
                  <a:schemeClr val="bg2">
                    <a:lumMod val="50000"/>
                  </a:schemeClr>
                </a:solidFill>
                <a:effectLst/>
                <a:uLnTx/>
                <a:uFillTx/>
                <a:latin typeface="Open Sans" pitchFamily="2" charset="0"/>
                <a:ea typeface="Open Sans" pitchFamily="2" charset="0"/>
                <a:cs typeface="Open Sans" pitchFamily="2" charset="0"/>
              </a:rPr>
              <a:t>excluded</a:t>
            </a:r>
            <a:r>
              <a:rPr kumimoji="0" lang="en-CA" sz="2000" b="0" i="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rPr>
              <a:t> from this recommendation if they have: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000" b="1" i="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rPr>
              <a:t>Menstruation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CA" sz="2000" b="1" i="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rPr>
              <a:t>Pregnancy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2000" b="1" dirty="0">
                <a:solidFill>
                  <a:prstClr val="black">
                    <a:lumMod val="50000"/>
                    <a:lumOff val="50000"/>
                  </a:prstClr>
                </a:solidFill>
                <a:latin typeface="Open Sans" pitchFamily="2" charset="0"/>
                <a:ea typeface="Open Sans" pitchFamily="2" charset="0"/>
                <a:cs typeface="Open Sans" pitchFamily="2" charset="0"/>
              </a:rPr>
              <a:t>Inflammation</a:t>
            </a:r>
            <a:endParaRPr kumimoji="0" lang="en-CA" sz="2000" b="1" i="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1800" b="1" i="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1800" b="0" i="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endParaRPr>
          </a:p>
        </p:txBody>
      </p:sp>
      <p:sp>
        <p:nvSpPr>
          <p:cNvPr id="5" name="TextBox 4">
            <a:extLst>
              <a:ext uri="{FF2B5EF4-FFF2-40B4-BE49-F238E27FC236}">
                <a16:creationId xmlns:a16="http://schemas.microsoft.com/office/drawing/2014/main" id="{A17256AA-83BD-21E0-74EE-E86766389088}"/>
              </a:ext>
            </a:extLst>
          </p:cNvPr>
          <p:cNvSpPr txBox="1"/>
          <p:nvPr/>
        </p:nvSpPr>
        <p:spPr>
          <a:xfrm>
            <a:off x="4190088" y="3938319"/>
            <a:ext cx="3833405" cy="2515234"/>
          </a:xfrm>
          <a:prstGeom prst="rect">
            <a:avLst/>
          </a:prstGeom>
          <a:solidFill>
            <a:srgbClr val="BEE0E4"/>
          </a:solidFill>
        </p:spPr>
        <p:txBody>
          <a:bodyPr wrap="square" lIns="91440" tIns="45720" rIns="91440" bIns="45720" rtlCol="0" anchor="t" anchorCtr="0">
            <a:noAutofit/>
          </a:bodyPr>
          <a:lstStyle/>
          <a:p>
            <a:pPr lvl="0" algn="ctr"/>
            <a:r>
              <a:rPr lang="en-US" sz="2000" b="1" dirty="0">
                <a:solidFill>
                  <a:srgbClr val="002060"/>
                </a:solidFill>
                <a:latin typeface="Open Sans" pitchFamily="2" charset="0"/>
                <a:ea typeface="Open Sans" pitchFamily="2" charset="0"/>
                <a:cs typeface="Open Sans" pitchFamily="2" charset="0"/>
              </a:rPr>
              <a:t>Systematic Review </a:t>
            </a:r>
          </a:p>
          <a:p>
            <a:pPr lvl="0"/>
            <a:r>
              <a:rPr lang="en-US" sz="2000" dirty="0">
                <a:solidFill>
                  <a:prstClr val="white">
                    <a:lumMod val="49000"/>
                  </a:prstClr>
                </a:solidFill>
                <a:latin typeface="Open Sans" pitchFamily="2" charset="0"/>
                <a:ea typeface="Open Sans" pitchFamily="2" charset="0"/>
                <a:cs typeface="Open Sans" pitchFamily="2" charset="0"/>
              </a:rPr>
              <a:t>Prevalence of iron deficiency in adults included 52 studies (n=154,819 individuals). </a:t>
            </a:r>
            <a:r>
              <a:rPr kumimoji="0" lang="en-CA" sz="2000" b="0" i="0" u="none" strike="noStrike" kern="1200" cap="none" spc="0" normalizeH="0" baseline="0" noProof="0" dirty="0">
                <a:ln>
                  <a:noFill/>
                </a:ln>
                <a:solidFill>
                  <a:prstClr val="white">
                    <a:lumMod val="49000"/>
                  </a:prstClr>
                </a:solidFill>
                <a:effectLst/>
                <a:uLnTx/>
                <a:uFillTx/>
                <a:latin typeface="Open Sans" pitchFamily="2" charset="0"/>
                <a:ea typeface="Open Sans" pitchFamily="2" charset="0"/>
                <a:cs typeface="Open Sans" pitchFamily="2" charset="0"/>
              </a:rPr>
              <a:t>Pooled estimate for the global prevalence of iron deficiency in this population was </a:t>
            </a:r>
            <a:r>
              <a:rPr lang="en-CA" sz="2000" dirty="0">
                <a:solidFill>
                  <a:prstClr val="white">
                    <a:lumMod val="49000"/>
                  </a:prstClr>
                </a:solidFill>
                <a:latin typeface="Open Sans" pitchFamily="2" charset="0"/>
                <a:ea typeface="Open Sans" pitchFamily="2" charset="0"/>
                <a:cs typeface="Open Sans" pitchFamily="2" charset="0"/>
              </a:rPr>
              <a:t>16</a:t>
            </a:r>
            <a:r>
              <a:rPr kumimoji="0" lang="en-CA" sz="2000" b="0" i="0" u="none" strike="noStrike" kern="1200" cap="none" spc="0" normalizeH="0" baseline="0" noProof="0" dirty="0">
                <a:ln>
                  <a:noFill/>
                </a:ln>
                <a:solidFill>
                  <a:prstClr val="white">
                    <a:lumMod val="49000"/>
                  </a:prstClr>
                </a:solidFill>
                <a:effectLst/>
                <a:uLnTx/>
                <a:uFillTx/>
                <a:latin typeface="Open Sans" pitchFamily="2" charset="0"/>
                <a:ea typeface="Open Sans" pitchFamily="2" charset="0"/>
                <a:cs typeface="Open Sans"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endParaRPr>
          </a:p>
        </p:txBody>
      </p:sp>
      <p:sp>
        <p:nvSpPr>
          <p:cNvPr id="6" name="TextBox 5">
            <a:extLst>
              <a:ext uri="{FF2B5EF4-FFF2-40B4-BE49-F238E27FC236}">
                <a16:creationId xmlns:a16="http://schemas.microsoft.com/office/drawing/2014/main" id="{06E3487B-5269-D6B6-4A9A-E695E8F4AE03}"/>
              </a:ext>
            </a:extLst>
          </p:cNvPr>
          <p:cNvSpPr txBox="1"/>
          <p:nvPr/>
        </p:nvSpPr>
        <p:spPr>
          <a:xfrm>
            <a:off x="8188111" y="3936803"/>
            <a:ext cx="3833405" cy="2502902"/>
          </a:xfrm>
          <a:prstGeom prst="rect">
            <a:avLst/>
          </a:prstGeom>
          <a:solidFill>
            <a:srgbClr val="C9D7AF"/>
          </a:solidFill>
        </p:spPr>
        <p:txBody>
          <a:bodyPr wrap="square" lIns="91440" tIns="45720" rIns="91440" bIns="45720" rtlCol="0" anchor="t" anchorCtr="0">
            <a:noAutofit/>
          </a:bodyPr>
          <a:lstStyle/>
          <a:p>
            <a:pPr lvl="0" algn="ctr">
              <a:defRPr/>
            </a:pPr>
            <a:r>
              <a:rPr lang="en-US" sz="2000" b="1" dirty="0">
                <a:solidFill>
                  <a:schemeClr val="accent6">
                    <a:lumMod val="50000"/>
                  </a:schemeClr>
                </a:solidFill>
                <a:latin typeface="Open Sans" pitchFamily="2" charset="0"/>
                <a:ea typeface="Open Sans" pitchFamily="2" charset="0"/>
                <a:cs typeface="Open Sans" pitchFamily="2" charset="0"/>
              </a:rPr>
              <a:t>Bone Marrow Reference</a:t>
            </a:r>
          </a:p>
          <a:p>
            <a:pPr lvl="0">
              <a:defRPr/>
            </a:pPr>
            <a:r>
              <a:rPr lang="en-US" sz="2000" dirty="0">
                <a:solidFill>
                  <a:prstClr val="white">
                    <a:lumMod val="49000"/>
                  </a:prstClr>
                </a:solidFill>
                <a:latin typeface="Open Sans" pitchFamily="2" charset="0"/>
                <a:ea typeface="Open Sans" pitchFamily="2" charset="0"/>
                <a:cs typeface="Open Sans" pitchFamily="2" charset="0"/>
              </a:rPr>
              <a:t>All but one of the included studies used serum as the index test and bone marrow examination as a reference standard to confirm the diagnosis of iron deficiency.</a:t>
            </a:r>
            <a:endParaRPr kumimoji="0" lang="en-US" sz="2000" b="0" i="0" u="none" strike="noStrike" kern="1200" cap="none" spc="0" normalizeH="0" baseline="0" noProof="0" dirty="0">
              <a:ln>
                <a:noFill/>
              </a:ln>
              <a:solidFill>
                <a:prstClr val="white">
                  <a:lumMod val="49000"/>
                </a:prstClr>
              </a:solidFill>
              <a:effectLst/>
              <a:uLnTx/>
              <a:uFillTx/>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86189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BA30C-FA22-7394-92B5-C592AB7DA4EF}"/>
              </a:ext>
            </a:extLst>
          </p:cNvPr>
          <p:cNvSpPr>
            <a:spLocks noGrp="1"/>
          </p:cNvSpPr>
          <p:nvPr>
            <p:ph type="title"/>
          </p:nvPr>
        </p:nvSpPr>
        <p:spPr>
          <a:xfrm>
            <a:off x="366346" y="1209720"/>
            <a:ext cx="10972800" cy="713539"/>
          </a:xfrm>
        </p:spPr>
        <p:txBody>
          <a:bodyPr/>
          <a:lstStyle/>
          <a:p>
            <a:r>
              <a:rPr lang="en-CA" sz="3200" dirty="0">
                <a:latin typeface="Barlow Condensed" panose="00000506000000000000" pitchFamily="2" charset="0"/>
              </a:rPr>
              <a:t>Rationale</a:t>
            </a:r>
          </a:p>
        </p:txBody>
      </p:sp>
      <p:sp>
        <p:nvSpPr>
          <p:cNvPr id="3" name="Content Placeholder 2">
            <a:extLst>
              <a:ext uri="{FF2B5EF4-FFF2-40B4-BE49-F238E27FC236}">
                <a16:creationId xmlns:a16="http://schemas.microsoft.com/office/drawing/2014/main" id="{3518FE01-1516-B4E3-B965-663942BD0E7F}"/>
              </a:ext>
            </a:extLst>
          </p:cNvPr>
          <p:cNvSpPr>
            <a:spLocks noGrp="1"/>
          </p:cNvSpPr>
          <p:nvPr>
            <p:ph idx="1"/>
          </p:nvPr>
        </p:nvSpPr>
        <p:spPr>
          <a:xfrm>
            <a:off x="111211" y="1759826"/>
            <a:ext cx="11961340" cy="1267154"/>
          </a:xfrm>
        </p:spPr>
        <p:txBody>
          <a:bodyPr/>
          <a:lstStyle/>
          <a:p>
            <a:pPr marL="0" indent="0">
              <a:buNone/>
            </a:pPr>
            <a:r>
              <a:rPr lang="en-CA" sz="2000" kern="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lang="en-CA" sz="2000" dirty="0">
              <a:solidFill>
                <a:schemeClr val="tx1"/>
              </a:solidFill>
              <a:latin typeface="Calibri" panose="020F0502020204030204" pitchFamily="34" charset="0"/>
              <a:cs typeface="Calibri" panose="020F0502020204030204" pitchFamily="34" charset="0"/>
            </a:endParaRPr>
          </a:p>
        </p:txBody>
      </p:sp>
      <p:sp>
        <p:nvSpPr>
          <p:cNvPr id="9" name="Rectangle 4">
            <a:extLst>
              <a:ext uri="{FF2B5EF4-FFF2-40B4-BE49-F238E27FC236}">
                <a16:creationId xmlns:a16="http://schemas.microsoft.com/office/drawing/2014/main" id="{7BDC570F-E3C0-7B75-10FB-09B36C9BF82A}"/>
              </a:ext>
            </a:extLst>
          </p:cNvPr>
          <p:cNvSpPr>
            <a:spLocks noChangeArrowheads="1"/>
          </p:cNvSpPr>
          <p:nvPr/>
        </p:nvSpPr>
        <p:spPr bwMode="auto">
          <a:xfrm>
            <a:off x="615461" y="1884925"/>
            <a:ext cx="107090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en-US" sz="1800" dirty="0">
                <a:solidFill>
                  <a:schemeClr val="bg1">
                    <a:lumMod val="50000"/>
                  </a:schemeClr>
                </a:solidFill>
                <a:latin typeface="Open Sans" pitchFamily="2" charset="0"/>
                <a:ea typeface="Open Sans" pitchFamily="2" charset="0"/>
                <a:cs typeface="Open Sans" pitchFamily="2" charset="0"/>
              </a:rPr>
              <a:t>The panel prioritized a serum ferritin threshold that maximized sensitivity, prioritizing detection of as many iron-deficient individuals as possible who could benefit from treatment.</a:t>
            </a:r>
            <a:endParaRPr lang="en-CA" sz="1800" dirty="0">
              <a:solidFill>
                <a:schemeClr val="bg1">
                  <a:lumMod val="50000"/>
                </a:schemeClr>
              </a:solidFill>
              <a:latin typeface="Open Sans" pitchFamily="2" charset="0"/>
              <a:ea typeface="Open Sans" pitchFamily="2" charset="0"/>
              <a:cs typeface="Open Sans" pitchFamily="2" charset="0"/>
            </a:endParaRPr>
          </a:p>
        </p:txBody>
      </p:sp>
      <p:graphicFrame>
        <p:nvGraphicFramePr>
          <p:cNvPr id="5" name="Diagram 4">
            <a:extLst>
              <a:ext uri="{FF2B5EF4-FFF2-40B4-BE49-F238E27FC236}">
                <a16:creationId xmlns:a16="http://schemas.microsoft.com/office/drawing/2014/main" id="{96C7C81A-DF07-4799-CE5A-1D7368116EC5}"/>
              </a:ext>
            </a:extLst>
          </p:cNvPr>
          <p:cNvGraphicFramePr/>
          <p:nvPr>
            <p:extLst>
              <p:ext uri="{D42A27DB-BD31-4B8C-83A1-F6EECF244321}">
                <p14:modId xmlns:p14="http://schemas.microsoft.com/office/powerpoint/2010/main" val="1863552315"/>
              </p:ext>
            </p:extLst>
          </p:nvPr>
        </p:nvGraphicFramePr>
        <p:xfrm>
          <a:off x="598887" y="2800230"/>
          <a:ext cx="10972800" cy="35371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75511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3F246-61DE-BBE1-B56B-BBD4015B38B3}"/>
              </a:ext>
            </a:extLst>
          </p:cNvPr>
          <p:cNvSpPr>
            <a:spLocks noGrp="1"/>
          </p:cNvSpPr>
          <p:nvPr>
            <p:ph type="title"/>
          </p:nvPr>
        </p:nvSpPr>
        <p:spPr/>
        <p:txBody>
          <a:bodyPr/>
          <a:lstStyle/>
          <a:p>
            <a:r>
              <a:rPr lang="en-CA" sz="3200" dirty="0">
                <a:latin typeface="Barlow Condensed" panose="00000506000000000000" pitchFamily="2" charset="0"/>
              </a:rPr>
              <a:t>Discussion &amp; Caveats </a:t>
            </a:r>
          </a:p>
        </p:txBody>
      </p:sp>
      <p:sp>
        <p:nvSpPr>
          <p:cNvPr id="3" name="Content Placeholder 2">
            <a:extLst>
              <a:ext uri="{FF2B5EF4-FFF2-40B4-BE49-F238E27FC236}">
                <a16:creationId xmlns:a16="http://schemas.microsoft.com/office/drawing/2014/main" id="{569C54C6-5EEF-2ADC-23C9-3D9F25E521D2}"/>
              </a:ext>
            </a:extLst>
          </p:cNvPr>
          <p:cNvSpPr>
            <a:spLocks noGrp="1"/>
          </p:cNvSpPr>
          <p:nvPr>
            <p:ph idx="1"/>
          </p:nvPr>
        </p:nvSpPr>
        <p:spPr>
          <a:xfrm>
            <a:off x="610913" y="1885176"/>
            <a:ext cx="10855872" cy="1457114"/>
          </a:xfrm>
          <a:noFill/>
        </p:spPr>
        <p:txBody>
          <a:bodyPr/>
          <a:lstStyle/>
          <a:p>
            <a:pPr marL="0" indent="0">
              <a:buNone/>
            </a:pPr>
            <a:r>
              <a:rPr lang="en-US" sz="2400" dirty="0">
                <a:solidFill>
                  <a:schemeClr val="tx1">
                    <a:lumMod val="50000"/>
                    <a:lumOff val="50000"/>
                  </a:schemeClr>
                </a:solidFill>
                <a:latin typeface="Open Sans" pitchFamily="2" charset="0"/>
                <a:ea typeface="Open Sans" pitchFamily="2" charset="0"/>
                <a:cs typeface="Open Sans" pitchFamily="2" charset="0"/>
              </a:rPr>
              <a:t>The guideline panel suggests a serum ferritin threshold of ≤30 ng/mL over a serum ferritin threshold of ≤15 ng/mL to diagnose iron deficiency in the general adult population (excluding menstruating or pregnant individuals), despite low certainty in the evidence. </a:t>
            </a:r>
            <a:endParaRPr lang="en-CA" sz="2400" dirty="0">
              <a:solidFill>
                <a:schemeClr val="tx1">
                  <a:lumMod val="50000"/>
                  <a:lumOff val="50000"/>
                </a:schemeClr>
              </a:solidFill>
              <a:latin typeface="Open Sans" pitchFamily="2" charset="0"/>
              <a:ea typeface="Open Sans" pitchFamily="2" charset="0"/>
              <a:cs typeface="Open Sans" pitchFamily="2" charset="0"/>
            </a:endParaRPr>
          </a:p>
        </p:txBody>
      </p:sp>
      <p:graphicFrame>
        <p:nvGraphicFramePr>
          <p:cNvPr id="4" name="Diagram 3">
            <a:extLst>
              <a:ext uri="{FF2B5EF4-FFF2-40B4-BE49-F238E27FC236}">
                <a16:creationId xmlns:a16="http://schemas.microsoft.com/office/drawing/2014/main" id="{9721F8E5-D94F-0DC9-A12F-FDD2ABA8F222}"/>
              </a:ext>
            </a:extLst>
          </p:cNvPr>
          <p:cNvGraphicFramePr/>
          <p:nvPr>
            <p:extLst>
              <p:ext uri="{D42A27DB-BD31-4B8C-83A1-F6EECF244321}">
                <p14:modId xmlns:p14="http://schemas.microsoft.com/office/powerpoint/2010/main" val="4038558033"/>
              </p:ext>
            </p:extLst>
          </p:nvPr>
        </p:nvGraphicFramePr>
        <p:xfrm>
          <a:off x="551288" y="3518136"/>
          <a:ext cx="10897913" cy="2984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3648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3A0196-A1BC-7FCA-7837-728D8F8E80F7}"/>
              </a:ext>
            </a:extLst>
          </p:cNvPr>
          <p:cNvSpPr>
            <a:spLocks noGrp="1"/>
          </p:cNvSpPr>
          <p:nvPr>
            <p:ph idx="1"/>
          </p:nvPr>
        </p:nvSpPr>
        <p:spPr/>
        <p:txBody>
          <a:bodyPr/>
          <a:lstStyle/>
          <a:p>
            <a:pPr marL="0" indent="0">
              <a:buNone/>
            </a:pPr>
            <a:r>
              <a:rPr lang="en-US" sz="2400" dirty="0">
                <a:latin typeface="Open Sans" pitchFamily="2" charset="0"/>
                <a:ea typeface="Open Sans" pitchFamily="2" charset="0"/>
                <a:cs typeface="Open Sans" pitchFamily="2" charset="0"/>
              </a:rPr>
              <a:t>In the adult population (excluding menstruating or pregnant individuals) what is the suggested ferritin threshold for diagnosis of iron deficiency?</a:t>
            </a:r>
          </a:p>
          <a:p>
            <a:pPr marL="0" indent="0">
              <a:buNone/>
            </a:pPr>
            <a:endParaRPr lang="en-US" sz="2400" dirty="0">
              <a:latin typeface="Open Sans" pitchFamily="2" charset="0"/>
              <a:ea typeface="Open Sans" pitchFamily="2" charset="0"/>
              <a:cs typeface="Open Sans" pitchFamily="2" charset="0"/>
            </a:endParaRPr>
          </a:p>
          <a:p>
            <a:pPr marL="514350" indent="-514350">
              <a:buAutoNum type="alphaUcPeriod"/>
            </a:pPr>
            <a:r>
              <a:rPr lang="en-US" sz="2400" dirty="0">
                <a:latin typeface="Open Sans" pitchFamily="2" charset="0"/>
                <a:ea typeface="Open Sans" pitchFamily="2" charset="0"/>
                <a:cs typeface="Open Sans" pitchFamily="2" charset="0"/>
              </a:rPr>
              <a:t>15 ng/mL</a:t>
            </a:r>
          </a:p>
          <a:p>
            <a:pPr marL="514350" indent="-514350">
              <a:buAutoNum type="alphaUcPeriod"/>
            </a:pPr>
            <a:r>
              <a:rPr lang="en-US" sz="2400" dirty="0">
                <a:latin typeface="Open Sans" pitchFamily="2" charset="0"/>
                <a:ea typeface="Open Sans" pitchFamily="2" charset="0"/>
                <a:cs typeface="Open Sans" pitchFamily="2" charset="0"/>
              </a:rPr>
              <a:t>30 ng/mL</a:t>
            </a:r>
          </a:p>
          <a:p>
            <a:pPr marL="514350" indent="-514350">
              <a:buAutoNum type="alphaUcPeriod"/>
            </a:pPr>
            <a:r>
              <a:rPr lang="en-US" sz="2400" dirty="0">
                <a:latin typeface="Open Sans" pitchFamily="2" charset="0"/>
                <a:ea typeface="Open Sans" pitchFamily="2" charset="0"/>
                <a:cs typeface="Open Sans" pitchFamily="2" charset="0"/>
              </a:rPr>
              <a:t>50 ng/mL</a:t>
            </a:r>
          </a:p>
          <a:p>
            <a:pPr marL="514350" indent="-514350">
              <a:buAutoNum type="alphaUcPeriod"/>
            </a:pPr>
            <a:r>
              <a:rPr lang="en-US" sz="2400" dirty="0">
                <a:latin typeface="Open Sans" pitchFamily="2" charset="0"/>
                <a:ea typeface="Open Sans" pitchFamily="2" charset="0"/>
                <a:cs typeface="Open Sans" pitchFamily="2" charset="0"/>
              </a:rPr>
              <a:t>100 ng/mL</a:t>
            </a:r>
          </a:p>
          <a:p>
            <a:pPr marL="0" indent="0">
              <a:buNone/>
            </a:pPr>
            <a:endParaRPr lang="en-US" sz="2400" dirty="0">
              <a:latin typeface="Open Sans" pitchFamily="2" charset="0"/>
              <a:ea typeface="Open Sans" pitchFamily="2" charset="0"/>
              <a:cs typeface="Open Sans" pitchFamily="2" charset="0"/>
            </a:endParaRPr>
          </a:p>
        </p:txBody>
      </p:sp>
      <p:sp>
        <p:nvSpPr>
          <p:cNvPr id="4" name="Rectangle 3">
            <a:extLst>
              <a:ext uri="{FF2B5EF4-FFF2-40B4-BE49-F238E27FC236}">
                <a16:creationId xmlns:a16="http://schemas.microsoft.com/office/drawing/2014/main" id="{15613F2C-68D0-4BA5-8AA0-C0AF31023164}"/>
              </a:ext>
            </a:extLst>
          </p:cNvPr>
          <p:cNvSpPr/>
          <p:nvPr/>
        </p:nvSpPr>
        <p:spPr>
          <a:xfrm>
            <a:off x="340378" y="3679257"/>
            <a:ext cx="2041072" cy="468085"/>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6" name="Title 5">
            <a:extLst>
              <a:ext uri="{FF2B5EF4-FFF2-40B4-BE49-F238E27FC236}">
                <a16:creationId xmlns:a16="http://schemas.microsoft.com/office/drawing/2014/main" id="{BEEECFE5-ED32-2D2C-04A2-12DD5F68DBF9}"/>
              </a:ext>
            </a:extLst>
          </p:cNvPr>
          <p:cNvSpPr>
            <a:spLocks noGrp="1"/>
          </p:cNvSpPr>
          <p:nvPr>
            <p:ph type="title"/>
          </p:nvPr>
        </p:nvSpPr>
        <p:spPr/>
        <p:txBody>
          <a:bodyPr/>
          <a:lstStyle/>
          <a:p>
            <a:r>
              <a:rPr lang="en-US" sz="3200" dirty="0">
                <a:latin typeface="Barlow Condensed" panose="00000506000000000000" pitchFamily="2" charset="0"/>
              </a:rPr>
              <a:t>Return to Case 3: </a:t>
            </a:r>
            <a:r>
              <a:rPr lang="en-US" sz="3200" dirty="0">
                <a:latin typeface="Barlow Condensed" panose="00000506000000000000" pitchFamily="2" charset="0"/>
                <a:ea typeface="Geneva"/>
              </a:rPr>
              <a:t>Adult with iron deficiency</a:t>
            </a:r>
            <a:endParaRPr lang="en-US" sz="3200" dirty="0">
              <a:latin typeface="Barlow Condensed" panose="00000506000000000000" pitchFamily="2" charset="0"/>
            </a:endParaRPr>
          </a:p>
        </p:txBody>
      </p:sp>
    </p:spTree>
    <p:extLst>
      <p:ext uri="{BB962C8B-B14F-4D97-AF65-F5344CB8AC3E}">
        <p14:creationId xmlns:p14="http://schemas.microsoft.com/office/powerpoint/2010/main" val="38873343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22D47-A026-7244-C81F-B1E6434D250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E746F2-6839-55C6-E2F1-C3D1AEB6BE2B}"/>
              </a:ext>
            </a:extLst>
          </p:cNvPr>
          <p:cNvSpPr>
            <a:spLocks noGrp="1"/>
          </p:cNvSpPr>
          <p:nvPr>
            <p:ph idx="1"/>
          </p:nvPr>
        </p:nvSpPr>
        <p:spPr/>
        <p:txBody>
          <a:bodyPr/>
          <a:lstStyle/>
          <a:p>
            <a:pPr marL="0" indent="0">
              <a:buNone/>
            </a:pPr>
            <a:r>
              <a:rPr lang="en-US" sz="2400" dirty="0">
                <a:latin typeface="Open Sans" pitchFamily="2" charset="0"/>
                <a:ea typeface="Open Sans" pitchFamily="2" charset="0"/>
                <a:cs typeface="Open Sans" pitchFamily="2" charset="0"/>
              </a:rPr>
              <a:t>Given the patient is having symptoms, what is the suggested ferritin threshold for diagnosis of iron deficiency?</a:t>
            </a:r>
          </a:p>
          <a:p>
            <a:pPr marL="0" indent="0">
              <a:buNone/>
            </a:pPr>
            <a:endParaRPr lang="en-US" sz="2400" dirty="0">
              <a:latin typeface="Open Sans" pitchFamily="2" charset="0"/>
              <a:ea typeface="Open Sans" pitchFamily="2" charset="0"/>
              <a:cs typeface="Open Sans" pitchFamily="2" charset="0"/>
            </a:endParaRPr>
          </a:p>
          <a:p>
            <a:pPr marL="514350" indent="-514350">
              <a:buAutoNum type="alphaUcPeriod"/>
            </a:pPr>
            <a:r>
              <a:rPr lang="en-US" sz="2400" dirty="0">
                <a:latin typeface="Open Sans" pitchFamily="2" charset="0"/>
                <a:ea typeface="Open Sans" pitchFamily="2" charset="0"/>
                <a:cs typeface="Open Sans" pitchFamily="2" charset="0"/>
              </a:rPr>
              <a:t>15 ng/mL</a:t>
            </a:r>
          </a:p>
          <a:p>
            <a:pPr marL="514350" indent="-514350">
              <a:buAutoNum type="alphaUcPeriod"/>
            </a:pPr>
            <a:r>
              <a:rPr lang="en-US" sz="2400" dirty="0">
                <a:latin typeface="Open Sans" pitchFamily="2" charset="0"/>
                <a:ea typeface="Open Sans" pitchFamily="2" charset="0"/>
                <a:cs typeface="Open Sans" pitchFamily="2" charset="0"/>
              </a:rPr>
              <a:t>30 ng/mL</a:t>
            </a:r>
          </a:p>
          <a:p>
            <a:pPr marL="514350" indent="-514350">
              <a:buAutoNum type="alphaUcPeriod"/>
            </a:pPr>
            <a:r>
              <a:rPr lang="en-US" sz="2400" dirty="0">
                <a:latin typeface="Open Sans" pitchFamily="2" charset="0"/>
                <a:ea typeface="Open Sans" pitchFamily="2" charset="0"/>
                <a:cs typeface="Open Sans" pitchFamily="2" charset="0"/>
              </a:rPr>
              <a:t>50 ng/mL</a:t>
            </a:r>
          </a:p>
          <a:p>
            <a:pPr marL="514350" indent="-514350">
              <a:buAutoNum type="alphaUcPeriod"/>
            </a:pPr>
            <a:r>
              <a:rPr lang="en-US" sz="2400" dirty="0">
                <a:latin typeface="Open Sans" pitchFamily="2" charset="0"/>
                <a:ea typeface="Open Sans" pitchFamily="2" charset="0"/>
                <a:cs typeface="Open Sans" pitchFamily="2" charset="0"/>
              </a:rPr>
              <a:t>100 ng/mL</a:t>
            </a:r>
          </a:p>
          <a:p>
            <a:pPr marL="0" indent="0">
              <a:buNone/>
            </a:pPr>
            <a:endParaRPr lang="en-US" sz="2400" dirty="0">
              <a:latin typeface="Open Sans" pitchFamily="2" charset="0"/>
              <a:ea typeface="Open Sans" pitchFamily="2" charset="0"/>
              <a:cs typeface="Open Sans" pitchFamily="2" charset="0"/>
            </a:endParaRPr>
          </a:p>
        </p:txBody>
      </p:sp>
      <p:sp>
        <p:nvSpPr>
          <p:cNvPr id="4" name="Rectangle 3">
            <a:extLst>
              <a:ext uri="{FF2B5EF4-FFF2-40B4-BE49-F238E27FC236}">
                <a16:creationId xmlns:a16="http://schemas.microsoft.com/office/drawing/2014/main" id="{6FB2D1A3-A2D4-42F3-B13C-D99BA840258F}"/>
              </a:ext>
            </a:extLst>
          </p:cNvPr>
          <p:cNvSpPr/>
          <p:nvPr/>
        </p:nvSpPr>
        <p:spPr>
          <a:xfrm>
            <a:off x="350005" y="4101738"/>
            <a:ext cx="1997528" cy="468085"/>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6" name="Title 5">
            <a:extLst>
              <a:ext uri="{FF2B5EF4-FFF2-40B4-BE49-F238E27FC236}">
                <a16:creationId xmlns:a16="http://schemas.microsoft.com/office/drawing/2014/main" id="{E662BF22-2BA9-E9FD-2CA6-AB24E3AB3BD2}"/>
              </a:ext>
            </a:extLst>
          </p:cNvPr>
          <p:cNvSpPr>
            <a:spLocks noGrp="1"/>
          </p:cNvSpPr>
          <p:nvPr>
            <p:ph type="title"/>
          </p:nvPr>
        </p:nvSpPr>
        <p:spPr/>
        <p:txBody>
          <a:bodyPr/>
          <a:lstStyle/>
          <a:p>
            <a:r>
              <a:rPr lang="en-US" sz="3200" dirty="0">
                <a:latin typeface="Barlow Condensed" panose="00000506000000000000" pitchFamily="2" charset="0"/>
              </a:rPr>
              <a:t>Return to Case 3: </a:t>
            </a:r>
            <a:r>
              <a:rPr lang="en-US" sz="3200" dirty="0">
                <a:latin typeface="Barlow Condensed" panose="00000506000000000000" pitchFamily="2" charset="0"/>
                <a:ea typeface="Geneva"/>
              </a:rPr>
              <a:t>Adult with iron deficiency</a:t>
            </a:r>
            <a:endParaRPr lang="en-US" sz="3200" dirty="0">
              <a:latin typeface="Barlow Condensed" panose="00000506000000000000" pitchFamily="2" charset="0"/>
            </a:endParaRPr>
          </a:p>
        </p:txBody>
      </p:sp>
    </p:spTree>
    <p:extLst>
      <p:ext uri="{BB962C8B-B14F-4D97-AF65-F5344CB8AC3E}">
        <p14:creationId xmlns:p14="http://schemas.microsoft.com/office/powerpoint/2010/main" val="4160119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E24C3CB-597C-8842-82F7-4EFDE00609AE}"/>
              </a:ext>
            </a:extLst>
          </p:cNvPr>
          <p:cNvSpPr>
            <a:spLocks noGrp="1"/>
          </p:cNvSpPr>
          <p:nvPr>
            <p:ph type="title"/>
          </p:nvPr>
        </p:nvSpPr>
        <p:spPr>
          <a:xfrm>
            <a:off x="702128" y="1381955"/>
            <a:ext cx="10972800" cy="425073"/>
          </a:xfrm>
        </p:spPr>
        <p:txBody>
          <a:bodyPr lIns="0" tIns="0" rIns="0" bIns="0"/>
          <a:lstStyle/>
          <a:p>
            <a:r>
              <a:rPr lang="en-CA" sz="2800">
                <a:latin typeface="Barlow Condensed" panose="00000506000000000000" pitchFamily="2" charset="0"/>
              </a:rPr>
              <a:t>How were these guidelines generated?</a:t>
            </a:r>
          </a:p>
        </p:txBody>
      </p:sp>
      <p:sp>
        <p:nvSpPr>
          <p:cNvPr id="12" name="TextBox 11">
            <a:extLst>
              <a:ext uri="{FF2B5EF4-FFF2-40B4-BE49-F238E27FC236}">
                <a16:creationId xmlns:a16="http://schemas.microsoft.com/office/drawing/2014/main" id="{89D29A0A-5DB0-2146-B1DC-0A2DE21050F0}"/>
              </a:ext>
            </a:extLst>
          </p:cNvPr>
          <p:cNvSpPr txBox="1"/>
          <p:nvPr/>
        </p:nvSpPr>
        <p:spPr>
          <a:xfrm>
            <a:off x="702128" y="2113614"/>
            <a:ext cx="2459736" cy="3485195"/>
          </a:xfrm>
          <a:prstGeom prst="rect">
            <a:avLst/>
          </a:prstGeom>
          <a:solidFill>
            <a:srgbClr val="BEE0E4"/>
          </a:solidFill>
        </p:spPr>
        <p:txBody>
          <a:bodyPr wrap="square" lIns="91440" tIns="45720" rIns="91440" bIns="45720" rtlCol="0" anchor="t">
            <a:noAutofit/>
          </a:bodyPr>
          <a:lstStyle/>
          <a:p>
            <a:r>
              <a:rPr lang="en-CA" b="1" dirty="0">
                <a:solidFill>
                  <a:schemeClr val="tx1">
                    <a:lumMod val="75000"/>
                    <a:lumOff val="25000"/>
                  </a:schemeClr>
                </a:solidFill>
                <a:latin typeface="Open Sans" pitchFamily="2" charset="0"/>
                <a:ea typeface="Open Sans" pitchFamily="2" charset="0"/>
                <a:cs typeface="Open Sans" pitchFamily="2" charset="0"/>
              </a:rPr>
              <a:t>PANEL FORMATION</a:t>
            </a:r>
          </a:p>
          <a:p>
            <a:r>
              <a:rPr lang="en-CA" sz="1600" b="1" dirty="0">
                <a:solidFill>
                  <a:schemeClr val="tx1">
                    <a:lumMod val="50000"/>
                    <a:lumOff val="50000"/>
                  </a:schemeClr>
                </a:solidFill>
                <a:latin typeface="Open Sans" pitchFamily="2" charset="0"/>
                <a:ea typeface="Open Sans" pitchFamily="2" charset="0"/>
                <a:cs typeface="Open Sans" pitchFamily="2" charset="0"/>
              </a:rPr>
              <a:t>Guideline panel</a:t>
            </a:r>
            <a:r>
              <a:rPr lang="en-CA" sz="1600" dirty="0">
                <a:solidFill>
                  <a:schemeClr val="tx1">
                    <a:lumMod val="50000"/>
                    <a:lumOff val="50000"/>
                  </a:schemeClr>
                </a:solidFill>
                <a:latin typeface="Open Sans" pitchFamily="2" charset="0"/>
                <a:ea typeface="Open Sans" pitchFamily="2" charset="0"/>
                <a:cs typeface="Open Sans" pitchFamily="2" charset="0"/>
              </a:rPr>
              <a:t> was formed following these key criteria:</a:t>
            </a:r>
          </a:p>
          <a:p>
            <a:pPr marL="285750" indent="-285750">
              <a:buFont typeface="Arial" panose="020B0604020202020204" pitchFamily="34" charset="0"/>
              <a:buChar char="•"/>
            </a:pPr>
            <a:r>
              <a:rPr lang="en-CA" sz="1600" dirty="0">
                <a:solidFill>
                  <a:schemeClr val="tx1">
                    <a:lumMod val="50000"/>
                    <a:lumOff val="50000"/>
                  </a:schemeClr>
                </a:solidFill>
                <a:latin typeface="Open Sans" pitchFamily="2" charset="0"/>
                <a:ea typeface="Open Sans" pitchFamily="2" charset="0"/>
                <a:cs typeface="Open Sans" pitchFamily="2" charset="0"/>
              </a:rPr>
              <a:t>Balance of expertise (including disciplines beyond hematology)</a:t>
            </a:r>
          </a:p>
          <a:p>
            <a:pPr marL="285750" indent="-285750">
              <a:buFont typeface="Arial" panose="020B0604020202020204" pitchFamily="34" charset="0"/>
              <a:buChar char="•"/>
            </a:pPr>
            <a:r>
              <a:rPr lang="en-CA" sz="1600" dirty="0">
                <a:solidFill>
                  <a:schemeClr val="tx1">
                    <a:lumMod val="50000"/>
                    <a:lumOff val="50000"/>
                  </a:schemeClr>
                </a:solidFill>
                <a:latin typeface="Open Sans" pitchFamily="2" charset="0"/>
                <a:ea typeface="Open Sans" pitchFamily="2" charset="0"/>
                <a:cs typeface="Open Sans" pitchFamily="2" charset="0"/>
              </a:rPr>
              <a:t>Close attention to minimization and management of conflicts of interest</a:t>
            </a:r>
          </a:p>
        </p:txBody>
      </p:sp>
      <p:sp>
        <p:nvSpPr>
          <p:cNvPr id="13" name="TextBox 12">
            <a:extLst>
              <a:ext uri="{FF2B5EF4-FFF2-40B4-BE49-F238E27FC236}">
                <a16:creationId xmlns:a16="http://schemas.microsoft.com/office/drawing/2014/main" id="{BF56DE98-C6B0-4B43-B955-F09AE8BF5E19}"/>
              </a:ext>
            </a:extLst>
          </p:cNvPr>
          <p:cNvSpPr txBox="1"/>
          <p:nvPr/>
        </p:nvSpPr>
        <p:spPr>
          <a:xfrm>
            <a:off x="3331243" y="2113614"/>
            <a:ext cx="2459736" cy="2167805"/>
          </a:xfrm>
          <a:prstGeom prst="rect">
            <a:avLst/>
          </a:prstGeom>
          <a:solidFill>
            <a:srgbClr val="FED9B0"/>
          </a:solidFill>
        </p:spPr>
        <p:txBody>
          <a:bodyPr wrap="square" rtlCol="0">
            <a:noAutofit/>
          </a:bodyPr>
          <a:lstStyle/>
          <a:p>
            <a:r>
              <a:rPr lang="en-CA" b="1" dirty="0">
                <a:solidFill>
                  <a:schemeClr val="tx1">
                    <a:lumMod val="75000"/>
                    <a:lumOff val="25000"/>
                  </a:schemeClr>
                </a:solidFill>
                <a:latin typeface="Open Sans" pitchFamily="2" charset="0"/>
                <a:ea typeface="Open Sans" pitchFamily="2" charset="0"/>
                <a:cs typeface="Open Sans" pitchFamily="2" charset="0"/>
              </a:rPr>
              <a:t>CLINICAL QUESTIONS</a:t>
            </a:r>
          </a:p>
          <a:p>
            <a:r>
              <a:rPr lang="en-CA" sz="1600" dirty="0">
                <a:solidFill>
                  <a:schemeClr val="tx1">
                    <a:lumMod val="50000"/>
                    <a:lumOff val="50000"/>
                  </a:schemeClr>
                </a:solidFill>
                <a:latin typeface="Open Sans" pitchFamily="2" charset="0"/>
                <a:ea typeface="Open Sans" pitchFamily="2" charset="0"/>
                <a:cs typeface="Open Sans" pitchFamily="2" charset="0"/>
              </a:rPr>
              <a:t>5 </a:t>
            </a:r>
            <a:r>
              <a:rPr lang="en-CA" sz="1600" b="1" dirty="0">
                <a:solidFill>
                  <a:schemeClr val="tx1">
                    <a:lumMod val="50000"/>
                    <a:lumOff val="50000"/>
                  </a:schemeClr>
                </a:solidFill>
                <a:latin typeface="Open Sans" pitchFamily="2" charset="0"/>
                <a:ea typeface="Open Sans" pitchFamily="2" charset="0"/>
                <a:cs typeface="Open Sans" pitchFamily="2" charset="0"/>
              </a:rPr>
              <a:t>clinically-relevant questions </a:t>
            </a:r>
            <a:r>
              <a:rPr lang="en-CA" sz="1600" dirty="0">
                <a:solidFill>
                  <a:schemeClr val="tx1">
                    <a:lumMod val="50000"/>
                    <a:lumOff val="50000"/>
                  </a:schemeClr>
                </a:solidFill>
                <a:latin typeface="Open Sans" pitchFamily="2" charset="0"/>
                <a:ea typeface="Open Sans" pitchFamily="2" charset="0"/>
                <a:cs typeface="Open Sans" pitchFamily="2" charset="0"/>
              </a:rPr>
              <a:t>generated in </a:t>
            </a:r>
            <a:r>
              <a:rPr lang="en-CA" sz="1600" b="1" dirty="0">
                <a:solidFill>
                  <a:schemeClr val="tx1">
                    <a:lumMod val="50000"/>
                    <a:lumOff val="50000"/>
                  </a:schemeClr>
                </a:solidFill>
                <a:latin typeface="Open Sans" pitchFamily="2" charset="0"/>
                <a:ea typeface="Open Sans" pitchFamily="2" charset="0"/>
                <a:cs typeface="Open Sans" pitchFamily="2" charset="0"/>
              </a:rPr>
              <a:t>PICO format</a:t>
            </a:r>
            <a:r>
              <a:rPr lang="en-CA" sz="1600" dirty="0">
                <a:solidFill>
                  <a:schemeClr val="tx1">
                    <a:lumMod val="50000"/>
                    <a:lumOff val="50000"/>
                  </a:schemeClr>
                </a:solidFill>
                <a:latin typeface="Open Sans" pitchFamily="2" charset="0"/>
                <a:ea typeface="Open Sans" pitchFamily="2" charset="0"/>
                <a:cs typeface="Open Sans" pitchFamily="2" charset="0"/>
              </a:rPr>
              <a:t> (population, intervention, comparison, outcome)</a:t>
            </a:r>
          </a:p>
        </p:txBody>
      </p:sp>
      <p:sp>
        <p:nvSpPr>
          <p:cNvPr id="14" name="TextBox 13">
            <a:extLst>
              <a:ext uri="{FF2B5EF4-FFF2-40B4-BE49-F238E27FC236}">
                <a16:creationId xmlns:a16="http://schemas.microsoft.com/office/drawing/2014/main" id="{CC918534-2EA9-0648-A04C-E14CA2B85015}"/>
              </a:ext>
            </a:extLst>
          </p:cNvPr>
          <p:cNvSpPr txBox="1"/>
          <p:nvPr/>
        </p:nvSpPr>
        <p:spPr>
          <a:xfrm>
            <a:off x="5960358" y="2113614"/>
            <a:ext cx="2459736" cy="3485196"/>
          </a:xfrm>
          <a:prstGeom prst="rect">
            <a:avLst/>
          </a:prstGeom>
          <a:solidFill>
            <a:srgbClr val="C9D7AF"/>
          </a:solidFill>
        </p:spPr>
        <p:txBody>
          <a:bodyPr wrap="square" rtlCol="0">
            <a:noAutofit/>
          </a:bodyPr>
          <a:lstStyle/>
          <a:p>
            <a:r>
              <a:rPr lang="en-CA" b="1" dirty="0">
                <a:solidFill>
                  <a:schemeClr val="tx1">
                    <a:lumMod val="75000"/>
                    <a:lumOff val="25000"/>
                  </a:schemeClr>
                </a:solidFill>
                <a:latin typeface="Open Sans" pitchFamily="2" charset="0"/>
                <a:ea typeface="Open Sans" pitchFamily="2" charset="0"/>
                <a:cs typeface="Open Sans" pitchFamily="2" charset="0"/>
              </a:rPr>
              <a:t>EVIDENCE SYNTHESIS</a:t>
            </a:r>
          </a:p>
          <a:p>
            <a:r>
              <a:rPr lang="en-CA" sz="1600" dirty="0">
                <a:solidFill>
                  <a:schemeClr val="tx1">
                    <a:lumMod val="50000"/>
                    <a:lumOff val="50000"/>
                  </a:schemeClr>
                </a:solidFill>
                <a:latin typeface="Open Sans" pitchFamily="2" charset="0"/>
                <a:ea typeface="Open Sans" pitchFamily="2" charset="0"/>
                <a:cs typeface="Open Sans" pitchFamily="2" charset="0"/>
              </a:rPr>
              <a:t>Evidence summary generated for each PICO question via systematic review of health effects plus: </a:t>
            </a:r>
          </a:p>
          <a:p>
            <a:pPr marL="342900" indent="-342900">
              <a:buFont typeface="Arial" panose="020B0604020202020204" pitchFamily="34" charset="0"/>
              <a:buChar char="•"/>
            </a:pPr>
            <a:r>
              <a:rPr lang="en-CA" sz="1600" dirty="0">
                <a:solidFill>
                  <a:schemeClr val="tx1">
                    <a:lumMod val="50000"/>
                    <a:lumOff val="50000"/>
                  </a:schemeClr>
                </a:solidFill>
                <a:latin typeface="Open Sans" pitchFamily="2" charset="0"/>
                <a:ea typeface="Open Sans" pitchFamily="2" charset="0"/>
                <a:cs typeface="Open Sans" pitchFamily="2" charset="0"/>
              </a:rPr>
              <a:t>Resource use</a:t>
            </a:r>
          </a:p>
          <a:p>
            <a:pPr marL="342900" indent="-342900">
              <a:buFont typeface="Arial" panose="020B0604020202020204" pitchFamily="34" charset="0"/>
              <a:buChar char="•"/>
            </a:pPr>
            <a:r>
              <a:rPr lang="en-CA" sz="1600" dirty="0">
                <a:solidFill>
                  <a:schemeClr val="tx1">
                    <a:lumMod val="50000"/>
                    <a:lumOff val="50000"/>
                  </a:schemeClr>
                </a:solidFill>
                <a:latin typeface="Open Sans" pitchFamily="2" charset="0"/>
                <a:ea typeface="Open Sans" pitchFamily="2" charset="0"/>
                <a:cs typeface="Open Sans" pitchFamily="2" charset="0"/>
              </a:rPr>
              <a:t>Feasibility</a:t>
            </a:r>
          </a:p>
          <a:p>
            <a:pPr marL="342900" indent="-342900">
              <a:buFont typeface="Arial" panose="020B0604020202020204" pitchFamily="34" charset="0"/>
              <a:buChar char="•"/>
            </a:pPr>
            <a:r>
              <a:rPr lang="en-CA" sz="1600" dirty="0">
                <a:solidFill>
                  <a:schemeClr val="tx1">
                    <a:lumMod val="50000"/>
                    <a:lumOff val="50000"/>
                  </a:schemeClr>
                </a:solidFill>
                <a:latin typeface="Open Sans" pitchFamily="2" charset="0"/>
                <a:ea typeface="Open Sans" pitchFamily="2" charset="0"/>
                <a:cs typeface="Open Sans" pitchFamily="2" charset="0"/>
              </a:rPr>
              <a:t>Acceptability</a:t>
            </a:r>
          </a:p>
          <a:p>
            <a:pPr marL="342900" indent="-342900">
              <a:buFont typeface="Arial" panose="020B0604020202020204" pitchFamily="34" charset="0"/>
              <a:buChar char="•"/>
            </a:pPr>
            <a:r>
              <a:rPr lang="en-CA" sz="1600" dirty="0">
                <a:solidFill>
                  <a:schemeClr val="tx1">
                    <a:lumMod val="50000"/>
                    <a:lumOff val="50000"/>
                  </a:schemeClr>
                </a:solidFill>
                <a:latin typeface="Open Sans" pitchFamily="2" charset="0"/>
                <a:ea typeface="Open Sans" pitchFamily="2" charset="0"/>
                <a:cs typeface="Open Sans" pitchFamily="2" charset="0"/>
              </a:rPr>
              <a:t>Equity</a:t>
            </a:r>
          </a:p>
          <a:p>
            <a:pPr marL="342900" indent="-342900">
              <a:buFont typeface="Arial" panose="020B0604020202020204" pitchFamily="34" charset="0"/>
              <a:buChar char="•"/>
            </a:pPr>
            <a:r>
              <a:rPr lang="en-CA" sz="1600" dirty="0">
                <a:solidFill>
                  <a:schemeClr val="tx1">
                    <a:lumMod val="50000"/>
                    <a:lumOff val="50000"/>
                  </a:schemeClr>
                </a:solidFill>
                <a:latin typeface="Open Sans" pitchFamily="2" charset="0"/>
                <a:ea typeface="Open Sans" pitchFamily="2" charset="0"/>
                <a:cs typeface="Open Sans" pitchFamily="2" charset="0"/>
              </a:rPr>
              <a:t>Patient values and preferences</a:t>
            </a:r>
          </a:p>
        </p:txBody>
      </p:sp>
      <p:sp>
        <p:nvSpPr>
          <p:cNvPr id="15" name="TextBox 14">
            <a:extLst>
              <a:ext uri="{FF2B5EF4-FFF2-40B4-BE49-F238E27FC236}">
                <a16:creationId xmlns:a16="http://schemas.microsoft.com/office/drawing/2014/main" id="{3594DD09-C512-854A-ACA3-4CA23486A782}"/>
              </a:ext>
            </a:extLst>
          </p:cNvPr>
          <p:cNvSpPr txBox="1"/>
          <p:nvPr/>
        </p:nvSpPr>
        <p:spPr>
          <a:xfrm>
            <a:off x="3336840" y="4457646"/>
            <a:ext cx="2459736" cy="1141164"/>
          </a:xfrm>
          <a:prstGeom prst="rect">
            <a:avLst/>
          </a:prstGeom>
          <a:solidFill>
            <a:srgbClr val="FED9B0"/>
          </a:solidFill>
          <a:ln w="28575">
            <a:noFill/>
          </a:ln>
        </p:spPr>
        <p:txBody>
          <a:bodyPr wrap="square" lIns="91440" tIns="45720" rIns="91440" bIns="45720" rtlCol="0" anchor="t">
            <a:noAutofit/>
          </a:bodyPr>
          <a:lstStyle/>
          <a:p>
            <a:r>
              <a:rPr lang="en-CA" sz="1400" b="1" dirty="0">
                <a:solidFill>
                  <a:schemeClr val="tx1">
                    <a:lumMod val="50000"/>
                    <a:lumOff val="50000"/>
                  </a:schemeClr>
                </a:solidFill>
                <a:latin typeface="Open Sans" pitchFamily="2" charset="0"/>
                <a:ea typeface="Open Sans" pitchFamily="2" charset="0"/>
                <a:cs typeface="Open Sans" pitchFamily="2" charset="0"/>
              </a:rPr>
              <a:t>Example: PICO question</a:t>
            </a:r>
            <a:endParaRPr lang="en-CA" sz="1400" dirty="0">
              <a:solidFill>
                <a:schemeClr val="tx1">
                  <a:lumMod val="50000"/>
                  <a:lumOff val="50000"/>
                </a:schemeClr>
              </a:solidFill>
              <a:latin typeface="Open Sans" pitchFamily="2" charset="0"/>
              <a:ea typeface="Open Sans" pitchFamily="2" charset="0"/>
              <a:cs typeface="Open Sans" pitchFamily="2" charset="0"/>
            </a:endParaRPr>
          </a:p>
          <a:p>
            <a:r>
              <a:rPr lang="en-CA" sz="1100" dirty="0">
                <a:solidFill>
                  <a:schemeClr val="tx1">
                    <a:lumMod val="50000"/>
                    <a:lumOff val="50000"/>
                  </a:schemeClr>
                </a:solidFill>
                <a:latin typeface="Open Sans" pitchFamily="2" charset="0"/>
                <a:ea typeface="Open Sans" pitchFamily="2" charset="0"/>
                <a:cs typeface="Open Sans" pitchFamily="2" charset="0"/>
              </a:rPr>
              <a:t>Should serum ferritin cutoffs of ≤12 ng/mL or ≤20 ng/mL be used to diagnose iron deficiency, with or without anemia, in children aged 9 months to 4 years of age?</a:t>
            </a:r>
          </a:p>
        </p:txBody>
      </p:sp>
      <p:sp>
        <p:nvSpPr>
          <p:cNvPr id="16" name="Rectangle 15">
            <a:extLst>
              <a:ext uri="{FF2B5EF4-FFF2-40B4-BE49-F238E27FC236}">
                <a16:creationId xmlns:a16="http://schemas.microsoft.com/office/drawing/2014/main" id="{8E775C9E-F471-A845-8429-D89832F69364}"/>
              </a:ext>
            </a:extLst>
          </p:cNvPr>
          <p:cNvSpPr/>
          <p:nvPr/>
        </p:nvSpPr>
        <p:spPr>
          <a:xfrm>
            <a:off x="8589473" y="2113614"/>
            <a:ext cx="2459736" cy="3485195"/>
          </a:xfrm>
          <a:prstGeom prst="rect">
            <a:avLst/>
          </a:prstGeom>
          <a:solidFill>
            <a:srgbClr val="8B80A3">
              <a:alpha val="47059"/>
            </a:srgbClr>
          </a:solidFill>
        </p:spPr>
        <p:txBody>
          <a:bodyPr wrap="square">
            <a:noAutofit/>
          </a:bodyPr>
          <a:lstStyle/>
          <a:p>
            <a:r>
              <a:rPr lang="en-CA" sz="1600" b="1" dirty="0">
                <a:solidFill>
                  <a:schemeClr val="tx1">
                    <a:lumMod val="75000"/>
                    <a:lumOff val="25000"/>
                  </a:schemeClr>
                </a:solidFill>
                <a:latin typeface="Open Sans" pitchFamily="2" charset="0"/>
                <a:ea typeface="Open Sans" pitchFamily="2" charset="0"/>
                <a:cs typeface="Open Sans" pitchFamily="2" charset="0"/>
              </a:rPr>
              <a:t>MAKING RECOMMENDATIONS </a:t>
            </a:r>
            <a:endParaRPr lang="en-CA" sz="1400" b="1" dirty="0">
              <a:solidFill>
                <a:schemeClr val="tx1">
                  <a:lumMod val="75000"/>
                  <a:lumOff val="25000"/>
                </a:schemeClr>
              </a:solidFill>
              <a:latin typeface="Open Sans" pitchFamily="2" charset="0"/>
              <a:ea typeface="Open Sans" pitchFamily="2" charset="0"/>
              <a:cs typeface="Open Sans" pitchFamily="2" charset="0"/>
            </a:endParaRPr>
          </a:p>
          <a:p>
            <a:r>
              <a:rPr lang="en-CA" sz="1600" b="1" dirty="0">
                <a:solidFill>
                  <a:schemeClr val="tx1">
                    <a:lumMod val="50000"/>
                    <a:lumOff val="50000"/>
                  </a:schemeClr>
                </a:solidFill>
                <a:latin typeface="Open Sans" pitchFamily="2" charset="0"/>
                <a:ea typeface="Open Sans" pitchFamily="2" charset="0"/>
                <a:cs typeface="Open Sans" pitchFamily="2" charset="0"/>
              </a:rPr>
              <a:t>Recommendations made </a:t>
            </a:r>
            <a:r>
              <a:rPr lang="en-CA" sz="1600" dirty="0">
                <a:solidFill>
                  <a:schemeClr val="tx1">
                    <a:lumMod val="50000"/>
                    <a:lumOff val="50000"/>
                  </a:schemeClr>
                </a:solidFill>
                <a:latin typeface="Open Sans" pitchFamily="2" charset="0"/>
                <a:ea typeface="Open Sans" pitchFamily="2" charset="0"/>
                <a:cs typeface="Open Sans" pitchFamily="2" charset="0"/>
              </a:rPr>
              <a:t>by guideline panel members based on evidence for all factors</a:t>
            </a:r>
          </a:p>
        </p:txBody>
      </p:sp>
      <p:sp>
        <p:nvSpPr>
          <p:cNvPr id="3" name="TextBox 4">
            <a:extLst>
              <a:ext uri="{FF2B5EF4-FFF2-40B4-BE49-F238E27FC236}">
                <a16:creationId xmlns:a16="http://schemas.microsoft.com/office/drawing/2014/main" id="{F1FDBB2D-29F3-9F53-4090-DB47C3043CCB}"/>
              </a:ext>
            </a:extLst>
          </p:cNvPr>
          <p:cNvSpPr txBox="1"/>
          <p:nvPr/>
        </p:nvSpPr>
        <p:spPr>
          <a:xfrm>
            <a:off x="625059" y="5905397"/>
            <a:ext cx="10331840" cy="584775"/>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a:solidFill>
                  <a:schemeClr val="tx1">
                    <a:lumMod val="50000"/>
                    <a:lumOff val="50000"/>
                  </a:schemeClr>
                </a:solidFill>
                <a:latin typeface="Open Sans" pitchFamily="2" charset="0"/>
                <a:ea typeface="Open Sans" pitchFamily="2" charset="0"/>
                <a:cs typeface="Open Sans" pitchFamily="2" charset="0"/>
              </a:rPr>
              <a:t>ASH guidelines are reviewed annually by expert work groups convened by ASH. Resources, such as this slide set, derived from guidelines that require updating are removed from the ASH website. </a:t>
            </a:r>
          </a:p>
        </p:txBody>
      </p:sp>
    </p:spTree>
    <p:extLst>
      <p:ext uri="{BB962C8B-B14F-4D97-AF65-F5344CB8AC3E}">
        <p14:creationId xmlns:p14="http://schemas.microsoft.com/office/powerpoint/2010/main" val="122265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1AABF7B-2C95-FE0F-F064-22F069D81DFB}"/>
              </a:ext>
            </a:extLst>
          </p:cNvPr>
          <p:cNvGraphicFramePr>
            <a:graphicFrameLocks noGrp="1"/>
          </p:cNvGraphicFramePr>
          <p:nvPr>
            <p:extLst>
              <p:ext uri="{D42A27DB-BD31-4B8C-83A1-F6EECF244321}">
                <p14:modId xmlns:p14="http://schemas.microsoft.com/office/powerpoint/2010/main" val="558855874"/>
              </p:ext>
            </p:extLst>
          </p:nvPr>
        </p:nvGraphicFramePr>
        <p:xfrm>
          <a:off x="1098331" y="1272324"/>
          <a:ext cx="9995337" cy="5281881"/>
        </p:xfrm>
        <a:graphic>
          <a:graphicData uri="http://schemas.openxmlformats.org/drawingml/2006/table">
            <a:tbl>
              <a:tblPr firstRow="1" bandRow="1">
                <a:tableStyleId>{F5AB1C69-6EDB-4FF4-983F-18BD219EF322}</a:tableStyleId>
              </a:tblPr>
              <a:tblGrid>
                <a:gridCol w="9995337">
                  <a:extLst>
                    <a:ext uri="{9D8B030D-6E8A-4147-A177-3AD203B41FA5}">
                      <a16:colId xmlns:a16="http://schemas.microsoft.com/office/drawing/2014/main" val="2221648098"/>
                    </a:ext>
                  </a:extLst>
                </a:gridCol>
              </a:tblGrid>
              <a:tr h="420612">
                <a:tc>
                  <a:txBody>
                    <a:bodyPr/>
                    <a:lstStyle/>
                    <a:p>
                      <a:r>
                        <a:rPr lang="en-US" dirty="0">
                          <a:solidFill>
                            <a:schemeClr val="accent6">
                              <a:lumMod val="50000"/>
                            </a:schemeClr>
                          </a:solidFill>
                          <a:latin typeface="Open Sans" pitchFamily="2" charset="0"/>
                          <a:ea typeface="Open Sans" pitchFamily="2" charset="0"/>
                          <a:cs typeface="Open Sans" pitchFamily="2" charset="0"/>
                        </a:rPr>
                        <a:t>FUTURE RESEARCH NEEDS</a:t>
                      </a:r>
                      <a:endParaRPr dirty="0">
                        <a:solidFill>
                          <a:schemeClr val="accent6">
                            <a:lumMod val="50000"/>
                          </a:schemeClr>
                        </a:solidFill>
                        <a:latin typeface="Open Sans" pitchFamily="2" charset="0"/>
                        <a:ea typeface="Open Sans" pitchFamily="2" charset="0"/>
                        <a:cs typeface="Open Sans" pitchFamily="2" charset="0"/>
                      </a:endParaRPr>
                    </a:p>
                  </a:txBody>
                  <a:tcPr anchor="ctr">
                    <a:solidFill>
                      <a:srgbClr val="C9D7B0"/>
                    </a:solidFill>
                  </a:tcPr>
                </a:tc>
                <a:extLst>
                  <a:ext uri="{0D108BD9-81ED-4DB2-BD59-A6C34878D82A}">
                    <a16:rowId xmlns:a16="http://schemas.microsoft.com/office/drawing/2014/main" val="4004857784"/>
                  </a:ext>
                </a:extLst>
              </a:tr>
              <a:tr h="757101">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effectLst/>
                          <a:latin typeface="Open Sans" pitchFamily="2" charset="0"/>
                          <a:ea typeface="Open Sans" pitchFamily="2" charset="0"/>
                          <a:cs typeface="Open Sans" pitchFamily="2" charset="0"/>
                        </a:rPr>
                        <a:t>Studies on an appropriate reference standard for iron deficiency and harmonization of serum ferritin laboratory testing</a:t>
                      </a:r>
                      <a:endParaRPr lang="en-CA" dirty="0">
                        <a:solidFill>
                          <a:schemeClr val="bg1">
                            <a:lumMod val="50000"/>
                          </a:schemeClr>
                        </a:solidFill>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172181193"/>
                  </a:ext>
                </a:extLst>
              </a:tr>
              <a:tr h="937667">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effectLst/>
                          <a:latin typeface="Open Sans" pitchFamily="2" charset="0"/>
                          <a:ea typeface="Open Sans" pitchFamily="2" charset="0"/>
                          <a:cs typeface="Open Sans" pitchFamily="2" charset="0"/>
                        </a:rPr>
                        <a:t>Randomized clinical trials comparing serum ferritin thresholds to guide iron treatment, using patient-important outcomes </a:t>
                      </a:r>
                    </a:p>
                  </a:txBody>
                  <a:tcPr anchor="ctr"/>
                </a:tc>
                <a:extLst>
                  <a:ext uri="{0D108BD9-81ED-4DB2-BD59-A6C34878D82A}">
                    <a16:rowId xmlns:a16="http://schemas.microsoft.com/office/drawing/2014/main" val="3713757719"/>
                  </a:ext>
                </a:extLst>
              </a:tr>
              <a:tr h="937667">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effectLst/>
                          <a:latin typeface="Open Sans" pitchFamily="2" charset="0"/>
                          <a:ea typeface="Open Sans" pitchFamily="2" charset="0"/>
                          <a:cs typeface="Open Sans" pitchFamily="2" charset="0"/>
                        </a:rPr>
                        <a:t>Cost-effectiveness studies comparing diagnosis at different serum ferritin diagnostic thresholds</a:t>
                      </a:r>
                    </a:p>
                  </a:txBody>
                  <a:tcPr anchor="ctr"/>
                </a:tc>
                <a:extLst>
                  <a:ext uri="{0D108BD9-81ED-4DB2-BD59-A6C34878D82A}">
                    <a16:rowId xmlns:a16="http://schemas.microsoft.com/office/drawing/2014/main" val="2118366423"/>
                  </a:ext>
                </a:extLst>
              </a:tr>
              <a:tr h="937667">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effectLst/>
                          <a:latin typeface="Open Sans" pitchFamily="2" charset="0"/>
                          <a:ea typeface="Open Sans" pitchFamily="2" charset="0"/>
                          <a:cs typeface="Open Sans" pitchFamily="2" charset="0"/>
                        </a:rPr>
                        <a:t>Stakeholder engagement to assess feasibility, acceptability, and health state utility implications of different serum ferritin thresholds</a:t>
                      </a:r>
                      <a:endParaRPr lang="en-CA" dirty="0">
                        <a:solidFill>
                          <a:schemeClr val="bg1">
                            <a:lumMod val="50000"/>
                          </a:schemeClr>
                        </a:solidFill>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1427983333"/>
                  </a:ext>
                </a:extLst>
              </a:tr>
              <a:tr h="937667">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US" dirty="0">
                          <a:solidFill>
                            <a:schemeClr val="bg1">
                              <a:lumMod val="50000"/>
                            </a:schemeClr>
                          </a:solidFill>
                          <a:latin typeface="Open Sans" pitchFamily="2" charset="0"/>
                          <a:ea typeface="Open Sans" pitchFamily="2" charset="0"/>
                          <a:cs typeface="Open Sans" pitchFamily="2" charset="0"/>
                        </a:rPr>
                        <a:t>Exploration of health equity implications for different serum ferritin diagnostic thresholds in adults, including in individuals in malaria- endemic regions</a:t>
                      </a:r>
                    </a:p>
                  </a:txBody>
                  <a:tcPr anchor="ctr"/>
                </a:tc>
                <a:extLst>
                  <a:ext uri="{0D108BD9-81ED-4DB2-BD59-A6C34878D82A}">
                    <a16:rowId xmlns:a16="http://schemas.microsoft.com/office/drawing/2014/main" val="3853176282"/>
                  </a:ext>
                </a:extLst>
              </a:tr>
            </a:tbl>
          </a:graphicData>
        </a:graphic>
      </p:graphicFrame>
    </p:spTree>
    <p:extLst>
      <p:ext uri="{BB962C8B-B14F-4D97-AF65-F5344CB8AC3E}">
        <p14:creationId xmlns:p14="http://schemas.microsoft.com/office/powerpoint/2010/main" val="12250878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tIns="0" rIns="0" bIns="0" anchor="t"/>
          <a:lstStyle/>
          <a:p>
            <a:r>
              <a:rPr lang="en-US" sz="3200" dirty="0">
                <a:latin typeface="Barlow Condensed" panose="00000506000000000000" pitchFamily="2" charset="0"/>
                <a:ea typeface="Geneva"/>
              </a:rPr>
              <a:t>Case 4: Menstruating individual with iron deficiency</a:t>
            </a:r>
          </a:p>
        </p:txBody>
      </p:sp>
      <p:sp>
        <p:nvSpPr>
          <p:cNvPr id="3" name="Content Placeholder 2"/>
          <p:cNvSpPr>
            <a:spLocks noGrp="1"/>
          </p:cNvSpPr>
          <p:nvPr>
            <p:ph idx="1"/>
          </p:nvPr>
        </p:nvSpPr>
        <p:spPr>
          <a:xfrm>
            <a:off x="332473" y="2384625"/>
            <a:ext cx="7358114" cy="3132806"/>
          </a:xfrm>
        </p:spPr>
        <p:txBody>
          <a:bodyPr lIns="0" tIns="0" rIns="0" bIns="0" anchor="t"/>
          <a:lstStyle/>
          <a:p>
            <a:pPr marL="456565" indent="0">
              <a:buNone/>
            </a:pPr>
            <a:r>
              <a:rPr lang="en-US" sz="2400" dirty="0">
                <a:latin typeface="Open Sans" pitchFamily="2" charset="0"/>
                <a:ea typeface="Open Sans" pitchFamily="2" charset="0"/>
                <a:cs typeface="Open Sans" pitchFamily="2" charset="0"/>
              </a:rPr>
              <a:t>A 34-year-old patient presents to their primary care physician for fatigue. They report fatigue for at least a year, but over the last several months have developed a craving for ice and a pins-and-needles sensation in their legs, specifically at night, with an inability to stop moving them (restless leg syndrome). </a:t>
            </a:r>
          </a:p>
          <a:p>
            <a:pPr marL="0" indent="0">
              <a:spcBef>
                <a:spcPts val="0"/>
              </a:spcBef>
              <a:spcAft>
                <a:spcPts val="600"/>
              </a:spcAft>
              <a:buNone/>
            </a:pPr>
            <a:endParaRPr lang="en-US" sz="2400" dirty="0">
              <a:latin typeface="Open Sans" pitchFamily="2" charset="0"/>
              <a:ea typeface="Open Sans" pitchFamily="2" charset="0"/>
              <a:cs typeface="Open Sans" pitchFamily="2" charset="0"/>
            </a:endParaRPr>
          </a:p>
        </p:txBody>
      </p:sp>
      <p:pic>
        <p:nvPicPr>
          <p:cNvPr id="5" name="Picture 4">
            <a:extLst>
              <a:ext uri="{FF2B5EF4-FFF2-40B4-BE49-F238E27FC236}">
                <a16:creationId xmlns:a16="http://schemas.microsoft.com/office/drawing/2014/main" id="{89670201-F6D2-DD36-A490-106E91CFB6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0570" y="2305656"/>
            <a:ext cx="2961330" cy="2961330"/>
          </a:xfrm>
          <a:prstGeom prst="rect">
            <a:avLst/>
          </a:prstGeom>
        </p:spPr>
      </p:pic>
    </p:spTree>
    <p:extLst>
      <p:ext uri="{BB962C8B-B14F-4D97-AF65-F5344CB8AC3E}">
        <p14:creationId xmlns:p14="http://schemas.microsoft.com/office/powerpoint/2010/main" val="18665362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9100" y="2247895"/>
            <a:ext cx="7781625" cy="3113376"/>
          </a:xfrm>
        </p:spPr>
        <p:txBody>
          <a:bodyPr lIns="0" tIns="0" rIns="0" bIns="0" anchor="t"/>
          <a:lstStyle/>
          <a:p>
            <a:pPr marL="0" indent="0">
              <a:buNone/>
            </a:pPr>
            <a:r>
              <a:rPr lang="en-US" sz="2400" dirty="0">
                <a:latin typeface="Open Sans" pitchFamily="2" charset="0"/>
                <a:ea typeface="Open Sans" pitchFamily="2" charset="0"/>
                <a:cs typeface="Open Sans" pitchFamily="2" charset="0"/>
              </a:rPr>
              <a:t>When asked about a change in menstruation pattern, they note an increase in menstrual flow over the past year. Menarche occurred at age 11, with periods lasting five days, and pad changes at most four times daily on the heaviest days. Over the last several months, pad changes have increased to every 1-1.5 hours with associated passage of clots, both of which are affecting their quality of life. </a:t>
            </a:r>
            <a:endParaRPr lang="en-CA" sz="2400" dirty="0">
              <a:latin typeface="Open Sans" pitchFamily="2" charset="0"/>
              <a:ea typeface="Open Sans" pitchFamily="2" charset="0"/>
              <a:cs typeface="Open Sans" pitchFamily="2" charset="0"/>
            </a:endParaRPr>
          </a:p>
          <a:p>
            <a:pPr marL="0" indent="0">
              <a:buNone/>
            </a:pPr>
            <a:endParaRPr lang="en-US" sz="2400" dirty="0">
              <a:latin typeface="Open Sans" pitchFamily="2" charset="0"/>
              <a:ea typeface="Open Sans" pitchFamily="2" charset="0"/>
              <a:cs typeface="Open Sans" pitchFamily="2" charset="0"/>
            </a:endParaRPr>
          </a:p>
          <a:p>
            <a:pPr marL="456565" indent="-456565"/>
            <a:endParaRPr lang="en-US" sz="2400" dirty="0">
              <a:latin typeface="Open Sans" pitchFamily="2" charset="0"/>
              <a:ea typeface="Open Sans" pitchFamily="2" charset="0"/>
              <a:cs typeface="Open Sans" pitchFamily="2" charset="0"/>
            </a:endParaRPr>
          </a:p>
        </p:txBody>
      </p:sp>
      <p:sp>
        <p:nvSpPr>
          <p:cNvPr id="9" name="Title 1">
            <a:extLst>
              <a:ext uri="{FF2B5EF4-FFF2-40B4-BE49-F238E27FC236}">
                <a16:creationId xmlns:a16="http://schemas.microsoft.com/office/drawing/2014/main" id="{F62AAF42-7D81-4014-C260-4C5C68BABB7A}"/>
              </a:ext>
            </a:extLst>
          </p:cNvPr>
          <p:cNvSpPr>
            <a:spLocks noGrp="1"/>
          </p:cNvSpPr>
          <p:nvPr>
            <p:ph type="title"/>
          </p:nvPr>
        </p:nvSpPr>
        <p:spPr>
          <a:xfrm>
            <a:off x="419100" y="1340569"/>
            <a:ext cx="10972800" cy="713539"/>
          </a:xfrm>
        </p:spPr>
        <p:txBody>
          <a:bodyPr lIns="0" tIns="0" rIns="0" bIns="0" anchor="t"/>
          <a:lstStyle/>
          <a:p>
            <a:r>
              <a:rPr lang="en-US" sz="3200" dirty="0">
                <a:latin typeface="Barlow Condensed" panose="00000506000000000000" pitchFamily="2" charset="0"/>
                <a:ea typeface="Geneva"/>
              </a:rPr>
              <a:t>Case 4: Menstruating individual with iron deficiency</a:t>
            </a:r>
          </a:p>
        </p:txBody>
      </p:sp>
      <p:pic>
        <p:nvPicPr>
          <p:cNvPr id="2" name="Picture 1">
            <a:extLst>
              <a:ext uri="{FF2B5EF4-FFF2-40B4-BE49-F238E27FC236}">
                <a16:creationId xmlns:a16="http://schemas.microsoft.com/office/drawing/2014/main" id="{C3F4D85C-8F4E-090A-CB4C-CAED28F989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0570" y="2305656"/>
            <a:ext cx="2961330" cy="2961330"/>
          </a:xfrm>
          <a:prstGeom prst="rect">
            <a:avLst/>
          </a:prstGeom>
        </p:spPr>
      </p:pic>
    </p:spTree>
    <p:extLst>
      <p:ext uri="{BB962C8B-B14F-4D97-AF65-F5344CB8AC3E}">
        <p14:creationId xmlns:p14="http://schemas.microsoft.com/office/powerpoint/2010/main" val="16749660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2188CC-0829-495A-870F-168102C9D1EE}"/>
              </a:ext>
            </a:extLst>
          </p:cNvPr>
          <p:cNvSpPr>
            <a:spLocks noGrp="1"/>
          </p:cNvSpPr>
          <p:nvPr>
            <p:ph idx="1"/>
          </p:nvPr>
        </p:nvSpPr>
        <p:spPr/>
        <p:txBody>
          <a:bodyPr lIns="0" tIns="0" rIns="0" bIns="0" anchor="t">
            <a:normAutofit/>
          </a:bodyPr>
          <a:lstStyle/>
          <a:p>
            <a:pPr marL="0" indent="0">
              <a:buNone/>
            </a:pPr>
            <a:r>
              <a:rPr lang="en-CA" sz="2400" dirty="0">
                <a:latin typeface="Open Sans" pitchFamily="2" charset="0"/>
                <a:ea typeface="Open Sans" pitchFamily="2" charset="0"/>
                <a:cs typeface="Open Sans" pitchFamily="2" charset="0"/>
              </a:rPr>
              <a:t>Lab notes indicate that </a:t>
            </a:r>
            <a:r>
              <a:rPr lang="en-CA" sz="2400" b="1" dirty="0">
                <a:latin typeface="Open Sans" pitchFamily="2" charset="0"/>
                <a:ea typeface="Open Sans" pitchFamily="2" charset="0"/>
                <a:cs typeface="Open Sans" pitchFamily="2" charset="0"/>
              </a:rPr>
              <a:t>hemoglobin is 9.1g/dL </a:t>
            </a:r>
            <a:r>
              <a:rPr lang="en-CA" sz="2400" dirty="0">
                <a:latin typeface="Open Sans" pitchFamily="2" charset="0"/>
                <a:ea typeface="Open Sans" pitchFamily="2" charset="0"/>
                <a:cs typeface="Open Sans" pitchFamily="2" charset="0"/>
              </a:rPr>
              <a:t>and </a:t>
            </a:r>
            <a:r>
              <a:rPr lang="en-CA" sz="2400" b="1" dirty="0">
                <a:latin typeface="Open Sans" pitchFamily="2" charset="0"/>
                <a:ea typeface="Open Sans" pitchFamily="2" charset="0"/>
                <a:cs typeface="Open Sans" pitchFamily="2" charset="0"/>
              </a:rPr>
              <a:t>ferritin is 4ng/</a:t>
            </a:r>
            <a:r>
              <a:rPr lang="en-CA" sz="2400" b="1" dirty="0" err="1">
                <a:latin typeface="Open Sans" pitchFamily="2" charset="0"/>
                <a:ea typeface="Open Sans" pitchFamily="2" charset="0"/>
                <a:cs typeface="Open Sans" pitchFamily="2" charset="0"/>
              </a:rPr>
              <a:t>mL.</a:t>
            </a:r>
            <a:r>
              <a:rPr lang="en-CA" sz="2400" b="1" dirty="0">
                <a:latin typeface="Open Sans" pitchFamily="2" charset="0"/>
                <a:ea typeface="Open Sans" pitchFamily="2" charset="0"/>
                <a:cs typeface="Open Sans" pitchFamily="2" charset="0"/>
              </a:rPr>
              <a:t> </a:t>
            </a:r>
            <a:r>
              <a:rPr lang="en-CA" sz="2400" dirty="0">
                <a:latin typeface="Open Sans" pitchFamily="2" charset="0"/>
                <a:ea typeface="Open Sans" pitchFamily="2" charset="0"/>
                <a:cs typeface="Open Sans" pitchFamily="2" charset="0"/>
              </a:rPr>
              <a:t>What ferritin threshold should be used to diagnose iron deficiency in menstruating individuals? </a:t>
            </a:r>
          </a:p>
          <a:p>
            <a:pPr marL="0" indent="0">
              <a:buNone/>
            </a:pPr>
            <a:endParaRPr lang="en-CA" sz="2400" dirty="0">
              <a:latin typeface="Open Sans" pitchFamily="2" charset="0"/>
              <a:ea typeface="Open Sans" pitchFamily="2" charset="0"/>
              <a:cs typeface="Open Sans" pitchFamily="2" charset="0"/>
            </a:endParaRPr>
          </a:p>
          <a:p>
            <a:pPr marL="0" indent="0">
              <a:buNone/>
            </a:pPr>
            <a:r>
              <a:rPr lang="en-CA" sz="2400" dirty="0">
                <a:latin typeface="Open Sans" pitchFamily="2" charset="0"/>
                <a:ea typeface="Open Sans" pitchFamily="2" charset="0"/>
                <a:cs typeface="Open Sans" pitchFamily="2" charset="0"/>
              </a:rPr>
              <a:t>A. Ferritin ≤15 ng/mL</a:t>
            </a:r>
          </a:p>
          <a:p>
            <a:pPr marL="0" indent="0">
              <a:buNone/>
            </a:pPr>
            <a:r>
              <a:rPr lang="en-CA" sz="2400" dirty="0">
                <a:latin typeface="Open Sans" pitchFamily="2" charset="0"/>
                <a:ea typeface="Open Sans" pitchFamily="2" charset="0"/>
                <a:cs typeface="Open Sans" pitchFamily="2" charset="0"/>
              </a:rPr>
              <a:t>B. Ferritin ≤20 ng/mL</a:t>
            </a:r>
          </a:p>
          <a:p>
            <a:pPr marL="0" indent="0">
              <a:buNone/>
            </a:pPr>
            <a:r>
              <a:rPr lang="en-CA" sz="2400" dirty="0">
                <a:latin typeface="Open Sans" pitchFamily="2" charset="0"/>
                <a:ea typeface="Open Sans" pitchFamily="2" charset="0"/>
                <a:cs typeface="Open Sans" pitchFamily="2" charset="0"/>
              </a:rPr>
              <a:t>B. Ferritin ≤30 ng/mL</a:t>
            </a:r>
          </a:p>
          <a:p>
            <a:pPr marL="0" indent="0">
              <a:buNone/>
            </a:pPr>
            <a:r>
              <a:rPr lang="en-CA" sz="2400" dirty="0">
                <a:latin typeface="Open Sans" pitchFamily="2" charset="0"/>
                <a:ea typeface="Open Sans" pitchFamily="2" charset="0"/>
                <a:cs typeface="Open Sans" pitchFamily="2" charset="0"/>
              </a:rPr>
              <a:t>C. Ferritin ≤100 ng/mL</a:t>
            </a:r>
          </a:p>
          <a:p>
            <a:pPr marL="456565" indent="-456565"/>
            <a:endParaRPr lang="en-CA" sz="2400" dirty="0">
              <a:latin typeface="Open Sans" pitchFamily="2" charset="0"/>
              <a:ea typeface="Open Sans" pitchFamily="2" charset="0"/>
              <a:cs typeface="Open Sans" pitchFamily="2" charset="0"/>
            </a:endParaRPr>
          </a:p>
        </p:txBody>
      </p:sp>
      <p:sp>
        <p:nvSpPr>
          <p:cNvPr id="4" name="Title 1">
            <a:extLst>
              <a:ext uri="{FF2B5EF4-FFF2-40B4-BE49-F238E27FC236}">
                <a16:creationId xmlns:a16="http://schemas.microsoft.com/office/drawing/2014/main" id="{A02520AE-3CED-28CA-0AC7-EB3F844F77B8}"/>
              </a:ext>
            </a:extLst>
          </p:cNvPr>
          <p:cNvSpPr>
            <a:spLocks noGrp="1"/>
          </p:cNvSpPr>
          <p:nvPr>
            <p:ph type="title"/>
          </p:nvPr>
        </p:nvSpPr>
        <p:spPr>
          <a:xfrm>
            <a:off x="419100" y="1340569"/>
            <a:ext cx="10972800" cy="713539"/>
          </a:xfrm>
        </p:spPr>
        <p:txBody>
          <a:bodyPr lIns="0" tIns="0" rIns="0" bIns="0" anchor="t"/>
          <a:lstStyle/>
          <a:p>
            <a:r>
              <a:rPr lang="en-US" sz="3200" dirty="0">
                <a:latin typeface="Barlow Condensed" panose="00000506000000000000" pitchFamily="2" charset="0"/>
                <a:ea typeface="Geneva"/>
              </a:rPr>
              <a:t>Case 4: Menstruating individual with iron deficiency</a:t>
            </a:r>
          </a:p>
        </p:txBody>
      </p:sp>
    </p:spTree>
    <p:extLst>
      <p:ext uri="{BB962C8B-B14F-4D97-AF65-F5344CB8AC3E}">
        <p14:creationId xmlns:p14="http://schemas.microsoft.com/office/powerpoint/2010/main" val="5110985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62A23-981B-E3D1-E5ED-294F3916C8E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F896CD1-A2AB-8400-8937-724131E57D02}"/>
              </a:ext>
            </a:extLst>
          </p:cNvPr>
          <p:cNvSpPr txBox="1"/>
          <p:nvPr/>
        </p:nvSpPr>
        <p:spPr>
          <a:xfrm>
            <a:off x="8168640" y="6263640"/>
            <a:ext cx="3740448" cy="369332"/>
          </a:xfrm>
          <a:prstGeom prst="rect">
            <a:avLst/>
          </a:prstGeom>
          <a:noFill/>
        </p:spPr>
        <p:txBody>
          <a:bodyPr wrap="none" rtlCol="0">
            <a:spAutoFit/>
          </a:bodyPr>
          <a:lstStyle/>
          <a:p>
            <a:r>
              <a:rPr lang="en-US" dirty="0"/>
              <a:t>Image from guideline Visual Summary</a:t>
            </a:r>
          </a:p>
        </p:txBody>
      </p:sp>
      <p:sp>
        <p:nvSpPr>
          <p:cNvPr id="3" name="Title 2">
            <a:extLst>
              <a:ext uri="{FF2B5EF4-FFF2-40B4-BE49-F238E27FC236}">
                <a16:creationId xmlns:a16="http://schemas.microsoft.com/office/drawing/2014/main" id="{B102752B-306D-891D-0138-884FAE307711}"/>
              </a:ext>
            </a:extLst>
          </p:cNvPr>
          <p:cNvSpPr>
            <a:spLocks noGrp="1"/>
          </p:cNvSpPr>
          <p:nvPr>
            <p:ph type="title"/>
          </p:nvPr>
        </p:nvSpPr>
        <p:spPr>
          <a:xfrm>
            <a:off x="269845" y="1304283"/>
            <a:ext cx="10972800" cy="713539"/>
          </a:xfrm>
        </p:spPr>
        <p:txBody>
          <a:bodyPr/>
          <a:lstStyle/>
          <a:p>
            <a:r>
              <a:rPr lang="en-CA" sz="3200" dirty="0">
                <a:latin typeface="Barlow Condensed" panose="00000506000000000000" pitchFamily="2" charset="0"/>
              </a:rPr>
              <a:t>Recommendation</a:t>
            </a:r>
            <a:endParaRPr lang="en-US" sz="3200" dirty="0">
              <a:latin typeface="Barlow Condensed" panose="00000506000000000000" pitchFamily="2" charset="0"/>
            </a:endParaRPr>
          </a:p>
        </p:txBody>
      </p:sp>
      <p:pic>
        <p:nvPicPr>
          <p:cNvPr id="6" name="Picture 5">
            <a:extLst>
              <a:ext uri="{FF2B5EF4-FFF2-40B4-BE49-F238E27FC236}">
                <a16:creationId xmlns:a16="http://schemas.microsoft.com/office/drawing/2014/main" id="{96556B69-47F7-FDE4-C2B8-BF4E46499DCB}"/>
              </a:ext>
            </a:extLst>
          </p:cNvPr>
          <p:cNvPicPr>
            <a:picLocks noChangeAspect="1"/>
          </p:cNvPicPr>
          <p:nvPr/>
        </p:nvPicPr>
        <p:blipFill>
          <a:blip r:embed="rId3"/>
          <a:stretch>
            <a:fillRect/>
          </a:stretch>
        </p:blipFill>
        <p:spPr>
          <a:xfrm>
            <a:off x="765110" y="2017823"/>
            <a:ext cx="10818746" cy="40111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961665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04D8D-2B02-9EC7-B41D-15A63AADAC3F}"/>
              </a:ext>
            </a:extLst>
          </p:cNvPr>
          <p:cNvSpPr>
            <a:spLocks noGrp="1"/>
          </p:cNvSpPr>
          <p:nvPr>
            <p:ph type="title"/>
          </p:nvPr>
        </p:nvSpPr>
        <p:spPr/>
        <p:txBody>
          <a:bodyPr/>
          <a:lstStyle/>
          <a:p>
            <a:r>
              <a:rPr lang="en-CA" sz="3200" dirty="0">
                <a:latin typeface="Barlow Condensed" panose="00000506000000000000" pitchFamily="2" charset="0"/>
              </a:rPr>
              <a:t>Summary of Evidence</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6FBC53D-DD5A-FFFE-7D60-F02577CC8EE6}"/>
                  </a:ext>
                </a:extLst>
              </p:cNvPr>
              <p:cNvSpPr txBox="1"/>
              <p:nvPr/>
            </p:nvSpPr>
            <p:spPr>
              <a:xfrm>
                <a:off x="70340" y="2531899"/>
                <a:ext cx="3983723" cy="2919332"/>
              </a:xfrm>
              <a:prstGeom prst="rect">
                <a:avLst/>
              </a:prstGeom>
              <a:solidFill>
                <a:srgbClr val="FED9B0"/>
              </a:solidFill>
            </p:spPr>
            <p:txBody>
              <a:bodyPr wrap="square" lIns="91440" tIns="45720" rIns="91440" bIns="4572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dirty="0">
                    <a:ln>
                      <a:noFill/>
                    </a:ln>
                    <a:solidFill>
                      <a:schemeClr val="accent2">
                        <a:lumMod val="75000"/>
                      </a:schemeClr>
                    </a:solidFill>
                    <a:effectLst/>
                    <a:uLnTx/>
                    <a:uFillTx/>
                    <a:latin typeface="Open Sans" pitchFamily="2" charset="0"/>
                    <a:ea typeface="Open Sans" pitchFamily="2" charset="0"/>
                    <a:cs typeface="Open Sans" pitchFamily="2" charset="0"/>
                  </a:rPr>
                  <a:t>Direct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dirty="0">
                    <a:ln>
                      <a:noFill/>
                    </a:ln>
                    <a:solidFill>
                      <a:schemeClr val="accent2">
                        <a:lumMod val="75000"/>
                      </a:schemeClr>
                    </a:solidFill>
                    <a:effectLst/>
                    <a:uLnTx/>
                    <a:uFillTx/>
                    <a:latin typeface="Open Sans" pitchFamily="2" charset="0"/>
                    <a:ea typeface="Open Sans" pitchFamily="2" charset="0"/>
                    <a:cs typeface="Open Sans" pitchFamily="2" charset="0"/>
                  </a:rPr>
                  <a:t>Evidence</a:t>
                </a:r>
              </a:p>
              <a:p>
                <a:pPr algn="ctr">
                  <a:defRPr/>
                </a:pPr>
                <a:endParaRPr lang="en-US" kern="0" dirty="0">
                  <a:solidFill>
                    <a:schemeClr val="tx1">
                      <a:lumMod val="50000"/>
                      <a:lumOff val="50000"/>
                    </a:schemeClr>
                  </a:solidFill>
                  <a:latin typeface="Open Sans" pitchFamily="2" charset="0"/>
                  <a:ea typeface="Open Sans" pitchFamily="2" charset="0"/>
                  <a:cs typeface="Open Sans" pitchFamily="2" charset="0"/>
                </a:endParaRPr>
              </a:p>
              <a:p>
                <a:pPr>
                  <a:defRPr/>
                </a:pPr>
                <a:r>
                  <a:rPr lang="en-US" kern="0" dirty="0">
                    <a:solidFill>
                      <a:schemeClr val="tx1">
                        <a:lumMod val="50000"/>
                        <a:lumOff val="50000"/>
                      </a:schemeClr>
                    </a:solidFill>
                    <a:latin typeface="Open Sans" pitchFamily="2" charset="0"/>
                    <a:ea typeface="Open Sans" pitchFamily="2" charset="0"/>
                    <a:cs typeface="Open Sans" pitchFamily="2" charset="0"/>
                  </a:rPr>
                  <a:t>Examined test accuracy of serum ferritin cutoffs ( </a:t>
                </a:r>
                <a14:m>
                  <m:oMath xmlns:m="http://schemas.openxmlformats.org/officeDocument/2006/math">
                    <m:r>
                      <a:rPr lang="en-US" i="0" kern="0">
                        <a:solidFill>
                          <a:schemeClr val="tx1">
                            <a:lumMod val="50000"/>
                            <a:lumOff val="50000"/>
                          </a:schemeClr>
                        </a:solidFill>
                        <a:latin typeface="Cambria Math" panose="02040503050406030204" pitchFamily="18" charset="0"/>
                        <a:ea typeface="Cambria Math" panose="02040503050406030204" pitchFamily="18" charset="0"/>
                        <a:cs typeface="Calibri" panose="020F0502020204030204" pitchFamily="34" charset="0"/>
                      </a:rPr>
                      <m:t>≤</m:t>
                    </m:r>
                  </m:oMath>
                </a14:m>
                <a:r>
                  <a:rPr lang="en-US" kern="0" dirty="0">
                    <a:solidFill>
                      <a:schemeClr val="tx1">
                        <a:lumMod val="50000"/>
                        <a:lumOff val="50000"/>
                      </a:schemeClr>
                    </a:solidFill>
                    <a:latin typeface="Open Sans" pitchFamily="2" charset="0"/>
                    <a:ea typeface="Open Sans" pitchFamily="2" charset="0"/>
                    <a:cs typeface="Open Sans" pitchFamily="2" charset="0"/>
                  </a:rPr>
                  <a:t>15 ng/mL, </a:t>
                </a:r>
                <a14:m>
                  <m:oMath xmlns:m="http://schemas.openxmlformats.org/officeDocument/2006/math">
                    <m:r>
                      <a:rPr lang="en-US" i="0" kern="0">
                        <a:solidFill>
                          <a:schemeClr val="tx1">
                            <a:lumMod val="50000"/>
                            <a:lumOff val="50000"/>
                          </a:schemeClr>
                        </a:solidFill>
                        <a:latin typeface="Cambria Math" panose="02040503050406030204" pitchFamily="18" charset="0"/>
                        <a:ea typeface="Cambria Math" panose="02040503050406030204" pitchFamily="18" charset="0"/>
                        <a:cs typeface="Calibri" panose="020F0502020204030204" pitchFamily="34" charset="0"/>
                      </a:rPr>
                      <m:t>≤</m:t>
                    </m:r>
                  </m:oMath>
                </a14:m>
                <a:r>
                  <a:rPr lang="en-US" kern="0" dirty="0">
                    <a:solidFill>
                      <a:schemeClr val="tx1">
                        <a:lumMod val="50000"/>
                        <a:lumOff val="50000"/>
                      </a:schemeClr>
                    </a:solidFill>
                    <a:latin typeface="Open Sans" pitchFamily="2" charset="0"/>
                    <a:ea typeface="Open Sans" pitchFamily="2" charset="0"/>
                    <a:cs typeface="Open Sans" pitchFamily="2" charset="0"/>
                  </a:rPr>
                  <a:t>30 ng/mL, </a:t>
                </a:r>
                <a14:m>
                  <m:oMath xmlns:m="http://schemas.openxmlformats.org/officeDocument/2006/math">
                    <m:r>
                      <a:rPr lang="en-US" i="0" kern="0">
                        <a:solidFill>
                          <a:schemeClr val="tx1">
                            <a:lumMod val="50000"/>
                            <a:lumOff val="50000"/>
                          </a:schemeClr>
                        </a:solidFill>
                        <a:latin typeface="Cambria Math" panose="02040503050406030204" pitchFamily="18" charset="0"/>
                        <a:ea typeface="Cambria Math" panose="02040503050406030204" pitchFamily="18" charset="0"/>
                        <a:cs typeface="Calibri" panose="020F0502020204030204" pitchFamily="34" charset="0"/>
                      </a:rPr>
                      <m:t>≤</m:t>
                    </m:r>
                  </m:oMath>
                </a14:m>
                <a:r>
                  <a:rPr lang="en-US" kern="0" dirty="0">
                    <a:solidFill>
                      <a:schemeClr val="tx1">
                        <a:lumMod val="50000"/>
                        <a:lumOff val="50000"/>
                      </a:schemeClr>
                    </a:solidFill>
                    <a:latin typeface="Open Sans" pitchFamily="2" charset="0"/>
                    <a:ea typeface="Open Sans" pitchFamily="2" charset="0"/>
                    <a:cs typeface="Open Sans" pitchFamily="2" charset="0"/>
                  </a:rPr>
                  <a:t>50 ng/mL; n = </a:t>
                </a:r>
                <a:r>
                  <a:rPr lang="en-US" dirty="0">
                    <a:solidFill>
                      <a:schemeClr val="tx1">
                        <a:lumMod val="50000"/>
                        <a:lumOff val="50000"/>
                      </a:schemeClr>
                    </a:solidFill>
                    <a:latin typeface="Open Sans" pitchFamily="2" charset="0"/>
                    <a:ea typeface="Open Sans" pitchFamily="2" charset="0"/>
                    <a:cs typeface="Open Sans" pitchFamily="2" charset="0"/>
                  </a:rPr>
                  <a:t>7,583 ) against marrow staining</a:t>
                </a:r>
                <a:endParaRPr lang="en-US" kern="0" dirty="0">
                  <a:solidFill>
                    <a:schemeClr val="tx1">
                      <a:lumMod val="50000"/>
                      <a:lumOff val="50000"/>
                    </a:schemeClr>
                  </a:solidFill>
                  <a:latin typeface="Open Sans" pitchFamily="2" charset="0"/>
                  <a:ea typeface="Open Sans" pitchFamily="2" charset="0"/>
                  <a:cs typeface="Open Sans"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b="0" i="0" u="none" strike="noStrike" kern="1200" cap="none" spc="0" normalizeH="0" baseline="0" noProof="0" dirty="0">
                  <a:ln>
                    <a:noFill/>
                  </a:ln>
                  <a:solidFill>
                    <a:schemeClr val="tx1"/>
                  </a:solidFill>
                  <a:effectLst/>
                  <a:uLnTx/>
                  <a:uFillTx/>
                  <a:latin typeface="Open Sans" pitchFamily="2" charset="0"/>
                  <a:ea typeface="Open Sans" pitchFamily="2" charset="0"/>
                  <a:cs typeface="Open Sans"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CA" b="1" i="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1600" b="1" i="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1600" b="0" i="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endParaRPr>
              </a:p>
            </p:txBody>
          </p:sp>
        </mc:Choice>
        <mc:Fallback xmlns="">
          <p:sp>
            <p:nvSpPr>
              <p:cNvPr id="4" name="TextBox 3">
                <a:extLst>
                  <a:ext uri="{FF2B5EF4-FFF2-40B4-BE49-F238E27FC236}">
                    <a16:creationId xmlns:a16="http://schemas.microsoft.com/office/drawing/2014/main" id="{16FBC53D-DD5A-FFFE-7D60-F02577CC8EE6}"/>
                  </a:ext>
                </a:extLst>
              </p:cNvPr>
              <p:cNvSpPr txBox="1">
                <a:spLocks noRot="1" noChangeAspect="1" noMove="1" noResize="1" noEditPoints="1" noAdjustHandles="1" noChangeArrowheads="1" noChangeShapeType="1" noTextEdit="1"/>
              </p:cNvSpPr>
              <p:nvPr/>
            </p:nvSpPr>
            <p:spPr>
              <a:xfrm>
                <a:off x="70340" y="2531899"/>
                <a:ext cx="3983723" cy="2919332"/>
              </a:xfrm>
              <a:prstGeom prst="rect">
                <a:avLst/>
              </a:prstGeom>
              <a:blipFill>
                <a:blip r:embed="rId3"/>
                <a:stretch>
                  <a:fillRect l="-1270" t="-1299"/>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A17256AA-83BD-21E0-74EE-E86766389088}"/>
              </a:ext>
            </a:extLst>
          </p:cNvPr>
          <p:cNvSpPr txBox="1"/>
          <p:nvPr/>
        </p:nvSpPr>
        <p:spPr>
          <a:xfrm>
            <a:off x="4101393" y="2523870"/>
            <a:ext cx="3827217" cy="2944945"/>
          </a:xfrm>
          <a:prstGeom prst="rect">
            <a:avLst/>
          </a:prstGeom>
          <a:solidFill>
            <a:srgbClr val="BEE0E4"/>
          </a:solidFill>
        </p:spPr>
        <p:txBody>
          <a:bodyPr wrap="square" lIns="91440" tIns="45720" rIns="91440" bIns="4572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dirty="0">
                <a:ln>
                  <a:noFill/>
                </a:ln>
                <a:solidFill>
                  <a:srgbClr val="002060"/>
                </a:solidFill>
                <a:effectLst/>
                <a:uLnTx/>
                <a:uFillTx/>
                <a:latin typeface="Open Sans" pitchFamily="2" charset="0"/>
                <a:ea typeface="Open Sans" pitchFamily="2" charset="0"/>
                <a:cs typeface="Open Sans" pitchFamily="2" charset="0"/>
              </a:rPr>
              <a:t>Physiologic</a:t>
            </a:r>
            <a:r>
              <a:rPr kumimoji="0" lang="en-CA" sz="2000" b="1" i="0" u="none" strike="noStrike" kern="1200" cap="none" spc="0" normalizeH="0" noProof="0" dirty="0">
                <a:ln>
                  <a:noFill/>
                </a:ln>
                <a:solidFill>
                  <a:srgbClr val="002060"/>
                </a:solidFill>
                <a:effectLst/>
                <a:uLnTx/>
                <a:uFillTx/>
                <a:latin typeface="Open Sans" pitchFamily="2" charset="0"/>
                <a:ea typeface="Open Sans" pitchFamily="2" charset="0"/>
                <a:cs typeface="Open Sans" pitchFamily="2" charset="0"/>
              </a:rPr>
              <a:t> &amp;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noProof="0" dirty="0">
                <a:ln>
                  <a:noFill/>
                </a:ln>
                <a:solidFill>
                  <a:srgbClr val="002060"/>
                </a:solidFill>
                <a:effectLst/>
                <a:uLnTx/>
                <a:uFillTx/>
                <a:latin typeface="Open Sans" pitchFamily="2" charset="0"/>
                <a:ea typeface="Open Sans" pitchFamily="2" charset="0"/>
                <a:cs typeface="Open Sans" pitchFamily="2" charset="0"/>
              </a:rPr>
              <a:t>Observational Evidence</a:t>
            </a:r>
          </a:p>
          <a:p>
            <a:pPr lvl="0" algn="ctr">
              <a:defRPr/>
            </a:pPr>
            <a:endParaRPr lang="en-CA" i="1" kern="0" dirty="0">
              <a:solidFill>
                <a:schemeClr val="tx1">
                  <a:lumMod val="50000"/>
                  <a:lumOff val="50000"/>
                </a:schemeClr>
              </a:solidFill>
              <a:latin typeface="Open Sans" pitchFamily="2" charset="0"/>
              <a:ea typeface="Open Sans" pitchFamily="2" charset="0"/>
              <a:cs typeface="Open Sans" pitchFamily="2" charset="0"/>
            </a:endParaRPr>
          </a:p>
          <a:p>
            <a:pPr lvl="0">
              <a:defRPr/>
            </a:pPr>
            <a:r>
              <a:rPr lang="en-CA" kern="0" dirty="0">
                <a:solidFill>
                  <a:schemeClr val="tx1">
                    <a:lumMod val="50000"/>
                    <a:lumOff val="50000"/>
                  </a:schemeClr>
                </a:solidFill>
                <a:latin typeface="Open Sans" pitchFamily="2" charset="0"/>
                <a:ea typeface="Open Sans" pitchFamily="2" charset="0"/>
                <a:cs typeface="Open Sans" pitchFamily="2" charset="0"/>
              </a:rPr>
              <a:t>Physiological effects of serum ferritin thresholds, recommendations from other organizations &amp; the panel’s expert consensus</a:t>
            </a:r>
            <a:endParaRPr kumimoji="0" lang="en-CA" b="0" u="none" strike="noStrike" kern="1200" cap="none" spc="0" normalizeH="0" baseline="0" noProof="0" dirty="0">
              <a:ln>
                <a:noFill/>
              </a:ln>
              <a:solidFill>
                <a:schemeClr val="tx1">
                  <a:lumMod val="50000"/>
                  <a:lumOff val="50000"/>
                </a:schemeClr>
              </a:solidFill>
              <a:effectLst/>
              <a:uLnTx/>
              <a:uFillTx/>
              <a:latin typeface="Open Sans" pitchFamily="2" charset="0"/>
              <a:ea typeface="Open Sans" pitchFamily="2" charset="0"/>
              <a:cs typeface="Open Sans" pitchFamily="2" charset="0"/>
            </a:endParaRPr>
          </a:p>
        </p:txBody>
      </p:sp>
      <p:sp>
        <p:nvSpPr>
          <p:cNvPr id="6" name="TextBox 5">
            <a:extLst>
              <a:ext uri="{FF2B5EF4-FFF2-40B4-BE49-F238E27FC236}">
                <a16:creationId xmlns:a16="http://schemas.microsoft.com/office/drawing/2014/main" id="{06E3487B-5269-D6B6-4A9A-E695E8F4AE03}"/>
              </a:ext>
            </a:extLst>
          </p:cNvPr>
          <p:cNvSpPr txBox="1"/>
          <p:nvPr/>
        </p:nvSpPr>
        <p:spPr>
          <a:xfrm>
            <a:off x="7947804" y="2531898"/>
            <a:ext cx="4127147" cy="2936917"/>
          </a:xfrm>
          <a:prstGeom prst="rect">
            <a:avLst/>
          </a:prstGeom>
          <a:solidFill>
            <a:srgbClr val="C9D7AF"/>
          </a:solidFill>
        </p:spPr>
        <p:txBody>
          <a:bodyPr wrap="square" lIns="91440" tIns="45720" rIns="91440" bIns="45720" rtlCol="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000" b="1" dirty="0">
                <a:solidFill>
                  <a:schemeClr val="accent6">
                    <a:lumMod val="50000"/>
                  </a:schemeClr>
                </a:solidFill>
                <a:latin typeface="Open Sans" pitchFamily="2" charset="0"/>
                <a:ea typeface="Open Sans" pitchFamily="2" charset="0"/>
                <a:cs typeface="Open Sans" pitchFamily="2" charset="0"/>
              </a:rPr>
              <a:t>Functional &amp; Patient-Important Outcomes</a:t>
            </a:r>
          </a:p>
          <a:p>
            <a:pPr lvl="0" algn="ctr">
              <a:defRPr/>
            </a:pPr>
            <a:endParaRPr lang="en-US" sz="1600" i="1" kern="0" dirty="0">
              <a:solidFill>
                <a:schemeClr val="tx1">
                  <a:lumMod val="50000"/>
                  <a:lumOff val="50000"/>
                </a:schemeClr>
              </a:solidFill>
              <a:latin typeface="Open Sans" pitchFamily="2" charset="0"/>
              <a:ea typeface="Open Sans" pitchFamily="2" charset="0"/>
              <a:cs typeface="Open Sans" pitchFamily="2" charset="0"/>
            </a:endParaRPr>
          </a:p>
          <a:p>
            <a:pPr>
              <a:defRPr/>
            </a:pPr>
            <a:r>
              <a:rPr lang="en-US" kern="0" dirty="0">
                <a:solidFill>
                  <a:schemeClr val="tx1">
                    <a:lumMod val="50000"/>
                    <a:lumOff val="50000"/>
                  </a:schemeClr>
                </a:solidFill>
                <a:latin typeface="Open Sans" pitchFamily="2" charset="0"/>
                <a:ea typeface="Open Sans" pitchFamily="2" charset="0"/>
                <a:cs typeface="Open Sans" pitchFamily="2" charset="0"/>
              </a:rPr>
              <a:t>22 studies (5 observational, 12 RCTs,</a:t>
            </a:r>
            <a:r>
              <a:rPr lang="en-CA" kern="0" baseline="30000" dirty="0">
                <a:solidFill>
                  <a:schemeClr val="tx1">
                    <a:lumMod val="50000"/>
                    <a:lumOff val="50000"/>
                  </a:schemeClr>
                </a:solidFill>
                <a:latin typeface="Open Sans" pitchFamily="2" charset="0"/>
                <a:ea typeface="Open Sans" pitchFamily="2" charset="0"/>
                <a:cs typeface="Open Sans" pitchFamily="2" charset="0"/>
              </a:rPr>
              <a:t> </a:t>
            </a:r>
            <a:r>
              <a:rPr lang="en-US" kern="0" dirty="0">
                <a:solidFill>
                  <a:schemeClr val="tx1">
                    <a:lumMod val="50000"/>
                    <a:lumOff val="50000"/>
                  </a:schemeClr>
                </a:solidFill>
                <a:latin typeface="Open Sans" pitchFamily="2" charset="0"/>
                <a:ea typeface="Open Sans" pitchFamily="2" charset="0"/>
                <a:cs typeface="Open Sans" pitchFamily="2" charset="0"/>
              </a:rPr>
              <a:t>2 meta-analyses,</a:t>
            </a:r>
            <a:r>
              <a:rPr lang="en-CA" kern="0" baseline="30000" dirty="0">
                <a:solidFill>
                  <a:schemeClr val="tx1">
                    <a:lumMod val="50000"/>
                    <a:lumOff val="50000"/>
                  </a:schemeClr>
                </a:solidFill>
                <a:latin typeface="Open Sans" pitchFamily="2" charset="0"/>
                <a:ea typeface="Open Sans" pitchFamily="2" charset="0"/>
                <a:cs typeface="Open Sans" pitchFamily="2" charset="0"/>
              </a:rPr>
              <a:t> </a:t>
            </a:r>
            <a:r>
              <a:rPr lang="en-US" kern="0" dirty="0">
                <a:solidFill>
                  <a:schemeClr val="tx1">
                    <a:lumMod val="50000"/>
                    <a:lumOff val="50000"/>
                  </a:schemeClr>
                </a:solidFill>
                <a:latin typeface="Open Sans" pitchFamily="2" charset="0"/>
                <a:ea typeface="Open Sans" pitchFamily="2" charset="0"/>
                <a:cs typeface="Open Sans" pitchFamily="2" charset="0"/>
              </a:rPr>
              <a:t>2 SRs,</a:t>
            </a:r>
            <a:r>
              <a:rPr lang="en-CA" kern="0" baseline="30000" dirty="0">
                <a:solidFill>
                  <a:schemeClr val="tx1">
                    <a:lumMod val="50000"/>
                    <a:lumOff val="50000"/>
                  </a:schemeClr>
                </a:solidFill>
                <a:latin typeface="Open Sans" pitchFamily="2" charset="0"/>
                <a:ea typeface="Open Sans" pitchFamily="2" charset="0"/>
                <a:cs typeface="Open Sans" pitchFamily="2" charset="0"/>
              </a:rPr>
              <a:t> </a:t>
            </a:r>
            <a:r>
              <a:rPr lang="en-US" kern="0" dirty="0">
                <a:solidFill>
                  <a:schemeClr val="tx1">
                    <a:lumMod val="50000"/>
                    <a:lumOff val="50000"/>
                  </a:schemeClr>
                </a:solidFill>
                <a:latin typeface="Open Sans" pitchFamily="2" charset="0"/>
                <a:ea typeface="Open Sans" pitchFamily="2" charset="0"/>
                <a:cs typeface="Open Sans" pitchFamily="2" charset="0"/>
              </a:rPr>
              <a:t>1 Cochrane review)</a:t>
            </a:r>
            <a:r>
              <a:rPr lang="en-CA" kern="0" baseline="30000" dirty="0">
                <a:solidFill>
                  <a:schemeClr val="tx1">
                    <a:lumMod val="50000"/>
                    <a:lumOff val="50000"/>
                  </a:schemeClr>
                </a:solidFill>
                <a:latin typeface="Open Sans" pitchFamily="2" charset="0"/>
                <a:ea typeface="Open Sans" pitchFamily="2" charset="0"/>
                <a:cs typeface="Open Sans" pitchFamily="2" charset="0"/>
              </a:rPr>
              <a:t> </a:t>
            </a:r>
            <a:r>
              <a:rPr lang="en-US" kern="0" dirty="0">
                <a:solidFill>
                  <a:schemeClr val="tx1">
                    <a:lumMod val="50000"/>
                    <a:lumOff val="50000"/>
                  </a:schemeClr>
                </a:solidFill>
                <a:latin typeface="Open Sans" pitchFamily="2" charset="0"/>
                <a:ea typeface="Open Sans" pitchFamily="2" charset="0"/>
                <a:cs typeface="Open Sans" pitchFamily="2" charset="0"/>
              </a:rPr>
              <a:t>informed impact &amp;  treatment decisions on patient-important outcomes</a:t>
            </a:r>
            <a:endParaRPr lang="en-US" dirty="0">
              <a:solidFill>
                <a:schemeClr val="tx1">
                  <a:lumMod val="50000"/>
                  <a:lumOff val="50000"/>
                </a:scheme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496941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BA30C-FA22-7394-92B5-C592AB7DA4EF}"/>
              </a:ext>
            </a:extLst>
          </p:cNvPr>
          <p:cNvSpPr>
            <a:spLocks noGrp="1"/>
          </p:cNvSpPr>
          <p:nvPr>
            <p:ph type="title"/>
          </p:nvPr>
        </p:nvSpPr>
        <p:spPr>
          <a:xfrm>
            <a:off x="419100" y="1277507"/>
            <a:ext cx="10972800" cy="713539"/>
          </a:xfrm>
        </p:spPr>
        <p:txBody>
          <a:bodyPr/>
          <a:lstStyle/>
          <a:p>
            <a:r>
              <a:rPr lang="en-CA" sz="3200" dirty="0">
                <a:latin typeface="Barlow Condensed" panose="00000506000000000000" pitchFamily="2" charset="0"/>
              </a:rPr>
              <a:t>Rationale</a:t>
            </a:r>
          </a:p>
        </p:txBody>
      </p:sp>
      <p:sp>
        <p:nvSpPr>
          <p:cNvPr id="3" name="Content Placeholder 2">
            <a:extLst>
              <a:ext uri="{FF2B5EF4-FFF2-40B4-BE49-F238E27FC236}">
                <a16:creationId xmlns:a16="http://schemas.microsoft.com/office/drawing/2014/main" id="{3518FE01-1516-B4E3-B965-663942BD0E7F}"/>
              </a:ext>
            </a:extLst>
          </p:cNvPr>
          <p:cNvSpPr>
            <a:spLocks noGrp="1"/>
          </p:cNvSpPr>
          <p:nvPr>
            <p:ph idx="1"/>
          </p:nvPr>
        </p:nvSpPr>
        <p:spPr>
          <a:xfrm>
            <a:off x="457199" y="1759826"/>
            <a:ext cx="11615351" cy="1267154"/>
          </a:xfrm>
        </p:spPr>
        <p:txBody>
          <a:bodyPr/>
          <a:lstStyle/>
          <a:p>
            <a:pPr marL="0" indent="0">
              <a:buNone/>
            </a:pPr>
            <a:r>
              <a:rPr lang="en-US" sz="1800" dirty="0">
                <a:latin typeface="Open Sans" pitchFamily="2" charset="0"/>
                <a:ea typeface="Open Sans" pitchFamily="2" charset="0"/>
                <a:cs typeface="Open Sans" pitchFamily="2" charset="0"/>
              </a:rPr>
              <a:t>The panel prioritized a serum ferritin threshold that maximized sensitivity, prioritizing detection of as many iron-deficient individuals as possible who could benefit from treatment.</a:t>
            </a:r>
            <a:endParaRPr lang="en-CA" sz="1800" dirty="0">
              <a:latin typeface="Open Sans" pitchFamily="2" charset="0"/>
              <a:ea typeface="Open Sans" pitchFamily="2" charset="0"/>
              <a:cs typeface="Open Sans" pitchFamily="2" charset="0"/>
            </a:endParaRPr>
          </a:p>
        </p:txBody>
      </p:sp>
      <p:graphicFrame>
        <p:nvGraphicFramePr>
          <p:cNvPr id="5" name="Diagram 4">
            <a:extLst>
              <a:ext uri="{FF2B5EF4-FFF2-40B4-BE49-F238E27FC236}">
                <a16:creationId xmlns:a16="http://schemas.microsoft.com/office/drawing/2014/main" id="{BAF1F7E7-4FDF-28B1-42A8-6733386CF59F}"/>
              </a:ext>
            </a:extLst>
          </p:cNvPr>
          <p:cNvGraphicFramePr/>
          <p:nvPr>
            <p:extLst>
              <p:ext uri="{D42A27DB-BD31-4B8C-83A1-F6EECF244321}">
                <p14:modId xmlns:p14="http://schemas.microsoft.com/office/powerpoint/2010/main" val="4152693949"/>
              </p:ext>
            </p:extLst>
          </p:nvPr>
        </p:nvGraphicFramePr>
        <p:xfrm>
          <a:off x="457199" y="2670772"/>
          <a:ext cx="11448108" cy="3865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284203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3F246-61DE-BBE1-B56B-BBD4015B38B3}"/>
              </a:ext>
            </a:extLst>
          </p:cNvPr>
          <p:cNvSpPr>
            <a:spLocks noGrp="1"/>
          </p:cNvSpPr>
          <p:nvPr>
            <p:ph type="title"/>
          </p:nvPr>
        </p:nvSpPr>
        <p:spPr/>
        <p:txBody>
          <a:bodyPr/>
          <a:lstStyle/>
          <a:p>
            <a:r>
              <a:rPr lang="en-CA" sz="3200" dirty="0">
                <a:latin typeface="Barlow Condensed" panose="00000506000000000000" pitchFamily="2" charset="0"/>
              </a:rPr>
              <a:t>Discussion &amp; Caveats </a:t>
            </a:r>
          </a:p>
        </p:txBody>
      </p:sp>
      <p:sp>
        <p:nvSpPr>
          <p:cNvPr id="3" name="Content Placeholder 2">
            <a:extLst>
              <a:ext uri="{FF2B5EF4-FFF2-40B4-BE49-F238E27FC236}">
                <a16:creationId xmlns:a16="http://schemas.microsoft.com/office/drawing/2014/main" id="{569C54C6-5EEF-2ADC-23C9-3D9F25E521D2}"/>
              </a:ext>
            </a:extLst>
          </p:cNvPr>
          <p:cNvSpPr>
            <a:spLocks noGrp="1"/>
          </p:cNvSpPr>
          <p:nvPr>
            <p:ph idx="1"/>
          </p:nvPr>
        </p:nvSpPr>
        <p:spPr>
          <a:xfrm>
            <a:off x="610913" y="1885176"/>
            <a:ext cx="10855872" cy="1309196"/>
          </a:xfrm>
          <a:noFill/>
        </p:spPr>
        <p:txBody>
          <a:bodyPr/>
          <a:lstStyle/>
          <a:p>
            <a:pPr marL="0" indent="0">
              <a:buNone/>
            </a:pPr>
            <a:r>
              <a:rPr lang="en-CA" sz="2400" dirty="0">
                <a:solidFill>
                  <a:schemeClr val="tx1">
                    <a:lumMod val="50000"/>
                    <a:lumOff val="50000"/>
                  </a:schemeClr>
                </a:solidFill>
                <a:latin typeface="Open Sans" pitchFamily="2" charset="0"/>
                <a:ea typeface="Open Sans" pitchFamily="2" charset="0"/>
                <a:cs typeface="Open Sans" pitchFamily="2" charset="0"/>
              </a:rPr>
              <a:t>Laboratories should shift from </a:t>
            </a:r>
            <a:r>
              <a:rPr lang="en-US" sz="2400" dirty="0">
                <a:solidFill>
                  <a:schemeClr val="tx1">
                    <a:lumMod val="50000"/>
                    <a:lumOff val="50000"/>
                  </a:schemeClr>
                </a:solidFill>
                <a:latin typeface="Open Sans" pitchFamily="2" charset="0"/>
                <a:ea typeface="Open Sans" pitchFamily="2" charset="0"/>
                <a:cs typeface="Open Sans" pitchFamily="2" charset="0"/>
              </a:rPr>
              <a:t>s</a:t>
            </a:r>
            <a:r>
              <a:rPr lang="en-US" sz="2400" dirty="0">
                <a:latin typeface="Open Sans" pitchFamily="2" charset="0"/>
                <a:ea typeface="Open Sans" pitchFamily="2" charset="0"/>
                <a:cs typeface="Open Sans" pitchFamily="2" charset="0"/>
              </a:rPr>
              <a:t>hift from reference intervals based on population-derived normative values to clinical decision limits for ferritin thresholds.</a:t>
            </a:r>
          </a:p>
        </p:txBody>
      </p:sp>
      <mc:AlternateContent xmlns:mc="http://schemas.openxmlformats.org/markup-compatibility/2006" xmlns:a14="http://schemas.microsoft.com/office/drawing/2010/main">
        <mc:Choice Requires="a14">
          <p:graphicFrame>
            <p:nvGraphicFramePr>
              <p:cNvPr id="4" name="Diagram 3">
                <a:extLst>
                  <a:ext uri="{FF2B5EF4-FFF2-40B4-BE49-F238E27FC236}">
                    <a16:creationId xmlns:a16="http://schemas.microsoft.com/office/drawing/2014/main" id="{9721F8E5-D94F-0DC9-A12F-FDD2ABA8F222}"/>
                  </a:ext>
                </a:extLst>
              </p:cNvPr>
              <p:cNvGraphicFramePr/>
              <p:nvPr>
                <p:extLst>
                  <p:ext uri="{D42A27DB-BD31-4B8C-83A1-F6EECF244321}">
                    <p14:modId xmlns:p14="http://schemas.microsoft.com/office/powerpoint/2010/main" val="3057062520"/>
                  </p:ext>
                </p:extLst>
              </p:nvPr>
            </p:nvGraphicFramePr>
            <p:xfrm>
              <a:off x="586457" y="3043351"/>
              <a:ext cx="10897913" cy="2984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4" name="Diagram 3">
                <a:extLst>
                  <a:ext uri="{FF2B5EF4-FFF2-40B4-BE49-F238E27FC236}">
                    <a16:creationId xmlns:a16="http://schemas.microsoft.com/office/drawing/2014/main" id="{9721F8E5-D94F-0DC9-A12F-FDD2ABA8F222}"/>
                  </a:ext>
                </a:extLst>
              </p:cNvPr>
              <p:cNvGraphicFramePr/>
              <p:nvPr>
                <p:extLst>
                  <p:ext uri="{D42A27DB-BD31-4B8C-83A1-F6EECF244321}">
                    <p14:modId xmlns:p14="http://schemas.microsoft.com/office/powerpoint/2010/main" val="3057062520"/>
                  </p:ext>
                </p:extLst>
              </p:nvPr>
            </p:nvGraphicFramePr>
            <p:xfrm>
              <a:off x="586457" y="3043351"/>
              <a:ext cx="10897913" cy="298493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Tree>
    <p:extLst>
      <p:ext uri="{BB962C8B-B14F-4D97-AF65-F5344CB8AC3E}">
        <p14:creationId xmlns:p14="http://schemas.microsoft.com/office/powerpoint/2010/main" val="12884073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3E7BA-E133-0DEE-9238-73683F3FCA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089C3C1-7C22-7E8B-C040-BF43A66199A1}"/>
              </a:ext>
            </a:extLst>
          </p:cNvPr>
          <p:cNvSpPr/>
          <p:nvPr/>
        </p:nvSpPr>
        <p:spPr>
          <a:xfrm>
            <a:off x="530562" y="4693119"/>
            <a:ext cx="5971528" cy="4601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Content Placeholder 2">
            <a:extLst>
              <a:ext uri="{FF2B5EF4-FFF2-40B4-BE49-F238E27FC236}">
                <a16:creationId xmlns:a16="http://schemas.microsoft.com/office/drawing/2014/main" id="{311F709A-C7B0-EE92-938F-89F5FC0DF7E7}"/>
              </a:ext>
            </a:extLst>
          </p:cNvPr>
          <p:cNvSpPr>
            <a:spLocks noGrp="1"/>
          </p:cNvSpPr>
          <p:nvPr>
            <p:ph idx="1"/>
          </p:nvPr>
        </p:nvSpPr>
        <p:spPr>
          <a:xfrm>
            <a:off x="609600" y="2232383"/>
            <a:ext cx="10972800" cy="3954624"/>
          </a:xfrm>
        </p:spPr>
        <p:txBody>
          <a:bodyPr lIns="0" tIns="0" rIns="0" bIns="0" anchor="t">
            <a:normAutofit/>
          </a:bodyPr>
          <a:lstStyle/>
          <a:p>
            <a:pPr marL="0" indent="0">
              <a:buNone/>
            </a:pPr>
            <a:r>
              <a:rPr lang="en-CA" sz="2400" dirty="0">
                <a:latin typeface="Open Sans" pitchFamily="2" charset="0"/>
                <a:ea typeface="Open Sans" pitchFamily="2" charset="0"/>
                <a:cs typeface="Open Sans" pitchFamily="2" charset="0"/>
              </a:rPr>
              <a:t>Upon checking labs, it is noted that the </a:t>
            </a:r>
            <a:r>
              <a:rPr lang="en-CA" sz="2400" b="1" dirty="0">
                <a:latin typeface="Open Sans" pitchFamily="2" charset="0"/>
                <a:ea typeface="Open Sans" pitchFamily="2" charset="0"/>
                <a:cs typeface="Open Sans" pitchFamily="2" charset="0"/>
              </a:rPr>
              <a:t>hemoglobin is 9.1g/dL </a:t>
            </a:r>
            <a:r>
              <a:rPr lang="en-CA" sz="2400" dirty="0">
                <a:latin typeface="Open Sans" pitchFamily="2" charset="0"/>
                <a:ea typeface="Open Sans" pitchFamily="2" charset="0"/>
                <a:cs typeface="Open Sans" pitchFamily="2" charset="0"/>
              </a:rPr>
              <a:t>and </a:t>
            </a:r>
            <a:r>
              <a:rPr lang="en-CA" sz="2400" b="1" dirty="0">
                <a:latin typeface="Open Sans" pitchFamily="2" charset="0"/>
                <a:ea typeface="Open Sans" pitchFamily="2" charset="0"/>
                <a:cs typeface="Open Sans" pitchFamily="2" charset="0"/>
              </a:rPr>
              <a:t>ferritin is 4ng/</a:t>
            </a:r>
            <a:r>
              <a:rPr lang="en-CA" sz="2400" b="1" dirty="0" err="1">
                <a:latin typeface="Open Sans" pitchFamily="2" charset="0"/>
                <a:ea typeface="Open Sans" pitchFamily="2" charset="0"/>
                <a:cs typeface="Open Sans" pitchFamily="2" charset="0"/>
              </a:rPr>
              <a:t>mL.</a:t>
            </a:r>
            <a:r>
              <a:rPr lang="en-CA" sz="2400" b="1" dirty="0">
                <a:latin typeface="Open Sans" pitchFamily="2" charset="0"/>
                <a:ea typeface="Open Sans" pitchFamily="2" charset="0"/>
                <a:cs typeface="Open Sans" pitchFamily="2" charset="0"/>
              </a:rPr>
              <a:t> </a:t>
            </a:r>
            <a:r>
              <a:rPr lang="en-CA" sz="2400" dirty="0">
                <a:latin typeface="Open Sans" pitchFamily="2" charset="0"/>
                <a:ea typeface="Open Sans" pitchFamily="2" charset="0"/>
                <a:cs typeface="Open Sans" pitchFamily="2" charset="0"/>
              </a:rPr>
              <a:t>What ferritin threshold should be used to diagnose iron deficiency in menstruating individuals? </a:t>
            </a:r>
          </a:p>
          <a:p>
            <a:pPr marL="0" indent="0">
              <a:buNone/>
            </a:pPr>
            <a:endParaRPr lang="en-CA" sz="2400" dirty="0">
              <a:latin typeface="Open Sans" pitchFamily="2" charset="0"/>
              <a:ea typeface="Open Sans" pitchFamily="2" charset="0"/>
              <a:cs typeface="Open Sans" pitchFamily="2" charset="0"/>
            </a:endParaRPr>
          </a:p>
          <a:p>
            <a:pPr marL="0" indent="0">
              <a:buNone/>
            </a:pPr>
            <a:r>
              <a:rPr lang="en-CA" sz="2400" dirty="0">
                <a:latin typeface="Open Sans" pitchFamily="2" charset="0"/>
                <a:ea typeface="Open Sans" pitchFamily="2" charset="0"/>
                <a:cs typeface="Open Sans" pitchFamily="2" charset="0"/>
              </a:rPr>
              <a:t>A. Ferritin ≤15 ng/mL</a:t>
            </a:r>
          </a:p>
          <a:p>
            <a:pPr marL="0" indent="0">
              <a:buNone/>
            </a:pPr>
            <a:r>
              <a:rPr lang="en-CA" sz="2400" dirty="0">
                <a:latin typeface="Open Sans" pitchFamily="2" charset="0"/>
                <a:ea typeface="Open Sans" pitchFamily="2" charset="0"/>
                <a:cs typeface="Open Sans" pitchFamily="2" charset="0"/>
              </a:rPr>
              <a:t>B. Ferritin ≤20 ng/mL</a:t>
            </a:r>
          </a:p>
          <a:p>
            <a:pPr marL="0" indent="0">
              <a:buNone/>
            </a:pPr>
            <a:r>
              <a:rPr lang="en-CA" sz="2400" dirty="0">
                <a:latin typeface="Open Sans" pitchFamily="2" charset="0"/>
                <a:ea typeface="Open Sans" pitchFamily="2" charset="0"/>
                <a:cs typeface="Open Sans" pitchFamily="2" charset="0"/>
              </a:rPr>
              <a:t>C. Ferritin ≤30 ng/mL</a:t>
            </a:r>
          </a:p>
          <a:p>
            <a:pPr marL="0" indent="0">
              <a:buNone/>
            </a:pPr>
            <a:r>
              <a:rPr lang="en-CA" sz="2400" dirty="0">
                <a:latin typeface="Open Sans" pitchFamily="2" charset="0"/>
                <a:ea typeface="Open Sans" pitchFamily="2" charset="0"/>
                <a:cs typeface="Open Sans" pitchFamily="2" charset="0"/>
              </a:rPr>
              <a:t>D. Ferritin ≤100 ng/mL</a:t>
            </a:r>
          </a:p>
          <a:p>
            <a:pPr marL="456565" indent="-456565"/>
            <a:endParaRPr lang="en-CA" sz="2400" dirty="0">
              <a:latin typeface="Open Sans" pitchFamily="2" charset="0"/>
              <a:ea typeface="Open Sans" pitchFamily="2" charset="0"/>
              <a:cs typeface="Open Sans" pitchFamily="2" charset="0"/>
            </a:endParaRPr>
          </a:p>
        </p:txBody>
      </p:sp>
      <p:sp>
        <p:nvSpPr>
          <p:cNvPr id="3" name="Title 1">
            <a:extLst>
              <a:ext uri="{FF2B5EF4-FFF2-40B4-BE49-F238E27FC236}">
                <a16:creationId xmlns:a16="http://schemas.microsoft.com/office/drawing/2014/main" id="{175DAB91-09BE-C257-741C-C213407F0719}"/>
              </a:ext>
            </a:extLst>
          </p:cNvPr>
          <p:cNvSpPr>
            <a:spLocks noGrp="1"/>
          </p:cNvSpPr>
          <p:nvPr>
            <p:ph type="title"/>
          </p:nvPr>
        </p:nvSpPr>
        <p:spPr>
          <a:xfrm>
            <a:off x="419100" y="1340569"/>
            <a:ext cx="10972800" cy="713539"/>
          </a:xfrm>
        </p:spPr>
        <p:txBody>
          <a:bodyPr/>
          <a:lstStyle/>
          <a:p>
            <a:r>
              <a:rPr lang="en-CA" sz="3200" dirty="0">
                <a:latin typeface="Barlow Condensed" panose="00000506000000000000" pitchFamily="2" charset="0"/>
              </a:rPr>
              <a:t>Return to Case 4: </a:t>
            </a:r>
            <a:r>
              <a:rPr lang="en-US" sz="3200" dirty="0">
                <a:latin typeface="Barlow Condensed" panose="00000506000000000000" pitchFamily="2" charset="0"/>
                <a:ea typeface="Geneva"/>
              </a:rPr>
              <a:t>Menstruating individual with iron deficiency</a:t>
            </a:r>
            <a:endParaRPr lang="en-CA" sz="3200" dirty="0">
              <a:latin typeface="Barlow Condensed" panose="00000506000000000000" pitchFamily="2" charset="0"/>
            </a:endParaRPr>
          </a:p>
        </p:txBody>
      </p:sp>
    </p:spTree>
    <p:extLst>
      <p:ext uri="{BB962C8B-B14F-4D97-AF65-F5344CB8AC3E}">
        <p14:creationId xmlns:p14="http://schemas.microsoft.com/office/powerpoint/2010/main" val="977477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C03771D-F6B2-A2AA-5BD1-8F1C8307A245}"/>
              </a:ext>
            </a:extLst>
          </p:cNvPr>
          <p:cNvGraphicFramePr>
            <a:graphicFrameLocks noGrp="1"/>
          </p:cNvGraphicFramePr>
          <p:nvPr>
            <p:extLst>
              <p:ext uri="{D42A27DB-BD31-4B8C-83A1-F6EECF244321}">
                <p14:modId xmlns:p14="http://schemas.microsoft.com/office/powerpoint/2010/main" val="2912627452"/>
              </p:ext>
            </p:extLst>
          </p:nvPr>
        </p:nvGraphicFramePr>
        <p:xfrm>
          <a:off x="527538" y="1261401"/>
          <a:ext cx="11095893" cy="5238054"/>
        </p:xfrm>
        <a:graphic>
          <a:graphicData uri="http://schemas.openxmlformats.org/drawingml/2006/table">
            <a:tbl>
              <a:tblPr firstRow="1" bandRow="1">
                <a:tableStyleId>{F5AB1C69-6EDB-4FF4-983F-18BD219EF322}</a:tableStyleId>
              </a:tblPr>
              <a:tblGrid>
                <a:gridCol w="11095893">
                  <a:extLst>
                    <a:ext uri="{9D8B030D-6E8A-4147-A177-3AD203B41FA5}">
                      <a16:colId xmlns:a16="http://schemas.microsoft.com/office/drawing/2014/main" val="2221648098"/>
                    </a:ext>
                  </a:extLst>
                </a:gridCol>
              </a:tblGrid>
              <a:tr h="421580">
                <a:tc>
                  <a:txBody>
                    <a:bodyPr/>
                    <a:lstStyle/>
                    <a:p>
                      <a:r>
                        <a:rPr lang="en-US" dirty="0">
                          <a:solidFill>
                            <a:schemeClr val="accent6">
                              <a:lumMod val="50000"/>
                            </a:schemeClr>
                          </a:solidFill>
                          <a:latin typeface="Open Sans" pitchFamily="2" charset="0"/>
                          <a:ea typeface="Open Sans" pitchFamily="2" charset="0"/>
                          <a:cs typeface="Open Sans" pitchFamily="2" charset="0"/>
                        </a:rPr>
                        <a:t>FUTURE RESEARCH NEEDS</a:t>
                      </a:r>
                      <a:endParaRPr dirty="0">
                        <a:solidFill>
                          <a:schemeClr val="accent6">
                            <a:lumMod val="50000"/>
                          </a:schemeClr>
                        </a:solidFill>
                        <a:latin typeface="Open Sans" pitchFamily="2" charset="0"/>
                        <a:ea typeface="Open Sans" pitchFamily="2" charset="0"/>
                        <a:cs typeface="Open Sans" pitchFamily="2" charset="0"/>
                      </a:endParaRPr>
                    </a:p>
                  </a:txBody>
                  <a:tcPr anchor="ctr">
                    <a:solidFill>
                      <a:srgbClr val="C9D7B0"/>
                    </a:solidFill>
                  </a:tcPr>
                </a:tc>
                <a:extLst>
                  <a:ext uri="{0D108BD9-81ED-4DB2-BD59-A6C34878D82A}">
                    <a16:rowId xmlns:a16="http://schemas.microsoft.com/office/drawing/2014/main" val="4004857784"/>
                  </a:ext>
                </a:extLst>
              </a:tr>
              <a:tr h="758843">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sz="2400" dirty="0">
                          <a:solidFill>
                            <a:schemeClr val="bg1">
                              <a:lumMod val="50000"/>
                            </a:schemeClr>
                          </a:solidFill>
                          <a:effectLst/>
                          <a:latin typeface="Open Sans" pitchFamily="2" charset="0"/>
                          <a:ea typeface="Open Sans" pitchFamily="2" charset="0"/>
                          <a:cs typeface="Open Sans" pitchFamily="2" charset="0"/>
                        </a:rPr>
                        <a:t>Studies focused on an appropriate reference standard for iron deficiency and harmonization of serum ferritin laboratory testing across platforms</a:t>
                      </a:r>
                      <a:endParaRPr lang="en-CA" dirty="0">
                        <a:solidFill>
                          <a:schemeClr val="bg1">
                            <a:lumMod val="50000"/>
                          </a:schemeClr>
                        </a:solidFill>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172181193"/>
                  </a:ext>
                </a:extLst>
              </a:tr>
              <a:tr h="758843">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sz="2400" dirty="0">
                          <a:solidFill>
                            <a:schemeClr val="bg1">
                              <a:lumMod val="50000"/>
                            </a:schemeClr>
                          </a:solidFill>
                          <a:effectLst/>
                          <a:latin typeface="Open Sans" pitchFamily="2" charset="0"/>
                          <a:ea typeface="Open Sans" pitchFamily="2" charset="0"/>
                          <a:cs typeface="Open Sans" pitchFamily="2" charset="0"/>
                        </a:rPr>
                        <a:t>Evaluation of outcomes related to various serum ferritin diagnostic thresholds and impact of treatment on such outcomes </a:t>
                      </a:r>
                      <a:endParaRPr lang="en-CA" dirty="0">
                        <a:solidFill>
                          <a:schemeClr val="bg1">
                            <a:lumMod val="50000"/>
                          </a:schemeClr>
                        </a:solidFill>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3713757719"/>
                  </a:ext>
                </a:extLst>
              </a:tr>
              <a:tr h="758843">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sz="2400" dirty="0">
                          <a:solidFill>
                            <a:schemeClr val="bg1">
                              <a:lumMod val="50000"/>
                            </a:schemeClr>
                          </a:solidFill>
                          <a:effectLst/>
                          <a:latin typeface="Open Sans" pitchFamily="2" charset="0"/>
                          <a:ea typeface="Open Sans" pitchFamily="2" charset="0"/>
                          <a:cs typeface="Open Sans" pitchFamily="2" charset="0"/>
                        </a:rPr>
                        <a:t>Randomized clinical trials comparing patient-important outcomes using </a:t>
                      </a:r>
                      <a:r>
                        <a:rPr lang="en-CA" sz="2400" dirty="0">
                          <a:solidFill>
                            <a:schemeClr val="bg1">
                              <a:lumMod val="50000"/>
                            </a:schemeClr>
                          </a:solidFill>
                          <a:effectLst/>
                          <a:latin typeface="Open Sans" pitchFamily="2" charset="0"/>
                          <a:ea typeface="Open Sans" pitchFamily="2" charset="0"/>
                          <a:cs typeface="Open Sans" pitchFamily="2" charset="0"/>
                        </a:rPr>
                        <a:t>different serum ferritin diagnostic thresholds to guide management</a:t>
                      </a:r>
                      <a:endParaRPr lang="en-CA" dirty="0">
                        <a:solidFill>
                          <a:schemeClr val="bg1">
                            <a:lumMod val="50000"/>
                          </a:schemeClr>
                        </a:solidFill>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2118366423"/>
                  </a:ext>
                </a:extLst>
              </a:tr>
              <a:tr h="744507">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sz="2400" dirty="0">
                          <a:solidFill>
                            <a:schemeClr val="bg1">
                              <a:lumMod val="50000"/>
                            </a:schemeClr>
                          </a:solidFill>
                          <a:effectLst/>
                          <a:latin typeface="Open Sans" pitchFamily="2" charset="0"/>
                          <a:ea typeface="Open Sans" pitchFamily="2" charset="0"/>
                          <a:cs typeface="Open Sans" pitchFamily="2" charset="0"/>
                        </a:rPr>
                        <a:t>Stakeholder engagement</a:t>
                      </a:r>
                      <a:endParaRPr lang="en-CA" dirty="0">
                        <a:solidFill>
                          <a:schemeClr val="bg1">
                            <a:lumMod val="50000"/>
                          </a:schemeClr>
                        </a:solidFill>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1427983333"/>
                  </a:ext>
                </a:extLst>
              </a:tr>
              <a:tr h="744507">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CA" dirty="0">
                          <a:solidFill>
                            <a:schemeClr val="bg1">
                              <a:lumMod val="50000"/>
                            </a:schemeClr>
                          </a:solidFill>
                          <a:latin typeface="Open Sans" pitchFamily="2" charset="0"/>
                          <a:ea typeface="Open Sans" pitchFamily="2" charset="0"/>
                          <a:cs typeface="Open Sans" pitchFamily="2" charset="0"/>
                        </a:rPr>
                        <a:t>Cost effectiveness studies</a:t>
                      </a:r>
                    </a:p>
                  </a:txBody>
                  <a:tcPr anchor="ctr"/>
                </a:tc>
                <a:extLst>
                  <a:ext uri="{0D108BD9-81ED-4DB2-BD59-A6C34878D82A}">
                    <a16:rowId xmlns:a16="http://schemas.microsoft.com/office/drawing/2014/main" val="3853176282"/>
                  </a:ext>
                </a:extLst>
              </a:tr>
              <a:tr h="758843">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CA" dirty="0">
                          <a:solidFill>
                            <a:schemeClr val="bg1">
                              <a:lumMod val="50000"/>
                            </a:schemeClr>
                          </a:solidFill>
                          <a:latin typeface="Open Sans" pitchFamily="2" charset="0"/>
                          <a:ea typeface="Open Sans" pitchFamily="2" charset="0"/>
                          <a:cs typeface="Open Sans" pitchFamily="2" charset="0"/>
                        </a:rPr>
                        <a:t>Exploration of the health equity implications of </a:t>
                      </a:r>
                      <a:r>
                        <a:rPr lang="en-CA" sz="2400" dirty="0">
                          <a:solidFill>
                            <a:schemeClr val="bg1">
                              <a:lumMod val="50000"/>
                            </a:schemeClr>
                          </a:solidFill>
                          <a:effectLst/>
                          <a:latin typeface="Open Sans" pitchFamily="2" charset="0"/>
                          <a:ea typeface="Open Sans" pitchFamily="2" charset="0"/>
                          <a:cs typeface="Open Sans" pitchFamily="2" charset="0"/>
                        </a:rPr>
                        <a:t>different serum ferritin diagnostic thresholds</a:t>
                      </a:r>
                      <a:endParaRPr lang="en-CA" dirty="0">
                        <a:solidFill>
                          <a:schemeClr val="bg1">
                            <a:lumMod val="50000"/>
                          </a:schemeClr>
                        </a:solidFill>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920004451"/>
                  </a:ext>
                </a:extLst>
              </a:tr>
            </a:tbl>
          </a:graphicData>
        </a:graphic>
      </p:graphicFrame>
    </p:spTree>
    <p:extLst>
      <p:ext uri="{BB962C8B-B14F-4D97-AF65-F5344CB8AC3E}">
        <p14:creationId xmlns:p14="http://schemas.microsoft.com/office/powerpoint/2010/main" val="1216055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1F55E-1F8A-4BF9-ABF2-7CF90873A465}"/>
              </a:ext>
            </a:extLst>
          </p:cNvPr>
          <p:cNvSpPr>
            <a:spLocks noGrp="1"/>
          </p:cNvSpPr>
          <p:nvPr>
            <p:ph type="title"/>
          </p:nvPr>
        </p:nvSpPr>
        <p:spPr/>
        <p:txBody>
          <a:bodyPr/>
          <a:lstStyle/>
          <a:p>
            <a:r>
              <a:rPr lang="en-CA" dirty="0">
                <a:latin typeface="Barlow Condensed" panose="00000506000000000000" pitchFamily="2" charset="0"/>
              </a:rPr>
              <a:t>How patients and clinicians should use these recommendations</a:t>
            </a:r>
          </a:p>
        </p:txBody>
      </p:sp>
      <p:graphicFrame>
        <p:nvGraphicFramePr>
          <p:cNvPr id="5" name="Table 4">
            <a:extLst>
              <a:ext uri="{FF2B5EF4-FFF2-40B4-BE49-F238E27FC236}">
                <a16:creationId xmlns:a16="http://schemas.microsoft.com/office/drawing/2014/main" id="{843B839B-644B-A14B-BB93-037AAF1AA2C4}"/>
              </a:ext>
            </a:extLst>
          </p:cNvPr>
          <p:cNvGraphicFramePr>
            <a:graphicFrameLocks noGrp="1"/>
          </p:cNvGraphicFramePr>
          <p:nvPr>
            <p:extLst>
              <p:ext uri="{D42A27DB-BD31-4B8C-83A1-F6EECF244321}">
                <p14:modId xmlns:p14="http://schemas.microsoft.com/office/powerpoint/2010/main" val="615040765"/>
              </p:ext>
            </p:extLst>
          </p:nvPr>
        </p:nvGraphicFramePr>
        <p:xfrm>
          <a:off x="830580" y="2290582"/>
          <a:ext cx="10020301" cy="3326252"/>
        </p:xfrm>
        <a:graphic>
          <a:graphicData uri="http://schemas.openxmlformats.org/drawingml/2006/table">
            <a:tbl>
              <a:tblPr firstRow="1" bandRow="1">
                <a:tableStyleId>{5940675A-B579-460E-94D1-54222C63F5DA}</a:tableStyleId>
              </a:tblPr>
              <a:tblGrid>
                <a:gridCol w="1280241">
                  <a:extLst>
                    <a:ext uri="{9D8B030D-6E8A-4147-A177-3AD203B41FA5}">
                      <a16:colId xmlns:a16="http://schemas.microsoft.com/office/drawing/2014/main" val="49921947"/>
                    </a:ext>
                  </a:extLst>
                </a:gridCol>
                <a:gridCol w="2185015">
                  <a:extLst>
                    <a:ext uri="{9D8B030D-6E8A-4147-A177-3AD203B41FA5}">
                      <a16:colId xmlns:a16="http://schemas.microsoft.com/office/drawing/2014/main" val="3542235664"/>
                    </a:ext>
                  </a:extLst>
                </a:gridCol>
                <a:gridCol w="2185015">
                  <a:extLst>
                    <a:ext uri="{9D8B030D-6E8A-4147-A177-3AD203B41FA5}">
                      <a16:colId xmlns:a16="http://schemas.microsoft.com/office/drawing/2014/main" val="1942407915"/>
                    </a:ext>
                  </a:extLst>
                </a:gridCol>
                <a:gridCol w="2185015">
                  <a:extLst>
                    <a:ext uri="{9D8B030D-6E8A-4147-A177-3AD203B41FA5}">
                      <a16:colId xmlns:a16="http://schemas.microsoft.com/office/drawing/2014/main" val="3062731847"/>
                    </a:ext>
                  </a:extLst>
                </a:gridCol>
                <a:gridCol w="2185015">
                  <a:extLst>
                    <a:ext uri="{9D8B030D-6E8A-4147-A177-3AD203B41FA5}">
                      <a16:colId xmlns:a16="http://schemas.microsoft.com/office/drawing/2014/main" val="4101483759"/>
                    </a:ext>
                  </a:extLst>
                </a:gridCol>
              </a:tblGrid>
              <a:tr h="432776">
                <a:tc>
                  <a:txBody>
                    <a:bodyPr/>
                    <a:lstStyle/>
                    <a:p>
                      <a:endParaRPr lang="en-CA" sz="1600" b="1">
                        <a:solidFill>
                          <a:schemeClr val="tx1">
                            <a:lumMod val="50000"/>
                            <a:lumOff val="50000"/>
                          </a:schemeClr>
                        </a:solidFill>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CA" sz="1600" b="1">
                          <a:solidFill>
                            <a:schemeClr val="bg1"/>
                          </a:solidFill>
                        </a:rPr>
                        <a:t>STRONG Recommendation</a:t>
                      </a:r>
                    </a:p>
                  </a:txBody>
                  <a:tcPr anchor="ctr">
                    <a:lnL w="12700" cmpd="sng">
                      <a:noFill/>
                    </a:lnL>
                    <a:lnR w="12700" cmpd="sng">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E53E3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CA" sz="1800" b="0">
                        <a:solidFill>
                          <a:schemeClr val="bg1"/>
                        </a:solidFill>
                      </a:endParaRPr>
                    </a:p>
                  </a:txBody>
                  <a:tcPr anchor="ctr">
                    <a:lnL w="12700" cmpd="sng">
                      <a:noFill/>
                    </a:lnL>
                    <a:lnR w="12700" cmpd="sng">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E53E31"/>
                    </a:solidFill>
                  </a:tcPr>
                </a:tc>
                <a:tc gridSpan="2">
                  <a:txBody>
                    <a:bodyPr/>
                    <a:lstStyle/>
                    <a:p>
                      <a:pPr algn="ctr"/>
                      <a:r>
                        <a:rPr lang="en-CA" sz="1600" b="1">
                          <a:solidFill>
                            <a:schemeClr val="bg1"/>
                          </a:solidFill>
                        </a:rPr>
                        <a:t>CONDITIONAL Recommendation</a:t>
                      </a:r>
                    </a:p>
                  </a:txBody>
                  <a:tcPr anchor="ctr">
                    <a:lnL w="12700" cmpd="sng">
                      <a:noFill/>
                    </a:lnL>
                    <a:lnR w="12700" cmpd="sng">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E53E3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CA" sz="1800" b="0">
                        <a:solidFill>
                          <a:schemeClr val="bg1"/>
                        </a:solidFill>
                      </a:endParaRPr>
                    </a:p>
                  </a:txBody>
                  <a:tcPr anchor="ctr">
                    <a:lnL w="12700" cmpd="sng">
                      <a:noFill/>
                    </a:lnL>
                    <a:lnR w="12700" cmpd="sng">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E53E31"/>
                    </a:solidFill>
                  </a:tcPr>
                </a:tc>
                <a:extLst>
                  <a:ext uri="{0D108BD9-81ED-4DB2-BD59-A6C34878D82A}">
                    <a16:rowId xmlns:a16="http://schemas.microsoft.com/office/drawing/2014/main" val="1335236337"/>
                  </a:ext>
                </a:extLst>
              </a:tr>
              <a:tr h="580012">
                <a:tc>
                  <a:txBody>
                    <a:bodyPr/>
                    <a:lstStyle/>
                    <a:p>
                      <a:endParaRPr lang="en-CA" sz="1600" b="1">
                        <a:solidFill>
                          <a:schemeClr val="tx1">
                            <a:lumMod val="50000"/>
                            <a:lumOff val="50000"/>
                          </a:schemeClr>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600" b="1" dirty="0">
                          <a:solidFill>
                            <a:schemeClr val="tx1">
                              <a:lumMod val="50000"/>
                              <a:lumOff val="50000"/>
                            </a:schemeClr>
                          </a:solidFill>
                        </a:rPr>
                        <a:t>“The panel recommends…”</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600" b="1">
                          <a:solidFill>
                            <a:schemeClr val="tx1">
                              <a:lumMod val="50000"/>
                              <a:lumOff val="50000"/>
                            </a:schemeClr>
                          </a:solidFill>
                        </a:rPr>
                        <a:t>“The panel recommends against…”</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600" b="1">
                          <a:solidFill>
                            <a:schemeClr val="tx1">
                              <a:lumMod val="50000"/>
                              <a:lumOff val="50000"/>
                            </a:schemeClr>
                          </a:solidFill>
                        </a:rPr>
                        <a:t>“The panel suggests…”</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1600" b="1">
                          <a:solidFill>
                            <a:schemeClr val="tx1">
                              <a:lumMod val="50000"/>
                              <a:lumOff val="50000"/>
                            </a:schemeClr>
                          </a:solidFill>
                        </a:rPr>
                        <a:t>“The panel suggests against…”</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722662660"/>
                  </a:ext>
                </a:extLst>
              </a:tr>
              <a:tr h="500850">
                <a:tc>
                  <a:txBody>
                    <a:bodyPr/>
                    <a:lstStyle/>
                    <a:p>
                      <a:endParaRPr lang="en-CA" sz="1600" b="1">
                        <a:solidFill>
                          <a:schemeClr val="tx1">
                            <a:lumMod val="50000"/>
                            <a:lumOff val="50000"/>
                          </a:schemeClr>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CA" sz="1600" b="1">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CA" sz="1600" b="1">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CA" sz="1600" b="1">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CA" sz="1600" b="1">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626075409"/>
                  </a:ext>
                </a:extLst>
              </a:tr>
              <a:tr h="546658">
                <a:tc>
                  <a:txBody>
                    <a:bodyPr/>
                    <a:lstStyle/>
                    <a:p>
                      <a:r>
                        <a:rPr lang="en-CA" sz="1600" b="1" dirty="0">
                          <a:solidFill>
                            <a:schemeClr val="tx1">
                              <a:lumMod val="50000"/>
                              <a:lumOff val="50000"/>
                            </a:schemeClr>
                          </a:solidFill>
                        </a:rPr>
                        <a:t>For patients</a:t>
                      </a:r>
                    </a:p>
                  </a:txBody>
                  <a:tcPr anchor="ctr">
                    <a:lnL w="12700" cmpd="sng">
                      <a:noFill/>
                    </a:lnL>
                    <a:lnR w="12700" cmpd="sng">
                      <a:noFill/>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indent="0">
                        <a:buFont typeface="Arial" panose="020B0604020202020204" pitchFamily="34" charset="0"/>
                        <a:buNone/>
                      </a:pPr>
                      <a:r>
                        <a:rPr lang="en-CA" sz="1600">
                          <a:solidFill>
                            <a:schemeClr val="tx1">
                              <a:lumMod val="50000"/>
                              <a:lumOff val="50000"/>
                            </a:schemeClr>
                          </a:solidFill>
                        </a:rPr>
                        <a:t>Most individuals would want the intervention.</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marL="0" indent="0">
                        <a:buFont typeface="Arial" panose="020B0604020202020204" pitchFamily="34" charset="0"/>
                        <a:buNone/>
                      </a:pPr>
                      <a:endParaRPr lang="en-CA" sz="1800">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indent="0">
                        <a:buFont typeface="Arial" panose="020B0604020202020204" pitchFamily="34" charset="0"/>
                        <a:buNone/>
                      </a:pPr>
                      <a:r>
                        <a:rPr lang="en-CA" sz="1600">
                          <a:solidFill>
                            <a:schemeClr val="tx1">
                              <a:lumMod val="50000"/>
                              <a:lumOff val="50000"/>
                            </a:schemeClr>
                          </a:solidFill>
                        </a:rPr>
                        <a:t>A majority would want the intervention, but many would not.</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marL="0" indent="0">
                        <a:buFont typeface="Arial" panose="020B0604020202020204" pitchFamily="34" charset="0"/>
                        <a:buNone/>
                      </a:pPr>
                      <a:endParaRPr lang="en-CA" sz="1800">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35416709"/>
                  </a:ext>
                </a:extLst>
              </a:tr>
              <a:tr h="1233494">
                <a:tc>
                  <a:txBody>
                    <a:bodyPr/>
                    <a:lstStyle/>
                    <a:p>
                      <a:r>
                        <a:rPr lang="en-CA" sz="1600" b="1">
                          <a:solidFill>
                            <a:schemeClr val="tx1">
                              <a:lumMod val="50000"/>
                              <a:lumOff val="50000"/>
                            </a:schemeClr>
                          </a:solidFill>
                        </a:rPr>
                        <a:t>For clinicians</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gridSpan="2">
                  <a:txBody>
                    <a:bodyPr/>
                    <a:lstStyle/>
                    <a:p>
                      <a:pPr marL="0" indent="0">
                        <a:buFont typeface="Arial" panose="020B0604020202020204" pitchFamily="34" charset="0"/>
                        <a:buNone/>
                      </a:pPr>
                      <a:r>
                        <a:rPr lang="en-CA" sz="1600">
                          <a:solidFill>
                            <a:schemeClr val="tx1">
                              <a:lumMod val="50000"/>
                              <a:lumOff val="50000"/>
                            </a:schemeClr>
                          </a:solidFill>
                        </a:rPr>
                        <a:t>Most individuals should receive the intervention.</a:t>
                      </a: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hMerge="1">
                  <a:txBody>
                    <a:bodyPr/>
                    <a:lstStyle/>
                    <a:p>
                      <a:pPr marL="0" indent="0">
                        <a:buFont typeface="Arial" panose="020B0604020202020204" pitchFamily="34" charset="0"/>
                        <a:buNone/>
                      </a:pPr>
                      <a:endParaRPr lang="en-CA" sz="1800">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gridSpan="2">
                  <a:txBody>
                    <a:bodyPr/>
                    <a:lstStyle/>
                    <a:p>
                      <a:pPr marL="0" indent="0">
                        <a:buFont typeface="Arial" panose="020B0604020202020204" pitchFamily="34" charset="0"/>
                        <a:buNone/>
                      </a:pPr>
                      <a:r>
                        <a:rPr lang="en-CA" sz="1600" dirty="0">
                          <a:solidFill>
                            <a:schemeClr val="tx1">
                              <a:lumMod val="50000"/>
                              <a:lumOff val="50000"/>
                            </a:schemeClr>
                          </a:solidFill>
                        </a:rPr>
                        <a:t>Different choices will be appropriate for different patients, depending on their values and preferences. Use </a:t>
                      </a:r>
                      <a:r>
                        <a:rPr lang="en-CA" sz="1600" b="1" dirty="0">
                          <a:solidFill>
                            <a:schemeClr val="tx1">
                              <a:lumMod val="50000"/>
                              <a:lumOff val="50000"/>
                            </a:schemeClr>
                          </a:solidFill>
                        </a:rPr>
                        <a:t>shared decision making</a:t>
                      </a:r>
                      <a:r>
                        <a:rPr lang="en-CA" sz="1600" b="0" dirty="0">
                          <a:solidFill>
                            <a:schemeClr val="tx1">
                              <a:lumMod val="50000"/>
                              <a:lumOff val="50000"/>
                            </a:schemeClr>
                          </a:solidFill>
                        </a:rPr>
                        <a:t>.</a:t>
                      </a:r>
                      <a:endParaRPr lang="en-CA" sz="1600" dirty="0">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hMerge="1">
                  <a:txBody>
                    <a:bodyPr/>
                    <a:lstStyle/>
                    <a:p>
                      <a:pPr marL="0" indent="0">
                        <a:buFont typeface="Arial" panose="020B0604020202020204" pitchFamily="34" charset="0"/>
                        <a:buNone/>
                      </a:pPr>
                      <a:endParaRPr lang="en-CA" sz="1800">
                        <a:solidFill>
                          <a:schemeClr val="tx1">
                            <a:lumMod val="50000"/>
                            <a:lumOff val="50000"/>
                          </a:schemeClr>
                        </a:solidFill>
                      </a:endParaRPr>
                    </a:p>
                  </a:txBody>
                  <a:tcPr anchor="ctr">
                    <a:lnL w="12700" cmpd="sng">
                      <a:noFill/>
                    </a:lnL>
                    <a:lnR w="12700" cmpd="sng">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74822128"/>
                  </a:ext>
                </a:extLst>
              </a:tr>
            </a:tbl>
          </a:graphicData>
        </a:graphic>
      </p:graphicFrame>
      <p:pic>
        <p:nvPicPr>
          <p:cNvPr id="4" name="Picture 3" descr="A red circle with white x in it&#10;&#10;Description automatically generated">
            <a:extLst>
              <a:ext uri="{FF2B5EF4-FFF2-40B4-BE49-F238E27FC236}">
                <a16:creationId xmlns:a16="http://schemas.microsoft.com/office/drawing/2014/main" id="{6F357EB5-3B85-4521-86CF-13A2AFDFB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6782" y="3366705"/>
            <a:ext cx="379485" cy="373397"/>
          </a:xfrm>
          <a:prstGeom prst="rect">
            <a:avLst/>
          </a:prstGeom>
        </p:spPr>
      </p:pic>
      <p:pic>
        <p:nvPicPr>
          <p:cNvPr id="9" name="Picture 8" descr="A green circle with a white tick in it&#10;&#10;Description automatically generated">
            <a:extLst>
              <a:ext uri="{FF2B5EF4-FFF2-40B4-BE49-F238E27FC236}">
                <a16:creationId xmlns:a16="http://schemas.microsoft.com/office/drawing/2014/main" id="{64B67B54-A9EA-C735-BE10-AFFC8C79BF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4927" y="3338633"/>
            <a:ext cx="379484" cy="373396"/>
          </a:xfrm>
          <a:prstGeom prst="rect">
            <a:avLst/>
          </a:prstGeom>
        </p:spPr>
      </p:pic>
      <p:pic>
        <p:nvPicPr>
          <p:cNvPr id="3" name="Picture 2" descr="A green tick in a circle&#10;&#10;Description automatically generated">
            <a:extLst>
              <a:ext uri="{FF2B5EF4-FFF2-40B4-BE49-F238E27FC236}">
                <a16:creationId xmlns:a16="http://schemas.microsoft.com/office/drawing/2014/main" id="{DA065E6E-6DD1-2FBC-F60B-1C241728BC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73339" y="3364375"/>
            <a:ext cx="353096" cy="347654"/>
          </a:xfrm>
          <a:prstGeom prst="rect">
            <a:avLst/>
          </a:prstGeom>
        </p:spPr>
      </p:pic>
      <p:pic>
        <p:nvPicPr>
          <p:cNvPr id="6" name="Picture 5">
            <a:extLst>
              <a:ext uri="{FF2B5EF4-FFF2-40B4-BE49-F238E27FC236}">
                <a16:creationId xmlns:a16="http://schemas.microsoft.com/office/drawing/2014/main" id="{23F672EB-F224-F74C-3E9C-6826C3650C3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393457" y="3364375"/>
            <a:ext cx="352692" cy="347654"/>
          </a:xfrm>
          <a:prstGeom prst="rect">
            <a:avLst/>
          </a:prstGeom>
        </p:spPr>
      </p:pic>
    </p:spTree>
    <p:extLst>
      <p:ext uri="{BB962C8B-B14F-4D97-AF65-F5344CB8AC3E}">
        <p14:creationId xmlns:p14="http://schemas.microsoft.com/office/powerpoint/2010/main" val="21991320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63BE1-A8F8-AF00-3837-E3062E6FF855}"/>
              </a:ext>
            </a:extLst>
          </p:cNvPr>
          <p:cNvSpPr>
            <a:spLocks noGrp="1"/>
          </p:cNvSpPr>
          <p:nvPr>
            <p:ph type="title"/>
          </p:nvPr>
        </p:nvSpPr>
        <p:spPr/>
        <p:txBody>
          <a:bodyPr lIns="0" tIns="0" rIns="0" bIns="0" anchor="t"/>
          <a:lstStyle/>
          <a:p>
            <a:r>
              <a:rPr lang="en-US" sz="3200" dirty="0">
                <a:latin typeface="Barlow Condensed" panose="00000506000000000000" pitchFamily="2" charset="0"/>
                <a:ea typeface="Geneva"/>
              </a:rPr>
              <a:t>Case 5: Pregnant individual with iron deficiency</a:t>
            </a:r>
          </a:p>
        </p:txBody>
      </p:sp>
      <p:sp>
        <p:nvSpPr>
          <p:cNvPr id="3" name="Content Placeholder 2">
            <a:extLst>
              <a:ext uri="{FF2B5EF4-FFF2-40B4-BE49-F238E27FC236}">
                <a16:creationId xmlns:a16="http://schemas.microsoft.com/office/drawing/2014/main" id="{A5B77E23-B308-EF42-DAD2-3B4CA7A605EF}"/>
              </a:ext>
            </a:extLst>
          </p:cNvPr>
          <p:cNvSpPr>
            <a:spLocks noGrp="1"/>
          </p:cNvSpPr>
          <p:nvPr>
            <p:ph idx="1"/>
          </p:nvPr>
        </p:nvSpPr>
        <p:spPr>
          <a:xfrm>
            <a:off x="419100" y="2276934"/>
            <a:ext cx="7435115" cy="3954624"/>
          </a:xfrm>
        </p:spPr>
        <p:txBody>
          <a:bodyPr/>
          <a:lstStyle/>
          <a:p>
            <a:pPr marL="0" indent="0">
              <a:buNone/>
            </a:pPr>
            <a:r>
              <a:rPr lang="en-US" sz="2400" dirty="0">
                <a:latin typeface="Open Sans" pitchFamily="2" charset="0"/>
                <a:ea typeface="Open Sans" pitchFamily="2" charset="0"/>
                <a:cs typeface="Open Sans" pitchFamily="2" charset="0"/>
              </a:rPr>
              <a:t>The patient in the preceding case becomes pregnant. They note fatigue, shortness of breath with exertion, worsening migraines, and PICA for ice. Labs show the following:</a:t>
            </a:r>
          </a:p>
          <a:p>
            <a:pPr marL="0" indent="0">
              <a:buNone/>
            </a:pPr>
            <a:endParaRPr lang="en-US" sz="2400" dirty="0">
              <a:latin typeface="Open Sans" pitchFamily="2" charset="0"/>
              <a:ea typeface="Open Sans" pitchFamily="2" charset="0"/>
              <a:cs typeface="Open Sans" pitchFamily="2" charset="0"/>
            </a:endParaRPr>
          </a:p>
        </p:txBody>
      </p:sp>
      <p:sp>
        <p:nvSpPr>
          <p:cNvPr id="4" name="Content Placeholder 2">
            <a:extLst>
              <a:ext uri="{FF2B5EF4-FFF2-40B4-BE49-F238E27FC236}">
                <a16:creationId xmlns:a16="http://schemas.microsoft.com/office/drawing/2014/main" id="{71D16C51-6B70-26A5-69C5-CD3DA67EC6F4}"/>
              </a:ext>
            </a:extLst>
          </p:cNvPr>
          <p:cNvSpPr txBox="1">
            <a:spLocks/>
          </p:cNvSpPr>
          <p:nvPr/>
        </p:nvSpPr>
        <p:spPr>
          <a:xfrm>
            <a:off x="419100" y="3969320"/>
            <a:ext cx="6015154" cy="2416243"/>
          </a:xfrm>
          <a:prstGeom prst="rect">
            <a:avLst/>
          </a:prstGeom>
        </p:spPr>
        <p:txBody>
          <a:bodyPr lIns="0" tIns="0" rIns="0" bIns="0"/>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r>
              <a:rPr lang="en-US" sz="2400" dirty="0">
                <a:latin typeface="Open Sans" pitchFamily="2" charset="0"/>
                <a:ea typeface="Open Sans" pitchFamily="2" charset="0"/>
                <a:cs typeface="Open Sans" pitchFamily="2" charset="0"/>
              </a:rPr>
              <a:t>WBC 10,000/</a:t>
            </a:r>
            <a:r>
              <a:rPr lang="en-US" sz="2400" dirty="0" err="1">
                <a:latin typeface="Open Sans" pitchFamily="2" charset="0"/>
                <a:ea typeface="Open Sans" pitchFamily="2" charset="0"/>
                <a:cs typeface="Open Sans" pitchFamily="2" charset="0"/>
              </a:rPr>
              <a:t>uL</a:t>
            </a:r>
            <a:r>
              <a:rPr lang="en-US" sz="2400" dirty="0">
                <a:latin typeface="Open Sans" pitchFamily="2" charset="0"/>
                <a:ea typeface="Open Sans" pitchFamily="2" charset="0"/>
                <a:cs typeface="Open Sans" pitchFamily="2" charset="0"/>
              </a:rPr>
              <a:t> (normal 4-10,000)​</a:t>
            </a:r>
          </a:p>
          <a:p>
            <a:r>
              <a:rPr lang="en-US" sz="2400" dirty="0">
                <a:latin typeface="Open Sans" pitchFamily="2" charset="0"/>
                <a:ea typeface="Open Sans" pitchFamily="2" charset="0"/>
                <a:cs typeface="Open Sans" pitchFamily="2" charset="0"/>
              </a:rPr>
              <a:t>Hemoglobin 10.5 g/dL (normal 14-17)​</a:t>
            </a:r>
          </a:p>
          <a:p>
            <a:r>
              <a:rPr lang="en-US" sz="2400" dirty="0">
                <a:latin typeface="Open Sans" pitchFamily="2" charset="0"/>
                <a:ea typeface="Open Sans" pitchFamily="2" charset="0"/>
                <a:cs typeface="Open Sans" pitchFamily="2" charset="0"/>
              </a:rPr>
              <a:t>MCV 80 </a:t>
            </a:r>
            <a:r>
              <a:rPr lang="en-US" sz="2400" dirty="0" err="1">
                <a:latin typeface="Open Sans" pitchFamily="2" charset="0"/>
                <a:ea typeface="Open Sans" pitchFamily="2" charset="0"/>
                <a:cs typeface="Open Sans" pitchFamily="2" charset="0"/>
              </a:rPr>
              <a:t>fL</a:t>
            </a:r>
            <a:r>
              <a:rPr lang="en-US" sz="2400" dirty="0">
                <a:latin typeface="Open Sans" pitchFamily="2" charset="0"/>
                <a:ea typeface="Open Sans" pitchFamily="2" charset="0"/>
                <a:cs typeface="Open Sans" pitchFamily="2" charset="0"/>
              </a:rPr>
              <a:t> (normal 80-95)​</a:t>
            </a:r>
          </a:p>
          <a:p>
            <a:r>
              <a:rPr lang="en-US" sz="2400" dirty="0">
                <a:latin typeface="Open Sans" pitchFamily="2" charset="0"/>
                <a:ea typeface="Open Sans" pitchFamily="2" charset="0"/>
                <a:cs typeface="Open Sans" pitchFamily="2" charset="0"/>
              </a:rPr>
              <a:t>Platelets 439,000/</a:t>
            </a:r>
            <a:r>
              <a:rPr lang="en-US" sz="2400" dirty="0" err="1">
                <a:latin typeface="Open Sans" pitchFamily="2" charset="0"/>
                <a:ea typeface="Open Sans" pitchFamily="2" charset="0"/>
                <a:cs typeface="Open Sans" pitchFamily="2" charset="0"/>
              </a:rPr>
              <a:t>uL</a:t>
            </a:r>
            <a:r>
              <a:rPr lang="en-US" sz="2400" dirty="0">
                <a:latin typeface="Open Sans" pitchFamily="2" charset="0"/>
                <a:ea typeface="Open Sans" pitchFamily="2" charset="0"/>
                <a:cs typeface="Open Sans" pitchFamily="2" charset="0"/>
              </a:rPr>
              <a:t> (normal 150-350,000)​</a:t>
            </a:r>
          </a:p>
          <a:p>
            <a:pPr marL="0" indent="0">
              <a:buFont typeface="Arial" charset="0"/>
              <a:buNone/>
            </a:pPr>
            <a:endParaRPr lang="en-US" sz="2400" dirty="0">
              <a:latin typeface="Open Sans" pitchFamily="2" charset="0"/>
              <a:ea typeface="Open Sans" pitchFamily="2" charset="0"/>
              <a:cs typeface="Open Sans" pitchFamily="2" charset="0"/>
            </a:endParaRPr>
          </a:p>
        </p:txBody>
      </p:sp>
      <p:pic>
        <p:nvPicPr>
          <p:cNvPr id="6" name="Picture 5">
            <a:extLst>
              <a:ext uri="{FF2B5EF4-FFF2-40B4-BE49-F238E27FC236}">
                <a16:creationId xmlns:a16="http://schemas.microsoft.com/office/drawing/2014/main" id="{FFE84A6F-69FF-F209-A97E-EBE5346359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3348" y="2480870"/>
            <a:ext cx="2976900" cy="2976900"/>
          </a:xfrm>
          <a:prstGeom prst="rect">
            <a:avLst/>
          </a:prstGeom>
        </p:spPr>
      </p:pic>
    </p:spTree>
    <p:extLst>
      <p:ext uri="{BB962C8B-B14F-4D97-AF65-F5344CB8AC3E}">
        <p14:creationId xmlns:p14="http://schemas.microsoft.com/office/powerpoint/2010/main" val="26114903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83A0196-A1BC-7FCA-7837-728D8F8E80F7}"/>
                  </a:ext>
                </a:extLst>
              </p:cNvPr>
              <p:cNvSpPr>
                <a:spLocks noGrp="1"/>
              </p:cNvSpPr>
              <p:nvPr>
                <p:ph idx="1"/>
              </p:nvPr>
            </p:nvSpPr>
            <p:spPr>
              <a:xfrm>
                <a:off x="647700" y="2081220"/>
                <a:ext cx="10618177" cy="3954624"/>
              </a:xfrm>
            </p:spPr>
            <p:txBody>
              <a:bodyPr/>
              <a:lstStyle/>
              <a:p>
                <a:pPr marL="0" indent="0">
                  <a:buNone/>
                </a:pPr>
                <a:r>
                  <a:rPr lang="en-US" sz="2400" dirty="0">
                    <a:latin typeface="Open Sans" pitchFamily="2" charset="0"/>
                    <a:ea typeface="Open Sans" pitchFamily="2" charset="0"/>
                    <a:cs typeface="Open Sans" pitchFamily="2" charset="0"/>
                  </a:rPr>
                  <a:t>In pregnant individuals what is the suggested ferritin threshold for diagnosis of iron deficiency?</a:t>
                </a:r>
              </a:p>
              <a:p>
                <a:pPr marL="0" indent="0">
                  <a:buNone/>
                </a:pPr>
                <a:endParaRPr lang="en-US" sz="2400" dirty="0">
                  <a:latin typeface="Open Sans" pitchFamily="2" charset="0"/>
                  <a:ea typeface="Open Sans" pitchFamily="2" charset="0"/>
                  <a:cs typeface="Open Sans" pitchFamily="2" charset="0"/>
                </a:endParaRPr>
              </a:p>
              <a:p>
                <a:pPr marL="0" indent="0">
                  <a:buNone/>
                </a:pPr>
                <a:r>
                  <a:rPr lang="en-US" sz="2400" dirty="0">
                    <a:latin typeface="Open Sans" pitchFamily="2" charset="0"/>
                    <a:ea typeface="Open Sans" pitchFamily="2" charset="0"/>
                    <a:cs typeface="Open Sans" pitchFamily="2" charset="0"/>
                  </a:rPr>
                  <a:t>A. </a:t>
                </a:r>
                <a:r>
                  <a:rPr lang="en-US" sz="2400" dirty="0">
                    <a:latin typeface="Open Sans" panose="020B0606030504020204" pitchFamily="34" charset="0"/>
                    <a:ea typeface="Open Sans" panose="020B0606030504020204" pitchFamily="34" charset="0"/>
                    <a:cs typeface="Open Sans" panose="020B0606030504020204" pitchFamily="34" charset="0"/>
                  </a:rPr>
                  <a:t>Ferritin </a:t>
                </a:r>
                <a:r>
                  <a:rPr lang="en-US" sz="2400" u="sng" dirty="0">
                    <a:latin typeface="Open Sans" panose="020B0606030504020204" pitchFamily="34" charset="0"/>
                    <a:ea typeface="Open Sans" panose="020B0606030504020204" pitchFamily="34" charset="0"/>
                    <a:cs typeface="Open Sans" panose="020B0606030504020204" pitchFamily="34" charset="0"/>
                  </a:rPr>
                  <a:t>&lt;</a:t>
                </a:r>
                <a:r>
                  <a:rPr lang="en-US" sz="2400" dirty="0">
                    <a:latin typeface="Open Sans" panose="020B0606030504020204" pitchFamily="34" charset="0"/>
                    <a:ea typeface="Open Sans" panose="020B0606030504020204" pitchFamily="34" charset="0"/>
                    <a:cs typeface="Open Sans" panose="020B0606030504020204" pitchFamily="34" charset="0"/>
                  </a:rPr>
                  <a:t>15 ng/mL</a:t>
                </a:r>
              </a:p>
              <a:p>
                <a:pPr marL="0" indent="0">
                  <a:buNone/>
                </a:pPr>
                <a:r>
                  <a:rPr lang="en-US" sz="2400" dirty="0">
                    <a:latin typeface="Open Sans" panose="020B0606030504020204" pitchFamily="34" charset="0"/>
                    <a:ea typeface="Open Sans" panose="020B0606030504020204" pitchFamily="34" charset="0"/>
                    <a:cs typeface="Open Sans" panose="020B0606030504020204" pitchFamily="34" charset="0"/>
                  </a:rPr>
                  <a:t>B. Ferritin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400" dirty="0">
                    <a:latin typeface="Open Sans" panose="020B0606030504020204" pitchFamily="34" charset="0"/>
                    <a:ea typeface="Open Sans" panose="020B0606030504020204" pitchFamily="34" charset="0"/>
                    <a:cs typeface="Open Sans" panose="020B0606030504020204" pitchFamily="34" charset="0"/>
                  </a:rPr>
                  <a:t>75 ng/mL</a:t>
                </a:r>
              </a:p>
              <a:p>
                <a:pPr marL="0" indent="0">
                  <a:buNone/>
                </a:pPr>
                <a:r>
                  <a:rPr lang="en-US" sz="2400" dirty="0">
                    <a:latin typeface="Open Sans" panose="020B0606030504020204" pitchFamily="34" charset="0"/>
                    <a:ea typeface="Open Sans" panose="020B0606030504020204" pitchFamily="34" charset="0"/>
                    <a:cs typeface="Open Sans" panose="020B0606030504020204" pitchFamily="34" charset="0"/>
                  </a:rPr>
                  <a:t>B. Ferritin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400" dirty="0">
                    <a:latin typeface="Open Sans" panose="020B0606030504020204" pitchFamily="34" charset="0"/>
                    <a:ea typeface="Open Sans" panose="020B0606030504020204" pitchFamily="34" charset="0"/>
                    <a:cs typeface="Open Sans" panose="020B0606030504020204" pitchFamily="34" charset="0"/>
                  </a:rPr>
                  <a:t>30 ng/mL</a:t>
                </a:r>
              </a:p>
              <a:p>
                <a:pPr marL="0" indent="0">
                  <a:buNone/>
                </a:pPr>
                <a:r>
                  <a:rPr lang="en-US" sz="2400" dirty="0">
                    <a:latin typeface="Open Sans" panose="020B0606030504020204" pitchFamily="34" charset="0"/>
                    <a:ea typeface="Open Sans" panose="020B0606030504020204" pitchFamily="34" charset="0"/>
                    <a:cs typeface="Open Sans" panose="020B0606030504020204" pitchFamily="34" charset="0"/>
                  </a:rPr>
                  <a:t>C. Ferritin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400" dirty="0">
                    <a:latin typeface="Open Sans" panose="020B0606030504020204" pitchFamily="34" charset="0"/>
                    <a:ea typeface="Open Sans" panose="020B0606030504020204" pitchFamily="34" charset="0"/>
                    <a:cs typeface="Open Sans" panose="020B0606030504020204" pitchFamily="34" charset="0"/>
                  </a:rPr>
                  <a:t>100 ng/mL</a:t>
                </a:r>
                <a:endParaRPr lang="en-US" sz="2400" b="0" i="0" u="none" strike="noStrike" dirty="0">
                  <a:effectLst/>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2400" dirty="0">
                  <a:latin typeface="Open Sans" pitchFamily="2" charset="0"/>
                  <a:ea typeface="Open Sans" pitchFamily="2" charset="0"/>
                  <a:cs typeface="Open Sans" pitchFamily="2" charset="0"/>
                </a:endParaRPr>
              </a:p>
            </p:txBody>
          </p:sp>
        </mc:Choice>
        <mc:Fallback xmlns="">
          <p:sp>
            <p:nvSpPr>
              <p:cNvPr id="3" name="Content Placeholder 2">
                <a:extLst>
                  <a:ext uri="{FF2B5EF4-FFF2-40B4-BE49-F238E27FC236}">
                    <a16:creationId xmlns:a16="http://schemas.microsoft.com/office/drawing/2014/main" id="{583A0196-A1BC-7FCA-7837-728D8F8E80F7}"/>
                  </a:ext>
                </a:extLst>
              </p:cNvPr>
              <p:cNvSpPr>
                <a:spLocks noGrp="1" noRot="1" noChangeAspect="1" noMove="1" noResize="1" noEditPoints="1" noAdjustHandles="1" noChangeArrowheads="1" noChangeShapeType="1" noTextEdit="1"/>
              </p:cNvSpPr>
              <p:nvPr>
                <p:ph idx="1"/>
              </p:nvPr>
            </p:nvSpPr>
            <p:spPr>
              <a:xfrm>
                <a:off x="647700" y="2081220"/>
                <a:ext cx="10618177" cy="3954624"/>
              </a:xfrm>
              <a:blipFill>
                <a:blip r:embed="rId2"/>
                <a:stretch>
                  <a:fillRect l="-1722" t="-2311"/>
                </a:stretch>
              </a:blipFill>
            </p:spPr>
            <p:txBody>
              <a:bodyPr/>
              <a:lstStyle/>
              <a:p>
                <a:r>
                  <a:rPr lang="en-US">
                    <a:noFill/>
                  </a:rPr>
                  <a:t> </a:t>
                </a:r>
              </a:p>
            </p:txBody>
          </p:sp>
        </mc:Fallback>
      </mc:AlternateContent>
      <p:sp>
        <p:nvSpPr>
          <p:cNvPr id="7" name="Title 1">
            <a:extLst>
              <a:ext uri="{FF2B5EF4-FFF2-40B4-BE49-F238E27FC236}">
                <a16:creationId xmlns:a16="http://schemas.microsoft.com/office/drawing/2014/main" id="{19416BE1-3E8B-26CF-E66F-806E1F2DC149}"/>
              </a:ext>
            </a:extLst>
          </p:cNvPr>
          <p:cNvSpPr txBox="1">
            <a:spLocks/>
          </p:cNvSpPr>
          <p:nvPr/>
        </p:nvSpPr>
        <p:spPr>
          <a:xfrm>
            <a:off x="571500" y="1492969"/>
            <a:ext cx="10972800" cy="713539"/>
          </a:xfrm>
          <a:prstGeom prst="rect">
            <a:avLst/>
          </a:prstGeom>
        </p:spPr>
        <p:txBody>
          <a:bodyPr lIns="0" tIns="0" rIns="0" bIns="0" anchor="t"/>
          <a:lstStyle>
            <a:lvl1pPr algn="l" defTabSz="609585" rtl="0" eaLnBrk="0" fontAlgn="base" hangingPunct="0">
              <a:spcBef>
                <a:spcPct val="0"/>
              </a:spcBef>
              <a:spcAft>
                <a:spcPct val="0"/>
              </a:spcAft>
              <a:defRPr sz="2667" b="0" kern="1200" cap="none" baseline="0">
                <a:solidFill>
                  <a:srgbClr val="715073"/>
                </a:solidFill>
                <a:latin typeface="+mj-lt"/>
                <a:ea typeface="Geneva" pitchFamily="37" charset="-128"/>
                <a:cs typeface="Arial"/>
              </a:defRPr>
            </a:lvl1pPr>
            <a:lvl2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2pPr>
            <a:lvl3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3pPr>
            <a:lvl4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4pPr>
            <a:lvl5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5pPr>
            <a:lvl6pPr marL="609585" algn="l" defTabSz="609585" rtl="0" fontAlgn="base">
              <a:spcBef>
                <a:spcPct val="0"/>
              </a:spcBef>
              <a:spcAft>
                <a:spcPct val="0"/>
              </a:spcAft>
              <a:defRPr sz="4267">
                <a:solidFill>
                  <a:srgbClr val="800000"/>
                </a:solidFill>
                <a:latin typeface="Times New Roman" pitchFamily="37" charset="0"/>
                <a:ea typeface="Geneva" pitchFamily="37" charset="-128"/>
              </a:defRPr>
            </a:lvl6pPr>
            <a:lvl7pPr marL="1219170" algn="l" defTabSz="609585" rtl="0" fontAlgn="base">
              <a:spcBef>
                <a:spcPct val="0"/>
              </a:spcBef>
              <a:spcAft>
                <a:spcPct val="0"/>
              </a:spcAft>
              <a:defRPr sz="4267">
                <a:solidFill>
                  <a:srgbClr val="800000"/>
                </a:solidFill>
                <a:latin typeface="Times New Roman" pitchFamily="37" charset="0"/>
                <a:ea typeface="Geneva" pitchFamily="37" charset="-128"/>
              </a:defRPr>
            </a:lvl7pPr>
            <a:lvl8pPr marL="1828754" algn="l" defTabSz="609585" rtl="0" fontAlgn="base">
              <a:spcBef>
                <a:spcPct val="0"/>
              </a:spcBef>
              <a:spcAft>
                <a:spcPct val="0"/>
              </a:spcAft>
              <a:defRPr sz="4267">
                <a:solidFill>
                  <a:srgbClr val="800000"/>
                </a:solidFill>
                <a:latin typeface="Times New Roman" pitchFamily="37" charset="0"/>
                <a:ea typeface="Geneva" pitchFamily="37" charset="-128"/>
              </a:defRPr>
            </a:lvl8pPr>
            <a:lvl9pPr marL="2438339" algn="l" defTabSz="609585" rtl="0" fontAlgn="base">
              <a:spcBef>
                <a:spcPct val="0"/>
              </a:spcBef>
              <a:spcAft>
                <a:spcPct val="0"/>
              </a:spcAft>
              <a:defRPr sz="4267">
                <a:solidFill>
                  <a:srgbClr val="800000"/>
                </a:solidFill>
                <a:latin typeface="Times New Roman" pitchFamily="37" charset="0"/>
                <a:ea typeface="Geneva" pitchFamily="37" charset="-128"/>
              </a:defRPr>
            </a:lvl9pPr>
          </a:lstStyle>
          <a:p>
            <a:r>
              <a:rPr lang="en-US" sz="3200" dirty="0">
                <a:latin typeface="Barlow Condensed" panose="00000506000000000000" pitchFamily="2" charset="0"/>
                <a:ea typeface="Geneva"/>
              </a:rPr>
              <a:t>Case 5: Pregnant individual with iron deficiency</a:t>
            </a:r>
          </a:p>
        </p:txBody>
      </p:sp>
    </p:spTree>
    <p:extLst>
      <p:ext uri="{BB962C8B-B14F-4D97-AF65-F5344CB8AC3E}">
        <p14:creationId xmlns:p14="http://schemas.microsoft.com/office/powerpoint/2010/main" val="31291564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22D47-A026-7244-C81F-B1E6434D250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E746F2-6839-55C6-E2F1-C3D1AEB6BE2B}"/>
              </a:ext>
            </a:extLst>
          </p:cNvPr>
          <p:cNvSpPr>
            <a:spLocks noGrp="1"/>
          </p:cNvSpPr>
          <p:nvPr>
            <p:ph idx="1"/>
          </p:nvPr>
        </p:nvSpPr>
        <p:spPr/>
        <p:txBody>
          <a:bodyPr/>
          <a:lstStyle/>
          <a:p>
            <a:pPr marL="0" indent="0">
              <a:buNone/>
            </a:pPr>
            <a:r>
              <a:rPr lang="en-US" sz="2400" dirty="0">
                <a:latin typeface="Open Sans" pitchFamily="2" charset="0"/>
                <a:ea typeface="Open Sans" pitchFamily="2" charset="0"/>
                <a:cs typeface="Open Sans" pitchFamily="2" charset="0"/>
              </a:rPr>
              <a:t>Given that she is anemic and symptomatic, what might be an appropriate ferritin threshold to guide management in this patient?</a:t>
            </a:r>
          </a:p>
          <a:p>
            <a:pPr marL="0" indent="0">
              <a:buNone/>
            </a:pPr>
            <a:endParaRPr lang="en-US" sz="2400" dirty="0">
              <a:latin typeface="Open Sans" pitchFamily="2" charset="0"/>
              <a:ea typeface="Open Sans" pitchFamily="2" charset="0"/>
              <a:cs typeface="Open Sans" pitchFamily="2" charset="0"/>
            </a:endParaRPr>
          </a:p>
          <a:p>
            <a:pPr marL="514350" indent="-514350">
              <a:buAutoNum type="alphaUcPeriod"/>
            </a:pPr>
            <a:r>
              <a:rPr lang="en-US" sz="2400" dirty="0">
                <a:latin typeface="Open Sans" pitchFamily="2" charset="0"/>
                <a:ea typeface="Open Sans" pitchFamily="2" charset="0"/>
                <a:cs typeface="Open Sans" pitchFamily="2" charset="0"/>
              </a:rPr>
              <a:t>15 ng/mL</a:t>
            </a:r>
          </a:p>
          <a:p>
            <a:pPr marL="514350" indent="-514350">
              <a:buAutoNum type="alphaUcPeriod"/>
            </a:pPr>
            <a:r>
              <a:rPr lang="en-US" sz="2400" dirty="0">
                <a:latin typeface="Open Sans" pitchFamily="2" charset="0"/>
                <a:ea typeface="Open Sans" pitchFamily="2" charset="0"/>
                <a:cs typeface="Open Sans" pitchFamily="2" charset="0"/>
              </a:rPr>
              <a:t>50 ng/mL</a:t>
            </a:r>
          </a:p>
          <a:p>
            <a:pPr marL="514350" indent="-514350">
              <a:buAutoNum type="alphaUcPeriod"/>
            </a:pPr>
            <a:r>
              <a:rPr lang="en-US" sz="2400" dirty="0">
                <a:latin typeface="Open Sans" pitchFamily="2" charset="0"/>
                <a:ea typeface="Open Sans" pitchFamily="2" charset="0"/>
                <a:cs typeface="Open Sans" pitchFamily="2" charset="0"/>
              </a:rPr>
              <a:t>75 ng/mL</a:t>
            </a:r>
          </a:p>
          <a:p>
            <a:pPr marL="514350" indent="-514350">
              <a:buAutoNum type="alphaUcPeriod"/>
            </a:pPr>
            <a:r>
              <a:rPr lang="en-US" sz="2400" dirty="0">
                <a:latin typeface="Open Sans" pitchFamily="2" charset="0"/>
                <a:ea typeface="Open Sans" pitchFamily="2" charset="0"/>
                <a:cs typeface="Open Sans" pitchFamily="2" charset="0"/>
              </a:rPr>
              <a:t>100 ng/mL</a:t>
            </a:r>
          </a:p>
          <a:p>
            <a:pPr marL="0" indent="0">
              <a:buNone/>
            </a:pPr>
            <a:endParaRPr lang="en-US" sz="2400" dirty="0">
              <a:latin typeface="Open Sans" pitchFamily="2" charset="0"/>
              <a:ea typeface="Open Sans" pitchFamily="2" charset="0"/>
              <a:cs typeface="Open Sans" pitchFamily="2" charset="0"/>
            </a:endParaRPr>
          </a:p>
        </p:txBody>
      </p:sp>
      <p:sp>
        <p:nvSpPr>
          <p:cNvPr id="7" name="Title 1">
            <a:extLst>
              <a:ext uri="{FF2B5EF4-FFF2-40B4-BE49-F238E27FC236}">
                <a16:creationId xmlns:a16="http://schemas.microsoft.com/office/drawing/2014/main" id="{9757A5B6-4665-30AB-83A9-874B24A9D920}"/>
              </a:ext>
            </a:extLst>
          </p:cNvPr>
          <p:cNvSpPr txBox="1">
            <a:spLocks/>
          </p:cNvSpPr>
          <p:nvPr/>
        </p:nvSpPr>
        <p:spPr>
          <a:xfrm>
            <a:off x="419100" y="1396716"/>
            <a:ext cx="10972800" cy="713539"/>
          </a:xfrm>
          <a:prstGeom prst="rect">
            <a:avLst/>
          </a:prstGeom>
        </p:spPr>
        <p:txBody>
          <a:bodyPr lIns="0" tIns="0" rIns="0" bIns="0" anchor="t"/>
          <a:lstStyle>
            <a:lvl1pPr algn="l" defTabSz="609585" rtl="0" eaLnBrk="0" fontAlgn="base" hangingPunct="0">
              <a:spcBef>
                <a:spcPct val="0"/>
              </a:spcBef>
              <a:spcAft>
                <a:spcPct val="0"/>
              </a:spcAft>
              <a:defRPr sz="2667" b="0" kern="1200" cap="none" baseline="0">
                <a:solidFill>
                  <a:srgbClr val="715073"/>
                </a:solidFill>
                <a:latin typeface="+mj-lt"/>
                <a:ea typeface="Geneva" pitchFamily="37" charset="-128"/>
                <a:cs typeface="Arial"/>
              </a:defRPr>
            </a:lvl1pPr>
            <a:lvl2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2pPr>
            <a:lvl3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3pPr>
            <a:lvl4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4pPr>
            <a:lvl5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5pPr>
            <a:lvl6pPr marL="609585" algn="l" defTabSz="609585" rtl="0" fontAlgn="base">
              <a:spcBef>
                <a:spcPct val="0"/>
              </a:spcBef>
              <a:spcAft>
                <a:spcPct val="0"/>
              </a:spcAft>
              <a:defRPr sz="4267">
                <a:solidFill>
                  <a:srgbClr val="800000"/>
                </a:solidFill>
                <a:latin typeface="Times New Roman" pitchFamily="37" charset="0"/>
                <a:ea typeface="Geneva" pitchFamily="37" charset="-128"/>
              </a:defRPr>
            </a:lvl6pPr>
            <a:lvl7pPr marL="1219170" algn="l" defTabSz="609585" rtl="0" fontAlgn="base">
              <a:spcBef>
                <a:spcPct val="0"/>
              </a:spcBef>
              <a:spcAft>
                <a:spcPct val="0"/>
              </a:spcAft>
              <a:defRPr sz="4267">
                <a:solidFill>
                  <a:srgbClr val="800000"/>
                </a:solidFill>
                <a:latin typeface="Times New Roman" pitchFamily="37" charset="0"/>
                <a:ea typeface="Geneva" pitchFamily="37" charset="-128"/>
              </a:defRPr>
            </a:lvl7pPr>
            <a:lvl8pPr marL="1828754" algn="l" defTabSz="609585" rtl="0" fontAlgn="base">
              <a:spcBef>
                <a:spcPct val="0"/>
              </a:spcBef>
              <a:spcAft>
                <a:spcPct val="0"/>
              </a:spcAft>
              <a:defRPr sz="4267">
                <a:solidFill>
                  <a:srgbClr val="800000"/>
                </a:solidFill>
                <a:latin typeface="Times New Roman" pitchFamily="37" charset="0"/>
                <a:ea typeface="Geneva" pitchFamily="37" charset="-128"/>
              </a:defRPr>
            </a:lvl8pPr>
            <a:lvl9pPr marL="2438339" algn="l" defTabSz="609585" rtl="0" fontAlgn="base">
              <a:spcBef>
                <a:spcPct val="0"/>
              </a:spcBef>
              <a:spcAft>
                <a:spcPct val="0"/>
              </a:spcAft>
              <a:defRPr sz="4267">
                <a:solidFill>
                  <a:srgbClr val="800000"/>
                </a:solidFill>
                <a:latin typeface="Times New Roman" pitchFamily="37" charset="0"/>
                <a:ea typeface="Geneva" pitchFamily="37" charset="-128"/>
              </a:defRPr>
            </a:lvl9pPr>
          </a:lstStyle>
          <a:p>
            <a:r>
              <a:rPr lang="en-US" sz="3200" dirty="0">
                <a:latin typeface="Barlow Condensed" panose="00000506000000000000" pitchFamily="2" charset="0"/>
                <a:ea typeface="Geneva"/>
              </a:rPr>
              <a:t>Case 5: Pregnant individual with iron deficiency</a:t>
            </a:r>
          </a:p>
        </p:txBody>
      </p:sp>
    </p:spTree>
    <p:extLst>
      <p:ext uri="{BB962C8B-B14F-4D97-AF65-F5344CB8AC3E}">
        <p14:creationId xmlns:p14="http://schemas.microsoft.com/office/powerpoint/2010/main" val="38011942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C74FF-A191-F158-99B4-8C536ACC060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65CA366-3CB4-FA68-85C7-D4AA45752177}"/>
              </a:ext>
            </a:extLst>
          </p:cNvPr>
          <p:cNvSpPr txBox="1"/>
          <p:nvPr/>
        </p:nvSpPr>
        <p:spPr>
          <a:xfrm>
            <a:off x="8168640" y="6263640"/>
            <a:ext cx="3740448" cy="369332"/>
          </a:xfrm>
          <a:prstGeom prst="rect">
            <a:avLst/>
          </a:prstGeom>
          <a:noFill/>
        </p:spPr>
        <p:txBody>
          <a:bodyPr wrap="none" rtlCol="0">
            <a:spAutoFit/>
          </a:bodyPr>
          <a:lstStyle/>
          <a:p>
            <a:r>
              <a:rPr lang="en-US" dirty="0"/>
              <a:t>Image from guideline Visual Summary</a:t>
            </a:r>
          </a:p>
        </p:txBody>
      </p:sp>
      <p:sp>
        <p:nvSpPr>
          <p:cNvPr id="4" name="Title 2">
            <a:extLst>
              <a:ext uri="{FF2B5EF4-FFF2-40B4-BE49-F238E27FC236}">
                <a16:creationId xmlns:a16="http://schemas.microsoft.com/office/drawing/2014/main" id="{0559F902-8E29-D891-3BF9-91B6AEF9E170}"/>
              </a:ext>
            </a:extLst>
          </p:cNvPr>
          <p:cNvSpPr>
            <a:spLocks noGrp="1"/>
          </p:cNvSpPr>
          <p:nvPr>
            <p:ph type="title"/>
          </p:nvPr>
        </p:nvSpPr>
        <p:spPr>
          <a:xfrm>
            <a:off x="269845" y="1304283"/>
            <a:ext cx="10972800" cy="713539"/>
          </a:xfrm>
        </p:spPr>
        <p:txBody>
          <a:bodyPr/>
          <a:lstStyle/>
          <a:p>
            <a:r>
              <a:rPr lang="en-CA" sz="3200" dirty="0">
                <a:latin typeface="Barlow Condensed" panose="00000506000000000000" pitchFamily="2" charset="0"/>
              </a:rPr>
              <a:t>Recommendation</a:t>
            </a:r>
            <a:endParaRPr lang="en-US" sz="3200" dirty="0">
              <a:latin typeface="Barlow Condensed" panose="00000506000000000000" pitchFamily="2" charset="0"/>
            </a:endParaRPr>
          </a:p>
        </p:txBody>
      </p:sp>
      <p:pic>
        <p:nvPicPr>
          <p:cNvPr id="6" name="Picture 5">
            <a:extLst>
              <a:ext uri="{FF2B5EF4-FFF2-40B4-BE49-F238E27FC236}">
                <a16:creationId xmlns:a16="http://schemas.microsoft.com/office/drawing/2014/main" id="{2E4B2EB4-19BE-5EF0-F04C-8B43126C96ED}"/>
              </a:ext>
            </a:extLst>
          </p:cNvPr>
          <p:cNvPicPr>
            <a:picLocks noChangeAspect="1"/>
          </p:cNvPicPr>
          <p:nvPr/>
        </p:nvPicPr>
        <p:blipFill>
          <a:blip r:embed="rId3"/>
          <a:stretch>
            <a:fillRect/>
          </a:stretch>
        </p:blipFill>
        <p:spPr>
          <a:xfrm>
            <a:off x="573461" y="2128924"/>
            <a:ext cx="11045077" cy="37760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929159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04D8D-2B02-9EC7-B41D-15A63AADAC3F}"/>
              </a:ext>
            </a:extLst>
          </p:cNvPr>
          <p:cNvSpPr>
            <a:spLocks noGrp="1"/>
          </p:cNvSpPr>
          <p:nvPr>
            <p:ph type="title"/>
          </p:nvPr>
        </p:nvSpPr>
        <p:spPr/>
        <p:txBody>
          <a:bodyPr/>
          <a:lstStyle/>
          <a:p>
            <a:r>
              <a:rPr lang="en-CA" sz="3200" dirty="0">
                <a:latin typeface="Barlow Condensed" panose="00000506000000000000" pitchFamily="2" charset="0"/>
              </a:rPr>
              <a:t>Summary of Evidence</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6FBC53D-DD5A-FFFE-7D60-F02577CC8EE6}"/>
                  </a:ext>
                </a:extLst>
              </p:cNvPr>
              <p:cNvSpPr txBox="1"/>
              <p:nvPr/>
            </p:nvSpPr>
            <p:spPr>
              <a:xfrm>
                <a:off x="74847" y="3850745"/>
                <a:ext cx="3983723" cy="2697973"/>
              </a:xfrm>
              <a:prstGeom prst="rect">
                <a:avLst/>
              </a:prstGeom>
              <a:solidFill>
                <a:srgbClr val="FED9B0"/>
              </a:solidFill>
            </p:spPr>
            <p:txBody>
              <a:bodyPr wrap="square" lIns="91440" tIns="45720" rIns="91440" bIns="45720" rtlCol="0" anchor="t" anchorCtr="0">
                <a:noAutofit/>
              </a:bodyPr>
              <a:lstStyle/>
              <a:p>
                <a:pPr algn="ctr">
                  <a:defRPr/>
                </a:pPr>
                <a:r>
                  <a:rPr lang="en-US" sz="2000" b="1" kern="0" dirty="0">
                    <a:solidFill>
                      <a:schemeClr val="accent2">
                        <a:lumMod val="75000"/>
                      </a:schemeClr>
                    </a:solidFill>
                    <a:latin typeface="Open Sans" pitchFamily="2" charset="0"/>
                    <a:ea typeface="Open Sans" pitchFamily="2" charset="0"/>
                    <a:cs typeface="Open Sans" pitchFamily="2" charset="0"/>
                  </a:rPr>
                  <a:t>Direct Evidence</a:t>
                </a:r>
              </a:p>
              <a:p>
                <a:pPr algn="ctr">
                  <a:defRPr/>
                </a:pPr>
                <a:endParaRPr lang="en-US" kern="0" dirty="0">
                  <a:solidFill>
                    <a:schemeClr val="tx1">
                      <a:lumMod val="50000"/>
                      <a:lumOff val="50000"/>
                    </a:schemeClr>
                  </a:solidFill>
                  <a:latin typeface="Open Sans" pitchFamily="2" charset="0"/>
                  <a:ea typeface="Open Sans" pitchFamily="2" charset="0"/>
                  <a:cs typeface="Open Sans" pitchFamily="2" charset="0"/>
                </a:endParaRPr>
              </a:p>
              <a:p>
                <a:pPr>
                  <a:defRPr/>
                </a:pPr>
                <a:r>
                  <a:rPr lang="en-US" kern="0" dirty="0">
                    <a:solidFill>
                      <a:schemeClr val="tx1">
                        <a:lumMod val="50000"/>
                        <a:lumOff val="50000"/>
                      </a:schemeClr>
                    </a:solidFill>
                    <a:latin typeface="Open Sans" pitchFamily="2" charset="0"/>
                    <a:ea typeface="Open Sans" pitchFamily="2" charset="0"/>
                    <a:cs typeface="Open Sans" pitchFamily="2" charset="0"/>
                  </a:rPr>
                  <a:t>Examined test accuracy for serum ferritin cutoffs (</a:t>
                </a:r>
                <a14:m>
                  <m:oMath xmlns:m="http://schemas.openxmlformats.org/officeDocument/2006/math">
                    <m:r>
                      <a:rPr lang="en-US" i="0" kern="0">
                        <a:solidFill>
                          <a:schemeClr val="tx1">
                            <a:lumMod val="50000"/>
                            <a:lumOff val="50000"/>
                          </a:schemeClr>
                        </a:solidFill>
                        <a:latin typeface="Cambria Math" panose="02040503050406030204" pitchFamily="18" charset="0"/>
                        <a:ea typeface="Cambria Math" panose="02040503050406030204" pitchFamily="18" charset="0"/>
                        <a:cs typeface="Calibri" panose="020F0502020204030204" pitchFamily="34" charset="0"/>
                      </a:rPr>
                      <m:t>≤</m:t>
                    </m:r>
                  </m:oMath>
                </a14:m>
                <a:r>
                  <a:rPr lang="en-US" kern="0" dirty="0">
                    <a:solidFill>
                      <a:schemeClr val="tx1">
                        <a:lumMod val="50000"/>
                        <a:lumOff val="50000"/>
                      </a:schemeClr>
                    </a:solidFill>
                    <a:latin typeface="Open Sans" pitchFamily="2" charset="0"/>
                    <a:ea typeface="Open Sans" pitchFamily="2" charset="0"/>
                    <a:cs typeface="Open Sans" pitchFamily="2" charset="0"/>
                  </a:rPr>
                  <a:t>15 ng/mL, </a:t>
                </a:r>
                <a14:m>
                  <m:oMath xmlns:m="http://schemas.openxmlformats.org/officeDocument/2006/math">
                    <m:r>
                      <a:rPr lang="en-US" i="0" kern="0">
                        <a:solidFill>
                          <a:schemeClr val="tx1">
                            <a:lumMod val="50000"/>
                            <a:lumOff val="50000"/>
                          </a:schemeClr>
                        </a:solidFill>
                        <a:latin typeface="Cambria Math" panose="02040503050406030204" pitchFamily="18" charset="0"/>
                        <a:ea typeface="Cambria Math" panose="02040503050406030204" pitchFamily="18" charset="0"/>
                        <a:cs typeface="Calibri" panose="020F0502020204030204" pitchFamily="34" charset="0"/>
                      </a:rPr>
                      <m:t>≤</m:t>
                    </m:r>
                  </m:oMath>
                </a14:m>
                <a:r>
                  <a:rPr lang="en-US" kern="0" dirty="0">
                    <a:solidFill>
                      <a:schemeClr val="tx1">
                        <a:lumMod val="50000"/>
                        <a:lumOff val="50000"/>
                      </a:schemeClr>
                    </a:solidFill>
                    <a:latin typeface="Open Sans" pitchFamily="2" charset="0"/>
                    <a:ea typeface="Open Sans" pitchFamily="2" charset="0"/>
                    <a:cs typeface="Open Sans" pitchFamily="2" charset="0"/>
                  </a:rPr>
                  <a:t>30 ng/mL, </a:t>
                </a:r>
                <a14:m>
                  <m:oMath xmlns:m="http://schemas.openxmlformats.org/officeDocument/2006/math">
                    <m:r>
                      <a:rPr lang="en-US" i="0" kern="0">
                        <a:solidFill>
                          <a:schemeClr val="tx1">
                            <a:lumMod val="50000"/>
                            <a:lumOff val="50000"/>
                          </a:schemeClr>
                        </a:solidFill>
                        <a:latin typeface="Cambria Math" panose="02040503050406030204" pitchFamily="18" charset="0"/>
                        <a:ea typeface="Cambria Math" panose="02040503050406030204" pitchFamily="18" charset="0"/>
                        <a:cs typeface="Calibri" panose="020F0502020204030204" pitchFamily="34" charset="0"/>
                      </a:rPr>
                      <m:t>≤</m:t>
                    </m:r>
                  </m:oMath>
                </a14:m>
                <a:r>
                  <a:rPr lang="en-US" kern="0" dirty="0">
                    <a:solidFill>
                      <a:schemeClr val="tx1">
                        <a:lumMod val="50000"/>
                        <a:lumOff val="50000"/>
                      </a:schemeClr>
                    </a:solidFill>
                    <a:latin typeface="Open Sans" pitchFamily="2" charset="0"/>
                    <a:ea typeface="Open Sans" pitchFamily="2" charset="0"/>
                    <a:cs typeface="Open Sans" pitchFamily="2" charset="0"/>
                  </a:rPr>
                  <a:t>50 ng/mL; n = </a:t>
                </a:r>
                <a:r>
                  <a:rPr lang="en-US" dirty="0">
                    <a:solidFill>
                      <a:schemeClr val="tx1">
                        <a:lumMod val="50000"/>
                        <a:lumOff val="50000"/>
                      </a:schemeClr>
                    </a:solidFill>
                    <a:latin typeface="Open Sans" pitchFamily="2" charset="0"/>
                    <a:ea typeface="Open Sans" pitchFamily="2" charset="0"/>
                    <a:cs typeface="Open Sans" pitchFamily="2" charset="0"/>
                  </a:rPr>
                  <a:t>7,583) against marrow staining</a:t>
                </a:r>
                <a:endParaRPr lang="en-US" kern="0" dirty="0">
                  <a:solidFill>
                    <a:schemeClr val="tx1">
                      <a:lumMod val="50000"/>
                      <a:lumOff val="50000"/>
                    </a:schemeClr>
                  </a:solidFill>
                  <a:latin typeface="Open Sans" pitchFamily="2" charset="0"/>
                  <a:ea typeface="Open Sans" pitchFamily="2" charset="0"/>
                  <a:cs typeface="Open Sans"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b="0" u="none" strike="noStrike" kern="1200" cap="none" spc="0" normalizeH="0" baseline="0" noProof="0" dirty="0">
                  <a:ln>
                    <a:noFill/>
                  </a:ln>
                  <a:solidFill>
                    <a:schemeClr val="tx1"/>
                  </a:solidFill>
                  <a:effectLst/>
                  <a:uLnTx/>
                  <a:uFillTx/>
                  <a:latin typeface="Open Sans" pitchFamily="2" charset="0"/>
                  <a:ea typeface="Open Sans" pitchFamily="2" charset="0"/>
                  <a:cs typeface="Open Sans"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CA" b="1"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1600" b="1"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1600" b="0" u="none" strike="noStrike" kern="1200" cap="none" spc="0" normalizeH="0" baseline="0" noProof="0" dirty="0">
                  <a:ln>
                    <a:noFill/>
                  </a:ln>
                  <a:solidFill>
                    <a:prstClr val="black">
                      <a:lumMod val="50000"/>
                      <a:lumOff val="50000"/>
                    </a:prstClr>
                  </a:solidFill>
                  <a:effectLst/>
                  <a:uLnTx/>
                  <a:uFillTx/>
                  <a:latin typeface="Open Sans" pitchFamily="2" charset="0"/>
                  <a:ea typeface="Open Sans" pitchFamily="2" charset="0"/>
                  <a:cs typeface="Open Sans" pitchFamily="2" charset="0"/>
                </a:endParaRPr>
              </a:p>
            </p:txBody>
          </p:sp>
        </mc:Choice>
        <mc:Fallback xmlns="">
          <p:sp>
            <p:nvSpPr>
              <p:cNvPr id="4" name="TextBox 3">
                <a:extLst>
                  <a:ext uri="{FF2B5EF4-FFF2-40B4-BE49-F238E27FC236}">
                    <a16:creationId xmlns:a16="http://schemas.microsoft.com/office/drawing/2014/main" id="{16FBC53D-DD5A-FFFE-7D60-F02577CC8EE6}"/>
                  </a:ext>
                </a:extLst>
              </p:cNvPr>
              <p:cNvSpPr txBox="1">
                <a:spLocks noRot="1" noChangeAspect="1" noMove="1" noResize="1" noEditPoints="1" noAdjustHandles="1" noChangeArrowheads="1" noChangeShapeType="1" noTextEdit="1"/>
              </p:cNvSpPr>
              <p:nvPr/>
            </p:nvSpPr>
            <p:spPr>
              <a:xfrm>
                <a:off x="74847" y="3850745"/>
                <a:ext cx="3983723" cy="2697973"/>
              </a:xfrm>
              <a:prstGeom prst="rect">
                <a:avLst/>
              </a:prstGeom>
              <a:blipFill>
                <a:blip r:embed="rId3"/>
                <a:stretch>
                  <a:fillRect l="-1270" t="-1408"/>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A17256AA-83BD-21E0-74EE-E86766389088}"/>
              </a:ext>
            </a:extLst>
          </p:cNvPr>
          <p:cNvSpPr txBox="1"/>
          <p:nvPr/>
        </p:nvSpPr>
        <p:spPr>
          <a:xfrm>
            <a:off x="4105900" y="3842716"/>
            <a:ext cx="3827217" cy="2706002"/>
          </a:xfrm>
          <a:prstGeom prst="rect">
            <a:avLst/>
          </a:prstGeom>
          <a:solidFill>
            <a:srgbClr val="BEE0E4"/>
          </a:solidFill>
        </p:spPr>
        <p:txBody>
          <a:bodyPr wrap="square" lIns="91440" tIns="45720" rIns="91440" bIns="45720" rtlCol="0" anchor="t" anchorCtr="0">
            <a:noAutofit/>
          </a:bodyPr>
          <a:lstStyle/>
          <a:p>
            <a:pPr lvl="0" algn="ctr">
              <a:defRPr/>
            </a:pPr>
            <a:r>
              <a:rPr lang="en-CA" sz="2000" b="1" dirty="0">
                <a:solidFill>
                  <a:srgbClr val="002060"/>
                </a:solidFill>
                <a:latin typeface="Open Sans" pitchFamily="2" charset="0"/>
                <a:ea typeface="Open Sans" pitchFamily="2" charset="0"/>
                <a:cs typeface="Open Sans" pitchFamily="2" charset="0"/>
              </a:rPr>
              <a:t>Physiologic &amp; Observational Evidence</a:t>
            </a:r>
          </a:p>
          <a:p>
            <a:pPr marL="285750" lvl="0" indent="-285750">
              <a:buFont typeface="Arial" panose="020B0604020202020204" pitchFamily="34" charset="0"/>
              <a:buChar char="•"/>
              <a:defRPr/>
            </a:pPr>
            <a:r>
              <a:rPr lang="en-CA" dirty="0">
                <a:solidFill>
                  <a:schemeClr val="tx1">
                    <a:lumMod val="50000"/>
                    <a:lumOff val="50000"/>
                  </a:schemeClr>
                </a:solidFill>
                <a:latin typeface="Open Sans" pitchFamily="2" charset="0"/>
                <a:ea typeface="Open Sans" pitchFamily="2" charset="0"/>
                <a:cs typeface="Open Sans" pitchFamily="2" charset="0"/>
              </a:rPr>
              <a:t>A systematic review on the prevalence of iron deficiency in pregnant individuals included 31 studies (n= 93,782 individuals)</a:t>
            </a:r>
            <a:endParaRPr kumimoji="0" lang="en-CA" b="0" u="none" strike="noStrike" kern="1200" cap="none" spc="0" normalizeH="0" baseline="0" noProof="0" dirty="0">
              <a:ln>
                <a:noFill/>
              </a:ln>
              <a:solidFill>
                <a:schemeClr val="tx1">
                  <a:lumMod val="50000"/>
                  <a:lumOff val="50000"/>
                </a:schemeClr>
              </a:solidFill>
              <a:effectLst/>
              <a:uLnTx/>
              <a:uFillTx/>
              <a:latin typeface="Open Sans" pitchFamily="2" charset="0"/>
              <a:ea typeface="Open Sans" pitchFamily="2" charset="0"/>
              <a:cs typeface="Open Sans" pitchFamily="2" charset="0"/>
            </a:endParaRPr>
          </a:p>
          <a:p>
            <a:pPr marL="285750" lvl="0" indent="-285750">
              <a:buFont typeface="Arial" panose="020B0604020202020204" pitchFamily="34" charset="0"/>
              <a:buChar char="•"/>
              <a:defRPr/>
            </a:pPr>
            <a:r>
              <a:rPr lang="en-CA" dirty="0">
                <a:solidFill>
                  <a:schemeClr val="tx1">
                    <a:lumMod val="50000"/>
                    <a:lumOff val="50000"/>
                  </a:schemeClr>
                </a:solidFill>
                <a:latin typeface="Open Sans" pitchFamily="2" charset="0"/>
                <a:ea typeface="Open Sans" pitchFamily="2" charset="0"/>
                <a:cs typeface="Open Sans" pitchFamily="2" charset="0"/>
              </a:rPr>
              <a:t>Pooled estimate for global prevalence was 37%</a:t>
            </a:r>
            <a:endParaRPr kumimoji="0" lang="en-CA" b="0" u="none" strike="noStrike" kern="1200" cap="none" spc="0" normalizeH="0" baseline="0" noProof="0" dirty="0">
              <a:ln>
                <a:noFill/>
              </a:ln>
              <a:solidFill>
                <a:schemeClr val="tx1">
                  <a:lumMod val="50000"/>
                  <a:lumOff val="50000"/>
                </a:schemeClr>
              </a:solidFill>
              <a:effectLst/>
              <a:uLnTx/>
              <a:uFillTx/>
              <a:latin typeface="Open Sans" pitchFamily="2" charset="0"/>
              <a:ea typeface="Open Sans" pitchFamily="2" charset="0"/>
              <a:cs typeface="Open Sans" pitchFamily="2" charset="0"/>
            </a:endParaRPr>
          </a:p>
        </p:txBody>
      </p:sp>
      <p:sp>
        <p:nvSpPr>
          <p:cNvPr id="6" name="TextBox 5">
            <a:extLst>
              <a:ext uri="{FF2B5EF4-FFF2-40B4-BE49-F238E27FC236}">
                <a16:creationId xmlns:a16="http://schemas.microsoft.com/office/drawing/2014/main" id="{06E3487B-5269-D6B6-4A9A-E695E8F4AE03}"/>
              </a:ext>
            </a:extLst>
          </p:cNvPr>
          <p:cNvSpPr txBox="1"/>
          <p:nvPr/>
        </p:nvSpPr>
        <p:spPr>
          <a:xfrm>
            <a:off x="7952311" y="3850744"/>
            <a:ext cx="4127147" cy="2697974"/>
          </a:xfrm>
          <a:prstGeom prst="rect">
            <a:avLst/>
          </a:prstGeom>
          <a:solidFill>
            <a:srgbClr val="C9D7AF"/>
          </a:solidFill>
        </p:spPr>
        <p:txBody>
          <a:bodyPr wrap="square" lIns="91440" tIns="45720" rIns="91440" bIns="45720" rtlCol="0" anchor="t" anchorCtr="0">
            <a:noAutofit/>
          </a:bodyPr>
          <a:lstStyle/>
          <a:p>
            <a:pPr lvl="0" algn="ctr">
              <a:defRPr/>
            </a:pPr>
            <a:r>
              <a:rPr lang="en-US" sz="2000" b="1" kern="0" dirty="0">
                <a:solidFill>
                  <a:schemeClr val="accent6">
                    <a:lumMod val="50000"/>
                  </a:schemeClr>
                </a:solidFill>
                <a:latin typeface="Open Sans" pitchFamily="2" charset="0"/>
                <a:ea typeface="Open Sans" pitchFamily="2" charset="0"/>
                <a:cs typeface="Open Sans" pitchFamily="2" charset="0"/>
              </a:rPr>
              <a:t>Functional &amp; Patient-Important Outcomes</a:t>
            </a:r>
          </a:p>
          <a:p>
            <a:pPr lvl="0" algn="ctr">
              <a:defRPr/>
            </a:pPr>
            <a:endParaRPr lang="en-US" sz="1600" i="1" kern="0" dirty="0">
              <a:solidFill>
                <a:schemeClr val="tx1">
                  <a:lumMod val="50000"/>
                  <a:lumOff val="50000"/>
                </a:schemeClr>
              </a:solidFill>
              <a:latin typeface="Open Sans" pitchFamily="2" charset="0"/>
              <a:ea typeface="Open Sans" pitchFamily="2" charset="0"/>
              <a:cs typeface="Open Sans" pitchFamily="2" charset="0"/>
            </a:endParaRPr>
          </a:p>
          <a:p>
            <a:pPr lvl="0">
              <a:defRPr/>
            </a:pPr>
            <a:r>
              <a:rPr lang="en-CA" dirty="0">
                <a:solidFill>
                  <a:schemeClr val="tx1">
                    <a:lumMod val="50000"/>
                    <a:lumOff val="50000"/>
                  </a:schemeClr>
                </a:solidFill>
                <a:latin typeface="Open Sans" pitchFamily="2" charset="0"/>
                <a:ea typeface="Open Sans" pitchFamily="2" charset="0"/>
                <a:cs typeface="Open Sans" pitchFamily="2" charset="0"/>
              </a:rPr>
              <a:t>Improvement in both maternal and neonatal outcomes with iron supplementation</a:t>
            </a:r>
            <a:r>
              <a:rPr lang="en-US" dirty="0">
                <a:solidFill>
                  <a:schemeClr val="tx1">
                    <a:lumMod val="50000"/>
                    <a:lumOff val="50000"/>
                  </a:schemeClr>
                </a:solidFill>
                <a:latin typeface="Open Sans" pitchFamily="2" charset="0"/>
                <a:ea typeface="Open Sans" pitchFamily="2" charset="0"/>
                <a:cs typeface="Open Sans" pitchFamily="2" charset="0"/>
              </a:rPr>
              <a:t> </a:t>
            </a:r>
            <a:endParaRPr lang="en-US" sz="2800" dirty="0">
              <a:solidFill>
                <a:schemeClr val="tx1">
                  <a:lumMod val="50000"/>
                  <a:lumOff val="50000"/>
                </a:schemeClr>
              </a:solidFill>
              <a:latin typeface="Open Sans" pitchFamily="2" charset="0"/>
              <a:ea typeface="Open Sans" pitchFamily="2" charset="0"/>
              <a:cs typeface="Open Sans" pitchFamily="2" charset="0"/>
            </a:endParaRPr>
          </a:p>
        </p:txBody>
      </p:sp>
      <p:sp>
        <p:nvSpPr>
          <p:cNvPr id="7" name="Content Placeholder 2">
            <a:extLst>
              <a:ext uri="{FF2B5EF4-FFF2-40B4-BE49-F238E27FC236}">
                <a16:creationId xmlns:a16="http://schemas.microsoft.com/office/drawing/2014/main" id="{BBFC6F3F-0576-3E6B-C2DF-415D6DB9FBA3}"/>
              </a:ext>
            </a:extLst>
          </p:cNvPr>
          <p:cNvSpPr txBox="1">
            <a:spLocks/>
          </p:cNvSpPr>
          <p:nvPr/>
        </p:nvSpPr>
        <p:spPr>
          <a:xfrm>
            <a:off x="474783" y="2013858"/>
            <a:ext cx="11017831" cy="1977446"/>
          </a:xfrm>
          <a:prstGeom prst="rect">
            <a:avLst/>
          </a:prstGeom>
        </p:spPr>
        <p:txBody>
          <a:bodyPr lIns="0" tIns="0" rIns="0" bIns="0"/>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r>
              <a:rPr lang="en-US" sz="2400" dirty="0">
                <a:latin typeface="Open Sans" pitchFamily="2" charset="0"/>
                <a:ea typeface="Open Sans" pitchFamily="2" charset="0"/>
                <a:cs typeface="Open Sans" pitchFamily="2" charset="0"/>
              </a:rPr>
              <a:t>The same data on diagnostic test accuracy were used to inform recommendations for adults, menstruating, and pregnant populations</a:t>
            </a:r>
          </a:p>
          <a:p>
            <a:r>
              <a:rPr lang="en-US" sz="2400" dirty="0">
                <a:latin typeface="Open Sans" pitchFamily="2" charset="0"/>
                <a:ea typeface="Open Sans" pitchFamily="2" charset="0"/>
                <a:cs typeface="Open Sans" pitchFamily="2" charset="0"/>
              </a:rPr>
              <a:t>Systematic review of the prevalence of iron deficiency in pregnancy was performed</a:t>
            </a:r>
            <a:endParaRPr lang="en-CA" sz="2133"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422958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BA30C-FA22-7394-92B5-C592AB7DA4EF}"/>
              </a:ext>
            </a:extLst>
          </p:cNvPr>
          <p:cNvSpPr>
            <a:spLocks noGrp="1"/>
          </p:cNvSpPr>
          <p:nvPr>
            <p:ph type="title"/>
          </p:nvPr>
        </p:nvSpPr>
        <p:spPr>
          <a:xfrm>
            <a:off x="465032" y="1171629"/>
            <a:ext cx="10972800" cy="713539"/>
          </a:xfrm>
        </p:spPr>
        <p:txBody>
          <a:bodyPr/>
          <a:lstStyle/>
          <a:p>
            <a:r>
              <a:rPr lang="en-CA" sz="3200" dirty="0">
                <a:latin typeface="Barlow Condensed" panose="00000506000000000000" pitchFamily="2" charset="0"/>
              </a:rPr>
              <a:t>Rationale</a:t>
            </a:r>
          </a:p>
        </p:txBody>
      </p:sp>
      <p:sp>
        <p:nvSpPr>
          <p:cNvPr id="3" name="Content Placeholder 2">
            <a:extLst>
              <a:ext uri="{FF2B5EF4-FFF2-40B4-BE49-F238E27FC236}">
                <a16:creationId xmlns:a16="http://schemas.microsoft.com/office/drawing/2014/main" id="{3518FE01-1516-B4E3-B965-663942BD0E7F}"/>
              </a:ext>
            </a:extLst>
          </p:cNvPr>
          <p:cNvSpPr>
            <a:spLocks noGrp="1"/>
          </p:cNvSpPr>
          <p:nvPr>
            <p:ph idx="1"/>
          </p:nvPr>
        </p:nvSpPr>
        <p:spPr>
          <a:xfrm>
            <a:off x="111211" y="1759826"/>
            <a:ext cx="11961340" cy="1267154"/>
          </a:xfrm>
        </p:spPr>
        <p:txBody>
          <a:bodyPr/>
          <a:lstStyle/>
          <a:p>
            <a:pPr marL="0" indent="0">
              <a:buNone/>
            </a:pPr>
            <a:r>
              <a:rPr lang="en-CA" sz="2000" kern="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lang="en-CA" sz="2000" dirty="0">
              <a:solidFill>
                <a:schemeClr val="tx1"/>
              </a:solidFill>
              <a:latin typeface="Calibri" panose="020F0502020204030204" pitchFamily="34" charset="0"/>
              <a:cs typeface="Calibri" panose="020F0502020204030204" pitchFamily="34" charset="0"/>
            </a:endParaRPr>
          </a:p>
        </p:txBody>
      </p:sp>
      <p:sp>
        <p:nvSpPr>
          <p:cNvPr id="9" name="Rectangle 4">
            <a:extLst>
              <a:ext uri="{FF2B5EF4-FFF2-40B4-BE49-F238E27FC236}">
                <a16:creationId xmlns:a16="http://schemas.microsoft.com/office/drawing/2014/main" id="{7BDC570F-E3C0-7B75-10FB-09B36C9BF82A}"/>
              </a:ext>
            </a:extLst>
          </p:cNvPr>
          <p:cNvSpPr>
            <a:spLocks noChangeArrowheads="1"/>
          </p:cNvSpPr>
          <p:nvPr/>
        </p:nvSpPr>
        <p:spPr bwMode="auto">
          <a:xfrm>
            <a:off x="376880" y="1741832"/>
            <a:ext cx="1143000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1800" dirty="0">
                <a:solidFill>
                  <a:schemeClr val="bg1">
                    <a:lumMod val="50000"/>
                  </a:schemeClr>
                </a:solidFill>
                <a:effectLst/>
                <a:latin typeface="Open Sans" pitchFamily="2" charset="0"/>
                <a:ea typeface="Open Sans" pitchFamily="2" charset="0"/>
                <a:cs typeface="Open Sans" pitchFamily="2" charset="0"/>
              </a:rPr>
              <a:t>Accurate diagnosis of iron deficiency during pregnancy allows prompt iron supplementation, preventing progression to iron deficiency anemia or, in those already anemic, progression to more severe anemia. </a:t>
            </a:r>
            <a:r>
              <a:rPr lang="en-US" dirty="0">
                <a:solidFill>
                  <a:schemeClr val="bg1">
                    <a:lumMod val="50000"/>
                  </a:schemeClr>
                </a:solidFill>
                <a:latin typeface="Open Sans" pitchFamily="2" charset="0"/>
                <a:ea typeface="Open Sans" pitchFamily="2" charset="0"/>
                <a:cs typeface="Open Sans" pitchFamily="2" charset="0"/>
              </a:rPr>
              <a:t>The panel prioritized a serum ferritin threshold that maximized sensitivity, prioritizing detection of as many iron-deficient individuals as possible who could benefit from treatment.</a:t>
            </a:r>
            <a:endParaRPr lang="en-CA" dirty="0">
              <a:solidFill>
                <a:schemeClr val="bg1">
                  <a:lumMod val="50000"/>
                </a:schemeClr>
              </a:solidFill>
              <a:latin typeface="Open Sans" pitchFamily="2" charset="0"/>
              <a:ea typeface="Open Sans" pitchFamily="2" charset="0"/>
              <a:cs typeface="Open Sans" pitchFamily="2" charset="0"/>
            </a:endParaRPr>
          </a:p>
        </p:txBody>
      </p:sp>
      <p:graphicFrame>
        <p:nvGraphicFramePr>
          <p:cNvPr id="5" name="Diagram 4">
            <a:extLst>
              <a:ext uri="{FF2B5EF4-FFF2-40B4-BE49-F238E27FC236}">
                <a16:creationId xmlns:a16="http://schemas.microsoft.com/office/drawing/2014/main" id="{DC3D05A1-3B8F-7469-5B5A-EC26C0354B04}"/>
              </a:ext>
            </a:extLst>
          </p:cNvPr>
          <p:cNvGraphicFramePr/>
          <p:nvPr>
            <p:extLst>
              <p:ext uri="{D42A27DB-BD31-4B8C-83A1-F6EECF244321}">
                <p14:modId xmlns:p14="http://schemas.microsoft.com/office/powerpoint/2010/main" val="3128281812"/>
              </p:ext>
            </p:extLst>
          </p:nvPr>
        </p:nvGraphicFramePr>
        <p:xfrm>
          <a:off x="581303" y="3134339"/>
          <a:ext cx="10740259" cy="33002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601343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3F246-61DE-BBE1-B56B-BBD4015B38B3}"/>
              </a:ext>
            </a:extLst>
          </p:cNvPr>
          <p:cNvSpPr>
            <a:spLocks noGrp="1"/>
          </p:cNvSpPr>
          <p:nvPr>
            <p:ph type="title"/>
          </p:nvPr>
        </p:nvSpPr>
        <p:spPr/>
        <p:txBody>
          <a:bodyPr/>
          <a:lstStyle/>
          <a:p>
            <a:r>
              <a:rPr lang="en-CA" sz="3200" dirty="0">
                <a:latin typeface="Barlow Condensed" panose="00000506000000000000" pitchFamily="2" charset="0"/>
              </a:rPr>
              <a:t>Discussion &amp; Caveats </a:t>
            </a:r>
          </a:p>
        </p:txBody>
      </p:sp>
      <p:sp>
        <p:nvSpPr>
          <p:cNvPr id="3" name="Content Placeholder 2">
            <a:extLst>
              <a:ext uri="{FF2B5EF4-FFF2-40B4-BE49-F238E27FC236}">
                <a16:creationId xmlns:a16="http://schemas.microsoft.com/office/drawing/2014/main" id="{569C54C6-5EEF-2ADC-23C9-3D9F25E521D2}"/>
              </a:ext>
            </a:extLst>
          </p:cNvPr>
          <p:cNvSpPr>
            <a:spLocks noGrp="1"/>
          </p:cNvSpPr>
          <p:nvPr>
            <p:ph idx="1"/>
          </p:nvPr>
        </p:nvSpPr>
        <p:spPr>
          <a:xfrm>
            <a:off x="610913" y="1885176"/>
            <a:ext cx="10855872" cy="1457114"/>
          </a:xfrm>
          <a:noFill/>
        </p:spPr>
        <p:txBody>
          <a:bodyPr/>
          <a:lstStyle/>
          <a:p>
            <a:pPr marL="0" indent="0">
              <a:buNone/>
            </a:pPr>
            <a:r>
              <a:rPr lang="en-US" sz="2400" dirty="0">
                <a:effectLst/>
                <a:latin typeface="Open Sans" pitchFamily="2" charset="0"/>
                <a:ea typeface="Open Sans" pitchFamily="2" charset="0"/>
                <a:cs typeface="Open Sans" pitchFamily="2" charset="0"/>
              </a:rPr>
              <a:t>The panel supported the use of this highest threshold, </a:t>
            </a:r>
            <a:r>
              <a:rPr lang="en-US" sz="2400" u="sng" dirty="0">
                <a:effectLst/>
                <a:latin typeface="Open Sans" pitchFamily="2" charset="0"/>
                <a:ea typeface="Open Sans" pitchFamily="2" charset="0"/>
                <a:cs typeface="Open Sans" pitchFamily="2" charset="0"/>
              </a:rPr>
              <a:t>&lt;</a:t>
            </a:r>
            <a:r>
              <a:rPr lang="en-US" sz="2400" dirty="0">
                <a:effectLst/>
                <a:latin typeface="Open Sans" pitchFamily="2" charset="0"/>
                <a:ea typeface="Open Sans" pitchFamily="2" charset="0"/>
                <a:cs typeface="Open Sans" pitchFamily="2" charset="0"/>
              </a:rPr>
              <a:t>50 ng/mL, in pregnant individuals with concomitant anemia, with the goal of minimizing progression of iron deficiency anemia in later trimesters and reducing fetal reliance on maternal iron stores. </a:t>
            </a:r>
            <a:endParaRPr lang="en-CA" sz="3200" dirty="0">
              <a:solidFill>
                <a:schemeClr val="tx1">
                  <a:lumMod val="50000"/>
                  <a:lumOff val="50000"/>
                </a:schemeClr>
              </a:solidFill>
              <a:latin typeface="Open Sans" pitchFamily="2" charset="0"/>
              <a:ea typeface="Open Sans" pitchFamily="2" charset="0"/>
              <a:cs typeface="Open Sans" pitchFamily="2" charset="0"/>
            </a:endParaRPr>
          </a:p>
        </p:txBody>
      </p:sp>
      <p:graphicFrame>
        <p:nvGraphicFramePr>
          <p:cNvPr id="4" name="Diagram 3">
            <a:extLst>
              <a:ext uri="{FF2B5EF4-FFF2-40B4-BE49-F238E27FC236}">
                <a16:creationId xmlns:a16="http://schemas.microsoft.com/office/drawing/2014/main" id="{9721F8E5-D94F-0DC9-A12F-FDD2ABA8F222}"/>
              </a:ext>
            </a:extLst>
          </p:cNvPr>
          <p:cNvGraphicFramePr/>
          <p:nvPr>
            <p:extLst>
              <p:ext uri="{D42A27DB-BD31-4B8C-83A1-F6EECF244321}">
                <p14:modId xmlns:p14="http://schemas.microsoft.com/office/powerpoint/2010/main" val="2323180206"/>
              </p:ext>
            </p:extLst>
          </p:nvPr>
        </p:nvGraphicFramePr>
        <p:xfrm>
          <a:off x="568872" y="3499337"/>
          <a:ext cx="10897913" cy="2634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30903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83A0196-A1BC-7FCA-7837-728D8F8E80F7}"/>
                  </a:ext>
                </a:extLst>
              </p:cNvPr>
              <p:cNvSpPr>
                <a:spLocks noGrp="1"/>
              </p:cNvSpPr>
              <p:nvPr>
                <p:ph idx="1"/>
              </p:nvPr>
            </p:nvSpPr>
            <p:spPr/>
            <p:txBody>
              <a:bodyPr/>
              <a:lstStyle/>
              <a:p>
                <a:pPr marL="0" indent="0">
                  <a:buNone/>
                </a:pPr>
                <a:r>
                  <a:rPr lang="en-US" sz="2400" dirty="0">
                    <a:latin typeface="Open Sans" pitchFamily="2" charset="0"/>
                    <a:ea typeface="Open Sans" pitchFamily="2" charset="0"/>
                    <a:cs typeface="Open Sans" pitchFamily="2" charset="0"/>
                  </a:rPr>
                  <a:t>In pregnant individuals what is the suggested ferritin threshold for diagnosis of iron deficiency?</a:t>
                </a:r>
              </a:p>
              <a:p>
                <a:pPr marL="0" indent="0">
                  <a:buNone/>
                </a:pPr>
                <a:endParaRPr lang="en-US" sz="2400" dirty="0">
                  <a:latin typeface="Open Sans" pitchFamily="2" charset="0"/>
                  <a:ea typeface="Open Sans" pitchFamily="2" charset="0"/>
                  <a:cs typeface="Open Sans" pitchFamily="2" charset="0"/>
                </a:endParaRPr>
              </a:p>
              <a:p>
                <a:pPr marL="0" indent="0">
                  <a:buNone/>
                </a:pPr>
                <a:r>
                  <a:rPr lang="en-US" sz="2400" dirty="0">
                    <a:latin typeface="Open Sans" pitchFamily="2" charset="0"/>
                    <a:ea typeface="Open Sans" pitchFamily="2" charset="0"/>
                    <a:cs typeface="Open Sans" pitchFamily="2" charset="0"/>
                  </a:rPr>
                  <a:t>A. Ferritin </a:t>
                </a:r>
                <a:r>
                  <a:rPr lang="en-US" sz="2400" u="sng" dirty="0">
                    <a:latin typeface="Open Sans" panose="020B0606030504020204" pitchFamily="34" charset="0"/>
                    <a:ea typeface="Open Sans" panose="020B0606030504020204" pitchFamily="34" charset="0"/>
                    <a:cs typeface="Open Sans" panose="020B0606030504020204" pitchFamily="34" charset="0"/>
                  </a:rPr>
                  <a:t>&lt;</a:t>
                </a:r>
                <a:r>
                  <a:rPr lang="en-US" sz="2400" dirty="0">
                    <a:latin typeface="Open Sans" panose="020B0606030504020204" pitchFamily="34" charset="0"/>
                    <a:ea typeface="Open Sans" panose="020B0606030504020204" pitchFamily="34" charset="0"/>
                    <a:cs typeface="Open Sans" panose="020B0606030504020204" pitchFamily="34" charset="0"/>
                  </a:rPr>
                  <a:t>15 ng/mL</a:t>
                </a:r>
                <a:endParaRPr lang="en-US" sz="2400" dirty="0">
                  <a:latin typeface="Open Sans" pitchFamily="2" charset="0"/>
                  <a:ea typeface="Open Sans" pitchFamily="2" charset="0"/>
                  <a:cs typeface="Open Sans" pitchFamily="2" charset="0"/>
                </a:endParaRPr>
              </a:p>
              <a:p>
                <a:pPr marL="0" indent="0">
                  <a:buNone/>
                </a:pPr>
                <a:r>
                  <a:rPr lang="en-US" sz="2400" dirty="0">
                    <a:latin typeface="Open Sans" pitchFamily="2" charset="0"/>
                    <a:ea typeface="Open Sans" pitchFamily="2" charset="0"/>
                    <a:cs typeface="Open Sans" pitchFamily="2" charset="0"/>
                  </a:rPr>
                  <a:t>B. Ferritin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400" dirty="0">
                    <a:latin typeface="Open Sans" pitchFamily="2" charset="0"/>
                    <a:ea typeface="Open Sans" pitchFamily="2" charset="0"/>
                    <a:cs typeface="Open Sans" pitchFamily="2" charset="0"/>
                  </a:rPr>
                  <a:t>75 ng/mL</a:t>
                </a:r>
              </a:p>
              <a:p>
                <a:pPr marL="0" indent="0">
                  <a:buNone/>
                </a:pPr>
                <a:r>
                  <a:rPr lang="en-US" sz="2400" dirty="0">
                    <a:latin typeface="Open Sans" pitchFamily="2" charset="0"/>
                    <a:ea typeface="Open Sans" pitchFamily="2" charset="0"/>
                    <a:cs typeface="Open Sans" pitchFamily="2" charset="0"/>
                  </a:rPr>
                  <a:t>C. Ferritin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400" dirty="0">
                    <a:latin typeface="Open Sans" pitchFamily="2" charset="0"/>
                    <a:ea typeface="Open Sans" pitchFamily="2" charset="0"/>
                    <a:cs typeface="Open Sans" pitchFamily="2" charset="0"/>
                  </a:rPr>
                  <a:t>30 ng/mL</a:t>
                </a:r>
              </a:p>
              <a:p>
                <a:pPr marL="0" indent="0">
                  <a:buNone/>
                </a:pPr>
                <a:r>
                  <a:rPr lang="en-US" sz="2400" dirty="0">
                    <a:latin typeface="Open Sans" pitchFamily="2" charset="0"/>
                    <a:ea typeface="Open Sans" pitchFamily="2" charset="0"/>
                    <a:cs typeface="Open Sans" pitchFamily="2" charset="0"/>
                  </a:rPr>
                  <a:t>D. Ferritin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400" dirty="0">
                    <a:latin typeface="Open Sans" pitchFamily="2" charset="0"/>
                    <a:ea typeface="Open Sans" pitchFamily="2" charset="0"/>
                    <a:cs typeface="Open Sans" pitchFamily="2" charset="0"/>
                  </a:rPr>
                  <a:t>100 ng/mL</a:t>
                </a:r>
                <a:endParaRPr lang="en-US" sz="2400" b="0" i="0" u="none" strike="noStrike" dirty="0">
                  <a:effectLst/>
                  <a:latin typeface="Open Sans" pitchFamily="2" charset="0"/>
                  <a:ea typeface="Open Sans" pitchFamily="2" charset="0"/>
                  <a:cs typeface="Open Sans" pitchFamily="2" charset="0"/>
                </a:endParaRPr>
              </a:p>
              <a:p>
                <a:pPr marL="0" indent="0">
                  <a:buNone/>
                </a:pPr>
                <a:endParaRPr lang="en-US" sz="2400" dirty="0">
                  <a:latin typeface="Open Sans" pitchFamily="2" charset="0"/>
                  <a:ea typeface="Open Sans" pitchFamily="2" charset="0"/>
                  <a:cs typeface="Open Sans" pitchFamily="2" charset="0"/>
                </a:endParaRPr>
              </a:p>
            </p:txBody>
          </p:sp>
        </mc:Choice>
        <mc:Fallback xmlns="">
          <p:sp>
            <p:nvSpPr>
              <p:cNvPr id="3" name="Content Placeholder 2">
                <a:extLst>
                  <a:ext uri="{FF2B5EF4-FFF2-40B4-BE49-F238E27FC236}">
                    <a16:creationId xmlns:a16="http://schemas.microsoft.com/office/drawing/2014/main" id="{583A0196-A1BC-7FCA-7837-728D8F8E80F7}"/>
                  </a:ext>
                </a:extLst>
              </p:cNvPr>
              <p:cNvSpPr>
                <a:spLocks noGrp="1" noRot="1" noChangeAspect="1" noMove="1" noResize="1" noEditPoints="1" noAdjustHandles="1" noChangeArrowheads="1" noChangeShapeType="1" noTextEdit="1"/>
              </p:cNvSpPr>
              <p:nvPr>
                <p:ph idx="1"/>
              </p:nvPr>
            </p:nvSpPr>
            <p:spPr>
              <a:blipFill>
                <a:blip r:embed="rId2"/>
                <a:stretch>
                  <a:fillRect l="-1722" t="-2469" r="-1056"/>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5288B293-7054-FD97-63B4-1DF539DB685D}"/>
              </a:ext>
            </a:extLst>
          </p:cNvPr>
          <p:cNvSpPr/>
          <p:nvPr/>
        </p:nvSpPr>
        <p:spPr>
          <a:xfrm>
            <a:off x="346463" y="4107393"/>
            <a:ext cx="3301512" cy="4601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71BBE304-DC22-450C-44D8-A59B8AD2A0FC}"/>
              </a:ext>
            </a:extLst>
          </p:cNvPr>
          <p:cNvSpPr>
            <a:spLocks noGrp="1"/>
          </p:cNvSpPr>
          <p:nvPr>
            <p:ph type="title"/>
          </p:nvPr>
        </p:nvSpPr>
        <p:spPr>
          <a:xfrm>
            <a:off x="419100" y="1340569"/>
            <a:ext cx="10972800" cy="713539"/>
          </a:xfrm>
        </p:spPr>
        <p:txBody>
          <a:bodyPr/>
          <a:lstStyle/>
          <a:p>
            <a:r>
              <a:rPr lang="en-CA" sz="3200" dirty="0">
                <a:latin typeface="Barlow Condensed" panose="00000506000000000000" pitchFamily="2" charset="0"/>
              </a:rPr>
              <a:t>Return to Case 5: </a:t>
            </a:r>
            <a:r>
              <a:rPr lang="en-US" sz="3200" dirty="0">
                <a:latin typeface="Barlow Condensed" panose="00000506000000000000" pitchFamily="2" charset="0"/>
                <a:ea typeface="Geneva"/>
              </a:rPr>
              <a:t>Pregnant individual with iron deficiency</a:t>
            </a:r>
            <a:endParaRPr lang="en-CA" sz="3200" dirty="0">
              <a:latin typeface="Barlow Condensed" panose="00000506000000000000" pitchFamily="2" charset="0"/>
            </a:endParaRPr>
          </a:p>
        </p:txBody>
      </p:sp>
    </p:spTree>
    <p:extLst>
      <p:ext uri="{BB962C8B-B14F-4D97-AF65-F5344CB8AC3E}">
        <p14:creationId xmlns:p14="http://schemas.microsoft.com/office/powerpoint/2010/main" val="2417696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22D47-A026-7244-C81F-B1E6434D2500}"/>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3E746F2-6839-55C6-E2F1-C3D1AEB6BE2B}"/>
                  </a:ext>
                </a:extLst>
              </p:cNvPr>
              <p:cNvSpPr>
                <a:spLocks noGrp="1"/>
              </p:cNvSpPr>
              <p:nvPr>
                <p:ph idx="1"/>
              </p:nvPr>
            </p:nvSpPr>
            <p:spPr/>
            <p:txBody>
              <a:bodyPr/>
              <a:lstStyle/>
              <a:p>
                <a:pPr marL="0" indent="0">
                  <a:buNone/>
                </a:pPr>
                <a:r>
                  <a:rPr lang="en-US" sz="2400" dirty="0">
                    <a:latin typeface="Open Sans" pitchFamily="2" charset="0"/>
                    <a:ea typeface="Open Sans" pitchFamily="2" charset="0"/>
                    <a:cs typeface="Open Sans" pitchFamily="2" charset="0"/>
                  </a:rPr>
                  <a:t>Given that she is anemic and symptomatic, what might be an appropriate ferritin threshold to guide management in this patient?</a:t>
                </a:r>
              </a:p>
              <a:p>
                <a:pPr marL="0" indent="0">
                  <a:buNone/>
                </a:pPr>
                <a:endParaRPr lang="en-US" sz="2400" dirty="0">
                  <a:latin typeface="Open Sans" pitchFamily="2" charset="0"/>
                  <a:ea typeface="Open Sans" pitchFamily="2" charset="0"/>
                  <a:cs typeface="Open Sans" pitchFamily="2" charset="0"/>
                </a:endParaRPr>
              </a:p>
              <a:p>
                <a:pPr marL="514350" indent="-514350">
                  <a:buAutoNum type="alphaUcPeriod"/>
                </a:pPr>
                <a:r>
                  <a:rPr lang="en-US" sz="2400" dirty="0">
                    <a:latin typeface="Open Sans" pitchFamily="2" charset="0"/>
                    <a:ea typeface="Open Sans" pitchFamily="2" charset="0"/>
                    <a:cs typeface="Open Sans" pitchFamily="2" charset="0"/>
                  </a:rPr>
                  <a:t>Ferritin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400" dirty="0">
                    <a:latin typeface="Open Sans" pitchFamily="2" charset="0"/>
                    <a:ea typeface="Open Sans" pitchFamily="2" charset="0"/>
                    <a:cs typeface="Open Sans" pitchFamily="2" charset="0"/>
                  </a:rPr>
                  <a:t>15 ng/mL</a:t>
                </a:r>
              </a:p>
              <a:p>
                <a:pPr marL="514350" indent="-514350">
                  <a:buAutoNum type="alphaUcPeriod"/>
                </a:pPr>
                <a:r>
                  <a:rPr lang="en-US" sz="2400" dirty="0">
                    <a:latin typeface="Open Sans" pitchFamily="2" charset="0"/>
                    <a:ea typeface="Open Sans" pitchFamily="2" charset="0"/>
                    <a:cs typeface="Open Sans" pitchFamily="2" charset="0"/>
                  </a:rPr>
                  <a:t>Ferritin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400" dirty="0">
                    <a:latin typeface="Open Sans" pitchFamily="2" charset="0"/>
                    <a:ea typeface="Open Sans" pitchFamily="2" charset="0"/>
                    <a:cs typeface="Open Sans" pitchFamily="2" charset="0"/>
                  </a:rPr>
                  <a:t>50 ng/mL</a:t>
                </a:r>
              </a:p>
              <a:p>
                <a:pPr marL="514350" indent="-514350">
                  <a:buAutoNum type="alphaUcPeriod"/>
                </a:pPr>
                <a:r>
                  <a:rPr lang="en-US" sz="2400" dirty="0">
                    <a:latin typeface="Open Sans" pitchFamily="2" charset="0"/>
                    <a:ea typeface="Open Sans" pitchFamily="2" charset="0"/>
                    <a:cs typeface="Open Sans" pitchFamily="2" charset="0"/>
                  </a:rPr>
                  <a:t>Ferritin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400" dirty="0">
                    <a:latin typeface="Open Sans" pitchFamily="2" charset="0"/>
                    <a:ea typeface="Open Sans" pitchFamily="2" charset="0"/>
                    <a:cs typeface="Open Sans" pitchFamily="2" charset="0"/>
                  </a:rPr>
                  <a:t>75 ng/mL</a:t>
                </a:r>
              </a:p>
              <a:p>
                <a:pPr marL="514350" indent="-514350">
                  <a:buAutoNum type="alphaUcPeriod"/>
                </a:pPr>
                <a:r>
                  <a:rPr lang="en-US" sz="2400" dirty="0">
                    <a:latin typeface="Open Sans" pitchFamily="2" charset="0"/>
                    <a:ea typeface="Open Sans" pitchFamily="2" charset="0"/>
                    <a:cs typeface="Open Sans" pitchFamily="2" charset="0"/>
                  </a:rPr>
                  <a:t>Ferritin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oMath>
                </a14:m>
                <a:r>
                  <a:rPr lang="en-US" sz="2400" dirty="0">
                    <a:latin typeface="Open Sans" pitchFamily="2" charset="0"/>
                    <a:ea typeface="Open Sans" pitchFamily="2" charset="0"/>
                    <a:cs typeface="Open Sans" pitchFamily="2" charset="0"/>
                  </a:rPr>
                  <a:t>100 ng/mL</a:t>
                </a:r>
              </a:p>
              <a:p>
                <a:pPr marL="0" indent="0">
                  <a:buNone/>
                </a:pPr>
                <a:endParaRPr lang="en-US" sz="2400" dirty="0">
                  <a:latin typeface="Open Sans" pitchFamily="2" charset="0"/>
                  <a:ea typeface="Open Sans" pitchFamily="2" charset="0"/>
                  <a:cs typeface="Open Sans" pitchFamily="2" charset="0"/>
                </a:endParaRPr>
              </a:p>
            </p:txBody>
          </p:sp>
        </mc:Choice>
        <mc:Fallback xmlns="">
          <p:sp>
            <p:nvSpPr>
              <p:cNvPr id="3" name="Content Placeholder 2">
                <a:extLst>
                  <a:ext uri="{FF2B5EF4-FFF2-40B4-BE49-F238E27FC236}">
                    <a16:creationId xmlns:a16="http://schemas.microsoft.com/office/drawing/2014/main" id="{53E746F2-6839-55C6-E2F1-C3D1AEB6BE2B}"/>
                  </a:ext>
                </a:extLst>
              </p:cNvPr>
              <p:cNvSpPr>
                <a:spLocks noGrp="1" noRot="1" noChangeAspect="1" noMove="1" noResize="1" noEditPoints="1" noAdjustHandles="1" noChangeArrowheads="1" noChangeShapeType="1" noTextEdit="1"/>
              </p:cNvSpPr>
              <p:nvPr>
                <p:ph idx="1"/>
              </p:nvPr>
            </p:nvSpPr>
            <p:spPr>
              <a:blipFill>
                <a:blip r:embed="rId2"/>
                <a:stretch>
                  <a:fillRect l="-1944" t="-2469"/>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943DAAC9-9783-F718-F10C-CCFE166A46BF}"/>
              </a:ext>
            </a:extLst>
          </p:cNvPr>
          <p:cNvSpPr/>
          <p:nvPr/>
        </p:nvSpPr>
        <p:spPr>
          <a:xfrm>
            <a:off x="351723" y="3682994"/>
            <a:ext cx="3565759" cy="4601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FA74553D-609D-30EB-401C-A06737D42D14}"/>
              </a:ext>
            </a:extLst>
          </p:cNvPr>
          <p:cNvSpPr>
            <a:spLocks noGrp="1"/>
          </p:cNvSpPr>
          <p:nvPr>
            <p:ph type="title"/>
          </p:nvPr>
        </p:nvSpPr>
        <p:spPr>
          <a:xfrm>
            <a:off x="419100" y="1340569"/>
            <a:ext cx="10972800" cy="713539"/>
          </a:xfrm>
        </p:spPr>
        <p:txBody>
          <a:bodyPr/>
          <a:lstStyle/>
          <a:p>
            <a:r>
              <a:rPr lang="en-CA" sz="3200" dirty="0">
                <a:latin typeface="Barlow Condensed" panose="00000506000000000000" pitchFamily="2" charset="0"/>
              </a:rPr>
              <a:t>Return to Case 5: </a:t>
            </a:r>
            <a:r>
              <a:rPr lang="en-US" sz="3200" dirty="0">
                <a:latin typeface="Barlow Condensed" panose="00000506000000000000" pitchFamily="2" charset="0"/>
                <a:ea typeface="Geneva"/>
              </a:rPr>
              <a:t>Pregnant individual with iron deficiency</a:t>
            </a:r>
            <a:endParaRPr lang="en-CA" sz="3200" dirty="0">
              <a:latin typeface="Barlow Condensed" panose="00000506000000000000" pitchFamily="2" charset="0"/>
            </a:endParaRPr>
          </a:p>
        </p:txBody>
      </p:sp>
    </p:spTree>
    <p:extLst>
      <p:ext uri="{BB962C8B-B14F-4D97-AF65-F5344CB8AC3E}">
        <p14:creationId xmlns:p14="http://schemas.microsoft.com/office/powerpoint/2010/main" val="42066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2A8FF90-C841-706D-083E-13F8DAC49CF4}"/>
              </a:ext>
            </a:extLst>
          </p:cNvPr>
          <p:cNvGraphicFramePr>
            <a:graphicFrameLocks noGrp="1"/>
          </p:cNvGraphicFramePr>
          <p:nvPr>
            <p:extLst>
              <p:ext uri="{D42A27DB-BD31-4B8C-83A1-F6EECF244321}">
                <p14:modId xmlns:p14="http://schemas.microsoft.com/office/powerpoint/2010/main" val="3806713399"/>
              </p:ext>
            </p:extLst>
          </p:nvPr>
        </p:nvGraphicFramePr>
        <p:xfrm>
          <a:off x="562706" y="1243817"/>
          <a:ext cx="11095893" cy="5238054"/>
        </p:xfrm>
        <a:graphic>
          <a:graphicData uri="http://schemas.openxmlformats.org/drawingml/2006/table">
            <a:tbl>
              <a:tblPr firstRow="1" bandRow="1">
                <a:tableStyleId>{F5AB1C69-6EDB-4FF4-983F-18BD219EF322}</a:tableStyleId>
              </a:tblPr>
              <a:tblGrid>
                <a:gridCol w="11095893">
                  <a:extLst>
                    <a:ext uri="{9D8B030D-6E8A-4147-A177-3AD203B41FA5}">
                      <a16:colId xmlns:a16="http://schemas.microsoft.com/office/drawing/2014/main" val="2221648098"/>
                    </a:ext>
                  </a:extLst>
                </a:gridCol>
              </a:tblGrid>
              <a:tr h="421580">
                <a:tc>
                  <a:txBody>
                    <a:bodyPr/>
                    <a:lstStyle/>
                    <a:p>
                      <a:r>
                        <a:rPr lang="en-US" dirty="0">
                          <a:solidFill>
                            <a:schemeClr val="accent6">
                              <a:lumMod val="50000"/>
                            </a:schemeClr>
                          </a:solidFill>
                          <a:latin typeface="Open Sans" pitchFamily="2" charset="0"/>
                          <a:ea typeface="Open Sans" pitchFamily="2" charset="0"/>
                          <a:cs typeface="Open Sans" pitchFamily="2" charset="0"/>
                        </a:rPr>
                        <a:t>FUTURE RESEARCH NEEDS</a:t>
                      </a:r>
                      <a:endParaRPr dirty="0">
                        <a:solidFill>
                          <a:schemeClr val="accent6">
                            <a:lumMod val="50000"/>
                          </a:schemeClr>
                        </a:solidFill>
                        <a:latin typeface="Open Sans" pitchFamily="2" charset="0"/>
                        <a:ea typeface="Open Sans" pitchFamily="2" charset="0"/>
                        <a:cs typeface="Open Sans" pitchFamily="2" charset="0"/>
                      </a:endParaRPr>
                    </a:p>
                  </a:txBody>
                  <a:tcPr anchor="ctr">
                    <a:solidFill>
                      <a:srgbClr val="C9D7B0"/>
                    </a:solidFill>
                  </a:tcPr>
                </a:tc>
                <a:extLst>
                  <a:ext uri="{0D108BD9-81ED-4DB2-BD59-A6C34878D82A}">
                    <a16:rowId xmlns:a16="http://schemas.microsoft.com/office/drawing/2014/main" val="4004857784"/>
                  </a:ext>
                </a:extLst>
              </a:tr>
              <a:tr h="758843">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sz="2400" b="0" i="0" u="none" strike="noStrike" kern="1200" dirty="0">
                          <a:solidFill>
                            <a:schemeClr val="bg1">
                              <a:lumMod val="50000"/>
                            </a:schemeClr>
                          </a:solidFill>
                          <a:effectLst/>
                          <a:latin typeface="Open Sans" pitchFamily="2" charset="0"/>
                          <a:ea typeface="Open Sans" pitchFamily="2" charset="0"/>
                          <a:cs typeface="Open Sans" pitchFamily="2" charset="0"/>
                        </a:rPr>
                        <a:t>Examination of the relationship between serum ferritin and TSAT in pregnant individuals across trimesters</a:t>
                      </a:r>
                      <a:endParaRPr lang="en-CA" dirty="0">
                        <a:solidFill>
                          <a:schemeClr val="bg1">
                            <a:lumMod val="50000"/>
                          </a:schemeClr>
                        </a:solidFill>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172181193"/>
                  </a:ext>
                </a:extLst>
              </a:tr>
              <a:tr h="758843">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sz="2400" b="0" i="0" u="none" strike="noStrike" kern="1200" dirty="0">
                          <a:solidFill>
                            <a:schemeClr val="bg1">
                              <a:lumMod val="50000"/>
                            </a:schemeClr>
                          </a:solidFill>
                          <a:effectLst/>
                          <a:latin typeface="Open Sans" pitchFamily="2" charset="0"/>
                          <a:ea typeface="Open Sans" pitchFamily="2" charset="0"/>
                          <a:cs typeface="Open Sans" pitchFamily="2" charset="0"/>
                        </a:rPr>
                        <a:t>Evaluation of outcomes related to serum ferritin testing in pregnancy, including optimal timing (gestational age) for screening and treatment</a:t>
                      </a:r>
                      <a:endParaRPr lang="en-CA" dirty="0">
                        <a:solidFill>
                          <a:schemeClr val="bg1">
                            <a:lumMod val="50000"/>
                          </a:schemeClr>
                        </a:solidFill>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3713757719"/>
                  </a:ext>
                </a:extLst>
              </a:tr>
              <a:tr h="758843">
                <a:tc>
                  <a:txBody>
                    <a:bodyPr/>
                    <a:lstStyle/>
                    <a:p>
                      <a:pPr rtl="0" fontAlgn="base"/>
                      <a:r>
                        <a:rPr lang="en-GB" sz="2400" b="0" i="0" u="none" strike="noStrike" kern="1200" dirty="0">
                          <a:solidFill>
                            <a:schemeClr val="bg1">
                              <a:lumMod val="50000"/>
                            </a:schemeClr>
                          </a:solidFill>
                          <a:effectLst/>
                          <a:latin typeface="Open Sans" pitchFamily="2" charset="0"/>
                          <a:ea typeface="Open Sans" pitchFamily="2" charset="0"/>
                          <a:cs typeface="Open Sans" pitchFamily="2" charset="0"/>
                        </a:rPr>
                        <a:t>Randomized clinical trials and prospective comparison of patient-important outcomes at various ferritin thresholds to guide iron therapy in pregnancy</a:t>
                      </a:r>
                      <a:r>
                        <a:rPr lang="en-US" sz="2400" b="0" i="0" kern="1200" dirty="0">
                          <a:solidFill>
                            <a:schemeClr val="bg1">
                              <a:lumMod val="50000"/>
                            </a:schemeClr>
                          </a:solidFill>
                          <a:effectLst/>
                          <a:latin typeface="Open Sans" pitchFamily="2" charset="0"/>
                          <a:ea typeface="Open Sans" pitchFamily="2" charset="0"/>
                          <a:cs typeface="Open Sans" pitchFamily="2" charset="0"/>
                        </a:rPr>
                        <a:t>​</a:t>
                      </a:r>
                    </a:p>
                  </a:txBody>
                  <a:tcPr anchor="ctr"/>
                </a:tc>
                <a:extLst>
                  <a:ext uri="{0D108BD9-81ED-4DB2-BD59-A6C34878D82A}">
                    <a16:rowId xmlns:a16="http://schemas.microsoft.com/office/drawing/2014/main" val="2118366423"/>
                  </a:ext>
                </a:extLst>
              </a:tr>
              <a:tr h="744507">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GB" sz="2400" dirty="0">
                          <a:solidFill>
                            <a:schemeClr val="bg1">
                              <a:lumMod val="50000"/>
                            </a:schemeClr>
                          </a:solidFill>
                          <a:effectLst/>
                          <a:latin typeface="Open Sans" pitchFamily="2" charset="0"/>
                          <a:ea typeface="Open Sans" pitchFamily="2" charset="0"/>
                          <a:cs typeface="Open Sans" pitchFamily="2" charset="0"/>
                        </a:rPr>
                        <a:t>Stakeholder engagement</a:t>
                      </a:r>
                      <a:endParaRPr lang="en-CA" dirty="0">
                        <a:solidFill>
                          <a:schemeClr val="bg1">
                            <a:lumMod val="50000"/>
                          </a:schemeClr>
                        </a:solidFill>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1427983333"/>
                  </a:ext>
                </a:extLst>
              </a:tr>
              <a:tr h="744507">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CA" dirty="0">
                          <a:solidFill>
                            <a:schemeClr val="bg1">
                              <a:lumMod val="50000"/>
                            </a:schemeClr>
                          </a:solidFill>
                          <a:latin typeface="Open Sans" pitchFamily="2" charset="0"/>
                          <a:ea typeface="Open Sans" pitchFamily="2" charset="0"/>
                          <a:cs typeface="Open Sans" pitchFamily="2" charset="0"/>
                        </a:rPr>
                        <a:t>Cost effectiveness studies</a:t>
                      </a:r>
                    </a:p>
                  </a:txBody>
                  <a:tcPr anchor="ctr"/>
                </a:tc>
                <a:extLst>
                  <a:ext uri="{0D108BD9-81ED-4DB2-BD59-A6C34878D82A}">
                    <a16:rowId xmlns:a16="http://schemas.microsoft.com/office/drawing/2014/main" val="3853176282"/>
                  </a:ext>
                </a:extLst>
              </a:tr>
              <a:tr h="758843">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CA" dirty="0">
                          <a:solidFill>
                            <a:schemeClr val="bg1">
                              <a:lumMod val="50000"/>
                            </a:schemeClr>
                          </a:solidFill>
                          <a:latin typeface="Open Sans" pitchFamily="2" charset="0"/>
                          <a:ea typeface="Open Sans" pitchFamily="2" charset="0"/>
                          <a:cs typeface="Open Sans" pitchFamily="2" charset="0"/>
                        </a:rPr>
                        <a:t>Exploration of the health equity implications of </a:t>
                      </a:r>
                      <a:r>
                        <a:rPr lang="en-CA" sz="2400" dirty="0">
                          <a:solidFill>
                            <a:schemeClr val="bg1">
                              <a:lumMod val="50000"/>
                            </a:schemeClr>
                          </a:solidFill>
                          <a:effectLst/>
                          <a:latin typeface="Open Sans" pitchFamily="2" charset="0"/>
                          <a:ea typeface="Open Sans" pitchFamily="2" charset="0"/>
                          <a:cs typeface="Open Sans" pitchFamily="2" charset="0"/>
                        </a:rPr>
                        <a:t>different serum ferritin diagnostic thresholds</a:t>
                      </a:r>
                      <a:endParaRPr lang="en-CA" dirty="0">
                        <a:solidFill>
                          <a:schemeClr val="bg1">
                            <a:lumMod val="50000"/>
                          </a:schemeClr>
                        </a:solidFill>
                        <a:latin typeface="Open Sans" pitchFamily="2" charset="0"/>
                        <a:ea typeface="Open Sans" pitchFamily="2" charset="0"/>
                        <a:cs typeface="Open Sans" pitchFamily="2" charset="0"/>
                      </a:endParaRPr>
                    </a:p>
                  </a:txBody>
                  <a:tcPr anchor="ctr"/>
                </a:tc>
                <a:extLst>
                  <a:ext uri="{0D108BD9-81ED-4DB2-BD59-A6C34878D82A}">
                    <a16:rowId xmlns:a16="http://schemas.microsoft.com/office/drawing/2014/main" val="920004451"/>
                  </a:ext>
                </a:extLst>
              </a:tr>
            </a:tbl>
          </a:graphicData>
        </a:graphic>
      </p:graphicFrame>
    </p:spTree>
    <p:extLst>
      <p:ext uri="{BB962C8B-B14F-4D97-AF65-F5344CB8AC3E}">
        <p14:creationId xmlns:p14="http://schemas.microsoft.com/office/powerpoint/2010/main" val="1519945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extBox 5">
            <a:extLst>
              <a:ext uri="{FF2B5EF4-FFF2-40B4-BE49-F238E27FC236}">
                <a16:creationId xmlns:a16="http://schemas.microsoft.com/office/drawing/2014/main" id="{61649BBA-5831-1EFF-D4E7-B4805A93C408}"/>
              </a:ext>
            </a:extLst>
          </p:cNvPr>
          <p:cNvGraphicFramePr/>
          <p:nvPr>
            <p:extLst>
              <p:ext uri="{D42A27DB-BD31-4B8C-83A1-F6EECF244321}">
                <p14:modId xmlns:p14="http://schemas.microsoft.com/office/powerpoint/2010/main" val="4221128537"/>
              </p:ext>
            </p:extLst>
          </p:nvPr>
        </p:nvGraphicFramePr>
        <p:xfrm>
          <a:off x="1478280" y="1424065"/>
          <a:ext cx="9311640" cy="4931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42434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35898D-686D-42BC-AEB6-ABDCE921ACC4}"/>
              </a:ext>
            </a:extLst>
          </p:cNvPr>
          <p:cNvSpPr>
            <a:spLocks noGrp="1"/>
          </p:cNvSpPr>
          <p:nvPr>
            <p:ph type="title"/>
          </p:nvPr>
        </p:nvSpPr>
        <p:spPr/>
        <p:txBody>
          <a:bodyPr/>
          <a:lstStyle/>
          <a:p>
            <a:r>
              <a:rPr lang="en-CA" sz="3200" dirty="0">
                <a:latin typeface="Barlow Condensed" panose="00000506000000000000" pitchFamily="2" charset="0"/>
              </a:rPr>
              <a:t>In Summary: Back to our objectives</a:t>
            </a:r>
          </a:p>
        </p:txBody>
      </p:sp>
      <p:sp>
        <p:nvSpPr>
          <p:cNvPr id="6" name="Content Placeholder 5">
            <a:extLst>
              <a:ext uri="{FF2B5EF4-FFF2-40B4-BE49-F238E27FC236}">
                <a16:creationId xmlns:a16="http://schemas.microsoft.com/office/drawing/2014/main" id="{2FA44482-248D-4035-AF9D-C5527DEA0A09}"/>
              </a:ext>
            </a:extLst>
          </p:cNvPr>
          <p:cNvSpPr>
            <a:spLocks noGrp="1"/>
          </p:cNvSpPr>
          <p:nvPr>
            <p:ph idx="1"/>
          </p:nvPr>
        </p:nvSpPr>
        <p:spPr/>
        <p:txBody>
          <a:bodyPr lIns="0" tIns="0" rIns="0" bIns="0" anchor="t">
            <a:normAutofit/>
          </a:bodyPr>
          <a:lstStyle/>
          <a:p>
            <a:pPr marL="608965" lvl="1" indent="0">
              <a:buNone/>
            </a:pPr>
            <a:endParaRPr lang="en-CA" dirty="0">
              <a:cs typeface="Calibri"/>
            </a:endParaRPr>
          </a:p>
          <a:p>
            <a:pPr marL="989965" lvl="1" indent="-380365">
              <a:buFont typeface="Wingdings" panose="05000000000000000000" pitchFamily="2" charset="2"/>
              <a:buChar char="§"/>
            </a:pPr>
            <a:endParaRPr lang="en-CA" dirty="0">
              <a:cs typeface="Calibri"/>
            </a:endParaRPr>
          </a:p>
          <a:p>
            <a:pPr marL="0" indent="0">
              <a:buNone/>
            </a:pPr>
            <a:endParaRPr lang="en-CA" sz="2400" dirty="0">
              <a:solidFill>
                <a:schemeClr val="tx1">
                  <a:lumMod val="50000"/>
                  <a:lumOff val="50000"/>
                </a:schemeClr>
              </a:solidFill>
            </a:endParaRPr>
          </a:p>
          <a:p>
            <a:pPr marL="989965" lvl="1" indent="-380365"/>
            <a:endParaRPr lang="en-CA" dirty="0">
              <a:cs typeface="Calibri"/>
            </a:endParaRPr>
          </a:p>
        </p:txBody>
      </p:sp>
      <p:sp>
        <p:nvSpPr>
          <p:cNvPr id="2" name="TextBox 1">
            <a:extLst>
              <a:ext uri="{FF2B5EF4-FFF2-40B4-BE49-F238E27FC236}">
                <a16:creationId xmlns:a16="http://schemas.microsoft.com/office/drawing/2014/main" id="{1DF4041C-7B93-F793-1B7D-EB8341ED7A6F}"/>
              </a:ext>
            </a:extLst>
          </p:cNvPr>
          <p:cNvSpPr txBox="1"/>
          <p:nvPr/>
        </p:nvSpPr>
        <p:spPr>
          <a:xfrm>
            <a:off x="808892" y="2073681"/>
            <a:ext cx="9917723"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indent="-514350">
              <a:buAutoNum type="arabicPeriod"/>
            </a:pPr>
            <a:r>
              <a:rPr lang="en-CA" sz="2400" dirty="0">
                <a:solidFill>
                  <a:schemeClr val="bg1">
                    <a:lumMod val="50000"/>
                  </a:schemeClr>
                </a:solidFill>
                <a:latin typeface="Open Sans" pitchFamily="2" charset="0"/>
                <a:ea typeface="Open Sans" pitchFamily="2" charset="0"/>
                <a:cs typeface="Open Sans" pitchFamily="2" charset="0"/>
              </a:rPr>
              <a:t>Understand the recommended ferritin threshold for the diagnosis of iron deficiency in children, adults, and menstruating persons. </a:t>
            </a:r>
          </a:p>
          <a:p>
            <a:pPr marL="514350" indent="-514350">
              <a:buAutoNum type="arabicPeriod"/>
            </a:pPr>
            <a:endParaRPr lang="en-CA" sz="2400" dirty="0">
              <a:solidFill>
                <a:schemeClr val="bg1">
                  <a:lumMod val="50000"/>
                </a:schemeClr>
              </a:solidFill>
              <a:latin typeface="Open Sans" pitchFamily="2" charset="0"/>
              <a:ea typeface="Open Sans" pitchFamily="2" charset="0"/>
              <a:cs typeface="Open Sans" pitchFamily="2" charset="0"/>
            </a:endParaRPr>
          </a:p>
          <a:p>
            <a:pPr marL="514350" indent="-514350">
              <a:buAutoNum type="arabicPeriod"/>
            </a:pPr>
            <a:r>
              <a:rPr lang="en-CA" sz="2400" dirty="0">
                <a:solidFill>
                  <a:schemeClr val="bg1">
                    <a:lumMod val="50000"/>
                  </a:schemeClr>
                </a:solidFill>
                <a:latin typeface="Open Sans" pitchFamily="2" charset="0"/>
                <a:ea typeface="Open Sans" pitchFamily="2" charset="0"/>
                <a:cs typeface="Open Sans" pitchFamily="2" charset="0"/>
              </a:rPr>
              <a:t>Understand the need to use transferrin saturation (TSAT) and ferritin for the diagnosis of iron deficiency in those with inflammation. </a:t>
            </a:r>
          </a:p>
          <a:p>
            <a:pPr marL="514350" indent="-514350">
              <a:buAutoNum type="arabicPeriod"/>
            </a:pPr>
            <a:endParaRPr lang="en-CA" sz="2400" dirty="0">
              <a:solidFill>
                <a:schemeClr val="bg1">
                  <a:lumMod val="50000"/>
                </a:schemeClr>
              </a:solidFill>
              <a:latin typeface="Open Sans" pitchFamily="2" charset="0"/>
              <a:ea typeface="Open Sans" pitchFamily="2" charset="0"/>
              <a:cs typeface="Open Sans" pitchFamily="2" charset="0"/>
            </a:endParaRPr>
          </a:p>
          <a:p>
            <a:pPr marL="514350" indent="-514350">
              <a:buAutoNum type="arabicPeriod"/>
            </a:pPr>
            <a:r>
              <a:rPr lang="en-CA" sz="2400" dirty="0">
                <a:solidFill>
                  <a:schemeClr val="bg1">
                    <a:lumMod val="50000"/>
                  </a:schemeClr>
                </a:solidFill>
                <a:latin typeface="Open Sans" pitchFamily="2" charset="0"/>
                <a:ea typeface="Open Sans" pitchFamily="2" charset="0"/>
                <a:cs typeface="Open Sans" pitchFamily="2" charset="0"/>
              </a:rPr>
              <a:t>Understand when TSAT should be drawn for the most accurate assessment</a:t>
            </a:r>
            <a:endParaRPr lang="en-US" sz="2400" dirty="0">
              <a:solidFill>
                <a:schemeClr val="bg1">
                  <a:lumMod val="50000"/>
                </a:scheme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0443031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w: Pentagon 4">
            <a:extLst>
              <a:ext uri="{FF2B5EF4-FFF2-40B4-BE49-F238E27FC236}">
                <a16:creationId xmlns:a16="http://schemas.microsoft.com/office/drawing/2014/main" id="{A3723040-A0C8-A3E2-3AD6-0547215B41F8}"/>
              </a:ext>
            </a:extLst>
          </p:cNvPr>
          <p:cNvSpPr/>
          <p:nvPr/>
        </p:nvSpPr>
        <p:spPr>
          <a:xfrm>
            <a:off x="2309446" y="4429376"/>
            <a:ext cx="5251939" cy="1569660"/>
          </a:xfrm>
          <a:prstGeom prst="homePlate">
            <a:avLst/>
          </a:prstGeom>
          <a:solidFill>
            <a:srgbClr val="FFCCCC"/>
          </a:solidFill>
          <a:ln>
            <a:solidFill>
              <a:srgbClr val="FFCC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5CB80B-6BB9-4FEC-97F6-F52DEF377AD4}"/>
              </a:ext>
            </a:extLst>
          </p:cNvPr>
          <p:cNvSpPr>
            <a:spLocks noGrp="1"/>
          </p:cNvSpPr>
          <p:nvPr>
            <p:ph type="title"/>
          </p:nvPr>
        </p:nvSpPr>
        <p:spPr/>
        <p:txBody>
          <a:bodyPr/>
          <a:lstStyle/>
          <a:p>
            <a:r>
              <a:rPr lang="en-CA" sz="3200" dirty="0">
                <a:latin typeface="Barlow Condensed" panose="00000506000000000000" pitchFamily="2" charset="0"/>
              </a:rPr>
              <a:t>Acknowledgements</a:t>
            </a:r>
          </a:p>
        </p:txBody>
      </p:sp>
      <p:sp>
        <p:nvSpPr>
          <p:cNvPr id="3" name="Content Placeholder 2">
            <a:extLst>
              <a:ext uri="{FF2B5EF4-FFF2-40B4-BE49-F238E27FC236}">
                <a16:creationId xmlns:a16="http://schemas.microsoft.com/office/drawing/2014/main" id="{312188CC-0829-495A-870F-168102C9D1EE}"/>
              </a:ext>
            </a:extLst>
          </p:cNvPr>
          <p:cNvSpPr>
            <a:spLocks noGrp="1"/>
          </p:cNvSpPr>
          <p:nvPr>
            <p:ph idx="1"/>
          </p:nvPr>
        </p:nvSpPr>
        <p:spPr>
          <a:xfrm>
            <a:off x="419100" y="2033094"/>
            <a:ext cx="10972800" cy="2249657"/>
          </a:xfrm>
        </p:spPr>
        <p:txBody>
          <a:bodyPr lIns="0" tIns="0" rIns="0" bIns="0" anchor="t">
            <a:normAutofit/>
          </a:bodyPr>
          <a:lstStyle/>
          <a:p>
            <a:pPr marL="456565" indent="-456565"/>
            <a:r>
              <a:rPr lang="en-CA" sz="2400" dirty="0">
                <a:latin typeface="Open Sans" pitchFamily="2" charset="0"/>
                <a:ea typeface="Open Sans" pitchFamily="2" charset="0"/>
                <a:cs typeface="Open Sans" pitchFamily="2" charset="0"/>
              </a:rPr>
              <a:t>ASH Guideline Panel team members</a:t>
            </a:r>
            <a:endParaRPr lang="en-US" dirty="0">
              <a:latin typeface="Open Sans" pitchFamily="2" charset="0"/>
              <a:ea typeface="Open Sans" pitchFamily="2" charset="0"/>
              <a:cs typeface="Open Sans" pitchFamily="2" charset="0"/>
            </a:endParaRPr>
          </a:p>
          <a:p>
            <a:pPr marL="456565" indent="-456565"/>
            <a:r>
              <a:rPr lang="en-CA" sz="2400" dirty="0">
                <a:latin typeface="Open Sans" pitchFamily="2" charset="0"/>
                <a:ea typeface="Open Sans" pitchFamily="2" charset="0"/>
                <a:cs typeface="Open Sans" pitchFamily="2" charset="0"/>
              </a:rPr>
              <a:t>Knowledge Synthesis team members</a:t>
            </a:r>
          </a:p>
          <a:p>
            <a:pPr marL="456565" indent="-456565"/>
            <a:r>
              <a:rPr lang="en-US" sz="2400" dirty="0">
                <a:latin typeface="Open Sans" pitchFamily="2" charset="0"/>
                <a:ea typeface="Open Sans" pitchFamily="2" charset="0"/>
                <a:cs typeface="Open Sans" pitchFamily="2" charset="0"/>
              </a:rPr>
              <a:t>Evidence-Based Practice and Impact Center, Department of Internal Medicine, University of Kansas Medical Center</a:t>
            </a:r>
          </a:p>
          <a:p>
            <a:pPr marL="456565" indent="-456565"/>
            <a:r>
              <a:rPr lang="en-CA" sz="2400" dirty="0">
                <a:latin typeface="Open Sans" pitchFamily="2" charset="0"/>
                <a:ea typeface="Open Sans" pitchFamily="2" charset="0"/>
                <a:cs typeface="Open Sans" pitchFamily="2" charset="0"/>
              </a:rPr>
              <a:t>Authors of Diagnosis of Iron Deficiency slide set</a:t>
            </a:r>
          </a:p>
        </p:txBody>
      </p:sp>
      <p:sp>
        <p:nvSpPr>
          <p:cNvPr id="4" name="TextBox 3">
            <a:extLst>
              <a:ext uri="{FF2B5EF4-FFF2-40B4-BE49-F238E27FC236}">
                <a16:creationId xmlns:a16="http://schemas.microsoft.com/office/drawing/2014/main" id="{A11E5028-15EE-78D2-DC27-A826E4369414}"/>
              </a:ext>
            </a:extLst>
          </p:cNvPr>
          <p:cNvSpPr txBox="1"/>
          <p:nvPr/>
        </p:nvSpPr>
        <p:spPr>
          <a:xfrm>
            <a:off x="2409827" y="4429376"/>
            <a:ext cx="4469423" cy="1569660"/>
          </a:xfrm>
          <a:prstGeom prst="rect">
            <a:avLst/>
          </a:prstGeom>
          <a:noFill/>
        </p:spPr>
        <p:txBody>
          <a:bodyPr wrap="square" rtlCol="0">
            <a:spAutoFit/>
          </a:bodyPr>
          <a:lstStyle/>
          <a:p>
            <a:pPr marL="0" marR="0" lvl="0" indent="0" algn="ctr" defTabSz="609585" rtl="0" eaLnBrk="0" fontAlgn="base" latinLnBrk="0" hangingPunct="0">
              <a:lnSpc>
                <a:spcPct val="100000"/>
              </a:lnSpc>
              <a:spcBef>
                <a:spcPct val="20000"/>
              </a:spcBef>
              <a:spcAft>
                <a:spcPct val="0"/>
              </a:spcAft>
              <a:buClrTx/>
              <a:buSzTx/>
              <a:buFont typeface="Arial" charset="0"/>
              <a:buNone/>
              <a:tabLst/>
              <a:defRPr/>
            </a:pPr>
            <a:r>
              <a:rPr kumimoji="0" lang="en-CA" sz="2400" b="0"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See more about the </a:t>
            </a:r>
            <a:r>
              <a:rPr kumimoji="0" lang="en-CA" sz="2400" b="1"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ASH iron deficiency guidelines </a:t>
            </a:r>
            <a:r>
              <a:rPr kumimoji="0" lang="en-CA" sz="2400" b="0"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at hematology.org/IDA-guidelines</a:t>
            </a:r>
          </a:p>
        </p:txBody>
      </p:sp>
      <p:pic>
        <p:nvPicPr>
          <p:cNvPr id="7" name="Picture 6">
            <a:extLst>
              <a:ext uri="{FF2B5EF4-FFF2-40B4-BE49-F238E27FC236}">
                <a16:creationId xmlns:a16="http://schemas.microsoft.com/office/drawing/2014/main" id="{BB1F2B5F-6B28-FE64-ED5C-4128AB08F285}"/>
              </a:ext>
            </a:extLst>
          </p:cNvPr>
          <p:cNvPicPr>
            <a:picLocks noChangeAspect="1"/>
          </p:cNvPicPr>
          <p:nvPr/>
        </p:nvPicPr>
        <p:blipFill>
          <a:blip r:embed="rId3"/>
          <a:stretch>
            <a:fillRect/>
          </a:stretch>
        </p:blipFill>
        <p:spPr>
          <a:xfrm>
            <a:off x="7948248" y="4026879"/>
            <a:ext cx="2374654" cy="23746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647744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2B86F-3D71-15C6-E8C9-7FC409449ABE}"/>
              </a:ext>
            </a:extLst>
          </p:cNvPr>
          <p:cNvSpPr>
            <a:spLocks noGrp="1"/>
          </p:cNvSpPr>
          <p:nvPr>
            <p:ph type="title"/>
          </p:nvPr>
        </p:nvSpPr>
        <p:spPr/>
        <p:txBody>
          <a:bodyPr/>
          <a:lstStyle/>
          <a:p>
            <a:r>
              <a:rPr lang="en-US" sz="3200" dirty="0">
                <a:latin typeface="Barlow Condensed" panose="00000506000000000000" pitchFamily="2" charset="0"/>
              </a:rPr>
              <a:t>References: Children (9 months – 4 years)</a:t>
            </a:r>
          </a:p>
        </p:txBody>
      </p:sp>
      <p:sp>
        <p:nvSpPr>
          <p:cNvPr id="3" name="Content Placeholder 2">
            <a:extLst>
              <a:ext uri="{FF2B5EF4-FFF2-40B4-BE49-F238E27FC236}">
                <a16:creationId xmlns:a16="http://schemas.microsoft.com/office/drawing/2014/main" id="{DB8A701A-C329-5B94-30E5-DEB2E763DA19}"/>
              </a:ext>
            </a:extLst>
          </p:cNvPr>
          <p:cNvSpPr>
            <a:spLocks noGrp="1"/>
          </p:cNvSpPr>
          <p:nvPr>
            <p:ph idx="1"/>
          </p:nvPr>
        </p:nvSpPr>
        <p:spPr>
          <a:xfrm>
            <a:off x="419100" y="2054108"/>
            <a:ext cx="10972800" cy="3954624"/>
          </a:xfrm>
        </p:spPr>
        <p:txBody>
          <a:bodyPr/>
          <a:lstStyle/>
          <a:p>
            <a:pPr marL="227013" marR="0" lvl="0" indent="-227013" algn="l" defTabSz="914400" rtl="0" eaLnBrk="1" fontAlgn="auto" latinLnBrk="0" hangingPunct="1">
              <a:lnSpc>
                <a:spcPct val="100000"/>
              </a:lnSpc>
              <a:spcBef>
                <a:spcPts val="0"/>
              </a:spcBef>
              <a:spcAft>
                <a:spcPts val="0"/>
              </a:spcAft>
              <a:buClrTx/>
              <a:buSzTx/>
              <a:buFontTx/>
              <a:buNone/>
              <a:tabLst/>
              <a:defRPr/>
            </a:pP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1. Mei Z, Addo OY, </a:t>
            </a:r>
            <a:r>
              <a:rPr lang="en-CA" sz="1600" kern="1200" dirty="0" err="1">
                <a:solidFill>
                  <a:schemeClr val="tx1">
                    <a:lumMod val="50000"/>
                    <a:lumOff val="50000"/>
                  </a:schemeClr>
                </a:solidFill>
                <a:effectLst/>
                <a:latin typeface="Open Sans" pitchFamily="2" charset="0"/>
                <a:ea typeface="Open Sans" pitchFamily="2" charset="0"/>
                <a:cs typeface="Open Sans" pitchFamily="2" charset="0"/>
              </a:rPr>
              <a:t>Jefferds</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ME, Sharma AJ, Flores-Ayala RC, </a:t>
            </a:r>
            <a:r>
              <a:rPr lang="en-CA" sz="1600" kern="1200" dirty="0" err="1">
                <a:solidFill>
                  <a:schemeClr val="tx1">
                    <a:lumMod val="50000"/>
                    <a:lumOff val="50000"/>
                  </a:schemeClr>
                </a:solidFill>
                <a:effectLst/>
                <a:latin typeface="Open Sans" pitchFamily="2" charset="0"/>
                <a:ea typeface="Open Sans" pitchFamily="2" charset="0"/>
                <a:cs typeface="Open Sans" pitchFamily="2" charset="0"/>
              </a:rPr>
              <a:t>Brittenham</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GM. Physiologically based serum ferritin thresholds for iron deficiency in children and non-pregnant women: a US National Health and Nutrition Examination Surveys (NHANES) serial cross-sectional study. </a:t>
            </a:r>
            <a:r>
              <a:rPr lang="en-CA" sz="1600" i="1" kern="1200" dirty="0">
                <a:solidFill>
                  <a:schemeClr val="tx1">
                    <a:lumMod val="50000"/>
                    <a:lumOff val="50000"/>
                  </a:schemeClr>
                </a:solidFill>
                <a:effectLst/>
                <a:latin typeface="Open Sans" pitchFamily="2" charset="0"/>
                <a:ea typeface="Open Sans" pitchFamily="2" charset="0"/>
                <a:cs typeface="Open Sans" pitchFamily="2" charset="0"/>
              </a:rPr>
              <a:t>Lancet </a:t>
            </a:r>
            <a:r>
              <a:rPr lang="en-CA" sz="1600" i="1" kern="1200" dirty="0" err="1">
                <a:solidFill>
                  <a:schemeClr val="tx1">
                    <a:lumMod val="50000"/>
                    <a:lumOff val="50000"/>
                  </a:schemeClr>
                </a:solidFill>
                <a:effectLst/>
                <a:latin typeface="Open Sans" pitchFamily="2" charset="0"/>
                <a:ea typeface="Open Sans" pitchFamily="2" charset="0"/>
                <a:cs typeface="Open Sans" pitchFamily="2" charset="0"/>
              </a:rPr>
              <a:t>Haematol</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Aug 2021;8(8):e572-e582. doi:10.1016/S2352-3026(21)00168-X</a:t>
            </a:r>
          </a:p>
          <a:p>
            <a:pPr marL="227013" indent="-227013">
              <a:buNone/>
            </a:pP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2. Jonker FA, </a:t>
            </a:r>
            <a:r>
              <a:rPr lang="en-CA" sz="1600" kern="1200" dirty="0" err="1">
                <a:solidFill>
                  <a:schemeClr val="tx1">
                    <a:lumMod val="50000"/>
                    <a:lumOff val="50000"/>
                  </a:schemeClr>
                </a:solidFill>
                <a:effectLst/>
                <a:latin typeface="Open Sans" pitchFamily="2" charset="0"/>
                <a:ea typeface="Open Sans" pitchFamily="2" charset="0"/>
                <a:cs typeface="Open Sans" pitchFamily="2" charset="0"/>
              </a:rPr>
              <a:t>Boele</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van </a:t>
            </a:r>
            <a:r>
              <a:rPr lang="en-CA" sz="1600" kern="1200" dirty="0" err="1">
                <a:solidFill>
                  <a:schemeClr val="tx1">
                    <a:lumMod val="50000"/>
                    <a:lumOff val="50000"/>
                  </a:schemeClr>
                </a:solidFill>
                <a:effectLst/>
                <a:latin typeface="Open Sans" pitchFamily="2" charset="0"/>
                <a:ea typeface="Open Sans" pitchFamily="2" charset="0"/>
                <a:cs typeface="Open Sans" pitchFamily="2" charset="0"/>
              </a:rPr>
              <a:t>Hensbroek</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M, Leenstra T, et al. Conventional and novel peripheral blood iron markers compared against bone marrow in Malawian children. </a:t>
            </a:r>
            <a:r>
              <a:rPr lang="en-CA" sz="1600" i="1" kern="1200" dirty="0">
                <a:solidFill>
                  <a:schemeClr val="tx1">
                    <a:lumMod val="50000"/>
                    <a:lumOff val="50000"/>
                  </a:schemeClr>
                </a:solidFill>
                <a:effectLst/>
                <a:latin typeface="Open Sans" pitchFamily="2" charset="0"/>
                <a:ea typeface="Open Sans" pitchFamily="2" charset="0"/>
                <a:cs typeface="Open Sans" pitchFamily="2" charset="0"/>
              </a:rPr>
              <a:t>J Clin </a:t>
            </a:r>
            <a:r>
              <a:rPr lang="en-CA" sz="1600" i="1" kern="1200" dirty="0" err="1">
                <a:solidFill>
                  <a:schemeClr val="tx1">
                    <a:lumMod val="50000"/>
                    <a:lumOff val="50000"/>
                  </a:schemeClr>
                </a:solidFill>
                <a:effectLst/>
                <a:latin typeface="Open Sans" pitchFamily="2" charset="0"/>
                <a:ea typeface="Open Sans" pitchFamily="2" charset="0"/>
                <a:cs typeface="Open Sans" pitchFamily="2" charset="0"/>
              </a:rPr>
              <a:t>Pathol</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Aug 2014;67(8):717-23. doi:10.1136/jclinpath-2014-202291</a:t>
            </a:r>
          </a:p>
          <a:p>
            <a:pPr marL="227013" indent="-227013">
              <a:buNone/>
            </a:pP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3. </a:t>
            </a:r>
            <a:r>
              <a:rPr lang="en-CA" sz="1600" kern="1200" dirty="0" err="1">
                <a:solidFill>
                  <a:schemeClr val="tx1">
                    <a:lumMod val="50000"/>
                    <a:lumOff val="50000"/>
                  </a:schemeClr>
                </a:solidFill>
                <a:effectLst/>
                <a:latin typeface="Open Sans" pitchFamily="2" charset="0"/>
                <a:ea typeface="Open Sans" pitchFamily="2" charset="0"/>
                <a:cs typeface="Open Sans" pitchFamily="2" charset="0"/>
              </a:rPr>
              <a:t>Sezgin</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G, </a:t>
            </a:r>
            <a:r>
              <a:rPr lang="en-CA" sz="1600" kern="1200" dirty="0" err="1">
                <a:solidFill>
                  <a:schemeClr val="tx1">
                    <a:lumMod val="50000"/>
                    <a:lumOff val="50000"/>
                  </a:schemeClr>
                </a:solidFill>
                <a:effectLst/>
                <a:latin typeface="Open Sans" pitchFamily="2" charset="0"/>
                <a:ea typeface="Open Sans" pitchFamily="2" charset="0"/>
                <a:cs typeface="Open Sans" pitchFamily="2" charset="0"/>
              </a:rPr>
              <a:t>Monagle</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P, </a:t>
            </a:r>
            <a:r>
              <a:rPr lang="en-CA" sz="1600" kern="1200" dirty="0" err="1">
                <a:solidFill>
                  <a:schemeClr val="tx1">
                    <a:lumMod val="50000"/>
                    <a:lumOff val="50000"/>
                  </a:schemeClr>
                </a:solidFill>
                <a:effectLst/>
                <a:latin typeface="Open Sans" pitchFamily="2" charset="0"/>
                <a:ea typeface="Open Sans" pitchFamily="2" charset="0"/>
                <a:cs typeface="Open Sans" pitchFamily="2" charset="0"/>
              </a:rPr>
              <a:t>Loh</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TP, et al. Clinical thresholds for diagnosing iron deficiency: comparison of functional assessment of serum ferritin to population based centiles. </a:t>
            </a:r>
            <a:r>
              <a:rPr lang="en-CA" sz="1600" i="1" kern="1200" dirty="0">
                <a:solidFill>
                  <a:schemeClr val="tx1">
                    <a:lumMod val="50000"/>
                    <a:lumOff val="50000"/>
                  </a:schemeClr>
                </a:solidFill>
                <a:effectLst/>
                <a:latin typeface="Open Sans" pitchFamily="2" charset="0"/>
                <a:ea typeface="Open Sans" pitchFamily="2" charset="0"/>
                <a:cs typeface="Open Sans" pitchFamily="2" charset="0"/>
              </a:rPr>
              <a:t>Sci Rep</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Oct 26 2020;10(1):18233. doi:10.1038/s41598-020-75435-5</a:t>
            </a:r>
          </a:p>
          <a:p>
            <a:pPr marL="227013" indent="-227013">
              <a:buNone/>
            </a:pP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4. </a:t>
            </a:r>
            <a:r>
              <a:rPr lang="en-CA" sz="1600" kern="1200" dirty="0" err="1">
                <a:solidFill>
                  <a:schemeClr val="tx1">
                    <a:lumMod val="50000"/>
                    <a:lumOff val="50000"/>
                  </a:schemeClr>
                </a:solidFill>
                <a:effectLst/>
                <a:latin typeface="Open Sans" pitchFamily="2" charset="0"/>
                <a:ea typeface="Open Sans" pitchFamily="2" charset="0"/>
                <a:cs typeface="Open Sans" pitchFamily="2" charset="0"/>
              </a:rPr>
              <a:t>Mukhtarova</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N, Ha B, Diamond CA, Plumb AJ, Kling PJ. Serum Ferritin Threshold for Iron Deficiency Screening in One-Year-Old Children. </a:t>
            </a:r>
            <a:r>
              <a:rPr lang="en-CA" sz="1600" i="1" kern="1200" dirty="0">
                <a:solidFill>
                  <a:schemeClr val="tx1">
                    <a:lumMod val="50000"/>
                    <a:lumOff val="50000"/>
                  </a:schemeClr>
                </a:solidFill>
                <a:effectLst/>
                <a:latin typeface="Open Sans" pitchFamily="2" charset="0"/>
                <a:ea typeface="Open Sans" pitchFamily="2" charset="0"/>
                <a:cs typeface="Open Sans" pitchFamily="2" charset="0"/>
              </a:rPr>
              <a:t>J </a:t>
            </a:r>
            <a:r>
              <a:rPr lang="en-CA" sz="1600" i="1" kern="1200" dirty="0" err="1">
                <a:solidFill>
                  <a:schemeClr val="tx1">
                    <a:lumMod val="50000"/>
                    <a:lumOff val="50000"/>
                  </a:schemeClr>
                </a:solidFill>
                <a:effectLst/>
                <a:latin typeface="Open Sans" pitchFamily="2" charset="0"/>
                <a:ea typeface="Open Sans" pitchFamily="2" charset="0"/>
                <a:cs typeface="Open Sans" pitchFamily="2" charset="0"/>
              </a:rPr>
              <a:t>Pediatr</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Jun 2022;245:217-221. doi:10.1016/j.jpeds.2022.01.050</a:t>
            </a:r>
          </a:p>
          <a:p>
            <a:pPr marL="227013" indent="-227013">
              <a:buNone/>
            </a:pP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5. Addo OY, Mei Z, </a:t>
            </a:r>
            <a:r>
              <a:rPr lang="en-CA" sz="1600" kern="1200" dirty="0" err="1">
                <a:solidFill>
                  <a:schemeClr val="tx1">
                    <a:lumMod val="50000"/>
                    <a:lumOff val="50000"/>
                  </a:schemeClr>
                </a:solidFill>
                <a:effectLst/>
                <a:latin typeface="Open Sans" pitchFamily="2" charset="0"/>
                <a:ea typeface="Open Sans" pitchFamily="2" charset="0"/>
                <a:cs typeface="Open Sans" pitchFamily="2" charset="0"/>
              </a:rPr>
              <a:t>Jefferds</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MED, et al. Physiologically based serum ferritin thresholds for iron deficiency among women and children from Africa, Asia, Europe, and central America: a multinational comparative study. </a:t>
            </a:r>
            <a:r>
              <a:rPr lang="en-CA" sz="1600" i="1" kern="1200" dirty="0">
                <a:solidFill>
                  <a:schemeClr val="tx1">
                    <a:lumMod val="50000"/>
                    <a:lumOff val="50000"/>
                  </a:schemeClr>
                </a:solidFill>
                <a:effectLst/>
                <a:latin typeface="Open Sans" pitchFamily="2" charset="0"/>
                <a:ea typeface="Open Sans" pitchFamily="2" charset="0"/>
                <a:cs typeface="Open Sans" pitchFamily="2" charset="0"/>
              </a:rPr>
              <a:t>Lancet Glob Health</a:t>
            </a:r>
            <a:r>
              <a:rPr lang="en-CA" sz="1600" kern="1200" dirty="0">
                <a:solidFill>
                  <a:schemeClr val="tx1">
                    <a:lumMod val="50000"/>
                    <a:lumOff val="50000"/>
                  </a:schemeClr>
                </a:solidFill>
                <a:effectLst/>
                <a:latin typeface="Open Sans" pitchFamily="2" charset="0"/>
                <a:ea typeface="Open Sans" pitchFamily="2" charset="0"/>
                <a:cs typeface="Open Sans" pitchFamily="2" charset="0"/>
              </a:rPr>
              <a:t>. May 2025;13(5):e831-e842. doi:10.1016/S2214-109X(25)00009-9</a:t>
            </a:r>
            <a:endParaRPr lang="en-CA" sz="1600" dirty="0">
              <a:solidFill>
                <a:schemeClr val="tx1">
                  <a:lumMod val="50000"/>
                  <a:lumOff val="50000"/>
                </a:scheme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4571327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39235-10E3-9BDD-6208-5238157FC415}"/>
              </a:ext>
            </a:extLst>
          </p:cNvPr>
          <p:cNvSpPr>
            <a:spLocks noGrp="1"/>
          </p:cNvSpPr>
          <p:nvPr>
            <p:ph type="title"/>
          </p:nvPr>
        </p:nvSpPr>
        <p:spPr/>
        <p:txBody>
          <a:bodyPr/>
          <a:lstStyle/>
          <a:p>
            <a:r>
              <a:rPr lang="en-US" sz="3200" dirty="0">
                <a:latin typeface="Barlow Condensed" panose="00000506000000000000" pitchFamily="2" charset="0"/>
              </a:rPr>
              <a:t>References: Adults with inflammation</a:t>
            </a:r>
          </a:p>
        </p:txBody>
      </p:sp>
      <p:sp>
        <p:nvSpPr>
          <p:cNvPr id="3" name="Content Placeholder 2">
            <a:extLst>
              <a:ext uri="{FF2B5EF4-FFF2-40B4-BE49-F238E27FC236}">
                <a16:creationId xmlns:a16="http://schemas.microsoft.com/office/drawing/2014/main" id="{10DF35E3-ACF2-7FD2-CD65-A17FE24D2A8D}"/>
              </a:ext>
            </a:extLst>
          </p:cNvPr>
          <p:cNvSpPr>
            <a:spLocks noGrp="1"/>
          </p:cNvSpPr>
          <p:nvPr>
            <p:ph idx="1"/>
          </p:nvPr>
        </p:nvSpPr>
        <p:spPr>
          <a:xfrm>
            <a:off x="419099" y="2033094"/>
            <a:ext cx="11477725" cy="4415832"/>
          </a:xfrm>
        </p:spPr>
        <p:txBody>
          <a:bodyPr/>
          <a:lstStyle/>
          <a:p>
            <a:pPr marL="227013" indent="-227013">
              <a:buNone/>
            </a:pPr>
            <a:r>
              <a:rPr lang="en-CA" sz="1200" dirty="0">
                <a:latin typeface="Open Sans" pitchFamily="2" charset="0"/>
                <a:ea typeface="Open Sans" pitchFamily="2" charset="0"/>
                <a:cs typeface="Open Sans" pitchFamily="2" charset="0"/>
              </a:rPr>
              <a:t>1.	Nguyen LT, Buse JD, Baskin L, </a:t>
            </a:r>
            <a:r>
              <a:rPr lang="en-CA" sz="1200" dirty="0" err="1">
                <a:latin typeface="Open Sans" pitchFamily="2" charset="0"/>
                <a:ea typeface="Open Sans" pitchFamily="2" charset="0"/>
                <a:cs typeface="Open Sans" pitchFamily="2" charset="0"/>
              </a:rPr>
              <a:t>Sadrzadeh</a:t>
            </a:r>
            <a:r>
              <a:rPr lang="en-CA" sz="1200" dirty="0">
                <a:latin typeface="Open Sans" pitchFamily="2" charset="0"/>
                <a:ea typeface="Open Sans" pitchFamily="2" charset="0"/>
                <a:cs typeface="Open Sans" pitchFamily="2" charset="0"/>
              </a:rPr>
              <a:t> SMH, Naugler C. Influence of diurnal variation and</a:t>
            </a:r>
            <a:r>
              <a:rPr lang="en-US" sz="1200" dirty="0">
                <a:latin typeface="Open Sans" pitchFamily="2" charset="0"/>
                <a:ea typeface="Open Sans" pitchFamily="2" charset="0"/>
                <a:cs typeface="Open Sans" pitchFamily="2" charset="0"/>
              </a:rPr>
              <a:t>fasting on serum iron concentrations in a community-based population. </a:t>
            </a:r>
            <a:r>
              <a:rPr lang="en-US" sz="1200" i="1" dirty="0">
                <a:latin typeface="Open Sans" pitchFamily="2" charset="0"/>
                <a:ea typeface="Open Sans" pitchFamily="2" charset="0"/>
                <a:cs typeface="Open Sans" pitchFamily="2" charset="0"/>
              </a:rPr>
              <a:t>Clin </a:t>
            </a:r>
            <a:r>
              <a:rPr lang="en-US" sz="1200" i="1" dirty="0" err="1">
                <a:latin typeface="Open Sans" pitchFamily="2" charset="0"/>
                <a:ea typeface="Open Sans" pitchFamily="2" charset="0"/>
                <a:cs typeface="Open Sans" pitchFamily="2" charset="0"/>
              </a:rPr>
              <a:t>Biochem</a:t>
            </a:r>
            <a:r>
              <a:rPr lang="en-US" sz="1200" dirty="0">
                <a:latin typeface="Open Sans" pitchFamily="2" charset="0"/>
                <a:ea typeface="Open Sans" pitchFamily="2" charset="0"/>
                <a:cs typeface="Open Sans" pitchFamily="2" charset="0"/>
              </a:rPr>
              <a:t>. Dec 2017;50(18):1237-1242. doi:10.1016/j.clinbiochem.2017.09.018</a:t>
            </a:r>
          </a:p>
          <a:p>
            <a:pPr marL="227013" indent="-227013">
              <a:buNone/>
            </a:pPr>
            <a:r>
              <a:rPr lang="en-US" sz="1200" dirty="0">
                <a:latin typeface="Open Sans" pitchFamily="2" charset="0"/>
                <a:ea typeface="Open Sans" pitchFamily="2" charset="0"/>
                <a:cs typeface="Open Sans" pitchFamily="2" charset="0"/>
              </a:rPr>
              <a:t>2.	Yancy CW, Jessup M, Bozkurt B, et al. 2017 ACC/AHA/</a:t>
            </a:r>
            <a:r>
              <a:rPr lang="en-US" sz="1200" dirty="0" err="1">
                <a:latin typeface="Open Sans" pitchFamily="2" charset="0"/>
                <a:ea typeface="Open Sans" pitchFamily="2" charset="0"/>
                <a:cs typeface="Open Sans" pitchFamily="2" charset="0"/>
              </a:rPr>
              <a:t>HFSA</a:t>
            </a:r>
            <a:r>
              <a:rPr lang="en-US" sz="1200" dirty="0">
                <a:latin typeface="Open Sans" pitchFamily="2" charset="0"/>
                <a:ea typeface="Open Sans" pitchFamily="2" charset="0"/>
                <a:cs typeface="Open Sans" pitchFamily="2" charset="0"/>
              </a:rPr>
              <a:t> Focused Update of the 2013 ACCF/AHA Guideline for the Management of Heart Failure: A Report of the American College of Cardiology/American Heart Association Task Force on Clinical Practice Guidelines and the Heart Failure Society of America. </a:t>
            </a:r>
            <a:r>
              <a:rPr lang="en-US" sz="1200" i="1" dirty="0">
                <a:latin typeface="Open Sans" pitchFamily="2" charset="0"/>
                <a:ea typeface="Open Sans" pitchFamily="2" charset="0"/>
                <a:cs typeface="Open Sans" pitchFamily="2" charset="0"/>
              </a:rPr>
              <a:t>Circulation</a:t>
            </a:r>
            <a:r>
              <a:rPr lang="en-US" sz="1200" dirty="0">
                <a:latin typeface="Open Sans" pitchFamily="2" charset="0"/>
                <a:ea typeface="Open Sans" pitchFamily="2" charset="0"/>
                <a:cs typeface="Open Sans" pitchFamily="2" charset="0"/>
              </a:rPr>
              <a:t>. Aug 8 2017;136(6):e137-e161. doi:10.1161/CIR.0000000000000509</a:t>
            </a:r>
          </a:p>
          <a:p>
            <a:pPr marL="227013" indent="-227013">
              <a:buNone/>
            </a:pPr>
            <a:r>
              <a:rPr lang="en-US" sz="1200" dirty="0">
                <a:latin typeface="Open Sans" pitchFamily="2" charset="0"/>
                <a:ea typeface="Open Sans" pitchFamily="2" charset="0"/>
                <a:cs typeface="Open Sans" pitchFamily="2" charset="0"/>
              </a:rPr>
              <a:t>3.	Kidney Disease: Improving Global Outcomes Anemia Work G. </a:t>
            </a:r>
            <a:r>
              <a:rPr lang="en-US" sz="1200" dirty="0" err="1">
                <a:latin typeface="Open Sans" pitchFamily="2" charset="0"/>
                <a:ea typeface="Open Sans" pitchFamily="2" charset="0"/>
                <a:cs typeface="Open Sans" pitchFamily="2" charset="0"/>
              </a:rPr>
              <a:t>KDIGO</a:t>
            </a:r>
            <a:r>
              <a:rPr lang="en-US" sz="1200" dirty="0">
                <a:latin typeface="Open Sans" pitchFamily="2" charset="0"/>
                <a:ea typeface="Open Sans" pitchFamily="2" charset="0"/>
                <a:cs typeface="Open Sans" pitchFamily="2" charset="0"/>
              </a:rPr>
              <a:t> 2026 Clinical Practice Guideline for the Management of Anemia in Chronic Kidney Disease (CKD). </a:t>
            </a:r>
            <a:r>
              <a:rPr lang="en-US" sz="1200" i="1" dirty="0">
                <a:latin typeface="Open Sans" pitchFamily="2" charset="0"/>
                <a:ea typeface="Open Sans" pitchFamily="2" charset="0"/>
                <a:cs typeface="Open Sans" pitchFamily="2" charset="0"/>
              </a:rPr>
              <a:t>Kidney Int</a:t>
            </a:r>
            <a:r>
              <a:rPr lang="en-US" sz="1200" dirty="0">
                <a:latin typeface="Open Sans" pitchFamily="2" charset="0"/>
                <a:ea typeface="Open Sans" pitchFamily="2" charset="0"/>
                <a:cs typeface="Open Sans" pitchFamily="2" charset="0"/>
              </a:rPr>
              <a:t>. Jan 2026;109(1S):S1-S99. doi:10.1016/j.kint.2025.06.006</a:t>
            </a:r>
          </a:p>
          <a:p>
            <a:pPr marL="227013" indent="-227013">
              <a:buNone/>
            </a:pPr>
            <a:r>
              <a:rPr lang="en-US" sz="1200" dirty="0">
                <a:latin typeface="Open Sans" pitchFamily="2" charset="0"/>
                <a:ea typeface="Open Sans" pitchFamily="2" charset="0"/>
                <a:cs typeface="Open Sans" pitchFamily="2" charset="0"/>
              </a:rPr>
              <a:t>4.	Grote </a:t>
            </a:r>
            <a:r>
              <a:rPr lang="en-US" sz="1200" dirty="0" err="1">
                <a:latin typeface="Open Sans" pitchFamily="2" charset="0"/>
                <a:ea typeface="Open Sans" pitchFamily="2" charset="0"/>
                <a:cs typeface="Open Sans" pitchFamily="2" charset="0"/>
              </a:rPr>
              <a:t>Beverborg</a:t>
            </a:r>
            <a:r>
              <a:rPr lang="en-US" sz="1200" dirty="0">
                <a:latin typeface="Open Sans" pitchFamily="2" charset="0"/>
                <a:ea typeface="Open Sans" pitchFamily="2" charset="0"/>
                <a:cs typeface="Open Sans" pitchFamily="2" charset="0"/>
              </a:rPr>
              <a:t> N, Klip IT, Meijers WC, et al. Definition of Iron Deficiency Based on the Gold Standard of Bone Marrow Iron Staining in Heart Failure Patients. </a:t>
            </a:r>
            <a:r>
              <a:rPr lang="en-US" sz="1200" i="1" dirty="0">
                <a:latin typeface="Open Sans" pitchFamily="2" charset="0"/>
                <a:ea typeface="Open Sans" pitchFamily="2" charset="0"/>
                <a:cs typeface="Open Sans" pitchFamily="2" charset="0"/>
              </a:rPr>
              <a:t>Circ Heart Fail</a:t>
            </a:r>
            <a:r>
              <a:rPr lang="en-US" sz="1200" dirty="0">
                <a:latin typeface="Open Sans" pitchFamily="2" charset="0"/>
                <a:ea typeface="Open Sans" pitchFamily="2" charset="0"/>
                <a:cs typeface="Open Sans" pitchFamily="2" charset="0"/>
              </a:rPr>
              <a:t>. Feb 2018;11(2):e004519. doi:10.1161/CIRCHEARTFAILURE.117.004519</a:t>
            </a:r>
          </a:p>
          <a:p>
            <a:pPr marL="227013" indent="-227013">
              <a:buNone/>
            </a:pPr>
            <a:r>
              <a:rPr lang="en-US" sz="1200" dirty="0">
                <a:latin typeface="Open Sans" pitchFamily="2" charset="0"/>
                <a:ea typeface="Open Sans" pitchFamily="2" charset="0"/>
                <a:cs typeface="Open Sans" pitchFamily="2" charset="0"/>
              </a:rPr>
              <a:t>5.	Kalantar-Zadeh K, </a:t>
            </a:r>
            <a:r>
              <a:rPr lang="en-US" sz="1200" dirty="0" err="1">
                <a:latin typeface="Open Sans" pitchFamily="2" charset="0"/>
                <a:ea typeface="Open Sans" pitchFamily="2" charset="0"/>
                <a:cs typeface="Open Sans" pitchFamily="2" charset="0"/>
              </a:rPr>
              <a:t>Hoffken</a:t>
            </a:r>
            <a:r>
              <a:rPr lang="en-US" sz="1200" dirty="0">
                <a:latin typeface="Open Sans" pitchFamily="2" charset="0"/>
                <a:ea typeface="Open Sans" pitchFamily="2" charset="0"/>
                <a:cs typeface="Open Sans" pitchFamily="2" charset="0"/>
              </a:rPr>
              <a:t> B, Wunsch H, Fink H, Kleiner M, Luft FC. Diagnosis of iron deficiency anemia in renal failure patients during the post-erythropoietin era. </a:t>
            </a:r>
            <a:r>
              <a:rPr lang="en-US" sz="1200" i="1" dirty="0">
                <a:latin typeface="Open Sans" pitchFamily="2" charset="0"/>
                <a:ea typeface="Open Sans" pitchFamily="2" charset="0"/>
                <a:cs typeface="Open Sans" pitchFamily="2" charset="0"/>
              </a:rPr>
              <a:t>Am J Kidney Dis</a:t>
            </a:r>
            <a:r>
              <a:rPr lang="en-US" sz="1200" dirty="0">
                <a:latin typeface="Open Sans" pitchFamily="2" charset="0"/>
                <a:ea typeface="Open Sans" pitchFamily="2" charset="0"/>
                <a:cs typeface="Open Sans" pitchFamily="2" charset="0"/>
              </a:rPr>
              <a:t>. Aug 1995;26(2):292-9. doi:10.1016/0272-6386(95)90649-5</a:t>
            </a:r>
          </a:p>
          <a:p>
            <a:pPr marL="227013" indent="-227013">
              <a:buNone/>
            </a:pPr>
            <a:r>
              <a:rPr lang="en-US" sz="1200" dirty="0">
                <a:latin typeface="Open Sans" pitchFamily="2" charset="0"/>
                <a:ea typeface="Open Sans" pitchFamily="2" charset="0"/>
                <a:cs typeface="Open Sans" pitchFamily="2" charset="0"/>
              </a:rPr>
              <a:t>6.	Anker SD, Comin Colet J, </a:t>
            </a:r>
            <a:r>
              <a:rPr lang="en-US" sz="1200" dirty="0" err="1">
                <a:latin typeface="Open Sans" pitchFamily="2" charset="0"/>
                <a:ea typeface="Open Sans" pitchFamily="2" charset="0"/>
                <a:cs typeface="Open Sans" pitchFamily="2" charset="0"/>
              </a:rPr>
              <a:t>Filippatos</a:t>
            </a:r>
            <a:r>
              <a:rPr lang="en-US" sz="1200" dirty="0">
                <a:latin typeface="Open Sans" pitchFamily="2" charset="0"/>
                <a:ea typeface="Open Sans" pitchFamily="2" charset="0"/>
                <a:cs typeface="Open Sans" pitchFamily="2" charset="0"/>
              </a:rPr>
              <a:t> G, et al. Ferric carboxymaltose in patients with heart failure and iron deficiency. </a:t>
            </a:r>
            <a:r>
              <a:rPr lang="en-US" sz="1200" i="1" dirty="0">
                <a:latin typeface="Open Sans" pitchFamily="2" charset="0"/>
                <a:ea typeface="Open Sans" pitchFamily="2" charset="0"/>
                <a:cs typeface="Open Sans" pitchFamily="2" charset="0"/>
              </a:rPr>
              <a:t>N Engl J Med</a:t>
            </a:r>
            <a:r>
              <a:rPr lang="en-US" sz="1200" dirty="0">
                <a:latin typeface="Open Sans" pitchFamily="2" charset="0"/>
                <a:ea typeface="Open Sans" pitchFamily="2" charset="0"/>
                <a:cs typeface="Open Sans" pitchFamily="2" charset="0"/>
              </a:rPr>
              <a:t>. Dec 17 2009;361(25):2436-48. doi:10.1056/NEJMoa0908355</a:t>
            </a:r>
          </a:p>
          <a:p>
            <a:pPr marL="227013" indent="-227013">
              <a:buNone/>
            </a:pPr>
            <a:r>
              <a:rPr lang="en-US" sz="1200" dirty="0">
                <a:latin typeface="Open Sans" pitchFamily="2" charset="0"/>
                <a:ea typeface="Open Sans" pitchFamily="2" charset="0"/>
                <a:cs typeface="Open Sans" pitchFamily="2" charset="0"/>
              </a:rPr>
              <a:t>7.	</a:t>
            </a:r>
            <a:r>
              <a:rPr lang="en-US" sz="1200" dirty="0" err="1">
                <a:latin typeface="Open Sans" pitchFamily="2" charset="0"/>
                <a:ea typeface="Open Sans" pitchFamily="2" charset="0"/>
                <a:cs typeface="Open Sans" pitchFamily="2" charset="0"/>
              </a:rPr>
              <a:t>Ponikowski</a:t>
            </a:r>
            <a:r>
              <a:rPr lang="en-US" sz="1200" dirty="0">
                <a:latin typeface="Open Sans" pitchFamily="2" charset="0"/>
                <a:ea typeface="Open Sans" pitchFamily="2" charset="0"/>
                <a:cs typeface="Open Sans" pitchFamily="2" charset="0"/>
              </a:rPr>
              <a:t> P, van </a:t>
            </a:r>
            <a:r>
              <a:rPr lang="en-US" sz="1200" dirty="0" err="1">
                <a:latin typeface="Open Sans" pitchFamily="2" charset="0"/>
                <a:ea typeface="Open Sans" pitchFamily="2" charset="0"/>
                <a:cs typeface="Open Sans" pitchFamily="2" charset="0"/>
              </a:rPr>
              <a:t>Veldhuisen</a:t>
            </a:r>
            <a:r>
              <a:rPr lang="en-US" sz="1200" dirty="0">
                <a:latin typeface="Open Sans" pitchFamily="2" charset="0"/>
                <a:ea typeface="Open Sans" pitchFamily="2" charset="0"/>
                <a:cs typeface="Open Sans" pitchFamily="2" charset="0"/>
              </a:rPr>
              <a:t> DJ, Comin-Colet J, et al. Beneficial effects of long-term intravenous iron therapy with ferric carboxymaltose in patients with symptomatic heart failure and iron </a:t>
            </a:r>
            <a:r>
              <a:rPr lang="en-US" sz="1200" dirty="0" err="1">
                <a:latin typeface="Open Sans" pitchFamily="2" charset="0"/>
                <a:ea typeface="Open Sans" pitchFamily="2" charset="0"/>
                <a:cs typeface="Open Sans" pitchFamily="2" charset="0"/>
              </a:rPr>
              <a:t>deficiencydagger</a:t>
            </a:r>
            <a:r>
              <a:rPr lang="en-US" sz="1200" dirty="0">
                <a:latin typeface="Open Sans" pitchFamily="2" charset="0"/>
                <a:ea typeface="Open Sans" pitchFamily="2" charset="0"/>
                <a:cs typeface="Open Sans" pitchFamily="2" charset="0"/>
              </a:rPr>
              <a:t>. </a:t>
            </a:r>
            <a:r>
              <a:rPr lang="en-US" sz="1200" i="1" dirty="0">
                <a:latin typeface="Open Sans" pitchFamily="2" charset="0"/>
                <a:ea typeface="Open Sans" pitchFamily="2" charset="0"/>
                <a:cs typeface="Open Sans" pitchFamily="2" charset="0"/>
              </a:rPr>
              <a:t>Eur Heart J</a:t>
            </a:r>
            <a:r>
              <a:rPr lang="en-US" sz="1200" dirty="0">
                <a:latin typeface="Open Sans" pitchFamily="2" charset="0"/>
                <a:ea typeface="Open Sans" pitchFamily="2" charset="0"/>
                <a:cs typeface="Open Sans" pitchFamily="2" charset="0"/>
              </a:rPr>
              <a:t>. Mar 14 2015;36(11):657-68. doi:10.1093/</a:t>
            </a:r>
            <a:r>
              <a:rPr lang="en-US" sz="1200" dirty="0" err="1">
                <a:latin typeface="Open Sans" pitchFamily="2" charset="0"/>
                <a:ea typeface="Open Sans" pitchFamily="2" charset="0"/>
                <a:cs typeface="Open Sans" pitchFamily="2" charset="0"/>
              </a:rPr>
              <a:t>eurheartj</a:t>
            </a:r>
            <a:r>
              <a:rPr lang="en-US" sz="1200" dirty="0">
                <a:latin typeface="Open Sans" pitchFamily="2" charset="0"/>
                <a:ea typeface="Open Sans" pitchFamily="2" charset="0"/>
                <a:cs typeface="Open Sans" pitchFamily="2" charset="0"/>
              </a:rPr>
              <a:t>/ehu385</a:t>
            </a:r>
          </a:p>
          <a:p>
            <a:pPr marL="227013" indent="-227013">
              <a:buNone/>
            </a:pPr>
            <a:r>
              <a:rPr lang="en-US" sz="1200" dirty="0">
                <a:latin typeface="Open Sans" pitchFamily="2" charset="0"/>
                <a:ea typeface="Open Sans" pitchFamily="2" charset="0"/>
                <a:cs typeface="Open Sans" pitchFamily="2" charset="0"/>
              </a:rPr>
              <a:t>8.	Kalra PR, Cleland </a:t>
            </a:r>
            <a:r>
              <a:rPr lang="en-US" sz="1200" dirty="0" err="1">
                <a:latin typeface="Open Sans" pitchFamily="2" charset="0"/>
                <a:ea typeface="Open Sans" pitchFamily="2" charset="0"/>
                <a:cs typeface="Open Sans" pitchFamily="2" charset="0"/>
              </a:rPr>
              <a:t>JGF</a:t>
            </a:r>
            <a:r>
              <a:rPr lang="en-US" sz="1200" dirty="0">
                <a:latin typeface="Open Sans" pitchFamily="2" charset="0"/>
                <a:ea typeface="Open Sans" pitchFamily="2" charset="0"/>
                <a:cs typeface="Open Sans" pitchFamily="2" charset="0"/>
              </a:rPr>
              <a:t>, Petrie MC, et al. Intravenous ferric derisomaltose in patients with heart failure and iron deficiency in the UK (IRONMAN): an investigator-initiated, prospective, </a:t>
            </a:r>
            <a:r>
              <a:rPr lang="en-US" sz="1200" dirty="0" err="1">
                <a:latin typeface="Open Sans" pitchFamily="2" charset="0"/>
                <a:ea typeface="Open Sans" pitchFamily="2" charset="0"/>
                <a:cs typeface="Open Sans" pitchFamily="2" charset="0"/>
              </a:rPr>
              <a:t>randomised</a:t>
            </a:r>
            <a:r>
              <a:rPr lang="en-US" sz="1200" dirty="0">
                <a:latin typeface="Open Sans" pitchFamily="2" charset="0"/>
                <a:ea typeface="Open Sans" pitchFamily="2" charset="0"/>
                <a:cs typeface="Open Sans" pitchFamily="2" charset="0"/>
              </a:rPr>
              <a:t>, open-label, blinded-endpoint trial. </a:t>
            </a:r>
            <a:r>
              <a:rPr lang="en-US" sz="1200" i="1" dirty="0">
                <a:latin typeface="Open Sans" pitchFamily="2" charset="0"/>
                <a:ea typeface="Open Sans" pitchFamily="2" charset="0"/>
                <a:cs typeface="Open Sans" pitchFamily="2" charset="0"/>
              </a:rPr>
              <a:t>Lancet</a:t>
            </a:r>
            <a:r>
              <a:rPr lang="en-US" sz="1200" dirty="0">
                <a:latin typeface="Open Sans" pitchFamily="2" charset="0"/>
                <a:ea typeface="Open Sans" pitchFamily="2" charset="0"/>
                <a:cs typeface="Open Sans" pitchFamily="2" charset="0"/>
              </a:rPr>
              <a:t>. Dec 17 2022;400(10369):2199-2209. doi:10.1016/S0140-6736(22)02083-9</a:t>
            </a:r>
          </a:p>
          <a:p>
            <a:pPr marL="227013" indent="-227013">
              <a:buNone/>
            </a:pPr>
            <a:r>
              <a:rPr lang="en-US" sz="1200" dirty="0">
                <a:latin typeface="Open Sans" pitchFamily="2" charset="0"/>
                <a:ea typeface="Open Sans" pitchFamily="2" charset="0"/>
                <a:cs typeface="Open Sans" pitchFamily="2" charset="0"/>
              </a:rPr>
              <a:t>9.	</a:t>
            </a:r>
            <a:r>
              <a:rPr lang="en-US" sz="1200" dirty="0" err="1">
                <a:latin typeface="Open Sans" pitchFamily="2" charset="0"/>
                <a:ea typeface="Open Sans" pitchFamily="2" charset="0"/>
                <a:cs typeface="Open Sans" pitchFamily="2" charset="0"/>
              </a:rPr>
              <a:t>Ezekowitz</a:t>
            </a:r>
            <a:r>
              <a:rPr lang="en-US" sz="1200" dirty="0">
                <a:latin typeface="Open Sans" pitchFamily="2" charset="0"/>
                <a:ea typeface="Open Sans" pitchFamily="2" charset="0"/>
                <a:cs typeface="Open Sans" pitchFamily="2" charset="0"/>
              </a:rPr>
              <a:t> JA, Mulder H, Mentz RJ, et al. Prediction and Longer-Term Outcomes of All-cause and Cardiovascular Mortality in the HEART-FID Trial. </a:t>
            </a:r>
            <a:r>
              <a:rPr lang="en-US" sz="1200" i="1" dirty="0">
                <a:latin typeface="Open Sans" pitchFamily="2" charset="0"/>
                <a:ea typeface="Open Sans" pitchFamily="2" charset="0"/>
                <a:cs typeface="Open Sans" pitchFamily="2" charset="0"/>
              </a:rPr>
              <a:t>J Card Fail</a:t>
            </a:r>
            <a:r>
              <a:rPr lang="en-US" sz="1200" dirty="0">
                <a:latin typeface="Open Sans" pitchFamily="2" charset="0"/>
                <a:ea typeface="Open Sans" pitchFamily="2" charset="0"/>
                <a:cs typeface="Open Sans" pitchFamily="2" charset="0"/>
              </a:rPr>
              <a:t>. Dec 2025;31(12):1822-1833. doi:10.1016/j.cardfail.2025.01.009</a:t>
            </a:r>
          </a:p>
          <a:p>
            <a:pPr marL="0" indent="0">
              <a:buNone/>
            </a:pPr>
            <a:endParaRPr lang="en-US" sz="2400" dirty="0">
              <a:latin typeface="Open Sans" pitchFamily="2" charset="0"/>
              <a:ea typeface="Open Sans" pitchFamily="2" charset="0"/>
              <a:cs typeface="Open Sans" pitchFamily="2" charset="0"/>
            </a:endParaRPr>
          </a:p>
        </p:txBody>
      </p:sp>
      <p:sp>
        <p:nvSpPr>
          <p:cNvPr id="5" name="Content Placeholder 2">
            <a:extLst>
              <a:ext uri="{FF2B5EF4-FFF2-40B4-BE49-F238E27FC236}">
                <a16:creationId xmlns:a16="http://schemas.microsoft.com/office/drawing/2014/main" id="{F811324E-C361-3F16-4D8F-1E3D8DC3A709}"/>
              </a:ext>
            </a:extLst>
          </p:cNvPr>
          <p:cNvSpPr txBox="1">
            <a:spLocks/>
          </p:cNvSpPr>
          <p:nvPr/>
        </p:nvSpPr>
        <p:spPr>
          <a:xfrm>
            <a:off x="419100" y="4155355"/>
            <a:ext cx="10972800" cy="1283543"/>
          </a:xfrm>
          <a:prstGeom prst="rect">
            <a:avLst/>
          </a:prstGeom>
        </p:spPr>
        <p:txBody>
          <a:bodyPr lIns="0" tIns="0" rIns="0" bIns="0"/>
          <a:lstStyle>
            <a:lvl1pPr marL="457189" indent="-457189" algn="l" defTabSz="609585" rtl="0" eaLnBrk="0" fontAlgn="base" hangingPunct="0">
              <a:spcBef>
                <a:spcPct val="20000"/>
              </a:spcBef>
              <a:spcAft>
                <a:spcPct val="0"/>
              </a:spcAft>
              <a:buFont typeface="Arial" charset="0"/>
              <a:buChar char="•"/>
              <a:defRPr sz="2667" kern="1200">
                <a:solidFill>
                  <a:schemeClr val="bg1">
                    <a:lumMod val="50000"/>
                  </a:schemeClr>
                </a:solidFill>
                <a:latin typeface="+mn-lt"/>
                <a:ea typeface="Geneva" pitchFamily="37" charset="-128"/>
                <a:cs typeface="Geneva" pitchFamily="37" charset="-128"/>
              </a:defRPr>
            </a:lvl1pPr>
            <a:lvl2pPr marL="990575" indent="-380990" algn="l" defTabSz="609585" rtl="0" eaLnBrk="0" fontAlgn="base" hangingPunct="0">
              <a:spcBef>
                <a:spcPct val="20000"/>
              </a:spcBef>
              <a:spcAft>
                <a:spcPct val="0"/>
              </a:spcAft>
              <a:buFont typeface="Arial" charset="0"/>
              <a:buChar char="–"/>
              <a:defRPr sz="2400" kern="1200">
                <a:solidFill>
                  <a:schemeClr val="bg1">
                    <a:lumMod val="50000"/>
                  </a:schemeClr>
                </a:solidFill>
                <a:latin typeface="+mn-lt"/>
                <a:ea typeface="Geneva" pitchFamily="37" charset="-128"/>
                <a:cs typeface="+mn-cs"/>
              </a:defRPr>
            </a:lvl2pPr>
            <a:lvl3pPr marL="1523962" indent="-304792" algn="l" defTabSz="609585" rtl="0" eaLnBrk="0" fontAlgn="base" hangingPunct="0">
              <a:spcBef>
                <a:spcPct val="20000"/>
              </a:spcBef>
              <a:spcAft>
                <a:spcPct val="0"/>
              </a:spcAft>
              <a:buFont typeface="Arial" charset="0"/>
              <a:buChar char="•"/>
              <a:defRPr sz="2133" kern="1200">
                <a:solidFill>
                  <a:schemeClr val="bg1">
                    <a:lumMod val="50000"/>
                  </a:schemeClr>
                </a:solidFill>
                <a:latin typeface="+mn-lt"/>
                <a:ea typeface="Geneva" pitchFamily="37" charset="-128"/>
                <a:cs typeface="+mn-cs"/>
              </a:defRPr>
            </a:lvl3pPr>
            <a:lvl4pPr marL="2133547"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4pPr>
            <a:lvl5pPr marL="2743131" indent="-304792" algn="l" defTabSz="609585" rtl="0" eaLnBrk="0" fontAlgn="base" hangingPunct="0">
              <a:spcBef>
                <a:spcPct val="20000"/>
              </a:spcBef>
              <a:spcAft>
                <a:spcPct val="0"/>
              </a:spcAft>
              <a:buFont typeface="Arial" charset="0"/>
              <a:buChar char="»"/>
              <a:defRPr sz="1867" kern="1200">
                <a:solidFill>
                  <a:schemeClr val="bg1">
                    <a:lumMod val="50000"/>
                  </a:schemeClr>
                </a:solidFill>
                <a:latin typeface="+mn-lt"/>
                <a:ea typeface="Geneva" pitchFamily="37"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spcBef>
                <a:spcPts val="0"/>
              </a:spcBef>
              <a:spcAft>
                <a:spcPts val="0"/>
              </a:spcAft>
              <a:buFont typeface="Arial" charset="0"/>
              <a:buNone/>
            </a:pPr>
            <a:r>
              <a:rPr lang="en-US" sz="1100" dirty="0">
                <a:latin typeface="Calibri" panose="020F0502020204030204" pitchFamily="34" charset="0"/>
                <a:ea typeface="MS Mincho" panose="02020609040205080304" pitchFamily="49" charset="-128"/>
              </a:rPr>
              <a:t> </a:t>
            </a:r>
          </a:p>
          <a:p>
            <a:pPr marL="0" indent="0">
              <a:buFont typeface="Arial" charset="0"/>
              <a:buNone/>
            </a:pPr>
            <a:endParaRPr lang="en-US" dirty="0"/>
          </a:p>
        </p:txBody>
      </p:sp>
    </p:spTree>
    <p:extLst>
      <p:ext uri="{BB962C8B-B14F-4D97-AF65-F5344CB8AC3E}">
        <p14:creationId xmlns:p14="http://schemas.microsoft.com/office/powerpoint/2010/main" val="9369171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4C6949-8D03-570C-80E4-5EC7EE84DDA8}"/>
              </a:ext>
            </a:extLst>
          </p:cNvPr>
          <p:cNvSpPr>
            <a:spLocks noGrp="1"/>
          </p:cNvSpPr>
          <p:nvPr>
            <p:ph idx="1"/>
          </p:nvPr>
        </p:nvSpPr>
        <p:spPr>
          <a:xfrm>
            <a:off x="419100" y="2055043"/>
            <a:ext cx="11353800" cy="3636062"/>
          </a:xfrm>
        </p:spPr>
        <p:txBody>
          <a:bodyPr/>
          <a:lstStyle/>
          <a:p>
            <a:pPr marL="227013" indent="-227013">
              <a:buNone/>
            </a:pPr>
            <a:r>
              <a:rPr lang="en-US" sz="1100" dirty="0">
                <a:latin typeface="Open Sans" pitchFamily="2" charset="0"/>
                <a:ea typeface="Open Sans" pitchFamily="2" charset="0"/>
                <a:cs typeface="Open Sans" pitchFamily="2" charset="0"/>
              </a:rPr>
              <a:t>1. 	Falkingham M, Abdelhamid A, Curtis P, Fairweather-Tait S, Dye L, Hooper L. The effects of oral iron supplementation on cognition in older children and adults: a systematic review and meta-analysis. </a:t>
            </a:r>
            <a:r>
              <a:rPr lang="en-US" sz="1100" dirty="0" err="1">
                <a:latin typeface="Open Sans" pitchFamily="2" charset="0"/>
                <a:ea typeface="Open Sans" pitchFamily="2" charset="0"/>
                <a:cs typeface="Open Sans" pitchFamily="2" charset="0"/>
              </a:rPr>
              <a:t>Nutr</a:t>
            </a:r>
            <a:r>
              <a:rPr lang="en-US" sz="1100" dirty="0">
                <a:latin typeface="Open Sans" pitchFamily="2" charset="0"/>
                <a:ea typeface="Open Sans" pitchFamily="2" charset="0"/>
                <a:cs typeface="Open Sans" pitchFamily="2" charset="0"/>
              </a:rPr>
              <a:t> J. Jan 25 2010;9:4. doi:10.1186/1475-2891-9-4</a:t>
            </a:r>
          </a:p>
          <a:p>
            <a:pPr marL="227013" indent="-227013">
              <a:buNone/>
            </a:pPr>
            <a:r>
              <a:rPr lang="en-US" sz="1100" dirty="0">
                <a:latin typeface="Open Sans" pitchFamily="2" charset="0"/>
                <a:ea typeface="Open Sans" pitchFamily="2" charset="0"/>
                <a:cs typeface="Open Sans" pitchFamily="2" charset="0"/>
              </a:rPr>
              <a:t>2. 	Delaney CB, Eddy KT, Hartmann AS, Becker AE, Murray HB, Thomas JJ. Pica and rumination behavior among individuals seeking treatment for eating disorders or obesity. Int J Eat </a:t>
            </a:r>
            <a:r>
              <a:rPr lang="en-US" sz="1100" dirty="0" err="1">
                <a:latin typeface="Open Sans" pitchFamily="2" charset="0"/>
                <a:ea typeface="Open Sans" pitchFamily="2" charset="0"/>
                <a:cs typeface="Open Sans" pitchFamily="2" charset="0"/>
              </a:rPr>
              <a:t>Disord</a:t>
            </a:r>
            <a:r>
              <a:rPr lang="en-US" sz="1100" dirty="0">
                <a:latin typeface="Open Sans" pitchFamily="2" charset="0"/>
                <a:ea typeface="Open Sans" pitchFamily="2" charset="0"/>
                <a:cs typeface="Open Sans" pitchFamily="2" charset="0"/>
              </a:rPr>
              <a:t>. Mar 2015;48(2):238-48. doi:10.1002/eat.22279</a:t>
            </a:r>
          </a:p>
          <a:p>
            <a:pPr marL="227013" indent="-227013">
              <a:buNone/>
            </a:pPr>
            <a:r>
              <a:rPr lang="en-US" sz="1100" dirty="0">
                <a:latin typeface="Open Sans" pitchFamily="2" charset="0"/>
                <a:ea typeface="Open Sans" pitchFamily="2" charset="0"/>
                <a:cs typeface="Open Sans" pitchFamily="2" charset="0"/>
              </a:rPr>
              <a:t>3.	Kung WM, Yuan SP, Lin MS, et al. Anemia and the Risk of Cognitive Impairment: An Updated Systematic Review and Meta-Analysis. Brain Sci. Jun 11 2021;11(6)doi:10.3390/brainsci11060777</a:t>
            </a:r>
          </a:p>
          <a:p>
            <a:pPr marL="227013" indent="-227013">
              <a:buNone/>
            </a:pPr>
            <a:r>
              <a:rPr lang="en-US" sz="1100" dirty="0">
                <a:latin typeface="Open Sans" pitchFamily="2" charset="0"/>
                <a:ea typeface="Open Sans" pitchFamily="2" charset="0"/>
                <a:cs typeface="Open Sans" pitchFamily="2" charset="0"/>
              </a:rPr>
              <a:t>4.	Horner RD, Lackey CJ, Kolasa K, Warren K. Pica practices of pregnant women. J Am Diet Assoc. Jan 1991;91(1):34-8. </a:t>
            </a:r>
          </a:p>
          <a:p>
            <a:pPr marL="227013" indent="-227013">
              <a:buNone/>
            </a:pPr>
            <a:r>
              <a:rPr lang="en-US" sz="1100" dirty="0">
                <a:latin typeface="Open Sans" pitchFamily="2" charset="0"/>
                <a:ea typeface="Open Sans" pitchFamily="2" charset="0"/>
                <a:cs typeface="Open Sans" pitchFamily="2" charset="0"/>
              </a:rPr>
              <a:t>5.	Shah AA, Donovan K, Seeley C, et al. Risk of Infection Associated With Administration of Intravenous Iron: A Systematic Review and Meta-analysis. JAMA Netw Open. Nov 1 2021;4(11):e2133935. doi:10.1001/jamanetworkopen.2021.33935</a:t>
            </a:r>
          </a:p>
          <a:p>
            <a:pPr marL="227013" indent="-227013">
              <a:buNone/>
            </a:pPr>
            <a:r>
              <a:rPr lang="en-US" sz="1100" dirty="0">
                <a:latin typeface="Open Sans" pitchFamily="2" charset="0"/>
                <a:ea typeface="Open Sans" pitchFamily="2" charset="0"/>
                <a:cs typeface="Open Sans" pitchFamily="2" charset="0"/>
              </a:rPr>
              <a:t>6.	Tobiasson M, </a:t>
            </a:r>
            <a:r>
              <a:rPr lang="en-US" sz="1100" dirty="0" err="1">
                <a:latin typeface="Open Sans" pitchFamily="2" charset="0"/>
                <a:ea typeface="Open Sans" pitchFamily="2" charset="0"/>
                <a:cs typeface="Open Sans" pitchFamily="2" charset="0"/>
              </a:rPr>
              <a:t>Alyass</a:t>
            </a:r>
            <a:r>
              <a:rPr lang="en-US" sz="1100" dirty="0">
                <a:latin typeface="Open Sans" pitchFamily="2" charset="0"/>
                <a:ea typeface="Open Sans" pitchFamily="2" charset="0"/>
                <a:cs typeface="Open Sans" pitchFamily="2" charset="0"/>
              </a:rPr>
              <a:t> B, Soderlund S, </a:t>
            </a:r>
            <a:r>
              <a:rPr lang="en-US" sz="1100" dirty="0" err="1">
                <a:latin typeface="Open Sans" pitchFamily="2" charset="0"/>
                <a:ea typeface="Open Sans" pitchFamily="2" charset="0"/>
                <a:cs typeface="Open Sans" pitchFamily="2" charset="0"/>
              </a:rPr>
              <a:t>Birgegard</a:t>
            </a:r>
            <a:r>
              <a:rPr lang="en-US" sz="1100" dirty="0">
                <a:latin typeface="Open Sans" pitchFamily="2" charset="0"/>
                <a:ea typeface="Open Sans" pitchFamily="2" charset="0"/>
                <a:cs typeface="Open Sans" pitchFamily="2" charset="0"/>
              </a:rPr>
              <a:t> G. High prevalence of restless legs syndrome among patients with </a:t>
            </a:r>
            <a:r>
              <a:rPr lang="en-US" sz="1100" dirty="0" err="1">
                <a:latin typeface="Open Sans" pitchFamily="2" charset="0"/>
                <a:ea typeface="Open Sans" pitchFamily="2" charset="0"/>
                <a:cs typeface="Open Sans" pitchFamily="2" charset="0"/>
              </a:rPr>
              <a:t>polycytemia</a:t>
            </a:r>
            <a:r>
              <a:rPr lang="en-US" sz="1100" dirty="0">
                <a:latin typeface="Open Sans" pitchFamily="2" charset="0"/>
                <a:ea typeface="Open Sans" pitchFamily="2" charset="0"/>
                <a:cs typeface="Open Sans" pitchFamily="2" charset="0"/>
              </a:rPr>
              <a:t> vera treated with </a:t>
            </a:r>
            <a:r>
              <a:rPr lang="en-US" sz="1100" dirty="0" err="1">
                <a:latin typeface="Open Sans" pitchFamily="2" charset="0"/>
                <a:ea typeface="Open Sans" pitchFamily="2" charset="0"/>
                <a:cs typeface="Open Sans" pitchFamily="2" charset="0"/>
              </a:rPr>
              <a:t>venesectio</a:t>
            </a:r>
            <a:r>
              <a:rPr lang="en-US" sz="1100" dirty="0">
                <a:latin typeface="Open Sans" pitchFamily="2" charset="0"/>
                <a:ea typeface="Open Sans" pitchFamily="2" charset="0"/>
                <a:cs typeface="Open Sans" pitchFamily="2" charset="0"/>
              </a:rPr>
              <a:t>. Med Oncol. Mar 2010;27(1):105-7. doi:10.1007/s12032-009-9180-5</a:t>
            </a:r>
          </a:p>
          <a:p>
            <a:pPr marL="227013" indent="-227013">
              <a:buNone/>
            </a:pPr>
            <a:r>
              <a:rPr lang="en-US" sz="1100" dirty="0">
                <a:latin typeface="Open Sans" pitchFamily="2" charset="0"/>
                <a:ea typeface="Open Sans" pitchFamily="2" charset="0"/>
                <a:cs typeface="Open Sans" pitchFamily="2" charset="0"/>
              </a:rPr>
              <a:t>7.	Houston BL, </a:t>
            </a:r>
            <a:r>
              <a:rPr lang="en-US" sz="1100" dirty="0" err="1">
                <a:latin typeface="Open Sans" pitchFamily="2" charset="0"/>
                <a:ea typeface="Open Sans" pitchFamily="2" charset="0"/>
                <a:cs typeface="Open Sans" pitchFamily="2" charset="0"/>
              </a:rPr>
              <a:t>Hurrie</a:t>
            </a:r>
            <a:r>
              <a:rPr lang="en-US" sz="1100" dirty="0">
                <a:latin typeface="Open Sans" pitchFamily="2" charset="0"/>
                <a:ea typeface="Open Sans" pitchFamily="2" charset="0"/>
                <a:cs typeface="Open Sans" pitchFamily="2" charset="0"/>
              </a:rPr>
              <a:t> D, Graham J, et al. Efficacy of iron supplementation on fatigue and physical capacity in non-</a:t>
            </a:r>
            <a:r>
              <a:rPr lang="en-US" sz="1100" dirty="0" err="1">
                <a:latin typeface="Open Sans" pitchFamily="2" charset="0"/>
                <a:ea typeface="Open Sans" pitchFamily="2" charset="0"/>
                <a:cs typeface="Open Sans" pitchFamily="2" charset="0"/>
              </a:rPr>
              <a:t>anaemic</a:t>
            </a:r>
            <a:r>
              <a:rPr lang="en-US" sz="1100" dirty="0">
                <a:latin typeface="Open Sans" pitchFamily="2" charset="0"/>
                <a:ea typeface="Open Sans" pitchFamily="2" charset="0"/>
                <a:cs typeface="Open Sans" pitchFamily="2" charset="0"/>
              </a:rPr>
              <a:t> iron-deficient adults: a systematic review of </a:t>
            </a:r>
            <a:r>
              <a:rPr lang="en-US" sz="1100" dirty="0" err="1">
                <a:latin typeface="Open Sans" pitchFamily="2" charset="0"/>
                <a:ea typeface="Open Sans" pitchFamily="2" charset="0"/>
                <a:cs typeface="Open Sans" pitchFamily="2" charset="0"/>
              </a:rPr>
              <a:t>randomised</a:t>
            </a:r>
            <a:r>
              <a:rPr lang="en-US" sz="1100" dirty="0">
                <a:latin typeface="Open Sans" pitchFamily="2" charset="0"/>
                <a:ea typeface="Open Sans" pitchFamily="2" charset="0"/>
                <a:cs typeface="Open Sans" pitchFamily="2" charset="0"/>
              </a:rPr>
              <a:t> controlled trials. BMJ Open. Apr 5 2018;8(4):e019240. doi:10.1136/bmjopen-2017-019240</a:t>
            </a:r>
          </a:p>
          <a:p>
            <a:pPr marL="227013" marR="0" lvl="0" indent="-227013" algn="l" defTabSz="609585" rtl="0" eaLnBrk="0" fontAlgn="base" latinLnBrk="0" hangingPunct="0">
              <a:lnSpc>
                <a:spcPct val="100000"/>
              </a:lnSpc>
              <a:spcBef>
                <a:spcPct val="20000"/>
              </a:spcBef>
              <a:spcAft>
                <a:spcPct val="0"/>
              </a:spcAft>
              <a:buClrTx/>
              <a:buSzTx/>
              <a:buFont typeface="Arial" charset="0"/>
              <a:buNone/>
              <a:tabLst/>
              <a:defRPr/>
            </a:pPr>
            <a:r>
              <a:rPr kumimoji="0" lang="en-US" sz="1100" b="0"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8.	Avni T, Bieber A, Grossman A, Green H, Leibovici L, </a:t>
            </a:r>
            <a:r>
              <a:rPr kumimoji="0" lang="en-US" sz="1100" b="0" i="0" u="none" strike="noStrike" kern="1200" cap="none" spc="0" normalizeH="0" baseline="0" noProof="0" dirty="0" err="1">
                <a:ln>
                  <a:noFill/>
                </a:ln>
                <a:solidFill>
                  <a:prstClr val="white">
                    <a:lumMod val="50000"/>
                  </a:prstClr>
                </a:solidFill>
                <a:effectLst/>
                <a:uLnTx/>
                <a:uFillTx/>
                <a:latin typeface="Open Sans" pitchFamily="2" charset="0"/>
                <a:ea typeface="Open Sans" pitchFamily="2" charset="0"/>
                <a:cs typeface="Open Sans" pitchFamily="2" charset="0"/>
              </a:rPr>
              <a:t>Gafter-Gvili</a:t>
            </a:r>
            <a:r>
              <a:rPr kumimoji="0" lang="en-US" sz="1100" b="0"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 A. The safety of intravenous iron preparations: systematic review and meta-analysis. Mayo Clin Proc. Jan 2015;90(1):12-23. doi:10.1016/j.mayocp.2014.10.007</a:t>
            </a:r>
          </a:p>
          <a:p>
            <a:pPr marL="227013" marR="0" lvl="0" indent="-227013" algn="l" defTabSz="609585" rtl="0" eaLnBrk="0" fontAlgn="base" latinLnBrk="0" hangingPunct="0">
              <a:lnSpc>
                <a:spcPct val="100000"/>
              </a:lnSpc>
              <a:spcBef>
                <a:spcPct val="20000"/>
              </a:spcBef>
              <a:spcAft>
                <a:spcPct val="0"/>
              </a:spcAft>
              <a:buClrTx/>
              <a:buSzTx/>
              <a:buFont typeface="Arial" charset="0"/>
              <a:buNone/>
              <a:tabLst/>
              <a:defRPr/>
            </a:pPr>
            <a:r>
              <a:rPr kumimoji="0" lang="en-US" sz="1100" b="0"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9.	Van Doren L, Auerbach M. IV iron formulations and use in adults. Hematology Am Soc </a:t>
            </a:r>
            <a:r>
              <a:rPr kumimoji="0" lang="en-US" sz="1100" b="0" i="0" u="none" strike="noStrike" kern="1200" cap="none" spc="0" normalizeH="0" baseline="0" noProof="0" dirty="0" err="1">
                <a:ln>
                  <a:noFill/>
                </a:ln>
                <a:solidFill>
                  <a:prstClr val="white">
                    <a:lumMod val="50000"/>
                  </a:prstClr>
                </a:solidFill>
                <a:effectLst/>
                <a:uLnTx/>
                <a:uFillTx/>
                <a:latin typeface="Open Sans" pitchFamily="2" charset="0"/>
                <a:ea typeface="Open Sans" pitchFamily="2" charset="0"/>
                <a:cs typeface="Open Sans" pitchFamily="2" charset="0"/>
              </a:rPr>
              <a:t>Hematol</a:t>
            </a:r>
            <a:r>
              <a:rPr kumimoji="0" lang="en-US" sz="1100" b="0"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 Educ Program. Dec 8 2023;2023(1):622-629. doi:10.1182/hematology.2023000495</a:t>
            </a:r>
          </a:p>
          <a:p>
            <a:pPr marL="227013" marR="0" lvl="0" indent="-227013" algn="l" defTabSz="609585" rtl="0" eaLnBrk="0" fontAlgn="base" latinLnBrk="0" hangingPunct="0">
              <a:lnSpc>
                <a:spcPct val="100000"/>
              </a:lnSpc>
              <a:spcBef>
                <a:spcPct val="20000"/>
              </a:spcBef>
              <a:spcAft>
                <a:spcPct val="0"/>
              </a:spcAft>
              <a:buClrTx/>
              <a:buSzTx/>
              <a:buFont typeface="Arial" charset="0"/>
              <a:buNone/>
              <a:tabLst/>
              <a:defRPr/>
            </a:pPr>
            <a:r>
              <a:rPr kumimoji="0" lang="en-US" sz="1100" b="0"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10.	Malireddi A, Abera M, Suresh SB, et al. Safety and Efficacy of Ferric </a:t>
            </a:r>
            <a:r>
              <a:rPr kumimoji="0" lang="en-US" sz="1100" b="0" i="0" u="none" strike="noStrike" kern="1200" cap="none" spc="0" normalizeH="0" baseline="0" noProof="0" dirty="0" err="1">
                <a:ln>
                  <a:noFill/>
                </a:ln>
                <a:solidFill>
                  <a:prstClr val="white">
                    <a:lumMod val="50000"/>
                  </a:prstClr>
                </a:solidFill>
                <a:effectLst/>
                <a:uLnTx/>
                <a:uFillTx/>
                <a:latin typeface="Open Sans" pitchFamily="2" charset="0"/>
                <a:ea typeface="Open Sans" pitchFamily="2" charset="0"/>
                <a:cs typeface="Open Sans" pitchFamily="2" charset="0"/>
              </a:rPr>
              <a:t>Carboxymaltose</a:t>
            </a:r>
            <a:r>
              <a:rPr kumimoji="0" lang="en-US" sz="1100" b="0"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 for Iron Deficiency Anemia in Inflammatory Bowel Disease: A Systematic Review. </a:t>
            </a:r>
            <a:r>
              <a:rPr kumimoji="0" lang="en-US" sz="1100" b="0" i="0" u="none" strike="noStrike" kern="1200" cap="none" spc="0" normalizeH="0" baseline="0" noProof="0" dirty="0" err="1">
                <a:ln>
                  <a:noFill/>
                </a:ln>
                <a:solidFill>
                  <a:prstClr val="white">
                    <a:lumMod val="50000"/>
                  </a:prstClr>
                </a:solidFill>
                <a:effectLst/>
                <a:uLnTx/>
                <a:uFillTx/>
                <a:latin typeface="Open Sans" pitchFamily="2" charset="0"/>
                <a:ea typeface="Open Sans" pitchFamily="2" charset="0"/>
                <a:cs typeface="Open Sans" pitchFamily="2" charset="0"/>
              </a:rPr>
              <a:t>Cureus</a:t>
            </a:r>
            <a:r>
              <a:rPr kumimoji="0" lang="en-US" sz="1100" b="0"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 Dec 2024;16(12):e76065. doi:10.7759/cureus.76065</a:t>
            </a:r>
          </a:p>
          <a:p>
            <a:pPr marL="227013" marR="0" lvl="0" indent="-227013" algn="l" defTabSz="609585" rtl="0" eaLnBrk="0" fontAlgn="base" latinLnBrk="0" hangingPunct="0">
              <a:lnSpc>
                <a:spcPct val="100000"/>
              </a:lnSpc>
              <a:spcBef>
                <a:spcPct val="20000"/>
              </a:spcBef>
              <a:spcAft>
                <a:spcPct val="0"/>
              </a:spcAft>
              <a:buClrTx/>
              <a:buSzTx/>
              <a:buFont typeface="Arial" charset="0"/>
              <a:buNone/>
              <a:tabLst/>
              <a:defRPr/>
            </a:pPr>
            <a:r>
              <a:rPr kumimoji="0" lang="en-US" sz="1100" b="0"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11.	Phillips Z, Tang G, </a:t>
            </a:r>
            <a:r>
              <a:rPr kumimoji="0" lang="en-US" sz="1100" b="0" i="0" u="none" strike="noStrike" kern="1200" cap="none" spc="0" normalizeH="0" baseline="0" noProof="0" dirty="0" err="1">
                <a:ln>
                  <a:noFill/>
                </a:ln>
                <a:solidFill>
                  <a:prstClr val="white">
                    <a:lumMod val="50000"/>
                  </a:prstClr>
                </a:solidFill>
                <a:effectLst/>
                <a:uLnTx/>
                <a:uFillTx/>
                <a:latin typeface="Open Sans" pitchFamily="2" charset="0"/>
                <a:ea typeface="Open Sans" pitchFamily="2" charset="0"/>
                <a:cs typeface="Open Sans" pitchFamily="2" charset="0"/>
              </a:rPr>
              <a:t>Thillaye</a:t>
            </a:r>
            <a:r>
              <a:rPr kumimoji="0" lang="en-US" sz="1100" b="0"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‐Kerr R, et al. Changing the serum ferritin lower limit of normal to a clinical decision limit: an acceptability survey. Blood. 2024;144(Supplement 1):7561. </a:t>
            </a:r>
          </a:p>
          <a:p>
            <a:pPr marL="227013" marR="0" lvl="0" indent="-227013" algn="l" defTabSz="609585" rtl="0" eaLnBrk="0" fontAlgn="base" latinLnBrk="0" hangingPunct="0">
              <a:lnSpc>
                <a:spcPct val="100000"/>
              </a:lnSpc>
              <a:spcBef>
                <a:spcPct val="20000"/>
              </a:spcBef>
              <a:spcAft>
                <a:spcPct val="0"/>
              </a:spcAft>
              <a:buClrTx/>
              <a:buSzTx/>
              <a:buFont typeface="Arial" charset="0"/>
              <a:buNone/>
              <a:tabLst/>
              <a:defRPr/>
            </a:pPr>
            <a:r>
              <a:rPr kumimoji="0" lang="en-US" sz="1100" b="0"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12.	Tang GH, Phillips Z, Poutanen S, et al. 'Raise the Bar', a Canadian intervention to combat disparities in the recognition and management of iron deficiency: Development of the intervention, feasibility and implementation. Br J </a:t>
            </a:r>
            <a:r>
              <a:rPr kumimoji="0" lang="en-US" sz="1100" b="0" i="0" u="none" strike="noStrike" kern="1200" cap="none" spc="0" normalizeH="0" baseline="0" noProof="0" dirty="0" err="1">
                <a:ln>
                  <a:noFill/>
                </a:ln>
                <a:solidFill>
                  <a:prstClr val="white">
                    <a:lumMod val="50000"/>
                  </a:prstClr>
                </a:solidFill>
                <a:effectLst/>
                <a:uLnTx/>
                <a:uFillTx/>
                <a:latin typeface="Open Sans" pitchFamily="2" charset="0"/>
                <a:ea typeface="Open Sans" pitchFamily="2" charset="0"/>
                <a:cs typeface="Open Sans" pitchFamily="2" charset="0"/>
              </a:rPr>
              <a:t>Haematol</a:t>
            </a:r>
            <a:r>
              <a:rPr kumimoji="0" lang="en-US" sz="1100" b="0" i="0" u="none" strike="noStrike" kern="1200" cap="none" spc="0" normalizeH="0" baseline="0" noProof="0" dirty="0">
                <a:ln>
                  <a:noFill/>
                </a:ln>
                <a:solidFill>
                  <a:prstClr val="white">
                    <a:lumMod val="50000"/>
                  </a:prstClr>
                </a:solidFill>
                <a:effectLst/>
                <a:uLnTx/>
                <a:uFillTx/>
                <a:latin typeface="Open Sans" pitchFamily="2" charset="0"/>
                <a:ea typeface="Open Sans" pitchFamily="2" charset="0"/>
                <a:cs typeface="Open Sans" pitchFamily="2" charset="0"/>
              </a:rPr>
              <a:t>. Nov 2025;207(5):2219-2223. doi:10.1111/bjh.70150</a:t>
            </a:r>
            <a:endParaRPr lang="en-US" sz="2400" dirty="0">
              <a:latin typeface="Open Sans" pitchFamily="2" charset="0"/>
              <a:ea typeface="Open Sans" pitchFamily="2" charset="0"/>
              <a:cs typeface="Open Sans" pitchFamily="2" charset="0"/>
            </a:endParaRPr>
          </a:p>
          <a:p>
            <a:pPr marL="0" indent="0">
              <a:buNone/>
            </a:pPr>
            <a:endParaRPr lang="en-US" sz="2400" dirty="0">
              <a:latin typeface="Open Sans" pitchFamily="2" charset="0"/>
              <a:ea typeface="Open Sans" pitchFamily="2" charset="0"/>
              <a:cs typeface="Open Sans" pitchFamily="2" charset="0"/>
            </a:endParaRPr>
          </a:p>
        </p:txBody>
      </p:sp>
      <p:sp>
        <p:nvSpPr>
          <p:cNvPr id="4" name="Title 1">
            <a:extLst>
              <a:ext uri="{FF2B5EF4-FFF2-40B4-BE49-F238E27FC236}">
                <a16:creationId xmlns:a16="http://schemas.microsoft.com/office/drawing/2014/main" id="{BC7E570F-7959-7BE4-4FCC-9108A35594D0}"/>
              </a:ext>
            </a:extLst>
          </p:cNvPr>
          <p:cNvSpPr txBox="1">
            <a:spLocks noGrp="1"/>
          </p:cNvSpPr>
          <p:nvPr>
            <p:ph type="title"/>
          </p:nvPr>
        </p:nvSpPr>
        <p:spPr>
          <a:xfrm>
            <a:off x="419100" y="1338606"/>
            <a:ext cx="11448849" cy="608651"/>
          </a:xfrm>
          <a:prstGeom prst="rect">
            <a:avLst/>
          </a:prstGeom>
        </p:spPr>
        <p:txBody>
          <a:bodyPr lIns="0" tIns="0" rIns="0" bIns="0"/>
          <a:lstStyle>
            <a:lvl1pPr algn="l" defTabSz="609585" rtl="0" eaLnBrk="0" fontAlgn="base" hangingPunct="0">
              <a:spcBef>
                <a:spcPct val="0"/>
              </a:spcBef>
              <a:spcAft>
                <a:spcPct val="0"/>
              </a:spcAft>
              <a:defRPr sz="2667" b="0" kern="1200" cap="none" baseline="0">
                <a:solidFill>
                  <a:srgbClr val="715073"/>
                </a:solidFill>
                <a:latin typeface="+mj-lt"/>
                <a:ea typeface="Geneva" pitchFamily="37" charset="-128"/>
                <a:cs typeface="Arial"/>
              </a:defRPr>
            </a:lvl1pPr>
            <a:lvl2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2pPr>
            <a:lvl3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3pPr>
            <a:lvl4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4pPr>
            <a:lvl5pPr algn="l" defTabSz="609585" rtl="0" eaLnBrk="0" fontAlgn="base" hangingPunct="0">
              <a:spcBef>
                <a:spcPct val="0"/>
              </a:spcBef>
              <a:spcAft>
                <a:spcPct val="0"/>
              </a:spcAft>
              <a:defRPr sz="4267">
                <a:solidFill>
                  <a:srgbClr val="800000"/>
                </a:solidFill>
                <a:latin typeface="Times New Roman" pitchFamily="37" charset="0"/>
                <a:ea typeface="Geneva" pitchFamily="37" charset="-128"/>
                <a:cs typeface="Times New Roman" pitchFamily="18" charset="0"/>
              </a:defRPr>
            </a:lvl5pPr>
            <a:lvl6pPr marL="609585" algn="l" defTabSz="609585" rtl="0" fontAlgn="base">
              <a:spcBef>
                <a:spcPct val="0"/>
              </a:spcBef>
              <a:spcAft>
                <a:spcPct val="0"/>
              </a:spcAft>
              <a:defRPr sz="4267">
                <a:solidFill>
                  <a:srgbClr val="800000"/>
                </a:solidFill>
                <a:latin typeface="Times New Roman" pitchFamily="37" charset="0"/>
                <a:ea typeface="Geneva" pitchFamily="37" charset="-128"/>
              </a:defRPr>
            </a:lvl6pPr>
            <a:lvl7pPr marL="1219170" algn="l" defTabSz="609585" rtl="0" fontAlgn="base">
              <a:spcBef>
                <a:spcPct val="0"/>
              </a:spcBef>
              <a:spcAft>
                <a:spcPct val="0"/>
              </a:spcAft>
              <a:defRPr sz="4267">
                <a:solidFill>
                  <a:srgbClr val="800000"/>
                </a:solidFill>
                <a:latin typeface="Times New Roman" pitchFamily="37" charset="0"/>
                <a:ea typeface="Geneva" pitchFamily="37" charset="-128"/>
              </a:defRPr>
            </a:lvl7pPr>
            <a:lvl8pPr marL="1828754" algn="l" defTabSz="609585" rtl="0" fontAlgn="base">
              <a:spcBef>
                <a:spcPct val="0"/>
              </a:spcBef>
              <a:spcAft>
                <a:spcPct val="0"/>
              </a:spcAft>
              <a:defRPr sz="4267">
                <a:solidFill>
                  <a:srgbClr val="800000"/>
                </a:solidFill>
                <a:latin typeface="Times New Roman" pitchFamily="37" charset="0"/>
                <a:ea typeface="Geneva" pitchFamily="37" charset="-128"/>
              </a:defRPr>
            </a:lvl8pPr>
            <a:lvl9pPr marL="2438339" algn="l" defTabSz="609585" rtl="0" fontAlgn="base">
              <a:spcBef>
                <a:spcPct val="0"/>
              </a:spcBef>
              <a:spcAft>
                <a:spcPct val="0"/>
              </a:spcAft>
              <a:defRPr sz="4267">
                <a:solidFill>
                  <a:srgbClr val="800000"/>
                </a:solidFill>
                <a:latin typeface="Times New Roman" pitchFamily="37" charset="0"/>
                <a:ea typeface="Geneva" pitchFamily="37" charset="-128"/>
              </a:defRPr>
            </a:lvl9pPr>
          </a:lstStyle>
          <a:p>
            <a:r>
              <a:rPr lang="en-US" sz="3200" dirty="0">
                <a:latin typeface="Barlow Condensed" panose="00000506000000000000" pitchFamily="2" charset="0"/>
              </a:rPr>
              <a:t>References: Adults (excluding menstruating persons, pregnancy &amp; inflammation)</a:t>
            </a:r>
          </a:p>
        </p:txBody>
      </p:sp>
    </p:spTree>
    <p:extLst>
      <p:ext uri="{BB962C8B-B14F-4D97-AF65-F5344CB8AC3E}">
        <p14:creationId xmlns:p14="http://schemas.microsoft.com/office/powerpoint/2010/main" val="38794467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2B86F-3D71-15C6-E8C9-7FC409449ABE}"/>
              </a:ext>
            </a:extLst>
          </p:cNvPr>
          <p:cNvSpPr>
            <a:spLocks noGrp="1"/>
          </p:cNvSpPr>
          <p:nvPr>
            <p:ph type="title"/>
          </p:nvPr>
        </p:nvSpPr>
        <p:spPr>
          <a:xfrm>
            <a:off x="409673" y="1340086"/>
            <a:ext cx="10972800" cy="713539"/>
          </a:xfrm>
        </p:spPr>
        <p:txBody>
          <a:bodyPr/>
          <a:lstStyle/>
          <a:p>
            <a:r>
              <a:rPr lang="en-US" sz="3200" dirty="0">
                <a:latin typeface="Barlow Condensed" panose="00000506000000000000" pitchFamily="2" charset="0"/>
              </a:rPr>
              <a:t>References: Menstruating persons</a:t>
            </a:r>
          </a:p>
        </p:txBody>
      </p:sp>
      <p:sp>
        <p:nvSpPr>
          <p:cNvPr id="3" name="Content Placeholder 2">
            <a:extLst>
              <a:ext uri="{FF2B5EF4-FFF2-40B4-BE49-F238E27FC236}">
                <a16:creationId xmlns:a16="http://schemas.microsoft.com/office/drawing/2014/main" id="{DB8A701A-C329-5B94-30E5-DEB2E763DA19}"/>
              </a:ext>
            </a:extLst>
          </p:cNvPr>
          <p:cNvSpPr>
            <a:spLocks noGrp="1"/>
          </p:cNvSpPr>
          <p:nvPr>
            <p:ph idx="1"/>
          </p:nvPr>
        </p:nvSpPr>
        <p:spPr>
          <a:xfrm>
            <a:off x="409673" y="1970202"/>
            <a:ext cx="11090868" cy="3736248"/>
          </a:xfrm>
        </p:spPr>
        <p:txBody>
          <a:bodyPr/>
          <a:lstStyle/>
          <a:p>
            <a:pPr marL="228600" marR="0" indent="-228600">
              <a:spcBef>
                <a:spcPts val="0"/>
              </a:spcBef>
              <a:spcAft>
                <a:spcPts val="0"/>
              </a:spcAft>
              <a:buFont typeface="+mj-lt"/>
              <a:buAutoNum type="arabicPeriod"/>
            </a:pPr>
            <a:r>
              <a:rPr lang="en-CA" sz="1200" dirty="0">
                <a:effectLst/>
                <a:latin typeface="Open Sans" pitchFamily="2" charset="0"/>
                <a:ea typeface="Open Sans" pitchFamily="2" charset="0"/>
                <a:cs typeface="Open Sans" pitchFamily="2" charset="0"/>
              </a:rPr>
              <a:t>Bryant BJ, Yau YY, Arceo SM, Hopkins JA, Leitman SF. Ascertainment of iron deficiency and depletion in blood donors through screening questions for pica and restless legs syndrome. </a:t>
            </a:r>
            <a:r>
              <a:rPr lang="en-CA" sz="1200" i="1" dirty="0">
                <a:effectLst/>
                <a:latin typeface="Open Sans" pitchFamily="2" charset="0"/>
                <a:ea typeface="Open Sans" pitchFamily="2" charset="0"/>
                <a:cs typeface="Open Sans" pitchFamily="2" charset="0"/>
              </a:rPr>
              <a:t>Transfusion (Paris)</a:t>
            </a:r>
            <a:r>
              <a:rPr lang="en-CA" sz="1200" dirty="0">
                <a:effectLst/>
                <a:latin typeface="Open Sans" pitchFamily="2" charset="0"/>
                <a:ea typeface="Open Sans" pitchFamily="2" charset="0"/>
                <a:cs typeface="Open Sans" pitchFamily="2" charset="0"/>
              </a:rPr>
              <a:t>. 2013;53(8):1637-1644. doi:10.1111/trf.12061</a:t>
            </a:r>
            <a:endParaRPr lang="en-US" sz="1200" dirty="0">
              <a:effectLst/>
              <a:latin typeface="Open Sans" pitchFamily="2" charset="0"/>
              <a:ea typeface="Open Sans" pitchFamily="2" charset="0"/>
              <a:cs typeface="Open Sans" pitchFamily="2" charset="0"/>
            </a:endParaRPr>
          </a:p>
          <a:p>
            <a:pPr marL="228600" marR="0" indent="-228600">
              <a:spcBef>
                <a:spcPts val="0"/>
              </a:spcBef>
              <a:spcAft>
                <a:spcPts val="0"/>
              </a:spcAft>
              <a:buFont typeface="+mj-lt"/>
              <a:buAutoNum type="arabicPeriod"/>
            </a:pPr>
            <a:r>
              <a:rPr lang="en-CA" sz="1200" dirty="0">
                <a:effectLst/>
                <a:latin typeface="Open Sans" pitchFamily="2" charset="0"/>
                <a:ea typeface="Open Sans" pitchFamily="2" charset="0"/>
                <a:cs typeface="Open Sans" pitchFamily="2" charset="0"/>
              </a:rPr>
              <a:t>Fernandez-Jimenez MC, Moreno G, Wright I, Shih PC, Vaquero MP, </a:t>
            </a:r>
            <a:r>
              <a:rPr lang="en-CA" sz="1200" dirty="0" err="1">
                <a:effectLst/>
                <a:latin typeface="Open Sans" pitchFamily="2" charset="0"/>
                <a:ea typeface="Open Sans" pitchFamily="2" charset="0"/>
                <a:cs typeface="Open Sans" pitchFamily="2" charset="0"/>
              </a:rPr>
              <a:t>Remacha</a:t>
            </a:r>
            <a:r>
              <a:rPr lang="en-CA" sz="1200" dirty="0">
                <a:effectLst/>
                <a:latin typeface="Open Sans" pitchFamily="2" charset="0"/>
                <a:ea typeface="Open Sans" pitchFamily="2" charset="0"/>
                <a:cs typeface="Open Sans" pitchFamily="2" charset="0"/>
              </a:rPr>
              <a:t> AF. Iron Deficiency in Menstruating Adult Women: Much More than Anemia. </a:t>
            </a:r>
            <a:r>
              <a:rPr lang="en-CA" sz="1200" i="1" dirty="0" err="1">
                <a:effectLst/>
                <a:latin typeface="Open Sans" pitchFamily="2" charset="0"/>
                <a:ea typeface="Open Sans" pitchFamily="2" charset="0"/>
                <a:cs typeface="Open Sans" pitchFamily="2" charset="0"/>
              </a:rPr>
              <a:t>Womens</a:t>
            </a:r>
            <a:r>
              <a:rPr lang="en-CA" sz="1200" i="1" dirty="0">
                <a:effectLst/>
                <a:latin typeface="Open Sans" pitchFamily="2" charset="0"/>
                <a:ea typeface="Open Sans" pitchFamily="2" charset="0"/>
                <a:cs typeface="Open Sans" pitchFamily="2" charset="0"/>
              </a:rPr>
              <a:t> Health Rep New Rochelle N</a:t>
            </a:r>
            <a:r>
              <a:rPr lang="en-CA" sz="1200" dirty="0">
                <a:effectLst/>
                <a:latin typeface="Open Sans" pitchFamily="2" charset="0"/>
                <a:ea typeface="Open Sans" pitchFamily="2" charset="0"/>
                <a:cs typeface="Open Sans" pitchFamily="2" charset="0"/>
              </a:rPr>
              <a:t>. 2020;1(1):26-35. doi:10.1089/whr.2019.0011</a:t>
            </a:r>
            <a:endParaRPr lang="en-US" sz="1200" dirty="0">
              <a:effectLst/>
              <a:latin typeface="Open Sans" pitchFamily="2" charset="0"/>
              <a:ea typeface="Open Sans" pitchFamily="2" charset="0"/>
              <a:cs typeface="Open Sans" pitchFamily="2" charset="0"/>
            </a:endParaRPr>
          </a:p>
          <a:p>
            <a:pPr marL="228600" marR="0" indent="-228600">
              <a:spcBef>
                <a:spcPts val="0"/>
              </a:spcBef>
              <a:spcAft>
                <a:spcPts val="0"/>
              </a:spcAft>
              <a:buFont typeface="+mj-lt"/>
              <a:buAutoNum type="arabicPeriod"/>
            </a:pPr>
            <a:r>
              <a:rPr lang="en-CA" sz="1200" dirty="0">
                <a:effectLst/>
                <a:latin typeface="Open Sans" pitchFamily="2" charset="0"/>
                <a:ea typeface="Open Sans" pitchFamily="2" charset="0"/>
                <a:cs typeface="Open Sans" pitchFamily="2" charset="0"/>
              </a:rPr>
              <a:t>Barton JC, Barton JC, Bertoli LF. Pica associated with iron deficiency or depletion: clinical and laboratory correlates in 262 non-pregnant adult outpatients. </a:t>
            </a:r>
            <a:r>
              <a:rPr lang="en-CA" sz="1200" i="1" dirty="0">
                <a:effectLst/>
                <a:latin typeface="Open Sans" pitchFamily="2" charset="0"/>
                <a:ea typeface="Open Sans" pitchFamily="2" charset="0"/>
                <a:cs typeface="Open Sans" pitchFamily="2" charset="0"/>
              </a:rPr>
              <a:t>BMC Blood </a:t>
            </a:r>
            <a:r>
              <a:rPr lang="en-CA" sz="1200" i="1" dirty="0" err="1">
                <a:effectLst/>
                <a:latin typeface="Open Sans" pitchFamily="2" charset="0"/>
                <a:ea typeface="Open Sans" pitchFamily="2" charset="0"/>
                <a:cs typeface="Open Sans" pitchFamily="2" charset="0"/>
              </a:rPr>
              <a:t>Disord</a:t>
            </a:r>
            <a:r>
              <a:rPr lang="en-CA" sz="1200" dirty="0">
                <a:effectLst/>
                <a:latin typeface="Open Sans" pitchFamily="2" charset="0"/>
                <a:ea typeface="Open Sans" pitchFamily="2" charset="0"/>
                <a:cs typeface="Open Sans" pitchFamily="2" charset="0"/>
              </a:rPr>
              <a:t>. 2010;10:9. doi:10.1186/1471-2326-10-9</a:t>
            </a:r>
            <a:endParaRPr lang="en-US" sz="1200" dirty="0">
              <a:effectLst/>
              <a:latin typeface="Open Sans" pitchFamily="2" charset="0"/>
              <a:ea typeface="Open Sans" pitchFamily="2" charset="0"/>
              <a:cs typeface="Open Sans" pitchFamily="2" charset="0"/>
            </a:endParaRPr>
          </a:p>
          <a:p>
            <a:pPr marL="228600" marR="0" indent="-228600">
              <a:spcBef>
                <a:spcPts val="0"/>
              </a:spcBef>
              <a:spcAft>
                <a:spcPts val="0"/>
              </a:spcAft>
              <a:buFont typeface="+mj-lt"/>
              <a:buAutoNum type="arabicPeriod"/>
            </a:pPr>
            <a:r>
              <a:rPr lang="en-CA" sz="1200" dirty="0">
                <a:effectLst/>
                <a:latin typeface="Open Sans" pitchFamily="2" charset="0"/>
                <a:ea typeface="Open Sans" pitchFamily="2" charset="0"/>
                <a:cs typeface="Open Sans" pitchFamily="2" charset="0"/>
              </a:rPr>
              <a:t>Khair S, </a:t>
            </a:r>
            <a:r>
              <a:rPr lang="en-CA" sz="1200" dirty="0" err="1">
                <a:effectLst/>
                <a:latin typeface="Open Sans" pitchFamily="2" charset="0"/>
                <a:ea typeface="Open Sans" pitchFamily="2" charset="0"/>
                <a:cs typeface="Open Sans" pitchFamily="2" charset="0"/>
              </a:rPr>
              <a:t>Saidenberg</a:t>
            </a:r>
            <a:r>
              <a:rPr lang="en-CA" sz="1200" dirty="0">
                <a:effectLst/>
                <a:latin typeface="Open Sans" pitchFamily="2" charset="0"/>
                <a:ea typeface="Open Sans" pitchFamily="2" charset="0"/>
                <a:cs typeface="Open Sans" pitchFamily="2" charset="0"/>
              </a:rPr>
              <a:t> E, Jamil A, Chen I. RISK FACTORS FOR BLOOD TRANSFUSION IN WOMEN UNDERGOING GYNAECOLOGICAL SURGERY. </a:t>
            </a:r>
            <a:r>
              <a:rPr lang="en-CA" sz="1200" i="1" dirty="0">
                <a:effectLst/>
                <a:latin typeface="Open Sans" pitchFamily="2" charset="0"/>
                <a:ea typeface="Open Sans" pitchFamily="2" charset="0"/>
                <a:cs typeface="Open Sans" pitchFamily="2" charset="0"/>
              </a:rPr>
              <a:t>J </a:t>
            </a:r>
            <a:r>
              <a:rPr lang="en-CA" sz="1200" i="1" dirty="0" err="1">
                <a:effectLst/>
                <a:latin typeface="Open Sans" pitchFamily="2" charset="0"/>
                <a:ea typeface="Open Sans" pitchFamily="2" charset="0"/>
                <a:cs typeface="Open Sans" pitchFamily="2" charset="0"/>
              </a:rPr>
              <a:t>Obstet</a:t>
            </a:r>
            <a:r>
              <a:rPr lang="en-CA" sz="1200" i="1" dirty="0">
                <a:effectLst/>
                <a:latin typeface="Open Sans" pitchFamily="2" charset="0"/>
                <a:ea typeface="Open Sans" pitchFamily="2" charset="0"/>
                <a:cs typeface="Open Sans" pitchFamily="2" charset="0"/>
              </a:rPr>
              <a:t> </a:t>
            </a:r>
            <a:r>
              <a:rPr lang="en-CA" sz="1200" i="1" dirty="0" err="1">
                <a:effectLst/>
                <a:latin typeface="Open Sans" pitchFamily="2" charset="0"/>
                <a:ea typeface="Open Sans" pitchFamily="2" charset="0"/>
                <a:cs typeface="Open Sans" pitchFamily="2" charset="0"/>
              </a:rPr>
              <a:t>Gynaecol</a:t>
            </a:r>
            <a:r>
              <a:rPr lang="en-CA" sz="1200" i="1" dirty="0">
                <a:effectLst/>
                <a:latin typeface="Open Sans" pitchFamily="2" charset="0"/>
                <a:ea typeface="Open Sans" pitchFamily="2" charset="0"/>
                <a:cs typeface="Open Sans" pitchFamily="2" charset="0"/>
              </a:rPr>
              <a:t> Can</a:t>
            </a:r>
            <a:r>
              <a:rPr lang="en-CA" sz="1200" dirty="0">
                <a:effectLst/>
                <a:latin typeface="Open Sans" pitchFamily="2" charset="0"/>
                <a:ea typeface="Open Sans" pitchFamily="2" charset="0"/>
                <a:cs typeface="Open Sans" pitchFamily="2" charset="0"/>
              </a:rPr>
              <a:t>. 2019;41(5):721. doi:10.1016/j.jogc.2019.02.196</a:t>
            </a:r>
            <a:endParaRPr lang="en-US" sz="1200" dirty="0">
              <a:effectLst/>
              <a:latin typeface="Open Sans" pitchFamily="2" charset="0"/>
              <a:ea typeface="Open Sans" pitchFamily="2" charset="0"/>
              <a:cs typeface="Open Sans" pitchFamily="2" charset="0"/>
            </a:endParaRPr>
          </a:p>
          <a:p>
            <a:pPr marL="228600" marR="0" indent="-228600">
              <a:spcBef>
                <a:spcPts val="0"/>
              </a:spcBef>
              <a:spcAft>
                <a:spcPts val="0"/>
              </a:spcAft>
              <a:buFont typeface="+mj-lt"/>
              <a:buAutoNum type="arabicPeriod"/>
            </a:pPr>
            <a:r>
              <a:rPr lang="en-CA" sz="1200" dirty="0">
                <a:effectLst/>
                <a:latin typeface="Open Sans" pitchFamily="2" charset="0"/>
                <a:ea typeface="Open Sans" pitchFamily="2" charset="0"/>
                <a:cs typeface="Open Sans" pitchFamily="2" charset="0"/>
              </a:rPr>
              <a:t>Patterson AJ, Brown WJ, Powers JR, Roberts DC. Iron deficiency, general health and fatigue: results from the Australian Longitudinal Study on Women’s Health. </a:t>
            </a:r>
            <a:r>
              <a:rPr lang="en-CA" sz="1200" i="1" dirty="0">
                <a:effectLst/>
                <a:latin typeface="Open Sans" pitchFamily="2" charset="0"/>
                <a:ea typeface="Open Sans" pitchFamily="2" charset="0"/>
                <a:cs typeface="Open Sans" pitchFamily="2" charset="0"/>
              </a:rPr>
              <a:t>Qual Life Res Int J Qual Life Asp Treat Care </a:t>
            </a:r>
            <a:r>
              <a:rPr lang="en-CA" sz="1200" i="1" dirty="0" err="1">
                <a:effectLst/>
                <a:latin typeface="Open Sans" pitchFamily="2" charset="0"/>
                <a:ea typeface="Open Sans" pitchFamily="2" charset="0"/>
                <a:cs typeface="Open Sans" pitchFamily="2" charset="0"/>
              </a:rPr>
              <a:t>Rehabil</a:t>
            </a:r>
            <a:r>
              <a:rPr lang="en-CA" sz="1200" dirty="0">
                <a:effectLst/>
                <a:latin typeface="Open Sans" pitchFamily="2" charset="0"/>
                <a:ea typeface="Open Sans" pitchFamily="2" charset="0"/>
                <a:cs typeface="Open Sans" pitchFamily="2" charset="0"/>
              </a:rPr>
              <a:t>. 2000;9(5):491-497. doi:10.1023/a:1008978114650</a:t>
            </a:r>
            <a:endParaRPr lang="en-US" sz="1200" dirty="0">
              <a:latin typeface="Open Sans" pitchFamily="2" charset="0"/>
              <a:ea typeface="Open Sans" pitchFamily="2" charset="0"/>
              <a:cs typeface="Open Sans" pitchFamily="2" charset="0"/>
            </a:endParaRPr>
          </a:p>
          <a:p>
            <a:pPr marL="228600" marR="0" indent="-228600">
              <a:spcBef>
                <a:spcPts val="0"/>
              </a:spcBef>
              <a:spcAft>
                <a:spcPts val="0"/>
              </a:spcAft>
              <a:buFont typeface="+mj-lt"/>
              <a:buAutoNum type="arabicPeriod"/>
            </a:pPr>
            <a:r>
              <a:rPr lang="en-CA" sz="1200" dirty="0" err="1">
                <a:effectLst/>
                <a:latin typeface="Open Sans" pitchFamily="2" charset="0"/>
                <a:ea typeface="Open Sans" pitchFamily="2" charset="0"/>
                <a:cs typeface="Open Sans" pitchFamily="2" charset="0"/>
              </a:rPr>
              <a:t>Comín</a:t>
            </a:r>
            <a:r>
              <a:rPr lang="en-CA" sz="1200" dirty="0">
                <a:effectLst/>
                <a:latin typeface="Open Sans" pitchFamily="2" charset="0"/>
                <a:ea typeface="Open Sans" pitchFamily="2" charset="0"/>
                <a:cs typeface="Open Sans" pitchFamily="2" charset="0"/>
              </a:rPr>
              <a:t>-Colet J, </a:t>
            </a:r>
            <a:r>
              <a:rPr lang="en-CA" sz="1200" dirty="0" err="1">
                <a:effectLst/>
                <a:latin typeface="Open Sans" pitchFamily="2" charset="0"/>
                <a:ea typeface="Open Sans" pitchFamily="2" charset="0"/>
                <a:cs typeface="Open Sans" pitchFamily="2" charset="0"/>
              </a:rPr>
              <a:t>Enjuanes</a:t>
            </a:r>
            <a:r>
              <a:rPr lang="en-CA" sz="1200" dirty="0">
                <a:effectLst/>
                <a:latin typeface="Open Sans" pitchFamily="2" charset="0"/>
                <a:ea typeface="Open Sans" pitchFamily="2" charset="0"/>
                <a:cs typeface="Open Sans" pitchFamily="2" charset="0"/>
              </a:rPr>
              <a:t> C, González G, et al. Iron deficiency is a key determinant of health-related quality of life in patients with chronic heart failure regardless of anaemia status. </a:t>
            </a:r>
            <a:r>
              <a:rPr lang="en-CA" sz="1200" i="1" dirty="0" err="1">
                <a:effectLst/>
                <a:latin typeface="Open Sans" pitchFamily="2" charset="0"/>
                <a:ea typeface="Open Sans" pitchFamily="2" charset="0"/>
                <a:cs typeface="Open Sans" pitchFamily="2" charset="0"/>
              </a:rPr>
              <a:t>Eur</a:t>
            </a:r>
            <a:r>
              <a:rPr lang="en-CA" sz="1200" i="1" dirty="0">
                <a:effectLst/>
                <a:latin typeface="Open Sans" pitchFamily="2" charset="0"/>
                <a:ea typeface="Open Sans" pitchFamily="2" charset="0"/>
                <a:cs typeface="Open Sans" pitchFamily="2" charset="0"/>
              </a:rPr>
              <a:t> J Heart Fail</a:t>
            </a:r>
            <a:r>
              <a:rPr lang="en-CA" sz="1200" dirty="0">
                <a:effectLst/>
                <a:latin typeface="Open Sans" pitchFamily="2" charset="0"/>
                <a:ea typeface="Open Sans" pitchFamily="2" charset="0"/>
                <a:cs typeface="Open Sans" pitchFamily="2" charset="0"/>
              </a:rPr>
              <a:t>. 2013;15(10):1164-1172. doi:10.1093/</a:t>
            </a:r>
            <a:r>
              <a:rPr lang="en-CA" sz="1200" dirty="0" err="1">
                <a:effectLst/>
                <a:latin typeface="Open Sans" pitchFamily="2" charset="0"/>
                <a:ea typeface="Open Sans" pitchFamily="2" charset="0"/>
                <a:cs typeface="Open Sans" pitchFamily="2" charset="0"/>
              </a:rPr>
              <a:t>eurjhf</a:t>
            </a:r>
            <a:r>
              <a:rPr lang="en-CA" sz="1200" dirty="0">
                <a:effectLst/>
                <a:latin typeface="Open Sans" pitchFamily="2" charset="0"/>
                <a:ea typeface="Open Sans" pitchFamily="2" charset="0"/>
                <a:cs typeface="Open Sans" pitchFamily="2" charset="0"/>
              </a:rPr>
              <a:t>/hft083</a:t>
            </a:r>
            <a:endParaRPr lang="en-US" sz="1200" dirty="0">
              <a:effectLst/>
              <a:latin typeface="Open Sans" pitchFamily="2" charset="0"/>
              <a:ea typeface="Open Sans" pitchFamily="2" charset="0"/>
              <a:cs typeface="Open Sans" pitchFamily="2" charset="0"/>
            </a:endParaRPr>
          </a:p>
          <a:p>
            <a:pPr marL="228600" marR="0" indent="-228600">
              <a:spcBef>
                <a:spcPts val="0"/>
              </a:spcBef>
              <a:spcAft>
                <a:spcPts val="0"/>
              </a:spcAft>
              <a:buFont typeface="+mj-lt"/>
              <a:buAutoNum type="arabicPeriod"/>
            </a:pPr>
            <a:r>
              <a:rPr lang="en-CA" sz="1200" dirty="0">
                <a:effectLst/>
                <a:latin typeface="Open Sans" pitchFamily="2" charset="0"/>
                <a:ea typeface="Open Sans" pitchFamily="2" charset="0"/>
                <a:cs typeface="Open Sans" pitchFamily="2" charset="0"/>
              </a:rPr>
              <a:t>Short V, Allen R, Earley CJ, et al. A randomized double-blind pilot study to evaluate the efficacy, safety, and tolerability of intravenous iron versus oral iron for the treatment of restless legs syndrome in patients with iron deficiency anemia. </a:t>
            </a:r>
            <a:r>
              <a:rPr lang="en-CA" sz="1200" i="1" dirty="0">
                <a:effectLst/>
                <a:latin typeface="Open Sans" pitchFamily="2" charset="0"/>
                <a:ea typeface="Open Sans" pitchFamily="2" charset="0"/>
                <a:cs typeface="Open Sans" pitchFamily="2" charset="0"/>
              </a:rPr>
              <a:t>Am J </a:t>
            </a:r>
            <a:r>
              <a:rPr lang="en-CA" sz="1200" i="1" dirty="0" err="1">
                <a:effectLst/>
                <a:latin typeface="Open Sans" pitchFamily="2" charset="0"/>
                <a:ea typeface="Open Sans" pitchFamily="2" charset="0"/>
                <a:cs typeface="Open Sans" pitchFamily="2" charset="0"/>
              </a:rPr>
              <a:t>Hematol</a:t>
            </a:r>
            <a:r>
              <a:rPr lang="en-CA" sz="1200" dirty="0">
                <a:effectLst/>
                <a:latin typeface="Open Sans" pitchFamily="2" charset="0"/>
                <a:ea typeface="Open Sans" pitchFamily="2" charset="0"/>
                <a:cs typeface="Open Sans" pitchFamily="2" charset="0"/>
              </a:rPr>
              <a:t>. 2024;99(6):1077-1083. doi:10.1002/ajh.27290</a:t>
            </a:r>
            <a:endParaRPr lang="en-US" sz="1200" dirty="0">
              <a:effectLst/>
              <a:latin typeface="Open Sans" pitchFamily="2" charset="0"/>
              <a:ea typeface="Open Sans" pitchFamily="2" charset="0"/>
              <a:cs typeface="Open Sans" pitchFamily="2" charset="0"/>
            </a:endParaRPr>
          </a:p>
          <a:p>
            <a:pPr marL="228600" marR="0" indent="-228600">
              <a:spcBef>
                <a:spcPts val="0"/>
              </a:spcBef>
              <a:spcAft>
                <a:spcPts val="0"/>
              </a:spcAft>
              <a:buFont typeface="+mj-lt"/>
              <a:buAutoNum type="arabicPeriod"/>
            </a:pPr>
            <a:r>
              <a:rPr lang="en-CA" sz="1200" dirty="0">
                <a:effectLst/>
                <a:latin typeface="Open Sans" pitchFamily="2" charset="0"/>
                <a:ea typeface="Open Sans" pitchFamily="2" charset="0"/>
                <a:cs typeface="Open Sans" pitchFamily="2" charset="0"/>
              </a:rPr>
              <a:t>Glynis A. A Double-blind, Placebo-controlled Study Evaluating the Efficacy of an Oral Supplement in Women with Self-perceived Thinning Hair. </a:t>
            </a:r>
            <a:r>
              <a:rPr lang="en-CA" sz="1200" i="1" dirty="0">
                <a:effectLst/>
                <a:latin typeface="Open Sans" pitchFamily="2" charset="0"/>
                <a:ea typeface="Open Sans" pitchFamily="2" charset="0"/>
                <a:cs typeface="Open Sans" pitchFamily="2" charset="0"/>
              </a:rPr>
              <a:t>J Clin Aesthetic Dermatol</a:t>
            </a:r>
            <a:r>
              <a:rPr lang="en-CA" sz="1200" dirty="0">
                <a:effectLst/>
                <a:latin typeface="Open Sans" pitchFamily="2" charset="0"/>
                <a:ea typeface="Open Sans" pitchFamily="2" charset="0"/>
                <a:cs typeface="Open Sans" pitchFamily="2" charset="0"/>
              </a:rPr>
              <a:t>. 2012;5(11):28-34.</a:t>
            </a:r>
            <a:endParaRPr lang="en-US" sz="1200" dirty="0">
              <a:effectLst/>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0279193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37226-4F71-0B8C-639C-2833C23D90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BA7C2C-B804-BB3E-2D93-A0C84BD6C1DD}"/>
              </a:ext>
            </a:extLst>
          </p:cNvPr>
          <p:cNvSpPr>
            <a:spLocks noGrp="1"/>
          </p:cNvSpPr>
          <p:nvPr>
            <p:ph type="title"/>
          </p:nvPr>
        </p:nvSpPr>
        <p:spPr>
          <a:xfrm>
            <a:off x="409673" y="1350931"/>
            <a:ext cx="10972800" cy="713539"/>
          </a:xfrm>
        </p:spPr>
        <p:txBody>
          <a:bodyPr/>
          <a:lstStyle/>
          <a:p>
            <a:r>
              <a:rPr lang="en-US" sz="3200" dirty="0">
                <a:latin typeface="Barlow Condensed" panose="00000506000000000000" pitchFamily="2" charset="0"/>
              </a:rPr>
              <a:t>References: Menstruating persons</a:t>
            </a:r>
          </a:p>
        </p:txBody>
      </p:sp>
      <p:sp>
        <p:nvSpPr>
          <p:cNvPr id="3" name="Content Placeholder 2">
            <a:extLst>
              <a:ext uri="{FF2B5EF4-FFF2-40B4-BE49-F238E27FC236}">
                <a16:creationId xmlns:a16="http://schemas.microsoft.com/office/drawing/2014/main" id="{594364A3-288A-8D76-8489-F1965AF4513B}"/>
              </a:ext>
            </a:extLst>
          </p:cNvPr>
          <p:cNvSpPr>
            <a:spLocks noGrp="1"/>
          </p:cNvSpPr>
          <p:nvPr>
            <p:ph idx="1"/>
          </p:nvPr>
        </p:nvSpPr>
        <p:spPr>
          <a:xfrm>
            <a:off x="419100" y="2036189"/>
            <a:ext cx="10972800" cy="3536300"/>
          </a:xfrm>
        </p:spPr>
        <p:txBody>
          <a:bodyPr/>
          <a:lstStyle/>
          <a:p>
            <a:pPr marL="282575" marR="0" indent="-282575">
              <a:spcBef>
                <a:spcPts val="0"/>
              </a:spcBef>
              <a:spcAft>
                <a:spcPts val="0"/>
              </a:spcAft>
              <a:buNone/>
            </a:pPr>
            <a:r>
              <a:rPr lang="en-CA" sz="1200" dirty="0">
                <a:latin typeface="Open Sans" pitchFamily="2" charset="0"/>
                <a:ea typeface="Open Sans" pitchFamily="2" charset="0"/>
                <a:cs typeface="Open Sans" pitchFamily="2" charset="0"/>
              </a:rPr>
              <a:t>9</a:t>
            </a:r>
            <a:r>
              <a:rPr lang="en-CA" sz="1200" dirty="0">
                <a:effectLst/>
                <a:latin typeface="Open Sans" pitchFamily="2" charset="0"/>
                <a:ea typeface="Open Sans" pitchFamily="2" charset="0"/>
                <a:cs typeface="Open Sans" pitchFamily="2" charset="0"/>
              </a:rPr>
              <a:t>.    DellaValle DM, Haas JD. Iron supplementation improves energetic efficiency in iron-depleted female rowers. </a:t>
            </a:r>
            <a:r>
              <a:rPr lang="en-CA" sz="1200" i="1" dirty="0">
                <a:effectLst/>
                <a:latin typeface="Open Sans" pitchFamily="2" charset="0"/>
                <a:ea typeface="Open Sans" pitchFamily="2" charset="0"/>
                <a:cs typeface="Open Sans" pitchFamily="2" charset="0"/>
              </a:rPr>
              <a:t>Med Sci Sports </a:t>
            </a:r>
            <a:r>
              <a:rPr lang="en-CA" sz="1200" i="1" dirty="0" err="1">
                <a:effectLst/>
                <a:latin typeface="Open Sans" pitchFamily="2" charset="0"/>
                <a:ea typeface="Open Sans" pitchFamily="2" charset="0"/>
                <a:cs typeface="Open Sans" pitchFamily="2" charset="0"/>
              </a:rPr>
              <a:t>Exerc</a:t>
            </a:r>
            <a:r>
              <a:rPr lang="en-CA" sz="1200" dirty="0">
                <a:effectLst/>
                <a:latin typeface="Open Sans" pitchFamily="2" charset="0"/>
                <a:ea typeface="Open Sans" pitchFamily="2" charset="0"/>
                <a:cs typeface="Open Sans" pitchFamily="2" charset="0"/>
              </a:rPr>
              <a:t>. 2014;46(6):1204-1215. doi:10.1249/MSS.0000000000000208</a:t>
            </a:r>
            <a:endParaRPr lang="en-US" sz="1200" dirty="0">
              <a:effectLst/>
              <a:latin typeface="Open Sans" pitchFamily="2" charset="0"/>
              <a:ea typeface="Open Sans" pitchFamily="2" charset="0"/>
              <a:cs typeface="Open Sans" pitchFamily="2" charset="0"/>
            </a:endParaRPr>
          </a:p>
          <a:p>
            <a:pPr marL="282575" marR="0" indent="-282575">
              <a:spcBef>
                <a:spcPts val="0"/>
              </a:spcBef>
              <a:spcAft>
                <a:spcPts val="0"/>
              </a:spcAft>
              <a:buNone/>
            </a:pPr>
            <a:r>
              <a:rPr lang="en-CA" sz="1200" dirty="0">
                <a:effectLst/>
                <a:latin typeface="Open Sans" pitchFamily="2" charset="0"/>
                <a:ea typeface="Open Sans" pitchFamily="2" charset="0"/>
                <a:cs typeface="Open Sans" pitchFamily="2" charset="0"/>
              </a:rPr>
              <a:t>10.  </a:t>
            </a:r>
            <a:r>
              <a:rPr lang="en-CA" sz="1200" dirty="0" err="1">
                <a:effectLst/>
                <a:latin typeface="Open Sans" pitchFamily="2" charset="0"/>
                <a:ea typeface="Open Sans" pitchFamily="2" charset="0"/>
                <a:cs typeface="Open Sans" pitchFamily="2" charset="0"/>
              </a:rPr>
              <a:t>Favrat</a:t>
            </a:r>
            <a:r>
              <a:rPr lang="en-CA" sz="1200" dirty="0">
                <a:effectLst/>
                <a:latin typeface="Open Sans" pitchFamily="2" charset="0"/>
                <a:ea typeface="Open Sans" pitchFamily="2" charset="0"/>
                <a:cs typeface="Open Sans" pitchFamily="2" charset="0"/>
              </a:rPr>
              <a:t> B, </a:t>
            </a:r>
            <a:r>
              <a:rPr lang="en-CA" sz="1200" dirty="0" err="1">
                <a:effectLst/>
                <a:latin typeface="Open Sans" pitchFamily="2" charset="0"/>
                <a:ea typeface="Open Sans" pitchFamily="2" charset="0"/>
                <a:cs typeface="Open Sans" pitchFamily="2" charset="0"/>
              </a:rPr>
              <a:t>Balck</a:t>
            </a:r>
            <a:r>
              <a:rPr lang="en-CA" sz="1200" dirty="0">
                <a:effectLst/>
                <a:latin typeface="Open Sans" pitchFamily="2" charset="0"/>
                <a:ea typeface="Open Sans" pitchFamily="2" charset="0"/>
                <a:cs typeface="Open Sans" pitchFamily="2" charset="0"/>
              </a:rPr>
              <a:t> K, </a:t>
            </a:r>
            <a:r>
              <a:rPr lang="en-CA" sz="1200" dirty="0" err="1">
                <a:effectLst/>
                <a:latin typeface="Open Sans" pitchFamily="2" charset="0"/>
                <a:ea typeface="Open Sans" pitchFamily="2" charset="0"/>
                <a:cs typeface="Open Sans" pitchFamily="2" charset="0"/>
              </a:rPr>
              <a:t>Breymann</a:t>
            </a:r>
            <a:r>
              <a:rPr lang="en-CA" sz="1200" dirty="0">
                <a:effectLst/>
                <a:latin typeface="Open Sans" pitchFamily="2" charset="0"/>
                <a:ea typeface="Open Sans" pitchFamily="2" charset="0"/>
                <a:cs typeface="Open Sans" pitchFamily="2" charset="0"/>
              </a:rPr>
              <a:t> C, et al. Evaluation of a single dose of ferric </a:t>
            </a:r>
            <a:r>
              <a:rPr lang="en-CA" sz="1200" dirty="0" err="1">
                <a:effectLst/>
                <a:latin typeface="Open Sans" pitchFamily="2" charset="0"/>
                <a:ea typeface="Open Sans" pitchFamily="2" charset="0"/>
                <a:cs typeface="Open Sans" pitchFamily="2" charset="0"/>
              </a:rPr>
              <a:t>carboxymaltose</a:t>
            </a:r>
            <a:r>
              <a:rPr lang="en-CA" sz="1200" dirty="0">
                <a:effectLst/>
                <a:latin typeface="Open Sans" pitchFamily="2" charset="0"/>
                <a:ea typeface="Open Sans" pitchFamily="2" charset="0"/>
                <a:cs typeface="Open Sans" pitchFamily="2" charset="0"/>
              </a:rPr>
              <a:t> in fatigued, iron-deficient women--PREFER a randomized, placebo-controlled study. </a:t>
            </a:r>
            <a:r>
              <a:rPr lang="en-CA" sz="1200" i="1" dirty="0" err="1">
                <a:effectLst/>
                <a:latin typeface="Open Sans" pitchFamily="2" charset="0"/>
                <a:ea typeface="Open Sans" pitchFamily="2" charset="0"/>
                <a:cs typeface="Open Sans" pitchFamily="2" charset="0"/>
              </a:rPr>
              <a:t>PloS</a:t>
            </a:r>
            <a:r>
              <a:rPr lang="en-CA" sz="1200" i="1" dirty="0">
                <a:effectLst/>
                <a:latin typeface="Open Sans" pitchFamily="2" charset="0"/>
                <a:ea typeface="Open Sans" pitchFamily="2" charset="0"/>
                <a:cs typeface="Open Sans" pitchFamily="2" charset="0"/>
              </a:rPr>
              <a:t> One</a:t>
            </a:r>
            <a:r>
              <a:rPr lang="en-CA" sz="1200" dirty="0">
                <a:effectLst/>
                <a:latin typeface="Open Sans" pitchFamily="2" charset="0"/>
                <a:ea typeface="Open Sans" pitchFamily="2" charset="0"/>
                <a:cs typeface="Open Sans" pitchFamily="2" charset="0"/>
              </a:rPr>
              <a:t>. 2014;9(4):e94217. doi:10.1371/journal.pone.0094217</a:t>
            </a:r>
            <a:endParaRPr lang="en-US" sz="1200" dirty="0">
              <a:effectLst/>
              <a:latin typeface="Open Sans" pitchFamily="2" charset="0"/>
              <a:ea typeface="Open Sans" pitchFamily="2" charset="0"/>
              <a:cs typeface="Open Sans" pitchFamily="2" charset="0"/>
            </a:endParaRPr>
          </a:p>
          <a:p>
            <a:pPr marL="282575" marR="0" indent="-282575">
              <a:spcBef>
                <a:spcPts val="0"/>
              </a:spcBef>
              <a:spcAft>
                <a:spcPts val="0"/>
              </a:spcAft>
              <a:buNone/>
            </a:pPr>
            <a:r>
              <a:rPr lang="en-CA" sz="1200" dirty="0">
                <a:effectLst/>
                <a:latin typeface="Open Sans" pitchFamily="2" charset="0"/>
                <a:ea typeface="Open Sans" pitchFamily="2" charset="0"/>
                <a:cs typeface="Open Sans" pitchFamily="2" charset="0"/>
              </a:rPr>
              <a:t>11.  Anker SD, Comin Colet J, </a:t>
            </a:r>
            <a:r>
              <a:rPr lang="en-CA" sz="1200" dirty="0" err="1">
                <a:effectLst/>
                <a:latin typeface="Open Sans" pitchFamily="2" charset="0"/>
                <a:ea typeface="Open Sans" pitchFamily="2" charset="0"/>
                <a:cs typeface="Open Sans" pitchFamily="2" charset="0"/>
              </a:rPr>
              <a:t>Filippatos</a:t>
            </a:r>
            <a:r>
              <a:rPr lang="en-CA" sz="1200" dirty="0">
                <a:effectLst/>
                <a:latin typeface="Open Sans" pitchFamily="2" charset="0"/>
                <a:ea typeface="Open Sans" pitchFamily="2" charset="0"/>
                <a:cs typeface="Open Sans" pitchFamily="2" charset="0"/>
              </a:rPr>
              <a:t> G, et al. Ferric </a:t>
            </a:r>
            <a:r>
              <a:rPr lang="en-CA" sz="1200" dirty="0" err="1">
                <a:effectLst/>
                <a:latin typeface="Open Sans" pitchFamily="2" charset="0"/>
                <a:ea typeface="Open Sans" pitchFamily="2" charset="0"/>
                <a:cs typeface="Open Sans" pitchFamily="2" charset="0"/>
              </a:rPr>
              <a:t>carboxymaltose</a:t>
            </a:r>
            <a:r>
              <a:rPr lang="en-CA" sz="1200" dirty="0">
                <a:effectLst/>
                <a:latin typeface="Open Sans" pitchFamily="2" charset="0"/>
                <a:ea typeface="Open Sans" pitchFamily="2" charset="0"/>
                <a:cs typeface="Open Sans" pitchFamily="2" charset="0"/>
              </a:rPr>
              <a:t> in patients with heart failure and iron deficiency. </a:t>
            </a:r>
            <a:r>
              <a:rPr lang="en-CA" sz="1200" i="1" dirty="0">
                <a:effectLst/>
                <a:latin typeface="Open Sans" pitchFamily="2" charset="0"/>
                <a:ea typeface="Open Sans" pitchFamily="2" charset="0"/>
                <a:cs typeface="Open Sans" pitchFamily="2" charset="0"/>
              </a:rPr>
              <a:t>N Engl J Med</a:t>
            </a:r>
            <a:r>
              <a:rPr lang="en-CA" sz="1200" dirty="0">
                <a:effectLst/>
                <a:latin typeface="Open Sans" pitchFamily="2" charset="0"/>
                <a:ea typeface="Open Sans" pitchFamily="2" charset="0"/>
                <a:cs typeface="Open Sans" pitchFamily="2" charset="0"/>
              </a:rPr>
              <a:t>. 2009;361(25):2436-2448. doi:10.1056/NEJMoa0908355</a:t>
            </a:r>
            <a:endParaRPr lang="en-US" sz="1200" dirty="0">
              <a:effectLst/>
              <a:latin typeface="Open Sans" pitchFamily="2" charset="0"/>
              <a:ea typeface="Open Sans" pitchFamily="2" charset="0"/>
              <a:cs typeface="Open Sans" pitchFamily="2" charset="0"/>
            </a:endParaRPr>
          </a:p>
          <a:p>
            <a:pPr marL="282575" marR="0" indent="-282575">
              <a:spcBef>
                <a:spcPts val="0"/>
              </a:spcBef>
              <a:spcAft>
                <a:spcPts val="0"/>
              </a:spcAft>
              <a:buNone/>
            </a:pPr>
            <a:r>
              <a:rPr lang="en-CA" sz="1200" dirty="0">
                <a:effectLst/>
                <a:latin typeface="Open Sans" pitchFamily="2" charset="0"/>
                <a:ea typeface="Open Sans" pitchFamily="2" charset="0"/>
                <a:cs typeface="Open Sans" pitchFamily="2" charset="0"/>
              </a:rPr>
              <a:t>12.  Toblli JE, </a:t>
            </a:r>
            <a:r>
              <a:rPr lang="en-CA" sz="1200" dirty="0" err="1">
                <a:effectLst/>
                <a:latin typeface="Open Sans" pitchFamily="2" charset="0"/>
                <a:ea typeface="Open Sans" pitchFamily="2" charset="0"/>
                <a:cs typeface="Open Sans" pitchFamily="2" charset="0"/>
              </a:rPr>
              <a:t>Lombraña</a:t>
            </a:r>
            <a:r>
              <a:rPr lang="en-CA" sz="1200" dirty="0">
                <a:effectLst/>
                <a:latin typeface="Open Sans" pitchFamily="2" charset="0"/>
                <a:ea typeface="Open Sans" pitchFamily="2" charset="0"/>
                <a:cs typeface="Open Sans" pitchFamily="2" charset="0"/>
              </a:rPr>
              <a:t> A, Duarte P, Di Gennaro F. Intravenous iron reduces NT-pro-brain natriuretic peptide in anemic patients with chronic heart failure and renal insufficiency. </a:t>
            </a:r>
            <a:r>
              <a:rPr lang="en-CA" sz="1200" i="1" dirty="0">
                <a:effectLst/>
                <a:latin typeface="Open Sans" pitchFamily="2" charset="0"/>
                <a:ea typeface="Open Sans" pitchFamily="2" charset="0"/>
                <a:cs typeface="Open Sans" pitchFamily="2" charset="0"/>
              </a:rPr>
              <a:t>J Am Coll </a:t>
            </a:r>
            <a:r>
              <a:rPr lang="en-CA" sz="1200" i="1" dirty="0" err="1">
                <a:effectLst/>
                <a:latin typeface="Open Sans" pitchFamily="2" charset="0"/>
                <a:ea typeface="Open Sans" pitchFamily="2" charset="0"/>
                <a:cs typeface="Open Sans" pitchFamily="2" charset="0"/>
              </a:rPr>
              <a:t>Cardiol</a:t>
            </a:r>
            <a:r>
              <a:rPr lang="en-CA" sz="1200" dirty="0">
                <a:effectLst/>
                <a:latin typeface="Open Sans" pitchFamily="2" charset="0"/>
                <a:ea typeface="Open Sans" pitchFamily="2" charset="0"/>
                <a:cs typeface="Open Sans" pitchFamily="2" charset="0"/>
              </a:rPr>
              <a:t>. 2007;50(17):1657-1665. doi:10.1016/j.jacc.2007.07.029</a:t>
            </a:r>
            <a:endParaRPr lang="en-US" sz="1200" dirty="0">
              <a:effectLst/>
              <a:latin typeface="Open Sans" pitchFamily="2" charset="0"/>
              <a:ea typeface="Open Sans" pitchFamily="2" charset="0"/>
              <a:cs typeface="Open Sans" pitchFamily="2" charset="0"/>
            </a:endParaRPr>
          </a:p>
          <a:p>
            <a:pPr marL="282575" marR="0" indent="-282575">
              <a:spcBef>
                <a:spcPts val="0"/>
              </a:spcBef>
              <a:spcAft>
                <a:spcPts val="0"/>
              </a:spcAft>
              <a:buNone/>
            </a:pPr>
            <a:r>
              <a:rPr lang="en-CA" sz="1200" dirty="0">
                <a:effectLst/>
                <a:latin typeface="Open Sans" pitchFamily="2" charset="0"/>
                <a:ea typeface="Open Sans" pitchFamily="2" charset="0"/>
                <a:cs typeface="Open Sans" pitchFamily="2" charset="0"/>
              </a:rPr>
              <a:t>13.  Murray-Kolb LE, Beard JL. Iron treatment normalizes cognitive functioning in young women. </a:t>
            </a:r>
            <a:r>
              <a:rPr lang="en-CA" sz="1200" i="1" dirty="0">
                <a:effectLst/>
                <a:latin typeface="Open Sans" pitchFamily="2" charset="0"/>
                <a:ea typeface="Open Sans" pitchFamily="2" charset="0"/>
                <a:cs typeface="Open Sans" pitchFamily="2" charset="0"/>
              </a:rPr>
              <a:t>Am J Clin </a:t>
            </a:r>
            <a:r>
              <a:rPr lang="en-CA" sz="1200" i="1" dirty="0" err="1">
                <a:effectLst/>
                <a:latin typeface="Open Sans" pitchFamily="2" charset="0"/>
                <a:ea typeface="Open Sans" pitchFamily="2" charset="0"/>
                <a:cs typeface="Open Sans" pitchFamily="2" charset="0"/>
              </a:rPr>
              <a:t>Nutr</a:t>
            </a:r>
            <a:r>
              <a:rPr lang="en-CA" sz="1200" dirty="0">
                <a:effectLst/>
                <a:latin typeface="Open Sans" pitchFamily="2" charset="0"/>
                <a:ea typeface="Open Sans" pitchFamily="2" charset="0"/>
                <a:cs typeface="Open Sans" pitchFamily="2" charset="0"/>
              </a:rPr>
              <a:t>. 2007;85(3):778-787. doi:10.1093/</a:t>
            </a:r>
            <a:r>
              <a:rPr lang="en-CA" sz="1200" dirty="0" err="1">
                <a:effectLst/>
                <a:latin typeface="Open Sans" pitchFamily="2" charset="0"/>
                <a:ea typeface="Open Sans" pitchFamily="2" charset="0"/>
                <a:cs typeface="Open Sans" pitchFamily="2" charset="0"/>
              </a:rPr>
              <a:t>ajcn</a:t>
            </a:r>
            <a:r>
              <a:rPr lang="en-CA" sz="1200" dirty="0">
                <a:effectLst/>
                <a:latin typeface="Open Sans" pitchFamily="2" charset="0"/>
                <a:ea typeface="Open Sans" pitchFamily="2" charset="0"/>
                <a:cs typeface="Open Sans" pitchFamily="2" charset="0"/>
              </a:rPr>
              <a:t>/85.3.778</a:t>
            </a:r>
            <a:endParaRPr lang="en-US" sz="1200" dirty="0">
              <a:effectLst/>
              <a:latin typeface="Open Sans" pitchFamily="2" charset="0"/>
              <a:ea typeface="Open Sans" pitchFamily="2" charset="0"/>
              <a:cs typeface="Open Sans" pitchFamily="2" charset="0"/>
            </a:endParaRPr>
          </a:p>
          <a:p>
            <a:pPr marL="282575" marR="0" indent="-282575">
              <a:spcBef>
                <a:spcPts val="0"/>
              </a:spcBef>
              <a:spcAft>
                <a:spcPts val="0"/>
              </a:spcAft>
              <a:buNone/>
            </a:pPr>
            <a:r>
              <a:rPr lang="en-CA" sz="1200" dirty="0">
                <a:effectLst/>
                <a:latin typeface="Open Sans" pitchFamily="2" charset="0"/>
                <a:ea typeface="Open Sans" pitchFamily="2" charset="0"/>
                <a:cs typeface="Open Sans" pitchFamily="2" charset="0"/>
              </a:rPr>
              <a:t>14.  Bruner AB, Joffe A, Duggan AK, Casella JF, Brandt J. Randomised study of cognitive effects of iron supplementation in non-anaemic iron-deficient adolescent girls. </a:t>
            </a:r>
            <a:r>
              <a:rPr lang="en-CA" sz="1200" i="1" dirty="0">
                <a:effectLst/>
                <a:latin typeface="Open Sans" pitchFamily="2" charset="0"/>
                <a:ea typeface="Open Sans" pitchFamily="2" charset="0"/>
                <a:cs typeface="Open Sans" pitchFamily="2" charset="0"/>
              </a:rPr>
              <a:t>Lancet Lond Engl</a:t>
            </a:r>
            <a:r>
              <a:rPr lang="en-CA" sz="1200" dirty="0">
                <a:effectLst/>
                <a:latin typeface="Open Sans" pitchFamily="2" charset="0"/>
                <a:ea typeface="Open Sans" pitchFamily="2" charset="0"/>
                <a:cs typeface="Open Sans" pitchFamily="2" charset="0"/>
              </a:rPr>
              <a:t>. 1996;348(9033):992-996. doi:10.1016/S0140-6736(96)02341-0</a:t>
            </a:r>
            <a:endParaRPr lang="en-US" sz="1200" dirty="0">
              <a:effectLst/>
              <a:latin typeface="Open Sans" pitchFamily="2" charset="0"/>
              <a:ea typeface="Open Sans" pitchFamily="2" charset="0"/>
              <a:cs typeface="Open Sans" pitchFamily="2" charset="0"/>
            </a:endParaRPr>
          </a:p>
          <a:p>
            <a:pPr marL="282575" marR="0" indent="-282575">
              <a:spcBef>
                <a:spcPts val="0"/>
              </a:spcBef>
              <a:spcAft>
                <a:spcPts val="0"/>
              </a:spcAft>
              <a:buNone/>
            </a:pPr>
            <a:r>
              <a:rPr lang="en-CA" sz="1200" dirty="0">
                <a:effectLst/>
                <a:latin typeface="Open Sans" pitchFamily="2" charset="0"/>
                <a:ea typeface="Open Sans" pitchFamily="2" charset="0"/>
                <a:cs typeface="Open Sans" pitchFamily="2" charset="0"/>
              </a:rPr>
              <a:t>15.  </a:t>
            </a:r>
            <a:r>
              <a:rPr lang="en-CA" sz="1200" dirty="0" err="1">
                <a:effectLst/>
                <a:latin typeface="Open Sans" pitchFamily="2" charset="0"/>
                <a:ea typeface="Open Sans" pitchFamily="2" charset="0"/>
                <a:cs typeface="Open Sans" pitchFamily="2" charset="0"/>
              </a:rPr>
              <a:t>Krayenbuehl</a:t>
            </a:r>
            <a:r>
              <a:rPr lang="en-CA" sz="1200" dirty="0">
                <a:effectLst/>
                <a:latin typeface="Open Sans" pitchFamily="2" charset="0"/>
                <a:ea typeface="Open Sans" pitchFamily="2" charset="0"/>
                <a:cs typeface="Open Sans" pitchFamily="2" charset="0"/>
              </a:rPr>
              <a:t> PA, </a:t>
            </a:r>
            <a:r>
              <a:rPr lang="en-CA" sz="1200" dirty="0" err="1">
                <a:effectLst/>
                <a:latin typeface="Open Sans" pitchFamily="2" charset="0"/>
                <a:ea typeface="Open Sans" pitchFamily="2" charset="0"/>
                <a:cs typeface="Open Sans" pitchFamily="2" charset="0"/>
              </a:rPr>
              <a:t>Battegay</a:t>
            </a:r>
            <a:r>
              <a:rPr lang="en-CA" sz="1200" dirty="0">
                <a:effectLst/>
                <a:latin typeface="Open Sans" pitchFamily="2" charset="0"/>
                <a:ea typeface="Open Sans" pitchFamily="2" charset="0"/>
                <a:cs typeface="Open Sans" pitchFamily="2" charset="0"/>
              </a:rPr>
              <a:t> E, </a:t>
            </a:r>
            <a:r>
              <a:rPr lang="en-CA" sz="1200" dirty="0" err="1">
                <a:effectLst/>
                <a:latin typeface="Open Sans" pitchFamily="2" charset="0"/>
                <a:ea typeface="Open Sans" pitchFamily="2" charset="0"/>
                <a:cs typeface="Open Sans" pitchFamily="2" charset="0"/>
              </a:rPr>
              <a:t>Breymann</a:t>
            </a:r>
            <a:r>
              <a:rPr lang="en-CA" sz="1200" dirty="0">
                <a:effectLst/>
                <a:latin typeface="Open Sans" pitchFamily="2" charset="0"/>
                <a:ea typeface="Open Sans" pitchFamily="2" charset="0"/>
                <a:cs typeface="Open Sans" pitchFamily="2" charset="0"/>
              </a:rPr>
              <a:t> C, Furrer J, Schulthess G. Intravenous iron for the treatment of fatigue in nonanemic, premenopausal women with low serum ferritin concentration. </a:t>
            </a:r>
            <a:r>
              <a:rPr lang="en-CA" sz="1200" i="1" dirty="0">
                <a:effectLst/>
                <a:latin typeface="Open Sans" pitchFamily="2" charset="0"/>
                <a:ea typeface="Open Sans" pitchFamily="2" charset="0"/>
                <a:cs typeface="Open Sans" pitchFamily="2" charset="0"/>
              </a:rPr>
              <a:t>Blood</a:t>
            </a:r>
            <a:r>
              <a:rPr lang="en-CA" sz="1200" dirty="0">
                <a:effectLst/>
                <a:latin typeface="Open Sans" pitchFamily="2" charset="0"/>
                <a:ea typeface="Open Sans" pitchFamily="2" charset="0"/>
                <a:cs typeface="Open Sans" pitchFamily="2" charset="0"/>
              </a:rPr>
              <a:t>. 2011;118(12):3222-3227. doi:10.1182/blood-2011-04-346304</a:t>
            </a:r>
            <a:endParaRPr lang="en-US" sz="1200" dirty="0">
              <a:effectLst/>
              <a:latin typeface="Open Sans" pitchFamily="2" charset="0"/>
              <a:ea typeface="Open Sans" pitchFamily="2" charset="0"/>
              <a:cs typeface="Open Sans" pitchFamily="2" charset="0"/>
            </a:endParaRPr>
          </a:p>
          <a:p>
            <a:pPr marL="282575" marR="0" indent="-282575">
              <a:spcBef>
                <a:spcPts val="0"/>
              </a:spcBef>
              <a:spcAft>
                <a:spcPts val="0"/>
              </a:spcAft>
              <a:buNone/>
            </a:pPr>
            <a:r>
              <a:rPr lang="en-CA" sz="1200" dirty="0">
                <a:effectLst/>
                <a:latin typeface="Open Sans" pitchFamily="2" charset="0"/>
                <a:ea typeface="Open Sans" pitchFamily="2" charset="0"/>
                <a:cs typeface="Open Sans" pitchFamily="2" charset="0"/>
              </a:rPr>
              <a:t>16.  Rezaeian A, Ghayour-</a:t>
            </a:r>
            <a:r>
              <a:rPr lang="en-CA" sz="1200" dirty="0" err="1">
                <a:effectLst/>
                <a:latin typeface="Open Sans" pitchFamily="2" charset="0"/>
                <a:ea typeface="Open Sans" pitchFamily="2" charset="0"/>
                <a:cs typeface="Open Sans" pitchFamily="2" charset="0"/>
              </a:rPr>
              <a:t>Mobarhan</a:t>
            </a:r>
            <a:r>
              <a:rPr lang="en-CA" sz="1200" dirty="0">
                <a:effectLst/>
                <a:latin typeface="Open Sans" pitchFamily="2" charset="0"/>
                <a:ea typeface="Open Sans" pitchFamily="2" charset="0"/>
                <a:cs typeface="Open Sans" pitchFamily="2" charset="0"/>
              </a:rPr>
              <a:t> M, Mazloum SR, Yavari M, Jafari SA. Effects of iron supplementation twice a week on attention score and haematologic measures in female high school students. </a:t>
            </a:r>
            <a:r>
              <a:rPr lang="en-CA" sz="1200" i="1" dirty="0">
                <a:effectLst/>
                <a:latin typeface="Open Sans" pitchFamily="2" charset="0"/>
                <a:ea typeface="Open Sans" pitchFamily="2" charset="0"/>
                <a:cs typeface="Open Sans" pitchFamily="2" charset="0"/>
              </a:rPr>
              <a:t>Singapore Med J</a:t>
            </a:r>
            <a:r>
              <a:rPr lang="en-CA" sz="1200" dirty="0">
                <a:effectLst/>
                <a:latin typeface="Open Sans" pitchFamily="2" charset="0"/>
                <a:ea typeface="Open Sans" pitchFamily="2" charset="0"/>
                <a:cs typeface="Open Sans" pitchFamily="2" charset="0"/>
              </a:rPr>
              <a:t>. 2014;55(11):587-592. doi:10.11622/smedj.2014156</a:t>
            </a:r>
            <a:endParaRPr lang="en-US" sz="1200" dirty="0">
              <a:effectLst/>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0175300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39235-10E3-9BDD-6208-5238157FC415}"/>
              </a:ext>
            </a:extLst>
          </p:cNvPr>
          <p:cNvSpPr>
            <a:spLocks noGrp="1"/>
          </p:cNvSpPr>
          <p:nvPr>
            <p:ph type="title"/>
          </p:nvPr>
        </p:nvSpPr>
        <p:spPr/>
        <p:txBody>
          <a:bodyPr/>
          <a:lstStyle/>
          <a:p>
            <a:r>
              <a:rPr lang="en-US" sz="3200" dirty="0">
                <a:latin typeface="Barlow Condensed" panose="00000506000000000000" pitchFamily="2" charset="0"/>
              </a:rPr>
              <a:t>References: Pregnant persons</a:t>
            </a:r>
          </a:p>
        </p:txBody>
      </p:sp>
      <p:sp>
        <p:nvSpPr>
          <p:cNvPr id="3" name="Content Placeholder 2">
            <a:extLst>
              <a:ext uri="{FF2B5EF4-FFF2-40B4-BE49-F238E27FC236}">
                <a16:creationId xmlns:a16="http://schemas.microsoft.com/office/drawing/2014/main" id="{10DF35E3-ACF2-7FD2-CD65-A17FE24D2A8D}"/>
              </a:ext>
            </a:extLst>
          </p:cNvPr>
          <p:cNvSpPr>
            <a:spLocks noGrp="1"/>
          </p:cNvSpPr>
          <p:nvPr>
            <p:ph idx="1"/>
          </p:nvPr>
        </p:nvSpPr>
        <p:spPr/>
        <p:txBody>
          <a:bodyPr/>
          <a:lstStyle/>
          <a:p>
            <a:pPr marL="227013" marR="0" indent="-227013">
              <a:spcBef>
                <a:spcPts val="0"/>
              </a:spcBef>
              <a:spcAft>
                <a:spcPts val="0"/>
              </a:spcAft>
              <a:buNone/>
            </a:pPr>
            <a:r>
              <a:rPr lang="en-CA" sz="1600" dirty="0">
                <a:effectLst/>
                <a:latin typeface="Open Sans" pitchFamily="2" charset="0"/>
                <a:ea typeface="Open Sans" pitchFamily="2" charset="0"/>
                <a:cs typeface="Open Sans" pitchFamily="2" charset="0"/>
              </a:rPr>
              <a:t>1. </a:t>
            </a:r>
            <a:r>
              <a:rPr lang="en-CA" sz="1600" dirty="0" err="1">
                <a:effectLst/>
                <a:latin typeface="Open Sans" pitchFamily="2" charset="0"/>
                <a:ea typeface="Open Sans" pitchFamily="2" charset="0"/>
                <a:cs typeface="Open Sans" pitchFamily="2" charset="0"/>
              </a:rPr>
              <a:t>Abdulrehman</a:t>
            </a:r>
            <a:r>
              <a:rPr lang="en-CA" sz="1600" dirty="0">
                <a:effectLst/>
                <a:latin typeface="Open Sans" pitchFamily="2" charset="0"/>
                <a:ea typeface="Open Sans" pitchFamily="2" charset="0"/>
                <a:cs typeface="Open Sans" pitchFamily="2" charset="0"/>
              </a:rPr>
              <a:t> J, </a:t>
            </a:r>
            <a:r>
              <a:rPr lang="en-CA" sz="1600" dirty="0" err="1">
                <a:effectLst/>
                <a:latin typeface="Open Sans" pitchFamily="2" charset="0"/>
                <a:ea typeface="Open Sans" pitchFamily="2" charset="0"/>
                <a:cs typeface="Open Sans" pitchFamily="2" charset="0"/>
              </a:rPr>
              <a:t>Lausman</a:t>
            </a:r>
            <a:r>
              <a:rPr lang="en-CA" sz="1600" dirty="0">
                <a:effectLst/>
                <a:latin typeface="Open Sans" pitchFamily="2" charset="0"/>
                <a:ea typeface="Open Sans" pitchFamily="2" charset="0"/>
                <a:cs typeface="Open Sans" pitchFamily="2" charset="0"/>
              </a:rPr>
              <a:t> A, Tang GH, et al. Development and implementation of a quality improvement toolkit, iron deficiency in pregnancy with maternal iron optimization (IRON MOM): A before-and-after study. </a:t>
            </a:r>
            <a:r>
              <a:rPr lang="en-CA" sz="1600" i="1" dirty="0" err="1">
                <a:effectLst/>
                <a:latin typeface="Open Sans" pitchFamily="2" charset="0"/>
                <a:ea typeface="Open Sans" pitchFamily="2" charset="0"/>
                <a:cs typeface="Open Sans" pitchFamily="2" charset="0"/>
              </a:rPr>
              <a:t>PLoS</a:t>
            </a:r>
            <a:r>
              <a:rPr lang="en-CA" sz="1600" i="1" dirty="0">
                <a:effectLst/>
                <a:latin typeface="Open Sans" pitchFamily="2" charset="0"/>
                <a:ea typeface="Open Sans" pitchFamily="2" charset="0"/>
                <a:cs typeface="Open Sans" pitchFamily="2" charset="0"/>
              </a:rPr>
              <a:t> Med</a:t>
            </a:r>
            <a:r>
              <a:rPr lang="en-CA" sz="1600" dirty="0">
                <a:effectLst/>
                <a:latin typeface="Open Sans" pitchFamily="2" charset="0"/>
                <a:ea typeface="Open Sans" pitchFamily="2" charset="0"/>
                <a:cs typeface="Open Sans" pitchFamily="2" charset="0"/>
              </a:rPr>
              <a:t>. Aug 2019;16(8):e1002867. doi:10.1371/journal.pmed.1002867</a:t>
            </a:r>
            <a:endParaRPr lang="en-US" sz="1600" dirty="0">
              <a:effectLst/>
              <a:latin typeface="Open Sans" pitchFamily="2" charset="0"/>
              <a:ea typeface="Open Sans" pitchFamily="2" charset="0"/>
              <a:cs typeface="Open Sans" pitchFamily="2" charset="0"/>
            </a:endParaRPr>
          </a:p>
          <a:p>
            <a:pPr marL="227013" marR="0" indent="-227013">
              <a:spcBef>
                <a:spcPts val="0"/>
              </a:spcBef>
              <a:spcAft>
                <a:spcPts val="0"/>
              </a:spcAft>
              <a:buNone/>
            </a:pPr>
            <a:r>
              <a:rPr lang="en-CA" sz="1600" dirty="0">
                <a:effectLst/>
                <a:latin typeface="Open Sans" pitchFamily="2" charset="0"/>
                <a:ea typeface="Open Sans" pitchFamily="2" charset="0"/>
                <a:cs typeface="Open Sans" pitchFamily="2" charset="0"/>
              </a:rPr>
              <a:t>2. Georgieff MK. Iron deficiency in pregnancy. </a:t>
            </a:r>
            <a:r>
              <a:rPr lang="en-CA" sz="1600" i="1" dirty="0">
                <a:effectLst/>
                <a:latin typeface="Open Sans" pitchFamily="2" charset="0"/>
                <a:ea typeface="Open Sans" pitchFamily="2" charset="0"/>
                <a:cs typeface="Open Sans" pitchFamily="2" charset="0"/>
              </a:rPr>
              <a:t>Am J </a:t>
            </a:r>
            <a:r>
              <a:rPr lang="en-CA" sz="1600" i="1" dirty="0" err="1">
                <a:effectLst/>
                <a:latin typeface="Open Sans" pitchFamily="2" charset="0"/>
                <a:ea typeface="Open Sans" pitchFamily="2" charset="0"/>
                <a:cs typeface="Open Sans" pitchFamily="2" charset="0"/>
              </a:rPr>
              <a:t>Obstet</a:t>
            </a:r>
            <a:r>
              <a:rPr lang="en-CA" sz="1600" i="1" dirty="0">
                <a:effectLst/>
                <a:latin typeface="Open Sans" pitchFamily="2" charset="0"/>
                <a:ea typeface="Open Sans" pitchFamily="2" charset="0"/>
                <a:cs typeface="Open Sans" pitchFamily="2" charset="0"/>
              </a:rPr>
              <a:t> Gynecol</a:t>
            </a:r>
            <a:r>
              <a:rPr lang="en-CA" sz="1600" dirty="0">
                <a:effectLst/>
                <a:latin typeface="Open Sans" pitchFamily="2" charset="0"/>
                <a:ea typeface="Open Sans" pitchFamily="2" charset="0"/>
                <a:cs typeface="Open Sans" pitchFamily="2" charset="0"/>
              </a:rPr>
              <a:t>. Oct 2020;223(4):516-524. doi:10.1016/j.ajog.2020.03.006</a:t>
            </a:r>
            <a:endParaRPr lang="en-US" sz="1600" dirty="0">
              <a:effectLst/>
              <a:latin typeface="Open Sans" pitchFamily="2" charset="0"/>
              <a:ea typeface="Open Sans" pitchFamily="2" charset="0"/>
              <a:cs typeface="Open Sans" pitchFamily="2" charset="0"/>
            </a:endParaRPr>
          </a:p>
          <a:p>
            <a:pPr marL="227013" marR="0" indent="-227013">
              <a:spcBef>
                <a:spcPts val="0"/>
              </a:spcBef>
              <a:spcAft>
                <a:spcPts val="0"/>
              </a:spcAft>
              <a:buNone/>
            </a:pPr>
            <a:r>
              <a:rPr lang="en-CA" sz="1600" dirty="0">
                <a:effectLst/>
                <a:latin typeface="Open Sans" pitchFamily="2" charset="0"/>
                <a:ea typeface="Open Sans" pitchFamily="2" charset="0"/>
                <a:cs typeface="Open Sans" pitchFamily="2" charset="0"/>
              </a:rPr>
              <a:t>3. Shao J, Lou J, Rao R, et al. Maternal serum ferritin concentration is positively associated with newborn iron stores in women with low ferritin status in late pregnancy. </a:t>
            </a:r>
            <a:r>
              <a:rPr lang="en-CA" sz="1600" i="1" dirty="0">
                <a:effectLst/>
                <a:latin typeface="Open Sans" pitchFamily="2" charset="0"/>
                <a:ea typeface="Open Sans" pitchFamily="2" charset="0"/>
                <a:cs typeface="Open Sans" pitchFamily="2" charset="0"/>
              </a:rPr>
              <a:t>J </a:t>
            </a:r>
            <a:r>
              <a:rPr lang="en-CA" sz="1600" i="1" dirty="0" err="1">
                <a:effectLst/>
                <a:latin typeface="Open Sans" pitchFamily="2" charset="0"/>
                <a:ea typeface="Open Sans" pitchFamily="2" charset="0"/>
                <a:cs typeface="Open Sans" pitchFamily="2" charset="0"/>
              </a:rPr>
              <a:t>Nutr</a:t>
            </a:r>
            <a:r>
              <a:rPr lang="en-CA" sz="1600" dirty="0">
                <a:effectLst/>
                <a:latin typeface="Open Sans" pitchFamily="2" charset="0"/>
                <a:ea typeface="Open Sans" pitchFamily="2" charset="0"/>
                <a:cs typeface="Open Sans" pitchFamily="2" charset="0"/>
              </a:rPr>
              <a:t>. Nov 2012;142(11):2004-9. doi:10.3945/jn.112.162362</a:t>
            </a:r>
            <a:endParaRPr lang="en-US" sz="1600" dirty="0">
              <a:effectLst/>
              <a:latin typeface="Open Sans" pitchFamily="2" charset="0"/>
              <a:ea typeface="Open Sans" pitchFamily="2" charset="0"/>
              <a:cs typeface="Open Sans" pitchFamily="2" charset="0"/>
            </a:endParaRPr>
          </a:p>
          <a:p>
            <a:pPr marL="227013" marR="0" indent="-227013">
              <a:spcBef>
                <a:spcPts val="0"/>
              </a:spcBef>
              <a:spcAft>
                <a:spcPts val="0"/>
              </a:spcAft>
              <a:buNone/>
            </a:pPr>
            <a:r>
              <a:rPr lang="en-CA" sz="1600" dirty="0">
                <a:effectLst/>
                <a:latin typeface="Open Sans" pitchFamily="2" charset="0"/>
                <a:ea typeface="Open Sans" pitchFamily="2" charset="0"/>
                <a:cs typeface="Open Sans" pitchFamily="2" charset="0"/>
              </a:rPr>
              <a:t>4. Pasricha SR, Moya E, </a:t>
            </a:r>
            <a:r>
              <a:rPr lang="en-CA" sz="1600" dirty="0" err="1">
                <a:effectLst/>
                <a:latin typeface="Open Sans" pitchFamily="2" charset="0"/>
                <a:ea typeface="Open Sans" pitchFamily="2" charset="0"/>
                <a:cs typeface="Open Sans" pitchFamily="2" charset="0"/>
              </a:rPr>
              <a:t>Ataide</a:t>
            </a:r>
            <a:r>
              <a:rPr lang="en-CA" sz="1600" dirty="0">
                <a:effectLst/>
                <a:latin typeface="Open Sans" pitchFamily="2" charset="0"/>
                <a:ea typeface="Open Sans" pitchFamily="2" charset="0"/>
                <a:cs typeface="Open Sans" pitchFamily="2" charset="0"/>
              </a:rPr>
              <a:t> R, et al. Ferric </a:t>
            </a:r>
            <a:r>
              <a:rPr lang="en-CA" sz="1600" dirty="0" err="1">
                <a:effectLst/>
                <a:latin typeface="Open Sans" pitchFamily="2" charset="0"/>
                <a:ea typeface="Open Sans" pitchFamily="2" charset="0"/>
                <a:cs typeface="Open Sans" pitchFamily="2" charset="0"/>
              </a:rPr>
              <a:t>carboxymaltose</a:t>
            </a:r>
            <a:r>
              <a:rPr lang="en-CA" sz="1600" dirty="0">
                <a:effectLst/>
                <a:latin typeface="Open Sans" pitchFamily="2" charset="0"/>
                <a:ea typeface="Open Sans" pitchFamily="2" charset="0"/>
                <a:cs typeface="Open Sans" pitchFamily="2" charset="0"/>
              </a:rPr>
              <a:t> for anemia in late pregnancy: a randomized controlled trial. </a:t>
            </a:r>
            <a:r>
              <a:rPr lang="en-CA" sz="1600" i="1" dirty="0">
                <a:effectLst/>
                <a:latin typeface="Open Sans" pitchFamily="2" charset="0"/>
                <a:ea typeface="Open Sans" pitchFamily="2" charset="0"/>
                <a:cs typeface="Open Sans" pitchFamily="2" charset="0"/>
              </a:rPr>
              <a:t>Nat Med</a:t>
            </a:r>
            <a:r>
              <a:rPr lang="en-CA" sz="1600" dirty="0">
                <a:effectLst/>
                <a:latin typeface="Open Sans" pitchFamily="2" charset="0"/>
                <a:ea typeface="Open Sans" pitchFamily="2" charset="0"/>
                <a:cs typeface="Open Sans" pitchFamily="2" charset="0"/>
              </a:rPr>
              <a:t>. Jan 2025;31(1):197-206. doi:10.1038/s41591-024-03385-w</a:t>
            </a:r>
            <a:endParaRPr lang="en-US" sz="1600" dirty="0">
              <a:effectLst/>
              <a:latin typeface="Open Sans" pitchFamily="2" charset="0"/>
              <a:ea typeface="Open Sans" pitchFamily="2" charset="0"/>
              <a:cs typeface="Open Sans" pitchFamily="2" charset="0"/>
            </a:endParaRPr>
          </a:p>
          <a:p>
            <a:pPr marL="227013" marR="0" indent="-227013">
              <a:spcBef>
                <a:spcPts val="0"/>
              </a:spcBef>
              <a:spcAft>
                <a:spcPts val="0"/>
              </a:spcAft>
              <a:buNone/>
            </a:pPr>
            <a:r>
              <a:rPr lang="en-CA" sz="1600" dirty="0">
                <a:effectLst/>
                <a:latin typeface="Open Sans" pitchFamily="2" charset="0"/>
                <a:ea typeface="Open Sans" pitchFamily="2" charset="0"/>
                <a:cs typeface="Open Sans" pitchFamily="2" charset="0"/>
              </a:rPr>
              <a:t>5. .Ray JG, Davidson A, Berger H, Dayan N, Park AL. Haemoglobin levels in early pregnancy and severe maternal morbidity: population-based cohort study. </a:t>
            </a:r>
            <a:r>
              <a:rPr lang="en-CA" sz="1600" i="1" dirty="0">
                <a:effectLst/>
                <a:latin typeface="Open Sans" pitchFamily="2" charset="0"/>
                <a:ea typeface="Open Sans" pitchFamily="2" charset="0"/>
                <a:cs typeface="Open Sans" pitchFamily="2" charset="0"/>
              </a:rPr>
              <a:t>BJOG</a:t>
            </a:r>
            <a:r>
              <a:rPr lang="en-CA" sz="1600" dirty="0">
                <a:effectLst/>
                <a:latin typeface="Open Sans" pitchFamily="2" charset="0"/>
                <a:ea typeface="Open Sans" pitchFamily="2" charset="0"/>
                <a:cs typeface="Open Sans" pitchFamily="2" charset="0"/>
              </a:rPr>
              <a:t>. Aug 2020;127(9):1154-1164. doi:10.1111/1471-0528.16216</a:t>
            </a:r>
            <a:endParaRPr lang="en-US" sz="1600" dirty="0">
              <a:effectLst/>
              <a:latin typeface="Open Sans" pitchFamily="2" charset="0"/>
              <a:ea typeface="Open Sans" pitchFamily="2" charset="0"/>
              <a:cs typeface="Open Sans" pitchFamily="2" charset="0"/>
            </a:endParaRPr>
          </a:p>
          <a:p>
            <a:pPr marL="0" indent="0">
              <a:buNone/>
            </a:pPr>
            <a:endParaRPr lang="en-US" sz="3600"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315937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742CB-6C66-DFA4-87E8-E67C5819B925}"/>
            </a:ext>
          </a:extLst>
        </p:cNvPr>
        <p:cNvGrpSpPr/>
        <p:nvPr/>
      </p:nvGrpSpPr>
      <p:grpSpPr>
        <a:xfrm>
          <a:off x="0" y="0"/>
          <a:ext cx="0" cy="0"/>
          <a:chOff x="0" y="0"/>
          <a:chExt cx="0" cy="0"/>
        </a:xfrm>
      </p:grpSpPr>
      <p:graphicFrame>
        <p:nvGraphicFramePr>
          <p:cNvPr id="5" name="TextBox 5">
            <a:extLst>
              <a:ext uri="{FF2B5EF4-FFF2-40B4-BE49-F238E27FC236}">
                <a16:creationId xmlns:a16="http://schemas.microsoft.com/office/drawing/2014/main" id="{CF526FAB-9272-59A0-7D1B-2BC6CE5A6F55}"/>
              </a:ext>
            </a:extLst>
          </p:cNvPr>
          <p:cNvGraphicFramePr/>
          <p:nvPr>
            <p:extLst>
              <p:ext uri="{D42A27DB-BD31-4B8C-83A1-F6EECF244321}">
                <p14:modId xmlns:p14="http://schemas.microsoft.com/office/powerpoint/2010/main" val="2091103188"/>
              </p:ext>
            </p:extLst>
          </p:nvPr>
        </p:nvGraphicFramePr>
        <p:xfrm>
          <a:off x="1492521" y="1649168"/>
          <a:ext cx="9388839" cy="4377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8851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095830-4EAC-A625-D6A2-2723286F985E}"/>
              </a:ext>
            </a:extLst>
          </p:cNvPr>
          <p:cNvSpPr>
            <a:spLocks noGrp="1"/>
          </p:cNvSpPr>
          <p:nvPr>
            <p:ph type="title"/>
          </p:nvPr>
        </p:nvSpPr>
        <p:spPr>
          <a:xfrm>
            <a:off x="219856" y="1325579"/>
            <a:ext cx="10972800" cy="567001"/>
          </a:xfrm>
        </p:spPr>
        <p:txBody>
          <a:bodyPr lIns="91440" tIns="45720" rIns="91440" bIns="45720" anchor="t"/>
          <a:lstStyle/>
          <a:p>
            <a:r>
              <a:rPr lang="en-CA" sz="3200" dirty="0">
                <a:latin typeface="Barlow Condensed" panose="00000506000000000000" pitchFamily="2" charset="0"/>
                <a:ea typeface="Geneva"/>
              </a:rPr>
              <a:t>Background on iron deficiency (ID)</a:t>
            </a:r>
            <a:endParaRPr lang="en-US" sz="3200" dirty="0">
              <a:latin typeface="Barlow Condensed" panose="00000506000000000000" pitchFamily="2" charset="0"/>
            </a:endParaRPr>
          </a:p>
        </p:txBody>
      </p:sp>
      <p:sp>
        <p:nvSpPr>
          <p:cNvPr id="8" name="TextBox 7">
            <a:extLst>
              <a:ext uri="{FF2B5EF4-FFF2-40B4-BE49-F238E27FC236}">
                <a16:creationId xmlns:a16="http://schemas.microsoft.com/office/drawing/2014/main" id="{343F463F-2170-4CBC-A1D9-DB4D0B1D374D}"/>
              </a:ext>
            </a:extLst>
          </p:cNvPr>
          <p:cNvSpPr txBox="1"/>
          <p:nvPr/>
        </p:nvSpPr>
        <p:spPr>
          <a:xfrm>
            <a:off x="934389" y="2657757"/>
            <a:ext cx="4673931" cy="2739211"/>
          </a:xfrm>
          <a:prstGeom prst="rect">
            <a:avLst/>
          </a:prstGeom>
          <a:solidFill>
            <a:srgbClr val="BFE0E4"/>
          </a:solidFill>
        </p:spPr>
        <p:txBody>
          <a:bodyPr wrap="square" rtlCol="0">
            <a:spAutoFit/>
          </a:bodyPr>
          <a:lstStyle/>
          <a:p>
            <a:pPr algn="ctr"/>
            <a:r>
              <a:rPr lang="en-US" sz="2600" b="1" dirty="0">
                <a:solidFill>
                  <a:srgbClr val="002060"/>
                </a:solidFill>
                <a:latin typeface="Open Sans" pitchFamily="2" charset="0"/>
                <a:ea typeface="Open Sans" pitchFamily="2" charset="0"/>
                <a:cs typeface="Open Sans" pitchFamily="2" charset="0"/>
              </a:rPr>
              <a:t>Iron is a critical micronutrient</a:t>
            </a:r>
            <a:endParaRPr lang="en-US" sz="2400" b="1" dirty="0">
              <a:solidFill>
                <a:srgbClr val="002060"/>
              </a:solidFill>
              <a:latin typeface="Open Sans" pitchFamily="2" charset="0"/>
              <a:ea typeface="Open Sans" pitchFamily="2" charset="0"/>
              <a:cs typeface="Open Sans" pitchFamily="2" charset="0"/>
            </a:endParaRPr>
          </a:p>
          <a:p>
            <a:pPr marL="342900" lvl="0" indent="-342900">
              <a:lnSpc>
                <a:spcPct val="100000"/>
              </a:lnSpc>
              <a:buFont typeface="Arial" panose="020B0604020202020204" pitchFamily="34" charset="0"/>
              <a:buChar char="•"/>
            </a:pPr>
            <a:r>
              <a:rPr lang="en-CA" sz="2400" dirty="0">
                <a:solidFill>
                  <a:schemeClr val="bg1">
                    <a:lumMod val="50000"/>
                  </a:schemeClr>
                </a:solidFill>
                <a:latin typeface="Open Sans" pitchFamily="2" charset="0"/>
                <a:ea typeface="Open Sans" pitchFamily="2" charset="0"/>
                <a:cs typeface="Open Sans" pitchFamily="2" charset="0"/>
              </a:rPr>
              <a:t>Erythropoiesis</a:t>
            </a:r>
            <a:endParaRPr lang="en-US" sz="2400" dirty="0">
              <a:solidFill>
                <a:schemeClr val="bg1">
                  <a:lumMod val="50000"/>
                </a:schemeClr>
              </a:solidFill>
              <a:latin typeface="Open Sans" pitchFamily="2" charset="0"/>
              <a:ea typeface="Open Sans" pitchFamily="2" charset="0"/>
              <a:cs typeface="Open Sans" pitchFamily="2" charset="0"/>
            </a:endParaRPr>
          </a:p>
          <a:p>
            <a:pPr marL="342900" lvl="0" indent="-342900">
              <a:lnSpc>
                <a:spcPct val="100000"/>
              </a:lnSpc>
              <a:buFont typeface="Arial" panose="020B0604020202020204" pitchFamily="34" charset="0"/>
              <a:buChar char="•"/>
            </a:pPr>
            <a:r>
              <a:rPr lang="en-CA" sz="2400" dirty="0">
                <a:solidFill>
                  <a:schemeClr val="bg1">
                    <a:lumMod val="50000"/>
                  </a:schemeClr>
                </a:solidFill>
                <a:latin typeface="Open Sans" pitchFamily="2" charset="0"/>
                <a:ea typeface="Open Sans" pitchFamily="2" charset="0"/>
                <a:cs typeface="Open Sans" pitchFamily="2" charset="0"/>
              </a:rPr>
              <a:t>DNA replication</a:t>
            </a:r>
            <a:endParaRPr lang="en-US" sz="2400" dirty="0">
              <a:solidFill>
                <a:schemeClr val="bg1">
                  <a:lumMod val="50000"/>
                </a:schemeClr>
              </a:solidFill>
              <a:latin typeface="Open Sans" pitchFamily="2" charset="0"/>
              <a:ea typeface="Open Sans" pitchFamily="2" charset="0"/>
              <a:cs typeface="Open Sans" pitchFamily="2" charset="0"/>
            </a:endParaRPr>
          </a:p>
          <a:p>
            <a:pPr marL="342900" lvl="0" indent="-342900">
              <a:lnSpc>
                <a:spcPct val="100000"/>
              </a:lnSpc>
              <a:buFont typeface="Arial" panose="020B0604020202020204" pitchFamily="34" charset="0"/>
              <a:buChar char="•"/>
            </a:pPr>
            <a:r>
              <a:rPr lang="en-CA" sz="2400" dirty="0">
                <a:solidFill>
                  <a:schemeClr val="bg1">
                    <a:lumMod val="50000"/>
                  </a:schemeClr>
                </a:solidFill>
                <a:latin typeface="Open Sans" pitchFamily="2" charset="0"/>
                <a:ea typeface="Open Sans" pitchFamily="2" charset="0"/>
                <a:cs typeface="Open Sans" pitchFamily="2" charset="0"/>
              </a:rPr>
              <a:t>Mitochondrial energy production</a:t>
            </a:r>
            <a:endParaRPr lang="en-US" sz="2400" dirty="0">
              <a:solidFill>
                <a:schemeClr val="bg1">
                  <a:lumMod val="50000"/>
                </a:schemeClr>
              </a:solidFill>
              <a:latin typeface="Open Sans" pitchFamily="2" charset="0"/>
              <a:ea typeface="Open Sans" pitchFamily="2" charset="0"/>
              <a:cs typeface="Open Sans" pitchFamily="2" charset="0"/>
            </a:endParaRPr>
          </a:p>
          <a:p>
            <a:pPr marL="342900" lvl="0" indent="-342900">
              <a:lnSpc>
                <a:spcPct val="100000"/>
              </a:lnSpc>
              <a:buFont typeface="Arial" panose="020B0604020202020204" pitchFamily="34" charset="0"/>
              <a:buChar char="•"/>
            </a:pPr>
            <a:r>
              <a:rPr lang="en-CA" sz="2400" dirty="0">
                <a:solidFill>
                  <a:schemeClr val="bg1">
                    <a:lumMod val="50000"/>
                  </a:schemeClr>
                </a:solidFill>
                <a:latin typeface="Open Sans" pitchFamily="2" charset="0"/>
                <a:ea typeface="Open Sans" pitchFamily="2" charset="0"/>
                <a:cs typeface="Open Sans" pitchFamily="2" charset="0"/>
              </a:rPr>
              <a:t>Neurotransmitter synthesis</a:t>
            </a:r>
            <a:endParaRPr lang="en-US" sz="2000" dirty="0">
              <a:solidFill>
                <a:schemeClr val="bg1">
                  <a:lumMod val="50000"/>
                </a:schemeClr>
              </a:solidFill>
              <a:latin typeface="Open Sans" pitchFamily="2" charset="0"/>
              <a:ea typeface="Open Sans" pitchFamily="2" charset="0"/>
              <a:cs typeface="Open Sans" pitchFamily="2" charset="0"/>
            </a:endParaRPr>
          </a:p>
        </p:txBody>
      </p:sp>
      <p:sp>
        <p:nvSpPr>
          <p:cNvPr id="9" name="TextBox 8">
            <a:extLst>
              <a:ext uri="{FF2B5EF4-FFF2-40B4-BE49-F238E27FC236}">
                <a16:creationId xmlns:a16="http://schemas.microsoft.com/office/drawing/2014/main" id="{1D6121D5-64A3-611E-55A6-855A6FBD8EC8}"/>
              </a:ext>
            </a:extLst>
          </p:cNvPr>
          <p:cNvSpPr txBox="1"/>
          <p:nvPr/>
        </p:nvSpPr>
        <p:spPr>
          <a:xfrm>
            <a:off x="5995567" y="2644768"/>
            <a:ext cx="5423940" cy="3077766"/>
          </a:xfrm>
          <a:prstGeom prst="rect">
            <a:avLst/>
          </a:prstGeom>
          <a:solidFill>
            <a:srgbClr val="BFE0E4"/>
          </a:solidFill>
        </p:spPr>
        <p:txBody>
          <a:bodyPr wrap="square" rtlCol="0">
            <a:spAutoFit/>
          </a:bodyPr>
          <a:lstStyle/>
          <a:p>
            <a:pPr algn="ctr"/>
            <a:r>
              <a:rPr lang="en-US" sz="2600" b="1" dirty="0">
                <a:solidFill>
                  <a:srgbClr val="002060"/>
                </a:solidFill>
                <a:latin typeface="Open Sans" pitchFamily="2" charset="0"/>
                <a:ea typeface="Open Sans" pitchFamily="2" charset="0"/>
                <a:cs typeface="Open Sans" pitchFamily="2" charset="0"/>
              </a:rPr>
              <a:t>ID is common &amp; widespread</a:t>
            </a:r>
            <a:endParaRPr lang="en-US" sz="2400" b="1" dirty="0">
              <a:solidFill>
                <a:srgbClr val="002060"/>
              </a:solidFill>
              <a:latin typeface="Open Sans" pitchFamily="2" charset="0"/>
              <a:ea typeface="Open Sans" pitchFamily="2" charset="0"/>
              <a:cs typeface="Open Sans" pitchFamily="2" charset="0"/>
            </a:endParaRPr>
          </a:p>
          <a:p>
            <a:pPr marL="342900" lvl="0" indent="-342900">
              <a:lnSpc>
                <a:spcPct val="100000"/>
              </a:lnSpc>
              <a:buFont typeface="Arial" panose="020B0604020202020204" pitchFamily="34" charset="0"/>
              <a:buChar char="•"/>
            </a:pPr>
            <a:r>
              <a:rPr lang="en-CA" sz="2400" dirty="0">
                <a:solidFill>
                  <a:schemeClr val="bg1">
                    <a:lumMod val="50000"/>
                  </a:schemeClr>
                </a:solidFill>
                <a:latin typeface="Open Sans" pitchFamily="2" charset="0"/>
                <a:ea typeface="Open Sans" pitchFamily="2" charset="0"/>
                <a:cs typeface="Open Sans" pitchFamily="2" charset="0"/>
              </a:rPr>
              <a:t>Negative impact on quality of life</a:t>
            </a:r>
            <a:endParaRPr lang="en-US" sz="2400" dirty="0">
              <a:solidFill>
                <a:schemeClr val="bg1">
                  <a:lumMod val="50000"/>
                </a:schemeClr>
              </a:solidFill>
              <a:latin typeface="Open Sans" pitchFamily="2" charset="0"/>
              <a:ea typeface="Open Sans" pitchFamily="2" charset="0"/>
              <a:cs typeface="Open Sans" pitchFamily="2" charset="0"/>
            </a:endParaRPr>
          </a:p>
          <a:p>
            <a:pPr marL="342900" lvl="0" indent="-342900">
              <a:lnSpc>
                <a:spcPct val="100000"/>
              </a:lnSpc>
              <a:buFont typeface="Arial" panose="020B0604020202020204" pitchFamily="34" charset="0"/>
              <a:buChar char="•"/>
            </a:pPr>
            <a:r>
              <a:rPr lang="en-CA" sz="2400" dirty="0">
                <a:solidFill>
                  <a:schemeClr val="bg1">
                    <a:lumMod val="50000"/>
                  </a:schemeClr>
                </a:solidFill>
                <a:latin typeface="Open Sans" pitchFamily="2" charset="0"/>
                <a:ea typeface="Open Sans" pitchFamily="2" charset="0"/>
                <a:cs typeface="Open Sans" pitchFamily="2" charset="0"/>
              </a:rPr>
              <a:t>Underrecognized &amp; untreated</a:t>
            </a:r>
            <a:endParaRPr lang="en-US" sz="2400" dirty="0">
              <a:solidFill>
                <a:schemeClr val="bg1">
                  <a:lumMod val="50000"/>
                </a:schemeClr>
              </a:solidFill>
              <a:latin typeface="Open Sans" pitchFamily="2" charset="0"/>
              <a:ea typeface="Open Sans" pitchFamily="2" charset="0"/>
              <a:cs typeface="Open Sans" pitchFamily="2" charset="0"/>
            </a:endParaRPr>
          </a:p>
          <a:p>
            <a:pPr marL="342900" lvl="0" indent="-342900">
              <a:lnSpc>
                <a:spcPct val="100000"/>
              </a:lnSpc>
              <a:buFont typeface="Arial" panose="020B0604020202020204" pitchFamily="34" charset="0"/>
              <a:buChar char="•"/>
            </a:pPr>
            <a:r>
              <a:rPr lang="en-CA" sz="2400" dirty="0">
                <a:solidFill>
                  <a:schemeClr val="bg1">
                    <a:lumMod val="50000"/>
                  </a:schemeClr>
                </a:solidFill>
                <a:latin typeface="Open Sans" pitchFamily="2" charset="0"/>
                <a:ea typeface="Open Sans" pitchFamily="2" charset="0"/>
                <a:cs typeface="Open Sans" pitchFamily="2" charset="0"/>
              </a:rPr>
              <a:t>Disproportionate impact on individuals of economically disadvantaged backgrounds and/or within certain racial and ethnic minority groups</a:t>
            </a:r>
            <a:endParaRPr lang="en-US" sz="2400" dirty="0">
              <a:solidFill>
                <a:schemeClr val="bg1">
                  <a:lumMod val="50000"/>
                </a:schemeClr>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005294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CD0A8-3439-70BF-E2F8-35E5F4E4E261}"/>
              </a:ext>
            </a:extLst>
          </p:cNvPr>
          <p:cNvSpPr>
            <a:spLocks noGrp="1"/>
          </p:cNvSpPr>
          <p:nvPr>
            <p:ph type="title"/>
          </p:nvPr>
        </p:nvSpPr>
        <p:spPr>
          <a:xfrm>
            <a:off x="313294" y="1401529"/>
            <a:ext cx="10957185" cy="713539"/>
          </a:xfrm>
        </p:spPr>
        <p:txBody>
          <a:bodyPr lIns="0" tIns="0" rIns="0" bIns="0" anchor="t"/>
          <a:lstStyle/>
          <a:p>
            <a:r>
              <a:rPr lang="en-CA" sz="3200" dirty="0">
                <a:latin typeface="Barlow Condensed" panose="00000506000000000000" pitchFamily="2" charset="0"/>
                <a:ea typeface="Geneva"/>
              </a:rPr>
              <a:t>Etiology of iron deficiency</a:t>
            </a:r>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9079197F-8B83-62F4-68BB-7ACD3E669708}"/>
                  </a:ext>
                </a:extLst>
              </p:cNvPr>
              <p:cNvGraphicFramePr>
                <a:graphicFrameLocks noGrp="1"/>
              </p:cNvGraphicFramePr>
              <p:nvPr>
                <p:ph idx="1"/>
                <p:extLst>
                  <p:ext uri="{D42A27DB-BD31-4B8C-83A1-F6EECF244321}">
                    <p14:modId xmlns:p14="http://schemas.microsoft.com/office/powerpoint/2010/main" val="3301833324"/>
                  </p:ext>
                </p:extLst>
              </p:nvPr>
            </p:nvGraphicFramePr>
            <p:xfrm>
              <a:off x="90814" y="1401529"/>
              <a:ext cx="11787892" cy="5291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Choice>
        <mc:Fallback xmlns="">
          <p:graphicFrame>
            <p:nvGraphicFramePr>
              <p:cNvPr id="4" name="Content Placeholder 3">
                <a:extLst>
                  <a:ext uri="{FF2B5EF4-FFF2-40B4-BE49-F238E27FC236}">
                    <a16:creationId xmlns:a16="http://schemas.microsoft.com/office/drawing/2014/main" id="{9079197F-8B83-62F4-68BB-7ACD3E669708}"/>
                  </a:ext>
                </a:extLst>
              </p:cNvPr>
              <p:cNvGraphicFramePr>
                <a:graphicFrameLocks noGrp="1"/>
              </p:cNvGraphicFramePr>
              <p:nvPr>
                <p:ph idx="1"/>
                <p:extLst>
                  <p:ext uri="{D42A27DB-BD31-4B8C-83A1-F6EECF244321}">
                    <p14:modId xmlns:p14="http://schemas.microsoft.com/office/powerpoint/2010/main" val="3301833324"/>
                  </p:ext>
                </p:extLst>
              </p:nvPr>
            </p:nvGraphicFramePr>
            <p:xfrm>
              <a:off x="90814" y="1401529"/>
              <a:ext cx="11787892" cy="529130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mc:Fallback>
      </mc:AlternateContent>
    </p:spTree>
    <p:extLst>
      <p:ext uri="{BB962C8B-B14F-4D97-AF65-F5344CB8AC3E}">
        <p14:creationId xmlns:p14="http://schemas.microsoft.com/office/powerpoint/2010/main" val="212805152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Doc_x0020_Status xmlns="f428f131-8437-48c9-9cdf-8fab9dca4571" xsi:nil="true"/>
    <DocumentType xmlns="334ff856-89c2-4112-aa5c-8618cd08e1f7">Derivative Products</DocumentTyp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2E7CBAF00FC664CB725EE45834287BA" ma:contentTypeVersion="7" ma:contentTypeDescription="Create a new document." ma:contentTypeScope="" ma:versionID="3b8a73c8cf45c8db97b9c964bf762d7b">
  <xsd:schema xmlns:xsd="http://www.w3.org/2001/XMLSchema" xmlns:xs="http://www.w3.org/2001/XMLSchema" xmlns:p="http://schemas.microsoft.com/office/2006/metadata/properties" xmlns:ns2="f428f131-8437-48c9-9cdf-8fab9dca4571" xmlns:ns3="334ff856-89c2-4112-aa5c-8618cd08e1f7" targetNamespace="http://schemas.microsoft.com/office/2006/metadata/properties" ma:root="true" ma:fieldsID="bf0ebef1e671f30ff9425fbe5cf4378e" ns2:_="" ns3:_="">
    <xsd:import namespace="f428f131-8437-48c9-9cdf-8fab9dca4571"/>
    <xsd:import namespace="334ff856-89c2-4112-aa5c-8618cd08e1f7"/>
    <xsd:element name="properties">
      <xsd:complexType>
        <xsd:sequence>
          <xsd:element name="documentManagement">
            <xsd:complexType>
              <xsd:all>
                <xsd:element ref="ns2:Doc_x0020_Status" minOccurs="0"/>
                <xsd:element ref="ns3:DocumentType" minOccurs="0"/>
                <xsd:element ref="ns3:MediaServiceMetadata" minOccurs="0"/>
                <xsd:element ref="ns3:MediaServiceFastMetadata" minOccurs="0"/>
                <xsd:element ref="ns3:MediaServiceSearchProperties" minOccurs="0"/>
                <xsd:element ref="ns3:MediaServiceObjectDetectorVersions"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28f131-8437-48c9-9cdf-8fab9dca4571" elementFormDefault="qualified">
    <xsd:import namespace="http://schemas.microsoft.com/office/2006/documentManagement/types"/>
    <xsd:import namespace="http://schemas.microsoft.com/office/infopath/2007/PartnerControls"/>
    <xsd:element name="Doc_x0020_Status" ma:index="8" nillable="true" ma:displayName="Doc Status" ma:default="Final" ma:format="Dropdown" ma:internalName="Doc_x0020_Status" ma:readOnly="false">
      <xsd:simpleType>
        <xsd:restriction base="dms:Choice">
          <xsd:enumeration value="Draft"/>
          <xsd:enumeration value="Final"/>
        </xsd:restriction>
      </xsd:simpleType>
    </xsd:element>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34ff856-89c2-4112-aa5c-8618cd08e1f7" elementFormDefault="qualified">
    <xsd:import namespace="http://schemas.microsoft.com/office/2006/documentManagement/types"/>
    <xsd:import namespace="http://schemas.microsoft.com/office/infopath/2007/PartnerControls"/>
    <xsd:element name="DocumentType" ma:index="9" nillable="true" ma:displayName="Document Type" ma:format="Dropdown" ma:internalName="DocumentType">
      <xsd:simpleType>
        <xsd:restriction base="dms:Choice">
          <xsd:enumeration value="Planning"/>
          <xsd:enumeration value="Publication"/>
          <xsd:enumeration value="Appointments"/>
          <xsd:enumeration value="Draft Recommendations"/>
          <xsd:enumeration value="Evidence Review"/>
          <xsd:enumeration value="Question Formulation"/>
          <xsd:enumeration value="Reference"/>
          <xsd:enumeration value="Public Comment"/>
          <xsd:enumeration value="Derivative Products"/>
          <xsd:enumeration value="Post Publication"/>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customXsn xmlns="http://schemas.microsoft.com/office/2006/metadata/customXsn">
  <xsnLocation/>
  <cached>True</cached>
  <openByDefault>True</openByDefault>
  <xsnScope/>
</customXsn>
</file>

<file path=customXml/itemProps1.xml><?xml version="1.0" encoding="utf-8"?>
<ds:datastoreItem xmlns:ds="http://schemas.openxmlformats.org/officeDocument/2006/customXml" ds:itemID="{9B401481-A814-43FC-AE88-1BBC3651A017}">
  <ds:schemaRefs>
    <ds:schemaRef ds:uri="http://purl.org/dc/terms/"/>
    <ds:schemaRef ds:uri="http://schemas.openxmlformats.org/package/2006/metadata/core-properties"/>
    <ds:schemaRef ds:uri="http://schemas.microsoft.com/office/2006/documentManagement/types"/>
    <ds:schemaRef ds:uri="66f234be-544e-4a72-a5e8-c5a14fe148c5"/>
    <ds:schemaRef ds:uri="http://purl.org/dc/elements/1.1/"/>
    <ds:schemaRef ds:uri="http://schemas.microsoft.com/office/2006/metadata/properties"/>
    <ds:schemaRef ds:uri="f428f131-8437-48c9-9cdf-8fab9dca4571"/>
    <ds:schemaRef ds:uri="http://schemas.microsoft.com/office/infopath/2007/PartnerControls"/>
    <ds:schemaRef ds:uri="http://www.w3.org/XML/1998/namespace"/>
    <ds:schemaRef ds:uri="http://purl.org/dc/dcmitype/"/>
    <ds:schemaRef ds:uri="334ff856-89c2-4112-aa5c-8618cd08e1f7"/>
  </ds:schemaRefs>
</ds:datastoreItem>
</file>

<file path=customXml/itemProps2.xml><?xml version="1.0" encoding="utf-8"?>
<ds:datastoreItem xmlns:ds="http://schemas.openxmlformats.org/officeDocument/2006/customXml" ds:itemID="{C5E41DA1-74FA-4E44-87DB-FADEB2DDF2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28f131-8437-48c9-9cdf-8fab9dca4571"/>
    <ds:schemaRef ds:uri="334ff856-89c2-4112-aa5c-8618cd08e1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BAA65AF-4DBB-4E7B-872A-F20629E12C79}">
  <ds:schemaRefs>
    <ds:schemaRef ds:uri="http://schemas.microsoft.com/sharepoint/v3/contenttype/forms"/>
  </ds:schemaRefs>
</ds:datastoreItem>
</file>

<file path=customXml/itemProps4.xml><?xml version="1.0" encoding="utf-8"?>
<ds:datastoreItem xmlns:ds="http://schemas.openxmlformats.org/officeDocument/2006/customXml" ds:itemID="{3BF49450-3A7D-4D1A-BBA5-4CC2705237A4}">
  <ds:schemaRefs>
    <ds:schemaRef ds:uri="http://schemas.microsoft.com/office/2006/metadata/customXsn"/>
  </ds:schemaRefs>
</ds:datastoreItem>
</file>

<file path=docProps/app.xml><?xml version="1.0" encoding="utf-8"?>
<Properties xmlns="http://schemas.openxmlformats.org/officeDocument/2006/extended-properties" xmlns:vt="http://schemas.openxmlformats.org/officeDocument/2006/docPropsVTypes">
  <Template/>
  <TotalTime>14952</TotalTime>
  <Words>10854</Words>
  <Application>Microsoft Office PowerPoint</Application>
  <PresentationFormat>Widescreen</PresentationFormat>
  <Paragraphs>647</Paragraphs>
  <Slides>67</Slides>
  <Notes>52</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1_Office Theme</vt:lpstr>
      <vt:lpstr>Diagnosis of Iron Deficiency</vt:lpstr>
      <vt:lpstr>Objectives</vt:lpstr>
      <vt:lpstr>PowerPoint Presentation</vt:lpstr>
      <vt:lpstr>How were these guidelines generated?</vt:lpstr>
      <vt:lpstr>How patients and clinicians should use these recommendations</vt:lpstr>
      <vt:lpstr>PowerPoint Presentation</vt:lpstr>
      <vt:lpstr>PowerPoint Presentation</vt:lpstr>
      <vt:lpstr>Background on iron deficiency (ID)</vt:lpstr>
      <vt:lpstr>Etiology of iron deficiency</vt:lpstr>
      <vt:lpstr>Pros &amp; cons of serum ferritin testing in iron deficiency</vt:lpstr>
      <vt:lpstr>Case 1: Child with iron deficiency</vt:lpstr>
      <vt:lpstr>Case 1: Child with iron deficiency</vt:lpstr>
      <vt:lpstr>Recommendation</vt:lpstr>
      <vt:lpstr>Summary of Evidence</vt:lpstr>
      <vt:lpstr>Rationale</vt:lpstr>
      <vt:lpstr>Discussion &amp; Caveats </vt:lpstr>
      <vt:lpstr>Return to Case 1: Child with iron deficiency</vt:lpstr>
      <vt:lpstr>PowerPoint Presentation</vt:lpstr>
      <vt:lpstr>Case 2 : Adult with inflammatory bowel disease </vt:lpstr>
      <vt:lpstr>Case 2 : Adult with inflammatory bowel disease </vt:lpstr>
      <vt:lpstr>Case 2 : Adult with inflammatory bowel disease </vt:lpstr>
      <vt:lpstr>Case 2 : Adult with inflammatory bowel disease </vt:lpstr>
      <vt:lpstr>Recommendation</vt:lpstr>
      <vt:lpstr>Summary of Evidence</vt:lpstr>
      <vt:lpstr>Rationale</vt:lpstr>
      <vt:lpstr>Discussion &amp; Caveats </vt:lpstr>
      <vt:lpstr>Return to Case 2 : Adult with inflammatory bowel disease </vt:lpstr>
      <vt:lpstr>Return to Case 2 : Adult with inflammatory bowel disease </vt:lpstr>
      <vt:lpstr>Return to Case 2: Adult with inflammatory bowel disease </vt:lpstr>
      <vt:lpstr>PowerPoint Presentation</vt:lpstr>
      <vt:lpstr>Case 3: Adult with iron deficiency</vt:lpstr>
      <vt:lpstr>Case 3: Adult with iron deficiency</vt:lpstr>
      <vt:lpstr>Case 3: Adult with iron deficiency</vt:lpstr>
      <vt:lpstr>Recommendation</vt:lpstr>
      <vt:lpstr>Summary of Evidence</vt:lpstr>
      <vt:lpstr>Rationale</vt:lpstr>
      <vt:lpstr>Discussion &amp; Caveats </vt:lpstr>
      <vt:lpstr>Return to Case 3: Adult with iron deficiency</vt:lpstr>
      <vt:lpstr>Return to Case 3: Adult with iron deficiency</vt:lpstr>
      <vt:lpstr>PowerPoint Presentation</vt:lpstr>
      <vt:lpstr>Case 4: Menstruating individual with iron deficiency</vt:lpstr>
      <vt:lpstr>Case 4: Menstruating individual with iron deficiency</vt:lpstr>
      <vt:lpstr>Case 4: Menstruating individual with iron deficiency</vt:lpstr>
      <vt:lpstr>Recommendation</vt:lpstr>
      <vt:lpstr>Summary of Evidence</vt:lpstr>
      <vt:lpstr>Rationale</vt:lpstr>
      <vt:lpstr>Discussion &amp; Caveats </vt:lpstr>
      <vt:lpstr>Return to Case 4: Menstruating individual with iron deficiency</vt:lpstr>
      <vt:lpstr>PowerPoint Presentation</vt:lpstr>
      <vt:lpstr>Case 5: Pregnant individual with iron deficiency</vt:lpstr>
      <vt:lpstr>PowerPoint Presentation</vt:lpstr>
      <vt:lpstr>PowerPoint Presentation</vt:lpstr>
      <vt:lpstr>Recommendation</vt:lpstr>
      <vt:lpstr>Summary of Evidence</vt:lpstr>
      <vt:lpstr>Rationale</vt:lpstr>
      <vt:lpstr>Discussion &amp; Caveats </vt:lpstr>
      <vt:lpstr>Return to Case 5: Pregnant individual with iron deficiency</vt:lpstr>
      <vt:lpstr>Return to Case 5: Pregnant individual with iron deficiency</vt:lpstr>
      <vt:lpstr>PowerPoint Presentation</vt:lpstr>
      <vt:lpstr>In Summary: Back to our objectives</vt:lpstr>
      <vt:lpstr>Acknowledgements</vt:lpstr>
      <vt:lpstr>References: Children (9 months – 4 years)</vt:lpstr>
      <vt:lpstr>References: Adults with inflammation</vt:lpstr>
      <vt:lpstr>References: Adults (excluding menstruating persons, pregnancy &amp; inflammation)</vt:lpstr>
      <vt:lpstr>References: Menstruating persons</vt:lpstr>
      <vt:lpstr>References: Menstruating persons</vt:lpstr>
      <vt:lpstr>References: Pregnant persons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Treatment of Pediatric Venous Thromboembolism</dc:title>
  <dc:creator>Eric Tseng</dc:creator>
  <cp:lastModifiedBy>Jackie Powers</cp:lastModifiedBy>
  <cp:revision>278</cp:revision>
  <dcterms:created xsi:type="dcterms:W3CDTF">2018-08-17T18:11:17Z</dcterms:created>
  <dcterms:modified xsi:type="dcterms:W3CDTF">2026-09-15T19:18:43Z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0x01010072E7CBAF00FC664CB725EE45834287BA</vt:lpwstr>
  </property>
  <property fmtid="{D5CDD505-2E9C-101B-9397-08002B2CF9AE}" pid="3" name="MediaServiceImageTags">
    <vt:lpwstr/>
  </property>
  <property fmtid="{D5CDD505-2E9C-101B-9397-08002B2CF9AE}" pid="4" name="Order">
    <vt:r8>163400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