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5E_48E02A4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61_8906FCCA.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64_E64BE77E.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87_10886158.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8F_D48F07BD.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26_C16C8064.xml" ContentType="application/vnd.ms-powerpoint.comments+xml"/>
  <Override PartName="/ppt/notesSlides/notesSlide43.xml" ContentType="application/vnd.openxmlformats-officedocument.presentationml.notesSlide+xml"/>
  <Override PartName="/ppt/comments/modernComment_12A_EAC6C4B.xml" ContentType="application/vnd.ms-powerpoint.comments+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53"/>
  </p:notesMasterIdLst>
  <p:sldIdLst>
    <p:sldId id="257" r:id="rId6"/>
    <p:sldId id="296" r:id="rId7"/>
    <p:sldId id="297" r:id="rId8"/>
    <p:sldId id="401" r:id="rId9"/>
    <p:sldId id="350" r:id="rId10"/>
    <p:sldId id="259" r:id="rId11"/>
    <p:sldId id="260" r:id="rId12"/>
    <p:sldId id="261" r:id="rId13"/>
    <p:sldId id="351" r:id="rId14"/>
    <p:sldId id="263" r:id="rId15"/>
    <p:sldId id="352" r:id="rId16"/>
    <p:sldId id="264" r:id="rId17"/>
    <p:sldId id="353" r:id="rId18"/>
    <p:sldId id="354" r:id="rId19"/>
    <p:sldId id="388" r:id="rId20"/>
    <p:sldId id="389" r:id="rId21"/>
    <p:sldId id="356" r:id="rId22"/>
    <p:sldId id="355" r:id="rId23"/>
    <p:sldId id="390" r:id="rId24"/>
    <p:sldId id="391" r:id="rId25"/>
    <p:sldId id="392" r:id="rId26"/>
    <p:sldId id="393" r:id="rId27"/>
    <p:sldId id="394" r:id="rId28"/>
    <p:sldId id="397" r:id="rId29"/>
    <p:sldId id="398" r:id="rId30"/>
    <p:sldId id="395" r:id="rId31"/>
    <p:sldId id="399" r:id="rId32"/>
    <p:sldId id="396" r:id="rId33"/>
    <p:sldId id="400" r:id="rId34"/>
    <p:sldId id="403" r:id="rId35"/>
    <p:sldId id="405" r:id="rId36"/>
    <p:sldId id="420" r:id="rId37"/>
    <p:sldId id="425" r:id="rId38"/>
    <p:sldId id="419" r:id="rId39"/>
    <p:sldId id="426" r:id="rId40"/>
    <p:sldId id="421" r:id="rId41"/>
    <p:sldId id="427" r:id="rId42"/>
    <p:sldId id="422" r:id="rId43"/>
    <p:sldId id="423" r:id="rId44"/>
    <p:sldId id="424" r:id="rId45"/>
    <p:sldId id="407" r:id="rId46"/>
    <p:sldId id="417" r:id="rId47"/>
    <p:sldId id="410" r:id="rId48"/>
    <p:sldId id="294" r:id="rId49"/>
    <p:sldId id="298" r:id="rId50"/>
    <p:sldId id="310" r:id="rId51"/>
    <p:sldId id="2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A0823-4BD1-7D02-6501-63F074FBBDFB}" name="Nicole Elena Kucine" initials="NEK" userId="S::nik9015@med.cornell.edu::d8bcc144-1e4e-49d4-8e3e-52d022e9e57d" providerId="AD"/>
  <p188:author id="{6646FE5D-EB91-EDC5-BBD3-C3F720258624}" name="Kumar, Riten" initials="KR" userId="S::riten.kumar_childrens.harvard.edu#ext#@ashdc.onmicrosoft.com::171c0469-95e0-495c-9d61-2919df28b3c5" providerId="AD"/>
  <p188:author id="{2BC8E0A3-4360-82FA-C2C8-BFDFBD52B11F}" name="Guest User" initials="GU" userId="S::urn:spo:anon#25063a538bba941f9d71a21ad53cb9c62e3ad4a1b6d2f8167c1f8c4966b2a20a::" providerId="AD"/>
  <p188:author id="{FEB709FF-62E0-6489-3A67-0D05DA6CCC73}" name="Sarah Paliani" initials="SP" userId="S::spaliani@hq.hematology.org::a5b1fdcc-e7bb-40e6-ad11-c70cf6bc87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38"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D4D4D4"/>
    <a:srgbClr val="E6E6E6"/>
    <a:srgbClr val="715073"/>
    <a:srgbClr val="E63E30"/>
    <a:srgbClr val="949494"/>
    <a:srgbClr val="8D9292"/>
    <a:srgbClr val="F2F2F2"/>
    <a:srgbClr val="BFE0E3"/>
    <a:srgbClr val="FEC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775B0-E780-B8BB-72F6-25434A0E39D0}" v="2" dt="2025-05-27T18:05:51.972"/>
    <p1510:client id="{DD7F0BE6-D86A-929F-32C5-9ED9EB65F72D}" v="6" dt="2025-05-27T18:02:05.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8"/>
    <p:restoredTop sz="94708"/>
  </p:normalViewPr>
  <p:slideViewPr>
    <p:cSldViewPr snapToGrid="0">
      <p:cViewPr>
        <p:scale>
          <a:sx n="50" d="100"/>
          <a:sy n="50" d="100"/>
        </p:scale>
        <p:origin x="324" y="42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comments/modernComment_126_C16C8064.xml><?xml version="1.0" encoding="utf-8"?>
<p188:cmLst xmlns:a="http://schemas.openxmlformats.org/drawingml/2006/main" xmlns:r="http://schemas.openxmlformats.org/officeDocument/2006/relationships" xmlns:p188="http://schemas.microsoft.com/office/powerpoint/2018/8/main">
  <p188:cm id="{FFBDF750-34ED-4289-9D6A-BF4B7F699177}" authorId="{FEB709FF-62E0-6489-3A67-0D05DA6CCC73}" status="resolved" created="2024-07-19T18:56:39.297" complete="100000">
    <ac:txMkLst xmlns:ac="http://schemas.microsoft.com/office/drawing/2013/main/command">
      <pc:docMk xmlns:pc="http://schemas.microsoft.com/office/powerpoint/2013/main/command"/>
      <pc:sldMk xmlns:pc="http://schemas.microsoft.com/office/powerpoint/2013/main/command" cId="3245113444" sldId="294"/>
      <ac:spMk id="3" creationId="{A48B75C7-33E6-4E3F-85BE-07E137C741B0}"/>
      <ac:txMk cp="65" len="37">
        <ac:context len="390" hash="116351932"/>
      </ac:txMk>
    </ac:txMkLst>
    <p188:pos x="11044767" y="405306"/>
    <p188:txBody>
      <a:bodyPr/>
      <a:lstStyle/>
      <a:p>
        <a:r>
          <a:rPr lang="en-US"/>
          <a:t>Changed quality to certainty</a:t>
        </a:r>
      </a:p>
    </p188:txBody>
  </p188:cm>
</p188:cmLst>
</file>

<file path=ppt/comments/modernComment_12A_EAC6C4B.xml><?xml version="1.0" encoding="utf-8"?>
<p188:cmLst xmlns:a="http://schemas.openxmlformats.org/drawingml/2006/main" xmlns:r="http://schemas.openxmlformats.org/officeDocument/2006/relationships" xmlns:p188="http://schemas.microsoft.com/office/powerpoint/2018/8/main">
  <p188:cm id="{C6124F29-D2F5-40F5-8AA1-8DB356FE2FF7}" authorId="{FEB709FF-62E0-6489-3A67-0D05DA6CCC73}" status="resolved" created="2024-09-03T11:58:16.293" complete="100000">
    <pc:sldMkLst xmlns:pc="http://schemas.microsoft.com/office/powerpoint/2013/main/command">
      <pc:docMk/>
      <pc:sldMk cId="246180939" sldId="298"/>
    </pc:sldMkLst>
    <p188:txBody>
      <a:bodyPr/>
      <a:lstStyle/>
      <a:p>
        <a:r>
          <a:rPr lang="en-US"/>
          <a:t>Paul comment: Risk stratification of pediatric subgroups who would benefit most and least from treatment
Further studies on specific VTE types
Further studies on thrombolysis
Studies on DOACs in special populations (such as neonates and children with cancer)
Studies on reversal agents for DOACs
Studies on the need for 5+ days of parenteral therapy prior to starting DOACs</a:t>
        </a:r>
      </a:p>
    </p188:txBody>
  </p188:cm>
</p188:cmLst>
</file>

<file path=ppt/comments/modernComment_15E_48E02A40.xml><?xml version="1.0" encoding="utf-8"?>
<p188:cmLst xmlns:a="http://schemas.openxmlformats.org/drawingml/2006/main" xmlns:r="http://schemas.openxmlformats.org/officeDocument/2006/relationships" xmlns:p188="http://schemas.microsoft.com/office/powerpoint/2018/8/main">
  <p188:cm id="{AE554745-9C18-4A74-8BDE-A9DF02F22C9D}" authorId="{FEB709FF-62E0-6489-3A67-0D05DA6CCC73}" status="resolved" created="2024-09-03T11:52:42.533" complete="100000">
    <ac:txMkLst xmlns:ac="http://schemas.microsoft.com/office/drawing/2013/main/command">
      <pc:docMk xmlns:pc="http://schemas.microsoft.com/office/powerpoint/2013/main/command"/>
      <pc:sldMk xmlns:pc="http://schemas.microsoft.com/office/powerpoint/2013/main/command" cId="1222650432" sldId="350"/>
      <ac:spMk id="12" creationId="{89D29A0A-5DB0-2146-B1DC-0A2DE21050F0}"/>
      <ac:txMk cp="117" len="18">
        <ac:context len="208" hash="3049739944"/>
      </ac:txMk>
    </ac:txMkLst>
    <p188:pos x="2365163" y="1995399"/>
    <p188:replyLst>
      <p188:reply id="{FAE9EFBB-6F38-42C1-BCAB-E8D919ACFA7D}" authorId="{2BC8E0A3-4360-82FA-C2C8-BFDFBD52B11F}" created="2024-09-13T01:49:45.654">
        <p188:txBody>
          <a:bodyPr/>
          <a:lstStyle/>
          <a:p>
            <a:r>
              <a:rPr lang="en-US"/>
              <a:t>Agree, missed that when I was editing the common slides, thanks!</a:t>
            </a:r>
          </a:p>
        </p188:txBody>
      </p188:reply>
    </p188:replyLst>
    <p188:txBody>
      <a:bodyPr/>
      <a:lstStyle/>
      <a:p>
        <a:r>
          <a:rPr lang="en-US"/>
          <a:t>Paul comment: We say “panel went beyond hematologists, and patients”   but we actually didn’t have any patient representatives this time. Should we remove “patients” </a:t>
        </a:r>
      </a:p>
    </p188:txBody>
  </p188:cm>
</p188:cmLst>
</file>

<file path=ppt/comments/modernComment_161_8906FCCA.xml><?xml version="1.0" encoding="utf-8"?>
<p188:cmLst xmlns:a="http://schemas.openxmlformats.org/drawingml/2006/main" xmlns:r="http://schemas.openxmlformats.org/officeDocument/2006/relationships" xmlns:p188="http://schemas.microsoft.com/office/powerpoint/2018/8/main">
  <p188:cm id="{89051BFA-854F-45B5-BA74-B79289EB1D9F}" authorId="{6646FE5D-EB91-EDC5-BBD3-C3F720258624}" status="resolved" created="2024-09-13T19:46:30.263" complete="100000">
    <ac:txMkLst xmlns:ac="http://schemas.microsoft.com/office/drawing/2013/main/command">
      <pc:docMk xmlns:pc="http://schemas.microsoft.com/office/powerpoint/2013/main/command"/>
      <pc:sldMk xmlns:pc="http://schemas.microsoft.com/office/powerpoint/2013/main/command" cId="2298936522" sldId="353"/>
      <ac:spMk id="6" creationId="{59DFCB88-2B1B-43F6-8DD0-0C5F0AD6BA05}"/>
      <ac:txMk cp="34" len="16">
        <ac:context len="164" hash="1567050419"/>
      </ac:txMk>
    </ac:txMkLst>
    <p188:pos x="1678214" y="507999"/>
    <p188:txBody>
      <a:bodyPr/>
      <a:lstStyle/>
      <a:p>
        <a:r>
          <a:rPr lang="en-US"/>
          <a:t>spell check</a:t>
        </a:r>
      </a:p>
    </p188:txBody>
  </p188:cm>
</p188:cmLst>
</file>

<file path=ppt/comments/modernComment_164_E64BE77E.xml><?xml version="1.0" encoding="utf-8"?>
<p188:cmLst xmlns:a="http://schemas.openxmlformats.org/drawingml/2006/main" xmlns:r="http://schemas.openxmlformats.org/officeDocument/2006/relationships" xmlns:p188="http://schemas.microsoft.com/office/powerpoint/2018/8/main">
  <p188:cm id="{DF314838-1FDC-4EDA-8699-C49AB4874372}" authorId="{FEB709FF-62E0-6489-3A67-0D05DA6CCC73}" status="resolved" created="2024-09-03T11:54:12.681" complete="100000">
    <ac:txMkLst xmlns:ac="http://schemas.microsoft.com/office/drawing/2013/main/command">
      <pc:docMk xmlns:pc="http://schemas.microsoft.com/office/powerpoint/2013/main/command"/>
      <pc:sldMk xmlns:pc="http://schemas.microsoft.com/office/powerpoint/2013/main/command" cId="3863734142" sldId="356"/>
      <ac:spMk id="3" creationId="{DE7149EB-0FCD-4A71-A469-C7A48884CD0E}"/>
      <ac:txMk cp="67" len="57">
        <ac:context len="289" hash="3664480654"/>
      </ac:txMk>
    </ac:txMkLst>
    <p188:pos x="11062986" y="1173093"/>
    <p188:txBody>
      <a:bodyPr/>
      <a:lstStyle/>
      <a:p>
        <a:r>
          <a:rPr lang="en-US"/>
          <a:t>Paul comment: point 2.  Reword: Given the resolution of provoking factors and symptoms, discontinuation of anticoagulation at this time is appropriate. </a:t>
        </a:r>
      </a:p>
    </p188:txBody>
  </p188:cm>
</p188:cmLst>
</file>

<file path=ppt/comments/modernComment_187_10886158.xml><?xml version="1.0" encoding="utf-8"?>
<p188:cmLst xmlns:a="http://schemas.openxmlformats.org/drawingml/2006/main" xmlns:r="http://schemas.openxmlformats.org/officeDocument/2006/relationships" xmlns:p188="http://schemas.microsoft.com/office/powerpoint/2018/8/main">
  <p188:cm id="{5FF9025F-8760-47FD-8C0C-164437083A7C}" authorId="{FEB709FF-62E0-6489-3A67-0D05DA6CCC73}" status="resolved" created="2024-09-03T11:55:03.859" complete="100000">
    <ac:deMkLst xmlns:ac="http://schemas.microsoft.com/office/drawing/2013/main/command">
      <pc:docMk xmlns:pc="http://schemas.microsoft.com/office/powerpoint/2013/main/command"/>
      <pc:sldMk xmlns:pc="http://schemas.microsoft.com/office/powerpoint/2013/main/command" cId="277373272" sldId="391"/>
      <ac:spMk id="2" creationId="{00000000-0000-0000-0000-000000000000}"/>
    </ac:deMkLst>
    <p188:txBody>
      <a:bodyPr/>
      <a:lstStyle/>
      <a:p>
        <a:r>
          <a:rPr lang="en-US"/>
          <a:t>Paul comment: note about transitioning to progesterone only pill. : I guess this is ok, and she should come off combined OCP by the time she finishes anticoagulation but doesn’t have to happen immediately and there are multiple options. For example if she actually needed contraception rather than just period control, one wouldn’t go for progesterone only. Wondering if we can make this a bit more generic. Ie say that a gynae referral was made to discuss most appropriate alternative long term menstrual management. </a:t>
        </a:r>
      </a:p>
    </p188:txBody>
  </p188:cm>
</p188:cmLst>
</file>

<file path=ppt/comments/modernComment_18F_D48F07BD.xml><?xml version="1.0" encoding="utf-8"?>
<p188:cmLst xmlns:a="http://schemas.openxmlformats.org/drawingml/2006/main" xmlns:r="http://schemas.openxmlformats.org/officeDocument/2006/relationships" xmlns:p188="http://schemas.microsoft.com/office/powerpoint/2018/8/main">
  <p188:cm id="{C02DEEFC-0BF7-4133-A615-A75C0729837B}" authorId="{FEB709FF-62E0-6489-3A67-0D05DA6CCC73}" status="resolved" created="2024-09-03T11:57:01.395" complete="100000">
    <ac:txMkLst xmlns:ac="http://schemas.microsoft.com/office/drawing/2013/main/command">
      <pc:docMk xmlns:pc="http://schemas.microsoft.com/office/powerpoint/2013/main/command"/>
      <pc:sldMk xmlns:pc="http://schemas.microsoft.com/office/powerpoint/2013/main/command" cId="3566143421" sldId="399"/>
      <ac:spMk id="3" creationId="{00000000-0000-0000-0000-000000000000}"/>
      <ac:txMk cp="244" len="13">
        <ac:context len="336" hash="195073496"/>
      </ac:txMk>
    </ac:txMkLst>
    <p188:pos x="11525973" y="1520334"/>
    <p188:replyLst>
      <p188:reply id="{4AF0A35F-F1C6-4114-8E7C-B46C33BB6F59}" authorId="{6646FE5D-EB91-EDC5-BBD3-C3F720258624}" created="2024-09-13T20:17:40.035">
        <p188:txBody>
          <a:bodyPr/>
          <a:lstStyle/>
          <a:p>
            <a:r>
              <a:rPr lang="en-US"/>
              <a:t>Fixed</a:t>
            </a:r>
          </a:p>
        </p188:txBody>
      </p188:reply>
    </p188:replyLst>
    <p188:txBody>
      <a:bodyPr/>
      <a:lstStyle/>
      <a:p>
        <a:r>
          <a:rPr lang="en-US"/>
          <a:t>Paul comment: coagulopathy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2DD48-98E0-4196-AEEE-83C3B59B348D}" type="doc">
      <dgm:prSet loTypeId="urn:microsoft.com/office/officeart/2005/8/layout/hChevron3" loCatId="process" qsTypeId="urn:microsoft.com/office/officeart/2005/8/quickstyle/simple1" qsCatId="simple" csTypeId="urn:microsoft.com/office/officeart/2005/8/colors/accent1_2" csCatId="accent1" phldr="1"/>
      <dgm:spPr/>
    </dgm:pt>
    <dgm:pt modelId="{4C7C2E2A-AD20-4690-954C-4E7E7AA2E400}">
      <dgm:prSet phldrT="[Text]" custT="1"/>
      <dgm:spPr>
        <a:solidFill>
          <a:srgbClr val="91CCD3"/>
        </a:solidFill>
      </dgm:spPr>
      <dgm:t>
        <a:bodyPr/>
        <a:lstStyle/>
        <a:p>
          <a:r>
            <a:rPr lang="en-US" sz="2000" b="1">
              <a:solidFill>
                <a:schemeClr val="tx1">
                  <a:lumMod val="50000"/>
                  <a:lumOff val="50000"/>
                </a:schemeClr>
              </a:solidFill>
              <a:latin typeface="Arial" panose="020B0604020202020204" pitchFamily="34" charset="0"/>
              <a:cs typeface="Arial" panose="020B0604020202020204" pitchFamily="34" charset="0"/>
            </a:rPr>
            <a:t>2018</a:t>
          </a:r>
        </a:p>
      </dgm:t>
    </dgm:pt>
    <dgm:pt modelId="{E875079E-A7D2-40AC-AFD7-471F0CFDDF8D}" type="parTrans" cxnId="{7D2F6EAF-8AA4-4F37-A99B-6E8D717FCCF5}">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2C7EB2C3-8802-4F7A-B86E-468E03B00913}" type="sibTrans" cxnId="{7D2F6EAF-8AA4-4F37-A99B-6E8D717FCCF5}">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DD705769-964E-4B37-A880-CAFDC578B97B}">
      <dgm:prSet phldrT="[Text]" custT="1"/>
      <dgm:spPr>
        <a:solidFill>
          <a:srgbClr val="91CCD3"/>
        </a:solidFill>
      </dgm:spPr>
      <dgm:t>
        <a:bodyPr/>
        <a:lstStyle/>
        <a:p>
          <a:r>
            <a:rPr lang="en-US" sz="2000" b="1">
              <a:solidFill>
                <a:schemeClr val="tx1">
                  <a:lumMod val="50000"/>
                  <a:lumOff val="50000"/>
                </a:schemeClr>
              </a:solidFill>
              <a:latin typeface="Arial" panose="020B0604020202020204" pitchFamily="34" charset="0"/>
              <a:cs typeface="Arial" panose="020B0604020202020204" pitchFamily="34" charset="0"/>
            </a:rPr>
            <a:t>2019</a:t>
          </a:r>
        </a:p>
      </dgm:t>
    </dgm:pt>
    <dgm:pt modelId="{B7A948D6-E002-426A-B471-1D29A6605472}" type="parTrans" cxnId="{2F8EC862-0CAE-4311-A414-F656D9E2DC19}">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F82DC72D-1AB5-4F80-9F35-FF4443BCC253}" type="sibTrans" cxnId="{2F8EC862-0CAE-4311-A414-F656D9E2DC19}">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31CB690E-EB14-4B17-91E9-712AC666D8AE}">
      <dgm:prSet phldrT="[Text]" custT="1"/>
      <dgm:spPr>
        <a:solidFill>
          <a:srgbClr val="91CCD3"/>
        </a:solidFill>
      </dgm:spPr>
      <dgm:t>
        <a:bodyPr/>
        <a:lstStyle/>
        <a:p>
          <a:r>
            <a:rPr lang="en-US" sz="2000" b="1">
              <a:solidFill>
                <a:schemeClr val="tx1">
                  <a:lumMod val="50000"/>
                  <a:lumOff val="50000"/>
                </a:schemeClr>
              </a:solidFill>
              <a:latin typeface="Arial" panose="020B0604020202020204" pitchFamily="34" charset="0"/>
              <a:cs typeface="Arial" panose="020B0604020202020204" pitchFamily="34" charset="0"/>
            </a:rPr>
            <a:t>2020</a:t>
          </a:r>
        </a:p>
      </dgm:t>
    </dgm:pt>
    <dgm:pt modelId="{15E9ECCA-146F-4767-A764-FF366C2D1AA8}" type="parTrans" cxnId="{439738B0-28FE-429C-A9BF-6B8B7FBAC211}">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7C74D900-9413-4BF1-AE63-D40CE965DF0C}" type="sibTrans" cxnId="{439738B0-28FE-429C-A9BF-6B8B7FBAC211}">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FBA81CD0-7EC0-404C-8C12-22620E0917BC}">
      <dgm:prSet phldrT="[Text]" custT="1"/>
      <dgm:spPr>
        <a:solidFill>
          <a:srgbClr val="91CCD3"/>
        </a:solidFill>
      </dgm:spPr>
      <dgm:t>
        <a:bodyPr/>
        <a:lstStyle/>
        <a:p>
          <a:r>
            <a:rPr lang="en-US" sz="2000" b="1">
              <a:solidFill>
                <a:schemeClr val="tx1">
                  <a:lumMod val="50000"/>
                  <a:lumOff val="50000"/>
                </a:schemeClr>
              </a:solidFill>
              <a:latin typeface="Arial" panose="020B0604020202020204" pitchFamily="34" charset="0"/>
              <a:cs typeface="Arial" panose="020B0604020202020204" pitchFamily="34" charset="0"/>
            </a:rPr>
            <a:t>2021</a:t>
          </a:r>
        </a:p>
      </dgm:t>
    </dgm:pt>
    <dgm:pt modelId="{2600AB39-36E5-4F0E-8088-48D1C7AF0727}" type="parTrans" cxnId="{E1DEBBDA-A702-4EC2-98CC-F3AE5CDE357B}">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C1781668-AE0C-4DD7-B7A2-B54AE26721D8}" type="sibTrans" cxnId="{E1DEBBDA-A702-4EC2-98CC-F3AE5CDE357B}">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F8D7FB7D-C4F1-41C7-A431-B77605DD4311}">
      <dgm:prSet phldrT="[Text]" custT="1"/>
      <dgm:spPr>
        <a:solidFill>
          <a:srgbClr val="91CCD3"/>
        </a:solidFill>
      </dgm:spPr>
      <dgm:t>
        <a:bodyPr/>
        <a:lstStyle/>
        <a:p>
          <a:r>
            <a:rPr lang="en-US" sz="2000" b="1">
              <a:solidFill>
                <a:schemeClr val="tx1">
                  <a:lumMod val="50000"/>
                  <a:lumOff val="50000"/>
                </a:schemeClr>
              </a:solidFill>
              <a:latin typeface="Arial" panose="020B0604020202020204" pitchFamily="34" charset="0"/>
              <a:cs typeface="Arial" panose="020B0604020202020204" pitchFamily="34" charset="0"/>
            </a:rPr>
            <a:t>2022</a:t>
          </a:r>
        </a:p>
      </dgm:t>
    </dgm:pt>
    <dgm:pt modelId="{E6D1DF51-BD68-41C2-931D-B5C5ACB5D27A}" type="parTrans" cxnId="{069D777D-38AA-4CBC-B33F-5B9E4EF09CD3}">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BF03948B-24F5-437E-A858-19DA42E2825A}" type="sibTrans" cxnId="{069D777D-38AA-4CBC-B33F-5B9E4EF09CD3}">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BCDA9161-2D73-4747-B73C-999023CFCACC}">
      <dgm:prSet phldrT="[Text]" custT="1"/>
      <dgm:spPr>
        <a:solidFill>
          <a:srgbClr val="91CCD3"/>
        </a:solidFill>
      </dgm:spPr>
      <dgm:t>
        <a:bodyPr/>
        <a:lstStyle/>
        <a:p>
          <a:r>
            <a:rPr lang="en-US" sz="2000" b="1">
              <a:solidFill>
                <a:schemeClr val="tx1">
                  <a:lumMod val="50000"/>
                  <a:lumOff val="50000"/>
                </a:schemeClr>
              </a:solidFill>
              <a:latin typeface="Arial" panose="020B0604020202020204" pitchFamily="34" charset="0"/>
              <a:cs typeface="Arial" panose="020B0604020202020204" pitchFamily="34" charset="0"/>
            </a:rPr>
            <a:t>2023</a:t>
          </a:r>
        </a:p>
      </dgm:t>
    </dgm:pt>
    <dgm:pt modelId="{CFEEDB66-6D38-4A52-B559-55E17B1E2FD8}" type="parTrans" cxnId="{854BDC1C-B8D7-4F24-A6AB-D3C0636A97B7}">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5A0910FA-0421-40F5-B85E-1408ACC03EE5}" type="sibTrans" cxnId="{854BDC1C-B8D7-4F24-A6AB-D3C0636A97B7}">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7D2958AC-F091-4730-BE56-DD049E229951}">
      <dgm:prSet phldrT="[Text]" custT="1"/>
      <dgm:spPr>
        <a:solidFill>
          <a:srgbClr val="91CCD3"/>
        </a:solidFill>
      </dgm:spPr>
      <dgm:t>
        <a:bodyPr/>
        <a:lstStyle/>
        <a:p>
          <a:r>
            <a:rPr lang="en-US" sz="2000" b="1" dirty="0">
              <a:solidFill>
                <a:schemeClr val="tx1">
                  <a:lumMod val="50000"/>
                  <a:lumOff val="50000"/>
                </a:schemeClr>
              </a:solidFill>
              <a:latin typeface="Arial" panose="020B0604020202020204" pitchFamily="34" charset="0"/>
              <a:cs typeface="Arial" panose="020B0604020202020204" pitchFamily="34" charset="0"/>
            </a:rPr>
            <a:t>2024</a:t>
          </a:r>
        </a:p>
      </dgm:t>
    </dgm:pt>
    <dgm:pt modelId="{7B185E73-C9F4-416F-BD1F-242C4FD31617}" type="parTrans" cxnId="{E27DA701-F773-4E1F-852A-7F173413CE25}">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2F002755-2651-4723-A7F9-A4FEC3AE2574}" type="sibTrans" cxnId="{E27DA701-F773-4E1F-852A-7F173413CE25}">
      <dgm:prSet/>
      <dgm:spPr/>
      <dgm:t>
        <a:bodyPr/>
        <a:lstStyle/>
        <a:p>
          <a:endParaRPr lang="en-US" sz="1100" b="1">
            <a:solidFill>
              <a:schemeClr val="tx1">
                <a:lumMod val="50000"/>
                <a:lumOff val="50000"/>
              </a:schemeClr>
            </a:solidFill>
            <a:latin typeface="Arial" panose="020B0604020202020204" pitchFamily="34" charset="0"/>
            <a:cs typeface="Arial" panose="020B0604020202020204" pitchFamily="34" charset="0"/>
          </a:endParaRPr>
        </a:p>
      </dgm:t>
    </dgm:pt>
    <dgm:pt modelId="{769EC485-5FA5-4C6B-810C-A3F655A38452}">
      <dgm:prSet phldrT="[Text]" custT="1"/>
      <dgm:spPr>
        <a:solidFill>
          <a:srgbClr val="91CCD3"/>
        </a:solidFill>
      </dgm:spPr>
      <dgm:t>
        <a:bodyPr/>
        <a:lstStyle/>
        <a:p>
          <a:r>
            <a:rPr lang="en-US" sz="2000" b="1" dirty="0">
              <a:solidFill>
                <a:schemeClr val="tx1">
                  <a:lumMod val="50000"/>
                  <a:lumOff val="50000"/>
                </a:schemeClr>
              </a:solidFill>
              <a:latin typeface="Arial" panose="020B0604020202020204" pitchFamily="34" charset="0"/>
              <a:cs typeface="Arial" panose="020B0604020202020204" pitchFamily="34" charset="0"/>
            </a:rPr>
            <a:t>2025</a:t>
          </a:r>
        </a:p>
      </dgm:t>
    </dgm:pt>
    <dgm:pt modelId="{460DF6E1-79FF-422B-BE88-1893121C6749}" type="parTrans" cxnId="{B9B0E24F-C0A0-4FDA-BF1E-4CEB9AFCD854}">
      <dgm:prSet/>
      <dgm:spPr/>
      <dgm:t>
        <a:bodyPr/>
        <a:lstStyle/>
        <a:p>
          <a:endParaRPr lang="en-US"/>
        </a:p>
      </dgm:t>
    </dgm:pt>
    <dgm:pt modelId="{0B3C4E29-7FA1-4476-A854-5AFBA6B96958}" type="sibTrans" cxnId="{B9B0E24F-C0A0-4FDA-BF1E-4CEB9AFCD854}">
      <dgm:prSet/>
      <dgm:spPr/>
      <dgm:t>
        <a:bodyPr/>
        <a:lstStyle/>
        <a:p>
          <a:endParaRPr lang="en-US"/>
        </a:p>
      </dgm:t>
    </dgm:pt>
    <dgm:pt modelId="{9843E71A-5834-4194-8026-B5FB59091A57}" type="pres">
      <dgm:prSet presAssocID="{9982DD48-98E0-4196-AEEE-83C3B59B348D}" presName="Name0" presStyleCnt="0">
        <dgm:presLayoutVars>
          <dgm:dir/>
          <dgm:resizeHandles val="exact"/>
        </dgm:presLayoutVars>
      </dgm:prSet>
      <dgm:spPr/>
    </dgm:pt>
    <dgm:pt modelId="{76697DBF-8CBF-461E-ABD6-A71801E339D9}" type="pres">
      <dgm:prSet presAssocID="{4C7C2E2A-AD20-4690-954C-4E7E7AA2E400}" presName="parTxOnly" presStyleLbl="node1" presStyleIdx="0" presStyleCnt="8">
        <dgm:presLayoutVars>
          <dgm:bulletEnabled val="1"/>
        </dgm:presLayoutVars>
      </dgm:prSet>
      <dgm:spPr/>
    </dgm:pt>
    <dgm:pt modelId="{84384604-1A4A-4F43-AC1C-17BEDC470110}" type="pres">
      <dgm:prSet presAssocID="{2C7EB2C3-8802-4F7A-B86E-468E03B00913}" presName="parSpace" presStyleCnt="0"/>
      <dgm:spPr/>
    </dgm:pt>
    <dgm:pt modelId="{598B504E-8DE4-46E2-B83A-269F2613CE4C}" type="pres">
      <dgm:prSet presAssocID="{DD705769-964E-4B37-A880-CAFDC578B97B}" presName="parTxOnly" presStyleLbl="node1" presStyleIdx="1" presStyleCnt="8">
        <dgm:presLayoutVars>
          <dgm:bulletEnabled val="1"/>
        </dgm:presLayoutVars>
      </dgm:prSet>
      <dgm:spPr/>
    </dgm:pt>
    <dgm:pt modelId="{E5364DB2-1381-4016-A65F-593BAB66BEF8}" type="pres">
      <dgm:prSet presAssocID="{F82DC72D-1AB5-4F80-9F35-FF4443BCC253}" presName="parSpace" presStyleCnt="0"/>
      <dgm:spPr/>
    </dgm:pt>
    <dgm:pt modelId="{7EB030FD-3BB3-40CC-BCFB-2355B69FB843}" type="pres">
      <dgm:prSet presAssocID="{31CB690E-EB14-4B17-91E9-712AC666D8AE}" presName="parTxOnly" presStyleLbl="node1" presStyleIdx="2" presStyleCnt="8">
        <dgm:presLayoutVars>
          <dgm:bulletEnabled val="1"/>
        </dgm:presLayoutVars>
      </dgm:prSet>
      <dgm:spPr/>
    </dgm:pt>
    <dgm:pt modelId="{03F2EC19-BE02-44E1-852E-3D2A59A2D9B5}" type="pres">
      <dgm:prSet presAssocID="{7C74D900-9413-4BF1-AE63-D40CE965DF0C}" presName="parSpace" presStyleCnt="0"/>
      <dgm:spPr/>
    </dgm:pt>
    <dgm:pt modelId="{5814A2C2-0845-4DC1-BB59-B84C6567F8E4}" type="pres">
      <dgm:prSet presAssocID="{FBA81CD0-7EC0-404C-8C12-22620E0917BC}" presName="parTxOnly" presStyleLbl="node1" presStyleIdx="3" presStyleCnt="8">
        <dgm:presLayoutVars>
          <dgm:bulletEnabled val="1"/>
        </dgm:presLayoutVars>
      </dgm:prSet>
      <dgm:spPr/>
    </dgm:pt>
    <dgm:pt modelId="{CB2FA94E-DF0D-4BD8-BC39-084920242D40}" type="pres">
      <dgm:prSet presAssocID="{C1781668-AE0C-4DD7-B7A2-B54AE26721D8}" presName="parSpace" presStyleCnt="0"/>
      <dgm:spPr/>
    </dgm:pt>
    <dgm:pt modelId="{209B16C8-A17D-48C3-97C5-AE7A63BD4902}" type="pres">
      <dgm:prSet presAssocID="{F8D7FB7D-C4F1-41C7-A431-B77605DD4311}" presName="parTxOnly" presStyleLbl="node1" presStyleIdx="4" presStyleCnt="8">
        <dgm:presLayoutVars>
          <dgm:bulletEnabled val="1"/>
        </dgm:presLayoutVars>
      </dgm:prSet>
      <dgm:spPr/>
    </dgm:pt>
    <dgm:pt modelId="{F4677E49-14CC-4002-AE1C-86273AF755E7}" type="pres">
      <dgm:prSet presAssocID="{BF03948B-24F5-437E-A858-19DA42E2825A}" presName="parSpace" presStyleCnt="0"/>
      <dgm:spPr/>
    </dgm:pt>
    <dgm:pt modelId="{5356CB78-014B-42E0-BCE3-8D26A0168CB2}" type="pres">
      <dgm:prSet presAssocID="{BCDA9161-2D73-4747-B73C-999023CFCACC}" presName="parTxOnly" presStyleLbl="node1" presStyleIdx="5" presStyleCnt="8">
        <dgm:presLayoutVars>
          <dgm:bulletEnabled val="1"/>
        </dgm:presLayoutVars>
      </dgm:prSet>
      <dgm:spPr/>
    </dgm:pt>
    <dgm:pt modelId="{2BE5BF91-4A6F-4804-9C80-EE31B19275C4}" type="pres">
      <dgm:prSet presAssocID="{5A0910FA-0421-40F5-B85E-1408ACC03EE5}" presName="parSpace" presStyleCnt="0"/>
      <dgm:spPr/>
    </dgm:pt>
    <dgm:pt modelId="{35306489-993D-4EBE-92DE-DE6785E12A41}" type="pres">
      <dgm:prSet presAssocID="{7D2958AC-F091-4730-BE56-DD049E229951}" presName="parTxOnly" presStyleLbl="node1" presStyleIdx="6" presStyleCnt="8">
        <dgm:presLayoutVars>
          <dgm:bulletEnabled val="1"/>
        </dgm:presLayoutVars>
      </dgm:prSet>
      <dgm:spPr/>
    </dgm:pt>
    <dgm:pt modelId="{5DE0A7B3-81FD-4E16-93A3-884A2B76C3F2}" type="pres">
      <dgm:prSet presAssocID="{2F002755-2651-4723-A7F9-A4FEC3AE2574}" presName="parSpace" presStyleCnt="0"/>
      <dgm:spPr/>
    </dgm:pt>
    <dgm:pt modelId="{B83932FA-D44F-4725-AC9B-C8CB1EFD1E7D}" type="pres">
      <dgm:prSet presAssocID="{769EC485-5FA5-4C6B-810C-A3F655A38452}" presName="parTxOnly" presStyleLbl="node1" presStyleIdx="7" presStyleCnt="8">
        <dgm:presLayoutVars>
          <dgm:bulletEnabled val="1"/>
        </dgm:presLayoutVars>
      </dgm:prSet>
      <dgm:spPr/>
    </dgm:pt>
  </dgm:ptLst>
  <dgm:cxnLst>
    <dgm:cxn modelId="{E27DA701-F773-4E1F-852A-7F173413CE25}" srcId="{9982DD48-98E0-4196-AEEE-83C3B59B348D}" destId="{7D2958AC-F091-4730-BE56-DD049E229951}" srcOrd="6" destOrd="0" parTransId="{7B185E73-C9F4-416F-BD1F-242C4FD31617}" sibTransId="{2F002755-2651-4723-A7F9-A4FEC3AE2574}"/>
    <dgm:cxn modelId="{5261E803-4E22-4872-9E39-188E86DB392F}" type="presOf" srcId="{DD705769-964E-4B37-A880-CAFDC578B97B}" destId="{598B504E-8DE4-46E2-B83A-269F2613CE4C}" srcOrd="0" destOrd="0" presId="urn:microsoft.com/office/officeart/2005/8/layout/hChevron3"/>
    <dgm:cxn modelId="{854BDC1C-B8D7-4F24-A6AB-D3C0636A97B7}" srcId="{9982DD48-98E0-4196-AEEE-83C3B59B348D}" destId="{BCDA9161-2D73-4747-B73C-999023CFCACC}" srcOrd="5" destOrd="0" parTransId="{CFEEDB66-6D38-4A52-B559-55E17B1E2FD8}" sibTransId="{5A0910FA-0421-40F5-B85E-1408ACC03EE5}"/>
    <dgm:cxn modelId="{FDA3CF25-E2BF-4C11-B5CD-85045EADF765}" type="presOf" srcId="{9982DD48-98E0-4196-AEEE-83C3B59B348D}" destId="{9843E71A-5834-4194-8026-B5FB59091A57}" srcOrd="0" destOrd="0" presId="urn:microsoft.com/office/officeart/2005/8/layout/hChevron3"/>
    <dgm:cxn modelId="{29193B27-9808-4EEF-8A82-DF30E8714409}" type="presOf" srcId="{FBA81CD0-7EC0-404C-8C12-22620E0917BC}" destId="{5814A2C2-0845-4DC1-BB59-B84C6567F8E4}" srcOrd="0" destOrd="0" presId="urn:microsoft.com/office/officeart/2005/8/layout/hChevron3"/>
    <dgm:cxn modelId="{D200AB61-006F-4C43-AA63-3BD26D8AECB9}" type="presOf" srcId="{7D2958AC-F091-4730-BE56-DD049E229951}" destId="{35306489-993D-4EBE-92DE-DE6785E12A41}" srcOrd="0" destOrd="0" presId="urn:microsoft.com/office/officeart/2005/8/layout/hChevron3"/>
    <dgm:cxn modelId="{2F8EC862-0CAE-4311-A414-F656D9E2DC19}" srcId="{9982DD48-98E0-4196-AEEE-83C3B59B348D}" destId="{DD705769-964E-4B37-A880-CAFDC578B97B}" srcOrd="1" destOrd="0" parTransId="{B7A948D6-E002-426A-B471-1D29A6605472}" sibTransId="{F82DC72D-1AB5-4F80-9F35-FF4443BCC253}"/>
    <dgm:cxn modelId="{13EFA16F-9F85-4A9B-A859-8F4C93EC7550}" type="presOf" srcId="{F8D7FB7D-C4F1-41C7-A431-B77605DD4311}" destId="{209B16C8-A17D-48C3-97C5-AE7A63BD4902}" srcOrd="0" destOrd="0" presId="urn:microsoft.com/office/officeart/2005/8/layout/hChevron3"/>
    <dgm:cxn modelId="{B9B0E24F-C0A0-4FDA-BF1E-4CEB9AFCD854}" srcId="{9982DD48-98E0-4196-AEEE-83C3B59B348D}" destId="{769EC485-5FA5-4C6B-810C-A3F655A38452}" srcOrd="7" destOrd="0" parTransId="{460DF6E1-79FF-422B-BE88-1893121C6749}" sibTransId="{0B3C4E29-7FA1-4476-A854-5AFBA6B96958}"/>
    <dgm:cxn modelId="{970C8852-2CB8-4C37-8BF1-AB5040A96B51}" type="presOf" srcId="{4C7C2E2A-AD20-4690-954C-4E7E7AA2E400}" destId="{76697DBF-8CBF-461E-ABD6-A71801E339D9}" srcOrd="0" destOrd="0" presId="urn:microsoft.com/office/officeart/2005/8/layout/hChevron3"/>
    <dgm:cxn modelId="{069D777D-38AA-4CBC-B33F-5B9E4EF09CD3}" srcId="{9982DD48-98E0-4196-AEEE-83C3B59B348D}" destId="{F8D7FB7D-C4F1-41C7-A431-B77605DD4311}" srcOrd="4" destOrd="0" parTransId="{E6D1DF51-BD68-41C2-931D-B5C5ACB5D27A}" sibTransId="{BF03948B-24F5-437E-A858-19DA42E2825A}"/>
    <dgm:cxn modelId="{7D2F6EAF-8AA4-4F37-A99B-6E8D717FCCF5}" srcId="{9982DD48-98E0-4196-AEEE-83C3B59B348D}" destId="{4C7C2E2A-AD20-4690-954C-4E7E7AA2E400}" srcOrd="0" destOrd="0" parTransId="{E875079E-A7D2-40AC-AFD7-471F0CFDDF8D}" sibTransId="{2C7EB2C3-8802-4F7A-B86E-468E03B00913}"/>
    <dgm:cxn modelId="{1E0A89AF-2F4F-4E2F-8A99-96EFA1786B8E}" type="presOf" srcId="{BCDA9161-2D73-4747-B73C-999023CFCACC}" destId="{5356CB78-014B-42E0-BCE3-8D26A0168CB2}" srcOrd="0" destOrd="0" presId="urn:microsoft.com/office/officeart/2005/8/layout/hChevron3"/>
    <dgm:cxn modelId="{439738B0-28FE-429C-A9BF-6B8B7FBAC211}" srcId="{9982DD48-98E0-4196-AEEE-83C3B59B348D}" destId="{31CB690E-EB14-4B17-91E9-712AC666D8AE}" srcOrd="2" destOrd="0" parTransId="{15E9ECCA-146F-4767-A764-FF366C2D1AA8}" sibTransId="{7C74D900-9413-4BF1-AE63-D40CE965DF0C}"/>
    <dgm:cxn modelId="{8C99A7C4-F2A5-4150-B27C-905DE685FBCB}" type="presOf" srcId="{31CB690E-EB14-4B17-91E9-712AC666D8AE}" destId="{7EB030FD-3BB3-40CC-BCFB-2355B69FB843}" srcOrd="0" destOrd="0" presId="urn:microsoft.com/office/officeart/2005/8/layout/hChevron3"/>
    <dgm:cxn modelId="{7D4EC1CF-B099-47D7-885E-670830B86E87}" type="presOf" srcId="{769EC485-5FA5-4C6B-810C-A3F655A38452}" destId="{B83932FA-D44F-4725-AC9B-C8CB1EFD1E7D}" srcOrd="0" destOrd="0" presId="urn:microsoft.com/office/officeart/2005/8/layout/hChevron3"/>
    <dgm:cxn modelId="{E1DEBBDA-A702-4EC2-98CC-F3AE5CDE357B}" srcId="{9982DD48-98E0-4196-AEEE-83C3B59B348D}" destId="{FBA81CD0-7EC0-404C-8C12-22620E0917BC}" srcOrd="3" destOrd="0" parTransId="{2600AB39-36E5-4F0E-8088-48D1C7AF0727}" sibTransId="{C1781668-AE0C-4DD7-B7A2-B54AE26721D8}"/>
    <dgm:cxn modelId="{CF03CE1E-D484-4176-BE0F-E62D1960E501}" type="presParOf" srcId="{9843E71A-5834-4194-8026-B5FB59091A57}" destId="{76697DBF-8CBF-461E-ABD6-A71801E339D9}" srcOrd="0" destOrd="0" presId="urn:microsoft.com/office/officeart/2005/8/layout/hChevron3"/>
    <dgm:cxn modelId="{628F5EFA-3DC4-42F4-BB45-395B60CE6F58}" type="presParOf" srcId="{9843E71A-5834-4194-8026-B5FB59091A57}" destId="{84384604-1A4A-4F43-AC1C-17BEDC470110}" srcOrd="1" destOrd="0" presId="urn:microsoft.com/office/officeart/2005/8/layout/hChevron3"/>
    <dgm:cxn modelId="{5898965D-2EC5-4588-A564-1A55AD66CA89}" type="presParOf" srcId="{9843E71A-5834-4194-8026-B5FB59091A57}" destId="{598B504E-8DE4-46E2-B83A-269F2613CE4C}" srcOrd="2" destOrd="0" presId="urn:microsoft.com/office/officeart/2005/8/layout/hChevron3"/>
    <dgm:cxn modelId="{08C90F67-D978-44ED-A0F4-0D019FF166D3}" type="presParOf" srcId="{9843E71A-5834-4194-8026-B5FB59091A57}" destId="{E5364DB2-1381-4016-A65F-593BAB66BEF8}" srcOrd="3" destOrd="0" presId="urn:microsoft.com/office/officeart/2005/8/layout/hChevron3"/>
    <dgm:cxn modelId="{8EB387E1-EE4E-4A4A-B9E5-9A8588903CDD}" type="presParOf" srcId="{9843E71A-5834-4194-8026-B5FB59091A57}" destId="{7EB030FD-3BB3-40CC-BCFB-2355B69FB843}" srcOrd="4" destOrd="0" presId="urn:microsoft.com/office/officeart/2005/8/layout/hChevron3"/>
    <dgm:cxn modelId="{FAD05950-8770-44FB-895A-369862C71F33}" type="presParOf" srcId="{9843E71A-5834-4194-8026-B5FB59091A57}" destId="{03F2EC19-BE02-44E1-852E-3D2A59A2D9B5}" srcOrd="5" destOrd="0" presId="urn:microsoft.com/office/officeart/2005/8/layout/hChevron3"/>
    <dgm:cxn modelId="{480DD746-C76E-4B18-ACF2-D6F1B2377998}" type="presParOf" srcId="{9843E71A-5834-4194-8026-B5FB59091A57}" destId="{5814A2C2-0845-4DC1-BB59-B84C6567F8E4}" srcOrd="6" destOrd="0" presId="urn:microsoft.com/office/officeart/2005/8/layout/hChevron3"/>
    <dgm:cxn modelId="{1C12E93C-9E9F-49C4-AE0F-E9B29284BDCD}" type="presParOf" srcId="{9843E71A-5834-4194-8026-B5FB59091A57}" destId="{CB2FA94E-DF0D-4BD8-BC39-084920242D40}" srcOrd="7" destOrd="0" presId="urn:microsoft.com/office/officeart/2005/8/layout/hChevron3"/>
    <dgm:cxn modelId="{2FDE8514-47D3-4159-AD2A-13BDC46C66FB}" type="presParOf" srcId="{9843E71A-5834-4194-8026-B5FB59091A57}" destId="{209B16C8-A17D-48C3-97C5-AE7A63BD4902}" srcOrd="8" destOrd="0" presId="urn:microsoft.com/office/officeart/2005/8/layout/hChevron3"/>
    <dgm:cxn modelId="{12C5038C-FD86-4013-968F-B2CDF3B8485E}" type="presParOf" srcId="{9843E71A-5834-4194-8026-B5FB59091A57}" destId="{F4677E49-14CC-4002-AE1C-86273AF755E7}" srcOrd="9" destOrd="0" presId="urn:microsoft.com/office/officeart/2005/8/layout/hChevron3"/>
    <dgm:cxn modelId="{C04E3ADC-AAAC-423A-AA83-FBEBA6604FE3}" type="presParOf" srcId="{9843E71A-5834-4194-8026-B5FB59091A57}" destId="{5356CB78-014B-42E0-BCE3-8D26A0168CB2}" srcOrd="10" destOrd="0" presId="urn:microsoft.com/office/officeart/2005/8/layout/hChevron3"/>
    <dgm:cxn modelId="{6B741488-EC90-48BB-8881-445882FB71D8}" type="presParOf" srcId="{9843E71A-5834-4194-8026-B5FB59091A57}" destId="{2BE5BF91-4A6F-4804-9C80-EE31B19275C4}" srcOrd="11" destOrd="0" presId="urn:microsoft.com/office/officeart/2005/8/layout/hChevron3"/>
    <dgm:cxn modelId="{16E42407-79D1-43AD-8E11-43C4D85AD45F}" type="presParOf" srcId="{9843E71A-5834-4194-8026-B5FB59091A57}" destId="{35306489-993D-4EBE-92DE-DE6785E12A41}" srcOrd="12" destOrd="0" presId="urn:microsoft.com/office/officeart/2005/8/layout/hChevron3"/>
    <dgm:cxn modelId="{E0307631-3F7B-4CAF-9B99-DB52361C7903}" type="presParOf" srcId="{9843E71A-5834-4194-8026-B5FB59091A57}" destId="{5DE0A7B3-81FD-4E16-93A3-884A2B76C3F2}" srcOrd="13" destOrd="0" presId="urn:microsoft.com/office/officeart/2005/8/layout/hChevron3"/>
    <dgm:cxn modelId="{86F3857A-14F8-4023-8A1E-D3F42E11305B}" type="presParOf" srcId="{9843E71A-5834-4194-8026-B5FB59091A57}" destId="{B83932FA-D44F-4725-AC9B-C8CB1EFD1E7D}"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97DBF-8CBF-461E-ABD6-A71801E339D9}">
      <dsp:nvSpPr>
        <dsp:cNvPr id="0" name=""/>
        <dsp:cNvSpPr/>
      </dsp:nvSpPr>
      <dsp:spPr>
        <a:xfrm>
          <a:off x="4539" y="1763996"/>
          <a:ext cx="1407170" cy="562868"/>
        </a:xfrm>
        <a:prstGeom prst="homePlate">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50000"/>
                  <a:lumOff val="50000"/>
                </a:schemeClr>
              </a:solidFill>
              <a:latin typeface="Arial" panose="020B0604020202020204" pitchFamily="34" charset="0"/>
              <a:cs typeface="Arial" panose="020B0604020202020204" pitchFamily="34" charset="0"/>
            </a:rPr>
            <a:t>2018</a:t>
          </a:r>
        </a:p>
      </dsp:txBody>
      <dsp:txXfrm>
        <a:off x="4539" y="1763996"/>
        <a:ext cx="1266453" cy="562868"/>
      </dsp:txXfrm>
    </dsp:sp>
    <dsp:sp modelId="{598B504E-8DE4-46E2-B83A-269F2613CE4C}">
      <dsp:nvSpPr>
        <dsp:cNvPr id="0" name=""/>
        <dsp:cNvSpPr/>
      </dsp:nvSpPr>
      <dsp:spPr>
        <a:xfrm>
          <a:off x="1130275" y="1763996"/>
          <a:ext cx="1407170" cy="562868"/>
        </a:xfrm>
        <a:prstGeom prst="chevron">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50000"/>
                  <a:lumOff val="50000"/>
                </a:schemeClr>
              </a:solidFill>
              <a:latin typeface="Arial" panose="020B0604020202020204" pitchFamily="34" charset="0"/>
              <a:cs typeface="Arial" panose="020B0604020202020204" pitchFamily="34" charset="0"/>
            </a:rPr>
            <a:t>2019</a:t>
          </a:r>
        </a:p>
      </dsp:txBody>
      <dsp:txXfrm>
        <a:off x="1411709" y="1763996"/>
        <a:ext cx="844302" cy="562868"/>
      </dsp:txXfrm>
    </dsp:sp>
    <dsp:sp modelId="{7EB030FD-3BB3-40CC-BCFB-2355B69FB843}">
      <dsp:nvSpPr>
        <dsp:cNvPr id="0" name=""/>
        <dsp:cNvSpPr/>
      </dsp:nvSpPr>
      <dsp:spPr>
        <a:xfrm>
          <a:off x="2256011" y="1763996"/>
          <a:ext cx="1407170" cy="562868"/>
        </a:xfrm>
        <a:prstGeom prst="chevron">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50000"/>
                  <a:lumOff val="50000"/>
                </a:schemeClr>
              </a:solidFill>
              <a:latin typeface="Arial" panose="020B0604020202020204" pitchFamily="34" charset="0"/>
              <a:cs typeface="Arial" panose="020B0604020202020204" pitchFamily="34" charset="0"/>
            </a:rPr>
            <a:t>2020</a:t>
          </a:r>
        </a:p>
      </dsp:txBody>
      <dsp:txXfrm>
        <a:off x="2537445" y="1763996"/>
        <a:ext cx="844302" cy="562868"/>
      </dsp:txXfrm>
    </dsp:sp>
    <dsp:sp modelId="{5814A2C2-0845-4DC1-BB59-B84C6567F8E4}">
      <dsp:nvSpPr>
        <dsp:cNvPr id="0" name=""/>
        <dsp:cNvSpPr/>
      </dsp:nvSpPr>
      <dsp:spPr>
        <a:xfrm>
          <a:off x="3381747" y="1763996"/>
          <a:ext cx="1407170" cy="562868"/>
        </a:xfrm>
        <a:prstGeom prst="chevron">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50000"/>
                  <a:lumOff val="50000"/>
                </a:schemeClr>
              </a:solidFill>
              <a:latin typeface="Arial" panose="020B0604020202020204" pitchFamily="34" charset="0"/>
              <a:cs typeface="Arial" panose="020B0604020202020204" pitchFamily="34" charset="0"/>
            </a:rPr>
            <a:t>2021</a:t>
          </a:r>
        </a:p>
      </dsp:txBody>
      <dsp:txXfrm>
        <a:off x="3663181" y="1763996"/>
        <a:ext cx="844302" cy="562868"/>
      </dsp:txXfrm>
    </dsp:sp>
    <dsp:sp modelId="{209B16C8-A17D-48C3-97C5-AE7A63BD4902}">
      <dsp:nvSpPr>
        <dsp:cNvPr id="0" name=""/>
        <dsp:cNvSpPr/>
      </dsp:nvSpPr>
      <dsp:spPr>
        <a:xfrm>
          <a:off x="4507483" y="1763996"/>
          <a:ext cx="1407170" cy="562868"/>
        </a:xfrm>
        <a:prstGeom prst="chevron">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50000"/>
                  <a:lumOff val="50000"/>
                </a:schemeClr>
              </a:solidFill>
              <a:latin typeface="Arial" panose="020B0604020202020204" pitchFamily="34" charset="0"/>
              <a:cs typeface="Arial" panose="020B0604020202020204" pitchFamily="34" charset="0"/>
            </a:rPr>
            <a:t>2022</a:t>
          </a:r>
        </a:p>
      </dsp:txBody>
      <dsp:txXfrm>
        <a:off x="4788917" y="1763996"/>
        <a:ext cx="844302" cy="562868"/>
      </dsp:txXfrm>
    </dsp:sp>
    <dsp:sp modelId="{5356CB78-014B-42E0-BCE3-8D26A0168CB2}">
      <dsp:nvSpPr>
        <dsp:cNvPr id="0" name=""/>
        <dsp:cNvSpPr/>
      </dsp:nvSpPr>
      <dsp:spPr>
        <a:xfrm>
          <a:off x="5633219" y="1763996"/>
          <a:ext cx="1407170" cy="562868"/>
        </a:xfrm>
        <a:prstGeom prst="chevron">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lumMod val="50000"/>
                  <a:lumOff val="50000"/>
                </a:schemeClr>
              </a:solidFill>
              <a:latin typeface="Arial" panose="020B0604020202020204" pitchFamily="34" charset="0"/>
              <a:cs typeface="Arial" panose="020B0604020202020204" pitchFamily="34" charset="0"/>
            </a:rPr>
            <a:t>2023</a:t>
          </a:r>
        </a:p>
      </dsp:txBody>
      <dsp:txXfrm>
        <a:off x="5914653" y="1763996"/>
        <a:ext cx="844302" cy="562868"/>
      </dsp:txXfrm>
    </dsp:sp>
    <dsp:sp modelId="{35306489-993D-4EBE-92DE-DE6785E12A41}">
      <dsp:nvSpPr>
        <dsp:cNvPr id="0" name=""/>
        <dsp:cNvSpPr/>
      </dsp:nvSpPr>
      <dsp:spPr>
        <a:xfrm>
          <a:off x="6758955" y="1763996"/>
          <a:ext cx="1407170" cy="562868"/>
        </a:xfrm>
        <a:prstGeom prst="chevron">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latin typeface="Arial" panose="020B0604020202020204" pitchFamily="34" charset="0"/>
              <a:cs typeface="Arial" panose="020B0604020202020204" pitchFamily="34" charset="0"/>
            </a:rPr>
            <a:t>2024</a:t>
          </a:r>
        </a:p>
      </dsp:txBody>
      <dsp:txXfrm>
        <a:off x="7040389" y="1763996"/>
        <a:ext cx="844302" cy="562868"/>
      </dsp:txXfrm>
    </dsp:sp>
    <dsp:sp modelId="{B83932FA-D44F-4725-AC9B-C8CB1EFD1E7D}">
      <dsp:nvSpPr>
        <dsp:cNvPr id="0" name=""/>
        <dsp:cNvSpPr/>
      </dsp:nvSpPr>
      <dsp:spPr>
        <a:xfrm>
          <a:off x="7884691" y="1763996"/>
          <a:ext cx="1407170" cy="562868"/>
        </a:xfrm>
        <a:prstGeom prst="chevron">
          <a:avLst/>
        </a:prstGeom>
        <a:solidFill>
          <a:srgbClr val="91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latin typeface="Arial" panose="020B0604020202020204" pitchFamily="34" charset="0"/>
              <a:cs typeface="Arial" panose="020B0604020202020204" pitchFamily="34" charset="0"/>
            </a:rPr>
            <a:t>2025</a:t>
          </a:r>
        </a:p>
      </dsp:txBody>
      <dsp:txXfrm>
        <a:off x="8166125" y="1763996"/>
        <a:ext cx="844302" cy="56286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2025-05-27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6205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70440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u="sng"/>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322268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u="sng"/>
          </a:p>
        </p:txBody>
      </p:sp>
      <p:sp>
        <p:nvSpPr>
          <p:cNvPr id="4" name="Slide Number Placeholder 3"/>
          <p:cNvSpPr>
            <a:spLocks noGrp="1"/>
          </p:cNvSpPr>
          <p:nvPr>
            <p:ph type="sldNum" sz="quarter" idx="10"/>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197823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u="sng"/>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270511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336428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2255303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1925326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202889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407653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253407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346998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51667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44189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879032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378421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2112560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1372822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u="sng"/>
          </a:p>
        </p:txBody>
      </p:sp>
      <p:sp>
        <p:nvSpPr>
          <p:cNvPr id="4" name="Slide Number Placeholder 3"/>
          <p:cNvSpPr>
            <a:spLocks noGrp="1"/>
          </p:cNvSpPr>
          <p:nvPr>
            <p:ph type="sldNum" sz="quarter" idx="10"/>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70094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1437370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1564817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31</a:t>
            </a:fld>
            <a:endParaRPr lang="en-CA"/>
          </a:p>
        </p:txBody>
      </p:sp>
    </p:spTree>
    <p:extLst>
      <p:ext uri="{BB962C8B-B14F-4D97-AF65-F5344CB8AC3E}">
        <p14:creationId xmlns:p14="http://schemas.microsoft.com/office/powerpoint/2010/main" val="87563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34767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1111942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2965762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3961519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12655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8232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1793622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3686538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3253362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3555110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227492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3007449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42</a:t>
            </a:fld>
            <a:endParaRPr lang="en-CA"/>
          </a:p>
        </p:txBody>
      </p:sp>
    </p:spTree>
    <p:extLst>
      <p:ext uri="{BB962C8B-B14F-4D97-AF65-F5344CB8AC3E}">
        <p14:creationId xmlns:p14="http://schemas.microsoft.com/office/powerpoint/2010/main" val="1871943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4284812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2684181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45</a:t>
            </a:fld>
            <a:endParaRPr lang="en-CA"/>
          </a:p>
        </p:txBody>
      </p:sp>
    </p:spTree>
    <p:extLst>
      <p:ext uri="{BB962C8B-B14F-4D97-AF65-F5344CB8AC3E}">
        <p14:creationId xmlns:p14="http://schemas.microsoft.com/office/powerpoint/2010/main" val="3560777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46</a:t>
            </a:fld>
            <a:endParaRPr lang="en-CA"/>
          </a:p>
        </p:txBody>
      </p:sp>
    </p:spTree>
    <p:extLst>
      <p:ext uri="{BB962C8B-B14F-4D97-AF65-F5344CB8AC3E}">
        <p14:creationId xmlns:p14="http://schemas.microsoft.com/office/powerpoint/2010/main" val="332184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79706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353702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251427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132606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1315526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EB283B-D6E9-66DA-27D8-C76615D31466}"/>
              </a:ext>
            </a:extLst>
          </p:cNvPr>
          <p:cNvPicPr>
            <a:picLocks noChangeAspect="1"/>
          </p:cNvPicPr>
          <p:nvPr userDrawn="1"/>
        </p:nvPicPr>
        <p:blipFill>
          <a:blip r:embed="rId2"/>
          <a:stretch>
            <a:fillRect/>
          </a:stretch>
        </p:blipFill>
        <p:spPr>
          <a:xfrm>
            <a:off x="-22735" y="1581913"/>
            <a:ext cx="12214735" cy="5276087"/>
          </a:xfrm>
          <a:prstGeom prst="rect">
            <a:avLst/>
          </a:prstGeom>
          <a:effectLst/>
        </p:spPr>
      </p:pic>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71507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Rectangle 4">
            <a:extLst>
              <a:ext uri="{FF2B5EF4-FFF2-40B4-BE49-F238E27FC236}">
                <a16:creationId xmlns:a16="http://schemas.microsoft.com/office/drawing/2014/main" id="{00CDD8DC-F016-34A6-96B0-D85B5DF0BF21}"/>
              </a:ext>
            </a:extLst>
          </p:cNvPr>
          <p:cNvSpPr/>
          <p:nvPr userDrawn="1"/>
        </p:nvSpPr>
        <p:spPr>
          <a:xfrm>
            <a:off x="0" y="-10160"/>
            <a:ext cx="12192000" cy="1592072"/>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0D9302-B2BF-7806-DA13-4F0A245D6742}"/>
              </a:ext>
            </a:extLst>
          </p:cNvPr>
          <p:cNvPicPr>
            <a:picLocks noChangeAspect="1"/>
          </p:cNvPicPr>
          <p:nvPr userDrawn="1"/>
        </p:nvPicPr>
        <p:blipFill>
          <a:blip r:embed="rId3"/>
          <a:stretch>
            <a:fillRect/>
          </a:stretch>
        </p:blipFill>
        <p:spPr>
          <a:xfrm>
            <a:off x="10195560" y="801827"/>
            <a:ext cx="1645920" cy="1645920"/>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E21949A-2ED2-0B8E-2671-CD227327CEDC}"/>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E3ED3A-552F-B2EE-2EC9-C7EE68B857B8}"/>
              </a:ext>
            </a:extLst>
          </p:cNvPr>
          <p:cNvPicPr>
            <a:picLocks noChangeAspect="1"/>
          </p:cNvPicPr>
          <p:nvPr userDrawn="1"/>
        </p:nvPicPr>
        <p:blipFill>
          <a:blip r:embed="rId4"/>
          <a:stretch>
            <a:fillRect/>
          </a:stretch>
        </p:blipFill>
        <p:spPr>
          <a:xfrm>
            <a:off x="350520" y="402474"/>
            <a:ext cx="4150847" cy="798705"/>
          </a:xfrm>
          <a:prstGeom prst="rect">
            <a:avLst/>
          </a:prstGeom>
        </p:spPr>
      </p:pic>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28C43-AF8B-F72B-7E0E-FEC3EBDE4D0D}"/>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3" name="Rectangle 2">
            <a:extLst>
              <a:ext uri="{FF2B5EF4-FFF2-40B4-BE49-F238E27FC236}">
                <a16:creationId xmlns:a16="http://schemas.microsoft.com/office/drawing/2014/main" id="{F015CD90-E1A0-30BA-9452-6F7524104369}"/>
              </a:ext>
            </a:extLst>
          </p:cNvPr>
          <p:cNvSpPr/>
          <p:nvPr userDrawn="1"/>
        </p:nvSpPr>
        <p:spPr>
          <a:xfrm>
            <a:off x="0" y="-1016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C13000-320F-D844-BE01-DD67AD566586}"/>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667" b="0" cap="none" baseline="0">
                <a:solidFill>
                  <a:srgbClr val="715073"/>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5/27/2025</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6" name="Picture 5">
            <a:extLst>
              <a:ext uri="{FF2B5EF4-FFF2-40B4-BE49-F238E27FC236}">
                <a16:creationId xmlns:a16="http://schemas.microsoft.com/office/drawing/2014/main" id="{CD39EA55-0FA9-31E1-0F8A-994F9351C8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200"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71507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2"/>
            <a:ext cx="3290047" cy="224120"/>
          </a:xfrm>
          <a:prstGeom prst="rect">
            <a:avLst/>
          </a:prstGeom>
        </p:spPr>
        <p:txBody>
          <a:bodyPr/>
          <a:lstStyle>
            <a:lvl1pPr>
              <a:defRPr sz="1067">
                <a:solidFill>
                  <a:schemeClr val="bg1"/>
                </a:solidFill>
              </a:defRPr>
            </a:lvl1pPr>
          </a:lstStyle>
          <a:p>
            <a:fld id="{12F42DBC-C000-474C-847A-96A1FE0230FB}" type="datetime1">
              <a:rPr lang="en-US" smtClean="0"/>
              <a:pPr/>
              <a:t>5/27/2025</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2" name="Picture 1">
            <a:extLst>
              <a:ext uri="{FF2B5EF4-FFF2-40B4-BE49-F238E27FC236}">
                <a16:creationId xmlns:a16="http://schemas.microsoft.com/office/drawing/2014/main" id="{57364A12-5636-9277-6575-91D158B25B79}"/>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5" name="Rectangle 4">
            <a:extLst>
              <a:ext uri="{FF2B5EF4-FFF2-40B4-BE49-F238E27FC236}">
                <a16:creationId xmlns:a16="http://schemas.microsoft.com/office/drawing/2014/main" id="{B341DDE8-E7EB-A26A-E48C-93183E1D8336}"/>
              </a:ext>
            </a:extLst>
          </p:cNvPr>
          <p:cNvSpPr/>
          <p:nvPr userDrawn="1"/>
        </p:nvSpPr>
        <p:spPr>
          <a:xfrm>
            <a:off x="0" y="-1016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64E339-2B80-88E0-57DF-B21F2C884209}"/>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EEF466E-D5CC-7F9D-E70C-E196A95237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47016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B0519-EF76-0307-44D5-D7BE7BAEDA3E}"/>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61_8906FCCA.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64_E64BE77E.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87_1088615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8F_D48F07BD.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126_C16C806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2A_EAC6C4B.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5E_48E02A4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a:normAutofit/>
          </a:bodyPr>
          <a:lstStyle/>
          <a:p>
            <a:pPr algn="l"/>
            <a:r>
              <a:rPr lang="en-CA" b="0" dirty="0"/>
              <a:t>Treatment of Pediatric Venous Thromboembolism</a:t>
            </a:r>
          </a:p>
        </p:txBody>
      </p:sp>
      <p:sp>
        <p:nvSpPr>
          <p:cNvPr id="6" name="Subtitle 2">
            <a:extLst>
              <a:ext uri="{FF2B5EF4-FFF2-40B4-BE49-F238E27FC236}">
                <a16:creationId xmlns:a16="http://schemas.microsoft.com/office/drawing/2014/main" id="{9A7A0DF7-3A2B-8846-AACF-AB69A37D8BA5}"/>
              </a:ext>
            </a:extLst>
          </p:cNvPr>
          <p:cNvSpPr>
            <a:spLocks noGrp="1"/>
          </p:cNvSpPr>
          <p:nvPr>
            <p:ph type="subTitle" idx="1"/>
          </p:nvPr>
        </p:nvSpPr>
        <p:spPr>
          <a:xfrm>
            <a:off x="914400" y="3787382"/>
            <a:ext cx="9568543" cy="2791640"/>
          </a:xfrm>
        </p:spPr>
        <p:txBody>
          <a:bodyPr lIns="91440" tIns="45720" rIns="91440" bIns="45720" anchor="t">
            <a:noAutofit/>
          </a:bodyPr>
          <a:lstStyle/>
          <a:p>
            <a:pPr algn="l"/>
            <a:r>
              <a:rPr lang="en-CA" b="1" i="1" cap="none" dirty="0"/>
              <a:t>An Educational Slide Set </a:t>
            </a:r>
          </a:p>
          <a:p>
            <a:pPr algn="l"/>
            <a:r>
              <a:rPr lang="en-US" sz="2000" cap="none" dirty="0">
                <a:ea typeface="Geneva"/>
              </a:rPr>
              <a:t>American Society of Hematology/International Society of Thrombosis and Hemostasis 2025 updated guidelines for treatment of venous thromboembolism in pediatric patients </a:t>
            </a:r>
          </a:p>
          <a:p>
            <a:pPr algn="l"/>
            <a:endParaRPr lang="en-US" sz="1800" b="1" cap="none" dirty="0"/>
          </a:p>
          <a:p>
            <a:pPr algn="l"/>
            <a:r>
              <a:rPr lang="en-US" sz="1600" b="1" cap="none" dirty="0">
                <a:ea typeface="Geneva"/>
              </a:rPr>
              <a:t>Slide set authors: </a:t>
            </a:r>
            <a:br>
              <a:rPr lang="en-US" sz="1600" cap="none" dirty="0"/>
            </a:br>
            <a:r>
              <a:rPr lang="en-US" sz="1600" cap="none" dirty="0">
                <a:ea typeface="Geneva"/>
              </a:rPr>
              <a:t>Dr. Nicole Elena </a:t>
            </a:r>
            <a:r>
              <a:rPr lang="en-US" sz="1600" cap="none" dirty="0" err="1">
                <a:ea typeface="Geneva"/>
              </a:rPr>
              <a:t>Kucine</a:t>
            </a:r>
            <a:r>
              <a:rPr lang="en-US" sz="1600" cap="none" dirty="0">
                <a:ea typeface="Geneva"/>
              </a:rPr>
              <a:t>; Dr. Riten Kumar; Dr. Anthony Chan; Dr. Paul Monagle</a:t>
            </a:r>
            <a:endParaRPr lang="en-CA" sz="1600" cap="none" dirty="0">
              <a:ea typeface="Geneva"/>
            </a:endParaRPr>
          </a:p>
        </p:txBody>
      </p:sp>
    </p:spTree>
    <p:extLst>
      <p:ext uri="{BB962C8B-B14F-4D97-AF65-F5344CB8AC3E}">
        <p14:creationId xmlns:p14="http://schemas.microsoft.com/office/powerpoint/2010/main" val="186448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a:t>Case 1: Provoked VTE in a child</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lIns="0" tIns="0" rIns="0" bIns="0" anchor="t">
            <a:normAutofit/>
          </a:bodyPr>
          <a:lstStyle/>
          <a:p>
            <a:pPr>
              <a:spcAft>
                <a:spcPts val="600"/>
              </a:spcAft>
            </a:pPr>
            <a:r>
              <a:rPr lang="en-CA" dirty="0"/>
              <a:t>A 20-month-old toddler is admitted to the pediatric ICU with RSV and respiratory failure</a:t>
            </a:r>
          </a:p>
          <a:p>
            <a:pPr>
              <a:spcAft>
                <a:spcPts val="600"/>
              </a:spcAft>
            </a:pPr>
            <a:r>
              <a:rPr lang="en-CA" dirty="0"/>
              <a:t>There is no personal or family history of thrombosis</a:t>
            </a:r>
          </a:p>
          <a:p>
            <a:pPr>
              <a:spcAft>
                <a:spcPts val="600"/>
              </a:spcAft>
            </a:pPr>
            <a:r>
              <a:rPr lang="en-CA" sz="2650" dirty="0">
                <a:ea typeface="Geneva"/>
              </a:rPr>
              <a:t>The patient is intubated, and a left femoral CVAD is placed</a:t>
            </a:r>
            <a:endParaRPr lang="en-CA" dirty="0"/>
          </a:p>
          <a:p>
            <a:pPr>
              <a:spcAft>
                <a:spcPts val="600"/>
              </a:spcAft>
            </a:pPr>
            <a:r>
              <a:rPr lang="en-CA" dirty="0"/>
              <a:t>2 days after admission he develops left lower extremity swelling</a:t>
            </a:r>
            <a:endParaRPr lang="en-CA" b="1" dirty="0">
              <a:solidFill>
                <a:srgbClr val="FF0000"/>
              </a:solidFill>
            </a:endParaRPr>
          </a:p>
          <a:p>
            <a:pPr>
              <a:spcAft>
                <a:spcPts val="600"/>
              </a:spcAft>
            </a:pPr>
            <a:endParaRPr lang="en-CA" dirty="0"/>
          </a:p>
          <a:p>
            <a:pPr>
              <a:spcAft>
                <a:spcPts val="600"/>
              </a:spcAft>
            </a:pPr>
            <a:endParaRPr lang="en-CA" b="1" dirty="0">
              <a:solidFill>
                <a:srgbClr val="FF0000"/>
              </a:solidFill>
            </a:endParaRPr>
          </a:p>
        </p:txBody>
      </p:sp>
    </p:spTree>
    <p:extLst>
      <p:ext uri="{BB962C8B-B14F-4D97-AF65-F5344CB8AC3E}">
        <p14:creationId xmlns:p14="http://schemas.microsoft.com/office/powerpoint/2010/main" val="18743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a:lstStyle/>
          <a:p>
            <a:r>
              <a:rPr lang="en-CA"/>
              <a:t>Case 1: Provoked VTE in a child</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a:lstStyle/>
          <a:p>
            <a:pPr marL="0" indent="0">
              <a:buNone/>
            </a:pPr>
            <a:r>
              <a:rPr lang="en-CA" b="1" dirty="0"/>
              <a:t>Doppler ultrasound (US)</a:t>
            </a:r>
            <a:r>
              <a:rPr lang="en-CA" dirty="0"/>
              <a:t>: occlusive thrombus is seen around the catheter in the common femoral vein</a:t>
            </a:r>
            <a:r>
              <a:rPr lang="en-CA" i="1" dirty="0"/>
              <a:t> - </a:t>
            </a:r>
            <a:r>
              <a:rPr lang="en-CA" b="1" i="1" u="sng" dirty="0"/>
              <a:t>Provoked VTE</a:t>
            </a:r>
          </a:p>
          <a:p>
            <a:pPr marL="0" indent="0">
              <a:buNone/>
            </a:pPr>
            <a:endParaRPr lang="en-CA" sz="1400" dirty="0"/>
          </a:p>
          <a:p>
            <a:pPr marL="0" indent="0">
              <a:buNone/>
            </a:pPr>
            <a:r>
              <a:rPr lang="en-CA" dirty="0"/>
              <a:t>Anticoagulation is started </a:t>
            </a:r>
          </a:p>
          <a:p>
            <a:pPr marL="0" indent="0">
              <a:buNone/>
            </a:pPr>
            <a:r>
              <a:rPr lang="en-CA" dirty="0"/>
              <a:t>Since the line is working and still necessary, it is left in place until just prior to discharge</a:t>
            </a:r>
          </a:p>
          <a:p>
            <a:pPr marL="0" indent="0">
              <a:buNone/>
            </a:pPr>
            <a:endParaRPr lang="en-CA" sz="1400" dirty="0"/>
          </a:p>
          <a:p>
            <a:pPr marL="0" indent="0">
              <a:buNone/>
            </a:pPr>
            <a:r>
              <a:rPr lang="en-CA" dirty="0"/>
              <a:t>Anticoagulation continues after hospital discharge</a:t>
            </a:r>
          </a:p>
          <a:p>
            <a:pPr marL="0" indent="0">
              <a:buNone/>
            </a:pPr>
            <a:endParaRPr lang="en-CA" sz="1400" dirty="0"/>
          </a:p>
          <a:p>
            <a:pPr marL="0" indent="0">
              <a:buNone/>
            </a:pPr>
            <a:endParaRPr lang="en-CA" sz="400" dirty="0"/>
          </a:p>
          <a:p>
            <a:pPr marL="0" indent="0">
              <a:buNone/>
            </a:pPr>
            <a:r>
              <a:rPr lang="en-CA" dirty="0"/>
              <a:t>On follow-up at 6 weeks - swelling has resolved on physical exam, and an US with doppler shows a small segment of residual non-occlusive thrombus</a:t>
            </a:r>
          </a:p>
        </p:txBody>
      </p:sp>
    </p:spTree>
    <p:extLst>
      <p:ext uri="{BB962C8B-B14F-4D97-AF65-F5344CB8AC3E}">
        <p14:creationId xmlns:p14="http://schemas.microsoft.com/office/powerpoint/2010/main" val="262830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05000"/>
            <a:ext cx="10972800" cy="4082718"/>
          </a:xfrm>
        </p:spPr>
        <p:txBody>
          <a:bodyPr>
            <a:noAutofit/>
          </a:bodyPr>
          <a:lstStyle/>
          <a:p>
            <a:pPr marL="0" indent="0">
              <a:buNone/>
            </a:pPr>
            <a:r>
              <a:rPr lang="en-CA" sz="2400" b="1" dirty="0"/>
              <a:t>This child has a provoked VTE. </a:t>
            </a:r>
          </a:p>
          <a:p>
            <a:pPr marL="0" indent="0">
              <a:buNone/>
            </a:pPr>
            <a:endParaRPr lang="en-CA" sz="800" b="1" dirty="0"/>
          </a:p>
          <a:p>
            <a:pPr marL="0" indent="0">
              <a:buNone/>
            </a:pPr>
            <a:r>
              <a:rPr lang="en-CA" sz="2400" b="1" dirty="0"/>
              <a:t>His risk factors for the thrombus are resolved, and the clot has partially resolved and there is no longer occlusive thrombus. </a:t>
            </a:r>
          </a:p>
          <a:p>
            <a:pPr marL="0" indent="0">
              <a:buNone/>
            </a:pPr>
            <a:endParaRPr lang="en-CA" sz="800" b="1" dirty="0"/>
          </a:p>
          <a:p>
            <a:pPr marL="0" indent="0">
              <a:buNone/>
            </a:pPr>
            <a:r>
              <a:rPr lang="en-CA" sz="2400" b="1" dirty="0"/>
              <a:t>How would you manage his VTE at this point?</a:t>
            </a:r>
          </a:p>
          <a:p>
            <a:pPr marL="0" indent="0">
              <a:buNone/>
            </a:pPr>
            <a:endParaRPr lang="en-CA" sz="2400" dirty="0"/>
          </a:p>
          <a:p>
            <a:pPr marL="514350" indent="-514350">
              <a:buAutoNum type="alphaUcPeriod"/>
            </a:pPr>
            <a:r>
              <a:rPr lang="en-CA" sz="2400" dirty="0"/>
              <a:t>Continue anticoagulation for a total of 3 months and then discontinue</a:t>
            </a:r>
          </a:p>
          <a:p>
            <a:pPr marL="514350" indent="-514350">
              <a:buAutoNum type="alphaUcPeriod"/>
            </a:pPr>
            <a:r>
              <a:rPr lang="en-CA" sz="2400" dirty="0"/>
              <a:t>Discontinue anticoagulation now that 6 weeks of treatment are completed</a:t>
            </a:r>
          </a:p>
          <a:p>
            <a:pPr marL="514350" indent="-514350">
              <a:buAutoNum type="alphaUcPeriod"/>
            </a:pPr>
            <a:r>
              <a:rPr lang="en-CA" sz="2400" dirty="0"/>
              <a:t>Continue treatment until thrombus resolves completely on US</a:t>
            </a:r>
          </a:p>
          <a:p>
            <a:pPr marL="514350" indent="-514350">
              <a:buAutoNum type="alphaUcPeriod"/>
            </a:pPr>
            <a:r>
              <a:rPr lang="en-CA" sz="2400" dirty="0"/>
              <a:t>Surgical thrombectomy</a:t>
            </a:r>
          </a:p>
        </p:txBody>
      </p:sp>
      <p:sp>
        <p:nvSpPr>
          <p:cNvPr id="2" name="Rectangle 1">
            <a:extLst>
              <a:ext uri="{FF2B5EF4-FFF2-40B4-BE49-F238E27FC236}">
                <a16:creationId xmlns:a16="http://schemas.microsoft.com/office/drawing/2014/main" id="{99B4ED89-B810-70AE-D9FC-0FB35B147711}"/>
              </a:ext>
            </a:extLst>
          </p:cNvPr>
          <p:cNvSpPr/>
          <p:nvPr/>
        </p:nvSpPr>
        <p:spPr>
          <a:xfrm>
            <a:off x="301529" y="4737251"/>
            <a:ext cx="9976790" cy="407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428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8869A-A1CD-4F5A-8E48-55DDD2FB3BCE}"/>
              </a:ext>
            </a:extLst>
          </p:cNvPr>
          <p:cNvSpPr txBox="1"/>
          <p:nvPr/>
        </p:nvSpPr>
        <p:spPr>
          <a:xfrm>
            <a:off x="899110" y="4049428"/>
            <a:ext cx="3199371" cy="2410849"/>
          </a:xfrm>
          <a:prstGeom prst="rect">
            <a:avLst/>
          </a:prstGeom>
          <a:solidFill>
            <a:srgbClr val="FED9B0"/>
          </a:solidFill>
        </p:spPr>
        <p:txBody>
          <a:bodyPr wrap="square" rtlCol="0" anchor="t" anchorCtr="0">
            <a:noAutofit/>
          </a:bodyPr>
          <a:lstStyle/>
          <a:p>
            <a:r>
              <a:rPr lang="en-CA" dirty="0">
                <a:solidFill>
                  <a:schemeClr val="tx1">
                    <a:lumMod val="50000"/>
                    <a:lumOff val="50000"/>
                  </a:schemeClr>
                </a:solidFill>
              </a:rPr>
              <a:t>Patients are </a:t>
            </a:r>
            <a:r>
              <a:rPr lang="en-CA" b="1" dirty="0">
                <a:solidFill>
                  <a:srgbClr val="E63E30"/>
                </a:solidFill>
              </a:rPr>
              <a:t>excluded</a:t>
            </a:r>
            <a:r>
              <a:rPr lang="en-CA" dirty="0">
                <a:solidFill>
                  <a:schemeClr val="tx1">
                    <a:lumMod val="50000"/>
                    <a:lumOff val="50000"/>
                  </a:schemeClr>
                </a:solidFill>
              </a:rPr>
              <a:t> from this recommendation if they have:</a:t>
            </a:r>
          </a:p>
          <a:p>
            <a:pPr marL="285750" indent="-285750">
              <a:buFont typeface="Arial" panose="020B0604020202020204" pitchFamily="34" charset="0"/>
              <a:buChar char="•"/>
            </a:pPr>
            <a:r>
              <a:rPr lang="en-CA" b="1" dirty="0">
                <a:solidFill>
                  <a:schemeClr val="tx1">
                    <a:lumMod val="50000"/>
                    <a:lumOff val="50000"/>
                  </a:schemeClr>
                </a:solidFill>
              </a:rPr>
              <a:t>Pulmonary embolism</a:t>
            </a:r>
          </a:p>
          <a:p>
            <a:pPr marL="285750" indent="-285750">
              <a:buFont typeface="Arial" panose="020B0604020202020204" pitchFamily="34" charset="0"/>
              <a:buChar char="•"/>
            </a:pPr>
            <a:r>
              <a:rPr lang="en-CA" b="1" dirty="0">
                <a:solidFill>
                  <a:schemeClr val="tx1">
                    <a:lumMod val="50000"/>
                    <a:lumOff val="50000"/>
                  </a:schemeClr>
                </a:solidFill>
              </a:rPr>
              <a:t>Cancer associated VTE</a:t>
            </a:r>
          </a:p>
          <a:p>
            <a:pPr marL="285750" indent="-285750">
              <a:buFont typeface="Arial" panose="020B0604020202020204" pitchFamily="34" charset="0"/>
              <a:buChar char="•"/>
            </a:pPr>
            <a:r>
              <a:rPr lang="en-CA" b="1" dirty="0">
                <a:solidFill>
                  <a:schemeClr val="tx1">
                    <a:lumMod val="50000"/>
                    <a:lumOff val="50000"/>
                  </a:schemeClr>
                </a:solidFill>
              </a:rPr>
              <a:t>Recurrent VTE</a:t>
            </a:r>
          </a:p>
          <a:p>
            <a:pPr marL="285750" indent="-285750">
              <a:buFont typeface="Arial" panose="020B0604020202020204" pitchFamily="34" charset="0"/>
              <a:buChar char="•"/>
            </a:pPr>
            <a:r>
              <a:rPr lang="en-CA" b="1" dirty="0">
                <a:solidFill>
                  <a:schemeClr val="tx1">
                    <a:lumMod val="50000"/>
                    <a:lumOff val="50000"/>
                  </a:schemeClr>
                </a:solidFill>
              </a:rPr>
              <a:t>Persistent provoking risk factors</a:t>
            </a:r>
          </a:p>
          <a:p>
            <a:pPr marL="285750" indent="-285750">
              <a:buFont typeface="Arial" panose="020B0604020202020204" pitchFamily="34" charset="0"/>
              <a:buChar char="•"/>
            </a:pPr>
            <a:r>
              <a:rPr lang="en-CA" b="1" dirty="0">
                <a:solidFill>
                  <a:schemeClr val="tx1">
                    <a:lumMod val="50000"/>
                    <a:lumOff val="50000"/>
                  </a:schemeClr>
                </a:solidFill>
              </a:rPr>
              <a:t>Major thrombophilia</a:t>
            </a:r>
          </a:p>
          <a:p>
            <a:pPr marL="285750" indent="-285750">
              <a:buFont typeface="Arial" panose="020B0604020202020204" pitchFamily="34" charset="0"/>
              <a:buChar char="•"/>
            </a:pPr>
            <a:endParaRPr lang="en-CA" dirty="0">
              <a:solidFill>
                <a:schemeClr val="tx1">
                  <a:lumMod val="50000"/>
                  <a:lumOff val="50000"/>
                </a:schemeClr>
              </a:solidFill>
            </a:endParaRPr>
          </a:p>
        </p:txBody>
      </p:sp>
      <p:sp>
        <p:nvSpPr>
          <p:cNvPr id="5" name="TextBox 4">
            <a:extLst>
              <a:ext uri="{FF2B5EF4-FFF2-40B4-BE49-F238E27FC236}">
                <a16:creationId xmlns:a16="http://schemas.microsoft.com/office/drawing/2014/main" id="{A05F48DD-8B47-419E-9AD1-4E8982227F5B}"/>
              </a:ext>
            </a:extLst>
          </p:cNvPr>
          <p:cNvSpPr txBox="1"/>
          <p:nvPr/>
        </p:nvSpPr>
        <p:spPr>
          <a:xfrm>
            <a:off x="4307717" y="4053732"/>
            <a:ext cx="3547902" cy="2406546"/>
          </a:xfrm>
          <a:prstGeom prst="rect">
            <a:avLst/>
          </a:prstGeom>
          <a:solidFill>
            <a:srgbClr val="BEE0E4"/>
          </a:solidFill>
        </p:spPr>
        <p:txBody>
          <a:bodyPr wrap="square" rtlCol="0" anchor="t" anchorCtr="0">
            <a:noAutofit/>
          </a:bodyPr>
          <a:lstStyle/>
          <a:p>
            <a:r>
              <a:rPr lang="en-CA" dirty="0">
                <a:solidFill>
                  <a:schemeClr val="tx1">
                    <a:lumMod val="50000"/>
                    <a:lumOff val="50000"/>
                  </a:schemeClr>
                </a:solidFill>
              </a:rPr>
              <a:t>Children with </a:t>
            </a:r>
            <a:r>
              <a:rPr lang="en-CA" b="1" u="sng" dirty="0">
                <a:solidFill>
                  <a:schemeClr val="tx1">
                    <a:lumMod val="50000"/>
                    <a:lumOff val="50000"/>
                  </a:schemeClr>
                </a:solidFill>
              </a:rPr>
              <a:t>persistent occlusive thrombus</a:t>
            </a:r>
            <a:r>
              <a:rPr lang="en-CA" b="1" dirty="0">
                <a:solidFill>
                  <a:schemeClr val="tx1">
                    <a:lumMod val="50000"/>
                    <a:lumOff val="50000"/>
                  </a:schemeClr>
                </a:solidFill>
              </a:rPr>
              <a:t> </a:t>
            </a:r>
            <a:r>
              <a:rPr lang="en-CA" dirty="0">
                <a:solidFill>
                  <a:schemeClr val="tx1">
                    <a:lumMod val="50000"/>
                    <a:lumOff val="50000"/>
                  </a:schemeClr>
                </a:solidFill>
              </a:rPr>
              <a:t>at 6 weeks were not randomized in the KIDS-DOTT study and are </a:t>
            </a:r>
            <a:r>
              <a:rPr lang="en-CA" b="1" dirty="0">
                <a:solidFill>
                  <a:srgbClr val="E63E30"/>
                </a:solidFill>
              </a:rPr>
              <a:t>excluded</a:t>
            </a:r>
            <a:r>
              <a:rPr lang="en-CA" dirty="0">
                <a:solidFill>
                  <a:schemeClr val="tx1">
                    <a:lumMod val="50000"/>
                    <a:lumOff val="50000"/>
                  </a:schemeClr>
                </a:solidFill>
              </a:rPr>
              <a:t> from this recommendation</a:t>
            </a:r>
          </a:p>
        </p:txBody>
      </p:sp>
      <p:sp>
        <p:nvSpPr>
          <p:cNvPr id="6" name="TextBox 5">
            <a:extLst>
              <a:ext uri="{FF2B5EF4-FFF2-40B4-BE49-F238E27FC236}">
                <a16:creationId xmlns:a16="http://schemas.microsoft.com/office/drawing/2014/main" id="{59DFCB88-2B1B-43F6-8DD0-0C5F0AD6BA05}"/>
              </a:ext>
            </a:extLst>
          </p:cNvPr>
          <p:cNvSpPr txBox="1"/>
          <p:nvPr/>
        </p:nvSpPr>
        <p:spPr>
          <a:xfrm>
            <a:off x="8064854" y="4061760"/>
            <a:ext cx="3611331" cy="2398518"/>
          </a:xfrm>
          <a:prstGeom prst="rect">
            <a:avLst/>
          </a:prstGeom>
          <a:solidFill>
            <a:srgbClr val="C9D7AF"/>
          </a:solidFill>
        </p:spPr>
        <p:txBody>
          <a:bodyPr wrap="square" rtlCol="0" anchor="t" anchorCtr="0">
            <a:noAutofit/>
          </a:bodyPr>
          <a:lstStyle/>
          <a:p>
            <a:r>
              <a:rPr lang="en-CA" dirty="0">
                <a:solidFill>
                  <a:schemeClr val="tx1">
                    <a:lumMod val="50000"/>
                    <a:lumOff val="50000"/>
                  </a:schemeClr>
                </a:solidFill>
              </a:rPr>
              <a:t>Children with </a:t>
            </a:r>
            <a:r>
              <a:rPr lang="en-CA" b="1" u="sng" dirty="0">
                <a:solidFill>
                  <a:schemeClr val="tx1">
                    <a:lumMod val="50000"/>
                    <a:lumOff val="50000"/>
                  </a:schemeClr>
                </a:solidFill>
              </a:rPr>
              <a:t>persistent positive antiphospholipid antibodies</a:t>
            </a:r>
            <a:r>
              <a:rPr lang="en-CA" dirty="0">
                <a:solidFill>
                  <a:schemeClr val="tx1">
                    <a:lumMod val="50000"/>
                    <a:lumOff val="50000"/>
                  </a:schemeClr>
                </a:solidFill>
              </a:rPr>
              <a:t> (APA)</a:t>
            </a:r>
            <a:r>
              <a:rPr lang="en-CA" i="1" dirty="0">
                <a:solidFill>
                  <a:schemeClr val="tx1">
                    <a:lumMod val="50000"/>
                    <a:lumOff val="50000"/>
                  </a:schemeClr>
                </a:solidFill>
              </a:rPr>
              <a:t> </a:t>
            </a:r>
            <a:r>
              <a:rPr lang="en-CA" dirty="0">
                <a:solidFill>
                  <a:schemeClr val="tx1">
                    <a:lumMod val="50000"/>
                    <a:lumOff val="50000"/>
                  </a:schemeClr>
                </a:solidFill>
              </a:rPr>
              <a:t>at 6 weeks were not randomized in the KIDS-DOTT study and are </a:t>
            </a:r>
            <a:r>
              <a:rPr lang="en-CA" b="1" dirty="0">
                <a:solidFill>
                  <a:srgbClr val="E63E30"/>
                </a:solidFill>
              </a:rPr>
              <a:t>excluded</a:t>
            </a:r>
            <a:r>
              <a:rPr lang="en-CA" dirty="0">
                <a:solidFill>
                  <a:schemeClr val="tx1">
                    <a:lumMod val="50000"/>
                    <a:lumOff val="50000"/>
                  </a:schemeClr>
                </a:solidFill>
              </a:rPr>
              <a:t> from this recommendation</a:t>
            </a:r>
          </a:p>
        </p:txBody>
      </p:sp>
      <p:sp>
        <p:nvSpPr>
          <p:cNvPr id="3" name="Title 2">
            <a:extLst>
              <a:ext uri="{FF2B5EF4-FFF2-40B4-BE49-F238E27FC236}">
                <a16:creationId xmlns:a16="http://schemas.microsoft.com/office/drawing/2014/main" id="{FEC77CC7-C6EF-394C-8461-4C5AC83BE0D8}"/>
              </a:ext>
            </a:extLst>
          </p:cNvPr>
          <p:cNvSpPr>
            <a:spLocks noGrp="1"/>
          </p:cNvSpPr>
          <p:nvPr>
            <p:ph type="title"/>
          </p:nvPr>
        </p:nvSpPr>
        <p:spPr/>
        <p:txBody>
          <a:bodyPr/>
          <a:lstStyle/>
          <a:p>
            <a:r>
              <a:rPr lang="en-CA"/>
              <a:t>Recommendation</a:t>
            </a:r>
            <a:br>
              <a:rPr lang="en-CA" sz="3600"/>
            </a:br>
            <a:endParaRPr lang="en-US"/>
          </a:p>
        </p:txBody>
      </p:sp>
      <p:sp>
        <p:nvSpPr>
          <p:cNvPr id="7" name="Content Placeholder 6">
            <a:extLst>
              <a:ext uri="{FF2B5EF4-FFF2-40B4-BE49-F238E27FC236}">
                <a16:creationId xmlns:a16="http://schemas.microsoft.com/office/drawing/2014/main" id="{AE20AE42-9309-BD43-9E40-FE6793407170}"/>
              </a:ext>
            </a:extLst>
          </p:cNvPr>
          <p:cNvSpPr>
            <a:spLocks noGrp="1"/>
          </p:cNvSpPr>
          <p:nvPr>
            <p:ph idx="1"/>
          </p:nvPr>
        </p:nvSpPr>
        <p:spPr>
          <a:xfrm>
            <a:off x="419100" y="1912620"/>
            <a:ext cx="11413348" cy="2149140"/>
          </a:xfrm>
        </p:spPr>
        <p:txBody>
          <a:bodyPr/>
          <a:lstStyle/>
          <a:p>
            <a:pPr>
              <a:buSzPct val="150000"/>
              <a:buBlip>
                <a:blip r:embed="rId4"/>
              </a:buBlip>
            </a:pPr>
            <a:r>
              <a:rPr lang="en-CA" sz="2400" dirty="0"/>
              <a:t>The ASH/ISTH guideline panel </a:t>
            </a:r>
            <a:r>
              <a:rPr lang="en-CA" sz="2400" b="1" i="1" dirty="0">
                <a:solidFill>
                  <a:srgbClr val="E63E30"/>
                </a:solidFill>
              </a:rPr>
              <a:t>suggests</a:t>
            </a:r>
            <a:r>
              <a:rPr lang="en-CA" sz="2400" dirty="0"/>
              <a:t> 6 weeks rather than 3 months of</a:t>
            </a:r>
          </a:p>
          <a:p>
            <a:pPr marL="0" indent="0" defTabSz="466725">
              <a:buNone/>
            </a:pPr>
            <a:r>
              <a:rPr lang="en-CA" sz="2400" dirty="0"/>
              <a:t>	anticoagulation </a:t>
            </a:r>
            <a:r>
              <a:rPr lang="en-CA" sz="2400" b="1" u="sng" dirty="0"/>
              <a:t>in select pediatric patients with provoked VTE</a:t>
            </a:r>
          </a:p>
          <a:p>
            <a:pPr marL="0" indent="0">
              <a:buNone/>
            </a:pPr>
            <a:endParaRPr lang="en-CA" sz="800" i="1" dirty="0"/>
          </a:p>
          <a:p>
            <a:pPr marL="0" indent="0">
              <a:buNone/>
            </a:pPr>
            <a:r>
              <a:rPr lang="en-CA" sz="1800" b="1" dirty="0"/>
              <a:t>Notes:</a:t>
            </a:r>
          </a:p>
          <a:p>
            <a:pPr indent="-182869"/>
            <a:r>
              <a:rPr lang="en-CA" sz="1800" dirty="0"/>
              <a:t>This recommendation is based largely on the KIDS-DOTT* study evaluating treatment duration for provoked-VTE</a:t>
            </a:r>
          </a:p>
          <a:p>
            <a:pPr indent="-182869"/>
            <a:r>
              <a:rPr lang="en-CA" sz="1800" dirty="0"/>
              <a:t>There were stringent inclusion/exclusion criteria and many children with provoked VTE were excluded</a:t>
            </a:r>
          </a:p>
          <a:p>
            <a:pPr marL="0" indent="0">
              <a:buNone/>
            </a:pPr>
            <a:endParaRPr lang="en-US" sz="2000" dirty="0"/>
          </a:p>
        </p:txBody>
      </p:sp>
      <p:sp>
        <p:nvSpPr>
          <p:cNvPr id="8" name="TextBox 7">
            <a:extLst>
              <a:ext uri="{FF2B5EF4-FFF2-40B4-BE49-F238E27FC236}">
                <a16:creationId xmlns:a16="http://schemas.microsoft.com/office/drawing/2014/main" id="{49328D98-A7BE-99AB-8BFE-F21FE8936E0B}"/>
              </a:ext>
            </a:extLst>
          </p:cNvPr>
          <p:cNvSpPr txBox="1"/>
          <p:nvPr/>
        </p:nvSpPr>
        <p:spPr>
          <a:xfrm>
            <a:off x="7461697" y="6604151"/>
            <a:ext cx="2296591" cy="276999"/>
          </a:xfrm>
          <a:prstGeom prst="rect">
            <a:avLst/>
          </a:prstGeom>
          <a:noFill/>
        </p:spPr>
        <p:txBody>
          <a:bodyPr wrap="none" rtlCol="0">
            <a:spAutoFit/>
          </a:bodyPr>
          <a:lstStyle/>
          <a:p>
            <a:r>
              <a:rPr lang="en-US" sz="1200">
                <a:solidFill>
                  <a:schemeClr val="bg1"/>
                </a:solidFill>
              </a:rPr>
              <a:t>*Goldenberg N, et al; </a:t>
            </a:r>
            <a:r>
              <a:rPr lang="en-US" sz="1200" i="1">
                <a:solidFill>
                  <a:schemeClr val="bg1"/>
                </a:solidFill>
              </a:rPr>
              <a:t>JAMA</a:t>
            </a:r>
            <a:r>
              <a:rPr lang="en-US" sz="1200">
                <a:solidFill>
                  <a:schemeClr val="bg1"/>
                </a:solidFill>
              </a:rPr>
              <a:t>, 2022</a:t>
            </a:r>
          </a:p>
        </p:txBody>
      </p:sp>
    </p:spTree>
    <p:extLst>
      <p:ext uri="{BB962C8B-B14F-4D97-AF65-F5344CB8AC3E}">
        <p14:creationId xmlns:p14="http://schemas.microsoft.com/office/powerpoint/2010/main" val="22989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B4E7A81E-E6D1-452D-B304-6070748D6297}"/>
              </a:ext>
            </a:extLst>
          </p:cNvPr>
          <p:cNvSpPr txBox="1"/>
          <p:nvPr/>
        </p:nvSpPr>
        <p:spPr>
          <a:xfrm>
            <a:off x="769021" y="2054108"/>
            <a:ext cx="10782083" cy="3693319"/>
          </a:xfrm>
          <a:prstGeom prst="rect">
            <a:avLst/>
          </a:prstGeom>
          <a:noFill/>
          <a:ln w="28575">
            <a:noFill/>
          </a:ln>
        </p:spPr>
        <p:txBody>
          <a:bodyPr wrap="square" rtlCol="0">
            <a:spAutoFit/>
          </a:bodyPr>
          <a:lstStyle/>
          <a:p>
            <a:r>
              <a:rPr lang="en-CA" sz="2600" dirty="0">
                <a:solidFill>
                  <a:schemeClr val="tx1">
                    <a:lumMod val="50000"/>
                    <a:lumOff val="50000"/>
                  </a:schemeClr>
                </a:solidFill>
              </a:rPr>
              <a:t>The Kids-DOTT study demonstrated non-inferiority of 6 weeks of anticoagulation vs 3 months, based on outcomes of:</a:t>
            </a:r>
          </a:p>
          <a:p>
            <a:pPr marL="342900" indent="-342900">
              <a:buFont typeface="Arial" panose="020B0604020202020204" pitchFamily="34" charset="0"/>
              <a:buChar char="•"/>
            </a:pPr>
            <a:r>
              <a:rPr lang="en-CA" sz="2600" dirty="0">
                <a:solidFill>
                  <a:schemeClr val="tx1">
                    <a:lumMod val="50000"/>
                    <a:lumOff val="50000"/>
                  </a:schemeClr>
                </a:solidFill>
              </a:rPr>
              <a:t>Recurrent thrombosis</a:t>
            </a:r>
          </a:p>
          <a:p>
            <a:pPr marL="342900" indent="-342900">
              <a:buFont typeface="Arial" panose="020B0604020202020204" pitchFamily="34" charset="0"/>
              <a:buChar char="•"/>
            </a:pPr>
            <a:r>
              <a:rPr lang="en-CA" sz="2600" dirty="0">
                <a:solidFill>
                  <a:schemeClr val="tx1">
                    <a:lumMod val="50000"/>
                    <a:lumOff val="50000"/>
                  </a:schemeClr>
                </a:solidFill>
              </a:rPr>
              <a:t>Clinically relevant bleeding</a:t>
            </a:r>
          </a:p>
          <a:p>
            <a:endParaRPr lang="en-CA" sz="2600" dirty="0">
              <a:solidFill>
                <a:schemeClr val="tx1">
                  <a:lumMod val="50000"/>
                  <a:lumOff val="50000"/>
                </a:schemeClr>
              </a:solidFill>
            </a:endParaRPr>
          </a:p>
          <a:p>
            <a:r>
              <a:rPr lang="en-CA" sz="2600" dirty="0">
                <a:solidFill>
                  <a:schemeClr val="tx1">
                    <a:lumMod val="50000"/>
                    <a:lumOff val="50000"/>
                  </a:schemeClr>
                </a:solidFill>
              </a:rPr>
              <a:t>Due to low numbers of events, relative effects were not estimable for:</a:t>
            </a:r>
          </a:p>
          <a:p>
            <a:pPr marL="342900" indent="-342900">
              <a:buFont typeface="Arial" panose="020B0604020202020204" pitchFamily="34" charset="0"/>
              <a:buChar char="•"/>
            </a:pPr>
            <a:r>
              <a:rPr lang="en-CA" sz="2600" dirty="0">
                <a:solidFill>
                  <a:schemeClr val="tx1">
                    <a:lumMod val="50000"/>
                    <a:lumOff val="50000"/>
                  </a:schemeClr>
                </a:solidFill>
              </a:rPr>
              <a:t>Risk of clinically relevant bleeding (6 weeks = 0.65% </a:t>
            </a:r>
            <a:r>
              <a:rPr lang="en-CA" sz="2600" b="1" dirty="0">
                <a:solidFill>
                  <a:schemeClr val="tx1">
                    <a:lumMod val="50000"/>
                    <a:lumOff val="50000"/>
                  </a:schemeClr>
                </a:solidFill>
              </a:rPr>
              <a:t>vs</a:t>
            </a:r>
            <a:r>
              <a:rPr lang="en-CA" sz="2600" dirty="0">
                <a:solidFill>
                  <a:schemeClr val="tx1">
                    <a:lumMod val="50000"/>
                    <a:lumOff val="50000"/>
                  </a:schemeClr>
                </a:solidFill>
              </a:rPr>
              <a:t> 3 months = 0.70%)</a:t>
            </a:r>
          </a:p>
          <a:p>
            <a:pPr marL="342900" indent="-342900">
              <a:buFont typeface="Arial" panose="020B0604020202020204" pitchFamily="34" charset="0"/>
              <a:buChar char="•"/>
            </a:pPr>
            <a:r>
              <a:rPr lang="en-CA" sz="2600" dirty="0">
                <a:solidFill>
                  <a:schemeClr val="tx1">
                    <a:lumMod val="50000"/>
                    <a:lumOff val="50000"/>
                  </a:schemeClr>
                </a:solidFill>
              </a:rPr>
              <a:t>Symptomatic recurrent VTE (6 weeks = 0.6% </a:t>
            </a:r>
            <a:r>
              <a:rPr lang="en-CA" sz="2600" b="1" dirty="0">
                <a:solidFill>
                  <a:schemeClr val="tx1">
                    <a:lumMod val="50000"/>
                    <a:lumOff val="50000"/>
                  </a:schemeClr>
                </a:solidFill>
              </a:rPr>
              <a:t>vs</a:t>
            </a:r>
            <a:r>
              <a:rPr lang="en-CA" sz="2600" dirty="0">
                <a:solidFill>
                  <a:schemeClr val="tx1">
                    <a:lumMod val="50000"/>
                    <a:lumOff val="50000"/>
                  </a:schemeClr>
                </a:solidFill>
              </a:rPr>
              <a:t> 3 months = 1.4%)</a:t>
            </a:r>
          </a:p>
          <a:p>
            <a:pPr marL="342900" indent="-342900">
              <a:buFont typeface="Arial" panose="020B0604020202020204" pitchFamily="34" charset="0"/>
              <a:buChar char="•"/>
            </a:pPr>
            <a:r>
              <a:rPr lang="en-CA" sz="2600" dirty="0">
                <a:solidFill>
                  <a:schemeClr val="tx1">
                    <a:lumMod val="50000"/>
                    <a:lumOff val="50000"/>
                  </a:schemeClr>
                </a:solidFill>
              </a:rPr>
              <a:t>Mortality (6 weeks = 1.9% </a:t>
            </a:r>
            <a:r>
              <a:rPr lang="en-CA" sz="2600" b="1" dirty="0">
                <a:solidFill>
                  <a:schemeClr val="tx1">
                    <a:lumMod val="50000"/>
                    <a:lumOff val="50000"/>
                  </a:schemeClr>
                </a:solidFill>
              </a:rPr>
              <a:t>vs</a:t>
            </a:r>
            <a:r>
              <a:rPr lang="en-CA" sz="2600" dirty="0">
                <a:solidFill>
                  <a:schemeClr val="tx1">
                    <a:lumMod val="50000"/>
                    <a:lumOff val="50000"/>
                  </a:schemeClr>
                </a:solidFill>
              </a:rPr>
              <a:t> 3 months = 1.9%)</a:t>
            </a:r>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CA"/>
              <a:t>Recommendation</a:t>
            </a:r>
            <a:br>
              <a:rPr lang="en-CA" sz="3600"/>
            </a:br>
            <a:endParaRPr lang="en-US"/>
          </a:p>
        </p:txBody>
      </p:sp>
    </p:spTree>
    <p:extLst>
      <p:ext uri="{BB962C8B-B14F-4D97-AF65-F5344CB8AC3E}">
        <p14:creationId xmlns:p14="http://schemas.microsoft.com/office/powerpoint/2010/main" val="26448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B4E7A81E-E6D1-452D-B304-6070748D6297}"/>
              </a:ext>
            </a:extLst>
          </p:cNvPr>
          <p:cNvSpPr txBox="1"/>
          <p:nvPr/>
        </p:nvSpPr>
        <p:spPr>
          <a:xfrm>
            <a:off x="769021" y="2054108"/>
            <a:ext cx="10782083" cy="3693319"/>
          </a:xfrm>
          <a:prstGeom prst="rect">
            <a:avLst/>
          </a:prstGeom>
          <a:noFill/>
          <a:ln w="28575">
            <a:noFill/>
          </a:ln>
        </p:spPr>
        <p:txBody>
          <a:bodyPr wrap="square" rtlCol="0">
            <a:spAutoFit/>
          </a:bodyPr>
          <a:lstStyle/>
          <a:p>
            <a:r>
              <a:rPr lang="en-CA" sz="2600" dirty="0">
                <a:solidFill>
                  <a:schemeClr val="tx1">
                    <a:lumMod val="50000"/>
                    <a:lumOff val="50000"/>
                  </a:schemeClr>
                </a:solidFill>
              </a:rPr>
              <a:t>The certainty of evidence for benefits, harms, and burden was considered low due to serious imprecision </a:t>
            </a:r>
            <a:r>
              <a:rPr lang="en-CA" sz="2600" dirty="0">
                <a:solidFill>
                  <a:schemeClr val="tx1">
                    <a:lumMod val="50000"/>
                    <a:lumOff val="50000"/>
                  </a:schemeClr>
                </a:solidFill>
                <a:sym typeface="Wingdings" pitchFamily="2" charset="2"/>
              </a:rPr>
              <a:t> </a:t>
            </a:r>
            <a:r>
              <a:rPr lang="en-CA" sz="2600" b="1" i="1" u="sng" dirty="0">
                <a:solidFill>
                  <a:schemeClr val="tx1">
                    <a:lumMod val="50000"/>
                    <a:lumOff val="50000"/>
                  </a:schemeClr>
                </a:solidFill>
                <a:sym typeface="Wingdings" pitchFamily="2" charset="2"/>
              </a:rPr>
              <a:t>Conditional recommendation</a:t>
            </a:r>
            <a:endParaRPr lang="en-CA" sz="2600" b="1" i="1" u="sng" dirty="0">
              <a:solidFill>
                <a:schemeClr val="tx1">
                  <a:lumMod val="50000"/>
                  <a:lumOff val="50000"/>
                </a:schemeClr>
              </a:solidFill>
            </a:endParaRPr>
          </a:p>
          <a:p>
            <a:endParaRPr lang="en-CA" sz="2600" dirty="0">
              <a:solidFill>
                <a:schemeClr val="tx1">
                  <a:lumMod val="50000"/>
                  <a:lumOff val="50000"/>
                </a:schemeClr>
              </a:solidFill>
            </a:endParaRPr>
          </a:p>
          <a:p>
            <a:r>
              <a:rPr lang="en-CA" sz="2600" dirty="0">
                <a:solidFill>
                  <a:schemeClr val="tx1">
                    <a:lumMod val="50000"/>
                    <a:lumOff val="50000"/>
                  </a:schemeClr>
                </a:solidFill>
              </a:rPr>
              <a:t>The panel recognized that there may be benefits related to </a:t>
            </a:r>
          </a:p>
          <a:p>
            <a:pPr marL="457200" indent="-457200">
              <a:buFont typeface="Arial" panose="020B0604020202020204" pitchFamily="34" charset="0"/>
              <a:buChar char="•"/>
            </a:pPr>
            <a:r>
              <a:rPr lang="en-CA" sz="2600" dirty="0">
                <a:solidFill>
                  <a:schemeClr val="tx1">
                    <a:lumMod val="50000"/>
                    <a:lumOff val="50000"/>
                  </a:schemeClr>
                </a:solidFill>
              </a:rPr>
              <a:t>Quality of life with a shortened duration of therapy (especially for those receiving subcutaneous injections)</a:t>
            </a:r>
          </a:p>
          <a:p>
            <a:pPr marL="457200" indent="-457200">
              <a:buFont typeface="Arial" panose="020B0604020202020204" pitchFamily="34" charset="0"/>
              <a:buChar char="•"/>
            </a:pPr>
            <a:r>
              <a:rPr lang="en-CA" sz="2600" dirty="0">
                <a:solidFill>
                  <a:schemeClr val="tx1">
                    <a:lumMod val="50000"/>
                    <a:lumOff val="50000"/>
                  </a:schemeClr>
                </a:solidFill>
              </a:rPr>
              <a:t>Increasing acceptability and feasibility of the intervention</a:t>
            </a:r>
          </a:p>
          <a:p>
            <a:pPr marL="457200" indent="-457200">
              <a:buFont typeface="Arial" panose="020B0604020202020204" pitchFamily="34" charset="0"/>
              <a:buChar char="•"/>
            </a:pPr>
            <a:r>
              <a:rPr lang="en-CA" sz="2600" dirty="0">
                <a:solidFill>
                  <a:schemeClr val="tx1">
                    <a:lumMod val="50000"/>
                    <a:lumOff val="50000"/>
                  </a:schemeClr>
                </a:solidFill>
              </a:rPr>
              <a:t>Potential for moderate cost benefits</a:t>
            </a:r>
          </a:p>
          <a:p>
            <a:pPr marL="457200" indent="-457200">
              <a:buFont typeface="Arial" panose="020B0604020202020204" pitchFamily="34" charset="0"/>
              <a:buChar char="•"/>
            </a:pPr>
            <a:endParaRPr lang="en-CA" sz="2600" dirty="0">
              <a:solidFill>
                <a:schemeClr val="tx1">
                  <a:lumMod val="50000"/>
                  <a:lumOff val="50000"/>
                </a:schemeClr>
              </a:solidFill>
            </a:endParaRPr>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CA"/>
              <a:t>Recommendation</a:t>
            </a:r>
            <a:br>
              <a:rPr lang="en-CA" sz="3600"/>
            </a:br>
            <a:endParaRPr lang="en-US"/>
          </a:p>
        </p:txBody>
      </p:sp>
    </p:spTree>
    <p:extLst>
      <p:ext uri="{BB962C8B-B14F-4D97-AF65-F5344CB8AC3E}">
        <p14:creationId xmlns:p14="http://schemas.microsoft.com/office/powerpoint/2010/main" val="379528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B16A-3885-5838-9633-6E418F22A767}"/>
              </a:ext>
            </a:extLst>
          </p:cNvPr>
          <p:cNvSpPr>
            <a:spLocks noGrp="1"/>
          </p:cNvSpPr>
          <p:nvPr>
            <p:ph type="title"/>
          </p:nvPr>
        </p:nvSpPr>
        <p:spPr/>
        <p:txBody>
          <a:bodyPr/>
          <a:lstStyle/>
          <a:p>
            <a:r>
              <a:rPr lang="en-US"/>
              <a:t>A note about thrombophilia testing…</a:t>
            </a:r>
          </a:p>
        </p:txBody>
      </p:sp>
      <p:sp>
        <p:nvSpPr>
          <p:cNvPr id="3" name="Content Placeholder 2">
            <a:extLst>
              <a:ext uri="{FF2B5EF4-FFF2-40B4-BE49-F238E27FC236}">
                <a16:creationId xmlns:a16="http://schemas.microsoft.com/office/drawing/2014/main" id="{D4FC00E9-7A3A-3D6A-536D-65F75CA2D004}"/>
              </a:ext>
            </a:extLst>
          </p:cNvPr>
          <p:cNvSpPr>
            <a:spLocks noGrp="1"/>
          </p:cNvSpPr>
          <p:nvPr>
            <p:ph idx="1"/>
          </p:nvPr>
        </p:nvSpPr>
        <p:spPr/>
        <p:txBody>
          <a:bodyPr lIns="0" tIns="0" rIns="0" bIns="0" anchor="t"/>
          <a:lstStyle/>
          <a:p>
            <a:r>
              <a:rPr lang="en-US" sz="2600" dirty="0"/>
              <a:t>In the KIDS-DOTT study, all subjects had thrombophilia testing including APA</a:t>
            </a:r>
          </a:p>
          <a:p>
            <a:r>
              <a:rPr lang="en-US" sz="2600" dirty="0"/>
              <a:t>Subjects with persistently positive APAs at 6 weeks were excluded from randomization</a:t>
            </a:r>
          </a:p>
          <a:p>
            <a:r>
              <a:rPr lang="en-US" sz="2600" dirty="0"/>
              <a:t>The panel </a:t>
            </a:r>
            <a:r>
              <a:rPr lang="en-US" sz="2600" b="1" u="sng" dirty="0"/>
              <a:t>DOES NOT</a:t>
            </a:r>
            <a:r>
              <a:rPr lang="en-US" sz="2600" dirty="0"/>
              <a:t> recommend thrombophilia testing in all pediatric patients with provoked VTE</a:t>
            </a:r>
          </a:p>
          <a:p>
            <a:pPr marL="989965" lvl="1" indent="-380365"/>
            <a:r>
              <a:rPr lang="en-US" sz="2000" b="1" u="sng" dirty="0">
                <a:ea typeface="Geneva"/>
              </a:rPr>
              <a:t>This is consistent with the ASH-ASPHO choosing wisely campaign</a:t>
            </a:r>
            <a:r>
              <a:rPr lang="en-US" sz="2000" dirty="0">
                <a:ea typeface="Geneva"/>
              </a:rPr>
              <a:t> which does not recommend testing in pediatric patients with CVAD-associated VTE</a:t>
            </a:r>
            <a:endParaRPr lang="en-US" sz="2000" dirty="0">
              <a:ea typeface="Geneva"/>
              <a:cs typeface="Calibri"/>
            </a:endParaRPr>
          </a:p>
          <a:p>
            <a:pPr lvl="1"/>
            <a:r>
              <a:rPr lang="en-US" sz="2000" dirty="0"/>
              <a:t>Thrombophilia testing should be based on features such as clinical presentation and family history</a:t>
            </a:r>
          </a:p>
          <a:p>
            <a:endParaRPr lang="en-US" b="1" u="sng" dirty="0"/>
          </a:p>
        </p:txBody>
      </p:sp>
    </p:spTree>
    <p:extLst>
      <p:ext uri="{BB962C8B-B14F-4D97-AF65-F5344CB8AC3E}">
        <p14:creationId xmlns:p14="http://schemas.microsoft.com/office/powerpoint/2010/main" val="103328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a:lstStyle/>
          <a:p>
            <a:r>
              <a:rPr lang="en-CA"/>
              <a:t>Case 1: Conclusion</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lIns="0" tIns="0" rIns="0" bIns="0" anchor="t">
            <a:normAutofit/>
          </a:bodyPr>
          <a:lstStyle/>
          <a:p>
            <a:pPr>
              <a:spcAft>
                <a:spcPts val="600"/>
              </a:spcAft>
            </a:pPr>
            <a:r>
              <a:rPr lang="en-CA" dirty="0"/>
              <a:t>The patient with provoked VTE had resolution of occlusive thrombus</a:t>
            </a:r>
          </a:p>
          <a:p>
            <a:pPr marL="456565" indent="-456565">
              <a:spcAft>
                <a:spcPts val="600"/>
              </a:spcAft>
            </a:pPr>
            <a:r>
              <a:rPr lang="en-CA" sz="2650" dirty="0">
                <a:ea typeface="Geneva"/>
              </a:rPr>
              <a:t>Given the resolution of provoking factors and symptoms, discontinuation of anticoagulation at this time is appropriate</a:t>
            </a:r>
            <a:endParaRPr lang="en-CA" dirty="0"/>
          </a:p>
          <a:p>
            <a:pPr>
              <a:spcAft>
                <a:spcPts val="600"/>
              </a:spcAft>
            </a:pPr>
            <a:r>
              <a:rPr lang="en-CA" dirty="0"/>
              <a:t>He continues to do well clinically and a follow-up ultrasound at 1 year shows no residual thrombosis </a:t>
            </a:r>
          </a:p>
          <a:p>
            <a:pPr>
              <a:spcAft>
                <a:spcPts val="600"/>
              </a:spcAft>
            </a:pPr>
            <a:endParaRPr lang="en-CA" dirty="0"/>
          </a:p>
        </p:txBody>
      </p:sp>
    </p:spTree>
    <p:extLst>
      <p:ext uri="{BB962C8B-B14F-4D97-AF65-F5344CB8AC3E}">
        <p14:creationId xmlns:p14="http://schemas.microsoft.com/office/powerpoint/2010/main" val="3863734142"/>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1750093" y="2215181"/>
            <a:ext cx="8691814" cy="707886"/>
          </a:xfrm>
          <a:prstGeom prst="rect">
            <a:avLst/>
          </a:prstGeom>
          <a:solidFill>
            <a:srgbClr val="CDE8EB"/>
          </a:solidFill>
        </p:spPr>
        <p:txBody>
          <a:bodyPr wrap="square" rtlCol="0">
            <a:spAutoFit/>
          </a:bodyPr>
          <a:lstStyle/>
          <a:p>
            <a:r>
              <a:rPr lang="en-CA" sz="2000" dirty="0">
                <a:solidFill>
                  <a:schemeClr val="tx1">
                    <a:lumMod val="50000"/>
                    <a:lumOff val="50000"/>
                  </a:schemeClr>
                </a:solidFill>
              </a:rPr>
              <a:t>It is now suggested that for many pediatric patients with provoked VTE, 6 weeks of anticoagulation treatment is an appropriate treatment course</a:t>
            </a:r>
          </a:p>
        </p:txBody>
      </p:sp>
      <p:sp>
        <p:nvSpPr>
          <p:cNvPr id="3" name="TextBox 2">
            <a:extLst>
              <a:ext uri="{FF2B5EF4-FFF2-40B4-BE49-F238E27FC236}">
                <a16:creationId xmlns:a16="http://schemas.microsoft.com/office/drawing/2014/main" id="{8366F12A-838B-4D91-831B-1523FD2C7EE4}"/>
              </a:ext>
            </a:extLst>
          </p:cNvPr>
          <p:cNvSpPr txBox="1"/>
          <p:nvPr/>
        </p:nvSpPr>
        <p:spPr>
          <a:xfrm>
            <a:off x="1750093" y="3098100"/>
            <a:ext cx="8691814" cy="1015663"/>
          </a:xfrm>
          <a:prstGeom prst="rect">
            <a:avLst/>
          </a:prstGeom>
          <a:solidFill>
            <a:srgbClr val="CDE8EB"/>
          </a:solidFill>
        </p:spPr>
        <p:txBody>
          <a:bodyPr wrap="square" rtlCol="0">
            <a:spAutoFit/>
          </a:bodyPr>
          <a:lstStyle/>
          <a:p>
            <a:r>
              <a:rPr lang="en-CA" sz="2000" dirty="0">
                <a:solidFill>
                  <a:schemeClr val="tx1">
                    <a:lumMod val="50000"/>
                    <a:lumOff val="50000"/>
                  </a:schemeClr>
                </a:solidFill>
              </a:rPr>
              <a:t>Children with PE, recurrent VTE, persistent occlusive thrombus, cancer-associated VTE, persistent APAs or major thrombophilia, or ongoing provoking risk factors for VTE </a:t>
            </a:r>
            <a:r>
              <a:rPr lang="en-CA" sz="2000" b="1" dirty="0">
                <a:solidFill>
                  <a:schemeClr val="tx1">
                    <a:lumMod val="50000"/>
                    <a:lumOff val="50000"/>
                  </a:schemeClr>
                </a:solidFill>
              </a:rPr>
              <a:t>are excluded </a:t>
            </a:r>
            <a:r>
              <a:rPr lang="en-CA" sz="2000" dirty="0">
                <a:solidFill>
                  <a:schemeClr val="tx1">
                    <a:lumMod val="50000"/>
                    <a:lumOff val="50000"/>
                  </a:schemeClr>
                </a:solidFill>
              </a:rPr>
              <a:t>from this new recommendation</a:t>
            </a:r>
          </a:p>
        </p:txBody>
      </p:sp>
      <p:sp>
        <p:nvSpPr>
          <p:cNvPr id="7" name="TextBox 6">
            <a:extLst>
              <a:ext uri="{FF2B5EF4-FFF2-40B4-BE49-F238E27FC236}">
                <a16:creationId xmlns:a16="http://schemas.microsoft.com/office/drawing/2014/main" id="{20226332-E386-4437-6C39-9EA98C1C60C3}"/>
              </a:ext>
            </a:extLst>
          </p:cNvPr>
          <p:cNvSpPr txBox="1"/>
          <p:nvPr/>
        </p:nvSpPr>
        <p:spPr>
          <a:xfrm>
            <a:off x="1750093" y="4264545"/>
            <a:ext cx="8691814" cy="1631216"/>
          </a:xfrm>
          <a:prstGeom prst="rect">
            <a:avLst/>
          </a:prstGeom>
          <a:solidFill>
            <a:srgbClr val="CDE8EB"/>
          </a:solidFill>
        </p:spPr>
        <p:txBody>
          <a:bodyPr wrap="square" rtlCol="0">
            <a:spAutoFit/>
          </a:bodyPr>
          <a:lstStyle/>
          <a:p>
            <a:r>
              <a:rPr lang="en-CA" sz="2000" dirty="0">
                <a:solidFill>
                  <a:schemeClr val="tx1">
                    <a:lumMod val="50000"/>
                    <a:lumOff val="50000"/>
                  </a:schemeClr>
                </a:solidFill>
              </a:rPr>
              <a:t>Future areas of study should include identifying additional patient groups who may benefit from 6 weeks of anticoagulation, and real-world data on DOACs for shortened duration of therapy </a:t>
            </a:r>
          </a:p>
          <a:p>
            <a:pPr marL="342900" indent="-342900">
              <a:buFont typeface="Arial" panose="020B0604020202020204" pitchFamily="34" charset="0"/>
              <a:buChar char="•"/>
            </a:pPr>
            <a:r>
              <a:rPr lang="en-CA" sz="2000" i="1" dirty="0">
                <a:solidFill>
                  <a:schemeClr val="tx1">
                    <a:lumMod val="50000"/>
                    <a:lumOff val="50000"/>
                  </a:schemeClr>
                </a:solidFill>
              </a:rPr>
              <a:t>While DOACs are not excluded from this recommendation, the majority of children in KIDS-DOTT were treated with LMWH</a:t>
            </a:r>
            <a:endParaRPr lang="en-CA" sz="2000" dirty="0">
              <a:solidFill>
                <a:schemeClr val="tx1">
                  <a:lumMod val="50000"/>
                  <a:lumOff val="50000"/>
                </a:schemeClr>
              </a:solidFill>
            </a:endParaRPr>
          </a:p>
        </p:txBody>
      </p:sp>
    </p:spTree>
    <p:extLst>
      <p:ext uri="{BB962C8B-B14F-4D97-AF65-F5344CB8AC3E}">
        <p14:creationId xmlns:p14="http://schemas.microsoft.com/office/powerpoint/2010/main" val="414012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2: Choice of anticoagulant</a:t>
            </a:r>
          </a:p>
        </p:txBody>
      </p:sp>
      <p:sp>
        <p:nvSpPr>
          <p:cNvPr id="3" name="Content Placeholder 2"/>
          <p:cNvSpPr>
            <a:spLocks noGrp="1"/>
          </p:cNvSpPr>
          <p:nvPr>
            <p:ph idx="1"/>
          </p:nvPr>
        </p:nvSpPr>
        <p:spPr>
          <a:xfrm>
            <a:off x="419099" y="2192120"/>
            <a:ext cx="11375335" cy="3954624"/>
          </a:xfrm>
        </p:spPr>
        <p:txBody>
          <a:bodyPr/>
          <a:lstStyle/>
          <a:p>
            <a:pPr>
              <a:spcAft>
                <a:spcPts val="600"/>
              </a:spcAft>
            </a:pPr>
            <a:r>
              <a:rPr lang="en-US" sz="2400" dirty="0"/>
              <a:t>A 14 year old, previously healthy female presents to the Emergency Department with acute onset dyspnea, cough and chest pain</a:t>
            </a:r>
          </a:p>
          <a:p>
            <a:pPr>
              <a:spcAft>
                <a:spcPts val="600"/>
              </a:spcAft>
            </a:pPr>
            <a:r>
              <a:rPr lang="en-US" sz="2400" dirty="0"/>
              <a:t>Vitals are notable for tachycardia, tachypnea with normal blood pressure</a:t>
            </a:r>
          </a:p>
          <a:p>
            <a:pPr>
              <a:spcAft>
                <a:spcPts val="600"/>
              </a:spcAft>
            </a:pPr>
            <a:r>
              <a:rPr lang="en-US" sz="2400" b="1" dirty="0"/>
              <a:t>Past medical history</a:t>
            </a:r>
            <a:r>
              <a:rPr lang="en-US" sz="2400" dirty="0"/>
              <a:t>: dysmenorrhea for which she was started on a combined oral contraceptive pill 3-months ago</a:t>
            </a:r>
            <a:endParaRPr lang="en-US" sz="2400" b="1" dirty="0"/>
          </a:p>
          <a:p>
            <a:pPr>
              <a:spcAft>
                <a:spcPts val="600"/>
              </a:spcAft>
            </a:pPr>
            <a:r>
              <a:rPr lang="en-US" sz="2400" b="1" dirty="0"/>
              <a:t>Family history</a:t>
            </a:r>
            <a:r>
              <a:rPr lang="en-US" sz="2400" dirty="0"/>
              <a:t>: negative for venous thrombo-embolism </a:t>
            </a:r>
          </a:p>
          <a:p>
            <a:pPr marL="0" indent="0">
              <a:spcAft>
                <a:spcPts val="600"/>
              </a:spcAft>
              <a:buNone/>
            </a:pPr>
            <a:endParaRPr lang="en-US" dirty="0"/>
          </a:p>
        </p:txBody>
      </p:sp>
    </p:spTree>
    <p:extLst>
      <p:ext uri="{BB962C8B-B14F-4D97-AF65-F5344CB8AC3E}">
        <p14:creationId xmlns:p14="http://schemas.microsoft.com/office/powerpoint/2010/main" val="419990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0F42C6D-2BC2-9B42-82E6-8B8CAD1BCEE3}"/>
              </a:ext>
            </a:extLst>
          </p:cNvPr>
          <p:cNvSpPr txBox="1">
            <a:spLocks/>
          </p:cNvSpPr>
          <p:nvPr/>
        </p:nvSpPr>
        <p:spPr>
          <a:xfrm>
            <a:off x="419100" y="2019300"/>
            <a:ext cx="7333422" cy="4508822"/>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650" dirty="0">
                <a:ea typeface="Geneva"/>
              </a:rPr>
              <a:t>American Society of Hematology International Society on Thrombosis and </a:t>
            </a:r>
            <a:r>
              <a:rPr lang="en-US" sz="2650" dirty="0" err="1">
                <a:ea typeface="Geneva"/>
              </a:rPr>
              <a:t>Haemostasis</a:t>
            </a:r>
            <a:r>
              <a:rPr lang="en-US" sz="2650" dirty="0">
                <a:ea typeface="Geneva"/>
              </a:rPr>
              <a:t> 2025 updated guidelines for treatment of venous thromboembolism in pediatric patients </a:t>
            </a:r>
          </a:p>
          <a:p>
            <a:pPr marL="0" indent="0">
              <a:buFont typeface="Arial" charset="0"/>
              <a:buNone/>
            </a:pPr>
            <a:endParaRPr lang="en-US" dirty="0"/>
          </a:p>
          <a:p>
            <a:pPr marL="0" indent="0">
              <a:buNone/>
            </a:pPr>
            <a:r>
              <a:rPr lang="en-US" sz="1800" dirty="0">
                <a:ea typeface="Geneva"/>
              </a:rPr>
              <a:t>Paul Monagle,  Muayad Azzam, Rachel Bercovitz,  Marisol </a:t>
            </a:r>
            <a:r>
              <a:rPr lang="en-US" sz="1800" dirty="0" err="1">
                <a:ea typeface="Geneva"/>
              </a:rPr>
              <a:t>Betensky</a:t>
            </a:r>
            <a:r>
              <a:rPr lang="en-US" sz="1800" dirty="0">
                <a:ea typeface="Geneva"/>
              </a:rPr>
              <a:t>, Rukhmi Bhat, Tina Biss, Brian </a:t>
            </a:r>
            <a:r>
              <a:rPr lang="en-US" sz="1800" dirty="0" err="1">
                <a:ea typeface="Geneva"/>
              </a:rPr>
              <a:t>Branchford</a:t>
            </a:r>
            <a:r>
              <a:rPr lang="en-US" sz="1800" dirty="0">
                <a:ea typeface="Geneva"/>
              </a:rPr>
              <a:t>, Leonardo R. Brandao, Anthony KC Chan, E Vincent S Faustino, Julie Jaffray, Sophie Jones, Hassan Kawtharany, Bryce Kerlin, Nicole Kucine, Riten Kumar, Christoph Male, Marie-Claude Pelland-Marcotte, Leslie Raffini, </a:t>
            </a:r>
            <a:r>
              <a:rPr lang="en-US" sz="1800" dirty="0" err="1">
                <a:ea typeface="Geneva"/>
              </a:rPr>
              <a:t>Chittalsinh</a:t>
            </a:r>
            <a:r>
              <a:rPr lang="en-US" sz="1800" dirty="0">
                <a:ea typeface="Geneva"/>
              </a:rPr>
              <a:t> </a:t>
            </a:r>
            <a:r>
              <a:rPr lang="en-US" sz="1800" dirty="0" err="1">
                <a:ea typeface="Geneva"/>
              </a:rPr>
              <a:t>Raulji</a:t>
            </a:r>
            <a:r>
              <a:rPr lang="en-US" sz="1800" dirty="0">
                <a:ea typeface="Geneva"/>
              </a:rPr>
              <a:t>, Sarah E Sartain, Clifford M. Takemoto, Cristina Tarango, C. Heleen </a:t>
            </a:r>
            <a:r>
              <a:rPr lang="en-US" sz="1800" dirty="0" err="1">
                <a:ea typeface="Geneva"/>
              </a:rPr>
              <a:t>vVan</a:t>
            </a:r>
            <a:r>
              <a:rPr lang="en-US" sz="1800" dirty="0">
                <a:ea typeface="Geneva"/>
              </a:rPr>
              <a:t> Ommen, Maria C. Velez -Yanguas, Sara K. Vesely, John </a:t>
            </a:r>
            <a:r>
              <a:rPr lang="en-US" sz="1800" dirty="0" err="1">
                <a:ea typeface="Geneva"/>
              </a:rPr>
              <a:t>Wiernikowski</a:t>
            </a:r>
            <a:r>
              <a:rPr lang="en-US" sz="1800" dirty="0">
                <a:ea typeface="Geneva"/>
              </a:rPr>
              <a:t>, Suzan Williams, Hope Wilson, Gary Woods, Ayesha Zia, Reem A. Mustafa</a:t>
            </a:r>
            <a:r>
              <a:rPr lang="en-US" sz="2000" dirty="0">
                <a:ea typeface="Geneva"/>
              </a:rPr>
              <a:t>. </a:t>
            </a:r>
            <a:endParaRPr lang="en-US" dirty="0">
              <a:ea typeface="Geneva"/>
            </a:endParaRPr>
          </a:p>
          <a:p>
            <a:pPr marL="0" indent="0">
              <a:buFont typeface="Arial" charset="0"/>
              <a:buNone/>
            </a:pPr>
            <a:endParaRPr lang="en-US" dirty="0"/>
          </a:p>
        </p:txBody>
      </p:sp>
      <p:pic>
        <p:nvPicPr>
          <p:cNvPr id="2" name="Picture 1">
            <a:extLst>
              <a:ext uri="{FF2B5EF4-FFF2-40B4-BE49-F238E27FC236}">
                <a16:creationId xmlns:a16="http://schemas.microsoft.com/office/drawing/2014/main" id="{54124CBD-4CEC-DF11-2736-16F1DAE65576}"/>
              </a:ext>
            </a:extLst>
          </p:cNvPr>
          <p:cNvPicPr>
            <a:picLocks noChangeAspect="1"/>
          </p:cNvPicPr>
          <p:nvPr/>
        </p:nvPicPr>
        <p:blipFill>
          <a:blip r:embed="rId3">
            <a:alphaModFix amt="46000"/>
          </a:blip>
          <a:stretch>
            <a:fillRect/>
          </a:stretch>
        </p:blipFill>
        <p:spPr>
          <a:xfrm>
            <a:off x="8604793" y="2019300"/>
            <a:ext cx="2782936" cy="36328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780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2: Choice of anticoagulant</a:t>
            </a:r>
          </a:p>
        </p:txBody>
      </p:sp>
      <p:sp>
        <p:nvSpPr>
          <p:cNvPr id="3" name="Content Placeholder 2"/>
          <p:cNvSpPr>
            <a:spLocks noGrp="1"/>
          </p:cNvSpPr>
          <p:nvPr>
            <p:ph idx="1"/>
          </p:nvPr>
        </p:nvSpPr>
        <p:spPr>
          <a:xfrm>
            <a:off x="419099" y="2192120"/>
            <a:ext cx="11415091" cy="3954624"/>
          </a:xfrm>
        </p:spPr>
        <p:txBody>
          <a:bodyPr lIns="0" tIns="0" rIns="0" bIns="0" anchor="t"/>
          <a:lstStyle/>
          <a:p>
            <a:pPr marL="456565" indent="-456565"/>
            <a:r>
              <a:rPr lang="en-US" sz="2400" b="1" dirty="0">
                <a:ea typeface="Geneva"/>
              </a:rPr>
              <a:t>CT Pulmonary Angiogram</a:t>
            </a:r>
            <a:r>
              <a:rPr lang="en-US" sz="2400" dirty="0">
                <a:ea typeface="Geneva"/>
              </a:rPr>
              <a:t>: B/L segmental and subsegmental pulmonary embolism</a:t>
            </a:r>
            <a:endParaRPr lang="en-US" dirty="0">
              <a:ea typeface="Geneva"/>
            </a:endParaRPr>
          </a:p>
          <a:p>
            <a:pPr marL="456565" indent="-456565"/>
            <a:r>
              <a:rPr lang="en-US" sz="2400" b="1" dirty="0">
                <a:ea typeface="Geneva"/>
              </a:rPr>
              <a:t>Echocardiogram</a:t>
            </a:r>
            <a:r>
              <a:rPr lang="en-US" sz="2400" dirty="0">
                <a:ea typeface="Geneva"/>
              </a:rPr>
              <a:t>: No evidence of right-sided heart strain</a:t>
            </a:r>
          </a:p>
          <a:p>
            <a:pPr marL="456565" indent="-456565"/>
            <a:r>
              <a:rPr lang="en-US" sz="2400" b="1" dirty="0">
                <a:ea typeface="Geneva"/>
              </a:rPr>
              <a:t>Troponin and pro-BNP levels</a:t>
            </a:r>
            <a:r>
              <a:rPr lang="en-US" sz="2400" dirty="0">
                <a:ea typeface="Geneva"/>
              </a:rPr>
              <a:t>: Normal</a:t>
            </a:r>
          </a:p>
          <a:p>
            <a:pPr marL="456565" indent="-456565"/>
            <a:endParaRPr lang="en-US" sz="2400"/>
          </a:p>
          <a:p>
            <a:pPr marL="0" indent="0">
              <a:buNone/>
            </a:pPr>
            <a:r>
              <a:rPr lang="en-US" sz="2400" dirty="0">
                <a:ea typeface="Geneva"/>
              </a:rPr>
              <a:t>Patient was admitted to the hospital and anticoagulation with LMWH was started. Gynecology referral was made to discuss appropriate alternative long-term menstrual management.</a:t>
            </a:r>
            <a:endParaRPr lang="en-US" sz="2400" dirty="0"/>
          </a:p>
          <a:p>
            <a:pPr marL="0" indent="0">
              <a:buNone/>
            </a:pPr>
            <a:endParaRPr lang="en-US" sz="2400"/>
          </a:p>
          <a:p>
            <a:pPr marL="0" indent="0">
              <a:buNone/>
            </a:pPr>
            <a:r>
              <a:rPr lang="en-US" sz="2400" dirty="0">
                <a:ea typeface="Geneva"/>
              </a:rPr>
              <a:t>Chest pain and dyspnea improve over the next 3 days</a:t>
            </a:r>
          </a:p>
        </p:txBody>
      </p:sp>
    </p:spTree>
    <p:extLst>
      <p:ext uri="{BB962C8B-B14F-4D97-AF65-F5344CB8AC3E}">
        <p14:creationId xmlns:p14="http://schemas.microsoft.com/office/powerpoint/2010/main" val="27737327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604" y="2019842"/>
            <a:ext cx="11494604" cy="3954624"/>
          </a:xfrm>
        </p:spPr>
        <p:txBody>
          <a:bodyPr lIns="0" tIns="0" rIns="0" bIns="0" anchor="t"/>
          <a:lstStyle/>
          <a:p>
            <a:pPr marL="0" indent="0">
              <a:buNone/>
            </a:pPr>
            <a:r>
              <a:rPr lang="en-US" sz="2400" b="1" dirty="0">
                <a:ea typeface="Geneva"/>
              </a:rPr>
              <a:t>Patient has provoked standard-risk PE (i.e. no echocardiographic or biochemical evidence of right ventricular dysfunction, and no evidence of hemodynamic compromise).</a:t>
            </a:r>
          </a:p>
          <a:p>
            <a:pPr marL="0" indent="0">
              <a:buNone/>
            </a:pPr>
            <a:endParaRPr lang="en-US" sz="2400" b="1" dirty="0"/>
          </a:p>
          <a:p>
            <a:pPr marL="0" indent="0">
              <a:buNone/>
            </a:pPr>
            <a:r>
              <a:rPr lang="en-US" sz="2400" b="1" dirty="0">
                <a:ea typeface="Geneva"/>
              </a:rPr>
              <a:t>She has now completed 5-days of anticoagulation with LMWH</a:t>
            </a:r>
          </a:p>
          <a:p>
            <a:pPr marL="0" indent="0">
              <a:buNone/>
            </a:pPr>
            <a:endParaRPr lang="en-US" sz="2400" b="1" dirty="0"/>
          </a:p>
          <a:p>
            <a:pPr marL="0" indent="0">
              <a:buNone/>
            </a:pPr>
            <a:r>
              <a:rPr lang="en-US" sz="2400" b="1" dirty="0">
                <a:ea typeface="Geneva"/>
              </a:rPr>
              <a:t>Which anticoagulant would you recommend for the ongoing management of this patient?</a:t>
            </a:r>
          </a:p>
          <a:p>
            <a:pPr marL="514350" indent="-514350">
              <a:buAutoNum type="alphaUcPeriod"/>
            </a:pPr>
            <a:r>
              <a:rPr lang="en-US" sz="2400" dirty="0">
                <a:ea typeface="Geneva"/>
              </a:rPr>
              <a:t>Continue LMWH for a total duration of 3-6 months</a:t>
            </a:r>
            <a:endParaRPr lang="en-US" sz="2400" dirty="0"/>
          </a:p>
          <a:p>
            <a:pPr marL="514350" indent="-514350">
              <a:buAutoNum type="alphaUcPeriod"/>
            </a:pPr>
            <a:r>
              <a:rPr lang="en-US" sz="2400" dirty="0">
                <a:ea typeface="Geneva"/>
              </a:rPr>
              <a:t>Transition the patient to rivaroxaban to complete 3-6 months</a:t>
            </a:r>
            <a:endParaRPr lang="en-US" sz="2400" dirty="0"/>
          </a:p>
          <a:p>
            <a:pPr marL="514350" indent="-514350">
              <a:buAutoNum type="alphaUcPeriod"/>
            </a:pPr>
            <a:r>
              <a:rPr lang="en-US" sz="2400" dirty="0">
                <a:ea typeface="Geneva"/>
              </a:rPr>
              <a:t>Transition the patient to dabigatran to complete 3-6 months</a:t>
            </a:r>
          </a:p>
          <a:p>
            <a:pPr marL="514350" indent="-514350">
              <a:buAutoNum type="alphaUcPeriod"/>
            </a:pPr>
            <a:r>
              <a:rPr lang="en-US" sz="2400" dirty="0">
                <a:ea typeface="Geneva"/>
              </a:rPr>
              <a:t>Transition the patient to VKA to complete 3-6 months</a:t>
            </a:r>
          </a:p>
          <a:p>
            <a:pPr marL="0" indent="0">
              <a:buNone/>
            </a:pPr>
            <a:endParaRPr lang="en-US" b="1" dirty="0"/>
          </a:p>
          <a:p>
            <a:pPr marL="0" indent="0">
              <a:buNone/>
            </a:pPr>
            <a:endParaRPr lang="en-US" b="1" dirty="0"/>
          </a:p>
        </p:txBody>
      </p:sp>
      <p:sp>
        <p:nvSpPr>
          <p:cNvPr id="5" name="Rectangle 4"/>
          <p:cNvSpPr/>
          <p:nvPr/>
        </p:nvSpPr>
        <p:spPr>
          <a:xfrm>
            <a:off x="265043" y="4996070"/>
            <a:ext cx="8390834" cy="861391"/>
          </a:xfrm>
          <a:prstGeom prst="rect">
            <a:avLst/>
          </a:prstGeom>
          <a:noFill/>
          <a:ln w="38100">
            <a:solidFill>
              <a:srgbClr val="E63E3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8753347" y="5242099"/>
            <a:ext cx="2835392" cy="369332"/>
          </a:xfrm>
          <a:prstGeom prst="rect">
            <a:avLst/>
          </a:prstGeom>
        </p:spPr>
        <p:txBody>
          <a:bodyPr wrap="none">
            <a:spAutoFit/>
          </a:bodyPr>
          <a:lstStyle/>
          <a:p>
            <a:r>
              <a:rPr lang="en-US" dirty="0">
                <a:solidFill>
                  <a:srgbClr val="E63E30"/>
                </a:solidFill>
              </a:rPr>
              <a:t>Both are reasonable options</a:t>
            </a:r>
          </a:p>
        </p:txBody>
      </p:sp>
    </p:spTree>
    <p:extLst>
      <p:ext uri="{BB962C8B-B14F-4D97-AF65-F5344CB8AC3E}">
        <p14:creationId xmlns:p14="http://schemas.microsoft.com/office/powerpoint/2010/main" val="164305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17</a:t>
            </a:r>
          </a:p>
        </p:txBody>
      </p:sp>
      <p:sp>
        <p:nvSpPr>
          <p:cNvPr id="3" name="Content Placeholder 2"/>
          <p:cNvSpPr>
            <a:spLocks noGrp="1"/>
          </p:cNvSpPr>
          <p:nvPr>
            <p:ph idx="1"/>
          </p:nvPr>
        </p:nvSpPr>
        <p:spPr>
          <a:xfrm>
            <a:off x="415338" y="1847564"/>
            <a:ext cx="11322326" cy="3954624"/>
          </a:xfrm>
        </p:spPr>
        <p:txBody>
          <a:bodyPr/>
          <a:lstStyle/>
          <a:p>
            <a:pPr>
              <a:buSzPct val="125000"/>
              <a:buBlip>
                <a:blip r:embed="rId3"/>
              </a:buBlip>
            </a:pPr>
            <a:r>
              <a:rPr lang="en-US" sz="2400" dirty="0"/>
              <a:t>The ASH/ISTH guideline panel </a:t>
            </a:r>
            <a:r>
              <a:rPr lang="en-US" sz="2400" b="1" dirty="0">
                <a:solidFill>
                  <a:srgbClr val="E63E30"/>
                </a:solidFill>
              </a:rPr>
              <a:t>suggests</a:t>
            </a:r>
            <a:r>
              <a:rPr lang="en-US" sz="2400" dirty="0"/>
              <a:t> using DOACs (Rivaroxaban/Dabigatran) over standard of care anticoagulants (LMWH, UFH, VKA, Fondaparinux) in pediatric patients with VTE</a:t>
            </a:r>
          </a:p>
          <a:p>
            <a:pPr marL="0" indent="0">
              <a:buNone/>
            </a:pPr>
            <a:r>
              <a:rPr lang="en-US" sz="1600" b="1" dirty="0"/>
              <a:t>Remarks:</a:t>
            </a:r>
          </a:p>
          <a:p>
            <a:r>
              <a:rPr lang="en-US" sz="1600" dirty="0"/>
              <a:t>Systematic review included 3 RCTs, 2 large multi-center trials and 1 small single-institution study</a:t>
            </a:r>
          </a:p>
          <a:p>
            <a:r>
              <a:rPr lang="en-US" sz="1600" dirty="0"/>
              <a:t>853 patients were recruited to these studies, of whom 523 received a DOAC (Rivaroxaban/Dabigatran)</a:t>
            </a:r>
          </a:p>
          <a:p>
            <a:r>
              <a:rPr lang="en-US" sz="1600" dirty="0"/>
              <a:t>Rivaroxaban was dosed according to weight; Dabigatran dosed according to both age and weight</a:t>
            </a:r>
          </a:p>
        </p:txBody>
      </p:sp>
      <p:sp>
        <p:nvSpPr>
          <p:cNvPr id="6" name="TextBox 5">
            <a:extLst>
              <a:ext uri="{FF2B5EF4-FFF2-40B4-BE49-F238E27FC236}">
                <a16:creationId xmlns:a16="http://schemas.microsoft.com/office/drawing/2014/main" id="{64E8869A-A1CD-4F5A-8E48-55DDD2FB3BCE}"/>
              </a:ext>
            </a:extLst>
          </p:cNvPr>
          <p:cNvSpPr txBox="1"/>
          <p:nvPr/>
        </p:nvSpPr>
        <p:spPr>
          <a:xfrm>
            <a:off x="815754" y="4537076"/>
            <a:ext cx="5280246" cy="1772107"/>
          </a:xfrm>
          <a:prstGeom prst="rect">
            <a:avLst/>
          </a:prstGeom>
          <a:solidFill>
            <a:srgbClr val="FED9B0"/>
          </a:solidFill>
        </p:spPr>
        <p:txBody>
          <a:bodyPr wrap="square" rtlCol="0" anchor="t" anchorCtr="0">
            <a:noAutofit/>
          </a:bodyPr>
          <a:lstStyle/>
          <a:p>
            <a:r>
              <a:rPr lang="en-CA" sz="1600" dirty="0">
                <a:solidFill>
                  <a:schemeClr val="tx1">
                    <a:lumMod val="50000"/>
                    <a:lumOff val="50000"/>
                  </a:schemeClr>
                </a:solidFill>
              </a:rPr>
              <a:t>The following patients were </a:t>
            </a:r>
            <a:r>
              <a:rPr lang="en-CA" sz="1600" b="1" dirty="0">
                <a:solidFill>
                  <a:srgbClr val="E63E30"/>
                </a:solidFill>
              </a:rPr>
              <a:t>excluded</a:t>
            </a:r>
            <a:r>
              <a:rPr lang="en-CA" sz="1600" dirty="0">
                <a:solidFill>
                  <a:schemeClr val="tx1">
                    <a:lumMod val="50000"/>
                    <a:lumOff val="50000"/>
                  </a:schemeClr>
                </a:solidFill>
              </a:rPr>
              <a:t> from the RCTs - </a:t>
            </a:r>
          </a:p>
          <a:p>
            <a:pPr marL="285750" indent="-285750">
              <a:buFont typeface="Arial" panose="020B0604020202020204" pitchFamily="34" charset="0"/>
              <a:buChar char="•"/>
            </a:pPr>
            <a:r>
              <a:rPr lang="en-CA" sz="1600" dirty="0">
                <a:solidFill>
                  <a:schemeClr val="tx1">
                    <a:lumMod val="50000"/>
                    <a:lumOff val="50000"/>
                  </a:schemeClr>
                </a:solidFill>
              </a:rPr>
              <a:t>Severe liver and renal impairment</a:t>
            </a:r>
          </a:p>
          <a:p>
            <a:pPr marL="285750" indent="-285750">
              <a:buFont typeface="Arial" panose="020B0604020202020204" pitchFamily="34" charset="0"/>
              <a:buChar char="•"/>
            </a:pPr>
            <a:r>
              <a:rPr lang="en-CA" sz="1600" dirty="0">
                <a:solidFill>
                  <a:schemeClr val="tx1">
                    <a:lumMod val="50000"/>
                    <a:lumOff val="50000"/>
                  </a:schemeClr>
                </a:solidFill>
              </a:rPr>
              <a:t>Pre-term neonates (&lt;37 weeks GA)</a:t>
            </a:r>
          </a:p>
          <a:p>
            <a:pPr marL="285750" indent="-285750">
              <a:buFont typeface="Arial" panose="020B0604020202020204" pitchFamily="34" charset="0"/>
              <a:buChar char="•"/>
            </a:pPr>
            <a:r>
              <a:rPr lang="en-CA" sz="1600" dirty="0">
                <a:solidFill>
                  <a:schemeClr val="tx1">
                    <a:lumMod val="50000"/>
                    <a:lumOff val="50000"/>
                  </a:schemeClr>
                </a:solidFill>
              </a:rPr>
              <a:t>Neonates/infants &lt;3</a:t>
            </a:r>
            <a:r>
              <a:rPr lang="en-CA" sz="1600" baseline="30000" dirty="0">
                <a:solidFill>
                  <a:schemeClr val="tx1">
                    <a:lumMod val="50000"/>
                    <a:lumOff val="50000"/>
                  </a:schemeClr>
                </a:solidFill>
              </a:rPr>
              <a:t>rd</a:t>
            </a:r>
            <a:r>
              <a:rPr lang="en-CA" sz="1600" dirty="0">
                <a:solidFill>
                  <a:schemeClr val="tx1">
                    <a:lumMod val="50000"/>
                    <a:lumOff val="50000"/>
                  </a:schemeClr>
                </a:solidFill>
              </a:rPr>
              <a:t> percentile for weight</a:t>
            </a:r>
          </a:p>
          <a:p>
            <a:pPr marL="285750" indent="-285750">
              <a:buFont typeface="Arial" panose="020B0604020202020204" pitchFamily="34" charset="0"/>
              <a:buChar char="•"/>
            </a:pPr>
            <a:r>
              <a:rPr lang="en-CA" sz="1600" dirty="0">
                <a:solidFill>
                  <a:schemeClr val="tx1">
                    <a:lumMod val="50000"/>
                    <a:lumOff val="50000"/>
                  </a:schemeClr>
                </a:solidFill>
              </a:rPr>
              <a:t>Active bleeding/high risk of bleeding</a:t>
            </a:r>
          </a:p>
          <a:p>
            <a:endParaRPr lang="en-CA" sz="1600" dirty="0">
              <a:solidFill>
                <a:schemeClr val="tx1">
                  <a:lumMod val="50000"/>
                  <a:lumOff val="50000"/>
                </a:schemeClr>
              </a:solidFill>
            </a:endParaRPr>
          </a:p>
          <a:p>
            <a:pPr marL="285750" indent="-285750">
              <a:buFont typeface="Arial" panose="020B0604020202020204" pitchFamily="34" charset="0"/>
              <a:buChar char="•"/>
            </a:pPr>
            <a:endParaRPr lang="en-CA" sz="1600" dirty="0">
              <a:solidFill>
                <a:schemeClr val="tx1">
                  <a:lumMod val="50000"/>
                  <a:lumOff val="50000"/>
                </a:schemeClr>
              </a:solidFill>
            </a:endParaRPr>
          </a:p>
        </p:txBody>
      </p:sp>
      <p:sp>
        <p:nvSpPr>
          <p:cNvPr id="8" name="TextBox 7">
            <a:extLst>
              <a:ext uri="{FF2B5EF4-FFF2-40B4-BE49-F238E27FC236}">
                <a16:creationId xmlns:a16="http://schemas.microsoft.com/office/drawing/2014/main" id="{59DFCB88-2B1B-43F6-8DD0-0C5F0AD6BA05}"/>
              </a:ext>
            </a:extLst>
          </p:cNvPr>
          <p:cNvSpPr txBox="1"/>
          <p:nvPr/>
        </p:nvSpPr>
        <p:spPr>
          <a:xfrm>
            <a:off x="6349792" y="4537076"/>
            <a:ext cx="5280246" cy="1760246"/>
          </a:xfrm>
          <a:prstGeom prst="rect">
            <a:avLst/>
          </a:prstGeom>
          <a:solidFill>
            <a:srgbClr val="C9D7AF"/>
          </a:solidFill>
        </p:spPr>
        <p:txBody>
          <a:bodyPr wrap="square" rtlCol="0" anchor="t" anchorCtr="0">
            <a:noAutofit/>
          </a:bodyPr>
          <a:lstStyle/>
          <a:p>
            <a:r>
              <a:rPr lang="en-CA" sz="1600" dirty="0">
                <a:solidFill>
                  <a:schemeClr val="tx1">
                    <a:lumMod val="50000"/>
                    <a:lumOff val="50000"/>
                  </a:schemeClr>
                </a:solidFill>
              </a:rPr>
              <a:t>In all the studies, </a:t>
            </a:r>
            <a:r>
              <a:rPr lang="en-CA" sz="1600" b="1" u="sng" dirty="0">
                <a:solidFill>
                  <a:schemeClr val="tx1">
                    <a:lumMod val="50000"/>
                    <a:lumOff val="50000"/>
                  </a:schemeClr>
                </a:solidFill>
              </a:rPr>
              <a:t>patients received a minimum of 5-days of parenteral anticoagulation with SOC </a:t>
            </a:r>
            <a:r>
              <a:rPr lang="en-CA" sz="1600" dirty="0">
                <a:solidFill>
                  <a:schemeClr val="tx1">
                    <a:lumMod val="50000"/>
                    <a:lumOff val="50000"/>
                  </a:schemeClr>
                </a:solidFill>
              </a:rPr>
              <a:t>(i.e. unfractionated heparin, low molecular weight heparin or fondaparinux) before starting a DOAC (Rivaroxaban/Dabigatran). </a:t>
            </a:r>
          </a:p>
        </p:txBody>
      </p:sp>
    </p:spTree>
    <p:extLst>
      <p:ext uri="{BB962C8B-B14F-4D97-AF65-F5344CB8AC3E}">
        <p14:creationId xmlns:p14="http://schemas.microsoft.com/office/powerpoint/2010/main" val="4898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17</a:t>
            </a:r>
          </a:p>
        </p:txBody>
      </p:sp>
      <p:graphicFrame>
        <p:nvGraphicFramePr>
          <p:cNvPr id="10" name="Content Placeholder 5">
            <a:extLst>
              <a:ext uri="{FF2B5EF4-FFF2-40B4-BE49-F238E27FC236}">
                <a16:creationId xmlns:a16="http://schemas.microsoft.com/office/drawing/2014/main" id="{2178A65C-2F82-4DDC-AC85-F4439C3F01FB}"/>
              </a:ext>
            </a:extLst>
          </p:cNvPr>
          <p:cNvGraphicFramePr>
            <a:graphicFrameLocks/>
          </p:cNvGraphicFramePr>
          <p:nvPr>
            <p:extLst>
              <p:ext uri="{D42A27DB-BD31-4B8C-83A1-F6EECF244321}">
                <p14:modId xmlns:p14="http://schemas.microsoft.com/office/powerpoint/2010/main" val="4053797776"/>
              </p:ext>
            </p:extLst>
          </p:nvPr>
        </p:nvGraphicFramePr>
        <p:xfrm>
          <a:off x="556591" y="1895084"/>
          <a:ext cx="8825947" cy="4121405"/>
        </p:xfrm>
        <a:graphic>
          <a:graphicData uri="http://schemas.openxmlformats.org/drawingml/2006/table">
            <a:tbl>
              <a:tblPr firstRow="1" bandRow="1">
                <a:tableStyleId>{5940675A-B579-460E-94D1-54222C63F5DA}</a:tableStyleId>
              </a:tblPr>
              <a:tblGrid>
                <a:gridCol w="2013683">
                  <a:extLst>
                    <a:ext uri="{9D8B030D-6E8A-4147-A177-3AD203B41FA5}">
                      <a16:colId xmlns:a16="http://schemas.microsoft.com/office/drawing/2014/main" val="325642109"/>
                    </a:ext>
                  </a:extLst>
                </a:gridCol>
                <a:gridCol w="1174136">
                  <a:extLst>
                    <a:ext uri="{9D8B030D-6E8A-4147-A177-3AD203B41FA5}">
                      <a16:colId xmlns:a16="http://schemas.microsoft.com/office/drawing/2014/main" val="815985156"/>
                    </a:ext>
                  </a:extLst>
                </a:gridCol>
                <a:gridCol w="1238679">
                  <a:extLst>
                    <a:ext uri="{9D8B030D-6E8A-4147-A177-3AD203B41FA5}">
                      <a16:colId xmlns:a16="http://schemas.microsoft.com/office/drawing/2014/main" val="1109489225"/>
                    </a:ext>
                  </a:extLst>
                </a:gridCol>
                <a:gridCol w="2102305">
                  <a:extLst>
                    <a:ext uri="{9D8B030D-6E8A-4147-A177-3AD203B41FA5}">
                      <a16:colId xmlns:a16="http://schemas.microsoft.com/office/drawing/2014/main" val="738517967"/>
                    </a:ext>
                  </a:extLst>
                </a:gridCol>
                <a:gridCol w="2297144">
                  <a:extLst>
                    <a:ext uri="{9D8B030D-6E8A-4147-A177-3AD203B41FA5}">
                      <a16:colId xmlns:a16="http://schemas.microsoft.com/office/drawing/2014/main" val="1741781744"/>
                    </a:ext>
                  </a:extLst>
                </a:gridCol>
              </a:tblGrid>
              <a:tr h="3264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0"/>
                    </a:solidFill>
                  </a:tcPr>
                </a:tc>
                <a:tc gridSpan="2">
                  <a:txBody>
                    <a:bodyPr/>
                    <a:lstStyle/>
                    <a:p>
                      <a:pPr algn="ctr"/>
                      <a:r>
                        <a:rPr lang="en-CA" sz="1400" b="1" i="0">
                          <a:solidFill>
                            <a:schemeClr val="bg1"/>
                          </a:solidFill>
                        </a:rPr>
                        <a:t>Number</a:t>
                      </a:r>
                      <a:r>
                        <a:rPr lang="en-CA" sz="1400" b="1" i="0" baseline="0">
                          <a:solidFill>
                            <a:schemeClr val="bg1"/>
                          </a:solidFill>
                        </a:rPr>
                        <a:t> of patients</a:t>
                      </a:r>
                      <a:endParaRPr lang="en-CA" sz="1400" b="1" i="0">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0"/>
                    </a:solidFill>
                  </a:tcPr>
                </a:tc>
                <a:tc hMerge="1">
                  <a:txBody>
                    <a:bodyPr/>
                    <a:lstStyle/>
                    <a:p>
                      <a:pPr algn="ctr"/>
                      <a:endParaRPr lang="en-CA" sz="1600" b="0" i="1">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a:solidFill>
                            <a:schemeClr val="bg1"/>
                          </a:solidFill>
                        </a:rPr>
                        <a:t>Effect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0"/>
                    </a:solidFill>
                  </a:tcPr>
                </a:tc>
                <a:tc hMerge="1">
                  <a:txBody>
                    <a:bodyPr/>
                    <a:lstStyle/>
                    <a:p>
                      <a:endParaRPr lang="en-US"/>
                    </a:p>
                  </a:txBody>
                  <a:tcPr/>
                </a:tc>
                <a:extLst>
                  <a:ext uri="{0D108BD9-81ED-4DB2-BD59-A6C34878D82A}">
                    <a16:rowId xmlns:a16="http://schemas.microsoft.com/office/drawing/2014/main" val="3135809784"/>
                  </a:ext>
                </a:extLst>
              </a:tr>
              <a:tr h="326445">
                <a:tc vMerge="1">
                  <a:txBody>
                    <a:bodyPr/>
                    <a:lstStyle/>
                    <a:p>
                      <a:endParaRPr lang="en-US"/>
                    </a:p>
                  </a:txBody>
                  <a:tcPr/>
                </a:tc>
                <a:tc>
                  <a:txBody>
                    <a:bodyPr/>
                    <a:lstStyle/>
                    <a:p>
                      <a:pPr algn="ctr"/>
                      <a:r>
                        <a:rPr lang="en-CA" sz="1400" b="1" dirty="0">
                          <a:solidFill>
                            <a:schemeClr val="tx1">
                              <a:lumMod val="50000"/>
                              <a:lumOff val="50000"/>
                            </a:schemeClr>
                          </a:solidFill>
                        </a:rPr>
                        <a:t>DOAC</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dirty="0">
                          <a:solidFill>
                            <a:schemeClr val="tx1">
                              <a:lumMod val="50000"/>
                              <a:lumOff val="50000"/>
                            </a:schemeClr>
                          </a:solidFill>
                        </a:rPr>
                        <a:t>SOC</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Relative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Absolute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7600132"/>
                  </a:ext>
                </a:extLst>
              </a:tr>
              <a:tr h="571278">
                <a:tc>
                  <a:txBody>
                    <a:bodyPr/>
                    <a:lstStyle/>
                    <a:p>
                      <a:r>
                        <a:rPr lang="en-CA" sz="1400" b="1" dirty="0">
                          <a:solidFill>
                            <a:schemeClr val="tx1">
                              <a:lumMod val="50000"/>
                              <a:lumOff val="50000"/>
                            </a:schemeClr>
                          </a:solidFill>
                        </a:rPr>
                        <a:t> Mortality</a:t>
                      </a:r>
                      <a:endParaRPr lang="en-CA" sz="1400" b="1" baseline="30000" dirty="0">
                        <a:solidFill>
                          <a:schemeClr val="tx1">
                            <a:lumMod val="50000"/>
                            <a:lumOff val="50000"/>
                          </a:schemeClr>
                        </a:solidFill>
                      </a:endParaRP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3/522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2/267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RR: 0.71</a:t>
                      </a:r>
                    </a:p>
                    <a:p>
                      <a:pPr algn="ctr"/>
                      <a:r>
                        <a:rPr lang="en-CA" sz="1400">
                          <a:solidFill>
                            <a:schemeClr val="tx1">
                              <a:lumMod val="50000"/>
                              <a:lumOff val="50000"/>
                            </a:schemeClr>
                          </a:solidFill>
                        </a:rPr>
                        <a:t>(0.14</a:t>
                      </a:r>
                      <a:r>
                        <a:rPr lang="en-CA" sz="1400" baseline="0">
                          <a:solidFill>
                            <a:schemeClr val="tx1">
                              <a:lumMod val="50000"/>
                              <a:lumOff val="50000"/>
                            </a:schemeClr>
                          </a:solidFill>
                        </a:rPr>
                        <a:t> to 3.56)</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2 fewer per 1000</a:t>
                      </a:r>
                    </a:p>
                    <a:p>
                      <a:pPr algn="ctr"/>
                      <a:r>
                        <a:rPr lang="en-CA" sz="1400">
                          <a:solidFill>
                            <a:schemeClr val="tx1">
                              <a:lumMod val="50000"/>
                              <a:lumOff val="50000"/>
                            </a:schemeClr>
                          </a:solidFill>
                        </a:rPr>
                        <a:t>(6 fewer to 19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71278">
                <a:tc>
                  <a:txBody>
                    <a:bodyPr/>
                    <a:lstStyle/>
                    <a:p>
                      <a:r>
                        <a:rPr lang="en-CA" sz="1400" b="1">
                          <a:solidFill>
                            <a:schemeClr val="tx1">
                              <a:lumMod val="50000"/>
                              <a:lumOff val="50000"/>
                            </a:schemeClr>
                          </a:solidFill>
                        </a:rPr>
                        <a:t>Thrombus recurrence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11/523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14/267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RR:</a:t>
                      </a:r>
                      <a:r>
                        <a:rPr lang="en-CA" sz="1400" b="1" baseline="0">
                          <a:solidFill>
                            <a:schemeClr val="tx1">
                              <a:lumMod val="50000"/>
                              <a:lumOff val="50000"/>
                            </a:schemeClr>
                          </a:solidFill>
                        </a:rPr>
                        <a:t> 0.43</a:t>
                      </a:r>
                    </a:p>
                    <a:p>
                      <a:pPr algn="ctr"/>
                      <a:r>
                        <a:rPr lang="en-CA" sz="1400" baseline="0">
                          <a:solidFill>
                            <a:schemeClr val="tx1">
                              <a:lumMod val="50000"/>
                              <a:lumOff val="50000"/>
                            </a:schemeClr>
                          </a:solidFill>
                        </a:rPr>
                        <a:t>(0.2 to 0.93)</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30</a:t>
                      </a:r>
                      <a:r>
                        <a:rPr lang="en-CA" sz="1400" b="1" baseline="0">
                          <a:solidFill>
                            <a:schemeClr val="tx1">
                              <a:lumMod val="50000"/>
                              <a:lumOff val="50000"/>
                            </a:schemeClr>
                          </a:solidFill>
                        </a:rPr>
                        <a:t> fewer per 1000</a:t>
                      </a:r>
                    </a:p>
                    <a:p>
                      <a:pPr algn="ctr"/>
                      <a:r>
                        <a:rPr lang="en-CA" sz="1400" baseline="0">
                          <a:solidFill>
                            <a:schemeClr val="tx1">
                              <a:lumMod val="50000"/>
                              <a:lumOff val="50000"/>
                            </a:schemeClr>
                          </a:solidFill>
                        </a:rPr>
                        <a:t>(42 fewer to 4 fewer)</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693737">
                <a:tc>
                  <a:txBody>
                    <a:bodyPr/>
                    <a:lstStyle/>
                    <a:p>
                      <a:r>
                        <a:rPr lang="en-CA" sz="1400" b="1" baseline="0">
                          <a:solidFill>
                            <a:schemeClr val="tx1">
                              <a:lumMod val="50000"/>
                              <a:lumOff val="50000"/>
                            </a:schemeClr>
                          </a:solidFill>
                        </a:rPr>
                        <a:t>Thrombus resolution</a:t>
                      </a:r>
                      <a:endParaRPr lang="en-CA" sz="1400" b="1">
                        <a:solidFill>
                          <a:schemeClr val="tx1">
                            <a:lumMod val="50000"/>
                            <a:lumOff val="50000"/>
                          </a:schemeClr>
                        </a:solidFill>
                      </a:endParaRP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395/512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181/255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1.09 </a:t>
                      </a:r>
                    </a:p>
                    <a:p>
                      <a:pPr algn="ctr"/>
                      <a:r>
                        <a:rPr lang="en-CA" sz="1400" dirty="0">
                          <a:solidFill>
                            <a:schemeClr val="tx1">
                              <a:lumMod val="50000"/>
                              <a:lumOff val="50000"/>
                            </a:schemeClr>
                          </a:solidFill>
                        </a:rPr>
                        <a:t>(0.99 to</a:t>
                      </a:r>
                      <a:r>
                        <a:rPr lang="en-CA" sz="1400" baseline="0" dirty="0">
                          <a:solidFill>
                            <a:schemeClr val="tx1">
                              <a:lumMod val="50000"/>
                              <a:lumOff val="50000"/>
                            </a:schemeClr>
                          </a:solidFill>
                        </a:rPr>
                        <a:t> 1.19)</a:t>
                      </a:r>
                      <a:endParaRPr lang="en-CA" sz="14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64 more per 1000</a:t>
                      </a:r>
                    </a:p>
                    <a:p>
                      <a:pPr algn="ctr"/>
                      <a:r>
                        <a:rPr lang="en-CA" sz="1400">
                          <a:solidFill>
                            <a:schemeClr val="tx1">
                              <a:lumMod val="50000"/>
                              <a:lumOff val="50000"/>
                            </a:schemeClr>
                          </a:solidFill>
                        </a:rPr>
                        <a:t>(7 fewer to 135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25356008"/>
                  </a:ext>
                </a:extLst>
              </a:tr>
              <a:tr h="816111">
                <a:tc>
                  <a:txBody>
                    <a:bodyPr/>
                    <a:lstStyle/>
                    <a:p>
                      <a:r>
                        <a:rPr lang="en-CA" sz="1400" b="1">
                          <a:solidFill>
                            <a:schemeClr val="tx1">
                              <a:lumMod val="50000"/>
                              <a:lumOff val="50000"/>
                            </a:schemeClr>
                          </a:solidFill>
                        </a:rPr>
                        <a:t>Major Bleeding</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4/517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5/264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RR:</a:t>
                      </a:r>
                      <a:r>
                        <a:rPr lang="en-CA" sz="1400" b="1" baseline="0">
                          <a:solidFill>
                            <a:schemeClr val="tx1">
                              <a:lumMod val="50000"/>
                              <a:lumOff val="50000"/>
                            </a:schemeClr>
                          </a:solidFill>
                        </a:rPr>
                        <a:t> 0.48</a:t>
                      </a:r>
                    </a:p>
                    <a:p>
                      <a:pPr algn="ctr"/>
                      <a:r>
                        <a:rPr lang="en-CA" sz="1400" baseline="0">
                          <a:solidFill>
                            <a:schemeClr val="tx1">
                              <a:lumMod val="50000"/>
                              <a:lumOff val="50000"/>
                            </a:schemeClr>
                          </a:solidFill>
                        </a:rPr>
                        <a:t>(0.14 – 1.57)</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10 fewer per </a:t>
                      </a:r>
                      <a:r>
                        <a:rPr lang="en-CA" sz="1400" b="0">
                          <a:solidFill>
                            <a:schemeClr val="tx1">
                              <a:lumMod val="50000"/>
                              <a:lumOff val="50000"/>
                            </a:schemeClr>
                          </a:solidFill>
                        </a:rPr>
                        <a:t>1000</a:t>
                      </a:r>
                    </a:p>
                    <a:p>
                      <a:pPr algn="ctr"/>
                      <a:r>
                        <a:rPr lang="en-CA" sz="1400">
                          <a:solidFill>
                            <a:schemeClr val="tx1">
                              <a:lumMod val="50000"/>
                              <a:lumOff val="50000"/>
                            </a:schemeClr>
                          </a:solidFill>
                        </a:rPr>
                        <a:t>(16 fewer to 11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816111">
                <a:tc>
                  <a:txBody>
                    <a:bodyPr/>
                    <a:lstStyle/>
                    <a:p>
                      <a:r>
                        <a:rPr lang="en-CA" sz="1400" b="1">
                          <a:solidFill>
                            <a:schemeClr val="tx1">
                              <a:lumMod val="50000"/>
                              <a:lumOff val="50000"/>
                            </a:schemeClr>
                          </a:solidFill>
                        </a:rPr>
                        <a:t>Clinically Relevant</a:t>
                      </a:r>
                      <a:r>
                        <a:rPr lang="en-CA" sz="1400" b="1" baseline="0">
                          <a:solidFill>
                            <a:schemeClr val="tx1">
                              <a:lumMod val="50000"/>
                              <a:lumOff val="50000"/>
                            </a:schemeClr>
                          </a:solidFill>
                        </a:rPr>
                        <a:t> Non-Major Bleeding</a:t>
                      </a:r>
                      <a:endParaRPr lang="en-CA" sz="1400" b="1">
                        <a:solidFill>
                          <a:schemeClr val="tx1">
                            <a:lumMod val="50000"/>
                            <a:lumOff val="50000"/>
                          </a:schemeClr>
                        </a:solidFill>
                      </a:endParaRP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12/506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2/252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a:solidFill>
                            <a:schemeClr val="tx1">
                              <a:lumMod val="50000"/>
                              <a:lumOff val="50000"/>
                            </a:schemeClr>
                          </a:solidFill>
                        </a:rPr>
                        <a:t>RR: 2.98 </a:t>
                      </a:r>
                    </a:p>
                    <a:p>
                      <a:pPr algn="ctr"/>
                      <a:r>
                        <a:rPr lang="en-CA" sz="1400">
                          <a:solidFill>
                            <a:schemeClr val="tx1">
                              <a:lumMod val="50000"/>
                              <a:lumOff val="50000"/>
                            </a:schemeClr>
                          </a:solidFill>
                        </a:rPr>
                        <a:t>(0.67 – 13.27)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16 more per 1000</a:t>
                      </a:r>
                    </a:p>
                    <a:p>
                      <a:pPr algn="ctr"/>
                      <a:r>
                        <a:rPr lang="en-CA" sz="1400" dirty="0">
                          <a:solidFill>
                            <a:schemeClr val="tx1">
                              <a:lumMod val="50000"/>
                              <a:lumOff val="50000"/>
                            </a:schemeClr>
                          </a:solidFill>
                        </a:rPr>
                        <a:t>(3</a:t>
                      </a:r>
                      <a:r>
                        <a:rPr lang="en-CA" sz="1400" baseline="0" dirty="0">
                          <a:solidFill>
                            <a:schemeClr val="tx1">
                              <a:lumMod val="50000"/>
                              <a:lumOff val="50000"/>
                            </a:schemeClr>
                          </a:solidFill>
                        </a:rPr>
                        <a:t> fewer to 97 more)</a:t>
                      </a:r>
                      <a:endParaRPr lang="en-CA" sz="14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0867779"/>
                  </a:ext>
                </a:extLst>
              </a:tr>
            </a:tbl>
          </a:graphicData>
        </a:graphic>
      </p:graphicFrame>
      <p:sp>
        <p:nvSpPr>
          <p:cNvPr id="24" name="TextBox 23">
            <a:extLst>
              <a:ext uri="{FF2B5EF4-FFF2-40B4-BE49-F238E27FC236}">
                <a16:creationId xmlns:a16="http://schemas.microsoft.com/office/drawing/2014/main" id="{8972777B-D44D-494C-8F67-18E85FBE475D}"/>
              </a:ext>
            </a:extLst>
          </p:cNvPr>
          <p:cNvSpPr txBox="1"/>
          <p:nvPr/>
        </p:nvSpPr>
        <p:spPr>
          <a:xfrm>
            <a:off x="9520028" y="3020609"/>
            <a:ext cx="2252871" cy="1169551"/>
          </a:xfrm>
          <a:prstGeom prst="rect">
            <a:avLst/>
          </a:prstGeom>
          <a:solidFill>
            <a:srgbClr val="FED9B0"/>
          </a:solidFill>
        </p:spPr>
        <p:txBody>
          <a:bodyPr wrap="square" rtlCol="0">
            <a:spAutoFit/>
          </a:bodyPr>
          <a:lstStyle/>
          <a:p>
            <a:r>
              <a:rPr lang="en-CA" sz="1400" b="1" i="1" dirty="0">
                <a:solidFill>
                  <a:schemeClr val="tx1">
                    <a:lumMod val="50000"/>
                    <a:lumOff val="50000"/>
                  </a:schemeClr>
                </a:solidFill>
              </a:rPr>
              <a:t>Length of follow up in the RCTs (3-6 months) was too short to accurately predict risk of post thrombotic syndrome </a:t>
            </a:r>
            <a:endParaRPr lang="en-CA" sz="1400" dirty="0">
              <a:solidFill>
                <a:schemeClr val="tx1">
                  <a:lumMod val="50000"/>
                  <a:lumOff val="50000"/>
                </a:schemeClr>
              </a:solidFill>
            </a:endParaRPr>
          </a:p>
        </p:txBody>
      </p:sp>
      <p:sp>
        <p:nvSpPr>
          <p:cNvPr id="25" name="Rectangle 24"/>
          <p:cNvSpPr/>
          <p:nvPr/>
        </p:nvSpPr>
        <p:spPr>
          <a:xfrm>
            <a:off x="556591" y="3118981"/>
            <a:ext cx="8825947" cy="576197"/>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72777B-D44D-494C-8F67-18E85FBE475D}"/>
              </a:ext>
            </a:extLst>
          </p:cNvPr>
          <p:cNvSpPr txBox="1"/>
          <p:nvPr/>
        </p:nvSpPr>
        <p:spPr>
          <a:xfrm>
            <a:off x="9520029" y="1913022"/>
            <a:ext cx="2252871" cy="954107"/>
          </a:xfrm>
          <a:prstGeom prst="rect">
            <a:avLst/>
          </a:prstGeom>
          <a:solidFill>
            <a:srgbClr val="FED9B0"/>
          </a:solidFill>
        </p:spPr>
        <p:txBody>
          <a:bodyPr wrap="square" rtlCol="0">
            <a:spAutoFit/>
          </a:bodyPr>
          <a:lstStyle/>
          <a:p>
            <a:r>
              <a:rPr lang="en-CA" sz="1400" b="1" i="1">
                <a:solidFill>
                  <a:schemeClr val="tx1">
                    <a:lumMod val="50000"/>
                    <a:lumOff val="50000"/>
                  </a:schemeClr>
                </a:solidFill>
              </a:rPr>
              <a:t>Certainty of evidence about benefits and adverse events ranged from very low to low to moderate</a:t>
            </a:r>
            <a:endParaRPr lang="en-CA" sz="1400">
              <a:solidFill>
                <a:schemeClr val="tx1">
                  <a:lumMod val="50000"/>
                  <a:lumOff val="50000"/>
                </a:schemeClr>
              </a:solidFill>
            </a:endParaRPr>
          </a:p>
        </p:txBody>
      </p:sp>
    </p:spTree>
    <p:extLst>
      <p:ext uri="{BB962C8B-B14F-4D97-AF65-F5344CB8AC3E}">
        <p14:creationId xmlns:p14="http://schemas.microsoft.com/office/powerpoint/2010/main" val="30088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18 </a:t>
            </a:r>
          </a:p>
        </p:txBody>
      </p:sp>
      <p:sp>
        <p:nvSpPr>
          <p:cNvPr id="3" name="Content Placeholder 2"/>
          <p:cNvSpPr>
            <a:spLocks noGrp="1"/>
          </p:cNvSpPr>
          <p:nvPr>
            <p:ph idx="1"/>
          </p:nvPr>
        </p:nvSpPr>
        <p:spPr/>
        <p:txBody>
          <a:bodyPr/>
          <a:lstStyle/>
          <a:p>
            <a:pPr>
              <a:buSzPct val="150000"/>
              <a:buBlip>
                <a:blip r:embed="rId3"/>
              </a:buBlip>
            </a:pPr>
            <a:r>
              <a:rPr lang="en-US" sz="2400" dirty="0"/>
              <a:t>The ASH/ISTH guideline panel </a:t>
            </a:r>
            <a:r>
              <a:rPr lang="en-US" sz="2400" b="1" dirty="0">
                <a:solidFill>
                  <a:srgbClr val="E63E30"/>
                </a:solidFill>
              </a:rPr>
              <a:t>suggests</a:t>
            </a:r>
            <a:r>
              <a:rPr lang="en-US" sz="2400" dirty="0"/>
              <a:t> using rivaroxaban over standard of care anticoagulants (LMWH, UFH, VKA, Fondaparinux) in pediatric patients with venous thromboembolism (VTE).</a:t>
            </a:r>
          </a:p>
          <a:p>
            <a:pPr marL="0" indent="0">
              <a:buNone/>
            </a:pPr>
            <a:endParaRPr lang="en-US" sz="2400" dirty="0"/>
          </a:p>
          <a:p>
            <a:pPr marL="0" indent="0">
              <a:buNone/>
            </a:pPr>
            <a:r>
              <a:rPr lang="en-US" sz="2670" dirty="0">
                <a:solidFill>
                  <a:srgbClr val="E63E30"/>
                </a:solidFill>
                <a:latin typeface="+mj-lt"/>
              </a:rPr>
              <a:t>Recommendation 19 </a:t>
            </a:r>
          </a:p>
          <a:p>
            <a:pPr marL="0" indent="0">
              <a:buNone/>
            </a:pPr>
            <a:endParaRPr lang="en-US" sz="2400" dirty="0"/>
          </a:p>
          <a:p>
            <a:pPr>
              <a:buSzPct val="150000"/>
              <a:buBlip>
                <a:blip r:embed="rId3"/>
              </a:buBlip>
            </a:pPr>
            <a:r>
              <a:rPr lang="en-US" sz="2400" dirty="0"/>
              <a:t>The ASH/ISTH guideline panel </a:t>
            </a:r>
            <a:r>
              <a:rPr lang="en-US" sz="2400" b="1" dirty="0">
                <a:solidFill>
                  <a:srgbClr val="E63E30"/>
                </a:solidFill>
              </a:rPr>
              <a:t>suggests</a:t>
            </a:r>
            <a:r>
              <a:rPr lang="en-US" sz="2400" b="1" dirty="0">
                <a:solidFill>
                  <a:srgbClr val="FF0000"/>
                </a:solidFill>
              </a:rPr>
              <a:t> </a:t>
            </a:r>
            <a:r>
              <a:rPr lang="en-US" sz="2400" dirty="0"/>
              <a:t>using dabigatran over standard of care anticoagulants (LMWH, UFH, VKA, Fondaparinux) in pediatric patients with venous thromboembolism (VTE).</a:t>
            </a:r>
          </a:p>
        </p:txBody>
      </p:sp>
    </p:spTree>
    <p:extLst>
      <p:ext uri="{BB962C8B-B14F-4D97-AF65-F5344CB8AC3E}">
        <p14:creationId xmlns:p14="http://schemas.microsoft.com/office/powerpoint/2010/main" val="253857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18 and 19</a:t>
            </a:r>
          </a:p>
        </p:txBody>
      </p:sp>
      <p:sp>
        <p:nvSpPr>
          <p:cNvPr id="3" name="Content Placeholder 2"/>
          <p:cNvSpPr>
            <a:spLocks noGrp="1"/>
          </p:cNvSpPr>
          <p:nvPr>
            <p:ph idx="1"/>
          </p:nvPr>
        </p:nvSpPr>
        <p:spPr>
          <a:xfrm>
            <a:off x="419099" y="4744574"/>
            <a:ext cx="11680136" cy="1682730"/>
          </a:xfrm>
        </p:spPr>
        <p:txBody>
          <a:bodyPr/>
          <a:lstStyle/>
          <a:p>
            <a:pPr marL="0" indent="0">
              <a:buNone/>
            </a:pPr>
            <a:r>
              <a:rPr lang="en-US" sz="1800" b="1" dirty="0"/>
              <a:t>Remarks:</a:t>
            </a:r>
          </a:p>
          <a:p>
            <a:r>
              <a:rPr lang="en-US" sz="1800" dirty="0"/>
              <a:t>Estimates were imprecise due to the small number of events and wide CI.</a:t>
            </a:r>
          </a:p>
          <a:p>
            <a:r>
              <a:rPr lang="en-US" sz="1800" dirty="0"/>
              <a:t>Increased menstrual bleeding with rivaroxaban – important consideration in adolescent females.</a:t>
            </a:r>
          </a:p>
          <a:p>
            <a:r>
              <a:rPr lang="en-US" sz="1800" dirty="0"/>
              <a:t>10% of patients in the Dabigatran arm of DIVERSITY trial – taken off study since they failed to achieve an a-priori  therapeutic levels.</a:t>
            </a:r>
          </a:p>
        </p:txBody>
      </p:sp>
      <p:sp>
        <p:nvSpPr>
          <p:cNvPr id="5" name="TextBox 4">
            <a:extLst>
              <a:ext uri="{FF2B5EF4-FFF2-40B4-BE49-F238E27FC236}">
                <a16:creationId xmlns:a16="http://schemas.microsoft.com/office/drawing/2014/main" id="{1322CDFB-0D82-45AF-B88B-FA5F49057CD0}"/>
              </a:ext>
            </a:extLst>
          </p:cNvPr>
          <p:cNvSpPr txBox="1"/>
          <p:nvPr/>
        </p:nvSpPr>
        <p:spPr>
          <a:xfrm>
            <a:off x="6193599" y="2186825"/>
            <a:ext cx="3958335" cy="2072023"/>
          </a:xfrm>
          <a:prstGeom prst="rect">
            <a:avLst/>
          </a:prstGeom>
          <a:solidFill>
            <a:srgbClr val="C9D7AF"/>
          </a:solidFill>
          <a:ln w="28575">
            <a:noFill/>
          </a:ln>
        </p:spPr>
        <p:txBody>
          <a:bodyPr wrap="square" rtlCol="0">
            <a:noAutofit/>
          </a:bodyPr>
          <a:lstStyle/>
          <a:p>
            <a:pPr marL="342900" indent="-342900">
              <a:spcAft>
                <a:spcPts val="1000"/>
              </a:spcAft>
              <a:buFont typeface="Arial" panose="020B0604020202020204" pitchFamily="34" charset="0"/>
              <a:buChar char="•"/>
            </a:pPr>
            <a:r>
              <a:rPr lang="en-CA" sz="1600" dirty="0">
                <a:solidFill>
                  <a:schemeClr val="tx1">
                    <a:lumMod val="50000"/>
                    <a:lumOff val="50000"/>
                  </a:schemeClr>
                </a:solidFill>
              </a:rPr>
              <a:t>Small </a:t>
            </a:r>
            <a:r>
              <a:rPr lang="en-CA" sz="1600" b="1" dirty="0">
                <a:solidFill>
                  <a:srgbClr val="E63E30"/>
                </a:solidFill>
              </a:rPr>
              <a:t>benefit</a:t>
            </a:r>
            <a:r>
              <a:rPr lang="en-CA" sz="1600" dirty="0">
                <a:solidFill>
                  <a:schemeClr val="tx1">
                    <a:lumMod val="50000"/>
                    <a:lumOff val="50000"/>
                  </a:schemeClr>
                </a:solidFill>
              </a:rPr>
              <a:t> of dabigatran over SOC with regards to reduced thrombus recurrence and improved thrombus resolution.</a:t>
            </a:r>
          </a:p>
          <a:p>
            <a:pPr marL="342900" indent="-342900">
              <a:spcAft>
                <a:spcPts val="1000"/>
              </a:spcAft>
              <a:buFont typeface="Arial" panose="020B0604020202020204" pitchFamily="34" charset="0"/>
              <a:buChar char="•"/>
            </a:pPr>
            <a:r>
              <a:rPr lang="en-CA" sz="1600" b="1" dirty="0">
                <a:solidFill>
                  <a:srgbClr val="E63E30"/>
                </a:solidFill>
              </a:rPr>
              <a:t>Undesirable effect</a:t>
            </a:r>
            <a:r>
              <a:rPr lang="en-CA" sz="1600" dirty="0">
                <a:solidFill>
                  <a:srgbClr val="E63E30"/>
                </a:solidFill>
              </a:rPr>
              <a:t>s </a:t>
            </a:r>
            <a:r>
              <a:rPr lang="en-CA" sz="1600" dirty="0">
                <a:solidFill>
                  <a:schemeClr val="tx1">
                    <a:lumMod val="50000"/>
                    <a:lumOff val="50000"/>
                  </a:schemeClr>
                </a:solidFill>
              </a:rPr>
              <a:t>of </a:t>
            </a:r>
            <a:r>
              <a:rPr lang="en-CA" sz="1600" dirty="0" err="1">
                <a:solidFill>
                  <a:schemeClr val="tx1">
                    <a:lumMod val="50000"/>
                    <a:lumOff val="50000"/>
                  </a:schemeClr>
                </a:solidFill>
              </a:rPr>
              <a:t>dabigtran</a:t>
            </a:r>
            <a:r>
              <a:rPr lang="en-CA" sz="1600" dirty="0">
                <a:solidFill>
                  <a:schemeClr val="tx1">
                    <a:lumMod val="50000"/>
                    <a:lumOff val="50000"/>
                  </a:schemeClr>
                </a:solidFill>
              </a:rPr>
              <a:t> were trivial.</a:t>
            </a:r>
          </a:p>
        </p:txBody>
      </p:sp>
      <p:sp>
        <p:nvSpPr>
          <p:cNvPr id="6" name="TextBox 5">
            <a:extLst>
              <a:ext uri="{FF2B5EF4-FFF2-40B4-BE49-F238E27FC236}">
                <a16:creationId xmlns:a16="http://schemas.microsoft.com/office/drawing/2014/main" id="{8BAE2369-3AC3-4DE8-9A8A-E81CFF681BA2}"/>
              </a:ext>
            </a:extLst>
          </p:cNvPr>
          <p:cNvSpPr txBox="1"/>
          <p:nvPr/>
        </p:nvSpPr>
        <p:spPr>
          <a:xfrm>
            <a:off x="2029217" y="2186826"/>
            <a:ext cx="3958335" cy="2072023"/>
          </a:xfrm>
          <a:prstGeom prst="rect">
            <a:avLst/>
          </a:prstGeom>
          <a:solidFill>
            <a:srgbClr val="FED9B0"/>
          </a:solidFill>
          <a:ln w="28575">
            <a:noFill/>
          </a:ln>
        </p:spPr>
        <p:txBody>
          <a:bodyPr wrap="square" rtlCol="0">
            <a:noAutofit/>
          </a:bodyPr>
          <a:lstStyle/>
          <a:p>
            <a:pPr marL="342900" indent="-342900">
              <a:spcAft>
                <a:spcPts val="1000"/>
              </a:spcAft>
              <a:buFont typeface="Arial" panose="020B0604020202020204" pitchFamily="34" charset="0"/>
              <a:buChar char="•"/>
            </a:pPr>
            <a:r>
              <a:rPr lang="en-CA" sz="1600" dirty="0">
                <a:solidFill>
                  <a:schemeClr val="tx1">
                    <a:lumMod val="50000"/>
                    <a:lumOff val="50000"/>
                  </a:schemeClr>
                </a:solidFill>
              </a:rPr>
              <a:t>Small </a:t>
            </a:r>
            <a:r>
              <a:rPr lang="en-CA" sz="1600" b="1" dirty="0">
                <a:solidFill>
                  <a:srgbClr val="E63E30"/>
                </a:solidFill>
              </a:rPr>
              <a:t>benefit</a:t>
            </a:r>
            <a:r>
              <a:rPr lang="en-CA" sz="1600" dirty="0">
                <a:solidFill>
                  <a:schemeClr val="tx1">
                    <a:lumMod val="50000"/>
                    <a:lumOff val="50000"/>
                  </a:schemeClr>
                </a:solidFill>
              </a:rPr>
              <a:t> of rivaroxaban over SOC with regards to reduced thrombus recurrence and improved thrombus resolution.</a:t>
            </a:r>
          </a:p>
          <a:p>
            <a:pPr marL="342900" indent="-342900">
              <a:spcAft>
                <a:spcPts val="1000"/>
              </a:spcAft>
              <a:buFont typeface="Arial" panose="020B0604020202020204" pitchFamily="34" charset="0"/>
              <a:buChar char="•"/>
            </a:pPr>
            <a:r>
              <a:rPr lang="en-CA" sz="1600" b="1" dirty="0">
                <a:solidFill>
                  <a:srgbClr val="E63E30"/>
                </a:solidFill>
              </a:rPr>
              <a:t>Undesirable effects</a:t>
            </a:r>
            <a:r>
              <a:rPr lang="en-CA" sz="1600" dirty="0">
                <a:solidFill>
                  <a:srgbClr val="E63E30"/>
                </a:solidFill>
              </a:rPr>
              <a:t> </a:t>
            </a:r>
            <a:r>
              <a:rPr lang="en-CA" sz="1600" dirty="0">
                <a:solidFill>
                  <a:schemeClr val="tx1">
                    <a:lumMod val="50000"/>
                    <a:lumOff val="50000"/>
                  </a:schemeClr>
                </a:solidFill>
              </a:rPr>
              <a:t>of rivaroxaban namely an increase in clinically relevant non-major bleeding (CRNMB) was small.</a:t>
            </a:r>
          </a:p>
        </p:txBody>
      </p:sp>
    </p:spTree>
    <p:extLst>
      <p:ext uri="{BB962C8B-B14F-4D97-AF65-F5344CB8AC3E}">
        <p14:creationId xmlns:p14="http://schemas.microsoft.com/office/powerpoint/2010/main" val="155285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20</a:t>
            </a:r>
          </a:p>
        </p:txBody>
      </p:sp>
      <p:sp>
        <p:nvSpPr>
          <p:cNvPr id="3" name="Content Placeholder 2"/>
          <p:cNvSpPr>
            <a:spLocks noGrp="1"/>
          </p:cNvSpPr>
          <p:nvPr>
            <p:ph idx="1"/>
          </p:nvPr>
        </p:nvSpPr>
        <p:spPr/>
        <p:txBody>
          <a:bodyPr/>
          <a:lstStyle/>
          <a:p>
            <a:pPr>
              <a:buSzPct val="150000"/>
              <a:buBlip>
                <a:blip r:embed="rId3"/>
              </a:buBlip>
            </a:pPr>
            <a:r>
              <a:rPr lang="en-US" sz="2400" dirty="0"/>
              <a:t>The ASH/ISTH guideline panel </a:t>
            </a:r>
            <a:r>
              <a:rPr lang="en-US" sz="2400" b="1" dirty="0">
                <a:solidFill>
                  <a:srgbClr val="FF0000"/>
                </a:solidFill>
              </a:rPr>
              <a:t>suggests </a:t>
            </a:r>
            <a:r>
              <a:rPr lang="en-US" sz="2400" dirty="0"/>
              <a:t>using </a:t>
            </a:r>
            <a:r>
              <a:rPr lang="en-US" sz="2400" u="sng" dirty="0"/>
              <a:t>either rivaroxaban or dabigatran in pediatric patients with venous thromboembolism (VTE)</a:t>
            </a:r>
            <a:r>
              <a:rPr lang="en-US" sz="2400" dirty="0"/>
              <a:t> although there may be individual populations or jurisdictional availability that would lead clinicians to choose one agent over the other</a:t>
            </a:r>
          </a:p>
          <a:p>
            <a:pPr marL="0" indent="0">
              <a:buNone/>
            </a:pPr>
            <a:endParaRPr lang="en-US" sz="2400" dirty="0"/>
          </a:p>
          <a:p>
            <a:pPr marL="0" indent="0">
              <a:buNone/>
            </a:pPr>
            <a:r>
              <a:rPr lang="en-US" sz="2000" b="1" dirty="0"/>
              <a:t>Remarks:</a:t>
            </a:r>
          </a:p>
          <a:p>
            <a:r>
              <a:rPr lang="en-US" sz="2000" dirty="0"/>
              <a:t>DOACs orally administered – avoiding the need for daily injections of LMWH</a:t>
            </a:r>
          </a:p>
          <a:p>
            <a:r>
              <a:rPr lang="en-US" sz="2000" dirty="0"/>
              <a:t>Fewer drug interactions compared to VKA</a:t>
            </a:r>
          </a:p>
          <a:p>
            <a:r>
              <a:rPr lang="en-US" sz="2000" dirty="0"/>
              <a:t>Do not require routine monitoring labs</a:t>
            </a:r>
          </a:p>
          <a:p>
            <a:r>
              <a:rPr lang="en-US" sz="2000" dirty="0"/>
              <a:t>Access to these agents in low and middle-income countries needs to be addressed</a:t>
            </a:r>
          </a:p>
          <a:p>
            <a:endParaRPr lang="en-US" sz="1800" dirty="0"/>
          </a:p>
        </p:txBody>
      </p:sp>
    </p:spTree>
    <p:extLst>
      <p:ext uri="{BB962C8B-B14F-4D97-AF65-F5344CB8AC3E}">
        <p14:creationId xmlns:p14="http://schemas.microsoft.com/office/powerpoint/2010/main" val="60767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Patient cohorts where DOACs should not be used/ used with great caution - </a:t>
            </a:r>
          </a:p>
        </p:txBody>
      </p:sp>
      <p:sp>
        <p:nvSpPr>
          <p:cNvPr id="3" name="Content Placeholder 2"/>
          <p:cNvSpPr>
            <a:spLocks noGrp="1"/>
          </p:cNvSpPr>
          <p:nvPr>
            <p:ph idx="1"/>
          </p:nvPr>
        </p:nvSpPr>
        <p:spPr>
          <a:xfrm>
            <a:off x="419100" y="2033094"/>
            <a:ext cx="11640378" cy="3954624"/>
          </a:xfrm>
        </p:spPr>
        <p:txBody>
          <a:bodyPr lIns="0" tIns="0" rIns="0" bIns="0" anchor="t"/>
          <a:lstStyle/>
          <a:p>
            <a:pPr marL="456565" indent="-456565"/>
            <a:r>
              <a:rPr lang="en-US" sz="2400" dirty="0">
                <a:ea typeface="Geneva"/>
              </a:rPr>
              <a:t>Patients with anti-phospholipid antibody syndrome and mechanical valves</a:t>
            </a:r>
            <a:endParaRPr lang="en-US" dirty="0">
              <a:ea typeface="Geneva"/>
            </a:endParaRPr>
          </a:p>
          <a:p>
            <a:pPr marL="456565" indent="-456565"/>
            <a:r>
              <a:rPr lang="en-US" sz="2400" dirty="0">
                <a:ea typeface="Geneva"/>
              </a:rPr>
              <a:t>Patients with known/potential gut absorption issues including short gut syndrome</a:t>
            </a:r>
          </a:p>
          <a:p>
            <a:pPr marL="456565" indent="-456565"/>
            <a:r>
              <a:rPr lang="en-US" sz="2400" dirty="0">
                <a:ea typeface="Geneva"/>
              </a:rPr>
              <a:t>Recent surgery</a:t>
            </a:r>
          </a:p>
          <a:p>
            <a:pPr marL="456565" indent="-456565"/>
            <a:r>
              <a:rPr lang="en-US" sz="2400" dirty="0">
                <a:ea typeface="Geneva"/>
              </a:rPr>
              <a:t>Liver disease (ALT &gt;5x ULN and/or bilirubin &gt;2x ULN)/ liver disease causing coagulopathy </a:t>
            </a:r>
          </a:p>
          <a:p>
            <a:pPr marL="456565" indent="-456565"/>
            <a:r>
              <a:rPr lang="en-US" sz="2400" dirty="0">
                <a:ea typeface="Geneva"/>
              </a:rPr>
              <a:t>Renal disease (GFR &lt;30 mL/min)</a:t>
            </a:r>
          </a:p>
          <a:p>
            <a:pPr marL="456565" indent="-456565"/>
            <a:r>
              <a:rPr lang="en-US" sz="2400" dirty="0">
                <a:ea typeface="Geneva"/>
              </a:rPr>
              <a:t>Pre-term neonates</a:t>
            </a:r>
          </a:p>
          <a:p>
            <a:pPr marL="456565" indent="-456565"/>
            <a:r>
              <a:rPr lang="en-US" sz="2400" dirty="0">
                <a:ea typeface="Geneva"/>
              </a:rPr>
              <a:t>Patients with active cancer</a:t>
            </a:r>
          </a:p>
          <a:p>
            <a:pPr marL="456565" indent="-456565"/>
            <a:endParaRPr lang="en-US"/>
          </a:p>
        </p:txBody>
      </p:sp>
    </p:spTree>
    <p:extLst>
      <p:ext uri="{BB962C8B-B14F-4D97-AF65-F5344CB8AC3E}">
        <p14:creationId xmlns:p14="http://schemas.microsoft.com/office/powerpoint/2010/main" val="3566143421"/>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CA"/>
              <a:t>Case 2</a:t>
            </a:r>
            <a:br>
              <a:rPr lang="en-CA" sz="3600"/>
            </a:br>
            <a:endParaRPr lang="en-US"/>
          </a:p>
        </p:txBody>
      </p:sp>
      <p:sp>
        <p:nvSpPr>
          <p:cNvPr id="6" name="Content Placeholder 2"/>
          <p:cNvSpPr>
            <a:spLocks noGrp="1"/>
          </p:cNvSpPr>
          <p:nvPr>
            <p:ph idx="1"/>
          </p:nvPr>
        </p:nvSpPr>
        <p:spPr>
          <a:xfrm>
            <a:off x="419099" y="2192120"/>
            <a:ext cx="11375335" cy="3954624"/>
          </a:xfrm>
        </p:spPr>
        <p:txBody>
          <a:bodyPr/>
          <a:lstStyle/>
          <a:p>
            <a:r>
              <a:rPr lang="en-US" sz="2400" dirty="0"/>
              <a:t>Patient and her parents decide to transition to rivaroxaban</a:t>
            </a:r>
          </a:p>
          <a:p>
            <a:r>
              <a:rPr lang="en-US" sz="2400" dirty="0"/>
              <a:t>Rivaroxaban 20 mg QHS is started after completing 5-days of LMWH</a:t>
            </a:r>
          </a:p>
          <a:p>
            <a:r>
              <a:rPr lang="en-US" sz="2400" dirty="0"/>
              <a:t>Rivaroxaban is well tolerated with the exception of slightly heavy menstrual bleeding</a:t>
            </a:r>
          </a:p>
          <a:p>
            <a:r>
              <a:rPr lang="en-US" sz="2400" dirty="0"/>
              <a:t>Follow up CTPA after 3-months of anticoagulation shows radiological thrombus resolution – rivaroxaban is discontinued</a:t>
            </a:r>
          </a:p>
          <a:p>
            <a:pPr marL="0" indent="0">
              <a:buNone/>
            </a:pP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491069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2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1750093" y="2221165"/>
            <a:ext cx="8691814" cy="1015663"/>
          </a:xfrm>
          <a:prstGeom prst="rect">
            <a:avLst/>
          </a:prstGeom>
          <a:solidFill>
            <a:srgbClr val="CDE8EB"/>
          </a:solidFill>
        </p:spPr>
        <p:txBody>
          <a:bodyPr wrap="square" rtlCol="0">
            <a:spAutoFit/>
          </a:bodyPr>
          <a:lstStyle/>
          <a:p>
            <a:r>
              <a:rPr lang="en-CA" sz="2000" dirty="0">
                <a:solidFill>
                  <a:schemeClr val="tx1">
                    <a:lumMod val="50000"/>
                    <a:lumOff val="50000"/>
                  </a:schemeClr>
                </a:solidFill>
              </a:rPr>
              <a:t>Children with venous thromboembolism can be treated with direct oral anticoagulants (rivaroxaban/dabigatran) after ≥ 5days of initial parenteral treatment (UFH, LMWH or Fondaparinux)</a:t>
            </a:r>
          </a:p>
        </p:txBody>
      </p:sp>
      <p:sp>
        <p:nvSpPr>
          <p:cNvPr id="5" name="TextBox 4">
            <a:extLst>
              <a:ext uri="{FF2B5EF4-FFF2-40B4-BE49-F238E27FC236}">
                <a16:creationId xmlns:a16="http://schemas.microsoft.com/office/drawing/2014/main" id="{8366F12A-838B-4D91-831B-1523FD2C7EE4}"/>
              </a:ext>
            </a:extLst>
          </p:cNvPr>
          <p:cNvSpPr txBox="1"/>
          <p:nvPr/>
        </p:nvSpPr>
        <p:spPr>
          <a:xfrm>
            <a:off x="1750093" y="3371094"/>
            <a:ext cx="8691814" cy="707886"/>
          </a:xfrm>
          <a:prstGeom prst="rect">
            <a:avLst/>
          </a:prstGeom>
          <a:solidFill>
            <a:srgbClr val="CDE8EB"/>
          </a:solidFill>
        </p:spPr>
        <p:txBody>
          <a:bodyPr wrap="square" rtlCol="0">
            <a:spAutoFit/>
          </a:bodyPr>
          <a:lstStyle/>
          <a:p>
            <a:r>
              <a:rPr lang="en-CA" sz="2000">
                <a:solidFill>
                  <a:schemeClr val="tx1">
                    <a:lumMod val="50000"/>
                    <a:lumOff val="50000"/>
                  </a:schemeClr>
                </a:solidFill>
              </a:rPr>
              <a:t>Either rivaroxaban or dabigatran may be used to treat pediatric venous thromboembolism</a:t>
            </a:r>
          </a:p>
        </p:txBody>
      </p:sp>
      <p:sp>
        <p:nvSpPr>
          <p:cNvPr id="6" name="TextBox 5">
            <a:extLst>
              <a:ext uri="{FF2B5EF4-FFF2-40B4-BE49-F238E27FC236}">
                <a16:creationId xmlns:a16="http://schemas.microsoft.com/office/drawing/2014/main" id="{20226332-E386-4437-6C39-9EA98C1C60C3}"/>
              </a:ext>
            </a:extLst>
          </p:cNvPr>
          <p:cNvSpPr txBox="1"/>
          <p:nvPr/>
        </p:nvSpPr>
        <p:spPr>
          <a:xfrm>
            <a:off x="1750093" y="4213246"/>
            <a:ext cx="8691814" cy="1015663"/>
          </a:xfrm>
          <a:prstGeom prst="rect">
            <a:avLst/>
          </a:prstGeom>
          <a:solidFill>
            <a:srgbClr val="CDE8EB"/>
          </a:solidFill>
        </p:spPr>
        <p:txBody>
          <a:bodyPr wrap="square" rtlCol="0">
            <a:spAutoFit/>
          </a:bodyPr>
          <a:lstStyle/>
          <a:p>
            <a:r>
              <a:rPr lang="en-CA" sz="2000">
                <a:solidFill>
                  <a:schemeClr val="tx1">
                    <a:lumMod val="50000"/>
                    <a:lumOff val="50000"/>
                  </a:schemeClr>
                </a:solidFill>
              </a:rPr>
              <a:t>In certain pediatric cohorts including anti-phospholipid antibody syndrome, active cancer, gut absorption issues, preterm neonates, severe liver and kidney disease, SOC may be preferred over DOACs till more evidence is available</a:t>
            </a:r>
          </a:p>
        </p:txBody>
      </p:sp>
    </p:spTree>
    <p:extLst>
      <p:ext uri="{BB962C8B-B14F-4D97-AF65-F5344CB8AC3E}">
        <p14:creationId xmlns:p14="http://schemas.microsoft.com/office/powerpoint/2010/main" val="294966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a:solidFill>
                  <a:schemeClr val="tx1">
                    <a:lumMod val="50000"/>
                    <a:lumOff val="50000"/>
                  </a:schemeClr>
                </a:solidFill>
              </a:rPr>
              <a:t>Prevention of VTE in Surgical Hospitalized Patients</a:t>
            </a:r>
          </a:p>
          <a:p>
            <a:pPr marL="514350" indent="-514350">
              <a:buFont typeface="+mj-lt"/>
              <a:buAutoNum type="arabicPeriod"/>
            </a:pPr>
            <a:r>
              <a:rPr lang="en-CA">
                <a:solidFill>
                  <a:schemeClr val="tx1">
                    <a:lumMod val="50000"/>
                    <a:lumOff val="50000"/>
                  </a:schemeClr>
                </a:solidFill>
              </a:rPr>
              <a:t>Prevention of VTE in Medical Hospitalized Patients</a:t>
            </a:r>
          </a:p>
          <a:p>
            <a:pPr marL="514350" indent="-514350">
              <a:buFont typeface="+mj-lt"/>
              <a:buAutoNum type="arabicPeriod"/>
            </a:pPr>
            <a:r>
              <a:rPr lang="en-CA">
                <a:solidFill>
                  <a:schemeClr val="tx1">
                    <a:lumMod val="50000"/>
                    <a:lumOff val="50000"/>
                  </a:schemeClr>
                </a:solidFill>
              </a:rPr>
              <a:t>Treatment of Acute VTE (DVT and PE)</a:t>
            </a:r>
          </a:p>
          <a:p>
            <a:pPr marL="514350" indent="-514350">
              <a:buFont typeface="+mj-lt"/>
              <a:buAutoNum type="arabicPeriod"/>
            </a:pPr>
            <a:r>
              <a:rPr lang="en-CA">
                <a:solidFill>
                  <a:schemeClr val="bg2">
                    <a:lumMod val="50000"/>
                  </a:schemeClr>
                </a:solidFill>
              </a:rPr>
              <a:t>Optimal Management of Anticoagulation Therapy</a:t>
            </a:r>
          </a:p>
          <a:p>
            <a:pPr marL="514350" indent="-514350">
              <a:buFont typeface="+mj-lt"/>
              <a:buAutoNum type="arabicPeriod"/>
            </a:pPr>
            <a:r>
              <a:rPr lang="en-CA">
                <a:solidFill>
                  <a:schemeClr val="tx1">
                    <a:lumMod val="50000"/>
                    <a:lumOff val="50000"/>
                  </a:schemeClr>
                </a:solidFill>
              </a:rPr>
              <a:t>Prevention and Treatment of VTE in Patients with Cancer</a:t>
            </a:r>
          </a:p>
          <a:p>
            <a:pPr marL="514350" indent="-514350">
              <a:buFont typeface="+mj-lt"/>
              <a:buAutoNum type="arabicPeriod"/>
            </a:pPr>
            <a:r>
              <a:rPr lang="en-CA">
                <a:solidFill>
                  <a:schemeClr val="tx1">
                    <a:lumMod val="50000"/>
                    <a:lumOff val="50000"/>
                  </a:schemeClr>
                </a:solidFill>
              </a:rPr>
              <a:t>Heparin-Induced Thrombocytopenia (HIT)</a:t>
            </a:r>
          </a:p>
          <a:p>
            <a:pPr marL="514350" indent="-514350">
              <a:buFont typeface="+mj-lt"/>
              <a:buAutoNum type="arabicPeriod"/>
            </a:pPr>
            <a:r>
              <a:rPr lang="en-CA">
                <a:solidFill>
                  <a:schemeClr val="tx1">
                    <a:lumMod val="50000"/>
                    <a:lumOff val="50000"/>
                  </a:schemeClr>
                </a:solidFill>
              </a:rPr>
              <a:t>Thrombophilia</a:t>
            </a:r>
          </a:p>
          <a:p>
            <a:pPr marL="514350" indent="-514350">
              <a:buFont typeface="+mj-lt"/>
              <a:buAutoNum type="arabicPeriod"/>
            </a:pPr>
            <a:r>
              <a:rPr lang="en-CA" b="1">
                <a:solidFill>
                  <a:schemeClr val="tx1"/>
                </a:solidFill>
              </a:rPr>
              <a:t>Pediatric VTE</a:t>
            </a:r>
          </a:p>
          <a:p>
            <a:pPr marL="514350" indent="-514350">
              <a:buFont typeface="+mj-lt"/>
              <a:buAutoNum type="arabicPeriod"/>
            </a:pPr>
            <a:r>
              <a:rPr lang="en-CA">
                <a:solidFill>
                  <a:schemeClr val="bg2">
                    <a:lumMod val="50000"/>
                  </a:schemeClr>
                </a:solidFill>
              </a:rPr>
              <a:t>VTE in the Context of Pregnancy</a:t>
            </a:r>
          </a:p>
          <a:p>
            <a:pPr marL="514350" indent="-514350">
              <a:buFont typeface="+mj-lt"/>
              <a:buAutoNum type="arabicPeriod"/>
            </a:pPr>
            <a:r>
              <a:rPr lang="en-CA">
                <a:solidFill>
                  <a:schemeClr val="tx1">
                    <a:lumMod val="50000"/>
                    <a:lumOff val="50000"/>
                  </a:schemeClr>
                </a:solidFill>
              </a:rPr>
              <a:t>Diagnosis of VTE</a:t>
            </a:r>
          </a:p>
        </p:txBody>
      </p:sp>
    </p:spTree>
    <p:extLst>
      <p:ext uri="{BB962C8B-B14F-4D97-AF65-F5344CB8AC3E}">
        <p14:creationId xmlns:p14="http://schemas.microsoft.com/office/powerpoint/2010/main" val="58003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a:t>Case 3: Anticoagulation for symptomatic DVT</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endParaRPr lang="en-CA" b="1" dirty="0">
              <a:solidFill>
                <a:srgbClr val="FF0000"/>
              </a:solidFill>
            </a:endParaRPr>
          </a:p>
          <a:p>
            <a:pPr marL="0" indent="0">
              <a:buNone/>
            </a:pPr>
            <a:endParaRPr lang="en-CA" dirty="0"/>
          </a:p>
          <a:p>
            <a:pPr marL="0" indent="0">
              <a:buNone/>
            </a:pPr>
            <a:endParaRPr lang="en-CA" b="1" dirty="0">
              <a:solidFill>
                <a:srgbClr val="FF0000"/>
              </a:solidFill>
            </a:endParaRPr>
          </a:p>
        </p:txBody>
      </p:sp>
      <p:sp>
        <p:nvSpPr>
          <p:cNvPr id="4" name="TextBox 3">
            <a:extLst>
              <a:ext uri="{FF2B5EF4-FFF2-40B4-BE49-F238E27FC236}">
                <a16:creationId xmlns:a16="http://schemas.microsoft.com/office/drawing/2014/main" id="{0C082BD9-A285-2B04-CE7F-B8A80609E57D}"/>
              </a:ext>
            </a:extLst>
          </p:cNvPr>
          <p:cNvSpPr txBox="1"/>
          <p:nvPr/>
        </p:nvSpPr>
        <p:spPr>
          <a:xfrm>
            <a:off x="575732" y="2033094"/>
            <a:ext cx="9144465" cy="230832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solidFill>
                  <a:schemeClr val="tx1">
                    <a:lumMod val="50000"/>
                    <a:lumOff val="50000"/>
                  </a:schemeClr>
                </a:solidFill>
              </a:rPr>
              <a:t>A 28-year-old female is admitted at 36 weeks of gestation and delivered fraternal twins</a:t>
            </a:r>
          </a:p>
          <a:p>
            <a:pPr marL="342900" indent="-342900">
              <a:spcBef>
                <a:spcPts val="600"/>
              </a:spcBef>
              <a:spcAft>
                <a:spcPts val="600"/>
              </a:spcAft>
              <a:buFont typeface="Arial" panose="020B0604020202020204" pitchFamily="34" charset="0"/>
              <a:buChar char="•"/>
            </a:pPr>
            <a:r>
              <a:rPr lang="en-US" sz="2400" dirty="0">
                <a:solidFill>
                  <a:schemeClr val="tx1">
                    <a:lumMod val="50000"/>
                    <a:lumOff val="50000"/>
                  </a:schemeClr>
                </a:solidFill>
              </a:rPr>
              <a:t>Patient 1: Twin A</a:t>
            </a:r>
          </a:p>
          <a:p>
            <a:pPr marL="342900" indent="-342900">
              <a:spcBef>
                <a:spcPts val="600"/>
              </a:spcBef>
              <a:spcAft>
                <a:spcPts val="600"/>
              </a:spcAft>
              <a:buFont typeface="Arial" panose="020B0604020202020204" pitchFamily="34" charset="0"/>
              <a:buChar char="•"/>
            </a:pPr>
            <a:r>
              <a:rPr lang="en-US" sz="2400" dirty="0">
                <a:solidFill>
                  <a:schemeClr val="tx1">
                    <a:lumMod val="50000"/>
                    <a:lumOff val="50000"/>
                  </a:schemeClr>
                </a:solidFill>
              </a:rPr>
              <a:t>Patient 2: Twin B</a:t>
            </a:r>
          </a:p>
          <a:p>
            <a:pPr marL="285750" indent="-285750">
              <a:spcBef>
                <a:spcPts val="600"/>
              </a:spcBef>
              <a:spcAft>
                <a:spcPts val="600"/>
              </a:spcAft>
              <a:buFont typeface="Arial" panose="020B0604020202020204" pitchFamily="34" charset="0"/>
              <a:buChar char="•"/>
            </a:pPr>
            <a:endParaRPr lang="en-US" dirty="0">
              <a:solidFill>
                <a:schemeClr val="tx1">
                  <a:lumMod val="50000"/>
                  <a:lumOff val="50000"/>
                </a:schemeClr>
              </a:solidFill>
            </a:endParaRPr>
          </a:p>
        </p:txBody>
      </p:sp>
    </p:spTree>
    <p:extLst>
      <p:ext uri="{BB962C8B-B14F-4D97-AF65-F5344CB8AC3E}">
        <p14:creationId xmlns:p14="http://schemas.microsoft.com/office/powerpoint/2010/main" val="2252761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400" b="1" dirty="0"/>
              <a:t>Patient 1 : Twin A</a:t>
            </a:r>
          </a:p>
          <a:p>
            <a:r>
              <a:rPr lang="en-US" sz="2400" dirty="0"/>
              <a:t>Twin A has respiratory distress and venous access was required</a:t>
            </a:r>
          </a:p>
          <a:p>
            <a:r>
              <a:rPr lang="en-US" sz="2400" dirty="0"/>
              <a:t>Attempted umbilical venous line was not successful; a PICC was inserted</a:t>
            </a:r>
          </a:p>
          <a:p>
            <a:r>
              <a:rPr lang="en-US" sz="2400" dirty="0"/>
              <a:t>He developed swelling of the right arm, and thus doppler US was done</a:t>
            </a:r>
          </a:p>
          <a:p>
            <a:r>
              <a:rPr lang="en-US" sz="2400" dirty="0"/>
              <a:t>Ultrasound showed occlusive thrombi in axillary vein and subclavian vein</a:t>
            </a:r>
          </a:p>
          <a:p>
            <a:r>
              <a:rPr lang="en-US" sz="2400" dirty="0"/>
              <a:t>PICC was functional and the patient still required vascular access</a:t>
            </a:r>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96211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400" b="1" dirty="0"/>
              <a:t>Patient 1 : Twin A</a:t>
            </a:r>
          </a:p>
          <a:p>
            <a:pPr marL="0" indent="0">
              <a:buNone/>
            </a:pPr>
            <a:endParaRPr lang="en-US" sz="2400" dirty="0"/>
          </a:p>
          <a:p>
            <a:pPr marL="0" indent="0">
              <a:buNone/>
            </a:pPr>
            <a:r>
              <a:rPr lang="en-US" sz="2400" dirty="0"/>
              <a:t>Question 1: Does the patient need to receive an anticoagulant, and can the PICC be removed?</a:t>
            </a:r>
          </a:p>
          <a:p>
            <a:pPr marL="0" indent="0">
              <a:buNone/>
            </a:pPr>
            <a:endParaRPr lang="en-US" sz="2400" dirty="0"/>
          </a:p>
          <a:p>
            <a:pPr>
              <a:buFont typeface="Wingdings" panose="05000000000000000000" pitchFamily="2" charset="2"/>
              <a:buChar char="q"/>
            </a:pPr>
            <a:r>
              <a:rPr lang="en-US" sz="2400" dirty="0"/>
              <a:t>Patient treated with LMWH, PICC removed</a:t>
            </a:r>
          </a:p>
          <a:p>
            <a:pPr>
              <a:buFont typeface="Wingdings" panose="05000000000000000000" pitchFamily="2" charset="2"/>
              <a:buChar char="q"/>
            </a:pPr>
            <a:r>
              <a:rPr lang="en-US" sz="2400" dirty="0"/>
              <a:t>Patient treated with LMWH, PICC not removed</a:t>
            </a:r>
          </a:p>
          <a:p>
            <a:pPr>
              <a:buFont typeface="Wingdings" panose="05000000000000000000" pitchFamily="2" charset="2"/>
              <a:buChar char="q"/>
            </a:pPr>
            <a:r>
              <a:rPr lang="en-US" sz="2400" dirty="0"/>
              <a:t>Patient not treated with anticoagulant , PICC removed</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26167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000" b="1" dirty="0"/>
              <a:t>Patient 1 : Twin A</a:t>
            </a:r>
          </a:p>
          <a:p>
            <a:pPr marL="0" indent="0">
              <a:buNone/>
            </a:pPr>
            <a:endParaRPr lang="en-US" sz="2000" dirty="0"/>
          </a:p>
          <a:p>
            <a:pPr marL="0" indent="0">
              <a:buNone/>
            </a:pPr>
            <a:r>
              <a:rPr lang="en-US" sz="2000" dirty="0"/>
              <a:t>Question 1: Does the patient need to receive an anticoagulant, and can the PICC be removed?</a:t>
            </a:r>
          </a:p>
          <a:p>
            <a:pPr>
              <a:buFont typeface="Wingdings" panose="05000000000000000000" pitchFamily="2" charset="2"/>
              <a:buChar char="q"/>
            </a:pPr>
            <a:r>
              <a:rPr lang="en-US" sz="2000" dirty="0"/>
              <a:t>Patient treated with LMWH, PICC removed</a:t>
            </a:r>
          </a:p>
          <a:p>
            <a:pPr>
              <a:buFont typeface="Wingdings" panose="05000000000000000000" pitchFamily="2" charset="2"/>
              <a:buChar char="ü"/>
            </a:pPr>
            <a:r>
              <a:rPr lang="en-US" sz="2000" dirty="0"/>
              <a:t>Patient treated with LMWH, PICC not removed</a:t>
            </a:r>
          </a:p>
          <a:p>
            <a:pPr>
              <a:buFont typeface="Wingdings" panose="05000000000000000000" pitchFamily="2" charset="2"/>
              <a:buChar char="q"/>
            </a:pPr>
            <a:r>
              <a:rPr lang="en-US" sz="2000" dirty="0"/>
              <a:t>Patient not treated with anticoagulant , PICC removed</a:t>
            </a:r>
          </a:p>
          <a:p>
            <a:pPr>
              <a:buFont typeface="Wingdings" panose="05000000000000000000" pitchFamily="2" charset="2"/>
              <a:buChar char="q"/>
            </a:pPr>
            <a:endParaRPr lang="en-US" sz="2000" b="1" dirty="0">
              <a:solidFill>
                <a:srgbClr val="FF0000"/>
              </a:solidFill>
            </a:endParaRPr>
          </a:p>
          <a:p>
            <a:r>
              <a:rPr lang="en-US" sz="2000" b="1" dirty="0">
                <a:solidFill>
                  <a:srgbClr val="E63E30"/>
                </a:solidFill>
              </a:rPr>
              <a:t>The risk factor is not removed, and the patient is symptomatic,  thus the patient is anticoagulated with LMWH</a:t>
            </a:r>
          </a:p>
          <a:p>
            <a:r>
              <a:rPr lang="en-US" sz="2000" b="1" dirty="0">
                <a:solidFill>
                  <a:srgbClr val="E63E30"/>
                </a:solidFill>
              </a:rPr>
              <a:t>Vascular access is necessary and PICC is functional, thus PICC is not removed</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90257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400" b="1" dirty="0"/>
              <a:t>Patient 1 : Twin A</a:t>
            </a:r>
          </a:p>
          <a:p>
            <a:r>
              <a:rPr lang="en-US" sz="2400" dirty="0"/>
              <a:t>Patient received 5 days of LMWH and PICC is  still required</a:t>
            </a:r>
          </a:p>
          <a:p>
            <a:endParaRPr lang="en-US" sz="2400" dirty="0"/>
          </a:p>
          <a:p>
            <a:pPr marL="0" indent="0">
              <a:buNone/>
            </a:pPr>
            <a:endParaRPr lang="en-US" sz="2400" dirty="0"/>
          </a:p>
          <a:p>
            <a:pPr marL="0" indent="0">
              <a:buNone/>
            </a:pPr>
            <a:r>
              <a:rPr lang="en-US" sz="2400" dirty="0"/>
              <a:t>Question 2: should the patient be switched to a DOAC or continue to use LMWH?</a:t>
            </a:r>
          </a:p>
          <a:p>
            <a:pPr>
              <a:buFont typeface="Wingdings" panose="05000000000000000000" pitchFamily="2" charset="2"/>
              <a:buChar char="q"/>
            </a:pPr>
            <a:r>
              <a:rPr lang="en-US" sz="2400" dirty="0"/>
              <a:t>Continue LMWH</a:t>
            </a:r>
          </a:p>
          <a:p>
            <a:pPr>
              <a:buFont typeface="Wingdings" panose="05000000000000000000" pitchFamily="2" charset="2"/>
              <a:buChar char="q"/>
            </a:pPr>
            <a:r>
              <a:rPr lang="en-US" sz="2400" dirty="0"/>
              <a:t>Switch to DOAC</a:t>
            </a:r>
          </a:p>
          <a:p>
            <a:pPr marL="0" indent="0">
              <a:buNone/>
            </a:pPr>
            <a:endParaRPr lang="en-US" sz="2400" dirty="0"/>
          </a:p>
        </p:txBody>
      </p:sp>
    </p:spTree>
    <p:extLst>
      <p:ext uri="{BB962C8B-B14F-4D97-AF65-F5344CB8AC3E}">
        <p14:creationId xmlns:p14="http://schemas.microsoft.com/office/powerpoint/2010/main" val="2239965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400" b="1" dirty="0"/>
              <a:t>Patient 1 : Twin A</a:t>
            </a:r>
          </a:p>
          <a:p>
            <a:r>
              <a:rPr lang="en-US" sz="2400" dirty="0"/>
              <a:t>Patient received 5 days of LMWH and PICC is required</a:t>
            </a:r>
          </a:p>
          <a:p>
            <a:endParaRPr lang="en-US" sz="2400" dirty="0"/>
          </a:p>
          <a:p>
            <a:pPr marL="0" indent="0">
              <a:buNone/>
            </a:pPr>
            <a:endParaRPr lang="en-US" sz="2400" dirty="0"/>
          </a:p>
          <a:p>
            <a:pPr marL="0" indent="0">
              <a:buNone/>
            </a:pPr>
            <a:r>
              <a:rPr lang="en-US" sz="2400" dirty="0"/>
              <a:t>Question 2: should the patient be switched to a DOAC or continue to use LMWH?</a:t>
            </a:r>
          </a:p>
          <a:p>
            <a:pPr>
              <a:buFont typeface="Wingdings" panose="05000000000000000000" pitchFamily="2" charset="2"/>
              <a:buChar char="ü"/>
            </a:pPr>
            <a:r>
              <a:rPr lang="en-US" sz="2400" dirty="0"/>
              <a:t>Continue LMWH</a:t>
            </a:r>
          </a:p>
          <a:p>
            <a:pPr>
              <a:buFont typeface="Wingdings" panose="05000000000000000000" pitchFamily="2" charset="2"/>
              <a:buChar char="q"/>
            </a:pPr>
            <a:r>
              <a:rPr lang="en-US" sz="2400" dirty="0"/>
              <a:t>Switch to DOAC</a:t>
            </a:r>
          </a:p>
          <a:p>
            <a:pPr>
              <a:buFont typeface="Wingdings" panose="05000000000000000000" pitchFamily="2" charset="2"/>
              <a:buChar char="q"/>
            </a:pPr>
            <a:endParaRPr lang="en-US" sz="2400" dirty="0"/>
          </a:p>
          <a:p>
            <a:r>
              <a:rPr lang="en-US" sz="2400" b="1" dirty="0">
                <a:solidFill>
                  <a:srgbClr val="E63E30"/>
                </a:solidFill>
              </a:rPr>
              <a:t>Neonates &lt; 37 weeks gestation were excluded from phase 3 trials  for the approved DOACs for children ( rivaroxaban, dabigatran ) and thus the patient stayed on LMWH</a:t>
            </a:r>
          </a:p>
          <a:p>
            <a:endParaRPr lang="en-US" sz="2400" b="1" dirty="0">
              <a:solidFill>
                <a:srgbClr val="E63E30"/>
              </a:solidFill>
            </a:endParaRPr>
          </a:p>
          <a:p>
            <a:pPr marL="0" indent="0">
              <a:buNone/>
            </a:pPr>
            <a:endParaRPr lang="en-US" sz="2400" dirty="0"/>
          </a:p>
        </p:txBody>
      </p:sp>
    </p:spTree>
    <p:extLst>
      <p:ext uri="{BB962C8B-B14F-4D97-AF65-F5344CB8AC3E}">
        <p14:creationId xmlns:p14="http://schemas.microsoft.com/office/powerpoint/2010/main" val="2548438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4665880"/>
          </a:xfrm>
        </p:spPr>
        <p:txBody>
          <a:bodyPr/>
          <a:lstStyle/>
          <a:p>
            <a:pPr marL="0" indent="0">
              <a:buNone/>
            </a:pPr>
            <a:r>
              <a:rPr lang="en-US" sz="2000" b="1" dirty="0"/>
              <a:t>Patient 1: Twin A</a:t>
            </a:r>
          </a:p>
          <a:p>
            <a:r>
              <a:rPr lang="en-US" sz="2000" dirty="0"/>
              <a:t>PICC was not required at 2 weeks of age and PICC was removed</a:t>
            </a:r>
          </a:p>
          <a:p>
            <a:r>
              <a:rPr lang="en-US" sz="2000" dirty="0"/>
              <a:t>Repeat US showed non-occlusive thrombus</a:t>
            </a:r>
          </a:p>
          <a:p>
            <a:r>
              <a:rPr lang="en-US" sz="2000" dirty="0"/>
              <a:t>Swelling of arm improved</a:t>
            </a:r>
          </a:p>
          <a:p>
            <a:endParaRPr lang="en-US" sz="2000" dirty="0"/>
          </a:p>
          <a:p>
            <a:pPr marL="0" indent="0">
              <a:buNone/>
            </a:pPr>
            <a:r>
              <a:rPr lang="en-US" sz="2000" dirty="0"/>
              <a:t>Question 3: how long shall the patient stay on LMWH</a:t>
            </a:r>
          </a:p>
          <a:p>
            <a:pPr>
              <a:buFont typeface="Wingdings" panose="05000000000000000000" pitchFamily="2" charset="2"/>
              <a:buChar char="q"/>
            </a:pPr>
            <a:r>
              <a:rPr lang="en-US" sz="2000" dirty="0"/>
              <a:t>4 weeks of LMWH</a:t>
            </a:r>
          </a:p>
          <a:p>
            <a:pPr>
              <a:buFont typeface="Wingdings" panose="05000000000000000000" pitchFamily="2" charset="2"/>
              <a:buChar char="q"/>
            </a:pPr>
            <a:r>
              <a:rPr lang="en-US" sz="2000" dirty="0"/>
              <a:t>6 weeks of LMWH</a:t>
            </a:r>
          </a:p>
          <a:p>
            <a:pPr>
              <a:buFont typeface="Wingdings" panose="05000000000000000000" pitchFamily="2" charset="2"/>
              <a:buChar char="q"/>
            </a:pPr>
            <a:r>
              <a:rPr lang="en-US" sz="2000" dirty="0"/>
              <a:t>3 months of LMWH</a:t>
            </a:r>
          </a:p>
          <a:p>
            <a:pPr>
              <a:buFont typeface="Wingdings" panose="05000000000000000000" pitchFamily="2" charset="2"/>
              <a:buChar char="q"/>
            </a:pPr>
            <a:endParaRPr lang="en-US" sz="2400" dirty="0"/>
          </a:p>
          <a:p>
            <a:pPr marL="0" indent="0">
              <a:buNone/>
            </a:pPr>
            <a:endParaRPr lang="en-US" sz="2400" b="1" dirty="0">
              <a:solidFill>
                <a:srgbClr val="FF0000"/>
              </a:solidFill>
            </a:endParaRP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071717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4665880"/>
          </a:xfrm>
        </p:spPr>
        <p:txBody>
          <a:bodyPr/>
          <a:lstStyle/>
          <a:p>
            <a:pPr marL="0" indent="0">
              <a:buNone/>
            </a:pPr>
            <a:r>
              <a:rPr lang="en-US" sz="1800" b="1" dirty="0"/>
              <a:t>Patient 1 : Twin A</a:t>
            </a:r>
          </a:p>
          <a:p>
            <a:r>
              <a:rPr lang="en-US" sz="1800" dirty="0"/>
              <a:t>PICC was not required at 2 weeks of age and removed</a:t>
            </a:r>
          </a:p>
          <a:p>
            <a:r>
              <a:rPr lang="en-US" sz="1800" dirty="0"/>
              <a:t>Repeat US showed no progress of thrombus</a:t>
            </a:r>
          </a:p>
          <a:p>
            <a:r>
              <a:rPr lang="en-US" sz="1800" dirty="0"/>
              <a:t>Swelling of arm improved</a:t>
            </a:r>
          </a:p>
          <a:p>
            <a:endParaRPr lang="en-US" sz="1800" dirty="0"/>
          </a:p>
          <a:p>
            <a:pPr marL="0" indent="0">
              <a:buNone/>
            </a:pPr>
            <a:r>
              <a:rPr lang="en-US" sz="1800" dirty="0"/>
              <a:t>Question 3: how long shall the patient stay on LMWH</a:t>
            </a:r>
          </a:p>
          <a:p>
            <a:pPr>
              <a:buFont typeface="Wingdings" panose="05000000000000000000" pitchFamily="2" charset="2"/>
              <a:buChar char="ü"/>
            </a:pPr>
            <a:r>
              <a:rPr lang="en-US" sz="1800" dirty="0"/>
              <a:t>4 weeks of LMWH</a:t>
            </a:r>
          </a:p>
          <a:p>
            <a:pPr>
              <a:buFont typeface="Wingdings" panose="05000000000000000000" pitchFamily="2" charset="2"/>
              <a:buChar char="ü"/>
            </a:pPr>
            <a:r>
              <a:rPr lang="en-US" sz="1800" dirty="0"/>
              <a:t>6 weeks of LMWH</a:t>
            </a:r>
          </a:p>
          <a:p>
            <a:pPr>
              <a:buFont typeface="Wingdings" panose="05000000000000000000" pitchFamily="2" charset="2"/>
              <a:buChar char="q"/>
            </a:pPr>
            <a:r>
              <a:rPr lang="en-US" sz="1800" dirty="0"/>
              <a:t>3 months of LMWH</a:t>
            </a:r>
          </a:p>
          <a:p>
            <a:pPr>
              <a:buFont typeface="Wingdings" panose="05000000000000000000" pitchFamily="2" charset="2"/>
              <a:buChar char="q"/>
            </a:pPr>
            <a:endParaRPr lang="en-US" sz="1800" dirty="0">
              <a:solidFill>
                <a:srgbClr val="E63E30"/>
              </a:solidFill>
            </a:endParaRPr>
          </a:p>
          <a:p>
            <a:pPr>
              <a:buFont typeface="Arial" panose="020B0604020202020204" pitchFamily="34" charset="0"/>
              <a:buChar char="•"/>
            </a:pPr>
            <a:r>
              <a:rPr lang="en-US" sz="1800" dirty="0">
                <a:solidFill>
                  <a:srgbClr val="E63E30"/>
                </a:solidFill>
              </a:rPr>
              <a:t>According to the Kids-DOTT trial, non occlusive thrombus with risk factors removed can be treated for 6 weeks</a:t>
            </a:r>
          </a:p>
          <a:p>
            <a:pPr>
              <a:buFont typeface="Arial" panose="020B0604020202020204" pitchFamily="34" charset="0"/>
              <a:buChar char="•"/>
            </a:pPr>
            <a:r>
              <a:rPr lang="en-US" sz="1800" dirty="0">
                <a:solidFill>
                  <a:srgbClr val="E63E30"/>
                </a:solidFill>
              </a:rPr>
              <a:t>However, in real-world experience and the Einstein Jr. trial, the treatment period is only 1 month for CVC related thrombus in &lt; 2 years of age</a:t>
            </a:r>
          </a:p>
          <a:p>
            <a:pPr marL="0" indent="0">
              <a:buNone/>
            </a:pPr>
            <a:endParaRPr lang="en-US" sz="1800" dirty="0"/>
          </a:p>
        </p:txBody>
      </p:sp>
    </p:spTree>
    <p:extLst>
      <p:ext uri="{BB962C8B-B14F-4D97-AF65-F5344CB8AC3E}">
        <p14:creationId xmlns:p14="http://schemas.microsoft.com/office/powerpoint/2010/main" val="3019465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400" b="1" dirty="0"/>
              <a:t>Patient 2 : Twin B</a:t>
            </a:r>
          </a:p>
          <a:p>
            <a:r>
              <a:rPr lang="en-US" sz="2400" dirty="0"/>
              <a:t>Attempted umbilical venous line was not successful; a PICC was inserted</a:t>
            </a:r>
          </a:p>
          <a:p>
            <a:r>
              <a:rPr lang="en-US" sz="2400" dirty="0"/>
              <a:t>Policy of the NICU was to do screening ultrasound for PICC before removal</a:t>
            </a:r>
          </a:p>
          <a:p>
            <a:r>
              <a:rPr lang="en-US" sz="2400" dirty="0"/>
              <a:t>Ultrasound showed a non-occlusive thrombus in the subclavian vein with no symptoms</a:t>
            </a:r>
          </a:p>
          <a:p>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828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000" b="1" dirty="0"/>
              <a:t>Patient 2 : Twin B</a:t>
            </a:r>
          </a:p>
          <a:p>
            <a:pPr marL="0" indent="0">
              <a:buNone/>
            </a:pPr>
            <a:endParaRPr lang="en-US" sz="2000" dirty="0"/>
          </a:p>
          <a:p>
            <a:pPr marL="0" indent="0">
              <a:buNone/>
            </a:pPr>
            <a:r>
              <a:rPr lang="en-US" sz="2000" dirty="0"/>
              <a:t>Question 4: Does the patient need to be treated, and can the PICC be removed?</a:t>
            </a:r>
          </a:p>
          <a:p>
            <a:pPr>
              <a:buFont typeface="Wingdings" panose="05000000000000000000" pitchFamily="2" charset="2"/>
              <a:buChar char="q"/>
            </a:pPr>
            <a:r>
              <a:rPr lang="en-US" sz="2000" dirty="0"/>
              <a:t>Patient treated with LMWH; PICC removed</a:t>
            </a:r>
          </a:p>
          <a:p>
            <a:pPr>
              <a:buFont typeface="Wingdings" panose="05000000000000000000" pitchFamily="2" charset="2"/>
              <a:buChar char="q"/>
            </a:pPr>
            <a:r>
              <a:rPr lang="en-US" sz="2000" dirty="0"/>
              <a:t>Patient treated with LMWH; PICC not removed</a:t>
            </a:r>
          </a:p>
          <a:p>
            <a:pPr>
              <a:buFont typeface="Wingdings" panose="05000000000000000000" pitchFamily="2" charset="2"/>
              <a:buChar char="q"/>
            </a:pPr>
            <a:r>
              <a:rPr lang="en-US" sz="2000" dirty="0"/>
              <a:t>Patient not treated with anticoagulant; PICC removed</a:t>
            </a:r>
          </a:p>
          <a:p>
            <a:pPr marL="0" indent="0">
              <a:buNone/>
            </a:pPr>
            <a:endParaRPr lang="en-US" sz="2000" dirty="0"/>
          </a:p>
        </p:txBody>
      </p:sp>
    </p:spTree>
    <p:extLst>
      <p:ext uri="{BB962C8B-B14F-4D97-AF65-F5344CB8AC3E}">
        <p14:creationId xmlns:p14="http://schemas.microsoft.com/office/powerpoint/2010/main" val="190635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55ACF0F8-5A97-80FB-652E-C03B494C90EB}"/>
              </a:ext>
            </a:extLst>
          </p:cNvPr>
          <p:cNvGraphicFramePr/>
          <p:nvPr>
            <p:extLst>
              <p:ext uri="{D42A27DB-BD31-4B8C-83A1-F6EECF244321}">
                <p14:modId xmlns:p14="http://schemas.microsoft.com/office/powerpoint/2010/main" val="535547356"/>
              </p:ext>
            </p:extLst>
          </p:nvPr>
        </p:nvGraphicFramePr>
        <p:xfrm>
          <a:off x="1254466" y="1809196"/>
          <a:ext cx="9296401" cy="4090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99304A8-61D7-9B30-CAAD-A0ADC2406674}"/>
              </a:ext>
            </a:extLst>
          </p:cNvPr>
          <p:cNvSpPr>
            <a:spLocks noGrp="1"/>
          </p:cNvSpPr>
          <p:nvPr>
            <p:ph type="title"/>
          </p:nvPr>
        </p:nvSpPr>
        <p:spPr/>
        <p:txBody>
          <a:bodyPr/>
          <a:lstStyle/>
          <a:p>
            <a:r>
              <a:rPr lang="en-US"/>
              <a:t>History of VTE Pediatrics Guideline </a:t>
            </a:r>
          </a:p>
        </p:txBody>
      </p:sp>
      <p:sp>
        <p:nvSpPr>
          <p:cNvPr id="13" name="TextBox 12">
            <a:extLst>
              <a:ext uri="{FF2B5EF4-FFF2-40B4-BE49-F238E27FC236}">
                <a16:creationId xmlns:a16="http://schemas.microsoft.com/office/drawing/2014/main" id="{E0E3DEE0-7D67-FDC2-7431-54C2F86149B4}"/>
              </a:ext>
            </a:extLst>
          </p:cNvPr>
          <p:cNvSpPr txBox="1"/>
          <p:nvPr/>
        </p:nvSpPr>
        <p:spPr>
          <a:xfrm>
            <a:off x="1066207" y="5130448"/>
            <a:ext cx="1692731" cy="978729"/>
          </a:xfrm>
          <a:prstGeom prst="rect">
            <a:avLst/>
          </a:prstGeom>
          <a:noFill/>
        </p:spPr>
        <p:txBody>
          <a:bodyPr wrap="square">
            <a:spAutoFit/>
          </a:bodyPr>
          <a:lstStyle/>
          <a:p>
            <a:pPr marL="0" lvl="0" indent="0" algn="ctr" defTabSz="1111250">
              <a:lnSpc>
                <a:spcPct val="90000"/>
              </a:lnSpc>
              <a:spcBef>
                <a:spcPct val="0"/>
              </a:spcBef>
              <a:spcAft>
                <a:spcPct val="35000"/>
              </a:spcAft>
              <a:buNone/>
            </a:pPr>
            <a:r>
              <a:rPr lang="en-US" sz="1600" kern="1200" dirty="0">
                <a:solidFill>
                  <a:schemeClr val="tx1">
                    <a:lumMod val="50000"/>
                    <a:lumOff val="50000"/>
                  </a:schemeClr>
                </a:solidFill>
              </a:rPr>
              <a:t>ASH released </a:t>
            </a:r>
            <a:r>
              <a:rPr lang="en-US" sz="1600" dirty="0">
                <a:solidFill>
                  <a:schemeClr val="tx1">
                    <a:lumMod val="50000"/>
                    <a:lumOff val="50000"/>
                  </a:schemeClr>
                </a:solidFill>
              </a:rPr>
              <a:t>first </a:t>
            </a:r>
            <a:r>
              <a:rPr lang="en-US" sz="1600" kern="1200" dirty="0">
                <a:solidFill>
                  <a:schemeClr val="tx1">
                    <a:lumMod val="50000"/>
                    <a:lumOff val="50000"/>
                  </a:schemeClr>
                </a:solidFill>
              </a:rPr>
              <a:t>guideline on treatment of pediatric VTE</a:t>
            </a:r>
          </a:p>
        </p:txBody>
      </p:sp>
      <p:sp>
        <p:nvSpPr>
          <p:cNvPr id="14" name="TextBox 13">
            <a:extLst>
              <a:ext uri="{FF2B5EF4-FFF2-40B4-BE49-F238E27FC236}">
                <a16:creationId xmlns:a16="http://schemas.microsoft.com/office/drawing/2014/main" id="{4DF2FF42-6DB9-9F64-C160-75DEB93D6B76}"/>
              </a:ext>
            </a:extLst>
          </p:cNvPr>
          <p:cNvSpPr txBox="1"/>
          <p:nvPr/>
        </p:nvSpPr>
        <p:spPr>
          <a:xfrm>
            <a:off x="3299194" y="5130448"/>
            <a:ext cx="3595378" cy="535531"/>
          </a:xfrm>
          <a:prstGeom prst="rect">
            <a:avLst/>
          </a:prstGeom>
          <a:noFill/>
        </p:spPr>
        <p:txBody>
          <a:bodyPr wrap="square">
            <a:spAutoFit/>
          </a:bodyPr>
          <a:lstStyle/>
          <a:p>
            <a:pPr marL="0" lvl="0" indent="0" algn="ctr" defTabSz="1111250">
              <a:lnSpc>
                <a:spcPct val="90000"/>
              </a:lnSpc>
              <a:spcBef>
                <a:spcPct val="0"/>
              </a:spcBef>
              <a:spcAft>
                <a:spcPct val="35000"/>
              </a:spcAft>
              <a:buNone/>
            </a:pPr>
            <a:r>
              <a:rPr lang="en-US" sz="1600" kern="1200" dirty="0">
                <a:solidFill>
                  <a:schemeClr val="tx1">
                    <a:lumMod val="50000"/>
                    <a:lumOff val="50000"/>
                  </a:schemeClr>
                </a:solidFill>
              </a:rPr>
              <a:t>New pediatric data published, specifically related to use of DOACs in children</a:t>
            </a:r>
          </a:p>
        </p:txBody>
      </p:sp>
      <p:sp>
        <p:nvSpPr>
          <p:cNvPr id="15" name="Right Bracket 14">
            <a:extLst>
              <a:ext uri="{FF2B5EF4-FFF2-40B4-BE49-F238E27FC236}">
                <a16:creationId xmlns:a16="http://schemas.microsoft.com/office/drawing/2014/main" id="{68144C18-74F8-04C3-9B15-8135B905AA97}"/>
              </a:ext>
            </a:extLst>
          </p:cNvPr>
          <p:cNvSpPr/>
          <p:nvPr/>
        </p:nvSpPr>
        <p:spPr>
          <a:xfrm rot="5400000">
            <a:off x="4689070" y="3131540"/>
            <a:ext cx="119615" cy="3459963"/>
          </a:xfrm>
          <a:prstGeom prst="rightBracket">
            <a:avLst/>
          </a:prstGeom>
          <a:ln>
            <a:solidFill>
              <a:srgbClr val="91CCD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lumMod val="75000"/>
                  <a:lumOff val="25000"/>
                </a:schemeClr>
              </a:solidFill>
            </a:endParaRPr>
          </a:p>
        </p:txBody>
      </p:sp>
      <p:sp>
        <p:nvSpPr>
          <p:cNvPr id="16" name="Oval 15">
            <a:extLst>
              <a:ext uri="{FF2B5EF4-FFF2-40B4-BE49-F238E27FC236}">
                <a16:creationId xmlns:a16="http://schemas.microsoft.com/office/drawing/2014/main" id="{5C87EC93-A1EF-9743-1E68-294A2305F221}"/>
              </a:ext>
            </a:extLst>
          </p:cNvPr>
          <p:cNvSpPr/>
          <p:nvPr/>
        </p:nvSpPr>
        <p:spPr>
          <a:xfrm>
            <a:off x="1794722" y="4540847"/>
            <a:ext cx="201168" cy="202641"/>
          </a:xfrm>
          <a:prstGeom prst="ellipse">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A04FADC-6A14-43F1-DC28-E7CDAFC9AED1}"/>
              </a:ext>
            </a:extLst>
          </p:cNvPr>
          <p:cNvSpPr/>
          <p:nvPr/>
        </p:nvSpPr>
        <p:spPr>
          <a:xfrm>
            <a:off x="2914911" y="4507037"/>
            <a:ext cx="201168" cy="202641"/>
          </a:xfrm>
          <a:prstGeom prst="ellipse">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C41505-A8FA-612C-CF24-554DB512DABE}"/>
              </a:ext>
            </a:extLst>
          </p:cNvPr>
          <p:cNvSpPr/>
          <p:nvPr/>
        </p:nvSpPr>
        <p:spPr>
          <a:xfrm>
            <a:off x="4035100" y="4507036"/>
            <a:ext cx="201168" cy="202641"/>
          </a:xfrm>
          <a:prstGeom prst="ellipse">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A5091D5-6266-1212-AB97-883BE3C3BEE5}"/>
              </a:ext>
            </a:extLst>
          </p:cNvPr>
          <p:cNvSpPr/>
          <p:nvPr/>
        </p:nvSpPr>
        <p:spPr>
          <a:xfrm>
            <a:off x="5187846" y="4509938"/>
            <a:ext cx="201168" cy="202641"/>
          </a:xfrm>
          <a:prstGeom prst="ellipse">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0F9AB7A-19FF-30CA-4BFA-61ADB532FF57}"/>
              </a:ext>
            </a:extLst>
          </p:cNvPr>
          <p:cNvSpPr/>
          <p:nvPr/>
        </p:nvSpPr>
        <p:spPr>
          <a:xfrm>
            <a:off x="6395580" y="4536025"/>
            <a:ext cx="201168" cy="202641"/>
          </a:xfrm>
          <a:prstGeom prst="ellipse">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020BCA0-F685-574F-02B2-62A1DC69BB42}"/>
              </a:ext>
            </a:extLst>
          </p:cNvPr>
          <p:cNvSpPr/>
          <p:nvPr/>
        </p:nvSpPr>
        <p:spPr>
          <a:xfrm>
            <a:off x="7502730" y="4536024"/>
            <a:ext cx="201168" cy="202641"/>
          </a:xfrm>
          <a:prstGeom prst="ellipse">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569771-673F-1150-6DF9-DA05C4299FB7}"/>
              </a:ext>
            </a:extLst>
          </p:cNvPr>
          <p:cNvSpPr/>
          <p:nvPr/>
        </p:nvSpPr>
        <p:spPr>
          <a:xfrm>
            <a:off x="9742929" y="4533201"/>
            <a:ext cx="201168" cy="202641"/>
          </a:xfrm>
          <a:prstGeom prst="ellipse">
            <a:avLst/>
          </a:prstGeom>
          <a:solidFill>
            <a:srgbClr val="E63E30"/>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CC51B2D-7A05-216B-977A-39D794651F7C}"/>
              </a:ext>
            </a:extLst>
          </p:cNvPr>
          <p:cNvSpPr txBox="1"/>
          <p:nvPr/>
        </p:nvSpPr>
        <p:spPr>
          <a:xfrm>
            <a:off x="6933254" y="5130448"/>
            <a:ext cx="1340119" cy="757130"/>
          </a:xfrm>
          <a:prstGeom prst="rect">
            <a:avLst/>
          </a:prstGeom>
          <a:noFill/>
        </p:spPr>
        <p:txBody>
          <a:bodyPr wrap="square">
            <a:spAutoFit/>
          </a:bodyPr>
          <a:lstStyle/>
          <a:p>
            <a:pPr marL="0" lvl="0" indent="0" algn="ctr" defTabSz="1111250">
              <a:lnSpc>
                <a:spcPct val="90000"/>
              </a:lnSpc>
              <a:spcBef>
                <a:spcPct val="0"/>
              </a:spcBef>
              <a:spcAft>
                <a:spcPct val="35000"/>
              </a:spcAft>
              <a:buNone/>
            </a:pPr>
            <a:r>
              <a:rPr lang="en-US" sz="1600" dirty="0">
                <a:solidFill>
                  <a:schemeClr val="tx1">
                    <a:lumMod val="50000"/>
                    <a:lumOff val="50000"/>
                  </a:schemeClr>
                </a:solidFill>
              </a:rPr>
              <a:t>Guideline update begins</a:t>
            </a:r>
            <a:endParaRPr lang="en-US" sz="1600" kern="1200" dirty="0">
              <a:solidFill>
                <a:schemeClr val="tx1">
                  <a:lumMod val="50000"/>
                  <a:lumOff val="50000"/>
                </a:schemeClr>
              </a:solidFill>
            </a:endParaRPr>
          </a:p>
        </p:txBody>
      </p:sp>
      <p:sp>
        <p:nvSpPr>
          <p:cNvPr id="24" name="TextBox 23">
            <a:extLst>
              <a:ext uri="{FF2B5EF4-FFF2-40B4-BE49-F238E27FC236}">
                <a16:creationId xmlns:a16="http://schemas.microsoft.com/office/drawing/2014/main" id="{2B4F9A96-D8C9-B03F-D7E3-17277D152D37}"/>
              </a:ext>
            </a:extLst>
          </p:cNvPr>
          <p:cNvSpPr txBox="1"/>
          <p:nvPr/>
        </p:nvSpPr>
        <p:spPr>
          <a:xfrm>
            <a:off x="9132277" y="5130448"/>
            <a:ext cx="1457272" cy="978729"/>
          </a:xfrm>
          <a:prstGeom prst="rect">
            <a:avLst/>
          </a:prstGeom>
          <a:noFill/>
        </p:spPr>
        <p:txBody>
          <a:bodyPr wrap="square">
            <a:spAutoFit/>
          </a:bodyPr>
          <a:lstStyle/>
          <a:p>
            <a:pPr marL="0" lvl="0" indent="0" algn="ctr" defTabSz="1111250">
              <a:lnSpc>
                <a:spcPct val="90000"/>
              </a:lnSpc>
              <a:spcBef>
                <a:spcPct val="0"/>
              </a:spcBef>
              <a:spcAft>
                <a:spcPct val="35000"/>
              </a:spcAft>
              <a:buNone/>
            </a:pPr>
            <a:r>
              <a:rPr lang="en-US" sz="1600" dirty="0">
                <a:solidFill>
                  <a:schemeClr val="tx1">
                    <a:lumMod val="50000"/>
                    <a:lumOff val="50000"/>
                  </a:schemeClr>
                </a:solidFill>
              </a:rPr>
              <a:t>Updated Pediatric VTE guideline published.</a:t>
            </a:r>
            <a:endParaRPr lang="en-US" sz="1600" kern="1200" dirty="0">
              <a:solidFill>
                <a:schemeClr val="tx1">
                  <a:lumMod val="50000"/>
                  <a:lumOff val="50000"/>
                </a:schemeClr>
              </a:solidFill>
            </a:endParaRPr>
          </a:p>
        </p:txBody>
      </p:sp>
      <p:sp>
        <p:nvSpPr>
          <p:cNvPr id="25" name="TextBox 24">
            <a:extLst>
              <a:ext uri="{FF2B5EF4-FFF2-40B4-BE49-F238E27FC236}">
                <a16:creationId xmlns:a16="http://schemas.microsoft.com/office/drawing/2014/main" id="{7CD1606B-0B93-4351-DA84-91DAAD83DA29}"/>
              </a:ext>
            </a:extLst>
          </p:cNvPr>
          <p:cNvSpPr txBox="1"/>
          <p:nvPr/>
        </p:nvSpPr>
        <p:spPr>
          <a:xfrm>
            <a:off x="419100" y="2255225"/>
            <a:ext cx="10602686" cy="707886"/>
          </a:xfrm>
          <a:prstGeom prst="rect">
            <a:avLst/>
          </a:prstGeom>
          <a:noFill/>
        </p:spPr>
        <p:txBody>
          <a:bodyPr wrap="square" lIns="91440" tIns="45720" rIns="91440" bIns="45720" rtlCol="0" anchor="t">
            <a:spAutoFit/>
          </a:bodyPr>
          <a:lstStyle/>
          <a:p>
            <a:r>
              <a:rPr lang="en-US" sz="2000" dirty="0">
                <a:solidFill>
                  <a:schemeClr val="tx1">
                    <a:lumMod val="50000"/>
                    <a:lumOff val="50000"/>
                  </a:schemeClr>
                </a:solidFill>
              </a:rPr>
              <a:t>ASH originally published guidelines for treatment of pediatric VTE in 2018. These guidelines were </a:t>
            </a:r>
            <a:r>
              <a:rPr lang="en-US" sz="2000">
                <a:solidFill>
                  <a:schemeClr val="tx1">
                    <a:lumMod val="50000"/>
                    <a:lumOff val="50000"/>
                  </a:schemeClr>
                </a:solidFill>
              </a:rPr>
              <a:t>updated in 2025 in response to new pediatric data published over the preceding 4 years.</a:t>
            </a:r>
          </a:p>
        </p:txBody>
      </p:sp>
    </p:spTree>
    <p:extLst>
      <p:ext uri="{BB962C8B-B14F-4D97-AF65-F5344CB8AC3E}">
        <p14:creationId xmlns:p14="http://schemas.microsoft.com/office/powerpoint/2010/main" val="1517141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3:</a:t>
            </a:r>
            <a:r>
              <a:rPr lang="en-CA"/>
              <a:t> Anticoagulation for symptomatic DVT</a:t>
            </a:r>
            <a:endParaRPr lang="en-US"/>
          </a:p>
        </p:txBody>
      </p:sp>
      <p:sp>
        <p:nvSpPr>
          <p:cNvPr id="3" name="Content Placeholder 2"/>
          <p:cNvSpPr>
            <a:spLocks noGrp="1"/>
          </p:cNvSpPr>
          <p:nvPr>
            <p:ph idx="1"/>
          </p:nvPr>
        </p:nvSpPr>
        <p:spPr>
          <a:xfrm>
            <a:off x="419099" y="2192120"/>
            <a:ext cx="11415091" cy="3954624"/>
          </a:xfrm>
        </p:spPr>
        <p:txBody>
          <a:bodyPr/>
          <a:lstStyle/>
          <a:p>
            <a:pPr marL="0" indent="0">
              <a:buNone/>
            </a:pPr>
            <a:r>
              <a:rPr lang="en-US" sz="2000" b="1" dirty="0"/>
              <a:t>Patient 2: Twin B</a:t>
            </a:r>
          </a:p>
          <a:p>
            <a:pPr marL="0" indent="0">
              <a:buNone/>
            </a:pPr>
            <a:endParaRPr lang="en-US" sz="2000" dirty="0"/>
          </a:p>
          <a:p>
            <a:pPr marL="0" indent="0">
              <a:buNone/>
            </a:pPr>
            <a:r>
              <a:rPr lang="en-US" sz="2000" dirty="0"/>
              <a:t>Question 4: Does the patient need to be treated, and can the PICC be removed?</a:t>
            </a:r>
          </a:p>
          <a:p>
            <a:pPr>
              <a:buFont typeface="Wingdings" panose="05000000000000000000" pitchFamily="2" charset="2"/>
              <a:buChar char="q"/>
            </a:pPr>
            <a:r>
              <a:rPr lang="en-US" sz="2000" dirty="0"/>
              <a:t>Patient treated with LMWH; PICC removed</a:t>
            </a:r>
          </a:p>
          <a:p>
            <a:pPr>
              <a:buFont typeface="Wingdings" panose="05000000000000000000" pitchFamily="2" charset="2"/>
              <a:buChar char="q"/>
            </a:pPr>
            <a:r>
              <a:rPr lang="en-US" sz="2000" dirty="0"/>
              <a:t>Patient treated with LMWH; PICC not removed</a:t>
            </a:r>
          </a:p>
          <a:p>
            <a:pPr>
              <a:buFont typeface="Wingdings" panose="05000000000000000000" pitchFamily="2" charset="2"/>
              <a:buChar char="ü"/>
            </a:pPr>
            <a:r>
              <a:rPr lang="en-US" sz="2000" dirty="0"/>
              <a:t>Patient not treated with anticoagulant; PICC removed</a:t>
            </a:r>
          </a:p>
          <a:p>
            <a:pPr>
              <a:buFont typeface="Wingdings" panose="05000000000000000000" pitchFamily="2" charset="2"/>
              <a:buChar char="ü"/>
            </a:pPr>
            <a:endParaRPr lang="en-US" sz="2000" dirty="0"/>
          </a:p>
          <a:p>
            <a:r>
              <a:rPr lang="en-US" sz="2000" b="1" dirty="0">
                <a:solidFill>
                  <a:srgbClr val="E63E30"/>
                </a:solidFill>
              </a:rPr>
              <a:t>The PICC was removed since vascular access was NOT required </a:t>
            </a:r>
          </a:p>
          <a:p>
            <a:r>
              <a:rPr lang="en-US" sz="2000" b="1" dirty="0">
                <a:solidFill>
                  <a:srgbClr val="E63E30"/>
                </a:solidFill>
              </a:rPr>
              <a:t>The baby was NOT anticoagulated since the thrombus did not cause any symptoms, and the risk factor was removed</a:t>
            </a:r>
          </a:p>
          <a:p>
            <a:r>
              <a:rPr lang="en-US" sz="2000" b="1" dirty="0">
                <a:solidFill>
                  <a:srgbClr val="E63E30"/>
                </a:solidFill>
              </a:rPr>
              <a:t>Repeat US done after three days showing no thrombus; the patient remained asymptomatic</a:t>
            </a:r>
          </a:p>
          <a:p>
            <a:pPr>
              <a:buFont typeface="Wingdings" panose="05000000000000000000" pitchFamily="2" charset="2"/>
              <a:buChar char="ü"/>
            </a:pPr>
            <a:endParaRPr lang="en-US" sz="2400" dirty="0"/>
          </a:p>
          <a:p>
            <a:pPr marL="0" indent="0">
              <a:buNone/>
            </a:pPr>
            <a:endParaRPr lang="en-US" sz="2400" dirty="0"/>
          </a:p>
        </p:txBody>
      </p:sp>
    </p:spTree>
    <p:extLst>
      <p:ext uri="{BB962C8B-B14F-4D97-AF65-F5344CB8AC3E}">
        <p14:creationId xmlns:p14="http://schemas.microsoft.com/office/powerpoint/2010/main" val="77652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#1</a:t>
            </a:r>
          </a:p>
        </p:txBody>
      </p:sp>
      <p:sp>
        <p:nvSpPr>
          <p:cNvPr id="3" name="Content Placeholder 2"/>
          <p:cNvSpPr>
            <a:spLocks noGrp="1"/>
          </p:cNvSpPr>
          <p:nvPr>
            <p:ph idx="1"/>
          </p:nvPr>
        </p:nvSpPr>
        <p:spPr>
          <a:xfrm>
            <a:off x="415338" y="1847564"/>
            <a:ext cx="11322326" cy="3954624"/>
          </a:xfrm>
        </p:spPr>
        <p:txBody>
          <a:bodyPr/>
          <a:lstStyle/>
          <a:p>
            <a:pPr algn="l">
              <a:buBlip>
                <a:blip r:embed="rId3"/>
              </a:buBlip>
            </a:pPr>
            <a:r>
              <a:rPr lang="en-US" sz="2400" dirty="0"/>
              <a:t>For pediatric patients with symptomatic DVT or PE, the ASH/ISTH Guideline Panel </a:t>
            </a:r>
            <a:r>
              <a:rPr lang="en-US" sz="2400" dirty="0">
                <a:solidFill>
                  <a:srgbClr val="E63E30"/>
                </a:solidFill>
              </a:rPr>
              <a:t> </a:t>
            </a:r>
            <a:r>
              <a:rPr lang="en-US" sz="2400" b="1" dirty="0">
                <a:solidFill>
                  <a:srgbClr val="E63E30"/>
                </a:solidFill>
              </a:rPr>
              <a:t>suggests</a:t>
            </a:r>
            <a:r>
              <a:rPr lang="en-US" sz="2400" b="1" dirty="0">
                <a:solidFill>
                  <a:srgbClr val="FF0000"/>
                </a:solidFill>
              </a:rPr>
              <a:t> </a:t>
            </a:r>
            <a:r>
              <a:rPr lang="en-US" sz="2400" dirty="0"/>
              <a:t> using anticoagulation rather than no anticoagulation (conditional recommendation based on very low certainty in the evidence about effects.) </a:t>
            </a:r>
          </a:p>
          <a:p>
            <a:pPr algn="l"/>
            <a:endParaRPr lang="en-US" sz="2400" dirty="0"/>
          </a:p>
          <a:p>
            <a:pPr marL="0" indent="0" algn="l">
              <a:buNone/>
            </a:pPr>
            <a:r>
              <a:rPr lang="en-US" sz="2000" b="1" dirty="0"/>
              <a:t>Remarks:  </a:t>
            </a:r>
            <a:r>
              <a:rPr lang="en-US" sz="2000" dirty="0"/>
              <a:t>Although there remains limited direct evidence in pediatric patients, there is strong indirect evidence in adults that symptomatic VTE requires treatment. However, based on recently published observational studies in pediatric patients, there may be specific clinical scenarios such as neonatal central venous catheter (CVC)-associated VTE or trauma associated VTE where anticoagulation may result in  either no significant benefit or potentially an increased risk of harm.  Outside of these specific clinical scenarios, the panel agrees that in most pediatric patients with symptomatic DVT and PE, anticoagulation is warranted.  Therefore, the panel made a conditional recommendation with low certainty of evidence. </a:t>
            </a:r>
            <a:endParaRPr lang="en-US" sz="2000" u="sng" dirty="0"/>
          </a:p>
        </p:txBody>
      </p:sp>
    </p:spTree>
    <p:extLst>
      <p:ext uri="{BB962C8B-B14F-4D97-AF65-F5344CB8AC3E}">
        <p14:creationId xmlns:p14="http://schemas.microsoft.com/office/powerpoint/2010/main" val="2147839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#2</a:t>
            </a:r>
          </a:p>
        </p:txBody>
      </p:sp>
      <p:sp>
        <p:nvSpPr>
          <p:cNvPr id="3" name="Content Placeholder 2"/>
          <p:cNvSpPr>
            <a:spLocks noGrp="1"/>
          </p:cNvSpPr>
          <p:nvPr>
            <p:ph idx="1"/>
          </p:nvPr>
        </p:nvSpPr>
        <p:spPr>
          <a:xfrm>
            <a:off x="415338" y="1847564"/>
            <a:ext cx="11322326" cy="3954624"/>
          </a:xfrm>
        </p:spPr>
        <p:txBody>
          <a:bodyPr/>
          <a:lstStyle/>
          <a:p>
            <a:pPr algn="l">
              <a:buSzPct val="125000"/>
              <a:buBlip>
                <a:blip r:embed="rId3"/>
              </a:buBlip>
            </a:pPr>
            <a:r>
              <a:rPr lang="en-US" sz="2400" dirty="0"/>
              <a:t>The ASH/ISTH Guideline Panel </a:t>
            </a:r>
            <a:r>
              <a:rPr lang="en-US" sz="2400" b="1" dirty="0">
                <a:solidFill>
                  <a:srgbClr val="E63E30"/>
                </a:solidFill>
              </a:rPr>
              <a:t>suggests</a:t>
            </a:r>
            <a:r>
              <a:rPr lang="en-US" sz="2400" dirty="0"/>
              <a:t> either using anticoagulation or no anticoagulation in pediatric patients with clinically unsuspected (previously termed asymptomatic) deep vein thrombosis (DVT) or pulmonary embolism (PE) (conditional recommendation based on very low certainty in the evidence about effects)</a:t>
            </a:r>
            <a:endParaRPr lang="en-US" sz="2400" u="sng" dirty="0"/>
          </a:p>
          <a:p>
            <a:pPr marL="0" indent="0">
              <a:buNone/>
            </a:pPr>
            <a:endParaRPr lang="en-US" sz="1600" u="sng" dirty="0"/>
          </a:p>
          <a:p>
            <a:pPr marL="0" indent="0">
              <a:buNone/>
            </a:pPr>
            <a:r>
              <a:rPr lang="en-US" sz="2000" b="1" dirty="0"/>
              <a:t>Remarks: </a:t>
            </a:r>
            <a:r>
              <a:rPr lang="en-US" sz="2000" dirty="0">
                <a:effectLst/>
                <a:latin typeface="Aptos" panose="020B0004020202020204" pitchFamily="34" charset="0"/>
                <a:ea typeface="Aptos" panose="020B0004020202020204" pitchFamily="34" charset="0"/>
                <a:cs typeface="Times New Roman" panose="02020603050405020304" pitchFamily="18" charset="0"/>
              </a:rPr>
              <a:t>The natural history of clinically unsuspected DVT or PE in pediatric patients appears to carry a lower risk of acute and long-term sequelae, especially in certain pediatric sub-populations. The recommendation is based on studies that report outcomes for pediatric patients with clinically unsuspected DVT or PE. </a:t>
            </a:r>
            <a:r>
              <a:rPr lang="en-US" sz="2000" dirty="0">
                <a:latin typeface="Aptos" panose="020B0004020202020204" pitchFamily="34" charset="0"/>
                <a:ea typeface="Aptos" panose="020B0004020202020204" pitchFamily="34" charset="0"/>
                <a:cs typeface="Times New Roman" panose="02020603050405020304" pitchFamily="18" charset="0"/>
              </a:rPr>
              <a:t>I</a:t>
            </a:r>
            <a:r>
              <a:rPr lang="en-US" sz="2000" dirty="0">
                <a:effectLst/>
                <a:latin typeface="Aptos" panose="020B0004020202020204" pitchFamily="34" charset="0"/>
                <a:ea typeface="Aptos" panose="020B0004020202020204" pitchFamily="34" charset="0"/>
                <a:cs typeface="Times New Roman" panose="02020603050405020304" pitchFamily="18" charset="0"/>
              </a:rPr>
              <a:t>f clinically unsuspected DVT or PE is detected, the decision to treat or not treat should be individualized. </a:t>
            </a:r>
            <a:endParaRPr lang="en-US" sz="2000" u="sng" dirty="0"/>
          </a:p>
        </p:txBody>
      </p:sp>
    </p:spTree>
    <p:extLst>
      <p:ext uri="{BB962C8B-B14F-4D97-AF65-F5344CB8AC3E}">
        <p14:creationId xmlns:p14="http://schemas.microsoft.com/office/powerpoint/2010/main" val="958462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a:t>Case 3: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1750093" y="2221165"/>
            <a:ext cx="8691814" cy="707886"/>
          </a:xfrm>
          <a:prstGeom prst="rect">
            <a:avLst/>
          </a:prstGeom>
          <a:solidFill>
            <a:srgbClr val="CDE8EB"/>
          </a:solidFill>
        </p:spPr>
        <p:txBody>
          <a:bodyPr wrap="square" rtlCol="0">
            <a:spAutoFit/>
          </a:bodyPr>
          <a:lstStyle/>
          <a:p>
            <a:r>
              <a:rPr lang="en-CA" sz="2000" dirty="0">
                <a:solidFill>
                  <a:schemeClr val="tx1">
                    <a:lumMod val="50000"/>
                    <a:lumOff val="50000"/>
                  </a:schemeClr>
                </a:solidFill>
              </a:rPr>
              <a:t>Anticoagulation is suggested for most pediatric patients with symptomatic DVT or PE, over no anticoagulation</a:t>
            </a:r>
          </a:p>
        </p:txBody>
      </p:sp>
      <p:sp>
        <p:nvSpPr>
          <p:cNvPr id="3" name="TextBox 2">
            <a:extLst>
              <a:ext uri="{FF2B5EF4-FFF2-40B4-BE49-F238E27FC236}">
                <a16:creationId xmlns:a16="http://schemas.microsoft.com/office/drawing/2014/main" id="{8366F12A-838B-4D91-831B-1523FD2C7EE4}"/>
              </a:ext>
            </a:extLst>
          </p:cNvPr>
          <p:cNvSpPr txBox="1"/>
          <p:nvPr/>
        </p:nvSpPr>
        <p:spPr>
          <a:xfrm>
            <a:off x="1750093" y="3096108"/>
            <a:ext cx="8691814" cy="1015663"/>
          </a:xfrm>
          <a:prstGeom prst="rect">
            <a:avLst/>
          </a:prstGeom>
          <a:solidFill>
            <a:srgbClr val="CDE8EB"/>
          </a:solidFill>
        </p:spPr>
        <p:txBody>
          <a:bodyPr wrap="square" rtlCol="0">
            <a:spAutoFit/>
          </a:bodyPr>
          <a:lstStyle/>
          <a:p>
            <a:r>
              <a:rPr lang="en-CA" sz="2000" dirty="0">
                <a:solidFill>
                  <a:schemeClr val="tx1">
                    <a:lumMod val="50000"/>
                    <a:lumOff val="50000"/>
                  </a:schemeClr>
                </a:solidFill>
              </a:rPr>
              <a:t>For clinically unsuspected DVT or PE, the benefits and harms of anticoagulation vary among populations and either anticoagulation or no anticoagulation may be appropriate. </a:t>
            </a:r>
          </a:p>
        </p:txBody>
      </p:sp>
      <p:sp>
        <p:nvSpPr>
          <p:cNvPr id="7" name="TextBox 6">
            <a:extLst>
              <a:ext uri="{FF2B5EF4-FFF2-40B4-BE49-F238E27FC236}">
                <a16:creationId xmlns:a16="http://schemas.microsoft.com/office/drawing/2014/main" id="{20226332-E386-4437-6C39-9EA98C1C60C3}"/>
              </a:ext>
            </a:extLst>
          </p:cNvPr>
          <p:cNvSpPr txBox="1"/>
          <p:nvPr/>
        </p:nvSpPr>
        <p:spPr>
          <a:xfrm>
            <a:off x="1750093" y="4278828"/>
            <a:ext cx="8691814" cy="1015663"/>
          </a:xfrm>
          <a:prstGeom prst="rect">
            <a:avLst/>
          </a:prstGeom>
          <a:solidFill>
            <a:srgbClr val="CDE8EB"/>
          </a:solidFill>
        </p:spPr>
        <p:txBody>
          <a:bodyPr wrap="square" rtlCol="0">
            <a:spAutoFit/>
          </a:bodyPr>
          <a:lstStyle/>
          <a:p>
            <a:r>
              <a:rPr lang="en-US" sz="2000">
                <a:solidFill>
                  <a:schemeClr val="tx1">
                    <a:lumMod val="50000"/>
                    <a:lumOff val="50000"/>
                  </a:schemeClr>
                </a:solidFill>
                <a:latin typeface="Aptos" panose="020B0004020202020204" pitchFamily="34" charset="0"/>
                <a:ea typeface="Aptos" panose="020B0004020202020204" pitchFamily="34" charset="0"/>
                <a:cs typeface="Times New Roman" panose="02020603050405020304" pitchFamily="18" charset="0"/>
              </a:rPr>
              <a:t>Future research should help to </a:t>
            </a:r>
            <a:r>
              <a:rPr lang="en-US" sz="200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better understand the natural history of clinically unsuspected DVT or PE, benefits, and harms of treatment in a variety of subgroups and clinical settings in pediatrics.</a:t>
            </a:r>
            <a:endParaRPr lang="en-CA" sz="2000">
              <a:solidFill>
                <a:schemeClr val="tx1">
                  <a:lumMod val="50000"/>
                  <a:lumOff val="50000"/>
                </a:schemeClr>
              </a:solidFill>
            </a:endParaRPr>
          </a:p>
        </p:txBody>
      </p:sp>
    </p:spTree>
    <p:extLst>
      <p:ext uri="{BB962C8B-B14F-4D97-AF65-F5344CB8AC3E}">
        <p14:creationId xmlns:p14="http://schemas.microsoft.com/office/powerpoint/2010/main" val="4058289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B83-43BD-49B1-BFB1-301EC8E652B6}"/>
              </a:ext>
            </a:extLst>
          </p:cNvPr>
          <p:cNvSpPr>
            <a:spLocks noGrp="1"/>
          </p:cNvSpPr>
          <p:nvPr>
            <p:ph type="title"/>
          </p:nvPr>
        </p:nvSpPr>
        <p:spPr/>
        <p:txBody>
          <a:bodyPr/>
          <a:lstStyle/>
          <a:p>
            <a:r>
              <a:rPr lang="en-CA"/>
              <a:t>Other guideline recommendations that were not covered in this session</a:t>
            </a:r>
          </a:p>
        </p:txBody>
      </p:sp>
      <p:sp>
        <p:nvSpPr>
          <p:cNvPr id="3" name="Content Placeholder 2">
            <a:extLst>
              <a:ext uri="{FF2B5EF4-FFF2-40B4-BE49-F238E27FC236}">
                <a16:creationId xmlns:a16="http://schemas.microsoft.com/office/drawing/2014/main" id="{A48B75C7-33E6-4E3F-85BE-07E137C741B0}"/>
              </a:ext>
            </a:extLst>
          </p:cNvPr>
          <p:cNvSpPr>
            <a:spLocks noGrp="1"/>
          </p:cNvSpPr>
          <p:nvPr>
            <p:ph idx="1"/>
          </p:nvPr>
        </p:nvSpPr>
        <p:spPr/>
        <p:txBody>
          <a:bodyPr>
            <a:normAutofit lnSpcReduction="10000"/>
          </a:bodyPr>
          <a:lstStyle/>
          <a:p>
            <a:pPr marL="0" indent="0">
              <a:buNone/>
            </a:pPr>
            <a:r>
              <a:rPr lang="en-CA" i="1"/>
              <a:t>For these topics, conditional recommendations were made based on low or very low certainty of evidence</a:t>
            </a:r>
          </a:p>
          <a:p>
            <a:endParaRPr lang="en-CA"/>
          </a:p>
          <a:p>
            <a:r>
              <a:rPr lang="en-CA"/>
              <a:t>Management of unprovoked DVT or PE</a:t>
            </a:r>
          </a:p>
          <a:p>
            <a:r>
              <a:rPr lang="en-CA"/>
              <a:t>Management of superficial vein thrombosis</a:t>
            </a:r>
          </a:p>
          <a:p>
            <a:r>
              <a:rPr lang="en-CA"/>
              <a:t>Management of VTE in specific locations (cerebral sinus venous thrombosis, right atrial thrombosis, portal vein thrombosis)</a:t>
            </a:r>
          </a:p>
          <a:p>
            <a:r>
              <a:rPr lang="en-CA"/>
              <a:t>Use of thrombolysis</a:t>
            </a:r>
          </a:p>
          <a:p>
            <a:r>
              <a:rPr lang="en-CA"/>
              <a:t>When to remove a central line in setting of line-associated VTE</a:t>
            </a:r>
          </a:p>
          <a:p>
            <a:endParaRPr lang="en-CA"/>
          </a:p>
        </p:txBody>
      </p:sp>
    </p:spTree>
    <p:extLst>
      <p:ext uri="{BB962C8B-B14F-4D97-AF65-F5344CB8AC3E}">
        <p14:creationId xmlns:p14="http://schemas.microsoft.com/office/powerpoint/2010/main" val="3245113444"/>
      </p:ext>
    </p:extLst>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a:xfrm>
            <a:off x="419100" y="2033093"/>
            <a:ext cx="10972800" cy="4518177"/>
          </a:xfrm>
        </p:spPr>
        <p:txBody>
          <a:bodyPr lIns="0" tIns="0" rIns="0" bIns="0" anchor="t">
            <a:normAutofit/>
          </a:bodyPr>
          <a:lstStyle/>
          <a:p>
            <a:r>
              <a:rPr lang="en-CA"/>
              <a:t>Risk stratification of pediatric subgroups who would benefit most and least from treatment</a:t>
            </a:r>
          </a:p>
          <a:p>
            <a:r>
              <a:rPr lang="en-CA"/>
              <a:t>Further studies on specific VTE types</a:t>
            </a:r>
          </a:p>
          <a:p>
            <a:r>
              <a:rPr lang="en-CA"/>
              <a:t>Further studies on thrombolysis</a:t>
            </a:r>
          </a:p>
          <a:p>
            <a:pPr marL="456565" indent="-456565"/>
            <a:r>
              <a:rPr lang="en-CA" sz="2650">
                <a:ea typeface="Geneva"/>
              </a:rPr>
              <a:t>Studies on DOACs in special populations (such as neonates and children with cancer)</a:t>
            </a:r>
            <a:endParaRPr lang="en-CA" sz="2650"/>
          </a:p>
          <a:p>
            <a:r>
              <a:rPr lang="en-CA"/>
              <a:t>Studies on reversal agents for DOACs</a:t>
            </a:r>
          </a:p>
          <a:p>
            <a:pPr marL="456565" indent="-456565"/>
            <a:r>
              <a:rPr lang="en-CA" sz="2650">
                <a:ea typeface="Geneva"/>
              </a:rPr>
              <a:t>Studies on the need for 5+ days of parenteral therapy prior to starting DOACs</a:t>
            </a:r>
          </a:p>
        </p:txBody>
      </p:sp>
    </p:spTree>
    <p:extLst>
      <p:ext uri="{BB962C8B-B14F-4D97-AF65-F5344CB8AC3E}">
        <p14:creationId xmlns:p14="http://schemas.microsoft.com/office/powerpoint/2010/main" val="246180939"/>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a:t>In Summary: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4423462"/>
          </a:xfrm>
        </p:spPr>
        <p:txBody>
          <a:bodyPr lIns="0" tIns="0" rIns="0" bIns="0" anchor="t">
            <a:normAutofit fontScale="92500"/>
          </a:bodyPr>
          <a:lstStyle/>
          <a:p>
            <a:pPr marL="514350" indent="-514350">
              <a:buAutoNum type="arabicPeriod"/>
            </a:pPr>
            <a:r>
              <a:rPr lang="en-CA" sz="2650" dirty="0">
                <a:ea typeface="Geneva"/>
              </a:rPr>
              <a:t>Describe recommendations for the </a:t>
            </a:r>
            <a:r>
              <a:rPr lang="en-CA" sz="2650" u="sng" dirty="0">
                <a:ea typeface="Geneva"/>
              </a:rPr>
              <a:t>duration of anticoagulant treatment of provoked VTE </a:t>
            </a:r>
            <a:r>
              <a:rPr lang="en-CA" sz="2650" dirty="0">
                <a:ea typeface="Geneva"/>
              </a:rPr>
              <a:t>in children</a:t>
            </a:r>
            <a:endParaRPr lang="en-CA" sz="2650" u="sng" dirty="0">
              <a:ea typeface="Geneva"/>
            </a:endParaRPr>
          </a:p>
          <a:p>
            <a:pPr marL="989965" lvl="1" indent="-380365">
              <a:buSzPct val="125000"/>
              <a:buBlip>
                <a:blip r:embed="rId3"/>
              </a:buBlip>
            </a:pPr>
            <a:r>
              <a:rPr lang="en-CA" dirty="0">
                <a:solidFill>
                  <a:srgbClr val="E63E30"/>
                </a:solidFill>
                <a:ea typeface="Geneva"/>
              </a:rPr>
              <a:t>Anticoagulation for 6 weeks is suggested for many pediatric patients with provoked VTE</a:t>
            </a:r>
            <a:endParaRPr lang="en-CA" dirty="0">
              <a:solidFill>
                <a:srgbClr val="E63E30"/>
              </a:solidFill>
              <a:ea typeface="Geneva"/>
              <a:cs typeface="Calibri"/>
            </a:endParaRPr>
          </a:p>
          <a:p>
            <a:pPr marL="514350" indent="-514350">
              <a:buFont typeface="+mj-lt"/>
              <a:buAutoNum type="arabicPeriod"/>
            </a:pPr>
            <a:r>
              <a:rPr lang="en-CA" sz="2650" dirty="0">
                <a:ea typeface="Geneva"/>
              </a:rPr>
              <a:t>Describe recommendations for the </a:t>
            </a:r>
            <a:r>
              <a:rPr lang="en-CA" sz="2650" u="sng" dirty="0">
                <a:ea typeface="Geneva"/>
              </a:rPr>
              <a:t>use of DOACs </a:t>
            </a:r>
            <a:r>
              <a:rPr lang="en-CA" sz="2650" dirty="0">
                <a:ea typeface="Geneva"/>
              </a:rPr>
              <a:t>in children</a:t>
            </a:r>
          </a:p>
          <a:p>
            <a:pPr marL="989965" lvl="1" indent="-380365">
              <a:buSzPct val="125000"/>
              <a:buBlip>
                <a:blip r:embed="rId3"/>
              </a:buBlip>
            </a:pPr>
            <a:r>
              <a:rPr lang="en-CA" dirty="0">
                <a:solidFill>
                  <a:srgbClr val="E63E30"/>
                </a:solidFill>
                <a:ea typeface="Geneva"/>
              </a:rPr>
              <a:t>Anticoagulation with DOACs (rivaroxaban/dabigatran) is suggested for pediatric patients with VTE after at least 5 days of heparin therapy</a:t>
            </a:r>
            <a:endParaRPr lang="en-CA" dirty="0">
              <a:solidFill>
                <a:srgbClr val="E63E30"/>
              </a:solidFill>
              <a:ea typeface="Geneva"/>
              <a:cs typeface="Calibri"/>
            </a:endParaRPr>
          </a:p>
          <a:p>
            <a:pPr marL="514350" indent="-514350">
              <a:buFont typeface="+mj-lt"/>
              <a:buAutoNum type="arabicPeriod"/>
            </a:pPr>
            <a:r>
              <a:rPr lang="en-CA" sz="2650" dirty="0">
                <a:ea typeface="Geneva"/>
              </a:rPr>
              <a:t>Describe recommendations for the </a:t>
            </a:r>
            <a:r>
              <a:rPr lang="en-CA" sz="2650" u="sng" dirty="0">
                <a:ea typeface="Geneva"/>
              </a:rPr>
              <a:t>management of symptomatic and asymptomatic VTE</a:t>
            </a:r>
            <a:r>
              <a:rPr lang="en-CA" sz="2650" dirty="0">
                <a:ea typeface="Geneva"/>
              </a:rPr>
              <a:t> in children</a:t>
            </a:r>
          </a:p>
          <a:p>
            <a:pPr marL="875665" lvl="1" indent="-342900">
              <a:buChar char="•"/>
            </a:pPr>
            <a:r>
              <a:rPr lang="en-CA" dirty="0">
                <a:solidFill>
                  <a:srgbClr val="E63E30"/>
                </a:solidFill>
              </a:rPr>
              <a:t>Anticoagulation is suggested for treatment of symptomatic VTE, but either anticoagulation or no anticoagulation may be appropriate in a child with asymptomatic VTE</a:t>
            </a:r>
            <a:endParaRPr lang="en-CA" dirty="0">
              <a:solidFill>
                <a:srgbClr val="E63E30"/>
              </a:solidFill>
              <a:cs typeface="Calibri"/>
            </a:endParaRPr>
          </a:p>
          <a:p>
            <a:pPr marL="514350" indent="-514350">
              <a:buFont typeface="+mj-lt"/>
              <a:buAutoNum type="arabicPeriod"/>
            </a:pPr>
            <a:endParaRPr lang="en-CA" dirty="0"/>
          </a:p>
          <a:p>
            <a:pPr marL="989965" lvl="1" indent="-380365">
              <a:buChar char="•"/>
            </a:pPr>
            <a:endParaRPr lang="en-CA" dirty="0">
              <a:cs typeface="Calibri"/>
            </a:endParaRPr>
          </a:p>
          <a:p>
            <a:pPr marL="1047115" lvl="1" indent="-514350">
              <a:buFont typeface="Arial"/>
              <a:buChar char="•"/>
            </a:pPr>
            <a:endParaRPr lang="en-CA" dirty="0">
              <a:cs typeface="Calibri"/>
            </a:endParaRPr>
          </a:p>
          <a:p>
            <a:pPr marL="989965" lvl="1" indent="-380365">
              <a:buFont typeface="Arial" panose="05000000000000000000" pitchFamily="2" charset="2"/>
              <a:buChar char="•"/>
            </a:pPr>
            <a:endParaRPr lang="en-CA" dirty="0">
              <a:cs typeface="Calibri"/>
            </a:endParaRPr>
          </a:p>
          <a:p>
            <a:pPr marL="989965" lvl="1" indent="-380365">
              <a:buFont typeface="Arial" panose="05000000000000000000" pitchFamily="2" charset="2"/>
              <a:buChar char="•"/>
            </a:pPr>
            <a:endParaRPr lang="en-CA" dirty="0">
              <a:cs typeface="Calibri"/>
            </a:endParaRPr>
          </a:p>
          <a:p>
            <a:pPr marL="0" indent="0">
              <a:buNone/>
            </a:pPr>
            <a:endParaRPr lang="en-CA" dirty="0">
              <a:solidFill>
                <a:schemeClr val="tx1">
                  <a:lumMod val="50000"/>
                  <a:lumOff val="50000"/>
                </a:schemeClr>
              </a:solidFill>
            </a:endParaRPr>
          </a:p>
          <a:p>
            <a:pPr marL="989965" lvl="1" indent="-380365">
              <a:buChar char="•"/>
            </a:pPr>
            <a:endParaRPr lang="en-CA" dirty="0">
              <a:cs typeface="Calibri"/>
            </a:endParaRPr>
          </a:p>
        </p:txBody>
      </p:sp>
    </p:spTree>
    <p:extLst>
      <p:ext uri="{BB962C8B-B14F-4D97-AF65-F5344CB8AC3E}">
        <p14:creationId xmlns:p14="http://schemas.microsoft.com/office/powerpoint/2010/main" val="304430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normAutofit/>
          </a:bodyPr>
          <a:lstStyle/>
          <a:p>
            <a:r>
              <a:rPr lang="en-CA" sz="2400" dirty="0"/>
              <a:t>ASH Guideline Panel team members</a:t>
            </a:r>
          </a:p>
          <a:p>
            <a:r>
              <a:rPr lang="en-CA" sz="2400" dirty="0"/>
              <a:t>Knowledge Synthesis team members</a:t>
            </a:r>
          </a:p>
          <a:p>
            <a:r>
              <a:rPr lang="en-CA" sz="2400" dirty="0"/>
              <a:t>McMaster University GRADE Centre</a:t>
            </a:r>
          </a:p>
          <a:p>
            <a:r>
              <a:rPr lang="en-CA" sz="2400" dirty="0"/>
              <a:t>Authors of prior ASH VTE Slide Sets: Eric Tseng MD </a:t>
            </a:r>
            <a:r>
              <a:rPr lang="en-CA" sz="2400" dirty="0" err="1"/>
              <a:t>MScCH</a:t>
            </a:r>
            <a:r>
              <a:rPr lang="en-CA" sz="2400" dirty="0"/>
              <a:t>, University of Toronto and Paul Monagle MD MBBS MSc, University of Melbourne, Royal Children’s Hospital</a:t>
            </a:r>
          </a:p>
          <a:p>
            <a:r>
              <a:rPr lang="en-CA" sz="2400" dirty="0"/>
              <a:t>Authors of current ASH VTE Slide Sets: Anthony Chan MD, Nicole Kucine MD MS Weill Cornell Medicine, Riten Kumar MD, MSc, Harvard Medical School.</a:t>
            </a:r>
          </a:p>
          <a:p>
            <a:endParaRPr lang="en-CA" sz="2400" dirty="0"/>
          </a:p>
          <a:p>
            <a:pPr marL="0" indent="0">
              <a:buNone/>
            </a:pPr>
            <a:r>
              <a:rPr lang="en-CA" sz="2400" dirty="0"/>
              <a:t>See more about the </a:t>
            </a:r>
            <a:r>
              <a:rPr lang="en-CA" sz="2400" b="1" dirty="0"/>
              <a:t>ASH VTE guidelines </a:t>
            </a:r>
            <a:r>
              <a:rPr lang="en-CA" sz="2400" dirty="0"/>
              <a:t>at </a:t>
            </a:r>
            <a:r>
              <a:rPr lang="en-CA" sz="2400" i="1" dirty="0"/>
              <a:t>hematology.org/</a:t>
            </a:r>
            <a:r>
              <a:rPr lang="en-CA" sz="2400" i="1" dirty="0" err="1"/>
              <a:t>VTEguidelines</a:t>
            </a:r>
            <a:endParaRPr lang="en-CA" sz="2400" i="1" dirty="0"/>
          </a:p>
        </p:txBody>
      </p:sp>
    </p:spTree>
    <p:extLst>
      <p:ext uri="{BB962C8B-B14F-4D97-AF65-F5344CB8AC3E}">
        <p14:creationId xmlns:p14="http://schemas.microsoft.com/office/powerpoint/2010/main" val="116373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24C3CB-597C-8842-82F7-4EFDE00609AE}"/>
              </a:ext>
            </a:extLst>
          </p:cNvPr>
          <p:cNvSpPr>
            <a:spLocks noGrp="1"/>
          </p:cNvSpPr>
          <p:nvPr>
            <p:ph type="title"/>
          </p:nvPr>
        </p:nvSpPr>
        <p:spPr>
          <a:xfrm>
            <a:off x="702128" y="1381955"/>
            <a:ext cx="10972800" cy="425073"/>
          </a:xfrm>
        </p:spPr>
        <p:txBody>
          <a:bodyPr lIns="0" tIns="0" rIns="0" bIns="0"/>
          <a:lstStyle/>
          <a:p>
            <a:r>
              <a:rPr lang="en-CA" sz="2800"/>
              <a:t>How were these guidelines updated?</a:t>
            </a:r>
          </a:p>
        </p:txBody>
      </p:sp>
      <p:sp>
        <p:nvSpPr>
          <p:cNvPr id="12" name="TextBox 11">
            <a:extLst>
              <a:ext uri="{FF2B5EF4-FFF2-40B4-BE49-F238E27FC236}">
                <a16:creationId xmlns:a16="http://schemas.microsoft.com/office/drawing/2014/main" id="{89D29A0A-5DB0-2146-B1DC-0A2DE21050F0}"/>
              </a:ext>
            </a:extLst>
          </p:cNvPr>
          <p:cNvSpPr txBox="1"/>
          <p:nvPr/>
        </p:nvSpPr>
        <p:spPr>
          <a:xfrm>
            <a:off x="702128" y="2113614"/>
            <a:ext cx="2459736" cy="3485195"/>
          </a:xfrm>
          <a:prstGeom prst="rect">
            <a:avLst/>
          </a:prstGeom>
          <a:solidFill>
            <a:srgbClr val="BEE0E4"/>
          </a:solidFill>
        </p:spPr>
        <p:txBody>
          <a:bodyPr wrap="square" lIns="91440" tIns="45720" rIns="91440" bIns="45720" rtlCol="0" anchor="t">
            <a:noAutofit/>
          </a:bodyPr>
          <a:lstStyle/>
          <a:p>
            <a:r>
              <a:rPr lang="en-CA" sz="2000" b="1" dirty="0">
                <a:solidFill>
                  <a:srgbClr val="E53E31"/>
                </a:solidFill>
              </a:rPr>
              <a:t>PANEL FORMATION</a:t>
            </a:r>
          </a:p>
          <a:p>
            <a:r>
              <a:rPr lang="en-CA" dirty="0">
                <a:solidFill>
                  <a:schemeClr val="tx1">
                    <a:lumMod val="50000"/>
                    <a:lumOff val="50000"/>
                  </a:schemeClr>
                </a:solidFill>
              </a:rPr>
              <a:t>G</a:t>
            </a:r>
            <a:r>
              <a:rPr lang="en-CA" b="1" dirty="0">
                <a:solidFill>
                  <a:schemeClr val="tx1">
                    <a:lumMod val="50000"/>
                    <a:lumOff val="50000"/>
                  </a:schemeClr>
                </a:solidFill>
              </a:rPr>
              <a:t>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a:t>
            </a:r>
            <a:endParaRPr lang="en-CA" dirty="0">
              <a:solidFill>
                <a:schemeClr val="tx1">
                  <a:lumMod val="50000"/>
                  <a:lumOff val="50000"/>
                </a:schemeClr>
              </a:solidFill>
              <a:ea typeface="Calibri"/>
              <a:cs typeface="Calibri"/>
            </a:endParaRP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13" name="TextBox 12">
            <a:extLst>
              <a:ext uri="{FF2B5EF4-FFF2-40B4-BE49-F238E27FC236}">
                <a16:creationId xmlns:a16="http://schemas.microsoft.com/office/drawing/2014/main" id="{BF56DE98-C6B0-4B43-B955-F09AE8BF5E19}"/>
              </a:ext>
            </a:extLst>
          </p:cNvPr>
          <p:cNvSpPr txBox="1"/>
          <p:nvPr/>
        </p:nvSpPr>
        <p:spPr>
          <a:xfrm>
            <a:off x="3331243" y="2113614"/>
            <a:ext cx="2459736" cy="2167805"/>
          </a:xfrm>
          <a:prstGeom prst="rect">
            <a:avLst/>
          </a:prstGeom>
          <a:solidFill>
            <a:srgbClr val="FED9B0"/>
          </a:solidFill>
        </p:spPr>
        <p:txBody>
          <a:bodyPr wrap="square" rtlCol="0">
            <a:noAutofit/>
          </a:bodyPr>
          <a:lstStyle/>
          <a:p>
            <a:r>
              <a:rPr lang="en-CA" sz="2000" b="1">
                <a:solidFill>
                  <a:srgbClr val="E53E31"/>
                </a:solidFill>
              </a:rPr>
              <a:t>CLINICAL QUESTIONS</a:t>
            </a:r>
          </a:p>
          <a:p>
            <a:r>
              <a:rPr lang="en-CA">
                <a:solidFill>
                  <a:schemeClr val="tx1">
                    <a:lumMod val="50000"/>
                    <a:lumOff val="50000"/>
                  </a:schemeClr>
                </a:solidFill>
              </a:rPr>
              <a:t>20 </a:t>
            </a:r>
            <a:r>
              <a:rPr lang="en-CA" b="1">
                <a:solidFill>
                  <a:schemeClr val="tx1">
                    <a:lumMod val="50000"/>
                    <a:lumOff val="50000"/>
                  </a:schemeClr>
                </a:solidFill>
              </a:rPr>
              <a:t>clinically-relevant questions </a:t>
            </a:r>
            <a:r>
              <a:rPr lang="en-CA">
                <a:solidFill>
                  <a:schemeClr val="tx1">
                    <a:lumMod val="50000"/>
                    <a:lumOff val="50000"/>
                  </a:schemeClr>
                </a:solidFill>
              </a:rPr>
              <a:t>generated in </a:t>
            </a:r>
            <a:r>
              <a:rPr lang="en-CA" b="1">
                <a:solidFill>
                  <a:schemeClr val="tx1">
                    <a:lumMod val="50000"/>
                    <a:lumOff val="50000"/>
                  </a:schemeClr>
                </a:solidFill>
              </a:rPr>
              <a:t>PICO format</a:t>
            </a:r>
            <a:r>
              <a:rPr lang="en-CA">
                <a:solidFill>
                  <a:schemeClr val="tx1">
                    <a:lumMod val="50000"/>
                    <a:lumOff val="50000"/>
                  </a:schemeClr>
                </a:solidFill>
              </a:rPr>
              <a:t> (population, intervention, comparison, outcome)</a:t>
            </a:r>
          </a:p>
        </p:txBody>
      </p:sp>
      <p:sp>
        <p:nvSpPr>
          <p:cNvPr id="14" name="TextBox 13">
            <a:extLst>
              <a:ext uri="{FF2B5EF4-FFF2-40B4-BE49-F238E27FC236}">
                <a16:creationId xmlns:a16="http://schemas.microsoft.com/office/drawing/2014/main" id="{CC918534-2EA9-0648-A04C-E14CA2B85015}"/>
              </a:ext>
            </a:extLst>
          </p:cNvPr>
          <p:cNvSpPr txBox="1"/>
          <p:nvPr/>
        </p:nvSpPr>
        <p:spPr>
          <a:xfrm>
            <a:off x="5960358" y="2113614"/>
            <a:ext cx="2459736" cy="3485196"/>
          </a:xfrm>
          <a:prstGeom prst="rect">
            <a:avLst/>
          </a:prstGeom>
          <a:solidFill>
            <a:srgbClr val="C9D7AF"/>
          </a:solidFill>
        </p:spPr>
        <p:txBody>
          <a:bodyPr wrap="square" rtlCol="0">
            <a:noAutofit/>
          </a:bodyPr>
          <a:lstStyle/>
          <a:p>
            <a:r>
              <a:rPr lang="en-CA" sz="2000" b="1">
                <a:solidFill>
                  <a:srgbClr val="E53E31"/>
                </a:solidFill>
              </a:rPr>
              <a:t>EVIDENCE SYNTHESIS</a:t>
            </a:r>
          </a:p>
          <a:p>
            <a:r>
              <a:rPr lang="en-CA">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a:solidFill>
                  <a:schemeClr val="tx1">
                    <a:lumMod val="50000"/>
                    <a:lumOff val="50000"/>
                  </a:schemeClr>
                </a:solidFill>
              </a:rPr>
              <a:t>Resource use</a:t>
            </a:r>
          </a:p>
          <a:p>
            <a:pPr marL="342900" indent="-342900">
              <a:buFont typeface="Arial" panose="020B0604020202020204" pitchFamily="34" charset="0"/>
              <a:buChar char="•"/>
            </a:pPr>
            <a:r>
              <a:rPr lang="en-CA">
                <a:solidFill>
                  <a:schemeClr val="tx1">
                    <a:lumMod val="50000"/>
                    <a:lumOff val="50000"/>
                  </a:schemeClr>
                </a:solidFill>
              </a:rPr>
              <a:t>Feasibility</a:t>
            </a:r>
          </a:p>
          <a:p>
            <a:pPr marL="342900" indent="-342900">
              <a:buFont typeface="Arial" panose="020B0604020202020204" pitchFamily="34" charset="0"/>
              <a:buChar char="•"/>
            </a:pPr>
            <a:r>
              <a:rPr lang="en-CA">
                <a:solidFill>
                  <a:schemeClr val="tx1">
                    <a:lumMod val="50000"/>
                    <a:lumOff val="50000"/>
                  </a:schemeClr>
                </a:solidFill>
              </a:rPr>
              <a:t>Acceptability</a:t>
            </a:r>
          </a:p>
          <a:p>
            <a:pPr marL="342900" indent="-342900">
              <a:buFont typeface="Arial" panose="020B0604020202020204" pitchFamily="34" charset="0"/>
              <a:buChar char="•"/>
            </a:pPr>
            <a:r>
              <a:rPr lang="en-CA">
                <a:solidFill>
                  <a:schemeClr val="tx1">
                    <a:lumMod val="50000"/>
                    <a:lumOff val="50000"/>
                  </a:schemeClr>
                </a:solidFill>
              </a:rPr>
              <a:t>Equity</a:t>
            </a:r>
          </a:p>
          <a:p>
            <a:pPr marL="342900" indent="-342900">
              <a:buFont typeface="Arial" panose="020B0604020202020204" pitchFamily="34" charset="0"/>
              <a:buChar char="•"/>
            </a:pPr>
            <a:r>
              <a:rPr lang="en-CA">
                <a:solidFill>
                  <a:schemeClr val="tx1">
                    <a:lumMod val="50000"/>
                    <a:lumOff val="50000"/>
                  </a:schemeClr>
                </a:solidFill>
              </a:rPr>
              <a:t>Patient values and preferences</a:t>
            </a:r>
          </a:p>
        </p:txBody>
      </p:sp>
      <p:sp>
        <p:nvSpPr>
          <p:cNvPr id="15" name="TextBox 14">
            <a:extLst>
              <a:ext uri="{FF2B5EF4-FFF2-40B4-BE49-F238E27FC236}">
                <a16:creationId xmlns:a16="http://schemas.microsoft.com/office/drawing/2014/main" id="{3594DD09-C512-854A-ACA3-4CA23486A782}"/>
              </a:ext>
            </a:extLst>
          </p:cNvPr>
          <p:cNvSpPr txBox="1"/>
          <p:nvPr/>
        </p:nvSpPr>
        <p:spPr>
          <a:xfrm>
            <a:off x="3336840" y="4457646"/>
            <a:ext cx="2459736" cy="1141164"/>
          </a:xfrm>
          <a:prstGeom prst="rect">
            <a:avLst/>
          </a:prstGeom>
          <a:solidFill>
            <a:srgbClr val="FED9B0"/>
          </a:solidFill>
          <a:ln w="28575">
            <a:noFill/>
          </a:ln>
        </p:spPr>
        <p:txBody>
          <a:bodyPr wrap="square" rtlCol="0">
            <a:noAutofit/>
          </a:bodyPr>
          <a:lstStyle/>
          <a:p>
            <a:r>
              <a:rPr lang="en-CA" sz="1400" b="1">
                <a:solidFill>
                  <a:schemeClr val="tx1">
                    <a:lumMod val="50000"/>
                    <a:lumOff val="50000"/>
                  </a:schemeClr>
                </a:solidFill>
              </a:rPr>
              <a:t>Example: PICO question</a:t>
            </a:r>
            <a:endParaRPr lang="en-CA" sz="1400">
              <a:solidFill>
                <a:schemeClr val="tx1">
                  <a:lumMod val="50000"/>
                  <a:lumOff val="50000"/>
                </a:schemeClr>
              </a:solidFill>
            </a:endParaRPr>
          </a:p>
          <a:p>
            <a:r>
              <a:rPr lang="en-CA" sz="1400">
                <a:solidFill>
                  <a:schemeClr val="tx1">
                    <a:lumMod val="50000"/>
                    <a:lumOff val="50000"/>
                  </a:schemeClr>
                </a:solidFill>
              </a:rPr>
              <a:t>“Should anticoagulation versus no therapy be used in neonates with renal vein thrombosis?”</a:t>
            </a:r>
          </a:p>
        </p:txBody>
      </p:sp>
      <p:sp>
        <p:nvSpPr>
          <p:cNvPr id="16" name="Rectangle 15">
            <a:extLst>
              <a:ext uri="{FF2B5EF4-FFF2-40B4-BE49-F238E27FC236}">
                <a16:creationId xmlns:a16="http://schemas.microsoft.com/office/drawing/2014/main" id="{8E775C9E-F471-A845-8429-D89832F69364}"/>
              </a:ext>
            </a:extLst>
          </p:cNvPr>
          <p:cNvSpPr/>
          <p:nvPr/>
        </p:nvSpPr>
        <p:spPr>
          <a:xfrm>
            <a:off x="8589473" y="2113614"/>
            <a:ext cx="2459736" cy="3485195"/>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b="1">
                <a:solidFill>
                  <a:schemeClr val="tx1">
                    <a:lumMod val="50000"/>
                    <a:lumOff val="50000"/>
                  </a:schemeClr>
                </a:solidFill>
              </a:rPr>
              <a:t>Recommendations made </a:t>
            </a:r>
            <a:r>
              <a:rPr lang="en-CA">
                <a:solidFill>
                  <a:schemeClr val="tx1">
                    <a:lumMod val="50000"/>
                    <a:lumOff val="50000"/>
                  </a:schemeClr>
                </a:solidFill>
              </a:rPr>
              <a:t>by guideline panel members based on evidence for all factors.</a:t>
            </a:r>
          </a:p>
        </p:txBody>
      </p:sp>
      <p:sp>
        <p:nvSpPr>
          <p:cNvPr id="3" name="TextBox 4">
            <a:extLst>
              <a:ext uri="{FF2B5EF4-FFF2-40B4-BE49-F238E27FC236}">
                <a16:creationId xmlns:a16="http://schemas.microsoft.com/office/drawing/2014/main" id="{F1FDBB2D-29F3-9F53-4090-DB47C3043CCB}"/>
              </a:ext>
            </a:extLst>
          </p:cNvPr>
          <p:cNvSpPr txBox="1"/>
          <p:nvPr/>
        </p:nvSpPr>
        <p:spPr>
          <a:xfrm>
            <a:off x="625059" y="5905397"/>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solidFill>
                  <a:schemeClr val="tx1">
                    <a:lumMod val="50000"/>
                    <a:lumOff val="50000"/>
                  </a:schemeClr>
                </a:solidFill>
                <a:latin typeface="Arial"/>
                <a:cs typeface="Arial"/>
              </a:rPr>
              <a:t>ASH guidelines are reviewed annually by expert work groups convened by ASH. Resources, such as this slide set, derived from guidelines that require updating are removed from the ASH website. </a:t>
            </a:r>
            <a:endParaRPr lang="en-US" sz="1600" i="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6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a:t>How patients and clinicians should use these recommendations</a:t>
            </a:r>
          </a:p>
        </p:txBody>
      </p:sp>
      <p:graphicFrame>
        <p:nvGraphicFramePr>
          <p:cNvPr id="5" name="Table 4">
            <a:extLst>
              <a:ext uri="{FF2B5EF4-FFF2-40B4-BE49-F238E27FC236}">
                <a16:creationId xmlns:a16="http://schemas.microsoft.com/office/drawing/2014/main" id="{843B839B-644B-A14B-BB93-037AAF1AA2C4}"/>
              </a:ext>
            </a:extLst>
          </p:cNvPr>
          <p:cNvGraphicFramePr>
            <a:graphicFrameLocks noGrp="1"/>
          </p:cNvGraphicFramePr>
          <p:nvPr>
            <p:extLst>
              <p:ext uri="{D42A27DB-BD31-4B8C-83A1-F6EECF244321}">
                <p14:modId xmlns:p14="http://schemas.microsoft.com/office/powerpoint/2010/main" val="1492715516"/>
              </p:ext>
            </p:extLst>
          </p:nvPr>
        </p:nvGraphicFramePr>
        <p:xfrm>
          <a:off x="952500" y="2671582"/>
          <a:ext cx="10020301" cy="3326252"/>
        </p:xfrm>
        <a:graphic>
          <a:graphicData uri="http://schemas.openxmlformats.org/drawingml/2006/table">
            <a:tbl>
              <a:tblPr firstRow="1" bandRow="1">
                <a:tableStyleId>{5940675A-B579-460E-94D1-54222C63F5DA}</a:tableStyleId>
              </a:tblPr>
              <a:tblGrid>
                <a:gridCol w="1280241">
                  <a:extLst>
                    <a:ext uri="{9D8B030D-6E8A-4147-A177-3AD203B41FA5}">
                      <a16:colId xmlns:a16="http://schemas.microsoft.com/office/drawing/2014/main" val="49921947"/>
                    </a:ext>
                  </a:extLst>
                </a:gridCol>
                <a:gridCol w="2185015">
                  <a:extLst>
                    <a:ext uri="{9D8B030D-6E8A-4147-A177-3AD203B41FA5}">
                      <a16:colId xmlns:a16="http://schemas.microsoft.com/office/drawing/2014/main" val="3542235664"/>
                    </a:ext>
                  </a:extLst>
                </a:gridCol>
                <a:gridCol w="2185015">
                  <a:extLst>
                    <a:ext uri="{9D8B030D-6E8A-4147-A177-3AD203B41FA5}">
                      <a16:colId xmlns:a16="http://schemas.microsoft.com/office/drawing/2014/main" val="1942407915"/>
                    </a:ext>
                  </a:extLst>
                </a:gridCol>
                <a:gridCol w="2185015">
                  <a:extLst>
                    <a:ext uri="{9D8B030D-6E8A-4147-A177-3AD203B41FA5}">
                      <a16:colId xmlns:a16="http://schemas.microsoft.com/office/drawing/2014/main" val="3062731847"/>
                    </a:ext>
                  </a:extLst>
                </a:gridCol>
                <a:gridCol w="2185015">
                  <a:extLst>
                    <a:ext uri="{9D8B030D-6E8A-4147-A177-3AD203B41FA5}">
                      <a16:colId xmlns:a16="http://schemas.microsoft.com/office/drawing/2014/main" val="4101483759"/>
                    </a:ext>
                  </a:extLst>
                </a:gridCol>
              </a:tblGrid>
              <a:tr h="432776">
                <a:tc>
                  <a:txBody>
                    <a:bodyPr/>
                    <a:lstStyle/>
                    <a:p>
                      <a:endParaRPr lang="en-CA" sz="1600" b="1">
                        <a:solidFill>
                          <a:schemeClr val="tx1">
                            <a:lumMod val="50000"/>
                            <a:lumOff val="50000"/>
                          </a:schemeClr>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CA" sz="1600" b="1" dirty="0">
                          <a:solidFill>
                            <a:schemeClr val="bg1"/>
                          </a:solidFill>
                        </a:rPr>
                        <a:t>STRONG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600" b="1">
                          <a:solidFill>
                            <a:schemeClr val="bg1"/>
                          </a:solidFill>
                        </a:rPr>
                        <a:t>CONDITIONAL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580012">
                <a:tc>
                  <a:txBody>
                    <a:bodyPr/>
                    <a:lstStyle/>
                    <a:p>
                      <a:endParaRPr lang="en-CA" sz="1600" b="1" dirty="0">
                        <a:solidFill>
                          <a:schemeClr val="tx1">
                            <a:lumMod val="50000"/>
                            <a:lumOff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recommends…”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recommends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suggests…”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suggests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2662660"/>
                  </a:ext>
                </a:extLst>
              </a:tr>
              <a:tr h="500850">
                <a:tc>
                  <a:txBody>
                    <a:bodyPr/>
                    <a:lstStyle/>
                    <a:p>
                      <a:endParaRPr lang="en-CA" sz="1600" b="1">
                        <a:solidFill>
                          <a:schemeClr val="tx1">
                            <a:lumMod val="50000"/>
                            <a:lumOff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26075409"/>
                  </a:ext>
                </a:extLst>
              </a:tr>
              <a:tr h="546658">
                <a:tc>
                  <a:txBody>
                    <a:bodyPr/>
                    <a:lstStyle/>
                    <a:p>
                      <a:r>
                        <a:rPr lang="en-CA" sz="1600" b="1">
                          <a:solidFill>
                            <a:schemeClr val="tx1">
                              <a:lumMod val="50000"/>
                              <a:lumOff val="50000"/>
                            </a:schemeClr>
                          </a:solidFill>
                        </a:rPr>
                        <a:t>For patients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233494">
                <a:tc>
                  <a:txBody>
                    <a:bodyPr/>
                    <a:lstStyle/>
                    <a:p>
                      <a:r>
                        <a:rPr lang="en-CA" sz="1600" b="1">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chemeClr val="tx1">
                              <a:lumMod val="50000"/>
                              <a:lumOff val="50000"/>
                            </a:schemeClr>
                          </a:solidFill>
                        </a:rPr>
                        <a:t>Different choices will be appropriate for different patients, depending on their values and preferences. Use </a:t>
                      </a:r>
                      <a:r>
                        <a:rPr lang="en-CA" sz="1600" b="1" dirty="0">
                          <a:solidFill>
                            <a:schemeClr val="tx1">
                              <a:lumMod val="50000"/>
                              <a:lumOff val="50000"/>
                            </a:schemeClr>
                          </a:solidFill>
                        </a:rPr>
                        <a:t>shared decision making</a:t>
                      </a:r>
                      <a:r>
                        <a:rPr lang="en-CA" sz="1600" b="0" dirty="0">
                          <a:solidFill>
                            <a:schemeClr val="tx1">
                              <a:lumMod val="50000"/>
                              <a:lumOff val="50000"/>
                            </a:schemeClr>
                          </a:solidFill>
                        </a:rPr>
                        <a:t>.</a:t>
                      </a:r>
                      <a:endParaRPr lang="en-CA" sz="16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pic>
        <p:nvPicPr>
          <p:cNvPr id="4" name="Picture 3" descr="A red circle with white x in it&#10;&#10;Description automatically generated">
            <a:extLst>
              <a:ext uri="{FF2B5EF4-FFF2-40B4-BE49-F238E27FC236}">
                <a16:creationId xmlns:a16="http://schemas.microsoft.com/office/drawing/2014/main" id="{6F357EB5-3B85-4521-86CF-13A2AFDF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702" y="3747705"/>
            <a:ext cx="379485" cy="373397"/>
          </a:xfrm>
          <a:prstGeom prst="rect">
            <a:avLst/>
          </a:prstGeom>
        </p:spPr>
      </p:pic>
      <p:pic>
        <p:nvPicPr>
          <p:cNvPr id="9" name="Picture 8" descr="A green circle with a white tick in it&#10;&#10;Description automatically generated">
            <a:extLst>
              <a:ext uri="{FF2B5EF4-FFF2-40B4-BE49-F238E27FC236}">
                <a16:creationId xmlns:a16="http://schemas.microsoft.com/office/drawing/2014/main" id="{64B67B54-A9EA-C735-BE10-AFFC8C79B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847" y="3719633"/>
            <a:ext cx="379484" cy="373396"/>
          </a:xfrm>
          <a:prstGeom prst="rect">
            <a:avLst/>
          </a:prstGeom>
        </p:spPr>
      </p:pic>
      <p:pic>
        <p:nvPicPr>
          <p:cNvPr id="3" name="Picture 2" descr="A green tick in a circle&#10;&#10;Description automatically generated">
            <a:extLst>
              <a:ext uri="{FF2B5EF4-FFF2-40B4-BE49-F238E27FC236}">
                <a16:creationId xmlns:a16="http://schemas.microsoft.com/office/drawing/2014/main" id="{DA065E6E-6DD1-2FBC-F60B-1C241728BC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5259" y="3745375"/>
            <a:ext cx="353096" cy="347654"/>
          </a:xfrm>
          <a:prstGeom prst="rect">
            <a:avLst/>
          </a:prstGeom>
        </p:spPr>
      </p:pic>
      <p:pic>
        <p:nvPicPr>
          <p:cNvPr id="6" name="Picture 5">
            <a:extLst>
              <a:ext uri="{FF2B5EF4-FFF2-40B4-BE49-F238E27FC236}">
                <a16:creationId xmlns:a16="http://schemas.microsoft.com/office/drawing/2014/main" id="{23F672EB-F224-F74C-3E9C-6826C3650C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15377" y="3745375"/>
            <a:ext cx="352692" cy="347654"/>
          </a:xfrm>
          <a:prstGeom prst="rect">
            <a:avLst/>
          </a:prstGeom>
        </p:spPr>
      </p:pic>
    </p:spTree>
    <p:extLst>
      <p:ext uri="{BB962C8B-B14F-4D97-AF65-F5344CB8AC3E}">
        <p14:creationId xmlns:p14="http://schemas.microsoft.com/office/powerpoint/2010/main" val="219913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Autofit/>
          </a:bodyPr>
          <a:lstStyle/>
          <a:p>
            <a:pPr marL="0" indent="0">
              <a:buNone/>
            </a:pPr>
            <a:r>
              <a:rPr lang="en-CA" b="1" dirty="0"/>
              <a:t>By the end of this session, you should be able to</a:t>
            </a:r>
          </a:p>
          <a:p>
            <a:pPr marL="0" indent="0">
              <a:buNone/>
            </a:pPr>
            <a:endParaRPr lang="en-CA" dirty="0"/>
          </a:p>
          <a:p>
            <a:pPr marL="514350" indent="-514350">
              <a:spcAft>
                <a:spcPts val="600"/>
              </a:spcAft>
              <a:buAutoNum type="arabicPeriod"/>
            </a:pPr>
            <a:r>
              <a:rPr lang="en-CA" dirty="0"/>
              <a:t>Describe recommendations for the </a:t>
            </a:r>
            <a:r>
              <a:rPr lang="en-CA" u="sng" dirty="0"/>
              <a:t>duration of anticoagulant treatment of provoked VTE </a:t>
            </a:r>
            <a:r>
              <a:rPr lang="en-CA" dirty="0"/>
              <a:t>in children</a:t>
            </a:r>
          </a:p>
          <a:p>
            <a:pPr marL="514350" indent="-514350">
              <a:spcAft>
                <a:spcPts val="600"/>
              </a:spcAft>
              <a:buAutoNum type="arabicPeriod"/>
            </a:pPr>
            <a:r>
              <a:rPr lang="en-CA" dirty="0"/>
              <a:t>Describe recommendations for the </a:t>
            </a:r>
            <a:r>
              <a:rPr lang="en-CA" u="sng" dirty="0"/>
              <a:t>use of DOACs </a:t>
            </a:r>
            <a:r>
              <a:rPr lang="en-CA" dirty="0"/>
              <a:t>in children</a:t>
            </a:r>
          </a:p>
          <a:p>
            <a:pPr marL="514350" indent="-514350">
              <a:spcAft>
                <a:spcPts val="600"/>
              </a:spcAft>
              <a:buAutoNum type="arabicPeriod"/>
            </a:pPr>
            <a:r>
              <a:rPr lang="en-CA" dirty="0"/>
              <a:t>Describe recommendations for the </a:t>
            </a:r>
            <a:r>
              <a:rPr lang="en-CA" u="sng" dirty="0"/>
              <a:t>management of symptomatic and asymptomatic VTE</a:t>
            </a:r>
            <a:r>
              <a:rPr lang="en-CA" dirty="0"/>
              <a:t> in children</a:t>
            </a:r>
          </a:p>
          <a:p>
            <a:pPr marL="514350" indent="-514350">
              <a:buAutoNum type="arabicPeriod"/>
            </a:pPr>
            <a:endParaRPr lang="en-CA" u="sng" dirty="0"/>
          </a:p>
        </p:txBody>
      </p:sp>
    </p:spTree>
    <p:extLst>
      <p:ext uri="{BB962C8B-B14F-4D97-AF65-F5344CB8AC3E}">
        <p14:creationId xmlns:p14="http://schemas.microsoft.com/office/powerpoint/2010/main" val="92198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6095999" y="2349017"/>
            <a:ext cx="3736788" cy="1597108"/>
          </a:xfrm>
          <a:prstGeom prst="rect">
            <a:avLst/>
          </a:prstGeom>
          <a:solidFill>
            <a:schemeClr val="accent4">
              <a:lumMod val="20000"/>
              <a:lumOff val="80000"/>
            </a:schemeClr>
          </a:solidFill>
        </p:spPr>
        <p:txBody>
          <a:bodyPr wrap="square" rtlCol="0" anchor="ctr">
            <a:noAutofit/>
          </a:bodyPr>
          <a:lstStyle/>
          <a:p>
            <a:pPr algn="ctr"/>
            <a:r>
              <a:rPr lang="en-CA" sz="2000" dirty="0">
                <a:solidFill>
                  <a:schemeClr val="tx1">
                    <a:lumMod val="50000"/>
                    <a:lumOff val="50000"/>
                  </a:schemeClr>
                </a:solidFill>
              </a:rPr>
              <a:t>The rate of VTE in children is increased by </a:t>
            </a:r>
            <a:r>
              <a:rPr lang="en-CA" sz="2000" b="1" dirty="0">
                <a:solidFill>
                  <a:srgbClr val="E63E30"/>
                </a:solidFill>
              </a:rPr>
              <a:t>100 to 1,000 times </a:t>
            </a:r>
            <a:r>
              <a:rPr lang="en-CA" sz="2000" dirty="0">
                <a:solidFill>
                  <a:schemeClr val="tx1">
                    <a:lumMod val="50000"/>
                    <a:lumOff val="50000"/>
                  </a:schemeClr>
                </a:solidFill>
              </a:rPr>
              <a:t>in hospitalized children</a:t>
            </a:r>
          </a:p>
        </p:txBody>
      </p:sp>
      <p:sp>
        <p:nvSpPr>
          <p:cNvPr id="9" name="TextBox 8">
            <a:extLst>
              <a:ext uri="{FF2B5EF4-FFF2-40B4-BE49-F238E27FC236}">
                <a16:creationId xmlns:a16="http://schemas.microsoft.com/office/drawing/2014/main" id="{AE554332-ABDD-4444-AA2A-CBE1C0E51A1D}"/>
              </a:ext>
            </a:extLst>
          </p:cNvPr>
          <p:cNvSpPr txBox="1"/>
          <p:nvPr/>
        </p:nvSpPr>
        <p:spPr>
          <a:xfrm>
            <a:off x="2226122" y="4163798"/>
            <a:ext cx="3567879" cy="1723942"/>
          </a:xfrm>
          <a:prstGeom prst="rect">
            <a:avLst/>
          </a:prstGeom>
          <a:solidFill>
            <a:schemeClr val="accent5">
              <a:lumMod val="20000"/>
              <a:lumOff val="80000"/>
            </a:schemeClr>
          </a:solidFill>
        </p:spPr>
        <p:txBody>
          <a:bodyPr wrap="square" lIns="91440" tIns="45720" rIns="91440" bIns="45720" rtlCol="0" anchor="ctr">
            <a:noAutofit/>
          </a:bodyPr>
          <a:lstStyle/>
          <a:p>
            <a:pPr algn="ctr"/>
            <a:r>
              <a:rPr lang="en-US" sz="2000" dirty="0">
                <a:solidFill>
                  <a:schemeClr val="tx1">
                    <a:lumMod val="50000"/>
                    <a:lumOff val="50000"/>
                  </a:schemeClr>
                </a:solidFill>
              </a:rPr>
              <a:t>The most common precipitating factor is the presence of </a:t>
            </a:r>
            <a:r>
              <a:rPr lang="en-US" sz="2000" b="1" dirty="0">
                <a:solidFill>
                  <a:srgbClr val="FF0000"/>
                </a:solidFill>
              </a:rPr>
              <a:t>CVAD*</a:t>
            </a:r>
            <a:r>
              <a:rPr lang="en-US" sz="2000" dirty="0">
                <a:solidFill>
                  <a:schemeClr val="tx1">
                    <a:lumMod val="50000"/>
                    <a:lumOff val="50000"/>
                  </a:schemeClr>
                </a:solidFill>
              </a:rPr>
              <a:t> which are related to 80-85% of pediatric VTE​</a:t>
            </a:r>
            <a:endParaRPr lang="en-CA" sz="2000" b="1"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p:txBody>
          <a:bodyPr/>
          <a:lstStyle/>
          <a:p>
            <a:r>
              <a:rPr lang="en-CA"/>
              <a:t>Pediatric venous thrombosis is a disease primarily of sick children</a:t>
            </a:r>
          </a:p>
        </p:txBody>
      </p:sp>
      <p:sp>
        <p:nvSpPr>
          <p:cNvPr id="8" name="TextBox 7">
            <a:extLst>
              <a:ext uri="{FF2B5EF4-FFF2-40B4-BE49-F238E27FC236}">
                <a16:creationId xmlns:a16="http://schemas.microsoft.com/office/drawing/2014/main" id="{7D431369-ED22-471C-8B5E-BF6BF831D638}"/>
              </a:ext>
            </a:extLst>
          </p:cNvPr>
          <p:cNvSpPr txBox="1"/>
          <p:nvPr/>
        </p:nvSpPr>
        <p:spPr>
          <a:xfrm>
            <a:off x="2226122" y="2349017"/>
            <a:ext cx="3567879" cy="1597108"/>
          </a:xfrm>
          <a:prstGeom prst="rect">
            <a:avLst/>
          </a:prstGeom>
          <a:solidFill>
            <a:schemeClr val="accent6">
              <a:lumMod val="20000"/>
              <a:lumOff val="80000"/>
            </a:schemeClr>
          </a:solidFill>
        </p:spPr>
        <p:txBody>
          <a:bodyPr wrap="square" rtlCol="0" anchor="ctr">
            <a:noAutofit/>
          </a:bodyPr>
          <a:lstStyle/>
          <a:p>
            <a:pPr algn="ctr"/>
            <a:r>
              <a:rPr lang="en-CA" sz="2000">
                <a:solidFill>
                  <a:schemeClr val="tx1">
                    <a:lumMod val="50000"/>
                    <a:lumOff val="50000"/>
                  </a:schemeClr>
                </a:solidFill>
              </a:rPr>
              <a:t>VTE in the general pediatric population is </a:t>
            </a:r>
            <a:r>
              <a:rPr lang="en-CA" sz="2000" b="1">
                <a:solidFill>
                  <a:srgbClr val="E63E30"/>
                </a:solidFill>
              </a:rPr>
              <a:t>rare</a:t>
            </a:r>
            <a:r>
              <a:rPr lang="en-CA" sz="2000">
                <a:solidFill>
                  <a:schemeClr val="tx1">
                    <a:lumMod val="50000"/>
                    <a:lumOff val="50000"/>
                  </a:schemeClr>
                </a:solidFill>
              </a:rPr>
              <a:t> (0.07 to 0.14 per 10,000 children)</a:t>
            </a:r>
          </a:p>
        </p:txBody>
      </p:sp>
      <p:sp>
        <p:nvSpPr>
          <p:cNvPr id="10" name="TextBox 9">
            <a:extLst>
              <a:ext uri="{FF2B5EF4-FFF2-40B4-BE49-F238E27FC236}">
                <a16:creationId xmlns:a16="http://schemas.microsoft.com/office/drawing/2014/main" id="{F0A0DD8D-4BCA-486F-9AE7-ECF0B6B24C27}"/>
              </a:ext>
            </a:extLst>
          </p:cNvPr>
          <p:cNvSpPr txBox="1"/>
          <p:nvPr/>
        </p:nvSpPr>
        <p:spPr>
          <a:xfrm>
            <a:off x="6096000" y="4163798"/>
            <a:ext cx="3736787" cy="1723942"/>
          </a:xfrm>
          <a:prstGeom prst="rect">
            <a:avLst/>
          </a:prstGeom>
          <a:solidFill>
            <a:schemeClr val="accent2">
              <a:lumMod val="40000"/>
              <a:lumOff val="60000"/>
            </a:schemeClr>
          </a:solidFill>
        </p:spPr>
        <p:txBody>
          <a:bodyPr wrap="square" rtlCol="0" anchor="ctr">
            <a:noAutofit/>
          </a:bodyPr>
          <a:lstStyle/>
          <a:p>
            <a:pPr algn="ctr"/>
            <a:r>
              <a:rPr lang="en-CA" sz="2000" dirty="0">
                <a:solidFill>
                  <a:schemeClr val="tx1">
                    <a:lumMod val="50000"/>
                    <a:lumOff val="50000"/>
                  </a:schemeClr>
                </a:solidFill>
              </a:rPr>
              <a:t>There are now </a:t>
            </a:r>
            <a:r>
              <a:rPr lang="en-CA" sz="2000" b="1" dirty="0">
                <a:solidFill>
                  <a:srgbClr val="E63E30"/>
                </a:solidFill>
              </a:rPr>
              <a:t>3</a:t>
            </a:r>
            <a:r>
              <a:rPr lang="en-CA" sz="2000" dirty="0">
                <a:solidFill>
                  <a:schemeClr val="tx1">
                    <a:lumMod val="50000"/>
                    <a:lumOff val="50000"/>
                  </a:schemeClr>
                </a:solidFill>
              </a:rPr>
              <a:t> anticoagulant drugs approved for use in children</a:t>
            </a:r>
            <a:endParaRPr lang="en-CA" sz="2000" b="1" dirty="0">
              <a:solidFill>
                <a:srgbClr val="E63E30"/>
              </a:solidFill>
            </a:endParaRPr>
          </a:p>
        </p:txBody>
      </p:sp>
      <p:sp>
        <p:nvSpPr>
          <p:cNvPr id="2" name="TextBox 1">
            <a:extLst>
              <a:ext uri="{FF2B5EF4-FFF2-40B4-BE49-F238E27FC236}">
                <a16:creationId xmlns:a16="http://schemas.microsoft.com/office/drawing/2014/main" id="{896A064B-CC2E-8991-0843-9E1466C0EF9B}"/>
              </a:ext>
            </a:extLst>
          </p:cNvPr>
          <p:cNvSpPr txBox="1"/>
          <p:nvPr/>
        </p:nvSpPr>
        <p:spPr>
          <a:xfrm>
            <a:off x="4057345" y="6182649"/>
            <a:ext cx="37367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7F7F7F"/>
                </a:solidFill>
                <a:ea typeface="Calibri"/>
                <a:cs typeface="Calibri"/>
              </a:rPr>
              <a:t>*CVAD = central venous access device</a:t>
            </a:r>
            <a:endParaRPr lang="en-US">
              <a:solidFill>
                <a:srgbClr val="7F7F7F"/>
              </a:solidFill>
            </a:endParaRPr>
          </a:p>
        </p:txBody>
      </p:sp>
    </p:spTree>
    <p:extLst>
      <p:ext uri="{BB962C8B-B14F-4D97-AF65-F5344CB8AC3E}">
        <p14:creationId xmlns:p14="http://schemas.microsoft.com/office/powerpoint/2010/main" val="14842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A9D0-9102-4DA7-8D7F-E44B5F73CE2F}"/>
              </a:ext>
            </a:extLst>
          </p:cNvPr>
          <p:cNvSpPr>
            <a:spLocks noGrp="1"/>
          </p:cNvSpPr>
          <p:nvPr>
            <p:ph type="title"/>
          </p:nvPr>
        </p:nvSpPr>
        <p:spPr/>
        <p:txBody>
          <a:bodyPr/>
          <a:lstStyle/>
          <a:p>
            <a:r>
              <a:rPr lang="en-CA"/>
              <a:t>What is different in this updated guideline</a:t>
            </a:r>
          </a:p>
        </p:txBody>
      </p:sp>
      <p:sp>
        <p:nvSpPr>
          <p:cNvPr id="3" name="Content Placeholder 2">
            <a:extLst>
              <a:ext uri="{FF2B5EF4-FFF2-40B4-BE49-F238E27FC236}">
                <a16:creationId xmlns:a16="http://schemas.microsoft.com/office/drawing/2014/main" id="{E33A1F53-5E72-42DA-88FF-5F58E287226F}"/>
              </a:ext>
            </a:extLst>
          </p:cNvPr>
          <p:cNvSpPr>
            <a:spLocks noGrp="1"/>
          </p:cNvSpPr>
          <p:nvPr>
            <p:ph idx="1"/>
          </p:nvPr>
        </p:nvSpPr>
        <p:spPr/>
        <p:txBody>
          <a:bodyPr>
            <a:normAutofit/>
          </a:bodyPr>
          <a:lstStyle/>
          <a:p>
            <a:pPr>
              <a:spcAft>
                <a:spcPts val="600"/>
              </a:spcAft>
            </a:pPr>
            <a:r>
              <a:rPr lang="en-CA" sz="2400" b="1" i="1" dirty="0"/>
              <a:t>Whether to treat</a:t>
            </a:r>
            <a:r>
              <a:rPr lang="en-CA" sz="2400" dirty="0"/>
              <a:t> and </a:t>
            </a:r>
            <a:r>
              <a:rPr lang="en-CA" sz="2400" b="1" i="1" dirty="0"/>
              <a:t>what type of treatment </a:t>
            </a:r>
            <a:r>
              <a:rPr lang="en-CA" sz="2400" dirty="0"/>
              <a:t>in different scenarios</a:t>
            </a:r>
          </a:p>
          <a:p>
            <a:pPr lvl="1">
              <a:spcAft>
                <a:spcPts val="600"/>
              </a:spcAft>
            </a:pPr>
            <a:r>
              <a:rPr lang="en-CA" sz="2000" dirty="0"/>
              <a:t>Includes discussion on duration and type of anticoagulation</a:t>
            </a:r>
            <a:endParaRPr lang="en-CA" sz="2400" dirty="0"/>
          </a:p>
          <a:p>
            <a:pPr>
              <a:spcAft>
                <a:spcPts val="600"/>
              </a:spcAft>
            </a:pPr>
            <a:r>
              <a:rPr lang="en-CA" sz="2400" b="1" i="1" dirty="0"/>
              <a:t>Anticoagulation </a:t>
            </a:r>
            <a:r>
              <a:rPr lang="en-CA" sz="2400" b="1" dirty="0"/>
              <a:t>(AC)</a:t>
            </a:r>
            <a:r>
              <a:rPr lang="en-CA" sz="2400" dirty="0"/>
              <a:t> refers to unfractionated heparin (UFH), low molecular weight heparin (LMWH), fondaparinux, vitamin K antagonists (VKA), and direct oral anticoagulants (DOACs) - rivaroxaban and dabigatran</a:t>
            </a:r>
          </a:p>
        </p:txBody>
      </p:sp>
    </p:spTree>
    <p:extLst>
      <p:ext uri="{BB962C8B-B14F-4D97-AF65-F5344CB8AC3E}">
        <p14:creationId xmlns:p14="http://schemas.microsoft.com/office/powerpoint/2010/main" val="16719919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lcf76f155ced4ddcb4097134ff3c332f xmlns="f60e50cf-b4eb-4913-b91b-c5f6cad801d6">
      <Terms xmlns="http://schemas.microsoft.com/office/infopath/2007/PartnerControls"/>
    </lcf76f155ced4ddcb4097134ff3c332f>
    <Topic xmlns="f60e50cf-b4eb-4913-b91b-c5f6cad801d6" xsi:nil="true"/>
    <Project xmlns="f60e50cf-b4eb-4913-b91b-c5f6cad801d6" xsi:nil="true"/>
    <WebPage xmlns="f60e50cf-b4eb-4913-b91b-c5f6cad801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1" ma:contentTypeDescription="Create a new document." ma:contentTypeScope="" ma:versionID="ff15e974bd0152749d745f0e34613650">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9de9d4cc880452221b4252ab9868750c"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9B401481-A814-43FC-AE88-1BBC3651A017}">
  <ds:schemaRefs>
    <ds:schemaRef ds:uri="http://purl.org/dc/dcmitype/"/>
    <ds:schemaRef ds:uri="http://schemas.microsoft.com/office/2006/documentManagement/types"/>
    <ds:schemaRef ds:uri="http://purl.org/dc/elements/1.1/"/>
    <ds:schemaRef ds:uri="http://schemas.microsoft.com/office/2006/metadata/properties"/>
    <ds:schemaRef ds:uri="f60e50cf-b4eb-4913-b91b-c5f6cad801d6"/>
    <ds:schemaRef ds:uri="f428f131-8437-48c9-9cdf-8fab9dca457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BAA65AF-4DBB-4E7B-872A-F20629E12C79}">
  <ds:schemaRefs>
    <ds:schemaRef ds:uri="http://schemas.microsoft.com/sharepoint/v3/contenttype/forms"/>
  </ds:schemaRefs>
</ds:datastoreItem>
</file>

<file path=customXml/itemProps3.xml><?xml version="1.0" encoding="utf-8"?>
<ds:datastoreItem xmlns:ds="http://schemas.openxmlformats.org/officeDocument/2006/customXml" ds:itemID="{074B91F3-30FA-4416-AEE9-CA1DD30D0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BF49450-3A7D-4D1A-BBA5-4CC2705237A4}">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1345</TotalTime>
  <Words>3944</Words>
  <Application>Microsoft Office PowerPoint</Application>
  <PresentationFormat>Widescreen</PresentationFormat>
  <Paragraphs>465</Paragraphs>
  <Slides>47</Slides>
  <Notes>44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Treatment of Pediatric Venous Thromboembolism</vt:lpstr>
      <vt:lpstr>PowerPoint Presentation</vt:lpstr>
      <vt:lpstr>ASH Clinical Practice Guidelines on VTE</vt:lpstr>
      <vt:lpstr>History of VTE Pediatrics Guideline </vt:lpstr>
      <vt:lpstr>How were these guidelines updated?</vt:lpstr>
      <vt:lpstr>How patients and clinicians should use these recommendations</vt:lpstr>
      <vt:lpstr>Objectives</vt:lpstr>
      <vt:lpstr>Pediatric venous thrombosis is a disease primarily of sick children</vt:lpstr>
      <vt:lpstr>What is different in this updated guideline</vt:lpstr>
      <vt:lpstr>Case 1: Provoked VTE in a child</vt:lpstr>
      <vt:lpstr>Case 1: Provoked VTE in a child</vt:lpstr>
      <vt:lpstr>PowerPoint Presentation</vt:lpstr>
      <vt:lpstr>Recommendation </vt:lpstr>
      <vt:lpstr>Recommendation </vt:lpstr>
      <vt:lpstr>Recommendation </vt:lpstr>
      <vt:lpstr>A note about thrombophilia testing…</vt:lpstr>
      <vt:lpstr>Case 1: Conclusion</vt:lpstr>
      <vt:lpstr>Case 1: Summary</vt:lpstr>
      <vt:lpstr>Case 2: Choice of anticoagulant</vt:lpstr>
      <vt:lpstr>Case 2: Choice of anticoagulant</vt:lpstr>
      <vt:lpstr>PowerPoint Presentation</vt:lpstr>
      <vt:lpstr>Recommendation 17</vt:lpstr>
      <vt:lpstr>Recommendation 17</vt:lpstr>
      <vt:lpstr>Recommendation 18 </vt:lpstr>
      <vt:lpstr>Recommendation 18 and 19</vt:lpstr>
      <vt:lpstr>Recommendation 20</vt:lpstr>
      <vt:lpstr>Patient cohorts where DOACs should not be used/ used with great caution - </vt:lpstr>
      <vt:lpstr>Case 2 </vt:lpstr>
      <vt:lpstr>Case 2 Summary</vt:lpstr>
      <vt:lpstr>Case 3: Anticoagulation for symptomatic DVT</vt:lpstr>
      <vt:lpstr>Case 3: Anticoagulation for symptomatic DVT</vt:lpstr>
      <vt:lpstr>Case 3: Anticoagulation for symptomatic DVT</vt:lpstr>
      <vt:lpstr>Case 3: Anticoagulation for symptomatic DVT</vt:lpstr>
      <vt:lpstr>Case 3: Anticoagulation for symptomatic DVT</vt:lpstr>
      <vt:lpstr>Case 3: Anticoagulation for symptomatic DVT</vt:lpstr>
      <vt:lpstr>Case 3: Anticoagulation for symptomatic DVT</vt:lpstr>
      <vt:lpstr>Case 3: Anticoagulation for symptomatic DVT</vt:lpstr>
      <vt:lpstr>Case 3: Anticoagulation for symptomatic DVT</vt:lpstr>
      <vt:lpstr>Case 3: Anticoagulation for symptomatic DVT</vt:lpstr>
      <vt:lpstr>Case 3: Anticoagulation for symptomatic DVT</vt:lpstr>
      <vt:lpstr>Recommendation #1</vt:lpstr>
      <vt:lpstr>Recommendation #2</vt:lpstr>
      <vt:lpstr>Case 3: Summary</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Pediatric Venous Thromboembolism</dc:title>
  <dc:creator>Eric Tseng</dc:creator>
  <cp:lastModifiedBy>Sarah Paliani</cp:lastModifiedBy>
  <cp:revision>50</cp:revision>
  <dcterms:created xsi:type="dcterms:W3CDTF">2018-08-17T18:11:17Z</dcterms:created>
  <dcterms:modified xsi:type="dcterms:W3CDTF">2025-05-27T18:13:10Z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