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5"/>
  </p:sldMasterIdLst>
  <p:notesMasterIdLst>
    <p:notesMasterId r:id="rId59"/>
  </p:notesMasterIdLst>
  <p:sldIdLst>
    <p:sldId id="256" r:id="rId6"/>
    <p:sldId id="332" r:id="rId7"/>
    <p:sldId id="257" r:id="rId8"/>
    <p:sldId id="383" r:id="rId9"/>
    <p:sldId id="259" r:id="rId10"/>
    <p:sldId id="260" r:id="rId11"/>
    <p:sldId id="261" r:id="rId12"/>
    <p:sldId id="334" r:id="rId13"/>
    <p:sldId id="360" r:id="rId14"/>
    <p:sldId id="361" r:id="rId15"/>
    <p:sldId id="335" r:id="rId16"/>
    <p:sldId id="333" r:id="rId17"/>
    <p:sldId id="366" r:id="rId18"/>
    <p:sldId id="362" r:id="rId19"/>
    <p:sldId id="363" r:id="rId20"/>
    <p:sldId id="337" r:id="rId21"/>
    <p:sldId id="338" r:id="rId22"/>
    <p:sldId id="339" r:id="rId23"/>
    <p:sldId id="341" r:id="rId24"/>
    <p:sldId id="367" r:id="rId25"/>
    <p:sldId id="342" r:id="rId26"/>
    <p:sldId id="344" r:id="rId27"/>
    <p:sldId id="364" r:id="rId28"/>
    <p:sldId id="365" r:id="rId29"/>
    <p:sldId id="343" r:id="rId30"/>
    <p:sldId id="345" r:id="rId31"/>
    <p:sldId id="346" r:id="rId32"/>
    <p:sldId id="359" r:id="rId33"/>
    <p:sldId id="368" r:id="rId34"/>
    <p:sldId id="348" r:id="rId35"/>
    <p:sldId id="370" r:id="rId36"/>
    <p:sldId id="371" r:id="rId37"/>
    <p:sldId id="350" r:id="rId38"/>
    <p:sldId id="349" r:id="rId39"/>
    <p:sldId id="372" r:id="rId40"/>
    <p:sldId id="374" r:id="rId41"/>
    <p:sldId id="373" r:id="rId42"/>
    <p:sldId id="352" r:id="rId43"/>
    <p:sldId id="353" r:id="rId44"/>
    <p:sldId id="354" r:id="rId45"/>
    <p:sldId id="356" r:id="rId46"/>
    <p:sldId id="375" r:id="rId47"/>
    <p:sldId id="376" r:id="rId48"/>
    <p:sldId id="357" r:id="rId49"/>
    <p:sldId id="377" r:id="rId50"/>
    <p:sldId id="294" r:id="rId51"/>
    <p:sldId id="378" r:id="rId52"/>
    <p:sldId id="379" r:id="rId53"/>
    <p:sldId id="382" r:id="rId54"/>
    <p:sldId id="380" r:id="rId55"/>
    <p:sldId id="381" r:id="rId56"/>
    <p:sldId id="298" r:id="rId57"/>
    <p:sldId id="29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lastIdx="3" clrIdx="6"/>
  <p:cmAuthor id="1" name="Dan Witt" initials="DMW" lastIdx="6" clrIdx="0"/>
  <p:cmAuthor id="8" name="Microsoft Office User" initials="MOU" lastIdx="2" clrIdx="7">
    <p:extLst>
      <p:ext uri="{19B8F6BF-5375-455C-9EA6-DF929625EA0E}">
        <p15:presenceInfo xmlns:p15="http://schemas.microsoft.com/office/powerpoint/2012/main" userId="Microsoft Office User" providerId="None"/>
      </p:ext>
    </p:extLst>
  </p:cmAuthor>
  <p:cmAuthor id="2" name="Eric Tseng" initials="ET" lastIdx="15" clrIdx="1"/>
  <p:cmAuthor id="9" name="Page Hayes" initials="PH" lastIdx="3" clrIdx="8">
    <p:extLst>
      <p:ext uri="{19B8F6BF-5375-455C-9EA6-DF929625EA0E}">
        <p15:presenceInfo xmlns:p15="http://schemas.microsoft.com/office/powerpoint/2012/main" userId="Page Hayes" providerId="None"/>
      </p:ext>
    </p:extLst>
  </p:cmAuthor>
  <p:cmAuthor id="3" name="page hayes" initials="ph" lastIdx="4" clrIdx="2"/>
  <p:cmAuthor id="4" name="Kailee Boedeker" initials="KB" lastIdx="9" clrIdx="3"/>
  <p:cmAuthor id="5" name="Satish Shanbhag" initials="SS" lastIdx="21" clrIdx="4"/>
  <p:cmAuthor id="6" name="Neunert, Cindy E." initials="NCE" lastIdx="35"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E30"/>
    <a:srgbClr val="F2F2F2"/>
    <a:srgbClr val="C8C4D5"/>
    <a:srgbClr val="CCBDF0"/>
    <a:srgbClr val="8B80A3"/>
    <a:srgbClr val="F99D1C"/>
    <a:srgbClr val="C9D7AF"/>
    <a:srgbClr val="E53E31"/>
    <a:srgbClr val="91AF5F"/>
    <a:srgbClr val="FED9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F54B2-F2BD-4667-9523-0FBC705CEBA1}" v="4" dt="2023-06-26T18:28:40.277"/>
    <p1510:client id="{84F4AE1E-D398-0051-D88C-D4C3AB08892F}" v="1" dt="2023-07-19T18:33:36.4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23" autoAdjust="0"/>
    <p:restoredTop sz="96405" autoAdjust="0"/>
  </p:normalViewPr>
  <p:slideViewPr>
    <p:cSldViewPr snapToGrid="0">
      <p:cViewPr varScale="1">
        <p:scale>
          <a:sx n="67" d="100"/>
          <a:sy n="67" d="100"/>
        </p:scale>
        <p:origin x="724" y="44"/>
      </p:cViewPr>
      <p:guideLst/>
    </p:cSldViewPr>
  </p:slideViewPr>
  <p:outlineViewPr>
    <p:cViewPr>
      <p:scale>
        <a:sx n="33" d="100"/>
        <a:sy n="33" d="100"/>
      </p:scale>
      <p:origin x="0" y="-536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D1B3E-7430-49BE-93E3-84FC237EB9A5}" type="datetimeFigureOut">
              <a:rPr lang="en-CA" smtClean="0"/>
              <a:t>2023-09-05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219AF-31E1-4C13-8A47-7C32BFDA626C}" type="slidenum">
              <a:rPr lang="en-CA" smtClean="0"/>
              <a:t>‹#›</a:t>
            </a:fld>
            <a:endParaRPr lang="en-CA"/>
          </a:p>
        </p:txBody>
      </p:sp>
    </p:spTree>
    <p:extLst>
      <p:ext uri="{BB962C8B-B14F-4D97-AF65-F5344CB8AC3E}">
        <p14:creationId xmlns:p14="http://schemas.microsoft.com/office/powerpoint/2010/main" val="207454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1</a:t>
            </a:fld>
            <a:endParaRPr lang="en-CA"/>
          </a:p>
        </p:txBody>
      </p:sp>
    </p:spTree>
    <p:extLst>
      <p:ext uri="{BB962C8B-B14F-4D97-AF65-F5344CB8AC3E}">
        <p14:creationId xmlns:p14="http://schemas.microsoft.com/office/powerpoint/2010/main" val="102768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15</a:t>
            </a:fld>
            <a:endParaRPr lang="en-CA"/>
          </a:p>
        </p:txBody>
      </p:sp>
    </p:spTree>
    <p:extLst>
      <p:ext uri="{BB962C8B-B14F-4D97-AF65-F5344CB8AC3E}">
        <p14:creationId xmlns:p14="http://schemas.microsoft.com/office/powerpoint/2010/main" val="3447224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23</a:t>
            </a:fld>
            <a:endParaRPr lang="en-CA"/>
          </a:p>
        </p:txBody>
      </p:sp>
    </p:spTree>
    <p:extLst>
      <p:ext uri="{BB962C8B-B14F-4D97-AF65-F5344CB8AC3E}">
        <p14:creationId xmlns:p14="http://schemas.microsoft.com/office/powerpoint/2010/main" val="3940438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24</a:t>
            </a:fld>
            <a:endParaRPr lang="en-CA"/>
          </a:p>
        </p:txBody>
      </p:sp>
    </p:spTree>
    <p:extLst>
      <p:ext uri="{BB962C8B-B14F-4D97-AF65-F5344CB8AC3E}">
        <p14:creationId xmlns:p14="http://schemas.microsoft.com/office/powerpoint/2010/main" val="51341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Algorithm for the selection of second-line therapy in adults with ITP.</a:t>
            </a:r>
          </a:p>
          <a:p>
            <a:r>
              <a:rPr lang="en-US" dirty="0"/>
              <a:t>Selection of second-line therapy in adults with ITP should be individualized based on duration of disease and patient values and preferences. Other factors that may influence treatment decisions include frequency of bleeding sufficient to require hospitalization or rescue medication, comorbidities, compliance, medical and social support networks, cost, and availability of treatments. Patient education and shared decision-making is encouraged. Patient characteristics are shown in blue boxes, actions in yellow boxes, and treatment options in red boxes. Numbered recommendations corresponding to each treatment option are provided. </a:t>
            </a:r>
          </a:p>
          <a:p>
            <a:r>
              <a:rPr lang="en-US" dirty="0"/>
              <a:t>ITP, immune thrombocytopenia; TPO-RA, </a:t>
            </a:r>
            <a:r>
              <a:rPr lang="en-US" dirty="0" err="1"/>
              <a:t>thrombopoietin</a:t>
            </a:r>
            <a:r>
              <a:rPr lang="en-US" dirty="0"/>
              <a:t> receptor agonist </a:t>
            </a:r>
          </a:p>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28</a:t>
            </a:fld>
            <a:endParaRPr lang="en-CA"/>
          </a:p>
        </p:txBody>
      </p:sp>
    </p:spTree>
    <p:extLst>
      <p:ext uri="{BB962C8B-B14F-4D97-AF65-F5344CB8AC3E}">
        <p14:creationId xmlns:p14="http://schemas.microsoft.com/office/powerpoint/2010/main" val="2723744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31</a:t>
            </a:fld>
            <a:endParaRPr lang="en-CA"/>
          </a:p>
        </p:txBody>
      </p:sp>
    </p:spTree>
    <p:extLst>
      <p:ext uri="{BB962C8B-B14F-4D97-AF65-F5344CB8AC3E}">
        <p14:creationId xmlns:p14="http://schemas.microsoft.com/office/powerpoint/2010/main" val="1371096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32</a:t>
            </a:fld>
            <a:endParaRPr lang="en-CA"/>
          </a:p>
        </p:txBody>
      </p:sp>
    </p:spTree>
    <p:extLst>
      <p:ext uri="{BB962C8B-B14F-4D97-AF65-F5344CB8AC3E}">
        <p14:creationId xmlns:p14="http://schemas.microsoft.com/office/powerpoint/2010/main" val="646032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36</a:t>
            </a:fld>
            <a:endParaRPr lang="en-CA"/>
          </a:p>
        </p:txBody>
      </p:sp>
    </p:spTree>
    <p:extLst>
      <p:ext uri="{BB962C8B-B14F-4D97-AF65-F5344CB8AC3E}">
        <p14:creationId xmlns:p14="http://schemas.microsoft.com/office/powerpoint/2010/main" val="105756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37</a:t>
            </a:fld>
            <a:endParaRPr lang="en-CA"/>
          </a:p>
        </p:txBody>
      </p:sp>
    </p:spTree>
    <p:extLst>
      <p:ext uri="{BB962C8B-B14F-4D97-AF65-F5344CB8AC3E}">
        <p14:creationId xmlns:p14="http://schemas.microsoft.com/office/powerpoint/2010/main" val="1037681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42</a:t>
            </a:fld>
            <a:endParaRPr lang="en-CA"/>
          </a:p>
        </p:txBody>
      </p:sp>
    </p:spTree>
    <p:extLst>
      <p:ext uri="{BB962C8B-B14F-4D97-AF65-F5344CB8AC3E}">
        <p14:creationId xmlns:p14="http://schemas.microsoft.com/office/powerpoint/2010/main" val="201233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43</a:t>
            </a:fld>
            <a:endParaRPr lang="en-CA"/>
          </a:p>
        </p:txBody>
      </p:sp>
    </p:spTree>
    <p:extLst>
      <p:ext uri="{BB962C8B-B14F-4D97-AF65-F5344CB8AC3E}">
        <p14:creationId xmlns:p14="http://schemas.microsoft.com/office/powerpoint/2010/main" val="171923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219AF-31E1-4C13-8A47-7C32BFDA626C}" type="slidenum">
              <a:rPr lang="en-CA" smtClean="0"/>
              <a:t>2</a:t>
            </a:fld>
            <a:endParaRPr lang="en-CA"/>
          </a:p>
        </p:txBody>
      </p:sp>
    </p:spTree>
    <p:extLst>
      <p:ext uri="{BB962C8B-B14F-4D97-AF65-F5344CB8AC3E}">
        <p14:creationId xmlns:p14="http://schemas.microsoft.com/office/powerpoint/2010/main" val="2809267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8A219AF-31E1-4C13-8A47-7C32BFDA626C}" type="slidenum">
              <a:rPr lang="en-CA" smtClean="0"/>
              <a:t>46</a:t>
            </a:fld>
            <a:endParaRPr lang="en-CA"/>
          </a:p>
        </p:txBody>
      </p:sp>
    </p:spTree>
    <p:extLst>
      <p:ext uri="{BB962C8B-B14F-4D97-AF65-F5344CB8AC3E}">
        <p14:creationId xmlns:p14="http://schemas.microsoft.com/office/powerpoint/2010/main" val="1534404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8A219AF-31E1-4C13-8A47-7C32BFDA626C}" type="slidenum">
              <a:rPr lang="en-CA" smtClean="0"/>
              <a:t>52</a:t>
            </a:fld>
            <a:endParaRPr lang="en-CA"/>
          </a:p>
        </p:txBody>
      </p:sp>
    </p:spTree>
    <p:extLst>
      <p:ext uri="{BB962C8B-B14F-4D97-AF65-F5344CB8AC3E}">
        <p14:creationId xmlns:p14="http://schemas.microsoft.com/office/powerpoint/2010/main" val="337407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4</a:t>
            </a:fld>
            <a:endParaRPr lang="en-CA"/>
          </a:p>
        </p:txBody>
      </p:sp>
    </p:spTree>
    <p:extLst>
      <p:ext uri="{BB962C8B-B14F-4D97-AF65-F5344CB8AC3E}">
        <p14:creationId xmlns:p14="http://schemas.microsoft.com/office/powerpoint/2010/main" val="417572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8A219AF-31E1-4C13-8A47-7C32BFDA626C}" type="slidenum">
              <a:rPr lang="en-CA" smtClean="0"/>
              <a:t>5</a:t>
            </a:fld>
            <a:endParaRPr lang="en-CA"/>
          </a:p>
        </p:txBody>
      </p:sp>
    </p:spTree>
    <p:extLst>
      <p:ext uri="{BB962C8B-B14F-4D97-AF65-F5344CB8AC3E}">
        <p14:creationId xmlns:p14="http://schemas.microsoft.com/office/powerpoint/2010/main" val="259837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6</a:t>
            </a:fld>
            <a:endParaRPr lang="en-CA"/>
          </a:p>
        </p:txBody>
      </p:sp>
    </p:spTree>
    <p:extLst>
      <p:ext uri="{BB962C8B-B14F-4D97-AF65-F5344CB8AC3E}">
        <p14:creationId xmlns:p14="http://schemas.microsoft.com/office/powerpoint/2010/main" val="370841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7</a:t>
            </a:fld>
            <a:endParaRPr lang="en-CA"/>
          </a:p>
        </p:txBody>
      </p:sp>
    </p:spTree>
    <p:extLst>
      <p:ext uri="{BB962C8B-B14F-4D97-AF65-F5344CB8AC3E}">
        <p14:creationId xmlns:p14="http://schemas.microsoft.com/office/powerpoint/2010/main" val="46072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A219AF-31E1-4C13-8A47-7C32BFDA626C}" type="slidenum">
              <a:rPr lang="en-CA" smtClean="0"/>
              <a:t>9</a:t>
            </a:fld>
            <a:endParaRPr lang="en-CA"/>
          </a:p>
        </p:txBody>
      </p:sp>
    </p:spTree>
    <p:extLst>
      <p:ext uri="{BB962C8B-B14F-4D97-AF65-F5344CB8AC3E}">
        <p14:creationId xmlns:p14="http://schemas.microsoft.com/office/powerpoint/2010/main" val="419953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10</a:t>
            </a:fld>
            <a:endParaRPr lang="en-CA"/>
          </a:p>
        </p:txBody>
      </p:sp>
    </p:spTree>
    <p:extLst>
      <p:ext uri="{BB962C8B-B14F-4D97-AF65-F5344CB8AC3E}">
        <p14:creationId xmlns:p14="http://schemas.microsoft.com/office/powerpoint/2010/main" val="3519963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8A219AF-31E1-4C13-8A47-7C32BFDA626C}" type="slidenum">
              <a:rPr lang="en-CA" smtClean="0"/>
              <a:t>14</a:t>
            </a:fld>
            <a:endParaRPr lang="en-CA"/>
          </a:p>
        </p:txBody>
      </p:sp>
    </p:spTree>
    <p:extLst>
      <p:ext uri="{BB962C8B-B14F-4D97-AF65-F5344CB8AC3E}">
        <p14:creationId xmlns:p14="http://schemas.microsoft.com/office/powerpoint/2010/main" val="1376223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67300"/>
            <a:ext cx="10363200" cy="891931"/>
          </a:xfrm>
          <a:prstGeom prst="rect">
            <a:avLst/>
          </a:prstGeom>
        </p:spPr>
        <p:txBody>
          <a:bodyPr>
            <a:normAutofit/>
          </a:bodyPr>
          <a:lstStyle>
            <a:lvl1pPr algn="l">
              <a:defRPr sz="3733" b="0" i="0" cap="none" baseline="0">
                <a:solidFill>
                  <a:srgbClr val="E33D33"/>
                </a:solidFill>
                <a:latin typeface="+mj-lt"/>
                <a:cs typeface="Arial"/>
              </a:defRPr>
            </a:lvl1pPr>
          </a:lstStyle>
          <a:p>
            <a:r>
              <a:rPr lang="en-US" dirty="0"/>
              <a:t>Click to edit Master title style</a:t>
            </a:r>
          </a:p>
        </p:txBody>
      </p:sp>
      <p:sp>
        <p:nvSpPr>
          <p:cNvPr id="3" name="Subtitle 2"/>
          <p:cNvSpPr>
            <a:spLocks noGrp="1"/>
          </p:cNvSpPr>
          <p:nvPr>
            <p:ph type="subTitle" idx="1"/>
          </p:nvPr>
        </p:nvSpPr>
        <p:spPr>
          <a:xfrm>
            <a:off x="914400" y="4338209"/>
            <a:ext cx="8534400" cy="1073769"/>
          </a:xfrm>
          <a:prstGeom prst="rect">
            <a:avLst/>
          </a:prstGeom>
        </p:spPr>
        <p:txBody>
          <a:bodyPr>
            <a:normAutofit/>
          </a:bodyPr>
          <a:lstStyle>
            <a:lvl1pPr marL="0" indent="0" algn="l">
              <a:buNone/>
              <a:defRPr sz="2400" cap="all" baseline="0">
                <a:solidFill>
                  <a:schemeClr val="bg1">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9/5/2023</a:t>
            </a:fld>
            <a:endParaRPr lang="en-US"/>
          </a:p>
        </p:txBody>
      </p:sp>
      <p:sp>
        <p:nvSpPr>
          <p:cNvPr id="6" name="Slide Number Placeholder 5"/>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spTree>
    <p:extLst>
      <p:ext uri="{BB962C8B-B14F-4D97-AF65-F5344CB8AC3E}">
        <p14:creationId xmlns:p14="http://schemas.microsoft.com/office/powerpoint/2010/main" val="26460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39E5A-B662-DC4B-816B-E991EB5DAE52}"/>
              </a:ext>
            </a:extLst>
          </p:cNvPr>
          <p:cNvPicPr>
            <a:picLocks noChangeAspect="1"/>
          </p:cNvPicPr>
          <p:nvPr userDrawn="1"/>
        </p:nvPicPr>
        <p:blipFill>
          <a:blip r:embed="rId2"/>
          <a:stretch>
            <a:fillRect/>
          </a:stretch>
        </p:blipFill>
        <p:spPr>
          <a:xfrm>
            <a:off x="223520" y="451844"/>
            <a:ext cx="2949448" cy="562239"/>
          </a:xfrm>
          <a:prstGeom prst="rect">
            <a:avLst/>
          </a:prstGeom>
        </p:spPr>
      </p:pic>
      <p:sp>
        <p:nvSpPr>
          <p:cNvPr id="7" name="Title 1"/>
          <p:cNvSpPr>
            <a:spLocks noGrp="1"/>
          </p:cNvSpPr>
          <p:nvPr>
            <p:ph type="title"/>
          </p:nvPr>
        </p:nvSpPr>
        <p:spPr>
          <a:xfrm>
            <a:off x="419100" y="1340569"/>
            <a:ext cx="10972800" cy="713539"/>
          </a:xfrm>
          <a:prstGeom prst="rect">
            <a:avLst/>
          </a:prstGeom>
        </p:spPr>
        <p:txBody>
          <a:bodyPr/>
          <a:lstStyle>
            <a:lvl1pPr>
              <a:defRPr sz="2667" b="0" cap="none" baseline="0">
                <a:solidFill>
                  <a:srgbClr val="E53E31"/>
                </a:solidFill>
                <a:latin typeface="+mj-lt"/>
              </a:defRPr>
            </a:lvl1pPr>
          </a:lstStyle>
          <a:p>
            <a:r>
              <a:rPr lang="en-US" dirty="0"/>
              <a:t>Click to edit Master title style</a:t>
            </a:r>
          </a:p>
        </p:txBody>
      </p:sp>
      <p:sp>
        <p:nvSpPr>
          <p:cNvPr id="8" name="Content Placeholder 2"/>
          <p:cNvSpPr>
            <a:spLocks noGrp="1"/>
          </p:cNvSpPr>
          <p:nvPr>
            <p:ph idx="1" hasCustomPrompt="1"/>
          </p:nvPr>
        </p:nvSpPr>
        <p:spPr>
          <a:xfrm>
            <a:off x="419100" y="2033094"/>
            <a:ext cx="10972800" cy="3954624"/>
          </a:xfrm>
          <a:prstGeom prst="rect">
            <a:avLst/>
          </a:prstGeom>
        </p:spPr>
        <p:txBody>
          <a:bodyPr lIns="0" tIns="0" rIns="0" bIns="0"/>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CAE195A5-01B6-9E42-A4B3-047ACDC25E46}"/>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9/5/2023</a:t>
            </a:fld>
            <a:endParaRPr lang="en-US"/>
          </a:p>
        </p:txBody>
      </p:sp>
      <p:sp>
        <p:nvSpPr>
          <p:cNvPr id="11" name="Slide Number Placeholder 5">
            <a:extLst>
              <a:ext uri="{FF2B5EF4-FFF2-40B4-BE49-F238E27FC236}">
                <a16:creationId xmlns:a16="http://schemas.microsoft.com/office/drawing/2014/main" id="{75AE88F0-BFDA-2D49-908A-4FE3AB1EA0C0}"/>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spTree>
    <p:extLst>
      <p:ext uri="{BB962C8B-B14F-4D97-AF65-F5344CB8AC3E}">
        <p14:creationId xmlns:p14="http://schemas.microsoft.com/office/powerpoint/2010/main" val="3660538155"/>
      </p:ext>
    </p:extLst>
  </p:cSld>
  <p:clrMapOvr>
    <a:masterClrMapping/>
  </p:clrMapOvr>
  <p:extLst>
    <p:ext uri="{DCECCB84-F9BA-43D5-87BE-67443E8EF086}">
      <p15:sldGuideLst xmlns:p15="http://schemas.microsoft.com/office/powerpoint/2012/main">
        <p15:guide id="1" orient="horz" pos="840" userDrawn="1">
          <p15:clr>
            <a:srgbClr val="FBAE40"/>
          </p15:clr>
        </p15:guide>
        <p15:guide id="2" pos="264" userDrawn="1">
          <p15:clr>
            <a:srgbClr val="FBAE40"/>
          </p15:clr>
        </p15:guide>
        <p15:guide id="4" orient="horz" pos="1176" userDrawn="1">
          <p15:clr>
            <a:srgbClr val="FBAE40"/>
          </p15:clr>
        </p15:guide>
        <p15:guide id="5" orient="horz" pos="1272" userDrawn="1">
          <p15:clr>
            <a:srgbClr val="FBAE40"/>
          </p15:clr>
        </p15:guide>
        <p15:guide id="6" orient="horz" pos="2136" userDrawn="1">
          <p15:clr>
            <a:srgbClr val="FBAE40"/>
          </p15:clr>
        </p15:guide>
        <p15:guide id="7" orient="horz" pos="3984" userDrawn="1">
          <p15:clr>
            <a:srgbClr val="FBAE40"/>
          </p15:clr>
        </p15:guide>
        <p15:guide id="8" pos="5112" userDrawn="1">
          <p15:clr>
            <a:srgbClr val="FBAE40"/>
          </p15:clr>
        </p15:guide>
        <p15:guide id="9"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0" cap="all">
                <a:solidFill>
                  <a:srgbClr val="E33D3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bg1">
                    <a:lumMod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7315200" y="6627447"/>
            <a:ext cx="3344984" cy="230555"/>
          </a:xfrm>
        </p:spPr>
        <p:txBody>
          <a:bodyPr/>
          <a:lstStyle>
            <a:lvl1pPr>
              <a:defRPr sz="1067">
                <a:solidFill>
                  <a:schemeClr val="bg1"/>
                </a:solidFill>
              </a:defRPr>
            </a:lvl1pPr>
          </a:lstStyle>
          <a:p>
            <a:fld id="{1CEA077D-40D2-7645-91D9-F5061C772B13}" type="datetime1">
              <a:rPr lang="en-US" smtClean="0"/>
              <a:pPr/>
              <a:t>9/5/2023</a:t>
            </a:fld>
            <a:endParaRPr lang="en-US"/>
          </a:p>
        </p:txBody>
      </p:sp>
      <p:sp>
        <p:nvSpPr>
          <p:cNvPr id="6" name="Slide Number Placeholder 5"/>
          <p:cNvSpPr>
            <a:spLocks noGrp="1"/>
          </p:cNvSpPr>
          <p:nvPr>
            <p:ph type="sldNum" sz="quarter" idx="12"/>
          </p:nvPr>
        </p:nvSpPr>
        <p:spPr>
          <a:xfrm>
            <a:off x="8737600" y="6627447"/>
            <a:ext cx="2844800" cy="230555"/>
          </a:xfrm>
        </p:spPr>
        <p:txBody>
          <a:bodyPr/>
          <a:lstStyle>
            <a:lvl1pPr>
              <a:defRPr sz="1400">
                <a:solidFill>
                  <a:schemeClr val="bg1"/>
                </a:solidFill>
              </a:defRPr>
            </a:lvl1pPr>
          </a:lstStyle>
          <a:p>
            <a:fld id="{24AA7F1F-F248-F943-913A-EBF08A13E994}" type="slidenum">
              <a:rPr lang="en-US" smtClean="0"/>
              <a:pPr/>
              <a:t>‹#›</a:t>
            </a:fld>
            <a:endParaRPr lang="en-US"/>
          </a:p>
        </p:txBody>
      </p:sp>
      <p:pic>
        <p:nvPicPr>
          <p:cNvPr id="8" name="Picture 7">
            <a:extLst>
              <a:ext uri="{FF2B5EF4-FFF2-40B4-BE49-F238E27FC236}">
                <a16:creationId xmlns:a16="http://schemas.microsoft.com/office/drawing/2014/main" id="{F4837E6E-C791-0B43-90B3-BDDE9285A85C}"/>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244298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542402"/>
            <a:ext cx="5384800" cy="3537599"/>
          </a:xfrm>
          <a:prstGeom prst="rect">
            <a:avLst/>
          </a:prstGeom>
        </p:spPr>
        <p:txBody>
          <a:bodyPr/>
          <a:lstStyle>
            <a:lvl1pPr>
              <a:defRPr sz="3200">
                <a:solidFill>
                  <a:schemeClr val="bg1">
                    <a:lumMod val="50000"/>
                  </a:schemeClr>
                </a:solidFill>
              </a:defRPr>
            </a:lvl1pPr>
            <a:lvl2pPr>
              <a:defRPr sz="2667">
                <a:solidFill>
                  <a:schemeClr val="bg1">
                    <a:lumMod val="50000"/>
                  </a:schemeClr>
                </a:solidFill>
              </a:defRPr>
            </a:lvl2pPr>
            <a:lvl3pPr>
              <a:defRPr sz="2400">
                <a:solidFill>
                  <a:schemeClr val="bg1">
                    <a:lumMod val="50000"/>
                  </a:schemeClr>
                </a:solidFill>
              </a:defRPr>
            </a:lvl3pPr>
            <a:lvl4pPr>
              <a:defRPr sz="2133">
                <a:solidFill>
                  <a:schemeClr val="bg1">
                    <a:lumMod val="50000"/>
                  </a:schemeClr>
                </a:solidFill>
              </a:defRPr>
            </a:lvl4pPr>
            <a:lvl5pPr>
              <a:defRPr sz="2133">
                <a:solidFill>
                  <a:schemeClr val="bg1">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542402"/>
            <a:ext cx="5384800" cy="3537599"/>
          </a:xfrm>
          <a:prstGeom prst="rect">
            <a:avLst/>
          </a:prstGeom>
        </p:spPr>
        <p:txBody>
          <a:bodyPr/>
          <a:lstStyle>
            <a:lvl1pPr>
              <a:defRPr sz="3200">
                <a:solidFill>
                  <a:schemeClr val="bg1">
                    <a:lumMod val="50000"/>
                  </a:schemeClr>
                </a:solidFill>
              </a:defRPr>
            </a:lvl1pPr>
            <a:lvl2pPr>
              <a:defRPr sz="2667">
                <a:solidFill>
                  <a:schemeClr val="bg1">
                    <a:lumMod val="50000"/>
                  </a:schemeClr>
                </a:solidFill>
              </a:defRPr>
            </a:lvl2pPr>
            <a:lvl3pPr>
              <a:defRPr sz="2400">
                <a:solidFill>
                  <a:schemeClr val="bg1">
                    <a:lumMod val="50000"/>
                  </a:schemeClr>
                </a:solidFill>
              </a:defRPr>
            </a:lvl3pPr>
            <a:lvl4pPr>
              <a:defRPr sz="2133">
                <a:solidFill>
                  <a:schemeClr val="bg1">
                    <a:lumMod val="50000"/>
                  </a:schemeClr>
                </a:solidFill>
              </a:defRPr>
            </a:lvl4pPr>
            <a:lvl5pPr>
              <a:defRPr sz="2133">
                <a:solidFill>
                  <a:schemeClr val="bg1">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E890E63-09A9-CB45-AC48-FF418B992E57}"/>
              </a:ext>
            </a:extLst>
          </p:cNvPr>
          <p:cNvSpPr>
            <a:spLocks noGrp="1"/>
          </p:cNvSpPr>
          <p:nvPr>
            <p:ph type="title"/>
          </p:nvPr>
        </p:nvSpPr>
        <p:spPr>
          <a:xfrm>
            <a:off x="609600" y="1340569"/>
            <a:ext cx="10972800" cy="713539"/>
          </a:xfrm>
          <a:prstGeom prst="rect">
            <a:avLst/>
          </a:prstGeom>
        </p:spPr>
        <p:txBody>
          <a:bodyPr/>
          <a:lstStyle>
            <a:lvl1pPr>
              <a:defRPr sz="2667" cap="none" baseline="0">
                <a:solidFill>
                  <a:srgbClr val="E33D33"/>
                </a:solidFill>
              </a:defRPr>
            </a:lvl1pPr>
          </a:lstStyle>
          <a:p>
            <a:r>
              <a:rPr lang="en-US" dirty="0"/>
              <a:t>Click to edit Master title style</a:t>
            </a:r>
          </a:p>
        </p:txBody>
      </p:sp>
      <p:sp>
        <p:nvSpPr>
          <p:cNvPr id="8" name="Date Placeholder 3">
            <a:extLst>
              <a:ext uri="{FF2B5EF4-FFF2-40B4-BE49-F238E27FC236}">
                <a16:creationId xmlns:a16="http://schemas.microsoft.com/office/drawing/2014/main" id="{8DA6EE22-B7DB-5B4B-B5D2-2EEEFE97C8F0}"/>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9/5/2023</a:t>
            </a:fld>
            <a:endParaRPr lang="en-US"/>
          </a:p>
        </p:txBody>
      </p:sp>
      <p:sp>
        <p:nvSpPr>
          <p:cNvPr id="11" name="Slide Number Placeholder 5">
            <a:extLst>
              <a:ext uri="{FF2B5EF4-FFF2-40B4-BE49-F238E27FC236}">
                <a16:creationId xmlns:a16="http://schemas.microsoft.com/office/drawing/2014/main" id="{A23299B4-6F1F-0046-B254-9E3A6D5DEEF7}"/>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pic>
        <p:nvPicPr>
          <p:cNvPr id="12" name="Picture 11">
            <a:extLst>
              <a:ext uri="{FF2B5EF4-FFF2-40B4-BE49-F238E27FC236}">
                <a16:creationId xmlns:a16="http://schemas.microsoft.com/office/drawing/2014/main" id="{B143CAE2-87C9-A741-9F2F-626D3F2D0BBE}"/>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34701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50B3E6F-7A39-CF45-ADD0-6E0AECB71508}"/>
              </a:ext>
            </a:extLst>
          </p:cNvPr>
          <p:cNvSpPr>
            <a:spLocks noGrp="1"/>
          </p:cNvSpPr>
          <p:nvPr>
            <p:ph type="title"/>
          </p:nvPr>
        </p:nvSpPr>
        <p:spPr>
          <a:xfrm>
            <a:off x="609600" y="1340569"/>
            <a:ext cx="10972800" cy="713539"/>
          </a:xfrm>
          <a:prstGeom prst="rect">
            <a:avLst/>
          </a:prstGeom>
        </p:spPr>
        <p:txBody>
          <a:bodyPr/>
          <a:lstStyle>
            <a:lvl1pPr>
              <a:defRPr sz="2667" cap="none" baseline="0">
                <a:solidFill>
                  <a:srgbClr val="E33D33"/>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F9B46124-DE82-0045-B51B-9A3FACAE9727}"/>
              </a:ext>
            </a:extLst>
          </p:cNvPr>
          <p:cNvSpPr>
            <a:spLocks noGrp="1"/>
          </p:cNvSpPr>
          <p:nvPr>
            <p:ph idx="1"/>
          </p:nvPr>
        </p:nvSpPr>
        <p:spPr>
          <a:xfrm>
            <a:off x="609600" y="2362200"/>
            <a:ext cx="10972800" cy="3954624"/>
          </a:xfrm>
          <a:prstGeom prst="rect">
            <a:avLst/>
          </a:prstGeom>
        </p:spPr>
        <p:txBody>
          <a:bodyPr/>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a:extLst>
              <a:ext uri="{FF2B5EF4-FFF2-40B4-BE49-F238E27FC236}">
                <a16:creationId xmlns:a16="http://schemas.microsoft.com/office/drawing/2014/main" id="{28746E5C-DBFC-7B46-ABB5-A849E20BF647}"/>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9/5/2023</a:t>
            </a:fld>
            <a:endParaRPr lang="en-US"/>
          </a:p>
        </p:txBody>
      </p:sp>
      <p:sp>
        <p:nvSpPr>
          <p:cNvPr id="19" name="Slide Number Placeholder 5">
            <a:extLst>
              <a:ext uri="{FF2B5EF4-FFF2-40B4-BE49-F238E27FC236}">
                <a16:creationId xmlns:a16="http://schemas.microsoft.com/office/drawing/2014/main" id="{7A71B089-2AE1-874D-8FDA-85E7D6D188BD}"/>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pic>
        <p:nvPicPr>
          <p:cNvPr id="7" name="Picture 6">
            <a:extLst>
              <a:ext uri="{FF2B5EF4-FFF2-40B4-BE49-F238E27FC236}">
                <a16:creationId xmlns:a16="http://schemas.microsoft.com/office/drawing/2014/main" id="{3B023E8F-4B9E-6142-A0AF-FF73F90D0841}"/>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2879519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2121A57-8680-394B-BA11-63468667F461}"/>
              </a:ext>
            </a:extLst>
          </p:cNvPr>
          <p:cNvSpPr>
            <a:spLocks noGrp="1"/>
          </p:cNvSpPr>
          <p:nvPr>
            <p:ph type="title"/>
          </p:nvPr>
        </p:nvSpPr>
        <p:spPr>
          <a:xfrm>
            <a:off x="609600" y="1340569"/>
            <a:ext cx="10972800" cy="713539"/>
          </a:xfrm>
          <a:prstGeom prst="rect">
            <a:avLst/>
          </a:prstGeom>
        </p:spPr>
        <p:txBody>
          <a:bodyPr/>
          <a:lstStyle>
            <a:lvl1pPr>
              <a:defRPr sz="2667" cap="none" baseline="0">
                <a:solidFill>
                  <a:srgbClr val="E33D33"/>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E50F8247-89C7-B141-805B-FDE768F8728A}"/>
              </a:ext>
            </a:extLst>
          </p:cNvPr>
          <p:cNvSpPr>
            <a:spLocks noGrp="1"/>
          </p:cNvSpPr>
          <p:nvPr>
            <p:ph idx="1"/>
          </p:nvPr>
        </p:nvSpPr>
        <p:spPr>
          <a:xfrm>
            <a:off x="609600" y="2362200"/>
            <a:ext cx="10972800" cy="3954624"/>
          </a:xfrm>
          <a:prstGeom prst="rect">
            <a:avLst/>
          </a:prstGeom>
        </p:spPr>
        <p:txBody>
          <a:bodyPr/>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7DC3435A-B2B5-7448-A877-D9F307D5ECBF}"/>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9/5/2023</a:t>
            </a:fld>
            <a:endParaRPr lang="en-US"/>
          </a:p>
        </p:txBody>
      </p:sp>
      <p:sp>
        <p:nvSpPr>
          <p:cNvPr id="13" name="Slide Number Placeholder 5">
            <a:extLst>
              <a:ext uri="{FF2B5EF4-FFF2-40B4-BE49-F238E27FC236}">
                <a16:creationId xmlns:a16="http://schemas.microsoft.com/office/drawing/2014/main" id="{1A0CBB7F-5239-4241-A33C-606625527A92}"/>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pic>
        <p:nvPicPr>
          <p:cNvPr id="7" name="Picture 6">
            <a:extLst>
              <a:ext uri="{FF2B5EF4-FFF2-40B4-BE49-F238E27FC236}">
                <a16:creationId xmlns:a16="http://schemas.microsoft.com/office/drawing/2014/main" id="{E4E4C93F-79B9-C341-A48A-E6DE7F47C530}"/>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284072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B5A38-2534-46C8-B498-8FC27F4BE544}" type="datetimeFigureOut">
              <a:rPr lang="en-US" smtClean="0"/>
              <a:t>9/5/2023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C0F263-8578-4466-800E-1127FE71CD5B}" type="slidenum">
              <a:rPr lang="en-US" smtClean="0"/>
              <a:t>‹#›</a:t>
            </a:fld>
            <a:endParaRPr lang="en-US"/>
          </a:p>
        </p:txBody>
      </p:sp>
    </p:spTree>
    <p:extLst>
      <p:ext uri="{BB962C8B-B14F-4D97-AF65-F5344CB8AC3E}">
        <p14:creationId xmlns:p14="http://schemas.microsoft.com/office/powerpoint/2010/main" val="168738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ext page">
    <p:spTree>
      <p:nvGrpSpPr>
        <p:cNvPr id="1" name=""/>
        <p:cNvGrpSpPr/>
        <p:nvPr/>
      </p:nvGrpSpPr>
      <p:grpSpPr>
        <a:xfrm>
          <a:off x="0" y="0"/>
          <a:ext cx="0" cy="0"/>
          <a:chOff x="0" y="0"/>
          <a:chExt cx="0" cy="0"/>
        </a:xfrm>
      </p:grpSpPr>
      <p:sp>
        <p:nvSpPr>
          <p:cNvPr id="7" name="Title 1"/>
          <p:cNvSpPr>
            <a:spLocks noGrp="1"/>
          </p:cNvSpPr>
          <p:nvPr>
            <p:ph type="title"/>
          </p:nvPr>
        </p:nvSpPr>
        <p:spPr>
          <a:xfrm>
            <a:off x="419100" y="1340569"/>
            <a:ext cx="10972800" cy="713539"/>
          </a:xfrm>
          <a:prstGeom prst="rect">
            <a:avLst/>
          </a:prstGeom>
        </p:spPr>
        <p:txBody>
          <a:bodyPr/>
          <a:lstStyle>
            <a:lvl1pPr>
              <a:defRPr sz="2667" b="0" cap="none" baseline="0">
                <a:solidFill>
                  <a:srgbClr val="E53E31"/>
                </a:solidFill>
                <a:latin typeface="+mj-lt"/>
              </a:defRPr>
            </a:lvl1pPr>
          </a:lstStyle>
          <a:p>
            <a:r>
              <a:rPr lang="en-US" dirty="0"/>
              <a:t>Click to edit Master title style</a:t>
            </a:r>
          </a:p>
        </p:txBody>
      </p:sp>
      <p:sp>
        <p:nvSpPr>
          <p:cNvPr id="8" name="Content Placeholder 2"/>
          <p:cNvSpPr>
            <a:spLocks noGrp="1"/>
          </p:cNvSpPr>
          <p:nvPr>
            <p:ph idx="1" hasCustomPrompt="1"/>
          </p:nvPr>
        </p:nvSpPr>
        <p:spPr>
          <a:xfrm>
            <a:off x="419100" y="2033094"/>
            <a:ext cx="10972800" cy="3954624"/>
          </a:xfrm>
          <a:prstGeom prst="rect">
            <a:avLst/>
          </a:prstGeom>
        </p:spPr>
        <p:txBody>
          <a:bodyPr lIns="0" tIns="0" rIns="0" bIns="0"/>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CAE195A5-01B6-9E42-A4B3-047ACDC25E46}"/>
              </a:ext>
            </a:extLst>
          </p:cNvPr>
          <p:cNvSpPr>
            <a:spLocks noGrp="1"/>
          </p:cNvSpPr>
          <p:nvPr>
            <p:ph type="dt" sz="half" idx="10"/>
          </p:nvPr>
        </p:nvSpPr>
        <p:spPr>
          <a:xfrm>
            <a:off x="7315201" y="6633881"/>
            <a:ext cx="3290047" cy="224120"/>
          </a:xfrm>
        </p:spPr>
        <p:txBody>
          <a:bodyPr/>
          <a:lstStyle>
            <a:lvl1pPr>
              <a:defRPr sz="1067">
                <a:solidFill>
                  <a:schemeClr val="bg1"/>
                </a:solidFill>
              </a:defRPr>
            </a:lvl1pPr>
          </a:lstStyle>
          <a:p>
            <a:fld id="{12F42DBC-C000-474C-847A-96A1FE0230FB}" type="datetime1">
              <a:rPr lang="en-US" smtClean="0"/>
              <a:pPr/>
              <a:t>9/5/2023</a:t>
            </a:fld>
            <a:endParaRPr lang="en-US"/>
          </a:p>
        </p:txBody>
      </p:sp>
      <p:sp>
        <p:nvSpPr>
          <p:cNvPr id="11" name="Slide Number Placeholder 5">
            <a:extLst>
              <a:ext uri="{FF2B5EF4-FFF2-40B4-BE49-F238E27FC236}">
                <a16:creationId xmlns:a16="http://schemas.microsoft.com/office/drawing/2014/main" id="{75AE88F0-BFDA-2D49-908A-4FE3AB1EA0C0}"/>
              </a:ext>
            </a:extLst>
          </p:cNvPr>
          <p:cNvSpPr>
            <a:spLocks noGrp="1"/>
          </p:cNvSpPr>
          <p:nvPr>
            <p:ph type="sldNum" sz="quarter" idx="12"/>
          </p:nvPr>
        </p:nvSpPr>
        <p:spPr>
          <a:xfrm>
            <a:off x="8737600" y="6633882"/>
            <a:ext cx="2889624" cy="224119"/>
          </a:xfrm>
        </p:spPr>
        <p:txBody>
          <a:bodyPr/>
          <a:lstStyle>
            <a:lvl1pPr>
              <a:defRPr sz="1200">
                <a:solidFill>
                  <a:schemeClr val="bg1"/>
                </a:solidFill>
              </a:defRPr>
            </a:lvl1pPr>
          </a:lstStyle>
          <a:p>
            <a:fld id="{D8009FEC-A01C-EB4F-9AED-98C23E3BD7AC}" type="slidenum">
              <a:rPr lang="en-US" smtClean="0"/>
              <a:pPr/>
              <a:t>‹#›</a:t>
            </a:fld>
            <a:endParaRPr lang="en-US"/>
          </a:p>
        </p:txBody>
      </p:sp>
      <p:pic>
        <p:nvPicPr>
          <p:cNvPr id="12" name="Picture 11">
            <a:extLst>
              <a:ext uri="{FF2B5EF4-FFF2-40B4-BE49-F238E27FC236}">
                <a16:creationId xmlns:a16="http://schemas.microsoft.com/office/drawing/2014/main" id="{53AAA6CF-5257-EC44-9A8C-2A3A134E39D4}"/>
              </a:ext>
            </a:extLst>
          </p:cNvPr>
          <p:cNvPicPr>
            <a:picLocks noChangeAspect="1"/>
          </p:cNvPicPr>
          <p:nvPr userDrawn="1"/>
        </p:nvPicPr>
        <p:blipFill>
          <a:blip r:embed="rId2"/>
          <a:stretch>
            <a:fillRect/>
          </a:stretch>
        </p:blipFill>
        <p:spPr>
          <a:xfrm>
            <a:off x="223520" y="451844"/>
            <a:ext cx="2949448" cy="562239"/>
          </a:xfrm>
          <a:prstGeom prst="rect">
            <a:avLst/>
          </a:prstGeom>
        </p:spPr>
      </p:pic>
    </p:spTree>
    <p:extLst>
      <p:ext uri="{BB962C8B-B14F-4D97-AF65-F5344CB8AC3E}">
        <p14:creationId xmlns:p14="http://schemas.microsoft.com/office/powerpoint/2010/main" val="1166535780"/>
      </p:ext>
    </p:extLst>
  </p:cSld>
  <p:clrMapOvr>
    <a:masterClrMapping/>
  </p:clrMapOvr>
  <p:extLst>
    <p:ext uri="{DCECCB84-F9BA-43D5-87BE-67443E8EF086}">
      <p15:sldGuideLst xmlns:p15="http://schemas.microsoft.com/office/powerpoint/2012/main">
        <p15:guide id="1" orient="horz" pos="840">
          <p15:clr>
            <a:srgbClr val="FBAE40"/>
          </p15:clr>
        </p15:guide>
        <p15:guide id="2" pos="264">
          <p15:clr>
            <a:srgbClr val="FBAE40"/>
          </p15:clr>
        </p15:guide>
        <p15:guide id="4" orient="horz" pos="1176">
          <p15:clr>
            <a:srgbClr val="FBAE40"/>
          </p15:clr>
        </p15:guide>
        <p15:guide id="5" orient="horz" pos="1272">
          <p15:clr>
            <a:srgbClr val="FBAE40"/>
          </p15:clr>
        </p15:guide>
        <p15:guide id="6" orient="horz" pos="2136">
          <p15:clr>
            <a:srgbClr val="FBAE40"/>
          </p15:clr>
        </p15:guide>
        <p15:guide id="7" orient="horz" pos="3984">
          <p15:clr>
            <a:srgbClr val="FBAE40"/>
          </p15:clr>
        </p15:guide>
        <p15:guide id="8" pos="5112">
          <p15:clr>
            <a:srgbClr val="FBAE40"/>
          </p15:clr>
        </p15:guide>
        <p15:guide id="9" pos="52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9/5/2023</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248920978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 id="2147483662" r:id="rId6"/>
    <p:sldLayoutId id="2147483676" r:id="rId7"/>
    <p:sldLayoutId id="2147483675" r:id="rId8"/>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hematology.org/ITPguidelin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182/blood-2010-08-30298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DA74-9D26-4A66-94C6-AF6D2540E113}"/>
              </a:ext>
            </a:extLst>
          </p:cNvPr>
          <p:cNvSpPr>
            <a:spLocks noGrp="1"/>
          </p:cNvSpPr>
          <p:nvPr>
            <p:ph type="ctrTitle"/>
          </p:nvPr>
        </p:nvSpPr>
        <p:spPr/>
        <p:txBody>
          <a:bodyPr>
            <a:noAutofit/>
          </a:bodyPr>
          <a:lstStyle/>
          <a:p>
            <a:pPr algn="l"/>
            <a:r>
              <a:rPr lang="en-CA" sz="4000" b="0" dirty="0"/>
              <a:t>Immune Thrombocytopenia</a:t>
            </a:r>
          </a:p>
        </p:txBody>
      </p:sp>
      <p:sp>
        <p:nvSpPr>
          <p:cNvPr id="4" name="Subtitle 2">
            <a:extLst>
              <a:ext uri="{FF2B5EF4-FFF2-40B4-BE49-F238E27FC236}">
                <a16:creationId xmlns:a16="http://schemas.microsoft.com/office/drawing/2014/main" id="{386FD400-FFBA-DB4B-85B9-C542D9708817}"/>
              </a:ext>
            </a:extLst>
          </p:cNvPr>
          <p:cNvSpPr txBox="1">
            <a:spLocks/>
          </p:cNvSpPr>
          <p:nvPr/>
        </p:nvSpPr>
        <p:spPr>
          <a:xfrm>
            <a:off x="997528" y="4066360"/>
            <a:ext cx="8528857" cy="2791640"/>
          </a:xfrm>
          <a:prstGeom prst="rect">
            <a:avLst/>
          </a:prstGeom>
        </p:spPr>
        <p:txBody>
          <a:bodyPr>
            <a:noAutofit/>
          </a:bodyPr>
          <a:lstStyle>
            <a:lvl1pPr marL="0" indent="0" algn="ctr" defTabSz="609585" rtl="0" eaLnBrk="0" fontAlgn="base" hangingPunct="0">
              <a:spcBef>
                <a:spcPct val="20000"/>
              </a:spcBef>
              <a:spcAft>
                <a:spcPct val="0"/>
              </a:spcAft>
              <a:buFont typeface="Arial" charset="0"/>
              <a:buNone/>
              <a:defRPr sz="2400" kern="1200" cap="all" baseline="0">
                <a:solidFill>
                  <a:schemeClr val="bg1">
                    <a:lumMod val="50000"/>
                  </a:schemeClr>
                </a:solidFill>
                <a:latin typeface="+mn-lt"/>
                <a:ea typeface="Geneva" pitchFamily="37" charset="-128"/>
                <a:cs typeface="Geneva" pitchFamily="37" charset="-128"/>
              </a:defRPr>
            </a:lvl1pPr>
            <a:lvl2pPr marL="609585" indent="0" algn="ctr" defTabSz="609585" rtl="0" eaLnBrk="0" fontAlgn="base" hangingPunct="0">
              <a:spcBef>
                <a:spcPct val="20000"/>
              </a:spcBef>
              <a:spcAft>
                <a:spcPct val="0"/>
              </a:spcAft>
              <a:buFont typeface="Arial" charset="0"/>
              <a:buNone/>
              <a:defRPr sz="2667" kern="1200">
                <a:solidFill>
                  <a:schemeClr val="tx1">
                    <a:tint val="75000"/>
                  </a:schemeClr>
                </a:solidFill>
                <a:latin typeface="+mn-lt"/>
                <a:ea typeface="Geneva" pitchFamily="37" charset="-128"/>
                <a:cs typeface="+mn-cs"/>
              </a:defRPr>
            </a:lvl2pPr>
            <a:lvl3pPr marL="1219170" indent="0" algn="ctr" defTabSz="609585" rtl="0" eaLnBrk="0" fontAlgn="base" hangingPunct="0">
              <a:spcBef>
                <a:spcPct val="20000"/>
              </a:spcBef>
              <a:spcAft>
                <a:spcPct val="0"/>
              </a:spcAft>
              <a:buFont typeface="Arial" charset="0"/>
              <a:buNone/>
              <a:defRPr kern="1200">
                <a:solidFill>
                  <a:schemeClr val="tx1">
                    <a:tint val="75000"/>
                  </a:schemeClr>
                </a:solidFill>
                <a:latin typeface="+mn-lt"/>
                <a:ea typeface="Geneva" pitchFamily="37" charset="-128"/>
                <a:cs typeface="+mn-cs"/>
              </a:defRPr>
            </a:lvl3pPr>
            <a:lvl4pPr marL="1828754" indent="0" algn="ctr" defTabSz="609585" rtl="0" eaLnBrk="0" fontAlgn="base" hangingPunct="0">
              <a:spcBef>
                <a:spcPct val="20000"/>
              </a:spcBef>
              <a:spcAft>
                <a:spcPct val="0"/>
              </a:spcAft>
              <a:buFont typeface="Arial" charset="0"/>
              <a:buNone/>
              <a:defRPr sz="2133" kern="1200">
                <a:solidFill>
                  <a:schemeClr val="tx1">
                    <a:tint val="75000"/>
                  </a:schemeClr>
                </a:solidFill>
                <a:latin typeface="+mn-lt"/>
                <a:ea typeface="Geneva" pitchFamily="37" charset="-128"/>
                <a:cs typeface="+mn-cs"/>
              </a:defRPr>
            </a:lvl4pPr>
            <a:lvl5pPr marL="2438339" indent="0" algn="ctr" defTabSz="609585" rtl="0" eaLnBrk="0" fontAlgn="base" hangingPunct="0">
              <a:spcBef>
                <a:spcPct val="20000"/>
              </a:spcBef>
              <a:spcAft>
                <a:spcPct val="0"/>
              </a:spcAft>
              <a:buFont typeface="Arial" charset="0"/>
              <a:buNone/>
              <a:defRPr sz="2133" kern="1200">
                <a:solidFill>
                  <a:schemeClr val="tx1">
                    <a:tint val="75000"/>
                  </a:schemeClr>
                </a:solidFill>
                <a:latin typeface="+mn-lt"/>
                <a:ea typeface="Geneva" pitchFamily="37" charset="-128"/>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algn="l"/>
            <a:r>
              <a:rPr lang="en-CA" b="1" i="1" cap="none" dirty="0"/>
              <a:t>An Educational Slide Set </a:t>
            </a:r>
          </a:p>
          <a:p>
            <a:pPr algn="l"/>
            <a:r>
              <a:rPr lang="en-CA" sz="1800" cap="none" dirty="0"/>
              <a:t>American Society of Hematology 2019 Guidelines for Immune Thrombocytopenia</a:t>
            </a:r>
          </a:p>
          <a:p>
            <a:pPr algn="l"/>
            <a:endParaRPr lang="en-US" sz="1800" b="1" cap="none" dirty="0"/>
          </a:p>
          <a:p>
            <a:pPr algn="l">
              <a:spcBef>
                <a:spcPts val="0"/>
              </a:spcBef>
            </a:pPr>
            <a:r>
              <a:rPr lang="en-US" sz="1600" b="1" cap="none" dirty="0"/>
              <a:t>Slide set authors: 	</a:t>
            </a:r>
          </a:p>
          <a:p>
            <a:pPr algn="l">
              <a:spcBef>
                <a:spcPts val="0"/>
              </a:spcBef>
            </a:pPr>
            <a:r>
              <a:rPr lang="en-US" sz="1600" cap="none" dirty="0"/>
              <a:t>Satish Shanbhag MBBS MPH, Johns Hopkins University</a:t>
            </a:r>
            <a:endParaRPr lang="en-CA" sz="1600" cap="none" dirty="0"/>
          </a:p>
          <a:p>
            <a:pPr algn="l">
              <a:spcBef>
                <a:spcPts val="0"/>
              </a:spcBef>
            </a:pPr>
            <a:r>
              <a:rPr lang="en-CA" sz="1600" cap="none" dirty="0"/>
              <a:t>Cindy Neunert MD, New York-Presbyterian / Columbia University </a:t>
            </a:r>
          </a:p>
        </p:txBody>
      </p:sp>
    </p:spTree>
    <p:extLst>
      <p:ext uri="{BB962C8B-B14F-4D97-AF65-F5344CB8AC3E}">
        <p14:creationId xmlns:p14="http://schemas.microsoft.com/office/powerpoint/2010/main" val="4239790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100" y="1866900"/>
            <a:ext cx="10972800" cy="3954624"/>
          </a:xfrm>
        </p:spPr>
        <p:txBody>
          <a:bodyPr>
            <a:noAutofit/>
          </a:bodyPr>
          <a:lstStyle/>
          <a:p>
            <a:pPr marL="0" indent="0">
              <a:buNone/>
            </a:pPr>
            <a:r>
              <a:rPr lang="en-CA" sz="2200" b="1" dirty="0"/>
              <a:t>As her hematologist, what is the next best step for treating this patient?</a:t>
            </a:r>
          </a:p>
          <a:p>
            <a:pPr marL="0" indent="0">
              <a:buNone/>
            </a:pPr>
            <a:endParaRPr lang="en-CA" sz="2200" dirty="0"/>
          </a:p>
          <a:p>
            <a:pPr marL="514350" indent="-514350">
              <a:buAutoNum type="alphaUcPeriod"/>
            </a:pPr>
            <a:r>
              <a:rPr lang="en-CA" sz="2200" dirty="0"/>
              <a:t>Initiate low dose prednisone at 20mg/day for ‘mild ITP’</a:t>
            </a:r>
          </a:p>
          <a:p>
            <a:pPr marL="514350" indent="-514350">
              <a:buAutoNum type="alphaUcPeriod"/>
            </a:pPr>
            <a:r>
              <a:rPr lang="en-CA" sz="2200" dirty="0"/>
              <a:t>Discharge the patient back to her PCP for annual lab work</a:t>
            </a:r>
          </a:p>
          <a:p>
            <a:pPr marL="514350" indent="-514350">
              <a:buAutoNum type="alphaUcPeriod"/>
            </a:pPr>
            <a:r>
              <a:rPr lang="en-CA" sz="2200" dirty="0"/>
              <a:t>Monitor her labs closely </a:t>
            </a:r>
            <a:endParaRPr lang="en-CA" sz="2200" dirty="0">
              <a:solidFill>
                <a:srgbClr val="FFC000"/>
              </a:solidFill>
            </a:endParaRPr>
          </a:p>
          <a:p>
            <a:pPr marL="514350" indent="-514350">
              <a:buAutoNum type="alphaUcPeriod"/>
            </a:pPr>
            <a:r>
              <a:rPr lang="en-CA" sz="2200" dirty="0"/>
              <a:t>Initiate dexamethasone at 40mg/day x 4 days for a quick response</a:t>
            </a:r>
          </a:p>
        </p:txBody>
      </p:sp>
      <p:sp>
        <p:nvSpPr>
          <p:cNvPr id="4" name="Rectangle 3">
            <a:extLst>
              <a:ext uri="{FF2B5EF4-FFF2-40B4-BE49-F238E27FC236}">
                <a16:creationId xmlns:a16="http://schemas.microsoft.com/office/drawing/2014/main" id="{99BAD767-7BAB-4B53-9712-EA8DCDE89366}"/>
              </a:ext>
            </a:extLst>
          </p:cNvPr>
          <p:cNvSpPr/>
          <p:nvPr/>
        </p:nvSpPr>
        <p:spPr>
          <a:xfrm>
            <a:off x="340242" y="3440274"/>
            <a:ext cx="11051658" cy="429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234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340569"/>
            <a:ext cx="10972800" cy="713539"/>
          </a:xfrm>
        </p:spPr>
        <p:txBody>
          <a:bodyPr lIns="0" tIns="0"/>
          <a:lstStyle/>
          <a:p>
            <a:r>
              <a:rPr lang="en-US" dirty="0"/>
              <a:t>Recommendation </a:t>
            </a:r>
            <a:br>
              <a:rPr lang="en-US" dirty="0"/>
            </a:br>
            <a:endParaRPr lang="en-US" dirty="0"/>
          </a:p>
        </p:txBody>
      </p:sp>
      <p:sp>
        <p:nvSpPr>
          <p:cNvPr id="3" name="Content Placeholder 2"/>
          <p:cNvSpPr>
            <a:spLocks noGrp="1"/>
          </p:cNvSpPr>
          <p:nvPr>
            <p:ph idx="1"/>
          </p:nvPr>
        </p:nvSpPr>
        <p:spPr>
          <a:xfrm>
            <a:off x="419100" y="2054108"/>
            <a:ext cx="10972800" cy="3954624"/>
          </a:xfrm>
        </p:spPr>
        <p:txBody>
          <a:bodyPr/>
          <a:lstStyle/>
          <a:p>
            <a:pPr marL="0" indent="0">
              <a:buNone/>
            </a:pPr>
            <a:r>
              <a:rPr lang="en-CA" sz="2400" dirty="0"/>
              <a:t>In adults with newly diagnosed ITP and a platelet count of ≥30 x 10</a:t>
            </a:r>
            <a:r>
              <a:rPr lang="en-CA" sz="2400" baseline="30000" dirty="0"/>
              <a:t>9</a:t>
            </a:r>
            <a:r>
              <a:rPr lang="en-CA" sz="2400" dirty="0"/>
              <a:t>/L who are asymptomatic or have minor mucocutaneous bleeding, the panel recommends</a:t>
            </a:r>
            <a:r>
              <a:rPr lang="en-CA" sz="2400" b="1" dirty="0"/>
              <a:t> </a:t>
            </a:r>
            <a:r>
              <a:rPr lang="en-CA" sz="2400" b="1" u="sng" dirty="0"/>
              <a:t>against</a:t>
            </a:r>
            <a:r>
              <a:rPr lang="en-CA" sz="2400" b="1" dirty="0"/>
              <a:t> </a:t>
            </a:r>
            <a:r>
              <a:rPr lang="en-CA" sz="2400" b="1" u="sng" dirty="0"/>
              <a:t>corticosteroids rather than management with observation </a:t>
            </a:r>
            <a:r>
              <a:rPr lang="en-US" sz="1800" i="1" dirty="0"/>
              <a:t>(Strong recommendation based on very low certainty in the evidence)</a:t>
            </a:r>
            <a:endParaRPr lang="en-US" sz="24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419100" y="5121819"/>
            <a:ext cx="10836333" cy="1015663"/>
          </a:xfrm>
          <a:prstGeom prst="rect">
            <a:avLst/>
          </a:prstGeom>
          <a:solidFill>
            <a:srgbClr val="FED9B0"/>
          </a:solidFill>
        </p:spPr>
        <p:txBody>
          <a:bodyPr wrap="square" lIns="182880" tIns="91440" rIns="182880" bIns="91440" rtlCol="0">
            <a:spAutoFit/>
          </a:bodyPr>
          <a:lstStyle/>
          <a:p>
            <a:r>
              <a:rPr lang="en-US" i="1" dirty="0">
                <a:solidFill>
                  <a:schemeClr val="tx1">
                    <a:lumMod val="50000"/>
                    <a:lumOff val="50000"/>
                  </a:schemeClr>
                </a:solidFill>
              </a:rPr>
              <a:t>For patients with a platelet count at the lower end of this threshold, for those with additional comorbidities that predispose to bleeding, anticoagulant or antiplatelet medications, and upcoming procedures, and for elderly patients (&gt;60 years old), treatment with corticosteroids may be appropriate.</a:t>
            </a:r>
          </a:p>
        </p:txBody>
      </p:sp>
      <p:sp>
        <p:nvSpPr>
          <p:cNvPr id="5" name="TextBox 4">
            <a:extLst>
              <a:ext uri="{FF2B5EF4-FFF2-40B4-BE49-F238E27FC236}">
                <a16:creationId xmlns:a16="http://schemas.microsoft.com/office/drawing/2014/main" id="{13780D5E-38F2-C045-9610-12D5E075DB0C}"/>
              </a:ext>
            </a:extLst>
          </p:cNvPr>
          <p:cNvSpPr txBox="1"/>
          <p:nvPr/>
        </p:nvSpPr>
        <p:spPr>
          <a:xfrm>
            <a:off x="419099" y="3700407"/>
            <a:ext cx="10836333" cy="1292662"/>
          </a:xfrm>
          <a:prstGeom prst="rect">
            <a:avLst/>
          </a:prstGeom>
          <a:solidFill>
            <a:srgbClr val="FED9B0"/>
          </a:solidFill>
        </p:spPr>
        <p:txBody>
          <a:bodyPr wrap="square" lIns="182880" tIns="91440" rIns="182880" bIns="91440" rtlCol="0">
            <a:spAutoFit/>
          </a:bodyPr>
          <a:lstStyle/>
          <a:p>
            <a:r>
              <a:rPr lang="en-CA" dirty="0">
                <a:solidFill>
                  <a:schemeClr val="tx1">
                    <a:lumMod val="50000"/>
                    <a:lumOff val="50000"/>
                  </a:schemeClr>
                </a:solidFill>
              </a:rPr>
              <a:t>This represents a paradigmatic situation when a strong recommendation may be used despite low confidence in the effects. </a:t>
            </a:r>
          </a:p>
          <a:p>
            <a:r>
              <a:rPr lang="en-CA" dirty="0">
                <a:solidFill>
                  <a:schemeClr val="tx1">
                    <a:lumMod val="50000"/>
                    <a:lumOff val="50000"/>
                  </a:schemeClr>
                </a:solidFill>
              </a:rPr>
              <a:t>High quality indirect evidence in other patient populations that the likelihood of adverse events were considered large</a:t>
            </a:r>
          </a:p>
        </p:txBody>
      </p:sp>
    </p:spTree>
    <p:extLst>
      <p:ext uri="{BB962C8B-B14F-4D97-AF65-F5344CB8AC3E}">
        <p14:creationId xmlns:p14="http://schemas.microsoft.com/office/powerpoint/2010/main" val="24728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lstStyle/>
          <a:p>
            <a:r>
              <a:rPr lang="en-US" dirty="0"/>
              <a:t>Recommendation</a:t>
            </a:r>
            <a:br>
              <a:rPr lang="en-US" dirty="0"/>
            </a:br>
            <a:endParaRPr lang="en-US" dirty="0"/>
          </a:p>
        </p:txBody>
      </p:sp>
      <p:sp>
        <p:nvSpPr>
          <p:cNvPr id="3" name="Content Placeholder 2"/>
          <p:cNvSpPr>
            <a:spLocks noGrp="1"/>
          </p:cNvSpPr>
          <p:nvPr>
            <p:ph idx="1"/>
          </p:nvPr>
        </p:nvSpPr>
        <p:spPr>
          <a:xfrm>
            <a:off x="419100" y="2146197"/>
            <a:ext cx="11315700" cy="1329472"/>
          </a:xfrm>
        </p:spPr>
        <p:txBody>
          <a:bodyPr/>
          <a:lstStyle/>
          <a:p>
            <a:pPr marL="0" indent="0">
              <a:buNone/>
            </a:pPr>
            <a:r>
              <a:rPr lang="en-CA" sz="2400" dirty="0"/>
              <a:t>In adults with newly diagnosed ITP and a platelet count of &lt;30 x 10</a:t>
            </a:r>
            <a:r>
              <a:rPr lang="en-CA" sz="2400" baseline="30000" dirty="0"/>
              <a:t>9</a:t>
            </a:r>
            <a:r>
              <a:rPr lang="en-CA" sz="2400" dirty="0"/>
              <a:t>/L who are asymptomatic or have minor mucocutaneous bleeding, the panel suggests </a:t>
            </a:r>
            <a:r>
              <a:rPr lang="en-CA" sz="2400" b="1" u="sng" dirty="0"/>
              <a:t>corticosteroids rather than management with observation</a:t>
            </a:r>
            <a:r>
              <a:rPr lang="en-CA" sz="2400" b="1" dirty="0"/>
              <a:t>  </a:t>
            </a:r>
            <a:r>
              <a:rPr lang="en-US" sz="2000" i="1" dirty="0"/>
              <a:t>(Conditional recommendation based on very low certainty in the evidence)</a:t>
            </a:r>
          </a:p>
          <a:p>
            <a:pPr marL="0" indent="0">
              <a:buNone/>
            </a:pPr>
            <a:endParaRPr lang="en-US" sz="2400" b="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1403395" y="3713348"/>
            <a:ext cx="8788998" cy="2862322"/>
          </a:xfrm>
          <a:prstGeom prst="rect">
            <a:avLst/>
          </a:prstGeom>
          <a:solidFill>
            <a:srgbClr val="FED9B0"/>
          </a:solidFill>
        </p:spPr>
        <p:txBody>
          <a:bodyPr wrap="square" rtlCol="0">
            <a:spAutoFit/>
          </a:bodyPr>
          <a:lstStyle/>
          <a:p>
            <a:pPr marL="285750" indent="-285750">
              <a:spcAft>
                <a:spcPts val="1200"/>
              </a:spcAft>
              <a:buFont typeface="Arial" panose="020B0604020202020204" pitchFamily="34" charset="0"/>
              <a:buChar char="•"/>
            </a:pPr>
            <a:r>
              <a:rPr lang="en-US" sz="2000" dirty="0">
                <a:solidFill>
                  <a:schemeClr val="tx1">
                    <a:lumMod val="50000"/>
                    <a:lumOff val="50000"/>
                  </a:schemeClr>
                </a:solidFill>
              </a:rPr>
              <a:t>The platelet count threshold at which bleeding risk increases and the natural history of newly diagnosed ITP with a platelet count of &lt;30 x10</a:t>
            </a:r>
            <a:r>
              <a:rPr lang="en-CA" sz="2000" baseline="30000" dirty="0">
                <a:solidFill>
                  <a:schemeClr val="tx1">
                    <a:lumMod val="50000"/>
                    <a:lumOff val="50000"/>
                  </a:schemeClr>
                </a:solidFill>
              </a:rPr>
              <a:t>9</a:t>
            </a:r>
            <a:r>
              <a:rPr lang="en-US" sz="2000" dirty="0">
                <a:solidFill>
                  <a:schemeClr val="tx1">
                    <a:lumMod val="50000"/>
                    <a:lumOff val="50000"/>
                  </a:schemeClr>
                </a:solidFill>
              </a:rPr>
              <a:t>/l managed with observation is not known.</a:t>
            </a:r>
          </a:p>
          <a:p>
            <a:pPr marL="285750" indent="-285750">
              <a:spcAft>
                <a:spcPts val="1200"/>
              </a:spcAft>
              <a:buFont typeface="Arial" panose="020B0604020202020204" pitchFamily="34" charset="0"/>
              <a:buChar char="•"/>
            </a:pPr>
            <a:r>
              <a:rPr lang="en-US" sz="2000" dirty="0">
                <a:solidFill>
                  <a:schemeClr val="tx1">
                    <a:lumMod val="50000"/>
                    <a:lumOff val="50000"/>
                  </a:schemeClr>
                </a:solidFill>
              </a:rPr>
              <a:t>At higher platelet counts within this population or in younger patients, observation may be reasonable.</a:t>
            </a:r>
          </a:p>
          <a:p>
            <a:pPr marL="285750" indent="-285750">
              <a:spcAft>
                <a:spcPts val="1200"/>
              </a:spcAft>
              <a:buFont typeface="Arial" panose="020B0604020202020204" pitchFamily="34" charset="0"/>
              <a:buChar char="•"/>
            </a:pPr>
            <a:r>
              <a:rPr lang="en-US" sz="2000" dirty="0">
                <a:solidFill>
                  <a:schemeClr val="tx1">
                    <a:lumMod val="50000"/>
                    <a:lumOff val="50000"/>
                  </a:schemeClr>
                </a:solidFill>
              </a:rPr>
              <a:t>Consideration should be given to additional comorbidities, use of anticoagulants or antiplatelet medications, need for upcoming procedures, and age of the patient. </a:t>
            </a:r>
            <a:endParaRPr lang="en-CA" sz="2000" dirty="0">
              <a:solidFill>
                <a:schemeClr val="tx1">
                  <a:lumMod val="50000"/>
                  <a:lumOff val="50000"/>
                </a:schemeClr>
              </a:solidFill>
            </a:endParaRPr>
          </a:p>
        </p:txBody>
      </p:sp>
    </p:spTree>
    <p:extLst>
      <p:ext uri="{BB962C8B-B14F-4D97-AF65-F5344CB8AC3E}">
        <p14:creationId xmlns:p14="http://schemas.microsoft.com/office/powerpoint/2010/main" val="39960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lstStyle/>
          <a:p>
            <a:r>
              <a:rPr lang="en-US" dirty="0"/>
              <a:t>Good Practice Statement</a:t>
            </a:r>
          </a:p>
        </p:txBody>
      </p:sp>
      <p:sp>
        <p:nvSpPr>
          <p:cNvPr id="6" name="TextBox 5"/>
          <p:cNvSpPr txBox="1"/>
          <p:nvPr/>
        </p:nvSpPr>
        <p:spPr>
          <a:xfrm>
            <a:off x="419100" y="2355823"/>
            <a:ext cx="11048552" cy="3200876"/>
          </a:xfrm>
          <a:prstGeom prst="rect">
            <a:avLst/>
          </a:prstGeom>
          <a:solidFill>
            <a:srgbClr val="C9D7AF"/>
          </a:solidFill>
        </p:spPr>
        <p:txBody>
          <a:bodyPr wrap="square" rtlCol="0">
            <a:spAutoFit/>
          </a:bodyPr>
          <a:lstStyle/>
          <a:p>
            <a:pPr marL="285750" indent="-285750">
              <a:spcAft>
                <a:spcPts val="1200"/>
              </a:spcAft>
              <a:buFont typeface="Arial" panose="020B0604020202020204" pitchFamily="34" charset="0"/>
              <a:buChar char="•"/>
            </a:pPr>
            <a:r>
              <a:rPr lang="en-US" sz="2400" i="1" dirty="0">
                <a:solidFill>
                  <a:schemeClr val="tx1">
                    <a:lumMod val="50000"/>
                    <a:lumOff val="50000"/>
                  </a:schemeClr>
                </a:solidFill>
              </a:rPr>
              <a:t>The treating physician should ensure the patient is adequately monitored for potential corticosteroid side effects regardless of the duration or type of corticosteroid selected.  This includes close monitoring for hypertension, hyperglycemia, sleep and mood disturbances, gastric irritation or ulcer formation, glaucoma, myopathy, and osteoporosis. </a:t>
            </a:r>
          </a:p>
          <a:p>
            <a:pPr marL="285750" indent="-285750">
              <a:spcAft>
                <a:spcPts val="600"/>
              </a:spcAft>
              <a:buFont typeface="Arial" panose="020B0604020202020204" pitchFamily="34" charset="0"/>
              <a:buChar char="•"/>
            </a:pPr>
            <a:r>
              <a:rPr lang="en-US" sz="2400" i="1" dirty="0">
                <a:solidFill>
                  <a:schemeClr val="tx1">
                    <a:lumMod val="50000"/>
                    <a:lumOff val="50000"/>
                  </a:schemeClr>
                </a:solidFill>
              </a:rPr>
              <a:t>Given the potential impact of corticosteroids on mental health, the treating physician should conduct an assessment of health-related quality of life (depression, fatigue, mental status, etc.) while patients are receiving corticosteroids. </a:t>
            </a:r>
          </a:p>
        </p:txBody>
      </p:sp>
    </p:spTree>
    <p:extLst>
      <p:ext uri="{BB962C8B-B14F-4D97-AF65-F5344CB8AC3E}">
        <p14:creationId xmlns:p14="http://schemas.microsoft.com/office/powerpoint/2010/main" val="884268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6FAA-8DDE-449D-B096-EA7270B44468}"/>
              </a:ext>
            </a:extLst>
          </p:cNvPr>
          <p:cNvSpPr>
            <a:spLocks noGrp="1"/>
          </p:cNvSpPr>
          <p:nvPr>
            <p:ph type="title"/>
          </p:nvPr>
        </p:nvSpPr>
        <p:spPr>
          <a:xfrm>
            <a:off x="419100" y="1340569"/>
            <a:ext cx="10972800" cy="713539"/>
          </a:xfrm>
        </p:spPr>
        <p:txBody>
          <a:bodyPr lIns="0" tIns="0" rIns="0" bIns="0"/>
          <a:lstStyle/>
          <a:p>
            <a:r>
              <a:rPr lang="en-CA" dirty="0"/>
              <a:t>Case 1, Continued:</a:t>
            </a:r>
          </a:p>
        </p:txBody>
      </p:sp>
      <p:sp>
        <p:nvSpPr>
          <p:cNvPr id="3" name="Content Placeholder 2">
            <a:extLst>
              <a:ext uri="{FF2B5EF4-FFF2-40B4-BE49-F238E27FC236}">
                <a16:creationId xmlns:a16="http://schemas.microsoft.com/office/drawing/2014/main" id="{F85348DD-091C-425A-A1F7-FDAEC3D3AC7D}"/>
              </a:ext>
            </a:extLst>
          </p:cNvPr>
          <p:cNvSpPr>
            <a:spLocks noGrp="1"/>
          </p:cNvSpPr>
          <p:nvPr>
            <p:ph idx="1"/>
          </p:nvPr>
        </p:nvSpPr>
        <p:spPr>
          <a:xfrm>
            <a:off x="419100" y="2033094"/>
            <a:ext cx="10972800" cy="3336348"/>
          </a:xfrm>
        </p:spPr>
        <p:txBody>
          <a:bodyPr>
            <a:normAutofit/>
          </a:bodyPr>
          <a:lstStyle/>
          <a:p>
            <a:pPr>
              <a:spcAft>
                <a:spcPts val="1200"/>
              </a:spcAft>
            </a:pPr>
            <a:r>
              <a:rPr lang="en-CA" sz="2400" dirty="0"/>
              <a:t>Her platelet count continues to be around 50 x 10</a:t>
            </a:r>
            <a:r>
              <a:rPr lang="en-CA" sz="2400" baseline="30000" dirty="0"/>
              <a:t>9</a:t>
            </a:r>
            <a:r>
              <a:rPr lang="en-CA" sz="2400" dirty="0"/>
              <a:t>/L on monthly monitoring </a:t>
            </a:r>
            <a:r>
              <a:rPr lang="en-CA" sz="2400" dirty="0">
                <a:solidFill>
                  <a:schemeClr val="tx1">
                    <a:lumMod val="50000"/>
                    <a:lumOff val="50000"/>
                  </a:schemeClr>
                </a:solidFill>
              </a:rPr>
              <a:t>until 3 months later when she calls your office because of ‘blood blisters’ appearing suddenly in her mouth, large skin bruises on her arms and legs, and menorrhagia.</a:t>
            </a:r>
          </a:p>
          <a:p>
            <a:pPr>
              <a:spcAft>
                <a:spcPts val="1200"/>
              </a:spcAft>
            </a:pPr>
            <a:r>
              <a:rPr lang="en-CA" sz="2400" dirty="0">
                <a:solidFill>
                  <a:schemeClr val="tx1">
                    <a:lumMod val="50000"/>
                    <a:lumOff val="50000"/>
                  </a:schemeClr>
                </a:solidFill>
              </a:rPr>
              <a:t>She also reports feeling more fatigued than usual.</a:t>
            </a:r>
          </a:p>
          <a:p>
            <a:pPr>
              <a:spcAft>
                <a:spcPts val="1200"/>
              </a:spcAft>
            </a:pPr>
            <a:r>
              <a:rPr lang="en-CA" sz="2400" dirty="0">
                <a:solidFill>
                  <a:schemeClr val="tx1">
                    <a:lumMod val="50000"/>
                    <a:lumOff val="50000"/>
                  </a:schemeClr>
                </a:solidFill>
              </a:rPr>
              <a:t>Her platelet count is 15 x 10</a:t>
            </a:r>
            <a:r>
              <a:rPr lang="en-CA" sz="2400" baseline="30000" dirty="0">
                <a:solidFill>
                  <a:schemeClr val="tx1">
                    <a:lumMod val="50000"/>
                    <a:lumOff val="50000"/>
                  </a:schemeClr>
                </a:solidFill>
              </a:rPr>
              <a:t>9</a:t>
            </a:r>
            <a:r>
              <a:rPr lang="en-CA" sz="2400" dirty="0">
                <a:solidFill>
                  <a:schemeClr val="tx1">
                    <a:lumMod val="50000"/>
                    <a:lumOff val="50000"/>
                  </a:schemeClr>
                </a:solidFill>
              </a:rPr>
              <a:t>/L and her hemoglobin has dropped to 10 g/dL</a:t>
            </a:r>
          </a:p>
        </p:txBody>
      </p:sp>
    </p:spTree>
    <p:extLst>
      <p:ext uri="{BB962C8B-B14F-4D97-AF65-F5344CB8AC3E}">
        <p14:creationId xmlns:p14="http://schemas.microsoft.com/office/powerpoint/2010/main" val="1200113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100" y="1881890"/>
            <a:ext cx="10972800" cy="3072153"/>
          </a:xfrm>
        </p:spPr>
        <p:txBody>
          <a:bodyPr>
            <a:noAutofit/>
          </a:bodyPr>
          <a:lstStyle/>
          <a:p>
            <a:pPr marL="0" indent="0">
              <a:buNone/>
            </a:pPr>
            <a:r>
              <a:rPr lang="en-CA" sz="2200" b="1" dirty="0"/>
              <a:t>How should you manage her severe ITP with bleeding?</a:t>
            </a:r>
          </a:p>
          <a:p>
            <a:pPr marL="0" indent="0">
              <a:buNone/>
            </a:pPr>
            <a:endParaRPr lang="en-CA" sz="2200" dirty="0"/>
          </a:p>
          <a:p>
            <a:pPr marL="514350" indent="-514350">
              <a:buAutoNum type="alphaUcPeriod"/>
            </a:pPr>
            <a:r>
              <a:rPr lang="en-CA" sz="2200" dirty="0"/>
              <a:t>Observation since she has an acute viral illness that will self resolve</a:t>
            </a:r>
          </a:p>
          <a:p>
            <a:pPr marL="514350" indent="-514350">
              <a:buAutoNum type="alphaUcPeriod"/>
            </a:pPr>
            <a:r>
              <a:rPr lang="en-CA" sz="2200" dirty="0"/>
              <a:t>Initiate low dose prednisone at 20mg/day and return to clinic in a week</a:t>
            </a:r>
          </a:p>
          <a:p>
            <a:pPr marL="514350" indent="-514350">
              <a:buAutoNum type="alphaUcPeriod"/>
            </a:pPr>
            <a:r>
              <a:rPr lang="en-CA" sz="2200" dirty="0"/>
              <a:t>Admit her to the hospital and start treatment with corticosteroids </a:t>
            </a:r>
          </a:p>
          <a:p>
            <a:pPr marL="514350" indent="-514350">
              <a:buAutoNum type="alphaUcPeriod"/>
            </a:pPr>
            <a:r>
              <a:rPr lang="en-CA" sz="2200" dirty="0"/>
              <a:t>Start </a:t>
            </a:r>
            <a:r>
              <a:rPr lang="en-CA" sz="2200" dirty="0" err="1"/>
              <a:t>eltrombopag</a:t>
            </a:r>
            <a:r>
              <a:rPr lang="en-CA" sz="2200" dirty="0"/>
              <a:t> for initial episode of symptomatic severe ITP</a:t>
            </a:r>
          </a:p>
        </p:txBody>
      </p:sp>
      <p:sp>
        <p:nvSpPr>
          <p:cNvPr id="4" name="Rectangle 3">
            <a:extLst>
              <a:ext uri="{FF2B5EF4-FFF2-40B4-BE49-F238E27FC236}">
                <a16:creationId xmlns:a16="http://schemas.microsoft.com/office/drawing/2014/main" id="{99BAD767-7BAB-4B53-9712-EA8DCDE89366}"/>
              </a:ext>
            </a:extLst>
          </p:cNvPr>
          <p:cNvSpPr/>
          <p:nvPr/>
        </p:nvSpPr>
        <p:spPr>
          <a:xfrm>
            <a:off x="330200" y="3420931"/>
            <a:ext cx="8826500" cy="4675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0592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8031" y="2449874"/>
            <a:ext cx="10792091" cy="3537599"/>
          </a:xfrm>
        </p:spPr>
        <p:txBody>
          <a:bodyPr/>
          <a:lstStyle/>
          <a:p>
            <a:pPr indent="-274309">
              <a:spcBef>
                <a:spcPts val="0"/>
              </a:spcBef>
              <a:buFont typeface="Arial" panose="020B0604020202020204" pitchFamily="34" charset="0"/>
              <a:buChar char="•"/>
            </a:pPr>
            <a:r>
              <a:rPr lang="en-US" sz="2000" dirty="0"/>
              <a:t>In adults with newly diagnosed ITP and a platelet count of &lt;20 x10</a:t>
            </a:r>
            <a:r>
              <a:rPr lang="en-US" sz="2000" baseline="30000" dirty="0"/>
              <a:t>9</a:t>
            </a:r>
            <a:r>
              <a:rPr lang="en-US" sz="2000" dirty="0"/>
              <a:t>/L who are asymptomatic or have minor mucocutaneous bleeding, the panel suggests </a:t>
            </a:r>
            <a:r>
              <a:rPr lang="en-US" sz="2000" b="1" u="sng" dirty="0"/>
              <a:t>admission to the hospital </a:t>
            </a:r>
            <a:r>
              <a:rPr lang="en-US" sz="1800" i="1" dirty="0">
                <a:solidFill>
                  <a:schemeClr val="tx1">
                    <a:lumMod val="50000"/>
                    <a:lumOff val="50000"/>
                  </a:schemeClr>
                </a:solidFill>
              </a:rPr>
              <a:t>(Conditional recommendation based on very low certainty in the evidence)</a:t>
            </a:r>
          </a:p>
          <a:p>
            <a:pPr indent="-274309">
              <a:spcBef>
                <a:spcPts val="0"/>
              </a:spcBef>
              <a:buFont typeface="Arial" panose="020B0604020202020204" pitchFamily="34" charset="0"/>
              <a:buChar char="•"/>
            </a:pPr>
            <a:endParaRPr lang="en-US" sz="1800" i="1" dirty="0">
              <a:solidFill>
                <a:schemeClr val="tx1">
                  <a:lumMod val="50000"/>
                  <a:lumOff val="50000"/>
                </a:schemeClr>
              </a:solidFill>
            </a:endParaRPr>
          </a:p>
          <a:p>
            <a:pPr indent="-274309">
              <a:spcBef>
                <a:spcPts val="0"/>
              </a:spcBef>
              <a:buFont typeface="Arial" panose="020B0604020202020204" pitchFamily="34" charset="0"/>
              <a:buChar char="•"/>
            </a:pPr>
            <a:r>
              <a:rPr lang="en-US" sz="2000" dirty="0"/>
              <a:t>In adults with an established diagnosis of ITP and a platelet count of &lt;20 x10</a:t>
            </a:r>
            <a:r>
              <a:rPr lang="en-US" sz="2000" baseline="30000" dirty="0"/>
              <a:t>9</a:t>
            </a:r>
            <a:r>
              <a:rPr lang="en-US" sz="2000" dirty="0"/>
              <a:t>/L who are asymptomatic or have minor mucocutaneous bleeding, the panel suggests </a:t>
            </a:r>
            <a:r>
              <a:rPr lang="en-US" sz="2000" b="1" u="sng" dirty="0"/>
              <a:t>outpatient management</a:t>
            </a:r>
            <a:r>
              <a:rPr lang="en-US" sz="2000" b="1" dirty="0"/>
              <a:t> </a:t>
            </a:r>
            <a:r>
              <a:rPr lang="en-US" sz="1800" i="1" dirty="0">
                <a:solidFill>
                  <a:schemeClr val="tx1">
                    <a:lumMod val="50000"/>
                    <a:lumOff val="50000"/>
                  </a:schemeClr>
                </a:solidFill>
              </a:rPr>
              <a:t>(Conditional recommendation based on very low certainty in the evidence)</a:t>
            </a:r>
          </a:p>
          <a:p>
            <a:pPr indent="-274309">
              <a:spcBef>
                <a:spcPts val="0"/>
              </a:spcBef>
              <a:buFont typeface="Arial" panose="020B0604020202020204" pitchFamily="34" charset="0"/>
              <a:buChar char="•"/>
            </a:pPr>
            <a:endParaRPr lang="en-US" sz="2000" b="1" u="sng" dirty="0"/>
          </a:p>
          <a:p>
            <a:pPr indent="-274309">
              <a:spcBef>
                <a:spcPts val="0"/>
              </a:spcBef>
              <a:buFont typeface="Arial" panose="020B0604020202020204" pitchFamily="34" charset="0"/>
              <a:buChar char="•"/>
            </a:pPr>
            <a:endParaRPr lang="en-US" sz="1600" i="1" dirty="0">
              <a:solidFill>
                <a:schemeClr val="tx1">
                  <a:lumMod val="50000"/>
                  <a:lumOff val="50000"/>
                </a:schemeClr>
              </a:solidFill>
            </a:endParaRPr>
          </a:p>
          <a:p>
            <a:pPr indent="-274309">
              <a:spcBef>
                <a:spcPts val="0"/>
              </a:spcBef>
              <a:buFont typeface="Arial" panose="020B0604020202020204" pitchFamily="34" charset="0"/>
              <a:buChar char="•"/>
            </a:pPr>
            <a:r>
              <a:rPr lang="en-US" sz="2000" dirty="0"/>
              <a:t>In adults with a platelet count of </a:t>
            </a:r>
            <a:r>
              <a:rPr lang="en-US" sz="2000" u="sng" dirty="0"/>
              <a:t>&gt;</a:t>
            </a:r>
            <a:r>
              <a:rPr lang="en-US" sz="2000" dirty="0"/>
              <a:t> 20 x10</a:t>
            </a:r>
            <a:r>
              <a:rPr lang="en-US" sz="2000" baseline="30000" dirty="0"/>
              <a:t>9</a:t>
            </a:r>
            <a:r>
              <a:rPr lang="en-US" sz="2000" dirty="0"/>
              <a:t>/L who are asymptomatic or have minor mucocutaneous bleeding, the panel suggests </a:t>
            </a:r>
            <a:r>
              <a:rPr lang="en-US" sz="2000" b="1" u="sng" dirty="0"/>
              <a:t>outpatient management </a:t>
            </a:r>
            <a:r>
              <a:rPr lang="en-US" sz="1600" i="1" dirty="0">
                <a:solidFill>
                  <a:schemeClr val="tx1">
                    <a:lumMod val="50000"/>
                    <a:lumOff val="50000"/>
                  </a:schemeClr>
                </a:solidFill>
              </a:rPr>
              <a:t>(Conditional recommendation based on very low certainty in the evidence) </a:t>
            </a:r>
            <a:endParaRPr lang="en-US" sz="1600" b="1" u="sng" dirty="0">
              <a:solidFill>
                <a:schemeClr val="tx1">
                  <a:lumMod val="50000"/>
                  <a:lumOff val="50000"/>
                </a:schemeClr>
              </a:solidFill>
            </a:endParaRPr>
          </a:p>
          <a:p>
            <a:pPr indent="-274309">
              <a:spcBef>
                <a:spcPts val="0"/>
              </a:spcBef>
              <a:buFont typeface="Arial" panose="020B0604020202020204" pitchFamily="34" charset="0"/>
              <a:buChar char="•"/>
            </a:pPr>
            <a:endParaRPr lang="en-US" sz="1600" b="1" u="sng" dirty="0">
              <a:solidFill>
                <a:schemeClr val="tx1">
                  <a:lumMod val="50000"/>
                  <a:lumOff val="50000"/>
                </a:schemeClr>
              </a:solidFill>
            </a:endParaRPr>
          </a:p>
          <a:p>
            <a:pPr marL="0" indent="-274309">
              <a:spcBef>
                <a:spcPts val="0"/>
              </a:spcBef>
              <a:buNone/>
            </a:pPr>
            <a:endParaRPr lang="en-US" sz="2400" dirty="0"/>
          </a:p>
        </p:txBody>
      </p:sp>
      <p:sp>
        <p:nvSpPr>
          <p:cNvPr id="2" name="TextBox 1"/>
          <p:cNvSpPr txBox="1"/>
          <p:nvPr/>
        </p:nvSpPr>
        <p:spPr>
          <a:xfrm>
            <a:off x="622912" y="1557322"/>
            <a:ext cx="5382246" cy="892552"/>
          </a:xfrm>
          <a:prstGeom prst="rect">
            <a:avLst/>
          </a:prstGeom>
          <a:noFill/>
        </p:spPr>
        <p:txBody>
          <a:bodyPr wrap="square" rtlCol="0">
            <a:spAutoFit/>
          </a:bodyPr>
          <a:lstStyle/>
          <a:p>
            <a:r>
              <a:rPr lang="en-US" sz="2800">
                <a:solidFill>
                  <a:srgbClr val="E53E31"/>
                </a:solidFill>
              </a:rPr>
              <a:t>Three relevant </a:t>
            </a:r>
            <a:r>
              <a:rPr lang="en-US" sz="2800" dirty="0">
                <a:solidFill>
                  <a:srgbClr val="E53E31"/>
                </a:solidFill>
              </a:rPr>
              <a:t>recommendations:</a:t>
            </a:r>
            <a:r>
              <a:rPr lang="en-US" sz="2400" dirty="0">
                <a:solidFill>
                  <a:srgbClr val="E53E31"/>
                </a:solidFill>
              </a:rPr>
              <a:t> </a:t>
            </a:r>
            <a:br>
              <a:rPr lang="en-US" sz="2400" dirty="0">
                <a:solidFill>
                  <a:srgbClr val="E53E31"/>
                </a:solidFill>
              </a:rPr>
            </a:br>
            <a:endParaRPr lang="en-US" sz="2400" i="1" dirty="0">
              <a:solidFill>
                <a:srgbClr val="E53E31"/>
              </a:solidFill>
            </a:endParaRPr>
          </a:p>
        </p:txBody>
      </p:sp>
    </p:spTree>
    <p:extLst>
      <p:ext uri="{BB962C8B-B14F-4D97-AF65-F5344CB8AC3E}">
        <p14:creationId xmlns:p14="http://schemas.microsoft.com/office/powerpoint/2010/main" val="3426846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Remarks and Good Practice Statement</a:t>
            </a:r>
          </a:p>
        </p:txBody>
      </p:sp>
      <p:sp>
        <p:nvSpPr>
          <p:cNvPr id="4" name="TextBox 3">
            <a:extLst>
              <a:ext uri="{FF2B5EF4-FFF2-40B4-BE49-F238E27FC236}">
                <a16:creationId xmlns:a16="http://schemas.microsoft.com/office/drawing/2014/main" id="{B20DD023-7461-43EB-9825-6C1B2561FB6A}"/>
              </a:ext>
            </a:extLst>
          </p:cNvPr>
          <p:cNvSpPr txBox="1"/>
          <p:nvPr/>
        </p:nvSpPr>
        <p:spPr>
          <a:xfrm>
            <a:off x="1029801" y="2054108"/>
            <a:ext cx="9326879" cy="2108269"/>
          </a:xfrm>
          <a:prstGeom prst="rect">
            <a:avLst/>
          </a:prstGeom>
          <a:solidFill>
            <a:srgbClr val="FED9B0"/>
          </a:solidFill>
        </p:spPr>
        <p:txBody>
          <a:bodyPr wrap="square" lIns="91440" tIns="91440" bIns="91440" rtlCol="0">
            <a:spAutoFit/>
          </a:bodyPr>
          <a:lstStyle/>
          <a:p>
            <a:pPr marL="182880" indent="-182880">
              <a:spcAft>
                <a:spcPts val="600"/>
              </a:spcAft>
              <a:buFont typeface="Arial" panose="020B0604020202020204" pitchFamily="34" charset="0"/>
              <a:buChar char="•"/>
            </a:pPr>
            <a:r>
              <a:rPr lang="en-CA" sz="2000" dirty="0">
                <a:solidFill>
                  <a:schemeClr val="tx1">
                    <a:lumMod val="50000"/>
                    <a:lumOff val="50000"/>
                  </a:schemeClr>
                </a:solidFill>
              </a:rPr>
              <a:t>In</a:t>
            </a:r>
            <a:r>
              <a:rPr lang="nl-NL" sz="2000" dirty="0">
                <a:solidFill>
                  <a:schemeClr val="tx1">
                    <a:lumMod val="50000"/>
                    <a:lumOff val="50000"/>
                  </a:schemeClr>
                </a:solidFill>
              </a:rPr>
              <a:t> </a:t>
            </a:r>
            <a:r>
              <a:rPr lang="en-CA" sz="2000" dirty="0">
                <a:solidFill>
                  <a:schemeClr val="tx1">
                    <a:lumMod val="50000"/>
                    <a:lumOff val="50000"/>
                  </a:schemeClr>
                </a:solidFill>
              </a:rPr>
              <a:t> any setting, patients refractory to treatment, with social concerns, uncertainty about the diagnosis, significant comorbidities with risk of bleeding, and more significant mucosal bleeding may benefit from admission to the hospital.</a:t>
            </a:r>
          </a:p>
          <a:p>
            <a:pPr marL="182880" indent="-182880">
              <a:spcAft>
                <a:spcPts val="600"/>
              </a:spcAft>
              <a:buFont typeface="Arial" panose="020B0604020202020204" pitchFamily="34" charset="0"/>
              <a:buChar char="•"/>
            </a:pPr>
            <a:r>
              <a:rPr lang="en-CA" sz="2000" dirty="0">
                <a:solidFill>
                  <a:schemeClr val="tx1">
                    <a:lumMod val="50000"/>
                    <a:lumOff val="50000"/>
                  </a:schemeClr>
                </a:solidFill>
              </a:rPr>
              <a:t>Patients not admitted to the hospital should receive expedited follow-up with a hematologist. The need for admission is also variable across the range of platelet counts represented across the two recommendations.</a:t>
            </a:r>
          </a:p>
        </p:txBody>
      </p:sp>
      <p:sp>
        <p:nvSpPr>
          <p:cNvPr id="5" name="Content Placeholder 4"/>
          <p:cNvSpPr txBox="1">
            <a:spLocks noGrp="1"/>
          </p:cNvSpPr>
          <p:nvPr>
            <p:ph idx="1"/>
          </p:nvPr>
        </p:nvSpPr>
        <p:spPr>
          <a:xfrm>
            <a:off x="1029801" y="4299917"/>
            <a:ext cx="9303326" cy="800219"/>
          </a:xfrm>
          <a:prstGeom prst="rect">
            <a:avLst/>
          </a:prstGeom>
          <a:solidFill>
            <a:srgbClr val="C9D7AF"/>
          </a:solidFill>
        </p:spPr>
        <p:txBody>
          <a:bodyPr wrap="square" lIns="91440" tIns="91440" bIns="91440" rtlCol="0">
            <a:spAutoFit/>
          </a:bodyPr>
          <a:lstStyle/>
          <a:p>
            <a:pPr marL="182880" indent="-182880">
              <a:spcAft>
                <a:spcPts val="600"/>
              </a:spcAft>
            </a:pPr>
            <a:r>
              <a:rPr lang="en-US" sz="2000" i="1" dirty="0">
                <a:solidFill>
                  <a:schemeClr val="tx1">
                    <a:lumMod val="50000"/>
                    <a:lumOff val="50000"/>
                  </a:schemeClr>
                </a:solidFill>
              </a:rPr>
              <a:t>The referring physician should ensure that the patient has follow-up with a hematologist within 72 hours of the diagnosis or disease relapse. </a:t>
            </a:r>
          </a:p>
        </p:txBody>
      </p:sp>
    </p:spTree>
    <p:extLst>
      <p:ext uri="{BB962C8B-B14F-4D97-AF65-F5344CB8AC3E}">
        <p14:creationId xmlns:p14="http://schemas.microsoft.com/office/powerpoint/2010/main" val="339462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a:lstStyle/>
          <a:p>
            <a:r>
              <a:rPr lang="en-US" dirty="0"/>
              <a:t>Recommendation  </a:t>
            </a:r>
            <a:br>
              <a:rPr lang="en-US" dirty="0"/>
            </a:br>
            <a:br>
              <a:rPr lang="en-US" dirty="0"/>
            </a:br>
            <a:endParaRPr lang="en-US" dirty="0"/>
          </a:p>
        </p:txBody>
      </p:sp>
      <p:sp>
        <p:nvSpPr>
          <p:cNvPr id="3" name="Content Placeholder 2"/>
          <p:cNvSpPr>
            <a:spLocks noGrp="1"/>
          </p:cNvSpPr>
          <p:nvPr>
            <p:ph idx="1"/>
          </p:nvPr>
        </p:nvSpPr>
        <p:spPr>
          <a:xfrm>
            <a:off x="512931" y="2105230"/>
            <a:ext cx="11166138" cy="1127921"/>
          </a:xfrm>
        </p:spPr>
        <p:txBody>
          <a:bodyPr/>
          <a:lstStyle/>
          <a:p>
            <a:pPr marL="0" indent="0">
              <a:buNone/>
            </a:pPr>
            <a:r>
              <a:rPr lang="en-CA" sz="2000" dirty="0"/>
              <a:t>In adults with newly diagnosed ITP, the panel recommends</a:t>
            </a:r>
            <a:r>
              <a:rPr lang="en-CA" sz="2000" b="1" dirty="0"/>
              <a:t> </a:t>
            </a:r>
            <a:r>
              <a:rPr lang="en-CA" sz="2000" b="1" u="sng" dirty="0"/>
              <a:t>against a prolonged course (&gt;6 weeks) of prednisone rather than a short course (≤ 6 weeks)</a:t>
            </a:r>
            <a:r>
              <a:rPr lang="en-US" sz="2000" i="1" dirty="0"/>
              <a:t> (Strong recommendation based on very low certainty in the evidence)</a:t>
            </a:r>
            <a:endParaRPr lang="en-US" sz="20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755984" y="3233151"/>
            <a:ext cx="10299031" cy="3093154"/>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sz="2000" dirty="0">
                <a:solidFill>
                  <a:schemeClr val="tx1">
                    <a:lumMod val="50000"/>
                    <a:lumOff val="50000"/>
                  </a:schemeClr>
                </a:solidFill>
              </a:rPr>
              <a:t>This represents a paradigmatic situation when a strong recommendation may be used despite low confidence in the effects.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There is no evidence for a benefit with longer duration of corticosteroids and high-quality indirect evidence for adverse events with the use of courses of corticosteroids for &gt; 6 weeks based on.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Side effects include hypertension, hyperglycemia, sleep and mood disturbances, gastric irritation or ulcer formation, glaucoma, and osteoporosis.</a:t>
            </a:r>
            <a:r>
              <a:rPr lang="nl-NL" sz="2000" dirty="0">
                <a:solidFill>
                  <a:schemeClr val="tx1">
                    <a:lumMod val="50000"/>
                    <a:lumOff val="50000"/>
                  </a:schemeClr>
                </a:solidFill>
              </a:rPr>
              <a:t> </a:t>
            </a:r>
            <a:r>
              <a:rPr lang="en-US" dirty="0">
                <a:solidFill>
                  <a:schemeClr val="tx1">
                    <a:lumMod val="50000"/>
                    <a:lumOff val="50000"/>
                  </a:schemeClr>
                </a:solidFill>
              </a:rPr>
              <a:t> </a:t>
            </a:r>
            <a:r>
              <a:rPr lang="nl-NL" sz="2000" dirty="0">
                <a:solidFill>
                  <a:schemeClr val="tx1">
                    <a:lumMod val="50000"/>
                    <a:lumOff val="50000"/>
                  </a:schemeClr>
                </a:solidFill>
              </a:rPr>
              <a:t> </a:t>
            </a:r>
            <a:r>
              <a:rPr lang="en-CA" sz="2000" dirty="0">
                <a:solidFill>
                  <a:schemeClr val="tx1">
                    <a:lumMod val="50000"/>
                    <a:lumOff val="50000"/>
                  </a:schemeClr>
                </a:solidFill>
              </a:rPr>
              <a:t>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Corticosteroid course duration of 6 weeks represents a reasonable duration to provide a standard maximum 21 days of treatment plus additional time for the taper. </a:t>
            </a:r>
            <a:endParaRPr lang="nl-NL" sz="2000" dirty="0">
              <a:solidFill>
                <a:schemeClr val="tx1">
                  <a:lumMod val="50000"/>
                  <a:lumOff val="50000"/>
                </a:schemeClr>
              </a:solidFill>
            </a:endParaRPr>
          </a:p>
        </p:txBody>
      </p:sp>
    </p:spTree>
    <p:extLst>
      <p:ext uri="{BB962C8B-B14F-4D97-AF65-F5344CB8AC3E}">
        <p14:creationId xmlns:p14="http://schemas.microsoft.com/office/powerpoint/2010/main" val="25153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 </a:t>
            </a:r>
            <a:br>
              <a:rPr lang="en-US" dirty="0"/>
            </a:br>
            <a:br>
              <a:rPr lang="en-US" dirty="0"/>
            </a:br>
            <a:endParaRPr lang="en-US" dirty="0"/>
          </a:p>
        </p:txBody>
      </p:sp>
      <p:sp>
        <p:nvSpPr>
          <p:cNvPr id="3" name="Content Placeholder 2"/>
          <p:cNvSpPr>
            <a:spLocks noGrp="1"/>
          </p:cNvSpPr>
          <p:nvPr>
            <p:ph idx="1"/>
          </p:nvPr>
        </p:nvSpPr>
        <p:spPr>
          <a:xfrm>
            <a:off x="505162" y="2380566"/>
            <a:ext cx="10175030" cy="3954624"/>
          </a:xfrm>
        </p:spPr>
        <p:txBody>
          <a:bodyPr/>
          <a:lstStyle/>
          <a:p>
            <a:pPr marL="0" indent="0">
              <a:buNone/>
            </a:pPr>
            <a:r>
              <a:rPr lang="en-CA" sz="2000" dirty="0"/>
              <a:t>In adults with newly diagnosed ITP requiring corticosteroids, the panel suggests </a:t>
            </a:r>
            <a:r>
              <a:rPr lang="en-CA" sz="2000" b="1" u="sng" dirty="0"/>
              <a:t>either prednisone (0.5 to 2.0 mg/kg/day) or dexamethasone (40 mg/day for 4 days) for initial therapy </a:t>
            </a:r>
            <a:r>
              <a:rPr lang="en-US" sz="2000" i="1" dirty="0"/>
              <a:t>(Conditional recommendation based on very low certainty in the evidence)</a:t>
            </a:r>
            <a:endParaRPr lang="en-CA" sz="20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2671963" y="3696158"/>
            <a:ext cx="6848073" cy="1323439"/>
          </a:xfrm>
          <a:prstGeom prst="rect">
            <a:avLst/>
          </a:prstGeom>
          <a:solidFill>
            <a:srgbClr val="FED9B0"/>
          </a:solidFill>
        </p:spPr>
        <p:txBody>
          <a:bodyPr wrap="square" rtlCol="0">
            <a:spAutoFit/>
          </a:bodyPr>
          <a:lstStyle/>
          <a:p>
            <a:r>
              <a:rPr lang="en-CA" sz="2000" dirty="0">
                <a:solidFill>
                  <a:schemeClr val="tx1">
                    <a:lumMod val="50000"/>
                    <a:lumOff val="50000"/>
                  </a:schemeClr>
                </a:solidFill>
              </a:rPr>
              <a:t>If rapidity of platelet count response is important, an initial course of dexamethasone over prednisone may be preferred given that dexamethasone showed increased desirable effects with regards to response at 7 days.</a:t>
            </a:r>
          </a:p>
        </p:txBody>
      </p:sp>
    </p:spTree>
    <p:extLst>
      <p:ext uri="{BB962C8B-B14F-4D97-AF65-F5344CB8AC3E}">
        <p14:creationId xmlns:p14="http://schemas.microsoft.com/office/powerpoint/2010/main" val="4099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98563-646C-4343-96F0-E7607957F55C}"/>
              </a:ext>
            </a:extLst>
          </p:cNvPr>
          <p:cNvSpPr>
            <a:spLocks noGrp="1"/>
          </p:cNvSpPr>
          <p:nvPr>
            <p:ph idx="1"/>
          </p:nvPr>
        </p:nvSpPr>
        <p:spPr>
          <a:xfrm>
            <a:off x="338076" y="1544737"/>
            <a:ext cx="7451685" cy="4497247"/>
          </a:xfrm>
        </p:spPr>
        <p:txBody>
          <a:bodyPr/>
          <a:lstStyle/>
          <a:p>
            <a:pPr marL="0" indent="0">
              <a:buNone/>
            </a:pPr>
            <a:r>
              <a:rPr lang="en-US" dirty="0"/>
              <a:t>American Society of Hematology 2019 Guideline for Immune Thrombocytopenia</a:t>
            </a:r>
          </a:p>
          <a:p>
            <a:pPr marL="0" indent="0">
              <a:buNone/>
            </a:pPr>
            <a:endParaRPr lang="en-US" dirty="0"/>
          </a:p>
          <a:p>
            <a:pPr marL="0" indent="0">
              <a:buNone/>
            </a:pPr>
            <a:r>
              <a:rPr lang="en-CA" sz="2000" dirty="0"/>
              <a:t>Cindy Neunert, </a:t>
            </a:r>
            <a:r>
              <a:rPr lang="en-CA" sz="2000" dirty="0" err="1"/>
              <a:t>Deirdra</a:t>
            </a:r>
            <a:r>
              <a:rPr lang="en-CA" sz="2000" dirty="0"/>
              <a:t> R. Terrell, Donald M. Arnold, George Buchanan, Douglas B. </a:t>
            </a:r>
            <a:r>
              <a:rPr lang="en-CA" sz="2000" dirty="0" err="1"/>
              <a:t>Cines</a:t>
            </a:r>
            <a:r>
              <a:rPr lang="en-CA" sz="2000" dirty="0"/>
              <a:t>, Nichola Cooper, Adam Cuker, Jenny M. </a:t>
            </a:r>
            <a:r>
              <a:rPr lang="en-CA" sz="2000" dirty="0" err="1"/>
              <a:t>Despotovic</a:t>
            </a:r>
            <a:r>
              <a:rPr lang="en-CA" sz="2000" dirty="0"/>
              <a:t>, James N. George, Rachael F. Grace, Thomas </a:t>
            </a:r>
            <a:r>
              <a:rPr lang="en-CA" sz="2000" dirty="0" err="1"/>
              <a:t>Kϋhne</a:t>
            </a:r>
            <a:r>
              <a:rPr lang="en-CA" sz="2000" dirty="0"/>
              <a:t>, David J. </a:t>
            </a:r>
            <a:r>
              <a:rPr lang="en-CA" sz="2000" dirty="0" err="1"/>
              <a:t>Kuter</a:t>
            </a:r>
            <a:r>
              <a:rPr lang="en-CA" sz="2000" dirty="0"/>
              <a:t>, Wendy Lim, Keith R. McCrae, Barbara Pruitt, Hayley </a:t>
            </a:r>
            <a:r>
              <a:rPr lang="en-CA" sz="2000" dirty="0" err="1"/>
              <a:t>Shimanek</a:t>
            </a:r>
            <a:r>
              <a:rPr lang="en-CA" sz="2000" dirty="0"/>
              <a:t>,  Sara K. Vesely </a:t>
            </a:r>
            <a:endParaRPr lang="en-US" sz="2000" dirty="0"/>
          </a:p>
          <a:p>
            <a:pPr marL="0" indent="0">
              <a:buNone/>
            </a:pPr>
            <a:endParaRPr lang="en-US" dirty="0"/>
          </a:p>
        </p:txBody>
      </p:sp>
      <p:pic>
        <p:nvPicPr>
          <p:cNvPr id="5" name="Picture 4">
            <a:extLst>
              <a:ext uri="{FF2B5EF4-FFF2-40B4-BE49-F238E27FC236}">
                <a16:creationId xmlns:a16="http://schemas.microsoft.com/office/drawing/2014/main" id="{91140B46-B246-F24C-9352-1886CD64D4C6}"/>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383659" y="2022128"/>
            <a:ext cx="3206457" cy="4228414"/>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4744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 Statement</a:t>
            </a:r>
          </a:p>
        </p:txBody>
      </p:sp>
      <p:sp>
        <p:nvSpPr>
          <p:cNvPr id="6" name="TextBox 5"/>
          <p:cNvSpPr txBox="1"/>
          <p:nvPr/>
        </p:nvSpPr>
        <p:spPr>
          <a:xfrm>
            <a:off x="419100" y="2355823"/>
            <a:ext cx="11048552" cy="3416320"/>
          </a:xfrm>
          <a:prstGeom prst="rect">
            <a:avLst/>
          </a:prstGeom>
          <a:solidFill>
            <a:srgbClr val="C9D7AF"/>
          </a:solidFill>
        </p:spPr>
        <p:txBody>
          <a:bodyPr wrap="square" rtlCol="0">
            <a:spAutoFit/>
          </a:bodyPr>
          <a:lstStyle/>
          <a:p>
            <a:pPr marL="285750" indent="-285750">
              <a:buFont typeface="Arial" panose="020B0604020202020204" pitchFamily="34" charset="0"/>
              <a:buChar char="•"/>
            </a:pPr>
            <a:r>
              <a:rPr lang="en-US" sz="2400" i="1" dirty="0">
                <a:solidFill>
                  <a:schemeClr val="tx1">
                    <a:lumMod val="50000"/>
                    <a:lumOff val="50000"/>
                  </a:schemeClr>
                </a:solidFill>
              </a:rPr>
              <a:t>The treating physician should ensure the patient is adequately monitored for potential corticosteroid side effects regardless of the duration or type of corticosteroid selected. This includes close monitoring for hypertension, hyperglycemia, sleep and mood disturbances, gastric irritation or ulcer formation, glaucoma, myopathy, and osteoporosis. </a:t>
            </a:r>
          </a:p>
          <a:p>
            <a:pPr marL="285750" indent="-285750">
              <a:buFont typeface="Arial" panose="020B0604020202020204" pitchFamily="34" charset="0"/>
              <a:buChar char="•"/>
            </a:pPr>
            <a:endParaRPr lang="en-US" sz="2400" i="1" dirty="0">
              <a:solidFill>
                <a:schemeClr val="tx1">
                  <a:lumMod val="50000"/>
                  <a:lumOff val="50000"/>
                </a:schemeClr>
              </a:solidFill>
            </a:endParaRPr>
          </a:p>
          <a:p>
            <a:pPr marL="285750" indent="-285750">
              <a:buFont typeface="Arial" panose="020B0604020202020204" pitchFamily="34" charset="0"/>
              <a:buChar char="•"/>
            </a:pPr>
            <a:r>
              <a:rPr lang="en-US" sz="2400" i="1" dirty="0">
                <a:solidFill>
                  <a:schemeClr val="tx1">
                    <a:lumMod val="50000"/>
                    <a:lumOff val="50000"/>
                  </a:schemeClr>
                </a:solidFill>
              </a:rPr>
              <a:t>Given the potential impact of corticosteroids on mental health, the treating physician should conduct an assessment of health-related quality of life (depression, fatigue, mental status, etc.) while patients are receiving corticosteroids. </a:t>
            </a:r>
          </a:p>
        </p:txBody>
      </p:sp>
    </p:spTree>
    <p:extLst>
      <p:ext uri="{BB962C8B-B14F-4D97-AF65-F5344CB8AC3E}">
        <p14:creationId xmlns:p14="http://schemas.microsoft.com/office/powerpoint/2010/main" val="4040452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a:lstStyle/>
          <a:p>
            <a:r>
              <a:rPr lang="en-US" dirty="0"/>
              <a:t>Recommendation  </a:t>
            </a:r>
            <a:br>
              <a:rPr lang="en-US" dirty="0"/>
            </a:br>
            <a:endParaRPr lang="en-US" dirty="0"/>
          </a:p>
        </p:txBody>
      </p:sp>
      <p:sp>
        <p:nvSpPr>
          <p:cNvPr id="3" name="Content Placeholder 2"/>
          <p:cNvSpPr>
            <a:spLocks noGrp="1"/>
          </p:cNvSpPr>
          <p:nvPr>
            <p:ph idx="1"/>
          </p:nvPr>
        </p:nvSpPr>
        <p:spPr>
          <a:xfrm>
            <a:off x="419100" y="2216510"/>
            <a:ext cx="10972800" cy="3954624"/>
          </a:xfrm>
        </p:spPr>
        <p:txBody>
          <a:bodyPr/>
          <a:lstStyle/>
          <a:p>
            <a:pPr marL="0" indent="0">
              <a:buNone/>
            </a:pPr>
            <a:r>
              <a:rPr lang="en-CA" sz="2400" dirty="0"/>
              <a:t>In adults with newly diagnosed ITP, the panel suggests </a:t>
            </a:r>
            <a:r>
              <a:rPr lang="en-CA" sz="2400" b="1" u="sng" dirty="0"/>
              <a:t>against rituximab and corticosteroids rather than corticosteroids alone for initial therapy </a:t>
            </a:r>
            <a:r>
              <a:rPr lang="en-US" sz="2000" i="1" dirty="0"/>
              <a:t>(Conditional recommendation based on very low certainty in the evidence)</a:t>
            </a:r>
            <a:endParaRPr lang="en-CA" sz="24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2331722" y="3455158"/>
            <a:ext cx="7833454" cy="2015936"/>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sz="2000" dirty="0">
                <a:solidFill>
                  <a:schemeClr val="tx1">
                    <a:lumMod val="50000"/>
                    <a:lumOff val="50000"/>
                  </a:schemeClr>
                </a:solidFill>
              </a:rPr>
              <a:t>If high value is placed on possibility for remission over concerns for potential side effects of rituximab, then an initial course of corticosteroids with rituximab may be preferred.</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The addition of rituximab increases treatment costs; it is unknown if these additional up-front costs are off set by avoidance of later expenses.</a:t>
            </a:r>
          </a:p>
        </p:txBody>
      </p:sp>
    </p:spTree>
    <p:extLst>
      <p:ext uri="{BB962C8B-B14F-4D97-AF65-F5344CB8AC3E}">
        <p14:creationId xmlns:p14="http://schemas.microsoft.com/office/powerpoint/2010/main" val="1826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9781116" cy="1362075"/>
          </a:xfrm>
        </p:spPr>
        <p:txBody>
          <a:bodyPr/>
          <a:lstStyle/>
          <a:p>
            <a:r>
              <a:rPr lang="en-CA" sz="4000" dirty="0"/>
              <a:t>Management of adults with ITP who are corticosteroid dependent or unresponsive </a:t>
            </a:r>
            <a:endParaRPr lang="en-US" sz="4000" b="1" dirty="0"/>
          </a:p>
        </p:txBody>
      </p:sp>
    </p:spTree>
    <p:extLst>
      <p:ext uri="{BB962C8B-B14F-4D97-AF65-F5344CB8AC3E}">
        <p14:creationId xmlns:p14="http://schemas.microsoft.com/office/powerpoint/2010/main" val="1275210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6FAA-8DDE-449D-B096-EA7270B44468}"/>
              </a:ext>
            </a:extLst>
          </p:cNvPr>
          <p:cNvSpPr>
            <a:spLocks noGrp="1"/>
          </p:cNvSpPr>
          <p:nvPr>
            <p:ph type="title"/>
          </p:nvPr>
        </p:nvSpPr>
        <p:spPr>
          <a:xfrm>
            <a:off x="419100" y="1340569"/>
            <a:ext cx="10972800" cy="713539"/>
          </a:xfrm>
        </p:spPr>
        <p:txBody>
          <a:bodyPr lIns="0" tIns="0" rIns="0" bIns="0"/>
          <a:lstStyle/>
          <a:p>
            <a:r>
              <a:rPr lang="en-CA" sz="2800" dirty="0"/>
              <a:t>Case 1, Continued:  </a:t>
            </a:r>
          </a:p>
        </p:txBody>
      </p:sp>
      <p:sp>
        <p:nvSpPr>
          <p:cNvPr id="3" name="Content Placeholder 2">
            <a:extLst>
              <a:ext uri="{FF2B5EF4-FFF2-40B4-BE49-F238E27FC236}">
                <a16:creationId xmlns:a16="http://schemas.microsoft.com/office/drawing/2014/main" id="{F85348DD-091C-425A-A1F7-FDAEC3D3AC7D}"/>
              </a:ext>
            </a:extLst>
          </p:cNvPr>
          <p:cNvSpPr>
            <a:spLocks noGrp="1"/>
          </p:cNvSpPr>
          <p:nvPr>
            <p:ph idx="1"/>
          </p:nvPr>
        </p:nvSpPr>
        <p:spPr>
          <a:xfrm>
            <a:off x="419100" y="2054109"/>
            <a:ext cx="10972800" cy="3432292"/>
          </a:xfrm>
        </p:spPr>
        <p:txBody>
          <a:bodyPr>
            <a:normAutofit/>
          </a:bodyPr>
          <a:lstStyle/>
          <a:p>
            <a:pPr>
              <a:spcAft>
                <a:spcPts val="1200"/>
              </a:spcAft>
            </a:pPr>
            <a:r>
              <a:rPr lang="en-CA" sz="2400" dirty="0"/>
              <a:t>It has now been 6 months since you initiated corticosteroids for ITP. </a:t>
            </a:r>
          </a:p>
          <a:p>
            <a:pPr>
              <a:spcAft>
                <a:spcPts val="1200"/>
              </a:spcAft>
            </a:pPr>
            <a:r>
              <a:rPr lang="en-CA" sz="2400" dirty="0"/>
              <a:t>She has responded to prednisone but relapsed following a taper.   </a:t>
            </a:r>
          </a:p>
          <a:p>
            <a:pPr>
              <a:spcAft>
                <a:spcPts val="1200"/>
              </a:spcAft>
            </a:pPr>
            <a:r>
              <a:rPr lang="en-CA" sz="2400" dirty="0"/>
              <a:t>She was subsequently treated with a course of dexamethasone, but invariably relapsed again. </a:t>
            </a:r>
          </a:p>
          <a:p>
            <a:pPr>
              <a:spcAft>
                <a:spcPts val="1200"/>
              </a:spcAft>
            </a:pPr>
            <a:r>
              <a:rPr lang="en-CA" sz="2400" dirty="0"/>
              <a:t>She presents to your office to discuss options to prevent another relapse</a:t>
            </a:r>
          </a:p>
        </p:txBody>
      </p:sp>
    </p:spTree>
    <p:extLst>
      <p:ext uri="{BB962C8B-B14F-4D97-AF65-F5344CB8AC3E}">
        <p14:creationId xmlns:p14="http://schemas.microsoft.com/office/powerpoint/2010/main" val="1739200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099" y="1510167"/>
            <a:ext cx="11123855" cy="3954624"/>
          </a:xfrm>
        </p:spPr>
        <p:txBody>
          <a:bodyPr>
            <a:noAutofit/>
          </a:bodyPr>
          <a:lstStyle/>
          <a:p>
            <a:pPr marL="0" indent="0">
              <a:buNone/>
            </a:pPr>
            <a:r>
              <a:rPr lang="en-CA" sz="2400" b="1" dirty="0">
                <a:solidFill>
                  <a:schemeClr val="tx1">
                    <a:lumMod val="50000"/>
                    <a:lumOff val="50000"/>
                  </a:schemeClr>
                </a:solidFill>
              </a:rPr>
              <a:t>Which of these statements is false about the next best course of action?</a:t>
            </a:r>
          </a:p>
          <a:p>
            <a:pPr marL="0" indent="0">
              <a:buNone/>
            </a:pPr>
            <a:endParaRPr lang="en-CA" sz="2400" dirty="0">
              <a:solidFill>
                <a:schemeClr val="tx1">
                  <a:lumMod val="50000"/>
                  <a:lumOff val="50000"/>
                </a:schemeClr>
              </a:solidFill>
            </a:endParaRPr>
          </a:p>
          <a:p>
            <a:pPr marL="514350" indent="-514350">
              <a:buAutoNum type="alphaUcPeriod"/>
            </a:pPr>
            <a:r>
              <a:rPr lang="en-CA" sz="2400" dirty="0">
                <a:solidFill>
                  <a:schemeClr val="tx1">
                    <a:lumMod val="50000"/>
                    <a:lumOff val="50000"/>
                  </a:schemeClr>
                </a:solidFill>
              </a:rPr>
              <a:t>Rituximab has a durable effect on preventing ITP recurrences for 5 years in 75% with relapsed ITP</a:t>
            </a:r>
          </a:p>
          <a:p>
            <a:pPr marL="514350" indent="-514350">
              <a:buAutoNum type="alphaUcPeriod"/>
            </a:pPr>
            <a:r>
              <a:rPr lang="en-CA" sz="2400" dirty="0">
                <a:solidFill>
                  <a:schemeClr val="tx1">
                    <a:lumMod val="50000"/>
                    <a:lumOff val="50000"/>
                  </a:schemeClr>
                </a:solidFill>
              </a:rPr>
              <a:t>Either thrombopoietin receptor agonist is an acceptable option for treatment of ITP after failure of corticosteroid therapy</a:t>
            </a:r>
          </a:p>
          <a:p>
            <a:pPr marL="514350" indent="-514350">
              <a:buAutoNum type="alphaUcPeriod"/>
            </a:pPr>
            <a:r>
              <a:rPr lang="en-CA" sz="2400" dirty="0">
                <a:solidFill>
                  <a:schemeClr val="tx1">
                    <a:lumMod val="50000"/>
                    <a:lumOff val="50000"/>
                  </a:schemeClr>
                </a:solidFill>
              </a:rPr>
              <a:t>Splenectomy is effective for treatment of relapsed ITP, but carries increased risk of long term infections and thrombosis </a:t>
            </a:r>
          </a:p>
          <a:p>
            <a:pPr marL="514350" indent="-514350">
              <a:buAutoNum type="alphaUcPeriod"/>
            </a:pPr>
            <a:r>
              <a:rPr lang="en-CA" sz="2400" dirty="0">
                <a:solidFill>
                  <a:schemeClr val="tx1">
                    <a:lumMod val="50000"/>
                    <a:lumOff val="50000"/>
                  </a:schemeClr>
                </a:solidFill>
              </a:rPr>
              <a:t>Several immunosuppressive agents like mycophenolate mofetil and azathioprine have activity in adults with relapsed ITP, but are usually reserved for patients who fail second- line therapies</a:t>
            </a:r>
          </a:p>
          <a:p>
            <a:pPr marL="0" indent="0">
              <a:buNone/>
            </a:pPr>
            <a:endParaRPr lang="en-CA" sz="2400" dirty="0">
              <a:solidFill>
                <a:schemeClr val="tx1">
                  <a:lumMod val="50000"/>
                  <a:lumOff val="50000"/>
                </a:schemeClr>
              </a:solidFill>
            </a:endParaRPr>
          </a:p>
        </p:txBody>
      </p:sp>
      <p:sp>
        <p:nvSpPr>
          <p:cNvPr id="4" name="Rectangle 3">
            <a:extLst>
              <a:ext uri="{FF2B5EF4-FFF2-40B4-BE49-F238E27FC236}">
                <a16:creationId xmlns:a16="http://schemas.microsoft.com/office/drawing/2014/main" id="{99BAD767-7BAB-4B53-9712-EA8DCDE89366}"/>
              </a:ext>
            </a:extLst>
          </p:cNvPr>
          <p:cNvSpPr/>
          <p:nvPr/>
        </p:nvSpPr>
        <p:spPr>
          <a:xfrm>
            <a:off x="236768" y="2363092"/>
            <a:ext cx="11434532" cy="747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8029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  </a:t>
            </a:r>
            <a:br>
              <a:rPr lang="en-US" dirty="0"/>
            </a:br>
            <a:endParaRPr lang="en-US" dirty="0"/>
          </a:p>
        </p:txBody>
      </p:sp>
      <p:sp>
        <p:nvSpPr>
          <p:cNvPr id="3" name="Content Placeholder 2"/>
          <p:cNvSpPr>
            <a:spLocks noGrp="1"/>
          </p:cNvSpPr>
          <p:nvPr>
            <p:ph idx="1"/>
          </p:nvPr>
        </p:nvSpPr>
        <p:spPr>
          <a:xfrm>
            <a:off x="505161" y="2312793"/>
            <a:ext cx="10972800" cy="3954624"/>
          </a:xfrm>
        </p:spPr>
        <p:txBody>
          <a:bodyPr/>
          <a:lstStyle/>
          <a:p>
            <a:pPr marL="0" indent="0">
              <a:buNone/>
            </a:pPr>
            <a:r>
              <a:rPr lang="en-CA" sz="2400" dirty="0"/>
              <a:t>In adults with ITP for ≥ 3 months who are corticosteroid-dependent or unresponsive and are going to be treated with a thrombopoietin receptor agonist, the panel suggests </a:t>
            </a:r>
            <a:r>
              <a:rPr lang="en-CA" sz="2400" b="1" u="sng" dirty="0"/>
              <a:t>either </a:t>
            </a:r>
            <a:r>
              <a:rPr lang="en-CA" sz="2400" b="1" u="sng" dirty="0" err="1"/>
              <a:t>eltrombopag</a:t>
            </a:r>
            <a:r>
              <a:rPr lang="en-CA" sz="2400" b="1" u="sng" dirty="0"/>
              <a:t> or romiplostim </a:t>
            </a:r>
            <a:r>
              <a:rPr lang="en-US" sz="2000" i="1" dirty="0"/>
              <a:t>(Conditional recommendation based on very low certainty in the evidence)</a:t>
            </a:r>
            <a:endParaRPr lang="en-CA" sz="24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1911927" y="4046291"/>
            <a:ext cx="7921884" cy="1292662"/>
          </a:xfrm>
          <a:prstGeom prst="rect">
            <a:avLst/>
          </a:prstGeom>
          <a:solidFill>
            <a:srgbClr val="FED9B0"/>
          </a:solidFill>
        </p:spPr>
        <p:txBody>
          <a:bodyPr wrap="square" lIns="182880" tIns="91440" rIns="182880" bIns="91440" rtlCol="0">
            <a:spAutoFit/>
          </a:bodyPr>
          <a:lstStyle/>
          <a:p>
            <a:r>
              <a:rPr lang="en-CA" sz="2400" dirty="0">
                <a:solidFill>
                  <a:schemeClr val="tx1">
                    <a:lumMod val="50000"/>
                    <a:lumOff val="50000"/>
                  </a:schemeClr>
                </a:solidFill>
              </a:rPr>
              <a:t>Individual patient preference may place higher value on use of a daily oral medication (</a:t>
            </a:r>
            <a:r>
              <a:rPr lang="en-CA" sz="2400" dirty="0" err="1">
                <a:solidFill>
                  <a:schemeClr val="tx1">
                    <a:lumMod val="50000"/>
                    <a:lumOff val="50000"/>
                  </a:schemeClr>
                </a:solidFill>
              </a:rPr>
              <a:t>Eltrombopag</a:t>
            </a:r>
            <a:r>
              <a:rPr lang="en-CA" sz="2400" dirty="0">
                <a:solidFill>
                  <a:schemeClr val="tx1">
                    <a:lumMod val="50000"/>
                    <a:lumOff val="50000"/>
                  </a:schemeClr>
                </a:solidFill>
              </a:rPr>
              <a:t>) or one that requires weekly subcutaneous injection (</a:t>
            </a:r>
            <a:r>
              <a:rPr lang="en-CA" sz="2400" dirty="0" err="1">
                <a:solidFill>
                  <a:schemeClr val="tx1">
                    <a:lumMod val="50000"/>
                    <a:lumOff val="50000"/>
                  </a:schemeClr>
                </a:solidFill>
              </a:rPr>
              <a:t>Romiplostim</a:t>
            </a:r>
            <a:r>
              <a:rPr lang="en-CA" sz="2400" dirty="0">
                <a:solidFill>
                  <a:schemeClr val="tx1">
                    <a:lumMod val="50000"/>
                    <a:lumOff val="50000"/>
                  </a:schemeClr>
                </a:solidFill>
              </a:rPr>
              <a:t>). </a:t>
            </a:r>
          </a:p>
        </p:txBody>
      </p:sp>
    </p:spTree>
    <p:extLst>
      <p:ext uri="{BB962C8B-B14F-4D97-AF65-F5344CB8AC3E}">
        <p14:creationId xmlns:p14="http://schemas.microsoft.com/office/powerpoint/2010/main" val="127430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lstStyle/>
          <a:p>
            <a:r>
              <a:rPr lang="en-US" dirty="0"/>
              <a:t>Three relevant recommendations:</a:t>
            </a:r>
            <a:br>
              <a:rPr lang="en-US" dirty="0"/>
            </a:br>
            <a:endParaRPr lang="en-US" dirty="0"/>
          </a:p>
        </p:txBody>
      </p:sp>
      <p:sp>
        <p:nvSpPr>
          <p:cNvPr id="3" name="Content Placeholder 2"/>
          <p:cNvSpPr>
            <a:spLocks noGrp="1"/>
          </p:cNvSpPr>
          <p:nvPr>
            <p:ph idx="1"/>
          </p:nvPr>
        </p:nvSpPr>
        <p:spPr>
          <a:xfrm>
            <a:off x="567447" y="1963816"/>
            <a:ext cx="10162909" cy="3954624"/>
          </a:xfrm>
        </p:spPr>
        <p:txBody>
          <a:bodyPr/>
          <a:lstStyle/>
          <a:p>
            <a:r>
              <a:rPr lang="en-CA" sz="2400" dirty="0"/>
              <a:t>In</a:t>
            </a:r>
            <a:r>
              <a:rPr lang="en-CA" sz="2400" b="1" dirty="0"/>
              <a:t> </a:t>
            </a:r>
            <a:r>
              <a:rPr lang="en-CA" sz="2400" dirty="0"/>
              <a:t>adults with ITP lasting ≥3 months who are corticosteroid dependent or unresponsive, the ASH guideline panel suggests </a:t>
            </a:r>
            <a:r>
              <a:rPr lang="en-CA" sz="2400" b="1" u="sng" dirty="0"/>
              <a:t>either splenectomy or a thrombopoietin receptor agonist  </a:t>
            </a:r>
            <a:r>
              <a:rPr lang="en-US" sz="1800" i="1" dirty="0"/>
              <a:t>(Conditional recommendations based on very low certainty in the evidence)</a:t>
            </a:r>
          </a:p>
          <a:p>
            <a:endParaRPr lang="en-CA" sz="2000" b="1" i="1" u="sng" dirty="0"/>
          </a:p>
          <a:p>
            <a:r>
              <a:rPr lang="en-CA" sz="2400" dirty="0"/>
              <a:t>In adults with ITP lasting ≥3 months who are corticosteroid dependent or unresponsive, the panel suggests </a:t>
            </a:r>
            <a:r>
              <a:rPr lang="en-CA" sz="2400" b="1" u="sng" dirty="0"/>
              <a:t>rituximab rather than splenectomy</a:t>
            </a:r>
            <a:r>
              <a:rPr lang="en-US" sz="2400" dirty="0"/>
              <a:t> </a:t>
            </a:r>
            <a:r>
              <a:rPr lang="en-US" sz="1800" i="1" dirty="0"/>
              <a:t>(Conditional recommendations based on very low certainty in the evidence)</a:t>
            </a:r>
          </a:p>
          <a:p>
            <a:endParaRPr lang="en-CA" sz="1800" b="1" i="1" u="sng" dirty="0"/>
          </a:p>
          <a:p>
            <a:r>
              <a:rPr lang="en-CA" sz="2400" dirty="0"/>
              <a:t>In adults with ITP lasting ≥3 months who are corticosteroid dependent or unresponsive, the panel suggests </a:t>
            </a:r>
            <a:r>
              <a:rPr lang="en-CA" sz="2400" b="1" u="sng" dirty="0"/>
              <a:t>a thrombopoietin receptor agonist rather than rituximab </a:t>
            </a:r>
            <a:r>
              <a:rPr lang="en-US" sz="1800" i="1" dirty="0"/>
              <a:t>(Conditional recommendations based on very low certainty in the evidence)</a:t>
            </a:r>
            <a:endParaRPr lang="en-US" sz="1800" b="1" i="1" u="sng" dirty="0"/>
          </a:p>
          <a:p>
            <a:pPr marL="0" indent="0">
              <a:buNone/>
            </a:pPr>
            <a:endParaRPr lang="en-CA" sz="2000" dirty="0"/>
          </a:p>
        </p:txBody>
      </p:sp>
    </p:spTree>
    <p:extLst>
      <p:ext uri="{BB962C8B-B14F-4D97-AF65-F5344CB8AC3E}">
        <p14:creationId xmlns:p14="http://schemas.microsoft.com/office/powerpoint/2010/main" val="414740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12" y="1149145"/>
            <a:ext cx="10972800" cy="713539"/>
          </a:xfrm>
        </p:spPr>
        <p:txBody>
          <a:bodyPr/>
          <a:lstStyle/>
          <a:p>
            <a:r>
              <a:rPr lang="en-US" sz="2800" dirty="0"/>
              <a:t>Remarks</a:t>
            </a:r>
          </a:p>
        </p:txBody>
      </p:sp>
      <p:sp>
        <p:nvSpPr>
          <p:cNvPr id="6" name="TextBox 5">
            <a:extLst>
              <a:ext uri="{FF2B5EF4-FFF2-40B4-BE49-F238E27FC236}">
                <a16:creationId xmlns:a16="http://schemas.microsoft.com/office/drawing/2014/main" id="{B20DD023-7461-43EB-9825-6C1B2561FB6A}"/>
              </a:ext>
            </a:extLst>
          </p:cNvPr>
          <p:cNvSpPr txBox="1"/>
          <p:nvPr/>
        </p:nvSpPr>
        <p:spPr>
          <a:xfrm>
            <a:off x="1655064" y="1862684"/>
            <a:ext cx="9189720" cy="4478149"/>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sz="2000" dirty="0">
                <a:solidFill>
                  <a:schemeClr val="tx1">
                    <a:lumMod val="50000"/>
                    <a:lumOff val="50000"/>
                  </a:schemeClr>
                </a:solidFill>
              </a:rPr>
              <a:t>The choice of second-line treatment should be individualized based on duration of ITP, frequency of bleeding episodes requiring hospitalization or rescue medication, comorbidities, adherence, medical and social support networks, patient values and preferences, cost, and availability.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 education and shared decision-making are encouraged.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If possible, splenectomy should be delayed for at least one year after diagnosis because of the potential for spontaneous remission in the first year.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Patients who value avoidance of long-term medication may prefer splenectomy or rituximab.</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Patients who wish to avoid surgery may prefer a </a:t>
            </a:r>
            <a:r>
              <a:rPr lang="en-CA" sz="2000" dirty="0" err="1">
                <a:solidFill>
                  <a:schemeClr val="tx1">
                    <a:lumMod val="50000"/>
                    <a:lumOff val="50000"/>
                  </a:schemeClr>
                </a:solidFill>
              </a:rPr>
              <a:t>thrombopoietin</a:t>
            </a:r>
            <a:r>
              <a:rPr lang="en-CA" sz="2000" dirty="0">
                <a:solidFill>
                  <a:schemeClr val="tx1">
                    <a:lumMod val="50000"/>
                    <a:lumOff val="50000"/>
                  </a:schemeClr>
                </a:solidFill>
              </a:rPr>
              <a:t> receptor agonist (TPO-RA) or rituximab.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Patients who place a high value on achieving a durable response may prefer splenectomy or TPO-RAs.</a:t>
            </a:r>
          </a:p>
        </p:txBody>
      </p:sp>
    </p:spTree>
    <p:extLst>
      <p:ext uri="{BB962C8B-B14F-4D97-AF65-F5344CB8AC3E}">
        <p14:creationId xmlns:p14="http://schemas.microsoft.com/office/powerpoint/2010/main" val="299175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1060-5F93-964F-BE66-A6CF437055D5}"/>
              </a:ext>
            </a:extLst>
          </p:cNvPr>
          <p:cNvSpPr/>
          <p:nvPr/>
        </p:nvSpPr>
        <p:spPr>
          <a:xfrm>
            <a:off x="0" y="350957"/>
            <a:ext cx="11274950" cy="849690"/>
          </a:xfrm>
          <a:prstGeom prst="rect">
            <a:avLst/>
          </a:prstGeom>
          <a:gradFill flip="none" rotWithShape="1">
            <a:gsLst>
              <a:gs pos="86000">
                <a:schemeClr val="accent3">
                  <a:lumMod val="5000"/>
                  <a:lumOff val="95000"/>
                </a:schemeClr>
              </a:gs>
              <a:gs pos="100000">
                <a:schemeClr val="accent3">
                  <a:lumMod val="30000"/>
                  <a:lumOff val="70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7AB780E-D73D-47E6-836E-3AC51B134367}"/>
              </a:ext>
            </a:extLst>
          </p:cNvPr>
          <p:cNvSpPr txBox="1"/>
          <p:nvPr/>
        </p:nvSpPr>
        <p:spPr>
          <a:xfrm>
            <a:off x="233120" y="444007"/>
            <a:ext cx="3437179" cy="1015663"/>
          </a:xfrm>
          <a:prstGeom prst="rect">
            <a:avLst/>
          </a:prstGeom>
          <a:noFill/>
        </p:spPr>
        <p:txBody>
          <a:bodyPr wrap="square" rtlCol="0">
            <a:spAutoFit/>
          </a:bodyPr>
          <a:lstStyle/>
          <a:p>
            <a:pPr algn="ctr"/>
            <a:r>
              <a:rPr lang="en-US" sz="2000" b="1" dirty="0">
                <a:solidFill>
                  <a:srgbClr val="E63E30"/>
                </a:solidFill>
              </a:rPr>
              <a:t>Algorithm for the selection of second-line therapy in adults with ITP</a:t>
            </a:r>
          </a:p>
        </p:txBody>
      </p:sp>
      <p:pic>
        <p:nvPicPr>
          <p:cNvPr id="9" name="Picture 8">
            <a:extLst>
              <a:ext uri="{FF2B5EF4-FFF2-40B4-BE49-F238E27FC236}">
                <a16:creationId xmlns:a16="http://schemas.microsoft.com/office/drawing/2014/main" id="{5EE2FE2B-1F1D-F447-8EE5-2F292CBD6E40}"/>
              </a:ext>
            </a:extLst>
          </p:cNvPr>
          <p:cNvPicPr>
            <a:picLocks noChangeAspect="1"/>
          </p:cNvPicPr>
          <p:nvPr/>
        </p:nvPicPr>
        <p:blipFill>
          <a:blip r:embed="rId3"/>
          <a:stretch>
            <a:fillRect/>
          </a:stretch>
        </p:blipFill>
        <p:spPr>
          <a:xfrm>
            <a:off x="2650811" y="444007"/>
            <a:ext cx="8181687" cy="6066270"/>
          </a:xfrm>
          <a:prstGeom prst="rect">
            <a:avLst/>
          </a:prstGeom>
        </p:spPr>
      </p:pic>
    </p:spTree>
    <p:extLst>
      <p:ext uri="{BB962C8B-B14F-4D97-AF65-F5344CB8AC3E}">
        <p14:creationId xmlns:p14="http://schemas.microsoft.com/office/powerpoint/2010/main" val="2653008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 Statement</a:t>
            </a:r>
          </a:p>
        </p:txBody>
      </p:sp>
      <p:sp>
        <p:nvSpPr>
          <p:cNvPr id="6" name="TextBox 5"/>
          <p:cNvSpPr txBox="1"/>
          <p:nvPr/>
        </p:nvSpPr>
        <p:spPr>
          <a:xfrm>
            <a:off x="1993392" y="2355823"/>
            <a:ext cx="8028432" cy="3170099"/>
          </a:xfrm>
          <a:prstGeom prst="rect">
            <a:avLst/>
          </a:prstGeom>
          <a:solidFill>
            <a:srgbClr val="C9D7AF"/>
          </a:solidFill>
        </p:spPr>
        <p:txBody>
          <a:bodyPr wrap="square" lIns="182880" tIns="91440" rtlCol="0">
            <a:spAutoFit/>
          </a:bodyPr>
          <a:lstStyle/>
          <a:p>
            <a:pPr marL="285750" indent="-285750">
              <a:spcAft>
                <a:spcPts val="600"/>
              </a:spcAft>
              <a:buFont typeface="Arial" panose="020B0604020202020204" pitchFamily="34" charset="0"/>
              <a:buChar char="•"/>
            </a:pPr>
            <a:r>
              <a:rPr lang="en-US" sz="2400" i="1" dirty="0">
                <a:solidFill>
                  <a:schemeClr val="tx1">
                    <a:lumMod val="50000"/>
                    <a:lumOff val="50000"/>
                  </a:schemeClr>
                </a:solidFill>
              </a:rPr>
              <a:t>The treating physician should ensure that patients have appropriate immunizations prior to splenectomy and that they receive counseling regarding antibiotic prophylaxis following splenectomy.  </a:t>
            </a:r>
          </a:p>
          <a:p>
            <a:pPr marL="285750" indent="-285750">
              <a:spcAft>
                <a:spcPts val="600"/>
              </a:spcAft>
              <a:buFont typeface="Arial" panose="020B0604020202020204" pitchFamily="34" charset="0"/>
              <a:buChar char="•"/>
            </a:pPr>
            <a:r>
              <a:rPr lang="en-US" sz="2400" i="1" dirty="0">
                <a:solidFill>
                  <a:schemeClr val="tx1">
                    <a:lumMod val="50000"/>
                    <a:lumOff val="50000"/>
                  </a:schemeClr>
                </a:solidFill>
              </a:rPr>
              <a:t>The treating physician should also educate the patient on prompt recognition and management of fever and refer to current recommendations on pre- and post-splenectomy care. </a:t>
            </a:r>
          </a:p>
        </p:txBody>
      </p:sp>
    </p:spTree>
    <p:extLst>
      <p:ext uri="{BB962C8B-B14F-4D97-AF65-F5344CB8AC3E}">
        <p14:creationId xmlns:p14="http://schemas.microsoft.com/office/powerpoint/2010/main" val="1588640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B75A-C506-489A-A279-08099E0F66E7}"/>
              </a:ext>
            </a:extLst>
          </p:cNvPr>
          <p:cNvSpPr>
            <a:spLocks noGrp="1"/>
          </p:cNvSpPr>
          <p:nvPr>
            <p:ph type="title"/>
          </p:nvPr>
        </p:nvSpPr>
        <p:spPr/>
        <p:txBody>
          <a:bodyPr lIns="0" tIns="0" rIns="0" bIns="0"/>
          <a:lstStyle/>
          <a:p>
            <a:r>
              <a:rPr lang="en-CA" sz="2800" dirty="0"/>
              <a:t>ASH Clinical Practice Guidelines on ITP</a:t>
            </a:r>
          </a:p>
        </p:txBody>
      </p:sp>
      <p:sp>
        <p:nvSpPr>
          <p:cNvPr id="3" name="Content Placeholder 2">
            <a:extLst>
              <a:ext uri="{FF2B5EF4-FFF2-40B4-BE49-F238E27FC236}">
                <a16:creationId xmlns:a16="http://schemas.microsoft.com/office/drawing/2014/main" id="{A00B8377-9FDE-4791-9707-C7B2337F5934}"/>
              </a:ext>
            </a:extLst>
          </p:cNvPr>
          <p:cNvSpPr>
            <a:spLocks noGrp="1"/>
          </p:cNvSpPr>
          <p:nvPr>
            <p:ph idx="1"/>
          </p:nvPr>
        </p:nvSpPr>
        <p:spPr>
          <a:xfrm>
            <a:off x="419100" y="2019300"/>
            <a:ext cx="10972800" cy="4033734"/>
          </a:xfrm>
        </p:spPr>
        <p:txBody>
          <a:bodyPr>
            <a:normAutofit fontScale="92500" lnSpcReduction="10000"/>
          </a:bodyPr>
          <a:lstStyle/>
          <a:p>
            <a:pPr marL="514350" indent="-514350">
              <a:buFont typeface="+mj-lt"/>
              <a:buAutoNum type="arabicPeriod"/>
            </a:pPr>
            <a:r>
              <a:rPr lang="en-US" dirty="0">
                <a:solidFill>
                  <a:schemeClr val="tx1">
                    <a:lumMod val="50000"/>
                    <a:lumOff val="50000"/>
                  </a:schemeClr>
                </a:solidFill>
              </a:rPr>
              <a:t>Evidence </a:t>
            </a:r>
            <a:r>
              <a:rPr lang="en-US" dirty="0"/>
              <a:t>R</a:t>
            </a:r>
            <a:r>
              <a:rPr lang="en-US" dirty="0">
                <a:solidFill>
                  <a:schemeClr val="tx1">
                    <a:lumMod val="50000"/>
                    <a:lumOff val="50000"/>
                  </a:schemeClr>
                </a:solidFill>
              </a:rPr>
              <a:t>eview and </a:t>
            </a:r>
            <a:r>
              <a:rPr lang="en-US" dirty="0"/>
              <a:t>D</a:t>
            </a:r>
            <a:r>
              <a:rPr lang="en-US" dirty="0">
                <a:solidFill>
                  <a:schemeClr val="tx1">
                    <a:lumMod val="50000"/>
                    <a:lumOff val="50000"/>
                  </a:schemeClr>
                </a:solidFill>
              </a:rPr>
              <a:t>evelopment of </a:t>
            </a:r>
            <a:r>
              <a:rPr lang="en-US" dirty="0"/>
              <a:t>R</a:t>
            </a:r>
            <a:r>
              <a:rPr lang="en-US" dirty="0">
                <a:solidFill>
                  <a:schemeClr val="tx1">
                    <a:lumMod val="50000"/>
                    <a:lumOff val="50000"/>
                  </a:schemeClr>
                </a:solidFill>
              </a:rPr>
              <a:t>ecommendations </a:t>
            </a:r>
          </a:p>
          <a:p>
            <a:pPr marL="514350" indent="-514350">
              <a:buFont typeface="+mj-lt"/>
              <a:buAutoNum type="arabicPeriod"/>
            </a:pPr>
            <a:r>
              <a:rPr lang="en-US" dirty="0">
                <a:solidFill>
                  <a:schemeClr val="tx1">
                    <a:lumMod val="50000"/>
                    <a:lumOff val="50000"/>
                  </a:schemeClr>
                </a:solidFill>
              </a:rPr>
              <a:t>How to </a:t>
            </a:r>
            <a:r>
              <a:rPr lang="en-US" dirty="0"/>
              <a:t>U</a:t>
            </a:r>
            <a:r>
              <a:rPr lang="en-US" dirty="0">
                <a:solidFill>
                  <a:schemeClr val="tx1">
                    <a:lumMod val="50000"/>
                    <a:lumOff val="50000"/>
                  </a:schemeClr>
                </a:solidFill>
              </a:rPr>
              <a:t>se these </a:t>
            </a:r>
            <a:r>
              <a:rPr lang="en-US" dirty="0"/>
              <a:t>G</a:t>
            </a:r>
            <a:r>
              <a:rPr lang="en-US" dirty="0">
                <a:solidFill>
                  <a:schemeClr val="tx1">
                    <a:lumMod val="50000"/>
                    <a:lumOff val="50000"/>
                  </a:schemeClr>
                </a:solidFill>
              </a:rPr>
              <a:t>uidelines - Interpretation of </a:t>
            </a:r>
            <a:r>
              <a:rPr lang="en-US" dirty="0"/>
              <a:t>S</a:t>
            </a:r>
            <a:r>
              <a:rPr lang="en-US" dirty="0">
                <a:solidFill>
                  <a:schemeClr val="tx1">
                    <a:lumMod val="50000"/>
                    <a:lumOff val="50000"/>
                  </a:schemeClr>
                </a:solidFill>
              </a:rPr>
              <a:t>trong and </a:t>
            </a:r>
            <a:r>
              <a:rPr lang="en-US" dirty="0"/>
              <a:t>C</a:t>
            </a:r>
            <a:r>
              <a:rPr lang="en-US" dirty="0">
                <a:solidFill>
                  <a:schemeClr val="tx1">
                    <a:lumMod val="50000"/>
                    <a:lumOff val="50000"/>
                  </a:schemeClr>
                </a:solidFill>
              </a:rPr>
              <a:t>onditional </a:t>
            </a:r>
            <a:r>
              <a:rPr lang="en-US" dirty="0"/>
              <a:t>R</a:t>
            </a:r>
            <a:r>
              <a:rPr lang="en-US" dirty="0">
                <a:solidFill>
                  <a:schemeClr val="tx1">
                    <a:lumMod val="50000"/>
                    <a:lumOff val="50000"/>
                  </a:schemeClr>
                </a:solidFill>
              </a:rPr>
              <a:t>ecommendations</a:t>
            </a:r>
          </a:p>
          <a:p>
            <a:pPr marL="514350" indent="-514350">
              <a:buFont typeface="+mj-lt"/>
              <a:buAutoNum type="arabicPeriod"/>
            </a:pPr>
            <a:r>
              <a:rPr lang="en-CA" dirty="0">
                <a:solidFill>
                  <a:schemeClr val="tx1">
                    <a:lumMod val="50000"/>
                    <a:lumOff val="50000"/>
                  </a:schemeClr>
                </a:solidFill>
              </a:rPr>
              <a:t>Management of newly diagnosed adult patients with immune thrombocytopenia </a:t>
            </a:r>
          </a:p>
          <a:p>
            <a:pPr marL="514350" indent="-514350">
              <a:buFont typeface="+mj-lt"/>
              <a:buAutoNum type="arabicPeriod"/>
            </a:pPr>
            <a:r>
              <a:rPr lang="en-CA" dirty="0">
                <a:solidFill>
                  <a:schemeClr val="tx1">
                    <a:lumMod val="50000"/>
                    <a:lumOff val="50000"/>
                  </a:schemeClr>
                </a:solidFill>
              </a:rPr>
              <a:t>Management of adults with ITP who are corticosteroid dependent or do not have a response to corticosteroids</a:t>
            </a:r>
          </a:p>
          <a:p>
            <a:pPr marL="514350" indent="-514350">
              <a:buFont typeface="+mj-lt"/>
              <a:buAutoNum type="arabicPeriod"/>
            </a:pPr>
            <a:r>
              <a:rPr lang="en-US" dirty="0">
                <a:solidFill>
                  <a:schemeClr val="tx1">
                    <a:lumMod val="50000"/>
                    <a:lumOff val="50000"/>
                  </a:schemeClr>
                </a:solidFill>
              </a:rPr>
              <a:t>Management of children newly diagnosed with ITP</a:t>
            </a:r>
          </a:p>
          <a:p>
            <a:pPr marL="514350" indent="-514350">
              <a:buFont typeface="+mj-lt"/>
              <a:buAutoNum type="arabicPeriod"/>
            </a:pPr>
            <a:r>
              <a:rPr lang="en-US" dirty="0">
                <a:solidFill>
                  <a:schemeClr val="tx1">
                    <a:lumMod val="50000"/>
                    <a:lumOff val="50000"/>
                  </a:schemeClr>
                </a:solidFill>
              </a:rPr>
              <a:t>Management of children with ITP unresponsive to first-line therapy </a:t>
            </a:r>
            <a:endParaRPr lang="en-CA" dirty="0">
              <a:solidFill>
                <a:schemeClr val="tx1">
                  <a:lumMod val="50000"/>
                  <a:lumOff val="50000"/>
                </a:schemeClr>
              </a:solidFill>
            </a:endParaRPr>
          </a:p>
          <a:p>
            <a:pPr marL="514350" indent="-514350">
              <a:buFont typeface="+mj-lt"/>
              <a:buAutoNum type="arabicPeriod"/>
            </a:pPr>
            <a:r>
              <a:rPr lang="en-US" dirty="0">
                <a:solidFill>
                  <a:schemeClr val="tx1">
                    <a:lumMod val="50000"/>
                    <a:lumOff val="50000"/>
                  </a:schemeClr>
                </a:solidFill>
              </a:rPr>
              <a:t>Other ITP therapies</a:t>
            </a:r>
          </a:p>
          <a:p>
            <a:pPr marL="514350" indent="-514350">
              <a:buFont typeface="+mj-lt"/>
              <a:buAutoNum type="arabicPeriod"/>
            </a:pPr>
            <a:r>
              <a:rPr lang="en-US" dirty="0">
                <a:solidFill>
                  <a:schemeClr val="tx1">
                    <a:lumMod val="50000"/>
                    <a:lumOff val="50000"/>
                  </a:schemeClr>
                </a:solidFill>
              </a:rPr>
              <a:t>Priorities for future research</a:t>
            </a:r>
            <a:endParaRPr lang="en-CA" dirty="0">
              <a:solidFill>
                <a:schemeClr val="tx1">
                  <a:lumMod val="50000"/>
                  <a:lumOff val="50000"/>
                </a:schemeClr>
              </a:solidFill>
            </a:endParaRPr>
          </a:p>
        </p:txBody>
      </p:sp>
    </p:spTree>
    <p:extLst>
      <p:ext uri="{BB962C8B-B14F-4D97-AF65-F5344CB8AC3E}">
        <p14:creationId xmlns:p14="http://schemas.microsoft.com/office/powerpoint/2010/main" val="3313246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649796" cy="1362075"/>
          </a:xfrm>
        </p:spPr>
        <p:txBody>
          <a:bodyPr/>
          <a:lstStyle/>
          <a:p>
            <a:r>
              <a:rPr lang="en-CA" sz="4000" dirty="0"/>
              <a:t>Management of </a:t>
            </a:r>
            <a:r>
              <a:rPr lang="en-CA" dirty="0"/>
              <a:t>newly diagnosed children with ITP</a:t>
            </a:r>
            <a:endParaRPr lang="en-US" sz="4000" b="1" dirty="0"/>
          </a:p>
        </p:txBody>
      </p:sp>
    </p:spTree>
    <p:extLst>
      <p:ext uri="{BB962C8B-B14F-4D97-AF65-F5344CB8AC3E}">
        <p14:creationId xmlns:p14="http://schemas.microsoft.com/office/powerpoint/2010/main" val="247626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100" y="1340569"/>
            <a:ext cx="10972800" cy="713539"/>
          </a:xfrm>
        </p:spPr>
        <p:txBody>
          <a:bodyPr lIns="0" tIns="0" rIns="0" bIns="0"/>
          <a:lstStyle/>
          <a:p>
            <a:r>
              <a:rPr lang="en-CA" sz="2800" b="1" dirty="0"/>
              <a:t>Case 2:</a:t>
            </a:r>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099" y="1868692"/>
            <a:ext cx="10361677" cy="4202323"/>
          </a:xfrm>
        </p:spPr>
        <p:txBody>
          <a:bodyPr>
            <a:noAutofit/>
          </a:bodyPr>
          <a:lstStyle/>
          <a:p>
            <a:pPr marL="0" indent="0">
              <a:buNone/>
            </a:pPr>
            <a:r>
              <a:rPr lang="en-US" sz="2400" dirty="0">
                <a:solidFill>
                  <a:schemeClr val="tx1">
                    <a:lumMod val="50000"/>
                    <a:lumOff val="50000"/>
                  </a:schemeClr>
                </a:solidFill>
              </a:rPr>
              <a:t>6-year-old male presents with a 24-hour history of bruising and petechiae with no additional bleeding. ​He was previously healthy and there is no family history of thrombocytopenia.</a:t>
            </a:r>
          </a:p>
          <a:p>
            <a:pPr marL="0" indent="0">
              <a:buNone/>
            </a:pPr>
            <a:r>
              <a:rPr lang="en-US" sz="2000" dirty="0"/>
              <a:t>​</a:t>
            </a:r>
          </a:p>
          <a:p>
            <a:pPr marL="0" indent="0">
              <a:buNone/>
            </a:pPr>
            <a:r>
              <a:rPr lang="en-US" sz="2000" b="1" dirty="0">
                <a:solidFill>
                  <a:srgbClr val="E63E30"/>
                </a:solidFill>
              </a:rPr>
              <a:t>Physical examination: </a:t>
            </a:r>
            <a:r>
              <a:rPr lang="en-US" sz="2000" dirty="0"/>
              <a:t>Scattered petechiae and several bruises to the arms and legs​ 				                    There is no lymphadenopathy or hepatosplenomegaly ​</a:t>
            </a:r>
          </a:p>
          <a:p>
            <a:pPr marL="0" indent="0">
              <a:buNone/>
            </a:pPr>
            <a:r>
              <a:rPr lang="en-US" sz="2000" b="1" dirty="0">
                <a:solidFill>
                  <a:srgbClr val="E63E30"/>
                </a:solidFill>
              </a:rPr>
              <a:t>Labs: </a:t>
            </a:r>
            <a:r>
              <a:rPr lang="en-US" sz="2000" dirty="0"/>
              <a:t>Complete blood count with a platelet count of 8 x 10</a:t>
            </a:r>
            <a:r>
              <a:rPr lang="en-US" sz="2000" baseline="30000" dirty="0"/>
              <a:t>9</a:t>
            </a:r>
            <a:r>
              <a:rPr lang="en-US" sz="2000" dirty="0"/>
              <a:t>/L and is otherwise normal​</a:t>
            </a:r>
          </a:p>
          <a:p>
            <a:pPr marL="0" indent="0">
              <a:buNone/>
            </a:pPr>
            <a:r>
              <a:rPr lang="en-US" sz="2000" dirty="0"/>
              <a:t>           Peripheral blood smear shows a few large platelets and no other morphologic abnormalities</a:t>
            </a:r>
          </a:p>
          <a:p>
            <a:pPr marL="0" indent="0">
              <a:buNone/>
            </a:pPr>
            <a:endParaRPr lang="en-US" sz="900" dirty="0"/>
          </a:p>
          <a:p>
            <a:pPr marL="0" indent="0">
              <a:buNone/>
            </a:pPr>
            <a:r>
              <a:rPr lang="en-US" sz="2000" b="1" dirty="0">
                <a:solidFill>
                  <a:srgbClr val="E63E30"/>
                </a:solidFill>
              </a:rPr>
              <a:t>Medications: </a:t>
            </a:r>
            <a:r>
              <a:rPr lang="en-US" sz="2000" dirty="0"/>
              <a:t>None</a:t>
            </a:r>
          </a:p>
          <a:p>
            <a:pPr marL="0" indent="0">
              <a:buNone/>
            </a:pPr>
            <a:endParaRPr lang="en-CA" sz="900" dirty="0"/>
          </a:p>
          <a:p>
            <a:pPr marL="0" indent="0">
              <a:buNone/>
            </a:pPr>
            <a:r>
              <a:rPr lang="en-CA" sz="2000" b="1" dirty="0">
                <a:solidFill>
                  <a:srgbClr val="E53E31"/>
                </a:solidFill>
              </a:rPr>
              <a:t>Diagnosis: </a:t>
            </a:r>
            <a:r>
              <a:rPr lang="en-CA" sz="2000" b="1" dirty="0"/>
              <a:t>ITP </a:t>
            </a:r>
            <a:endParaRPr lang="en-CA" sz="2000" dirty="0">
              <a:solidFill>
                <a:srgbClr val="FF0000"/>
              </a:solidFill>
            </a:endParaRPr>
          </a:p>
        </p:txBody>
      </p:sp>
    </p:spTree>
    <p:extLst>
      <p:ext uri="{BB962C8B-B14F-4D97-AF65-F5344CB8AC3E}">
        <p14:creationId xmlns:p14="http://schemas.microsoft.com/office/powerpoint/2010/main" val="43783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100" y="1866900"/>
            <a:ext cx="10972800" cy="3954624"/>
          </a:xfrm>
        </p:spPr>
        <p:txBody>
          <a:bodyPr>
            <a:noAutofit/>
          </a:bodyPr>
          <a:lstStyle/>
          <a:p>
            <a:pPr marL="0" indent="0">
              <a:buNone/>
            </a:pPr>
            <a:r>
              <a:rPr lang="en-CA" sz="2200" b="1" dirty="0"/>
              <a:t>As his hematologist, what is the next best step for treating this patient?</a:t>
            </a:r>
          </a:p>
          <a:p>
            <a:pPr marL="0" indent="0">
              <a:buNone/>
            </a:pPr>
            <a:endParaRPr lang="en-CA" sz="2200" dirty="0"/>
          </a:p>
          <a:p>
            <a:pPr marL="514350" indent="-514350">
              <a:buAutoNum type="alphaUcPeriod"/>
            </a:pPr>
            <a:r>
              <a:rPr lang="en-CA" sz="2200" dirty="0"/>
              <a:t>Initiate prednisone at 20mg/day </a:t>
            </a:r>
          </a:p>
          <a:p>
            <a:pPr marL="514350" indent="-514350">
              <a:buAutoNum type="alphaUcPeriod"/>
            </a:pPr>
            <a:r>
              <a:rPr lang="en-CA" sz="2200" dirty="0"/>
              <a:t>Discharge the patient back to her PCP for annual lab work</a:t>
            </a:r>
          </a:p>
          <a:p>
            <a:pPr marL="514350" indent="-514350">
              <a:buFont typeface="Arial" charset="0"/>
              <a:buAutoNum type="alphaUcPeriod"/>
            </a:pPr>
            <a:r>
              <a:rPr lang="en-CA" sz="2200" dirty="0"/>
              <a:t>Admit to hospital for </a:t>
            </a:r>
            <a:r>
              <a:rPr lang="en-CA" sz="2200" dirty="0" err="1"/>
              <a:t>IVIg</a:t>
            </a:r>
            <a:endParaRPr lang="en-CA" sz="2200" dirty="0"/>
          </a:p>
          <a:p>
            <a:pPr marL="514350" indent="-514350">
              <a:buAutoNum type="alphaUcPeriod"/>
            </a:pPr>
            <a:r>
              <a:rPr lang="en-CA" sz="2200" dirty="0"/>
              <a:t>Monitor his labs and educate the family about potential bleeding symptoms</a:t>
            </a:r>
          </a:p>
        </p:txBody>
      </p:sp>
      <p:sp>
        <p:nvSpPr>
          <p:cNvPr id="4" name="Rectangle 3">
            <a:extLst>
              <a:ext uri="{FF2B5EF4-FFF2-40B4-BE49-F238E27FC236}">
                <a16:creationId xmlns:a16="http://schemas.microsoft.com/office/drawing/2014/main" id="{99BAD767-7BAB-4B53-9712-EA8DCDE89366}"/>
              </a:ext>
            </a:extLst>
          </p:cNvPr>
          <p:cNvSpPr/>
          <p:nvPr/>
        </p:nvSpPr>
        <p:spPr>
          <a:xfrm>
            <a:off x="340242" y="3807636"/>
            <a:ext cx="10193646" cy="5233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61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265998"/>
            <a:ext cx="10972800" cy="713539"/>
          </a:xfrm>
        </p:spPr>
        <p:txBody>
          <a:bodyPr/>
          <a:lstStyle/>
          <a:p>
            <a:r>
              <a:rPr lang="en-US" dirty="0"/>
              <a:t>Two relevant recommendations:</a:t>
            </a:r>
          </a:p>
        </p:txBody>
      </p:sp>
      <p:sp>
        <p:nvSpPr>
          <p:cNvPr id="3" name="Content Placeholder 2"/>
          <p:cNvSpPr>
            <a:spLocks noGrp="1"/>
          </p:cNvSpPr>
          <p:nvPr>
            <p:ph idx="1"/>
          </p:nvPr>
        </p:nvSpPr>
        <p:spPr>
          <a:xfrm>
            <a:off x="419100" y="1979537"/>
            <a:ext cx="10972800" cy="3954624"/>
          </a:xfrm>
        </p:spPr>
        <p:txBody>
          <a:bodyPr/>
          <a:lstStyle/>
          <a:p>
            <a:r>
              <a:rPr lang="en-CA" sz="2000" dirty="0"/>
              <a:t>In children with newly diagnosed ITP, a platelet count of &lt; 20 x10</a:t>
            </a:r>
            <a:r>
              <a:rPr lang="en-CA" sz="2000" baseline="30000" dirty="0"/>
              <a:t>9</a:t>
            </a:r>
            <a:r>
              <a:rPr lang="en-CA" sz="2000" dirty="0"/>
              <a:t>/L and </a:t>
            </a:r>
            <a:r>
              <a:rPr lang="nl-NL" sz="2000" dirty="0"/>
              <a:t> </a:t>
            </a:r>
            <a:r>
              <a:rPr lang="en-CA" sz="2000" dirty="0"/>
              <a:t>no or mild bleeding only, the ASH panel suggests</a:t>
            </a:r>
            <a:r>
              <a:rPr lang="en-CA" sz="2000" b="1" i="1" dirty="0"/>
              <a:t> </a:t>
            </a:r>
            <a:r>
              <a:rPr lang="en-CA" sz="2000" b="1" u="sng" dirty="0"/>
              <a:t>against</a:t>
            </a:r>
            <a:r>
              <a:rPr lang="en-CA" sz="2000" b="1" i="1" u="sng" dirty="0"/>
              <a:t> </a:t>
            </a:r>
            <a:r>
              <a:rPr lang="en-CA" sz="2000" b="1" u="sng" dirty="0"/>
              <a:t>admission to the hospital rather than outpatient </a:t>
            </a:r>
            <a:r>
              <a:rPr lang="en-US" sz="1800" i="1" dirty="0"/>
              <a:t>(Conditional recommendations based on very low certainty in the evidence)</a:t>
            </a:r>
          </a:p>
          <a:p>
            <a:endParaRPr lang="en-US" sz="1800" b="1" i="1" u="sng" dirty="0"/>
          </a:p>
          <a:p>
            <a:r>
              <a:rPr lang="en-CA" sz="2000" dirty="0"/>
              <a:t>In children with newly diagnosed ITP, a platelet count of ≥ 20 x10</a:t>
            </a:r>
            <a:r>
              <a:rPr lang="en-CA" sz="2000" baseline="30000" dirty="0"/>
              <a:t>9</a:t>
            </a:r>
            <a:r>
              <a:rPr lang="en-CA" sz="2000" dirty="0"/>
              <a:t>/L and no or mild bleeding only, the ASH panel suggests</a:t>
            </a:r>
            <a:r>
              <a:rPr lang="en-CA" sz="2000" i="1" dirty="0"/>
              <a:t> </a:t>
            </a:r>
            <a:r>
              <a:rPr lang="en-CA" sz="2000" b="1" u="sng" dirty="0"/>
              <a:t>against</a:t>
            </a:r>
            <a:r>
              <a:rPr lang="en-CA" sz="2000" b="1" i="1" u="sng" dirty="0"/>
              <a:t> </a:t>
            </a:r>
            <a:r>
              <a:rPr lang="en-CA" sz="2000" b="1" u="sng" dirty="0"/>
              <a:t>admission to the hospital rather </a:t>
            </a:r>
            <a:r>
              <a:rPr lang="nl-NL" sz="2000" b="1" u="sng" dirty="0"/>
              <a:t> </a:t>
            </a:r>
            <a:r>
              <a:rPr lang="en-CA" sz="2000" b="1" u="sng" dirty="0"/>
              <a:t>than treatment as an outpatient</a:t>
            </a:r>
            <a:r>
              <a:rPr lang="en-US" sz="2000" dirty="0"/>
              <a:t> </a:t>
            </a:r>
            <a:r>
              <a:rPr lang="en-US" sz="1800" i="1" dirty="0"/>
              <a:t>(Conditional recommendations based on very low certainty in the evidence)</a:t>
            </a:r>
            <a:endParaRPr lang="en-US" sz="2000" b="1" i="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1755472" y="4548289"/>
            <a:ext cx="3918075" cy="1801154"/>
          </a:xfrm>
          <a:prstGeom prst="rect">
            <a:avLst/>
          </a:prstGeom>
          <a:solidFill>
            <a:srgbClr val="FED9B0"/>
          </a:solidFill>
        </p:spPr>
        <p:txBody>
          <a:bodyPr wrap="square" lIns="91440" tIns="91440" rtlCol="0">
            <a:noAutofit/>
          </a:bodyPr>
          <a:lstStyle/>
          <a:p>
            <a:pPr>
              <a:spcAft>
                <a:spcPts val="600"/>
              </a:spcAft>
            </a:pPr>
            <a:r>
              <a:rPr lang="en-CA" dirty="0">
                <a:solidFill>
                  <a:schemeClr val="tx1">
                    <a:lumMod val="50000"/>
                    <a:lumOff val="50000"/>
                  </a:schemeClr>
                </a:solidFill>
              </a:rPr>
              <a:t>For patients with uncertainty about the diagnosis, those with social concerns, those who live far from the hospital, or those for whom follow-up cannot be guaranteed, admission may be preferable. </a:t>
            </a:r>
          </a:p>
        </p:txBody>
      </p:sp>
      <p:sp>
        <p:nvSpPr>
          <p:cNvPr id="5" name="Content Placeholder 4"/>
          <p:cNvSpPr txBox="1">
            <a:spLocks/>
          </p:cNvSpPr>
          <p:nvPr/>
        </p:nvSpPr>
        <p:spPr>
          <a:xfrm>
            <a:off x="5801328" y="4548289"/>
            <a:ext cx="3989832" cy="1801154"/>
          </a:xfrm>
          <a:prstGeom prst="rect">
            <a:avLst/>
          </a:prstGeom>
          <a:solidFill>
            <a:srgbClr val="C9D7AF"/>
          </a:solidFill>
        </p:spPr>
        <p:txBody>
          <a:bodyPr wrap="square" lIns="91440" tIns="91440" rIns="0" bIns="0" rtlCol="0">
            <a:noAutofit/>
          </a:bodyPr>
          <a:lstStyle>
            <a:lvl1pPr marL="457189" indent="-457189" algn="l" defTabSz="609585" rtl="0" eaLnBrk="0" fontAlgn="base" hangingPunct="0">
              <a:spcBef>
                <a:spcPct val="20000"/>
              </a:spcBef>
              <a:spcAft>
                <a:spcPct val="0"/>
              </a:spcAft>
              <a:buFont typeface="Arial" charset="0"/>
              <a:buChar char="•"/>
              <a:defRPr sz="2667" kern="1200">
                <a:solidFill>
                  <a:schemeClr val="bg1">
                    <a:lumMod val="50000"/>
                  </a:schemeClr>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400" kern="1200">
                <a:solidFill>
                  <a:schemeClr val="bg1">
                    <a:lumMod val="50000"/>
                  </a:schemeClr>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sz="2133" kern="1200">
                <a:solidFill>
                  <a:schemeClr val="bg1">
                    <a:lumMod val="50000"/>
                  </a:schemeClr>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1867" kern="1200">
                <a:solidFill>
                  <a:schemeClr val="bg1">
                    <a:lumMod val="50000"/>
                  </a:schemeClr>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1867" kern="1200">
                <a:solidFill>
                  <a:schemeClr val="bg1">
                    <a:lumMod val="50000"/>
                  </a:schemeClr>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Aft>
                <a:spcPts val="600"/>
              </a:spcAft>
              <a:buNone/>
            </a:pPr>
            <a:r>
              <a:rPr lang="en-US" sz="1800" i="1" dirty="0">
                <a:solidFill>
                  <a:schemeClr val="tx1">
                    <a:lumMod val="50000"/>
                    <a:lumOff val="50000"/>
                  </a:schemeClr>
                </a:solidFill>
              </a:rPr>
              <a:t>The referring physician should ensure that the patient has follow-up with a hematologist within 72 hours of the diagnosis or disease relapse. </a:t>
            </a:r>
          </a:p>
        </p:txBody>
      </p:sp>
    </p:spTree>
    <p:extLst>
      <p:ext uri="{BB962C8B-B14F-4D97-AF65-F5344CB8AC3E}">
        <p14:creationId xmlns:p14="http://schemas.microsoft.com/office/powerpoint/2010/main" val="90392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relevant recommendations:</a:t>
            </a:r>
          </a:p>
        </p:txBody>
      </p:sp>
      <p:sp>
        <p:nvSpPr>
          <p:cNvPr id="3" name="Content Placeholder 2"/>
          <p:cNvSpPr>
            <a:spLocks noGrp="1"/>
          </p:cNvSpPr>
          <p:nvPr>
            <p:ph idx="1"/>
          </p:nvPr>
        </p:nvSpPr>
        <p:spPr/>
        <p:txBody>
          <a:bodyPr/>
          <a:lstStyle/>
          <a:p>
            <a:r>
              <a:rPr lang="en-CA" sz="2400" dirty="0"/>
              <a:t>In children with newly diagnosed ITP and no or minor bleeding , the panel suggests </a:t>
            </a:r>
            <a:r>
              <a:rPr lang="en-CA" sz="2400" b="1" u="sng" dirty="0"/>
              <a:t>observation rather than corticosteroids</a:t>
            </a:r>
            <a:r>
              <a:rPr lang="en-CA" sz="1800" b="1" i="1" u="sng" dirty="0"/>
              <a:t> </a:t>
            </a:r>
            <a:r>
              <a:rPr lang="en-US" sz="1800" i="1" dirty="0"/>
              <a:t>(Conditional recommendation based on very low certainty in the evidence)</a:t>
            </a:r>
          </a:p>
          <a:p>
            <a:endParaRPr lang="en-US" sz="1800" i="1" dirty="0"/>
          </a:p>
          <a:p>
            <a:r>
              <a:rPr lang="en-CA" sz="2400" dirty="0"/>
              <a:t>In children with newly diagnosed ITP and no or minor bleeding, the panel recommends</a:t>
            </a:r>
            <a:r>
              <a:rPr lang="en-CA" sz="2400" i="1" dirty="0"/>
              <a:t> </a:t>
            </a:r>
            <a:r>
              <a:rPr lang="en-CA" sz="2400" b="1" u="sng" dirty="0"/>
              <a:t>observation rather than intravenous immunoglobulin </a:t>
            </a:r>
            <a:r>
              <a:rPr lang="en-CA" sz="1800" i="1" dirty="0"/>
              <a:t>(Strong recommendation based on moderate certainty in the evidence )</a:t>
            </a:r>
          </a:p>
          <a:p>
            <a:endParaRPr lang="en-CA" sz="1800" i="1" dirty="0"/>
          </a:p>
          <a:p>
            <a:r>
              <a:rPr lang="en-CA" sz="2400" dirty="0"/>
              <a:t>In children with newly diagnosed ITP and no or minor bleeding, the ASH panel </a:t>
            </a:r>
            <a:r>
              <a:rPr lang="en-CA" sz="2400" b="1" u="sng" dirty="0"/>
              <a:t>recommends</a:t>
            </a:r>
            <a:r>
              <a:rPr lang="en-CA" sz="2400" b="1" i="1" u="sng" dirty="0"/>
              <a:t> </a:t>
            </a:r>
            <a:r>
              <a:rPr lang="en-CA" sz="2400" b="1" u="sng" dirty="0"/>
              <a:t>observation rather than anti-D immunoglobulin </a:t>
            </a:r>
            <a:r>
              <a:rPr lang="en-CA" sz="1800" i="1" dirty="0"/>
              <a:t>(Strong recommendation based on moderate certainty in the evidence)</a:t>
            </a:r>
            <a:endParaRPr lang="en-US" sz="2400" i="1" dirty="0"/>
          </a:p>
        </p:txBody>
      </p:sp>
    </p:spTree>
    <p:extLst>
      <p:ext uri="{BB962C8B-B14F-4D97-AF65-F5344CB8AC3E}">
        <p14:creationId xmlns:p14="http://schemas.microsoft.com/office/powerpoint/2010/main" val="2805029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Remarks</a:t>
            </a:r>
          </a:p>
        </p:txBody>
      </p:sp>
      <p:sp>
        <p:nvSpPr>
          <p:cNvPr id="5" name="TextBox 4">
            <a:extLst>
              <a:ext uri="{FF2B5EF4-FFF2-40B4-BE49-F238E27FC236}">
                <a16:creationId xmlns:a16="http://schemas.microsoft.com/office/drawing/2014/main" id="{B20DD023-7461-43EB-9825-6C1B2561FB6A}"/>
              </a:ext>
            </a:extLst>
          </p:cNvPr>
          <p:cNvSpPr txBox="1"/>
          <p:nvPr/>
        </p:nvSpPr>
        <p:spPr>
          <a:xfrm>
            <a:off x="1866044" y="2273564"/>
            <a:ext cx="8575813" cy="4016484"/>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sz="2400" dirty="0">
                <a:solidFill>
                  <a:schemeClr val="tx1">
                    <a:lumMod val="50000"/>
                    <a:lumOff val="50000"/>
                  </a:schemeClr>
                </a:solidFill>
              </a:rPr>
              <a:t>Recommendations 12 and 13 represent a paradigmatic situation when a strong recommendation may be used despite low confidence in the effects. </a:t>
            </a:r>
          </a:p>
          <a:p>
            <a:pPr marL="285750" indent="-285750">
              <a:spcAft>
                <a:spcPts val="600"/>
              </a:spcAft>
              <a:buFont typeface="Arial" panose="020B0604020202020204" pitchFamily="34" charset="0"/>
              <a:buChar char="•"/>
            </a:pPr>
            <a:r>
              <a:rPr lang="en-CA" sz="2400" dirty="0">
                <a:solidFill>
                  <a:schemeClr val="tx1">
                    <a:lumMod val="50000"/>
                    <a:lumOff val="50000"/>
                  </a:schemeClr>
                </a:solidFill>
              </a:rPr>
              <a:t>The likelihood of adverse events were considered large with the use of either </a:t>
            </a:r>
            <a:r>
              <a:rPr lang="en-CA" sz="2400" dirty="0" err="1">
                <a:solidFill>
                  <a:schemeClr val="tx1">
                    <a:lumMod val="50000"/>
                    <a:lumOff val="50000"/>
                  </a:schemeClr>
                </a:solidFill>
              </a:rPr>
              <a:t>IVIg</a:t>
            </a:r>
            <a:r>
              <a:rPr lang="en-CA" sz="2400" dirty="0">
                <a:solidFill>
                  <a:schemeClr val="tx1">
                    <a:lumMod val="50000"/>
                    <a:lumOff val="50000"/>
                  </a:schemeClr>
                </a:solidFill>
              </a:rPr>
              <a:t> or anti-D immunoglobulin. </a:t>
            </a:r>
          </a:p>
          <a:p>
            <a:pPr marL="285750" indent="-285750">
              <a:spcAft>
                <a:spcPts val="600"/>
              </a:spcAft>
              <a:buFont typeface="Arial" panose="020B0604020202020204" pitchFamily="34" charset="0"/>
              <a:buChar char="•"/>
            </a:pPr>
            <a:r>
              <a:rPr lang="en-CA" sz="2400" dirty="0">
                <a:solidFill>
                  <a:schemeClr val="tx1">
                    <a:lumMod val="50000"/>
                    <a:lumOff val="50000"/>
                  </a:schemeClr>
                </a:solidFill>
              </a:rPr>
              <a:t>Treating physicians should be mindful of the </a:t>
            </a:r>
            <a:r>
              <a:rPr lang="en-CA" sz="2400" dirty="0" err="1">
                <a:solidFill>
                  <a:schemeClr val="tx1">
                    <a:lumMod val="50000"/>
                    <a:lumOff val="50000"/>
                  </a:schemeClr>
                </a:solidFill>
              </a:rPr>
              <a:t>blackbox</a:t>
            </a:r>
            <a:r>
              <a:rPr lang="en-CA" sz="2400" dirty="0">
                <a:solidFill>
                  <a:schemeClr val="tx1">
                    <a:lumMod val="50000"/>
                    <a:lumOff val="50000"/>
                  </a:schemeClr>
                </a:solidFill>
              </a:rPr>
              <a:t> warnings associated with IVIG: thrombosis and acute renal failure. </a:t>
            </a:r>
          </a:p>
          <a:p>
            <a:pPr marL="285750" indent="-285750">
              <a:spcAft>
                <a:spcPts val="600"/>
              </a:spcAft>
              <a:buFont typeface="Arial" panose="020B0604020202020204" pitchFamily="34" charset="0"/>
              <a:buChar char="•"/>
            </a:pPr>
            <a:r>
              <a:rPr lang="en-CA" sz="2400" dirty="0">
                <a:solidFill>
                  <a:schemeClr val="tx1">
                    <a:lumMod val="50000"/>
                    <a:lumOff val="50000"/>
                  </a:schemeClr>
                </a:solidFill>
              </a:rPr>
              <a:t>Treating physicians should be mindful of the </a:t>
            </a:r>
            <a:r>
              <a:rPr lang="en-CA" sz="2400" dirty="0" err="1">
                <a:solidFill>
                  <a:schemeClr val="tx1">
                    <a:lumMod val="50000"/>
                    <a:lumOff val="50000"/>
                  </a:schemeClr>
                </a:solidFill>
              </a:rPr>
              <a:t>blackbox</a:t>
            </a:r>
            <a:r>
              <a:rPr lang="en-CA" sz="2400" dirty="0">
                <a:solidFill>
                  <a:schemeClr val="tx1">
                    <a:lumMod val="50000"/>
                    <a:lumOff val="50000"/>
                  </a:schemeClr>
                </a:solidFill>
              </a:rPr>
              <a:t> warnings associated with anti-D immunoglobulin: fatal intravascular hemolysis</a:t>
            </a:r>
          </a:p>
        </p:txBody>
      </p:sp>
    </p:spTree>
    <p:extLst>
      <p:ext uri="{BB962C8B-B14F-4D97-AF65-F5344CB8AC3E}">
        <p14:creationId xmlns:p14="http://schemas.microsoft.com/office/powerpoint/2010/main" val="19213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100" y="1340569"/>
            <a:ext cx="10972800" cy="713539"/>
          </a:xfrm>
        </p:spPr>
        <p:txBody>
          <a:bodyPr lIns="0" tIns="0" rIns="0" bIns="0"/>
          <a:lstStyle/>
          <a:p>
            <a:r>
              <a:rPr lang="en-CA" sz="2800" b="1" dirty="0"/>
              <a:t>Case 2: Continued</a:t>
            </a:r>
            <a:endParaRPr lang="en-CA" sz="2800" dirty="0"/>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099" y="1868692"/>
            <a:ext cx="9538717" cy="4202323"/>
          </a:xfrm>
        </p:spPr>
        <p:txBody>
          <a:bodyPr>
            <a:noAutofit/>
          </a:bodyPr>
          <a:lstStyle/>
          <a:p>
            <a:r>
              <a:rPr lang="en-CA" sz="2400" dirty="0">
                <a:solidFill>
                  <a:schemeClr val="tx1">
                    <a:lumMod val="50000"/>
                    <a:lumOff val="50000"/>
                  </a:schemeClr>
                </a:solidFill>
              </a:rPr>
              <a:t>The child’s mother calls you and in addition to a few bruises she notices “wet purpura” in the his mouth.  </a:t>
            </a:r>
          </a:p>
          <a:p>
            <a:r>
              <a:rPr lang="en-CA" sz="2400" dirty="0">
                <a:solidFill>
                  <a:schemeClr val="tx1">
                    <a:lumMod val="50000"/>
                    <a:lumOff val="50000"/>
                  </a:schemeClr>
                </a:solidFill>
              </a:rPr>
              <a:t>She also states that he had a 10 minute episode of epistaxis the day before that stopped with pressure.  </a:t>
            </a:r>
          </a:p>
          <a:p>
            <a:r>
              <a:rPr lang="en-CA" sz="2400" dirty="0">
                <a:solidFill>
                  <a:schemeClr val="tx1">
                    <a:lumMod val="50000"/>
                    <a:lumOff val="50000"/>
                  </a:schemeClr>
                </a:solidFill>
              </a:rPr>
              <a:t>His platelet count is 6 x 10</a:t>
            </a:r>
            <a:r>
              <a:rPr lang="en-CA" sz="2400" baseline="30000" dirty="0">
                <a:solidFill>
                  <a:schemeClr val="tx1">
                    <a:lumMod val="50000"/>
                    <a:lumOff val="50000"/>
                  </a:schemeClr>
                </a:solidFill>
              </a:rPr>
              <a:t>9</a:t>
            </a:r>
            <a:r>
              <a:rPr lang="en-CA" sz="2400" dirty="0">
                <a:solidFill>
                  <a:schemeClr val="tx1">
                    <a:lumMod val="50000"/>
                    <a:lumOff val="50000"/>
                  </a:schemeClr>
                </a:solidFill>
              </a:rPr>
              <a:t>/L </a:t>
            </a:r>
          </a:p>
          <a:p>
            <a:r>
              <a:rPr lang="en-CA" sz="2400" dirty="0">
                <a:solidFill>
                  <a:schemeClr val="tx1">
                    <a:lumMod val="50000"/>
                    <a:lumOff val="50000"/>
                  </a:schemeClr>
                </a:solidFill>
              </a:rPr>
              <a:t>You decide to treat him with corticosteroids</a:t>
            </a:r>
          </a:p>
        </p:txBody>
      </p:sp>
    </p:spTree>
    <p:extLst>
      <p:ext uri="{BB962C8B-B14F-4D97-AF65-F5344CB8AC3E}">
        <p14:creationId xmlns:p14="http://schemas.microsoft.com/office/powerpoint/2010/main" val="34300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5A2E2-2418-4A9F-BB60-6BEB0FFA2B24}"/>
              </a:ext>
            </a:extLst>
          </p:cNvPr>
          <p:cNvSpPr>
            <a:spLocks noGrp="1"/>
          </p:cNvSpPr>
          <p:nvPr>
            <p:ph idx="1"/>
          </p:nvPr>
        </p:nvSpPr>
        <p:spPr>
          <a:xfrm>
            <a:off x="419100" y="1881890"/>
            <a:ext cx="10972800" cy="3072153"/>
          </a:xfrm>
        </p:spPr>
        <p:txBody>
          <a:bodyPr>
            <a:noAutofit/>
          </a:bodyPr>
          <a:lstStyle/>
          <a:p>
            <a:pPr marL="0" indent="0">
              <a:buNone/>
            </a:pPr>
            <a:r>
              <a:rPr lang="en-CA" sz="2200" b="1" dirty="0"/>
              <a:t>What dose of </a:t>
            </a:r>
            <a:r>
              <a:rPr lang="en-CA" sz="2400" b="1" dirty="0"/>
              <a:t>corticosteroids</a:t>
            </a:r>
            <a:r>
              <a:rPr lang="en-CA" sz="2200" b="1" dirty="0"/>
              <a:t> should be prescribed?</a:t>
            </a:r>
          </a:p>
          <a:p>
            <a:pPr marL="0" indent="0">
              <a:buNone/>
            </a:pPr>
            <a:endParaRPr lang="en-CA" sz="2200" dirty="0"/>
          </a:p>
          <a:p>
            <a:pPr marL="514350" indent="-514350">
              <a:buAutoNum type="alphaUcPeriod"/>
            </a:pPr>
            <a:r>
              <a:rPr lang="en-CA" sz="2200" dirty="0"/>
              <a:t>Dexamethasone 0.6mg/kg/day (maximum of 40 mg/day) for 4 days </a:t>
            </a:r>
          </a:p>
          <a:p>
            <a:pPr marL="514350" indent="-514350">
              <a:buAutoNum type="alphaUcPeriod"/>
            </a:pPr>
            <a:r>
              <a:rPr lang="en-CA" sz="2200" dirty="0"/>
              <a:t>Prednisone 2-4mg/kg/day (maximum 120 mg daily) for 5-7 days </a:t>
            </a:r>
          </a:p>
          <a:p>
            <a:pPr marL="514350" indent="-514350">
              <a:buAutoNum type="alphaUcPeriod"/>
            </a:pPr>
            <a:r>
              <a:rPr lang="en-CA" sz="2200" dirty="0"/>
              <a:t>Prednisone 0.5-1.0 mg/kg/day for 10 days </a:t>
            </a:r>
          </a:p>
          <a:p>
            <a:pPr marL="514350" indent="-514350">
              <a:buAutoNum type="alphaUcPeriod"/>
            </a:pPr>
            <a:r>
              <a:rPr lang="en-CA" sz="2200" dirty="0">
                <a:solidFill>
                  <a:schemeClr val="tx1">
                    <a:lumMod val="50000"/>
                    <a:lumOff val="50000"/>
                  </a:schemeClr>
                </a:solidFill>
              </a:rPr>
              <a:t>Prednisone 2-4mg/kg/day for 21 days with a taper based on platelet count </a:t>
            </a:r>
          </a:p>
        </p:txBody>
      </p:sp>
      <p:sp>
        <p:nvSpPr>
          <p:cNvPr id="4" name="Rectangle 3">
            <a:extLst>
              <a:ext uri="{FF2B5EF4-FFF2-40B4-BE49-F238E27FC236}">
                <a16:creationId xmlns:a16="http://schemas.microsoft.com/office/drawing/2014/main" id="{99BAD767-7BAB-4B53-9712-EA8DCDE89366}"/>
              </a:ext>
            </a:extLst>
          </p:cNvPr>
          <p:cNvSpPr/>
          <p:nvPr/>
        </p:nvSpPr>
        <p:spPr>
          <a:xfrm>
            <a:off x="419100" y="3061167"/>
            <a:ext cx="10972800" cy="4675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32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a:t>
            </a:r>
            <a:br>
              <a:rPr lang="en-US" dirty="0"/>
            </a:br>
            <a:endParaRPr lang="en-US" dirty="0"/>
          </a:p>
        </p:txBody>
      </p:sp>
      <p:sp>
        <p:nvSpPr>
          <p:cNvPr id="3" name="Content Placeholder 2"/>
          <p:cNvSpPr>
            <a:spLocks noGrp="1"/>
          </p:cNvSpPr>
          <p:nvPr>
            <p:ph idx="1"/>
          </p:nvPr>
        </p:nvSpPr>
        <p:spPr>
          <a:xfrm>
            <a:off x="524031" y="2347887"/>
            <a:ext cx="10972800" cy="1510881"/>
          </a:xfrm>
        </p:spPr>
        <p:txBody>
          <a:bodyPr/>
          <a:lstStyle/>
          <a:p>
            <a:pPr marL="0" indent="0">
              <a:buNone/>
            </a:pPr>
            <a:r>
              <a:rPr lang="en-CA" sz="2000" dirty="0"/>
              <a:t>In children with newly diagnosed ITP with non-life-threatening bleeding and/or diminished health related quality of life, the panel recommends </a:t>
            </a:r>
            <a:r>
              <a:rPr lang="en-CA" sz="2000" b="1" u="sng" dirty="0"/>
              <a:t>against courses of corticosteroids longer than 7 days rather than courses 7 days or shorter </a:t>
            </a:r>
            <a:r>
              <a:rPr lang="en-CA" sz="1800" i="1" dirty="0"/>
              <a:t>(Strong recommendation based on very low certainty in the evidence)</a:t>
            </a:r>
            <a:endParaRPr lang="en-US" sz="2000" b="1" i="1" u="sng" dirty="0"/>
          </a:p>
        </p:txBody>
      </p:sp>
      <p:sp>
        <p:nvSpPr>
          <p:cNvPr id="5" name="TextBox 4">
            <a:extLst>
              <a:ext uri="{FF2B5EF4-FFF2-40B4-BE49-F238E27FC236}">
                <a16:creationId xmlns:a16="http://schemas.microsoft.com/office/drawing/2014/main" id="{B20DD023-7461-43EB-9825-6C1B2561FB6A}"/>
              </a:ext>
            </a:extLst>
          </p:cNvPr>
          <p:cNvSpPr txBox="1"/>
          <p:nvPr/>
        </p:nvSpPr>
        <p:spPr>
          <a:xfrm>
            <a:off x="1866043" y="3557113"/>
            <a:ext cx="7833455" cy="2462213"/>
          </a:xfrm>
          <a:prstGeom prst="rect">
            <a:avLst/>
          </a:prstGeom>
          <a:solidFill>
            <a:srgbClr val="FED9B0"/>
          </a:solidFill>
        </p:spPr>
        <p:txBody>
          <a:bodyPr wrap="square" rtlCol="0">
            <a:spAutoFit/>
          </a:bodyPr>
          <a:lstStyle/>
          <a:p>
            <a:pPr marL="285750" indent="-285750">
              <a:spcAft>
                <a:spcPts val="600"/>
              </a:spcAft>
              <a:buFont typeface="Arial" panose="020B0604020202020204" pitchFamily="34" charset="0"/>
              <a:buChar char="•"/>
            </a:pPr>
            <a:r>
              <a:rPr lang="en-CA" dirty="0">
                <a:solidFill>
                  <a:schemeClr val="tx1">
                    <a:lumMod val="50000"/>
                    <a:lumOff val="50000"/>
                  </a:schemeClr>
                </a:solidFill>
              </a:rPr>
              <a:t>This represents a paradigmatic situation when a strong recommendation may be used despite low confidence in the effects. </a:t>
            </a:r>
          </a:p>
          <a:p>
            <a:pPr marL="285750" indent="-285750">
              <a:spcAft>
                <a:spcPts val="600"/>
              </a:spcAft>
              <a:buFont typeface="Arial" panose="020B0604020202020204" pitchFamily="34" charset="0"/>
              <a:buChar char="•"/>
            </a:pPr>
            <a:r>
              <a:rPr lang="en-CA" dirty="0">
                <a:solidFill>
                  <a:schemeClr val="tx1">
                    <a:lumMod val="50000"/>
                    <a:lumOff val="50000"/>
                  </a:schemeClr>
                </a:solidFill>
              </a:rPr>
              <a:t>There is no evidence for a benefit with longer duration of corticosteroids and high-quality indirect evidence for adverse events with the use of courses of corticosteroids for &gt; 7 days in children. </a:t>
            </a:r>
          </a:p>
          <a:p>
            <a:pPr marL="285750" indent="-285750">
              <a:spcAft>
                <a:spcPts val="600"/>
              </a:spcAft>
              <a:buFont typeface="Arial" panose="020B0604020202020204" pitchFamily="34" charset="0"/>
              <a:buChar char="•"/>
            </a:pPr>
            <a:r>
              <a:rPr lang="en-CA" dirty="0">
                <a:solidFill>
                  <a:schemeClr val="tx1">
                    <a:lumMod val="50000"/>
                    <a:lumOff val="50000"/>
                  </a:schemeClr>
                </a:solidFill>
              </a:rPr>
              <a:t>Side effects associated with prolong corticosteroid exposure include hypertension, hyperglycemia, sleep and mood disturbances, gastric irritation or ulcer formation, glaucoma, and osteoporosis.</a:t>
            </a:r>
            <a:r>
              <a:rPr lang="nl-NL" dirty="0">
                <a:solidFill>
                  <a:schemeClr val="tx1">
                    <a:lumMod val="50000"/>
                    <a:lumOff val="50000"/>
                  </a:schemeClr>
                </a:solidFill>
              </a:rPr>
              <a:t> </a:t>
            </a:r>
            <a:r>
              <a:rPr lang="en-US" sz="1600" dirty="0">
                <a:solidFill>
                  <a:schemeClr val="tx1">
                    <a:lumMod val="50000"/>
                    <a:lumOff val="50000"/>
                  </a:schemeClr>
                </a:solidFill>
              </a:rPr>
              <a:t> </a:t>
            </a:r>
            <a:r>
              <a:rPr lang="nl-NL" dirty="0">
                <a:solidFill>
                  <a:schemeClr val="tx1">
                    <a:lumMod val="50000"/>
                    <a:lumOff val="50000"/>
                  </a:schemeClr>
                </a:solidFill>
              </a:rPr>
              <a:t> </a:t>
            </a:r>
            <a:r>
              <a:rPr lang="en-CA" dirty="0">
                <a:solidFill>
                  <a:schemeClr val="tx1">
                    <a:lumMod val="50000"/>
                    <a:lumOff val="50000"/>
                  </a:schemeClr>
                </a:solidFill>
              </a:rPr>
              <a:t> </a:t>
            </a:r>
          </a:p>
        </p:txBody>
      </p:sp>
    </p:spTree>
    <p:extLst>
      <p:ext uri="{BB962C8B-B14F-4D97-AF65-F5344CB8AC3E}">
        <p14:creationId xmlns:p14="http://schemas.microsoft.com/office/powerpoint/2010/main" val="7545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123" y="1525764"/>
            <a:ext cx="10972800" cy="713539"/>
          </a:xfrm>
        </p:spPr>
        <p:txBody>
          <a:bodyPr lIns="0" tIns="0"/>
          <a:lstStyle/>
          <a:p>
            <a:r>
              <a:rPr lang="en-US" dirty="0"/>
              <a:t>Recommendation </a:t>
            </a:r>
            <a:br>
              <a:rPr lang="en-US" dirty="0"/>
            </a:br>
            <a:br>
              <a:rPr lang="en-US" dirty="0"/>
            </a:br>
            <a:endParaRPr lang="en-US" dirty="0"/>
          </a:p>
        </p:txBody>
      </p:sp>
      <p:sp>
        <p:nvSpPr>
          <p:cNvPr id="3" name="Content Placeholder 2"/>
          <p:cNvSpPr>
            <a:spLocks noGrp="1"/>
          </p:cNvSpPr>
          <p:nvPr>
            <p:ph idx="1"/>
          </p:nvPr>
        </p:nvSpPr>
        <p:spPr>
          <a:xfrm>
            <a:off x="731617" y="2426443"/>
            <a:ext cx="10105644" cy="3954624"/>
          </a:xfrm>
        </p:spPr>
        <p:txBody>
          <a:bodyPr/>
          <a:lstStyle/>
          <a:p>
            <a:pPr marL="0" indent="0">
              <a:buNone/>
            </a:pPr>
            <a:r>
              <a:rPr lang="en-CA" sz="2400" dirty="0"/>
              <a:t>In children with newly diagnosed ITP and non life-threatening mucosal bleeding and/or diminished health-related quality of life, the ASH guideline panel suggests </a:t>
            </a:r>
            <a:r>
              <a:rPr lang="en-CA" sz="2400" b="1" u="sng" dirty="0"/>
              <a:t>prednisone (2 to 4 mg/kg/day; maximum, 120 mg daily, for 5-7 days) rather than dexamethasone (0.6 mg/kg/day; maximum, 40 mg/day, for 4 days) </a:t>
            </a:r>
            <a:r>
              <a:rPr lang="en-CA" sz="1800" i="1" dirty="0"/>
              <a:t>(Conditional recommendation based on very low certainty in the evidence)</a:t>
            </a:r>
            <a:endParaRPr lang="en-US" sz="2400" b="1" i="1" u="sng" dirty="0"/>
          </a:p>
        </p:txBody>
      </p:sp>
    </p:spTree>
    <p:extLst>
      <p:ext uri="{BB962C8B-B14F-4D97-AF65-F5344CB8AC3E}">
        <p14:creationId xmlns:p14="http://schemas.microsoft.com/office/powerpoint/2010/main" val="338874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5475-4437-4149-A5B5-0F9858C49710}"/>
              </a:ext>
            </a:extLst>
          </p:cNvPr>
          <p:cNvSpPr>
            <a:spLocks noGrp="1"/>
          </p:cNvSpPr>
          <p:nvPr>
            <p:ph type="title"/>
          </p:nvPr>
        </p:nvSpPr>
        <p:spPr/>
        <p:txBody>
          <a:bodyPr lIns="0" tIns="0" rIns="0" bIns="0"/>
          <a:lstStyle/>
          <a:p>
            <a:r>
              <a:rPr lang="en-CA" sz="2800" dirty="0"/>
              <a:t>How were these ASH guidelines developed?</a:t>
            </a:r>
          </a:p>
        </p:txBody>
      </p:sp>
      <p:sp>
        <p:nvSpPr>
          <p:cNvPr id="3" name="Rectangle 2">
            <a:extLst>
              <a:ext uri="{FF2B5EF4-FFF2-40B4-BE49-F238E27FC236}">
                <a16:creationId xmlns:a16="http://schemas.microsoft.com/office/drawing/2014/main" id="{F824E6A8-5613-421F-8044-B6B74D5B6E18}"/>
              </a:ext>
            </a:extLst>
          </p:cNvPr>
          <p:cNvSpPr/>
          <p:nvPr/>
        </p:nvSpPr>
        <p:spPr>
          <a:xfrm>
            <a:off x="8824915" y="2159918"/>
            <a:ext cx="2459736" cy="3568594"/>
          </a:xfrm>
          <a:prstGeom prst="rect">
            <a:avLst/>
          </a:prstGeom>
          <a:solidFill>
            <a:srgbClr val="8B80A3">
              <a:alpha val="47059"/>
            </a:srgbClr>
          </a:solidFill>
        </p:spPr>
        <p:txBody>
          <a:bodyPr wrap="square">
            <a:noAutofit/>
          </a:bodyPr>
          <a:lstStyle/>
          <a:p>
            <a:r>
              <a:rPr lang="en-CA" sz="2000" b="1" dirty="0">
                <a:solidFill>
                  <a:srgbClr val="E53E31"/>
                </a:solidFill>
              </a:rPr>
              <a:t>MAKING RECOMMENDATIONS </a:t>
            </a:r>
            <a:endParaRPr lang="en-CA" b="1" dirty="0">
              <a:solidFill>
                <a:srgbClr val="E53E31"/>
              </a:solidFill>
            </a:endParaRPr>
          </a:p>
          <a:p>
            <a:r>
              <a:rPr lang="en-CA" sz="1600" b="1" dirty="0">
                <a:solidFill>
                  <a:schemeClr val="tx1">
                    <a:lumMod val="50000"/>
                    <a:lumOff val="50000"/>
                  </a:schemeClr>
                </a:solidFill>
              </a:rPr>
              <a:t>Recommendations made </a:t>
            </a:r>
            <a:r>
              <a:rPr lang="en-CA" sz="1600" dirty="0">
                <a:solidFill>
                  <a:schemeClr val="tx1">
                    <a:lumMod val="50000"/>
                    <a:lumOff val="50000"/>
                  </a:schemeClr>
                </a:solidFill>
              </a:rPr>
              <a:t>by guideline panel members based on evidence for all factors.</a:t>
            </a:r>
          </a:p>
        </p:txBody>
      </p:sp>
      <p:sp>
        <p:nvSpPr>
          <p:cNvPr id="8" name="TextBox 12">
            <a:extLst>
              <a:ext uri="{FF2B5EF4-FFF2-40B4-BE49-F238E27FC236}">
                <a16:creationId xmlns:a16="http://schemas.microsoft.com/office/drawing/2014/main" id="{98F94D0E-FEFA-1444-8991-F3EF59B3ED95}"/>
              </a:ext>
            </a:extLst>
          </p:cNvPr>
          <p:cNvSpPr txBox="1"/>
          <p:nvPr/>
        </p:nvSpPr>
        <p:spPr>
          <a:xfrm>
            <a:off x="1052485" y="2180767"/>
            <a:ext cx="2459736" cy="3547745"/>
          </a:xfrm>
          <a:prstGeom prst="rect">
            <a:avLst/>
          </a:prstGeom>
          <a:solidFill>
            <a:srgbClr val="BEE0E4"/>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E53E31"/>
                </a:solidFill>
                <a:effectLst/>
                <a:uLnTx/>
                <a:uFillTx/>
                <a:latin typeface="Calibri" panose="020F0502020204030204"/>
                <a:ea typeface="+mn-ea"/>
                <a:cs typeface="+mn-cs"/>
              </a:rPr>
              <a:t>PANEL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rPr>
              <a:t>Each guideline panel was formed following these key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rPr>
              <a:t>Balance of expertise (including disciplines beyond hematology, and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rPr>
              <a:t>Close attention to minimization and management of COI</a:t>
            </a:r>
          </a:p>
        </p:txBody>
      </p:sp>
      <p:sp>
        <p:nvSpPr>
          <p:cNvPr id="9" name="TextBox 14">
            <a:extLst>
              <a:ext uri="{FF2B5EF4-FFF2-40B4-BE49-F238E27FC236}">
                <a16:creationId xmlns:a16="http://schemas.microsoft.com/office/drawing/2014/main" id="{72F22E81-1B16-D44E-AF8A-22333361B2AB}"/>
              </a:ext>
            </a:extLst>
          </p:cNvPr>
          <p:cNvSpPr txBox="1"/>
          <p:nvPr/>
        </p:nvSpPr>
        <p:spPr>
          <a:xfrm>
            <a:off x="6234105" y="2155193"/>
            <a:ext cx="2459736" cy="3573320"/>
          </a:xfrm>
          <a:prstGeom prst="rect">
            <a:avLst/>
          </a:prstGeom>
          <a:solidFill>
            <a:srgbClr val="C9D7AF"/>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b="1" dirty="0">
                <a:solidFill>
                  <a:srgbClr val="E53E31"/>
                </a:solidFill>
              </a:rPr>
              <a:t>EVIDENCE SYNTHESIS</a:t>
            </a:r>
          </a:p>
          <a:p>
            <a:r>
              <a:rPr lang="en-CA" sz="1600" dirty="0">
                <a:solidFill>
                  <a:schemeClr val="tx1">
                    <a:lumMod val="50000"/>
                    <a:lumOff val="50000"/>
                  </a:schemeClr>
                </a:solidFill>
              </a:rPr>
              <a:t>Evidence summary generated for each PICO question via systematic review of health effects plus: </a:t>
            </a:r>
          </a:p>
          <a:p>
            <a:pPr marL="342900" indent="-342900">
              <a:buFont typeface="Arial" panose="020B0604020202020204" pitchFamily="34" charset="0"/>
              <a:buChar char="•"/>
            </a:pPr>
            <a:r>
              <a:rPr lang="en-CA" sz="1600" dirty="0">
                <a:solidFill>
                  <a:schemeClr val="tx1">
                    <a:lumMod val="50000"/>
                    <a:lumOff val="50000"/>
                  </a:schemeClr>
                </a:solidFill>
              </a:rPr>
              <a:t>Resource use</a:t>
            </a:r>
          </a:p>
          <a:p>
            <a:pPr marL="342900" indent="-342900">
              <a:buFont typeface="Arial" panose="020B0604020202020204" pitchFamily="34" charset="0"/>
              <a:buChar char="•"/>
            </a:pPr>
            <a:r>
              <a:rPr lang="en-CA" sz="1600" dirty="0">
                <a:solidFill>
                  <a:schemeClr val="tx1">
                    <a:lumMod val="50000"/>
                    <a:lumOff val="50000"/>
                  </a:schemeClr>
                </a:solidFill>
              </a:rPr>
              <a:t>Feasibility</a:t>
            </a:r>
          </a:p>
          <a:p>
            <a:pPr marL="342900" indent="-342900">
              <a:buFont typeface="Arial" panose="020B0604020202020204" pitchFamily="34" charset="0"/>
              <a:buChar char="•"/>
            </a:pPr>
            <a:r>
              <a:rPr lang="en-CA" sz="1600" dirty="0">
                <a:solidFill>
                  <a:schemeClr val="tx1">
                    <a:lumMod val="50000"/>
                    <a:lumOff val="50000"/>
                  </a:schemeClr>
                </a:solidFill>
              </a:rPr>
              <a:t>Acceptability</a:t>
            </a:r>
          </a:p>
          <a:p>
            <a:pPr marL="342900" indent="-342900">
              <a:buFont typeface="Arial" panose="020B0604020202020204" pitchFamily="34" charset="0"/>
              <a:buChar char="•"/>
            </a:pPr>
            <a:r>
              <a:rPr lang="en-CA" sz="1600" dirty="0">
                <a:solidFill>
                  <a:schemeClr val="tx1">
                    <a:lumMod val="50000"/>
                    <a:lumOff val="50000"/>
                  </a:schemeClr>
                </a:solidFill>
              </a:rPr>
              <a:t>Equity</a:t>
            </a:r>
          </a:p>
          <a:p>
            <a:pPr marL="342900" indent="-342900">
              <a:buFont typeface="Arial" panose="020B0604020202020204" pitchFamily="34" charset="0"/>
              <a:buChar char="•"/>
            </a:pPr>
            <a:r>
              <a:rPr lang="en-CA" sz="1600" dirty="0">
                <a:solidFill>
                  <a:schemeClr val="tx1">
                    <a:lumMod val="50000"/>
                    <a:lumOff val="50000"/>
                  </a:schemeClr>
                </a:solidFill>
              </a:rPr>
              <a:t>Patient values and preferences</a:t>
            </a:r>
          </a:p>
        </p:txBody>
      </p:sp>
      <p:sp>
        <p:nvSpPr>
          <p:cNvPr id="10" name="TextBox 13">
            <a:extLst>
              <a:ext uri="{FF2B5EF4-FFF2-40B4-BE49-F238E27FC236}">
                <a16:creationId xmlns:a16="http://schemas.microsoft.com/office/drawing/2014/main" id="{9112856F-2EC2-2543-943B-F99D84EB55D9}"/>
              </a:ext>
            </a:extLst>
          </p:cNvPr>
          <p:cNvSpPr txBox="1"/>
          <p:nvPr/>
        </p:nvSpPr>
        <p:spPr>
          <a:xfrm>
            <a:off x="3636264" y="2180768"/>
            <a:ext cx="2459736" cy="1772108"/>
          </a:xfrm>
          <a:prstGeom prst="rect">
            <a:avLst/>
          </a:prstGeom>
          <a:solidFill>
            <a:srgbClr val="FED9B0"/>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b="1" dirty="0">
                <a:solidFill>
                  <a:srgbClr val="E53E31"/>
                </a:solidFill>
              </a:rPr>
              <a:t>CLINICAL QUESTIONS</a:t>
            </a:r>
          </a:p>
          <a:p>
            <a:r>
              <a:rPr lang="en-CA" sz="1600" dirty="0">
                <a:solidFill>
                  <a:schemeClr val="tx1">
                    <a:lumMod val="50000"/>
                    <a:lumOff val="50000"/>
                  </a:schemeClr>
                </a:solidFill>
              </a:rPr>
              <a:t>10 to 20 </a:t>
            </a:r>
            <a:r>
              <a:rPr lang="en-CA" sz="1600" b="1" dirty="0">
                <a:solidFill>
                  <a:schemeClr val="tx1">
                    <a:lumMod val="50000"/>
                    <a:lumOff val="50000"/>
                  </a:schemeClr>
                </a:solidFill>
              </a:rPr>
              <a:t>clinically-relevant questions </a:t>
            </a:r>
            <a:r>
              <a:rPr lang="en-CA" sz="1600" dirty="0">
                <a:solidFill>
                  <a:schemeClr val="tx1">
                    <a:lumMod val="50000"/>
                    <a:lumOff val="50000"/>
                  </a:schemeClr>
                </a:solidFill>
              </a:rPr>
              <a:t>generated in </a:t>
            </a:r>
            <a:r>
              <a:rPr lang="en-CA" sz="1600" b="1" dirty="0">
                <a:solidFill>
                  <a:schemeClr val="tx1">
                    <a:lumMod val="50000"/>
                    <a:lumOff val="50000"/>
                  </a:schemeClr>
                </a:solidFill>
              </a:rPr>
              <a:t>PICO format</a:t>
            </a:r>
            <a:r>
              <a:rPr lang="en-CA" sz="1600" dirty="0">
                <a:solidFill>
                  <a:schemeClr val="tx1">
                    <a:lumMod val="50000"/>
                    <a:lumOff val="50000"/>
                  </a:schemeClr>
                </a:solidFill>
              </a:rPr>
              <a:t> (population, intervention, comparison, outcome)</a:t>
            </a:r>
          </a:p>
        </p:txBody>
      </p:sp>
      <p:sp>
        <p:nvSpPr>
          <p:cNvPr id="11" name="TextBox 15">
            <a:extLst>
              <a:ext uri="{FF2B5EF4-FFF2-40B4-BE49-F238E27FC236}">
                <a16:creationId xmlns:a16="http://schemas.microsoft.com/office/drawing/2014/main" id="{7F7E6440-A3E7-5048-80D7-D3EED9D8AEE2}"/>
              </a:ext>
            </a:extLst>
          </p:cNvPr>
          <p:cNvSpPr txBox="1"/>
          <p:nvPr/>
        </p:nvSpPr>
        <p:spPr>
          <a:xfrm>
            <a:off x="3636264" y="4079536"/>
            <a:ext cx="2459736" cy="1648976"/>
          </a:xfrm>
          <a:prstGeom prst="rect">
            <a:avLst/>
          </a:prstGeom>
          <a:solidFill>
            <a:srgbClr val="FED9B0"/>
          </a:solidFill>
          <a:ln w="28575">
            <a:noFill/>
          </a:ln>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b="1" dirty="0">
                <a:solidFill>
                  <a:schemeClr val="tx1">
                    <a:lumMod val="50000"/>
                    <a:lumOff val="50000"/>
                  </a:schemeClr>
                </a:solidFill>
              </a:rPr>
              <a:t>Example: PICO question</a:t>
            </a:r>
            <a:endParaRPr lang="en-CA" sz="1600" dirty="0">
              <a:solidFill>
                <a:schemeClr val="tx1">
                  <a:lumMod val="50000"/>
                  <a:lumOff val="50000"/>
                </a:schemeClr>
              </a:solidFill>
            </a:endParaRPr>
          </a:p>
          <a:p>
            <a:r>
              <a:rPr lang="en-CA" sz="1200" dirty="0">
                <a:solidFill>
                  <a:schemeClr val="tx1">
                    <a:lumMod val="50000"/>
                    <a:lumOff val="50000"/>
                  </a:schemeClr>
                </a:solidFill>
              </a:rPr>
              <a:t>“</a:t>
            </a:r>
            <a:r>
              <a:rPr lang="en-US" sz="1200" i="1" dirty="0">
                <a:solidFill>
                  <a:schemeClr val="tx1">
                    <a:lumMod val="50000"/>
                    <a:lumOff val="50000"/>
                  </a:schemeClr>
                </a:solidFill>
              </a:rPr>
              <a:t>Should adults with newly diagnosed ITP and a platelet count of &lt;30 × 10</a:t>
            </a:r>
            <a:r>
              <a:rPr lang="en-US" sz="1200" i="1" baseline="30000" dirty="0">
                <a:solidFill>
                  <a:schemeClr val="tx1">
                    <a:lumMod val="50000"/>
                    <a:lumOff val="50000"/>
                  </a:schemeClr>
                </a:solidFill>
              </a:rPr>
              <a:t>9</a:t>
            </a:r>
            <a:r>
              <a:rPr lang="en-US" sz="1200" i="1" dirty="0">
                <a:solidFill>
                  <a:schemeClr val="tx1">
                    <a:lumMod val="50000"/>
                    <a:lumOff val="50000"/>
                  </a:schemeClr>
                </a:solidFill>
              </a:rPr>
              <a:t>/L who are asymptomatic or have minor mucocutaneous bleeding be treated with corticosteroids or observation?”</a:t>
            </a:r>
            <a:endParaRPr lang="en-CA" sz="1200" dirty="0">
              <a:solidFill>
                <a:schemeClr val="tx1">
                  <a:lumMod val="50000"/>
                  <a:lumOff val="50000"/>
                </a:schemeClr>
              </a:solidFill>
            </a:endParaRPr>
          </a:p>
        </p:txBody>
      </p:sp>
      <p:sp>
        <p:nvSpPr>
          <p:cNvPr id="4" name="TextBox 3">
            <a:extLst>
              <a:ext uri="{FF2B5EF4-FFF2-40B4-BE49-F238E27FC236}">
                <a16:creationId xmlns:a16="http://schemas.microsoft.com/office/drawing/2014/main" id="{346A3EC4-9914-BD5C-0364-A8C8EFB3C824}"/>
              </a:ext>
            </a:extLst>
          </p:cNvPr>
          <p:cNvSpPr txBox="1"/>
          <p:nvPr/>
        </p:nvSpPr>
        <p:spPr>
          <a:xfrm>
            <a:off x="1019674" y="5739825"/>
            <a:ext cx="10331840" cy="584775"/>
          </a:xfrm>
          <a:prstGeom prst="rect">
            <a:avLst/>
          </a:prstGeom>
          <a:noFill/>
        </p:spPr>
        <p:txBody>
          <a:bodyPr wrap="square" lIns="91440" tIns="45720" rIns="91440" bIns="45720" anchor="t">
            <a:spAutoFit/>
          </a:bodyPr>
          <a:lstStyle/>
          <a:p>
            <a:r>
              <a:rPr lang="en-US" sz="1600" b="1" i="1" dirty="0">
                <a:solidFill>
                  <a:srgbClr val="2E2D2D"/>
                </a:solidFill>
                <a:latin typeface="Arial"/>
                <a:cs typeface="Arial"/>
              </a:rPr>
              <a:t>ASH guidelines are reviewed annually by expert work groups convened by ASH. Resources, such as this slide set, derived from guidelines that require updating are removed from the ASH website. </a:t>
            </a:r>
            <a:endParaRPr lang="en-US" sz="1600" b="1" i="1" dirty="0">
              <a:solidFill>
                <a:srgbClr val="2E2D2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90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relevant recommendations:</a:t>
            </a:r>
            <a:br>
              <a:rPr lang="en-US" dirty="0"/>
            </a:br>
            <a:br>
              <a:rPr lang="en-US" dirty="0"/>
            </a:br>
            <a:endParaRPr lang="en-US" dirty="0"/>
          </a:p>
        </p:txBody>
      </p:sp>
      <p:sp>
        <p:nvSpPr>
          <p:cNvPr id="3" name="Content Placeholder 2"/>
          <p:cNvSpPr>
            <a:spLocks noGrp="1"/>
          </p:cNvSpPr>
          <p:nvPr>
            <p:ph idx="1"/>
          </p:nvPr>
        </p:nvSpPr>
        <p:spPr>
          <a:xfrm>
            <a:off x="419100" y="2054108"/>
            <a:ext cx="10972800" cy="3954624"/>
          </a:xfrm>
        </p:spPr>
        <p:txBody>
          <a:bodyPr/>
          <a:lstStyle/>
          <a:p>
            <a:r>
              <a:rPr lang="en-CA" sz="1800" dirty="0"/>
              <a:t>In children with newly diagnosed ITP and non-life-threatening mucosal bleeding and/or diminished health-related quality of life(HRQOL), the panel suggests</a:t>
            </a:r>
            <a:r>
              <a:rPr lang="en-CA" sz="1800" i="1" dirty="0"/>
              <a:t> </a:t>
            </a:r>
            <a:r>
              <a:rPr lang="en-CA" sz="1800" b="1" u="sng" dirty="0"/>
              <a:t>corticosteroids rather than anti-D immunoglobulin </a:t>
            </a:r>
            <a:r>
              <a:rPr lang="en-CA" sz="1600" i="1" dirty="0"/>
              <a:t>(Conditional recommendations based on low certainty in the evidence)</a:t>
            </a:r>
            <a:endParaRPr lang="en-CA" sz="1600" b="1" i="1" u="sng" dirty="0"/>
          </a:p>
          <a:p>
            <a:endParaRPr lang="en-US" sz="1800" dirty="0"/>
          </a:p>
          <a:p>
            <a:r>
              <a:rPr lang="en-US" sz="1800" dirty="0"/>
              <a:t>In children with newly diagnosed ITP who have non–life-threatening mucosal bleeding and/or diminished </a:t>
            </a:r>
            <a:r>
              <a:rPr lang="en-US" sz="1800" dirty="0" err="1"/>
              <a:t>HRQoL</a:t>
            </a:r>
            <a:r>
              <a:rPr lang="en-US" sz="1800" dirty="0"/>
              <a:t>, the panel suggests</a:t>
            </a:r>
            <a:r>
              <a:rPr lang="en-US" sz="1800" b="1" dirty="0"/>
              <a:t> </a:t>
            </a:r>
            <a:r>
              <a:rPr lang="en-US" sz="1800" b="1" u="sng" dirty="0"/>
              <a:t>either anti-D immunoglobulin or IVIG</a:t>
            </a:r>
            <a:r>
              <a:rPr lang="en-CA" sz="1800" i="1" dirty="0"/>
              <a:t>(Conditional recommendations based on low certainty in the evidence)</a:t>
            </a:r>
            <a:endParaRPr lang="en-US" sz="1800" b="1" u="sng" dirty="0"/>
          </a:p>
          <a:p>
            <a:endParaRPr lang="en-US" sz="1800" dirty="0"/>
          </a:p>
          <a:p>
            <a:r>
              <a:rPr lang="en-US" sz="1800" dirty="0"/>
              <a:t>In children with newly diagnosed ITP who have non–life-threatening mucosal bleeding and/or diminished </a:t>
            </a:r>
            <a:r>
              <a:rPr lang="en-US" sz="1800" dirty="0" err="1"/>
              <a:t>HRQoL</a:t>
            </a:r>
            <a:r>
              <a:rPr lang="en-US" sz="1800" dirty="0"/>
              <a:t>, the panel suggests</a:t>
            </a:r>
            <a:r>
              <a:rPr lang="en-US" sz="1800" b="1" dirty="0"/>
              <a:t> </a:t>
            </a:r>
            <a:r>
              <a:rPr lang="en-US" sz="1800" b="1" u="sng" dirty="0"/>
              <a:t>corticosteroids rather than IVIG </a:t>
            </a:r>
            <a:r>
              <a:rPr lang="en-CA" sz="1800" i="1" dirty="0"/>
              <a:t>(Conditional recommendations based on low certainty in the evidence)</a:t>
            </a:r>
            <a:endParaRPr lang="en-CA" sz="1800" b="1" i="1" u="sng" dirty="0"/>
          </a:p>
          <a:p>
            <a:endParaRPr lang="en-US" sz="2000" b="1" u="sng" dirty="0"/>
          </a:p>
        </p:txBody>
      </p:sp>
      <p:sp>
        <p:nvSpPr>
          <p:cNvPr id="4" name="TextBox 3">
            <a:extLst>
              <a:ext uri="{FF2B5EF4-FFF2-40B4-BE49-F238E27FC236}">
                <a16:creationId xmlns:a16="http://schemas.microsoft.com/office/drawing/2014/main" id="{B20DD023-7461-43EB-9825-6C1B2561FB6A}"/>
              </a:ext>
            </a:extLst>
          </p:cNvPr>
          <p:cNvSpPr txBox="1"/>
          <p:nvPr/>
        </p:nvSpPr>
        <p:spPr>
          <a:xfrm>
            <a:off x="2459722" y="5204216"/>
            <a:ext cx="6405419" cy="1323439"/>
          </a:xfrm>
          <a:prstGeom prst="rect">
            <a:avLst/>
          </a:prstGeom>
          <a:solidFill>
            <a:srgbClr val="FED9B0"/>
          </a:solidFill>
        </p:spPr>
        <p:txBody>
          <a:bodyPr wrap="square" lIns="182880" tIns="91440" rtlCol="0">
            <a:spAutoFit/>
          </a:bodyPr>
          <a:lstStyle/>
          <a:p>
            <a:pPr marL="285750" indent="-285750">
              <a:spcAft>
                <a:spcPts val="600"/>
              </a:spcAft>
              <a:buFont typeface="Arial" panose="020B0604020202020204" pitchFamily="34" charset="0"/>
              <a:buChar char="•"/>
            </a:pPr>
            <a:r>
              <a:rPr lang="en-CA" dirty="0">
                <a:solidFill>
                  <a:schemeClr val="tx1">
                    <a:lumMod val="50000"/>
                    <a:lumOff val="50000"/>
                  </a:schemeClr>
                </a:solidFill>
              </a:rPr>
              <a:t>These recommendations are based on the corticosteroid dosing outlined above</a:t>
            </a:r>
          </a:p>
          <a:p>
            <a:pPr marL="285750" indent="-285750">
              <a:spcAft>
                <a:spcPts val="600"/>
              </a:spcAft>
              <a:buFont typeface="Arial" panose="020B0604020202020204" pitchFamily="34" charset="0"/>
              <a:buChar char="•"/>
            </a:pPr>
            <a:r>
              <a:rPr lang="en-CA" dirty="0">
                <a:solidFill>
                  <a:schemeClr val="tx1">
                    <a:lumMod val="50000"/>
                    <a:lumOff val="50000"/>
                  </a:schemeClr>
                </a:solidFill>
              </a:rPr>
              <a:t>These recommendations are reserved only for children with non-life-threatening mucosal bleeding that is not severe</a:t>
            </a:r>
          </a:p>
        </p:txBody>
      </p:sp>
    </p:spTree>
    <p:extLst>
      <p:ext uri="{BB962C8B-B14F-4D97-AF65-F5344CB8AC3E}">
        <p14:creationId xmlns:p14="http://schemas.microsoft.com/office/powerpoint/2010/main" val="317191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622364" cy="1362075"/>
          </a:xfrm>
        </p:spPr>
        <p:txBody>
          <a:bodyPr/>
          <a:lstStyle/>
          <a:p>
            <a:r>
              <a:rPr lang="en-CA" dirty="0"/>
              <a:t>Management of children </a:t>
            </a:r>
            <a:br>
              <a:rPr lang="en-CA" dirty="0"/>
            </a:br>
            <a:r>
              <a:rPr lang="en-CA" dirty="0"/>
              <a:t>with ITP unresponsive</a:t>
            </a:r>
            <a:r>
              <a:rPr lang="nl-NL" dirty="0"/>
              <a:t> </a:t>
            </a:r>
            <a:br>
              <a:rPr lang="nl-NL" dirty="0"/>
            </a:br>
            <a:r>
              <a:rPr lang="en-CA" dirty="0"/>
              <a:t>to first-line therapy</a:t>
            </a:r>
            <a:endParaRPr lang="en-US" dirty="0"/>
          </a:p>
        </p:txBody>
      </p:sp>
    </p:spTree>
    <p:extLst>
      <p:ext uri="{BB962C8B-B14F-4D97-AF65-F5344CB8AC3E}">
        <p14:creationId xmlns:p14="http://schemas.microsoft.com/office/powerpoint/2010/main" val="3283919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100" y="1340569"/>
            <a:ext cx="10972800" cy="713539"/>
          </a:xfrm>
        </p:spPr>
        <p:txBody>
          <a:bodyPr lIns="0" tIns="0" rIns="0" bIns="0"/>
          <a:lstStyle/>
          <a:p>
            <a:r>
              <a:rPr lang="en-CA" sz="2800" dirty="0"/>
              <a:t>Case 2: Continued</a:t>
            </a:r>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100" y="2054108"/>
            <a:ext cx="11446585" cy="2733288"/>
          </a:xfrm>
        </p:spPr>
        <p:txBody>
          <a:bodyPr>
            <a:noAutofit/>
          </a:bodyPr>
          <a:lstStyle/>
          <a:p>
            <a:r>
              <a:rPr lang="en-US" sz="2400" dirty="0"/>
              <a:t>6 months later the child continues to have a platelet count of 20 x10</a:t>
            </a:r>
            <a:r>
              <a:rPr lang="en-US" sz="2400" baseline="30000" dirty="0"/>
              <a:t>9</a:t>
            </a:r>
            <a:r>
              <a:rPr lang="en-US" sz="2400" dirty="0"/>
              <a:t>/L</a:t>
            </a:r>
          </a:p>
          <a:p>
            <a:r>
              <a:rPr lang="en-US" sz="2400" dirty="0"/>
              <a:t>He responds to </a:t>
            </a:r>
            <a:r>
              <a:rPr lang="en-US" sz="2400" dirty="0" err="1"/>
              <a:t>IVIg</a:t>
            </a:r>
            <a:r>
              <a:rPr lang="en-US" sz="2400" dirty="0"/>
              <a:t> every 3 weeks </a:t>
            </a:r>
          </a:p>
          <a:p>
            <a:r>
              <a:rPr lang="en-US" sz="2400" dirty="0"/>
              <a:t>He has had a decline in response to Anti-D immunoglobulin and corticosteroids</a:t>
            </a:r>
          </a:p>
          <a:p>
            <a:r>
              <a:rPr lang="en-US" sz="2400" dirty="0"/>
              <a:t>Suffers from recurrent epistaxis and as a result is being sent home from school​</a:t>
            </a:r>
          </a:p>
          <a:p>
            <a:r>
              <a:rPr lang="en-US" sz="2400" dirty="0"/>
              <a:t>Parents are wondering whether the child can return to soccer practice​ and report that his quality of life suffering </a:t>
            </a:r>
          </a:p>
        </p:txBody>
      </p:sp>
    </p:spTree>
    <p:extLst>
      <p:ext uri="{BB962C8B-B14F-4D97-AF65-F5344CB8AC3E}">
        <p14:creationId xmlns:p14="http://schemas.microsoft.com/office/powerpoint/2010/main" val="135349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100" y="1340569"/>
            <a:ext cx="10972800" cy="713539"/>
          </a:xfrm>
        </p:spPr>
        <p:txBody>
          <a:bodyPr lIns="0" tIns="0" rIns="0" bIns="0"/>
          <a:lstStyle/>
          <a:p>
            <a:r>
              <a:rPr lang="en-CA" sz="2800" dirty="0"/>
              <a:t>Case 2: Continued</a:t>
            </a:r>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100" y="2054108"/>
            <a:ext cx="11446585" cy="2733288"/>
          </a:xfrm>
        </p:spPr>
        <p:txBody>
          <a:bodyPr>
            <a:noAutofit/>
          </a:bodyPr>
          <a:lstStyle/>
          <a:p>
            <a:pPr marL="0" indent="0">
              <a:buNone/>
            </a:pPr>
            <a:r>
              <a:rPr lang="en-US" sz="2400" dirty="0"/>
              <a:t>What treatment should you offer the child now?</a:t>
            </a:r>
          </a:p>
          <a:p>
            <a:pPr marL="0" indent="0">
              <a:buNone/>
            </a:pPr>
            <a:endParaRPr lang="en-US" sz="2400" dirty="0"/>
          </a:p>
          <a:p>
            <a:pPr marL="457200" indent="-457200">
              <a:buAutoNum type="alphaUcPeriod"/>
            </a:pPr>
            <a:r>
              <a:rPr lang="en-US" sz="2400" dirty="0"/>
              <a:t>Continue with </a:t>
            </a:r>
            <a:r>
              <a:rPr lang="en-US" sz="2400" dirty="0" err="1"/>
              <a:t>IVIg</a:t>
            </a:r>
            <a:r>
              <a:rPr lang="en-US" sz="2400" dirty="0"/>
              <a:t> every 3 weeks </a:t>
            </a:r>
          </a:p>
          <a:p>
            <a:pPr marL="457200" indent="-457200">
              <a:buAutoNum type="alphaUcPeriod"/>
            </a:pPr>
            <a:r>
              <a:rPr lang="en-US" sz="2400" dirty="0"/>
              <a:t>Splenectomy </a:t>
            </a:r>
          </a:p>
          <a:p>
            <a:pPr marL="457200" indent="-457200">
              <a:buAutoNum type="alphaUcPeriod"/>
            </a:pPr>
            <a:r>
              <a:rPr lang="en-US" sz="2400" dirty="0" err="1"/>
              <a:t>Romiplostim</a:t>
            </a:r>
            <a:r>
              <a:rPr lang="en-US" sz="2400" dirty="0"/>
              <a:t> in combination with corticosteroids </a:t>
            </a:r>
          </a:p>
          <a:p>
            <a:pPr marL="457200" indent="-457200">
              <a:buAutoNum type="alphaUcPeriod"/>
            </a:pPr>
            <a:r>
              <a:rPr lang="en-US" sz="2400" dirty="0"/>
              <a:t>Discuss treatment with either rituximab or a </a:t>
            </a:r>
            <a:r>
              <a:rPr lang="en-CA" sz="2400" dirty="0">
                <a:solidFill>
                  <a:schemeClr val="tx1">
                    <a:lumMod val="50000"/>
                    <a:lumOff val="50000"/>
                  </a:schemeClr>
                </a:solidFill>
              </a:rPr>
              <a:t>thrombopoietin receptor agonist </a:t>
            </a:r>
            <a:endParaRPr lang="en-US" sz="2400" dirty="0"/>
          </a:p>
          <a:p>
            <a:pPr marL="457200" indent="-457200">
              <a:buAutoNum type="alphaUcPeriod"/>
            </a:pPr>
            <a:r>
              <a:rPr lang="en-US" sz="2400" dirty="0"/>
              <a:t>No therapy </a:t>
            </a:r>
          </a:p>
        </p:txBody>
      </p:sp>
      <p:pic>
        <p:nvPicPr>
          <p:cNvPr id="6" name="Picture 5"/>
          <p:cNvPicPr>
            <a:picLocks noChangeAspect="1"/>
          </p:cNvPicPr>
          <p:nvPr/>
        </p:nvPicPr>
        <p:blipFill>
          <a:blip r:embed="rId3"/>
          <a:stretch>
            <a:fillRect/>
          </a:stretch>
        </p:blipFill>
        <p:spPr>
          <a:xfrm>
            <a:off x="224915" y="4173653"/>
            <a:ext cx="11004234" cy="499915"/>
          </a:xfrm>
          <a:prstGeom prst="rect">
            <a:avLst/>
          </a:prstGeom>
        </p:spPr>
      </p:pic>
    </p:spTree>
    <p:extLst>
      <p:ext uri="{BB962C8B-B14F-4D97-AF65-F5344CB8AC3E}">
        <p14:creationId xmlns:p14="http://schemas.microsoft.com/office/powerpoint/2010/main" val="3022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lstStyle/>
          <a:p>
            <a:r>
              <a:rPr lang="en-US" dirty="0"/>
              <a:t>Three relevant recommendations:</a:t>
            </a:r>
            <a:br>
              <a:rPr lang="en-US" dirty="0"/>
            </a:br>
            <a:br>
              <a:rPr lang="en-CA" dirty="0"/>
            </a:br>
            <a:br>
              <a:rPr lang="en-CA" dirty="0"/>
            </a:br>
            <a:br>
              <a:rPr lang="en-US" dirty="0"/>
            </a:br>
            <a:endParaRPr lang="en-US" dirty="0"/>
          </a:p>
        </p:txBody>
      </p:sp>
      <p:sp>
        <p:nvSpPr>
          <p:cNvPr id="3" name="Content Placeholder 2"/>
          <p:cNvSpPr>
            <a:spLocks noGrp="1"/>
          </p:cNvSpPr>
          <p:nvPr>
            <p:ph idx="1"/>
          </p:nvPr>
        </p:nvSpPr>
        <p:spPr>
          <a:xfrm>
            <a:off x="419100" y="2349387"/>
            <a:ext cx="10972800" cy="3954624"/>
          </a:xfrm>
        </p:spPr>
        <p:txBody>
          <a:bodyPr/>
          <a:lstStyle/>
          <a:p>
            <a:r>
              <a:rPr lang="en-CA" sz="2400" dirty="0"/>
              <a:t>In children with ITP who are unresponsive to first-line treatment, the panel suggests</a:t>
            </a:r>
            <a:r>
              <a:rPr lang="en-CA" sz="2400" i="1" dirty="0"/>
              <a:t> </a:t>
            </a:r>
            <a:r>
              <a:rPr lang="en-CA" sz="2400" b="1" u="sng" dirty="0"/>
              <a:t>the use of thrombopoietin receptor agonists rather than rituximab </a:t>
            </a:r>
            <a:r>
              <a:rPr lang="en-CA" sz="1800" i="1" dirty="0"/>
              <a:t>(Conditional recommendation based on very low certainty in the evidence)</a:t>
            </a:r>
            <a:endParaRPr lang="en-CA" sz="1800" b="1" i="1" u="sng" dirty="0"/>
          </a:p>
          <a:p>
            <a:endParaRPr lang="en-CA" sz="2400" dirty="0"/>
          </a:p>
          <a:p>
            <a:r>
              <a:rPr lang="en-CA" sz="2400" dirty="0"/>
              <a:t>In children with ITP who are unresponsive to first-line treatment, the panel suggests </a:t>
            </a:r>
            <a:r>
              <a:rPr lang="en-CA" sz="2400" b="1" u="sng" dirty="0"/>
              <a:t>the use of thrombopoietin receptor agonists rather than splenectomy</a:t>
            </a:r>
            <a:r>
              <a:rPr lang="en-CA" sz="1800" i="1" dirty="0"/>
              <a:t>(Conditional recommendation based on very low certainty in the evidence)</a:t>
            </a:r>
            <a:endParaRPr lang="en-CA" sz="1800" b="1" i="1" u="sng" dirty="0"/>
          </a:p>
          <a:p>
            <a:endParaRPr lang="en-CA" sz="2400" b="1" u="sng" dirty="0"/>
          </a:p>
          <a:p>
            <a:r>
              <a:rPr lang="en-CA" sz="2400" dirty="0"/>
              <a:t>In children with ITP who are unresponsive to first-line treatment, the panel suggests </a:t>
            </a:r>
            <a:r>
              <a:rPr lang="en-CA" sz="2400" b="1" u="sng" dirty="0"/>
              <a:t>the use of rituximab rather than splenectomy </a:t>
            </a:r>
            <a:r>
              <a:rPr lang="en-CA" sz="1800" i="1" dirty="0"/>
              <a:t>(Conditional recommendation based on very low certainty in the evidence)</a:t>
            </a:r>
            <a:endParaRPr lang="en-CA" sz="1800" b="1" i="1" u="sng" dirty="0"/>
          </a:p>
          <a:p>
            <a:endParaRPr lang="en-US" sz="2400" b="1" u="sng" dirty="0"/>
          </a:p>
        </p:txBody>
      </p:sp>
    </p:spTree>
    <p:extLst>
      <p:ext uri="{BB962C8B-B14F-4D97-AF65-F5344CB8AC3E}">
        <p14:creationId xmlns:p14="http://schemas.microsoft.com/office/powerpoint/2010/main" val="2302274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 Statements and Remarks</a:t>
            </a:r>
          </a:p>
        </p:txBody>
      </p:sp>
      <p:sp>
        <p:nvSpPr>
          <p:cNvPr id="9" name="TextBox 8">
            <a:extLst>
              <a:ext uri="{FF2B5EF4-FFF2-40B4-BE49-F238E27FC236}">
                <a16:creationId xmlns:a16="http://schemas.microsoft.com/office/drawing/2014/main" id="{E8C9D9BB-A66D-AC44-A9C9-3D2217ADD9FD}"/>
              </a:ext>
            </a:extLst>
          </p:cNvPr>
          <p:cNvSpPr txBox="1"/>
          <p:nvPr/>
        </p:nvSpPr>
        <p:spPr>
          <a:xfrm>
            <a:off x="677056" y="2130706"/>
            <a:ext cx="5148072" cy="4284841"/>
          </a:xfrm>
          <a:prstGeom prst="rect">
            <a:avLst/>
          </a:prstGeom>
          <a:solidFill>
            <a:srgbClr val="C9D7AF"/>
          </a:solidFill>
        </p:spPr>
        <p:txBody>
          <a:bodyPr wrap="square" lIns="91440" tIns="91440" bIns="91440" rtlCol="0">
            <a:noAutofit/>
          </a:bodyPr>
          <a:lstStyle/>
          <a:p>
            <a:pPr marL="285750" indent="-285750">
              <a:spcAft>
                <a:spcPts val="600"/>
              </a:spcAft>
              <a:buFont typeface="Arial" panose="020B0604020202020204" pitchFamily="34" charset="0"/>
              <a:buChar char="•"/>
            </a:pPr>
            <a:r>
              <a:rPr lang="en-US" sz="2000" i="1" dirty="0">
                <a:solidFill>
                  <a:schemeClr val="tx1">
                    <a:lumMod val="50000"/>
                    <a:lumOff val="50000"/>
                  </a:schemeClr>
                </a:solidFill>
              </a:rPr>
              <a:t>The treating physician should ensure that patients have appropriate immunizations prior to splenectomy and that they receive counseling regarding antibiotic prophylaxis following splenectomy.  </a:t>
            </a:r>
          </a:p>
          <a:p>
            <a:pPr marL="285750" indent="-285750">
              <a:spcAft>
                <a:spcPts val="600"/>
              </a:spcAft>
              <a:buFont typeface="Arial" panose="020B0604020202020204" pitchFamily="34" charset="0"/>
              <a:buChar char="•"/>
            </a:pPr>
            <a:r>
              <a:rPr lang="en-US" sz="2000" i="1" dirty="0">
                <a:solidFill>
                  <a:schemeClr val="tx1">
                    <a:lumMod val="50000"/>
                    <a:lumOff val="50000"/>
                  </a:schemeClr>
                </a:solidFill>
              </a:rPr>
              <a:t>The treating physician should also educate the patient on prompt recognition and management of fever and refer to current recommendations on pre- and post-splenectomy care. </a:t>
            </a:r>
          </a:p>
        </p:txBody>
      </p:sp>
      <p:sp>
        <p:nvSpPr>
          <p:cNvPr id="10" name="TextBox 9">
            <a:extLst>
              <a:ext uri="{FF2B5EF4-FFF2-40B4-BE49-F238E27FC236}">
                <a16:creationId xmlns:a16="http://schemas.microsoft.com/office/drawing/2014/main" id="{1175A98F-6D09-3649-BFB1-39AB60C7A959}"/>
              </a:ext>
            </a:extLst>
          </p:cNvPr>
          <p:cNvSpPr txBox="1"/>
          <p:nvPr/>
        </p:nvSpPr>
        <p:spPr>
          <a:xfrm>
            <a:off x="6096000" y="2130706"/>
            <a:ext cx="5148072" cy="4284841"/>
          </a:xfrm>
          <a:prstGeom prst="rect">
            <a:avLst/>
          </a:prstGeom>
          <a:solidFill>
            <a:srgbClr val="FED9B0"/>
          </a:solidFill>
        </p:spPr>
        <p:txBody>
          <a:bodyPr wrap="square" lIns="91440" tIns="91440" bIns="91440" rtlCol="0">
            <a:noAutofit/>
          </a:bodyPr>
          <a:lstStyle/>
          <a:p>
            <a:pPr marL="285750" indent="-285750">
              <a:spcAft>
                <a:spcPts val="600"/>
              </a:spcAft>
              <a:buFont typeface="Arial" panose="020B0604020202020204" pitchFamily="34" charset="0"/>
              <a:buChar char="•"/>
            </a:pPr>
            <a:r>
              <a:rPr lang="en-CA" sz="2000" dirty="0">
                <a:solidFill>
                  <a:schemeClr val="tx1">
                    <a:lumMod val="50000"/>
                    <a:lumOff val="50000"/>
                  </a:schemeClr>
                </a:solidFill>
              </a:rPr>
              <a:t>The choice of second-line treatment should be individualized based on duration of ITP, frequency of bleeding episodes requiring hospitalization or rescue medication, comorbidities, adherence, medical and social support networks, patient values and preferences, cost, and availability.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Patient education and shared decision-making are encouraged. </a:t>
            </a:r>
          </a:p>
          <a:p>
            <a:pPr marL="285750" indent="-285750">
              <a:spcAft>
                <a:spcPts val="600"/>
              </a:spcAft>
              <a:buFont typeface="Arial" panose="020B0604020202020204" pitchFamily="34" charset="0"/>
              <a:buChar char="•"/>
            </a:pPr>
            <a:r>
              <a:rPr lang="en-CA" sz="2000" dirty="0">
                <a:solidFill>
                  <a:schemeClr val="tx1">
                    <a:lumMod val="50000"/>
                    <a:lumOff val="50000"/>
                  </a:schemeClr>
                </a:solidFill>
              </a:rPr>
              <a:t>If possible, splenectomy should be delayed for as long as possible after diagnosis because of the potential for spontaneous remission. </a:t>
            </a:r>
          </a:p>
        </p:txBody>
      </p:sp>
    </p:spTree>
    <p:extLst>
      <p:ext uri="{BB962C8B-B14F-4D97-AF65-F5344CB8AC3E}">
        <p14:creationId xmlns:p14="http://schemas.microsoft.com/office/powerpoint/2010/main" val="21402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8B83-43BD-49B1-BFB1-301EC8E652B6}"/>
              </a:ext>
            </a:extLst>
          </p:cNvPr>
          <p:cNvSpPr>
            <a:spLocks noGrp="1"/>
          </p:cNvSpPr>
          <p:nvPr>
            <p:ph type="title"/>
          </p:nvPr>
        </p:nvSpPr>
        <p:spPr>
          <a:xfrm>
            <a:off x="153629" y="1340569"/>
            <a:ext cx="11468100" cy="713539"/>
          </a:xfrm>
        </p:spPr>
        <p:txBody>
          <a:bodyPr lIns="0" tIns="0" rIns="0" bIns="0"/>
          <a:lstStyle/>
          <a:p>
            <a:r>
              <a:rPr lang="en-CA" sz="2800" b="1" dirty="0"/>
              <a:t>Other ITP therapies</a:t>
            </a:r>
          </a:p>
        </p:txBody>
      </p:sp>
      <p:pic>
        <p:nvPicPr>
          <p:cNvPr id="12" name="Picture 11">
            <a:extLst>
              <a:ext uri="{FF2B5EF4-FFF2-40B4-BE49-F238E27FC236}">
                <a16:creationId xmlns:a16="http://schemas.microsoft.com/office/drawing/2014/main" id="{48BB3F5F-D608-4C9D-8B6C-9D7CEA886878}"/>
              </a:ext>
            </a:extLst>
          </p:cNvPr>
          <p:cNvPicPr>
            <a:picLocks noChangeAspect="1"/>
          </p:cNvPicPr>
          <p:nvPr/>
        </p:nvPicPr>
        <p:blipFill>
          <a:blip r:embed="rId3"/>
          <a:stretch>
            <a:fillRect/>
          </a:stretch>
        </p:blipFill>
        <p:spPr>
          <a:xfrm>
            <a:off x="3009965" y="1340570"/>
            <a:ext cx="8611763" cy="5262742"/>
          </a:xfrm>
          <a:prstGeom prst="rect">
            <a:avLst/>
          </a:prstGeom>
        </p:spPr>
      </p:pic>
    </p:spTree>
    <p:extLst>
      <p:ext uri="{BB962C8B-B14F-4D97-AF65-F5344CB8AC3E}">
        <p14:creationId xmlns:p14="http://schemas.microsoft.com/office/powerpoint/2010/main" val="701981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124438"/>
            <a:ext cx="10972800" cy="713539"/>
          </a:xfrm>
        </p:spPr>
        <p:txBody>
          <a:bodyPr/>
          <a:lstStyle/>
          <a:p>
            <a:r>
              <a:rPr lang="en-US" dirty="0"/>
              <a:t>Adult ITP Summary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8395628"/>
              </p:ext>
            </p:extLst>
          </p:nvPr>
        </p:nvGraphicFramePr>
        <p:xfrm>
          <a:off x="419100" y="1862602"/>
          <a:ext cx="11235344" cy="3870960"/>
        </p:xfrm>
        <a:graphic>
          <a:graphicData uri="http://schemas.openxmlformats.org/drawingml/2006/table">
            <a:tbl>
              <a:tblPr firstRow="1" bandRow="1">
                <a:tableStyleId>{5C22544A-7EE6-4342-B048-85BDC9FD1C3A}</a:tableStyleId>
              </a:tblPr>
              <a:tblGrid>
                <a:gridCol w="1708958">
                  <a:extLst>
                    <a:ext uri="{9D8B030D-6E8A-4147-A177-3AD203B41FA5}">
                      <a16:colId xmlns:a16="http://schemas.microsoft.com/office/drawing/2014/main" val="20000"/>
                    </a:ext>
                  </a:extLst>
                </a:gridCol>
                <a:gridCol w="2975957">
                  <a:extLst>
                    <a:ext uri="{9D8B030D-6E8A-4147-A177-3AD203B41FA5}">
                      <a16:colId xmlns:a16="http://schemas.microsoft.com/office/drawing/2014/main" val="2153506"/>
                    </a:ext>
                  </a:extLst>
                </a:gridCol>
                <a:gridCol w="1596043">
                  <a:extLst>
                    <a:ext uri="{9D8B030D-6E8A-4147-A177-3AD203B41FA5}">
                      <a16:colId xmlns:a16="http://schemas.microsoft.com/office/drawing/2014/main" val="20001"/>
                    </a:ext>
                  </a:extLst>
                </a:gridCol>
                <a:gridCol w="1596044">
                  <a:extLst>
                    <a:ext uri="{9D8B030D-6E8A-4147-A177-3AD203B41FA5}">
                      <a16:colId xmlns:a16="http://schemas.microsoft.com/office/drawing/2014/main" val="20002"/>
                    </a:ext>
                  </a:extLst>
                </a:gridCol>
                <a:gridCol w="1521779">
                  <a:extLst>
                    <a:ext uri="{9D8B030D-6E8A-4147-A177-3AD203B41FA5}">
                      <a16:colId xmlns:a16="http://schemas.microsoft.com/office/drawing/2014/main" val="20003"/>
                    </a:ext>
                  </a:extLst>
                </a:gridCol>
                <a:gridCol w="1836563">
                  <a:extLst>
                    <a:ext uri="{9D8B030D-6E8A-4147-A177-3AD203B41FA5}">
                      <a16:colId xmlns:a16="http://schemas.microsoft.com/office/drawing/2014/main" val="20004"/>
                    </a:ext>
                  </a:extLst>
                </a:gridCol>
              </a:tblGrid>
              <a:tr h="237744">
                <a:tc>
                  <a:txBody>
                    <a:bodyPr/>
                    <a:lstStyle/>
                    <a:p>
                      <a:r>
                        <a:rPr lang="en-US" sz="1600" dirty="0"/>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Strength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t>Certainty in the evidence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46065">
                <a:tc>
                  <a:txBody>
                    <a:bodyPr/>
                    <a:lstStyle/>
                    <a:p>
                      <a:r>
                        <a:rPr lang="en-US" sz="1600" dirty="0">
                          <a:solidFill>
                            <a:schemeClr val="tx1">
                              <a:lumMod val="50000"/>
                              <a:lumOff val="50000"/>
                            </a:schemeClr>
                          </a:solidFill>
                        </a:rPr>
                        <a:t>1a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Platelet Count </a:t>
                      </a:r>
                      <a:r>
                        <a:rPr lang="en-US" sz="1600" u="none" dirty="0">
                          <a:solidFill>
                            <a:schemeClr val="tx1">
                              <a:lumMod val="50000"/>
                              <a:lumOff val="50000"/>
                            </a:schemeClr>
                          </a:solidFill>
                        </a:rPr>
                        <a:t>&lt;</a:t>
                      </a:r>
                      <a:r>
                        <a:rPr lang="en-US" sz="1600" dirty="0">
                          <a:solidFill>
                            <a:schemeClr val="tx1">
                              <a:lumMod val="50000"/>
                              <a:lumOff val="50000"/>
                            </a:schemeClr>
                          </a:solidFill>
                        </a:rPr>
                        <a:t> 30 x 10</a:t>
                      </a:r>
                      <a:r>
                        <a:rPr lang="en-US" sz="1600" baseline="30000" dirty="0">
                          <a:solidFill>
                            <a:schemeClr val="tx1">
                              <a:lumMod val="50000"/>
                              <a:lumOff val="50000"/>
                            </a:schemeClr>
                          </a:solidFill>
                        </a:rPr>
                        <a:t>9</a:t>
                      </a:r>
                      <a:r>
                        <a:rPr lang="en-US" sz="1600" dirty="0">
                          <a:solidFill>
                            <a:schemeClr val="tx1">
                              <a:lumMod val="50000"/>
                              <a:lumOff val="50000"/>
                            </a:schemeClr>
                          </a:solidFill>
                        </a:rPr>
                        <a:t>/l</a:t>
                      </a:r>
                    </a:p>
                    <a:p>
                      <a:pPr algn="ctr"/>
                      <a:r>
                        <a:rPr lang="en-US" sz="1600" dirty="0">
                          <a:solidFill>
                            <a:schemeClr val="tx1">
                              <a:lumMod val="50000"/>
                              <a:lumOff val="50000"/>
                            </a:schemeClr>
                          </a:solidFill>
                        </a:rPr>
                        <a:t>Asymptomatic or minor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Corticosteroids</a:t>
                      </a:r>
                      <a:r>
                        <a:rPr lang="en-US" sz="1600" baseline="0" dirty="0">
                          <a:solidFill>
                            <a:schemeClr val="tx1">
                              <a:lumMod val="50000"/>
                              <a:lumOff val="50000"/>
                            </a:schemeClr>
                          </a:solidFill>
                        </a:rPr>
                        <a:t> </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409839">
                <a:tc>
                  <a:txBody>
                    <a:bodyPr/>
                    <a:lstStyle/>
                    <a:p>
                      <a:r>
                        <a:rPr lang="en-US" sz="1600" dirty="0">
                          <a:solidFill>
                            <a:schemeClr val="tx1">
                              <a:lumMod val="50000"/>
                              <a:lumOff val="50000"/>
                            </a:schemeClr>
                          </a:solidFill>
                        </a:rPr>
                        <a:t>1b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Platelet Count</a:t>
                      </a:r>
                      <a:r>
                        <a:rPr lang="en-US" sz="1600" u="sng" dirty="0">
                          <a:solidFill>
                            <a:schemeClr val="tx1">
                              <a:lumMod val="50000"/>
                              <a:lumOff val="50000"/>
                            </a:schemeClr>
                          </a:solidFill>
                        </a:rPr>
                        <a:t> &gt;</a:t>
                      </a:r>
                      <a:r>
                        <a:rPr lang="en-US" sz="1600" u="none" dirty="0">
                          <a:solidFill>
                            <a:schemeClr val="tx1">
                              <a:lumMod val="50000"/>
                              <a:lumOff val="50000"/>
                            </a:schemeClr>
                          </a:solidFill>
                        </a:rPr>
                        <a:t> </a:t>
                      </a:r>
                      <a:r>
                        <a:rPr lang="en-US" sz="1600" dirty="0">
                          <a:solidFill>
                            <a:schemeClr val="tx1">
                              <a:lumMod val="50000"/>
                              <a:lumOff val="50000"/>
                            </a:schemeClr>
                          </a:solidFill>
                        </a:rPr>
                        <a:t>30 x 10</a:t>
                      </a:r>
                      <a:r>
                        <a:rPr lang="en-US" sz="1600" baseline="30000" dirty="0">
                          <a:solidFill>
                            <a:schemeClr val="tx1">
                              <a:lumMod val="50000"/>
                              <a:lumOff val="50000"/>
                            </a:schemeClr>
                          </a:solidFill>
                        </a:rPr>
                        <a:t>9</a:t>
                      </a:r>
                      <a:r>
                        <a:rPr lang="en-US" sz="1600" dirty="0">
                          <a:solidFill>
                            <a:schemeClr val="tx1">
                              <a:lumMod val="50000"/>
                              <a:lumOff val="50000"/>
                            </a:schemeClr>
                          </a:solidFill>
                        </a:rPr>
                        <a:t>/l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Asymptomatic or minor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Corticosteroids</a:t>
                      </a:r>
                      <a:r>
                        <a:rPr lang="en-US" sz="1600" baseline="0" dirty="0">
                          <a:solidFill>
                            <a:schemeClr val="tx1">
                              <a:lumMod val="50000"/>
                              <a:lumOff val="50000"/>
                            </a:schemeClr>
                          </a:solidFill>
                        </a:rPr>
                        <a:t> </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rgbClr val="C00000"/>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46065">
                <a:tc>
                  <a:txBody>
                    <a:bodyPr/>
                    <a:lstStyle/>
                    <a:p>
                      <a:r>
                        <a:rPr lang="en-US" sz="1600" dirty="0">
                          <a:solidFill>
                            <a:schemeClr val="tx1">
                              <a:lumMod val="50000"/>
                              <a:lumOff val="50000"/>
                            </a:schemeClr>
                          </a:solidFill>
                        </a:rPr>
                        <a:t>2a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Platelet Count </a:t>
                      </a:r>
                      <a:r>
                        <a:rPr lang="en-US" sz="1600" u="none" dirty="0">
                          <a:solidFill>
                            <a:schemeClr val="tx1">
                              <a:lumMod val="50000"/>
                              <a:lumOff val="50000"/>
                            </a:schemeClr>
                          </a:solidFill>
                        </a:rPr>
                        <a:t>&lt;</a:t>
                      </a:r>
                      <a:r>
                        <a:rPr lang="en-US" sz="1600" dirty="0">
                          <a:solidFill>
                            <a:schemeClr val="tx1">
                              <a:lumMod val="50000"/>
                              <a:lumOff val="50000"/>
                            </a:schemeClr>
                          </a:solidFill>
                        </a:rPr>
                        <a:t> 20 x 10</a:t>
                      </a:r>
                      <a:r>
                        <a:rPr lang="en-US" sz="1600" baseline="30000" dirty="0">
                          <a:solidFill>
                            <a:schemeClr val="tx1">
                              <a:lumMod val="50000"/>
                              <a:lumOff val="50000"/>
                            </a:schemeClr>
                          </a:solidFill>
                        </a:rPr>
                        <a:t>9</a:t>
                      </a:r>
                      <a:r>
                        <a:rPr lang="en-US" sz="1600" dirty="0">
                          <a:solidFill>
                            <a:schemeClr val="tx1">
                              <a:lumMod val="50000"/>
                              <a:lumOff val="50000"/>
                            </a:schemeClr>
                          </a:solidFill>
                        </a:rPr>
                        <a:t>/l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Asymptomatic or minor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Inpatient</a:t>
                      </a:r>
                    </a:p>
                    <a:p>
                      <a:pPr algn="ctr"/>
                      <a:r>
                        <a:rPr lang="en-US" sz="1600" dirty="0">
                          <a:solidFill>
                            <a:srgbClr val="C00000"/>
                          </a:solidFill>
                        </a:rPr>
                        <a:t>(new 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Outpatient </a:t>
                      </a:r>
                    </a:p>
                    <a:p>
                      <a:pPr algn="ctr"/>
                      <a:r>
                        <a:rPr lang="en-US" sz="1600" dirty="0">
                          <a:solidFill>
                            <a:srgbClr val="C00000"/>
                          </a:solidFill>
                        </a:rPr>
                        <a:t>(established 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597318">
                <a:tc>
                  <a:txBody>
                    <a:bodyPr/>
                    <a:lstStyle/>
                    <a:p>
                      <a:r>
                        <a:rPr lang="en-US" sz="1600" dirty="0">
                          <a:solidFill>
                            <a:schemeClr val="tx1">
                              <a:lumMod val="50000"/>
                              <a:lumOff val="50000"/>
                            </a:schemeClr>
                          </a:solidFill>
                        </a:rPr>
                        <a:t>2b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Platelet Count</a:t>
                      </a:r>
                      <a:r>
                        <a:rPr lang="en-US" sz="1600" u="sng" dirty="0">
                          <a:solidFill>
                            <a:schemeClr val="tx1">
                              <a:lumMod val="50000"/>
                              <a:lumOff val="50000"/>
                            </a:schemeClr>
                          </a:solidFill>
                        </a:rPr>
                        <a:t> &gt;</a:t>
                      </a:r>
                      <a:r>
                        <a:rPr lang="en-US" sz="1600" u="none" dirty="0">
                          <a:solidFill>
                            <a:schemeClr val="tx1">
                              <a:lumMod val="50000"/>
                              <a:lumOff val="50000"/>
                            </a:schemeClr>
                          </a:solidFill>
                        </a:rPr>
                        <a:t> 2</a:t>
                      </a:r>
                      <a:r>
                        <a:rPr lang="en-US" sz="1600" dirty="0">
                          <a:solidFill>
                            <a:schemeClr val="tx1">
                              <a:lumMod val="50000"/>
                              <a:lumOff val="50000"/>
                            </a:schemeClr>
                          </a:solidFill>
                        </a:rPr>
                        <a:t>0 x 10</a:t>
                      </a:r>
                      <a:r>
                        <a:rPr lang="en-US" sz="1600" baseline="30000" dirty="0">
                          <a:solidFill>
                            <a:schemeClr val="tx1">
                              <a:lumMod val="50000"/>
                              <a:lumOff val="50000"/>
                            </a:schemeClr>
                          </a:solidFill>
                        </a:rPr>
                        <a:t>9</a:t>
                      </a:r>
                      <a:r>
                        <a:rPr lang="en-US" sz="1600" dirty="0">
                          <a:solidFill>
                            <a:schemeClr val="tx1">
                              <a:lumMod val="50000"/>
                              <a:lumOff val="50000"/>
                            </a:schemeClr>
                          </a:solidFill>
                        </a:rPr>
                        <a:t>/l</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Asymptomatic or minor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Inpatient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Outpatient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235109217"/>
                  </a:ext>
                </a:extLst>
              </a:tr>
            </a:tbl>
          </a:graphicData>
        </a:graphic>
      </p:graphicFrame>
    </p:spTree>
    <p:extLst>
      <p:ext uri="{BB962C8B-B14F-4D97-AF65-F5344CB8AC3E}">
        <p14:creationId xmlns:p14="http://schemas.microsoft.com/office/powerpoint/2010/main" val="878553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ITP Summary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5233096"/>
              </p:ext>
            </p:extLst>
          </p:nvPr>
        </p:nvGraphicFramePr>
        <p:xfrm>
          <a:off x="351905" y="2221718"/>
          <a:ext cx="11488189" cy="2804160"/>
        </p:xfrm>
        <a:graphic>
          <a:graphicData uri="http://schemas.openxmlformats.org/drawingml/2006/table">
            <a:tbl>
              <a:tblPr firstRow="1" bandRow="1">
                <a:tableStyleId>{5C22544A-7EE6-4342-B048-85BDC9FD1C3A}</a:tableStyleId>
              </a:tblPr>
              <a:tblGrid>
                <a:gridCol w="2093423">
                  <a:extLst>
                    <a:ext uri="{9D8B030D-6E8A-4147-A177-3AD203B41FA5}">
                      <a16:colId xmlns:a16="http://schemas.microsoft.com/office/drawing/2014/main" val="20000"/>
                    </a:ext>
                  </a:extLst>
                </a:gridCol>
                <a:gridCol w="1889208">
                  <a:extLst>
                    <a:ext uri="{9D8B030D-6E8A-4147-A177-3AD203B41FA5}">
                      <a16:colId xmlns:a16="http://schemas.microsoft.com/office/drawing/2014/main" val="1830027618"/>
                    </a:ext>
                  </a:extLst>
                </a:gridCol>
                <a:gridCol w="1889208">
                  <a:extLst>
                    <a:ext uri="{9D8B030D-6E8A-4147-A177-3AD203B41FA5}">
                      <a16:colId xmlns:a16="http://schemas.microsoft.com/office/drawing/2014/main" val="20001"/>
                    </a:ext>
                  </a:extLst>
                </a:gridCol>
                <a:gridCol w="1867618">
                  <a:extLst>
                    <a:ext uri="{9D8B030D-6E8A-4147-A177-3AD203B41FA5}">
                      <a16:colId xmlns:a16="http://schemas.microsoft.com/office/drawing/2014/main" val="20002"/>
                    </a:ext>
                  </a:extLst>
                </a:gridCol>
                <a:gridCol w="1878414">
                  <a:extLst>
                    <a:ext uri="{9D8B030D-6E8A-4147-A177-3AD203B41FA5}">
                      <a16:colId xmlns:a16="http://schemas.microsoft.com/office/drawing/2014/main" val="20003"/>
                    </a:ext>
                  </a:extLst>
                </a:gridCol>
                <a:gridCol w="1870318">
                  <a:extLst>
                    <a:ext uri="{9D8B030D-6E8A-4147-A177-3AD203B41FA5}">
                      <a16:colId xmlns:a16="http://schemas.microsoft.com/office/drawing/2014/main" val="20004"/>
                    </a:ext>
                  </a:extLst>
                </a:gridCol>
              </a:tblGrid>
              <a:tr h="370840">
                <a:tc>
                  <a:txBody>
                    <a:bodyPr/>
                    <a:lstStyle/>
                    <a:p>
                      <a:r>
                        <a:rPr lang="en-US" sz="1600" dirty="0">
                          <a:solidFill>
                            <a:schemeClr val="bg1"/>
                          </a:solidFill>
                        </a:rPr>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Strength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Certainty</a:t>
                      </a:r>
                      <a:r>
                        <a:rPr lang="en-US" sz="1600" baseline="0" dirty="0">
                          <a:solidFill>
                            <a:schemeClr val="bg1"/>
                          </a:solidFill>
                        </a:rPr>
                        <a:t> in the evidence</a:t>
                      </a:r>
                      <a:endParaRPr lang="en-US" sz="1600" dirty="0">
                        <a:solidFill>
                          <a:schemeClr val="bg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70840">
                <a:tc>
                  <a:txBody>
                    <a:bodyPr/>
                    <a:lstStyle/>
                    <a:p>
                      <a:r>
                        <a:rPr lang="en-US" sz="1600" dirty="0">
                          <a:solidFill>
                            <a:schemeClr val="tx1">
                              <a:lumMod val="50000"/>
                              <a:lumOff val="50000"/>
                            </a:schemeClr>
                          </a:solidFill>
                        </a:rPr>
                        <a:t>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Requiring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Prolonged</a:t>
                      </a:r>
                      <a:r>
                        <a:rPr lang="en-US" sz="1600" baseline="0" dirty="0">
                          <a:solidFill>
                            <a:schemeClr val="tx1">
                              <a:lumMod val="50000"/>
                              <a:lumOff val="50000"/>
                            </a:schemeClr>
                          </a:solidFill>
                        </a:rPr>
                        <a:t> corticosteroids</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Short course of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18000954"/>
                  </a:ext>
                </a:extLst>
              </a:tr>
              <a:tr h="370840">
                <a:tc>
                  <a:txBody>
                    <a:bodyPr/>
                    <a:lstStyle/>
                    <a:p>
                      <a:r>
                        <a:rPr lang="en-US" sz="1600" dirty="0">
                          <a:solidFill>
                            <a:schemeClr val="tx1">
                              <a:lumMod val="50000"/>
                              <a:lumOff val="50000"/>
                            </a:schemeClr>
                          </a:solidFill>
                        </a:rPr>
                        <a:t>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Requiring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Prednisone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Dexamethasone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4232290"/>
                  </a:ext>
                </a:extLst>
              </a:tr>
              <a:tr h="370840">
                <a:tc>
                  <a:txBody>
                    <a:bodyPr/>
                    <a:lstStyle/>
                    <a:p>
                      <a:r>
                        <a:rPr lang="en-US" sz="1600" dirty="0">
                          <a:solidFill>
                            <a:schemeClr val="tx1">
                              <a:lumMod val="50000"/>
                              <a:lumOff val="50000"/>
                            </a:schemeClr>
                          </a:solidFill>
                        </a:rPr>
                        <a:t>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Corticosteroids plus 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51745699"/>
                  </a:ext>
                </a:extLst>
              </a:tr>
            </a:tbl>
          </a:graphicData>
        </a:graphic>
      </p:graphicFrame>
    </p:spTree>
    <p:extLst>
      <p:ext uri="{BB962C8B-B14F-4D97-AF65-F5344CB8AC3E}">
        <p14:creationId xmlns:p14="http://schemas.microsoft.com/office/powerpoint/2010/main" val="394139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905" y="1240817"/>
            <a:ext cx="10972800" cy="713539"/>
          </a:xfrm>
        </p:spPr>
        <p:txBody>
          <a:bodyPr/>
          <a:lstStyle/>
          <a:p>
            <a:r>
              <a:rPr lang="en-US" dirty="0"/>
              <a:t>Adult ITP Summary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0268274"/>
              </p:ext>
            </p:extLst>
          </p:nvPr>
        </p:nvGraphicFramePr>
        <p:xfrm>
          <a:off x="351905" y="1954356"/>
          <a:ext cx="11488189" cy="3870960"/>
        </p:xfrm>
        <a:graphic>
          <a:graphicData uri="http://schemas.openxmlformats.org/drawingml/2006/table">
            <a:tbl>
              <a:tblPr firstRow="1" bandRow="1">
                <a:tableStyleId>{5C22544A-7EE6-4342-B048-85BDC9FD1C3A}</a:tableStyleId>
              </a:tblPr>
              <a:tblGrid>
                <a:gridCol w="1776153">
                  <a:extLst>
                    <a:ext uri="{9D8B030D-6E8A-4147-A177-3AD203B41FA5}">
                      <a16:colId xmlns:a16="http://schemas.microsoft.com/office/drawing/2014/main" val="20000"/>
                    </a:ext>
                  </a:extLst>
                </a:gridCol>
                <a:gridCol w="2693324">
                  <a:extLst>
                    <a:ext uri="{9D8B030D-6E8A-4147-A177-3AD203B41FA5}">
                      <a16:colId xmlns:a16="http://schemas.microsoft.com/office/drawing/2014/main" val="1830027618"/>
                    </a:ext>
                  </a:extLst>
                </a:gridCol>
                <a:gridCol w="1612669">
                  <a:extLst>
                    <a:ext uri="{9D8B030D-6E8A-4147-A177-3AD203B41FA5}">
                      <a16:colId xmlns:a16="http://schemas.microsoft.com/office/drawing/2014/main" val="20001"/>
                    </a:ext>
                  </a:extLst>
                </a:gridCol>
                <a:gridCol w="1657311">
                  <a:extLst>
                    <a:ext uri="{9D8B030D-6E8A-4147-A177-3AD203B41FA5}">
                      <a16:colId xmlns:a16="http://schemas.microsoft.com/office/drawing/2014/main" val="20002"/>
                    </a:ext>
                  </a:extLst>
                </a:gridCol>
                <a:gridCol w="1878414">
                  <a:extLst>
                    <a:ext uri="{9D8B030D-6E8A-4147-A177-3AD203B41FA5}">
                      <a16:colId xmlns:a16="http://schemas.microsoft.com/office/drawing/2014/main" val="20003"/>
                    </a:ext>
                  </a:extLst>
                </a:gridCol>
                <a:gridCol w="1870318">
                  <a:extLst>
                    <a:ext uri="{9D8B030D-6E8A-4147-A177-3AD203B41FA5}">
                      <a16:colId xmlns:a16="http://schemas.microsoft.com/office/drawing/2014/main" val="20004"/>
                    </a:ext>
                  </a:extLst>
                </a:gridCol>
              </a:tblGrid>
              <a:tr h="370840">
                <a:tc>
                  <a:txBody>
                    <a:bodyPr/>
                    <a:lstStyle/>
                    <a:p>
                      <a:r>
                        <a:rPr lang="en-US" sz="1600" dirty="0">
                          <a:solidFill>
                            <a:schemeClr val="bg1"/>
                          </a:solidFill>
                        </a:rPr>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Strength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Certainty</a:t>
                      </a:r>
                      <a:r>
                        <a:rPr lang="en-US" sz="1600" baseline="0" dirty="0">
                          <a:solidFill>
                            <a:schemeClr val="bg1"/>
                          </a:solidFill>
                        </a:rPr>
                        <a:t> in the evidence</a:t>
                      </a:r>
                      <a:endParaRPr lang="en-US" sz="1600" dirty="0">
                        <a:solidFill>
                          <a:schemeClr val="bg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70840">
                <a:tc>
                  <a:txBody>
                    <a:bodyPr/>
                    <a:lstStyle/>
                    <a:p>
                      <a:r>
                        <a:rPr lang="en-US" sz="1600" dirty="0">
                          <a:solidFill>
                            <a:schemeClr val="tx1">
                              <a:lumMod val="50000"/>
                              <a:lumOff val="50000"/>
                            </a:schemeClr>
                          </a:solidFill>
                        </a:rPr>
                        <a:t>6</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ITP &gt; 3 months</a:t>
                      </a:r>
                    </a:p>
                    <a:p>
                      <a:pPr algn="ctr"/>
                      <a:r>
                        <a:rPr lang="en-US" sz="1600" dirty="0">
                          <a:solidFill>
                            <a:schemeClr val="tx1">
                              <a:lumMod val="50000"/>
                              <a:lumOff val="50000"/>
                            </a:schemeClr>
                          </a:solidFill>
                        </a:rPr>
                        <a:t>No response or unresponsive to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b="0" dirty="0" err="1">
                          <a:solidFill>
                            <a:srgbClr val="C00000"/>
                          </a:solidFill>
                        </a:rPr>
                        <a:t>Eltrombopag</a:t>
                      </a:r>
                      <a:endParaRPr lang="en-US" sz="1600" b="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err="1">
                          <a:solidFill>
                            <a:srgbClr val="C00000"/>
                          </a:solidFill>
                        </a:rPr>
                        <a:t>Romiplostim</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370840">
                <a:tc>
                  <a:txBody>
                    <a:bodyPr/>
                    <a:lstStyle/>
                    <a:p>
                      <a:r>
                        <a:rPr lang="en-US" sz="1600" dirty="0">
                          <a:solidFill>
                            <a:schemeClr val="tx1">
                              <a:lumMod val="50000"/>
                              <a:lumOff val="50000"/>
                            </a:schemeClr>
                          </a:solidFill>
                        </a:rPr>
                        <a:t>7</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ITP &gt; 3 months</a:t>
                      </a:r>
                    </a:p>
                    <a:p>
                      <a:pPr algn="ctr"/>
                      <a:r>
                        <a:rPr lang="en-US" sz="1600" dirty="0">
                          <a:solidFill>
                            <a:schemeClr val="tx1">
                              <a:lumMod val="50000"/>
                              <a:lumOff val="50000"/>
                            </a:schemeClr>
                          </a:solidFill>
                        </a:rPr>
                        <a:t>No response or unresponsive to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Splenectomy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rgbClr val="C00000"/>
                          </a:solidFill>
                        </a:rPr>
                        <a:t>TPO-RA</a:t>
                      </a:r>
                      <a:r>
                        <a:rPr lang="en-US" sz="1600" baseline="30000" dirty="0">
                          <a:solidFill>
                            <a:srgbClr val="C00000"/>
                          </a:solidFill>
                        </a:rPr>
                        <a:t>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70840">
                <a:tc>
                  <a:txBody>
                    <a:bodyPr/>
                    <a:lstStyle/>
                    <a:p>
                      <a:r>
                        <a:rPr lang="en-US" sz="1600" dirty="0">
                          <a:solidFill>
                            <a:schemeClr val="tx1">
                              <a:lumMod val="50000"/>
                              <a:lumOff val="50000"/>
                            </a:schemeClr>
                          </a:solidFill>
                        </a:rPr>
                        <a:t>8</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ITP &gt; 3 months</a:t>
                      </a:r>
                    </a:p>
                    <a:p>
                      <a:pPr algn="ctr"/>
                      <a:r>
                        <a:rPr lang="en-US" sz="1600" dirty="0">
                          <a:solidFill>
                            <a:schemeClr val="tx1">
                              <a:lumMod val="50000"/>
                              <a:lumOff val="50000"/>
                            </a:schemeClr>
                          </a:solidFill>
                        </a:rPr>
                        <a:t>No response or unresponsive to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Splenectomy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370840">
                <a:tc>
                  <a:txBody>
                    <a:bodyPr/>
                    <a:lstStyle/>
                    <a:p>
                      <a:r>
                        <a:rPr lang="en-US" sz="1600" dirty="0">
                          <a:solidFill>
                            <a:schemeClr val="tx1">
                              <a:lumMod val="50000"/>
                              <a:lumOff val="50000"/>
                            </a:schemeClr>
                          </a:solidFill>
                        </a:rPr>
                        <a:t>9</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ITP &gt; 3 months</a:t>
                      </a:r>
                    </a:p>
                    <a:p>
                      <a:pPr algn="ctr"/>
                      <a:r>
                        <a:rPr lang="en-US" sz="1600" dirty="0">
                          <a:solidFill>
                            <a:schemeClr val="tx1">
                              <a:lumMod val="50000"/>
                              <a:lumOff val="50000"/>
                            </a:schemeClr>
                          </a:solidFill>
                        </a:rPr>
                        <a:t>No response or unresponsive to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TPO-RAs</a:t>
                      </a:r>
                      <a:r>
                        <a:rPr lang="en-US" sz="1600" baseline="30000" dirty="0">
                          <a:solidFill>
                            <a:srgbClr val="C00000"/>
                          </a:solidFill>
                        </a:rPr>
                        <a:t>1</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010BC87C-E377-4E24-B70F-2CC89096903F}"/>
              </a:ext>
            </a:extLst>
          </p:cNvPr>
          <p:cNvSpPr txBox="1"/>
          <p:nvPr/>
        </p:nvSpPr>
        <p:spPr>
          <a:xfrm>
            <a:off x="-81024" y="5825316"/>
            <a:ext cx="5023413" cy="369332"/>
          </a:xfrm>
          <a:prstGeom prst="rect">
            <a:avLst/>
          </a:prstGeom>
          <a:noFill/>
        </p:spPr>
        <p:txBody>
          <a:bodyPr wrap="square" rtlCol="0">
            <a:spAutoFit/>
          </a:bodyPr>
          <a:lstStyle/>
          <a:p>
            <a:pPr algn="ctr" defTabSz="609585">
              <a:defRPr/>
            </a:pPr>
            <a:r>
              <a:rPr lang="en-US" baseline="30000" dirty="0">
                <a:solidFill>
                  <a:srgbClr val="C00000"/>
                </a:solidFill>
              </a:rPr>
              <a:t>1 </a:t>
            </a:r>
            <a:r>
              <a:rPr lang="en-US" dirty="0">
                <a:solidFill>
                  <a:srgbClr val="C00000"/>
                </a:solidFill>
              </a:rPr>
              <a:t>TPO-RA: Thrombopoietin receptor agonist</a:t>
            </a:r>
          </a:p>
        </p:txBody>
      </p:sp>
    </p:spTree>
    <p:extLst>
      <p:ext uri="{BB962C8B-B14F-4D97-AF65-F5344CB8AC3E}">
        <p14:creationId xmlns:p14="http://schemas.microsoft.com/office/powerpoint/2010/main" val="169168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1F55E-1F8A-4BF9-ABF2-7CF90873A465}"/>
              </a:ext>
            </a:extLst>
          </p:cNvPr>
          <p:cNvSpPr>
            <a:spLocks noGrp="1"/>
          </p:cNvSpPr>
          <p:nvPr>
            <p:ph type="title"/>
          </p:nvPr>
        </p:nvSpPr>
        <p:spPr/>
        <p:txBody>
          <a:bodyPr lIns="0" tIns="0" rIns="0" bIns="0"/>
          <a:lstStyle/>
          <a:p>
            <a:r>
              <a:rPr lang="en-CA" sz="2800" b="0" dirty="0"/>
              <a:t>How patients and clinicians should use these recommendations</a:t>
            </a:r>
          </a:p>
        </p:txBody>
      </p:sp>
      <p:graphicFrame>
        <p:nvGraphicFramePr>
          <p:cNvPr id="18" name="Table 17">
            <a:extLst>
              <a:ext uri="{FF2B5EF4-FFF2-40B4-BE49-F238E27FC236}">
                <a16:creationId xmlns:a16="http://schemas.microsoft.com/office/drawing/2014/main" id="{022976CB-4452-4F0F-AA69-09D77C593197}"/>
              </a:ext>
            </a:extLst>
          </p:cNvPr>
          <p:cNvGraphicFramePr>
            <a:graphicFrameLocks noGrp="1"/>
          </p:cNvGraphicFramePr>
          <p:nvPr>
            <p:extLst>
              <p:ext uri="{D42A27DB-BD31-4B8C-83A1-F6EECF244321}">
                <p14:modId xmlns:p14="http://schemas.microsoft.com/office/powerpoint/2010/main" val="626677755"/>
              </p:ext>
            </p:extLst>
          </p:nvPr>
        </p:nvGraphicFramePr>
        <p:xfrm>
          <a:off x="1343246" y="2667418"/>
          <a:ext cx="9124508" cy="3103566"/>
        </p:xfrm>
        <a:graphic>
          <a:graphicData uri="http://schemas.openxmlformats.org/drawingml/2006/table">
            <a:tbl>
              <a:tblPr firstRow="1" bandRow="1">
                <a:tableStyleId>{5940675A-B579-460E-94D1-54222C63F5DA}</a:tableStyleId>
              </a:tblPr>
              <a:tblGrid>
                <a:gridCol w="1496008">
                  <a:extLst>
                    <a:ext uri="{9D8B030D-6E8A-4147-A177-3AD203B41FA5}">
                      <a16:colId xmlns:a16="http://schemas.microsoft.com/office/drawing/2014/main" val="49921947"/>
                    </a:ext>
                  </a:extLst>
                </a:gridCol>
                <a:gridCol w="3522765">
                  <a:extLst>
                    <a:ext uri="{9D8B030D-6E8A-4147-A177-3AD203B41FA5}">
                      <a16:colId xmlns:a16="http://schemas.microsoft.com/office/drawing/2014/main" val="3542235664"/>
                    </a:ext>
                  </a:extLst>
                </a:gridCol>
                <a:gridCol w="4105735">
                  <a:extLst>
                    <a:ext uri="{9D8B030D-6E8A-4147-A177-3AD203B41FA5}">
                      <a16:colId xmlns:a16="http://schemas.microsoft.com/office/drawing/2014/main" val="3062731847"/>
                    </a:ext>
                  </a:extLst>
                </a:gridCol>
              </a:tblGrid>
              <a:tr h="528715">
                <a:tc>
                  <a:txBody>
                    <a:bodyPr/>
                    <a:lstStyle/>
                    <a:p>
                      <a:endParaRPr lang="en-CA" sz="1800" b="1" dirty="0">
                        <a:solidFill>
                          <a:schemeClr val="tx1">
                            <a:lumMod val="50000"/>
                            <a:lumOff val="50000"/>
                          </a:schemeClr>
                        </a:solidFill>
                      </a:endParaRP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b="1" dirty="0">
                          <a:solidFill>
                            <a:schemeClr val="bg1"/>
                          </a:solidFill>
                        </a:rPr>
                        <a:t>STRONG Recommendation</a:t>
                      </a:r>
                    </a:p>
                    <a:p>
                      <a:pPr algn="ctr"/>
                      <a:r>
                        <a:rPr lang="en-CA" sz="1800" b="1" dirty="0">
                          <a:solidFill>
                            <a:schemeClr val="bg1"/>
                          </a:solidFill>
                        </a:rPr>
                        <a:t>(“The panel recommends…”)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E31"/>
                    </a:solidFill>
                  </a:tcPr>
                </a:tc>
                <a:tc>
                  <a:txBody>
                    <a:bodyPr/>
                    <a:lstStyle/>
                    <a:p>
                      <a:pPr algn="ctr"/>
                      <a:r>
                        <a:rPr lang="en-CA" sz="1800" b="1" dirty="0">
                          <a:solidFill>
                            <a:schemeClr val="bg1"/>
                          </a:solidFill>
                        </a:rPr>
                        <a:t>CONDITIONAL Recommendation</a:t>
                      </a:r>
                    </a:p>
                    <a:p>
                      <a:pPr algn="ctr"/>
                      <a:r>
                        <a:rPr lang="en-CA" sz="1800" b="1" dirty="0">
                          <a:solidFill>
                            <a:schemeClr val="bg1"/>
                          </a:solidFill>
                        </a:rPr>
                        <a:t>(“The panel suggests…”)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E31"/>
                    </a:solidFill>
                  </a:tcPr>
                </a:tc>
                <a:extLst>
                  <a:ext uri="{0D108BD9-81ED-4DB2-BD59-A6C34878D82A}">
                    <a16:rowId xmlns:a16="http://schemas.microsoft.com/office/drawing/2014/main" val="1335236337"/>
                  </a:ext>
                </a:extLst>
              </a:tr>
              <a:tr h="956546">
                <a:tc>
                  <a:txBody>
                    <a:bodyPr/>
                    <a:lstStyle/>
                    <a:p>
                      <a:r>
                        <a:rPr lang="en-CA" sz="1800" b="1" dirty="0">
                          <a:solidFill>
                            <a:schemeClr val="tx1">
                              <a:lumMod val="50000"/>
                              <a:lumOff val="50000"/>
                            </a:schemeClr>
                          </a:solidFill>
                        </a:rPr>
                        <a:t>For patients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Most individuals would want the intervention.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A majority would want the intervention, but many would not.</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416709"/>
                  </a:ext>
                </a:extLst>
              </a:tr>
              <a:tr h="1506940">
                <a:tc>
                  <a:txBody>
                    <a:bodyPr/>
                    <a:lstStyle/>
                    <a:p>
                      <a:r>
                        <a:rPr lang="en-CA" sz="1800" b="1" dirty="0">
                          <a:solidFill>
                            <a:schemeClr val="tx1">
                              <a:lumMod val="50000"/>
                              <a:lumOff val="50000"/>
                            </a:schemeClr>
                          </a:solidFill>
                        </a:rPr>
                        <a:t>For clinicians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Most individuals should receive the intervention.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Different choices will be appropriate for different patients, depending on their values and preferences. Use </a:t>
                      </a:r>
                      <a:r>
                        <a:rPr lang="en-CA" sz="1800" b="1" dirty="0">
                          <a:solidFill>
                            <a:schemeClr val="tx1">
                              <a:lumMod val="50000"/>
                              <a:lumOff val="50000"/>
                            </a:schemeClr>
                          </a:solidFill>
                        </a:rPr>
                        <a:t>shared decision making</a:t>
                      </a:r>
                      <a:r>
                        <a:rPr lang="en-CA" sz="1800" b="0" dirty="0">
                          <a:solidFill>
                            <a:schemeClr val="tx1">
                              <a:lumMod val="50000"/>
                              <a:lumOff val="50000"/>
                            </a:schemeClr>
                          </a:solidFill>
                        </a:rPr>
                        <a:t>.</a:t>
                      </a:r>
                      <a:endParaRPr lang="en-CA" sz="1800" dirty="0">
                        <a:solidFill>
                          <a:schemeClr val="tx1">
                            <a:lumMod val="50000"/>
                            <a:lumOff val="50000"/>
                          </a:schemeClr>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4822128"/>
                  </a:ext>
                </a:extLst>
              </a:tr>
            </a:tbl>
          </a:graphicData>
        </a:graphic>
      </p:graphicFrame>
    </p:spTree>
    <p:extLst>
      <p:ext uri="{BB962C8B-B14F-4D97-AF65-F5344CB8AC3E}">
        <p14:creationId xmlns:p14="http://schemas.microsoft.com/office/powerpoint/2010/main" val="2325144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ITP Summary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240456"/>
              </p:ext>
            </p:extLst>
          </p:nvPr>
        </p:nvGraphicFramePr>
        <p:xfrm>
          <a:off x="419100" y="1937730"/>
          <a:ext cx="11318469" cy="4333240"/>
        </p:xfrm>
        <a:graphic>
          <a:graphicData uri="http://schemas.openxmlformats.org/drawingml/2006/table">
            <a:tbl>
              <a:tblPr firstRow="1" bandRow="1">
                <a:tableStyleId>{5C22544A-7EE6-4342-B048-85BDC9FD1C3A}</a:tableStyleId>
              </a:tblPr>
              <a:tblGrid>
                <a:gridCol w="1737024">
                  <a:extLst>
                    <a:ext uri="{9D8B030D-6E8A-4147-A177-3AD203B41FA5}">
                      <a16:colId xmlns:a16="http://schemas.microsoft.com/office/drawing/2014/main" val="20000"/>
                    </a:ext>
                  </a:extLst>
                </a:gridCol>
                <a:gridCol w="2765011">
                  <a:extLst>
                    <a:ext uri="{9D8B030D-6E8A-4147-A177-3AD203B41FA5}">
                      <a16:colId xmlns:a16="http://schemas.microsoft.com/office/drawing/2014/main" val="752225170"/>
                    </a:ext>
                  </a:extLst>
                </a:gridCol>
                <a:gridCol w="1762298">
                  <a:extLst>
                    <a:ext uri="{9D8B030D-6E8A-4147-A177-3AD203B41FA5}">
                      <a16:colId xmlns:a16="http://schemas.microsoft.com/office/drawing/2014/main" val="20001"/>
                    </a:ext>
                  </a:extLst>
                </a:gridCol>
                <a:gridCol w="1762298">
                  <a:extLst>
                    <a:ext uri="{9D8B030D-6E8A-4147-A177-3AD203B41FA5}">
                      <a16:colId xmlns:a16="http://schemas.microsoft.com/office/drawing/2014/main" val="20002"/>
                    </a:ext>
                  </a:extLst>
                </a:gridCol>
                <a:gridCol w="1529542">
                  <a:extLst>
                    <a:ext uri="{9D8B030D-6E8A-4147-A177-3AD203B41FA5}">
                      <a16:colId xmlns:a16="http://schemas.microsoft.com/office/drawing/2014/main" val="20003"/>
                    </a:ext>
                  </a:extLst>
                </a:gridCol>
                <a:gridCol w="1762296">
                  <a:extLst>
                    <a:ext uri="{9D8B030D-6E8A-4147-A177-3AD203B41FA5}">
                      <a16:colId xmlns:a16="http://schemas.microsoft.com/office/drawing/2014/main" val="20004"/>
                    </a:ext>
                  </a:extLst>
                </a:gridCol>
              </a:tblGrid>
              <a:tr h="370840">
                <a:tc>
                  <a:txBody>
                    <a:bodyPr/>
                    <a:lstStyle/>
                    <a:p>
                      <a:r>
                        <a:rPr lang="en-US" sz="1600" dirty="0">
                          <a:solidFill>
                            <a:schemeClr val="bg1"/>
                          </a:solidFill>
                        </a:rPr>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Strength</a:t>
                      </a:r>
                      <a:r>
                        <a:rPr lang="en-US" sz="1600" baseline="0" dirty="0">
                          <a:solidFill>
                            <a:schemeClr val="bg1"/>
                          </a:solidFill>
                        </a:rPr>
                        <a:t> </a:t>
                      </a:r>
                      <a:endParaRPr lang="en-US" sz="1600" dirty="0">
                        <a:solidFill>
                          <a:schemeClr val="bg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Certainty in the evidence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70840">
                <a:tc>
                  <a:txBody>
                    <a:bodyPr/>
                    <a:lstStyle/>
                    <a:p>
                      <a:r>
                        <a:rPr lang="en-US" sz="1600" dirty="0">
                          <a:solidFill>
                            <a:schemeClr val="tx1">
                              <a:lumMod val="50000"/>
                              <a:lumOff val="50000"/>
                            </a:schemeClr>
                          </a:solidFill>
                        </a:rPr>
                        <a:t>10a/b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Inpatient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Outpatient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370840">
                <a:tc>
                  <a:txBody>
                    <a:bodyPr/>
                    <a:lstStyle/>
                    <a:p>
                      <a:r>
                        <a:rPr lang="en-US" sz="1600" dirty="0">
                          <a:solidFill>
                            <a:schemeClr val="tx1">
                              <a:lumMod val="50000"/>
                              <a:lumOff val="50000"/>
                            </a:schemeClr>
                          </a:solidFill>
                        </a:rPr>
                        <a:t>11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Newly diagnosed</a:t>
                      </a:r>
                    </a:p>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No or mild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Corticosteroids</a:t>
                      </a:r>
                      <a:r>
                        <a:rPr lang="en-US" sz="1600" baseline="0" dirty="0">
                          <a:solidFill>
                            <a:schemeClr val="tx1">
                              <a:lumMod val="50000"/>
                              <a:lumOff val="50000"/>
                            </a:schemeClr>
                          </a:solidFill>
                        </a:rPr>
                        <a:t> </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rgbClr val="C00000"/>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70840">
                <a:tc>
                  <a:txBody>
                    <a:bodyPr/>
                    <a:lstStyle/>
                    <a:p>
                      <a:r>
                        <a:rPr lang="en-US" sz="1600" dirty="0">
                          <a:solidFill>
                            <a:schemeClr val="tx1">
                              <a:lumMod val="50000"/>
                              <a:lumOff val="50000"/>
                            </a:schemeClr>
                          </a:solidFill>
                        </a:rPr>
                        <a:t>12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Newly diagnosed</a:t>
                      </a:r>
                    </a:p>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No or mild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err="1">
                          <a:solidFill>
                            <a:schemeClr val="tx1">
                              <a:lumMod val="50000"/>
                              <a:lumOff val="50000"/>
                            </a:schemeClr>
                          </a:solidFill>
                        </a:rPr>
                        <a:t>IVIg</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Moderate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370840">
                <a:tc>
                  <a:txBody>
                    <a:bodyPr/>
                    <a:lstStyle/>
                    <a:p>
                      <a:r>
                        <a:rPr lang="en-US" sz="1600" dirty="0">
                          <a:solidFill>
                            <a:schemeClr val="tx1">
                              <a:lumMod val="50000"/>
                              <a:lumOff val="50000"/>
                            </a:schemeClr>
                          </a:solidFill>
                        </a:rPr>
                        <a:t>13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Newly diagnosed</a:t>
                      </a:r>
                    </a:p>
                    <a:p>
                      <a:pPr marL="0" marR="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No or mild bleeding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Anti-D</a:t>
                      </a:r>
                      <a:r>
                        <a:rPr lang="en-US" sz="1600" baseline="0" dirty="0">
                          <a:solidFill>
                            <a:schemeClr val="tx1">
                              <a:lumMod val="50000"/>
                              <a:lumOff val="50000"/>
                            </a:schemeClr>
                          </a:solidFill>
                        </a:rPr>
                        <a:t> immunoglobulin</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Observation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Moderate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r h="370840">
                <a:tc>
                  <a:txBody>
                    <a:bodyPr/>
                    <a:lstStyle/>
                    <a:p>
                      <a:r>
                        <a:rPr lang="en-US" sz="1600" dirty="0">
                          <a:solidFill>
                            <a:schemeClr val="tx1">
                              <a:lumMod val="50000"/>
                              <a:lumOff val="50000"/>
                            </a:schemeClr>
                          </a:solidFill>
                        </a:rPr>
                        <a:t>14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Prolonged</a:t>
                      </a:r>
                      <a:r>
                        <a:rPr lang="en-US" sz="1600" baseline="0" dirty="0">
                          <a:solidFill>
                            <a:schemeClr val="tx1">
                              <a:lumMod val="50000"/>
                              <a:lumOff val="50000"/>
                            </a:schemeClr>
                          </a:solidFill>
                        </a:rPr>
                        <a:t> corticosteroids</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Short course 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Strong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r h="370840">
                <a:tc>
                  <a:txBody>
                    <a:bodyPr/>
                    <a:lstStyle/>
                    <a:p>
                      <a:r>
                        <a:rPr lang="en-US" sz="1600" dirty="0">
                          <a:solidFill>
                            <a:schemeClr val="tx1">
                              <a:lumMod val="50000"/>
                              <a:lumOff val="50000"/>
                            </a:schemeClr>
                          </a:solidFill>
                        </a:rPr>
                        <a:t>15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Prednisone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Dexamethasone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60513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76" y="1252421"/>
            <a:ext cx="10972800" cy="713539"/>
          </a:xfrm>
        </p:spPr>
        <p:txBody>
          <a:bodyPr/>
          <a:lstStyle/>
          <a:p>
            <a:r>
              <a:rPr lang="en-US" dirty="0"/>
              <a:t>Pediatric ITP Summary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2977491"/>
              </p:ext>
            </p:extLst>
          </p:nvPr>
        </p:nvGraphicFramePr>
        <p:xfrm>
          <a:off x="202277" y="1965960"/>
          <a:ext cx="11787447" cy="4160520"/>
        </p:xfrm>
        <a:graphic>
          <a:graphicData uri="http://schemas.openxmlformats.org/drawingml/2006/table">
            <a:tbl>
              <a:tblPr firstRow="1" bandRow="1">
                <a:tableStyleId>{5C22544A-7EE6-4342-B048-85BDC9FD1C3A}</a:tableStyleId>
              </a:tblPr>
              <a:tblGrid>
                <a:gridCol w="1709651">
                  <a:extLst>
                    <a:ext uri="{9D8B030D-6E8A-4147-A177-3AD203B41FA5}">
                      <a16:colId xmlns:a16="http://schemas.microsoft.com/office/drawing/2014/main" val="20000"/>
                    </a:ext>
                  </a:extLst>
                </a:gridCol>
                <a:gridCol w="2992582">
                  <a:extLst>
                    <a:ext uri="{9D8B030D-6E8A-4147-A177-3AD203B41FA5}">
                      <a16:colId xmlns:a16="http://schemas.microsoft.com/office/drawing/2014/main" val="3177997094"/>
                    </a:ext>
                  </a:extLst>
                </a:gridCol>
                <a:gridCol w="1878676">
                  <a:extLst>
                    <a:ext uri="{9D8B030D-6E8A-4147-A177-3AD203B41FA5}">
                      <a16:colId xmlns:a16="http://schemas.microsoft.com/office/drawing/2014/main" val="20001"/>
                    </a:ext>
                  </a:extLst>
                </a:gridCol>
                <a:gridCol w="1762299">
                  <a:extLst>
                    <a:ext uri="{9D8B030D-6E8A-4147-A177-3AD203B41FA5}">
                      <a16:colId xmlns:a16="http://schemas.microsoft.com/office/drawing/2014/main" val="20002"/>
                    </a:ext>
                  </a:extLst>
                </a:gridCol>
                <a:gridCol w="1519778">
                  <a:extLst>
                    <a:ext uri="{9D8B030D-6E8A-4147-A177-3AD203B41FA5}">
                      <a16:colId xmlns:a16="http://schemas.microsoft.com/office/drawing/2014/main" val="20003"/>
                    </a:ext>
                  </a:extLst>
                </a:gridCol>
                <a:gridCol w="1924461">
                  <a:extLst>
                    <a:ext uri="{9D8B030D-6E8A-4147-A177-3AD203B41FA5}">
                      <a16:colId xmlns:a16="http://schemas.microsoft.com/office/drawing/2014/main" val="20004"/>
                    </a:ext>
                  </a:extLst>
                </a:gridCol>
              </a:tblGrid>
              <a:tr h="370840">
                <a:tc>
                  <a:txBody>
                    <a:bodyPr/>
                    <a:lstStyle/>
                    <a:p>
                      <a:r>
                        <a:rPr lang="en-US" sz="1600" dirty="0">
                          <a:solidFill>
                            <a:schemeClr val="bg1"/>
                          </a:solidFill>
                        </a:rPr>
                        <a:t>Recommendation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Population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Intervention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Comparator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Strength</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tc>
                  <a:txBody>
                    <a:bodyPr/>
                    <a:lstStyle/>
                    <a:p>
                      <a:pPr algn="ctr"/>
                      <a:r>
                        <a:rPr lang="en-US" sz="1600" dirty="0">
                          <a:solidFill>
                            <a:schemeClr val="bg1"/>
                          </a:solidFill>
                        </a:rPr>
                        <a:t>Certainty in the</a:t>
                      </a:r>
                      <a:r>
                        <a:rPr lang="en-US" sz="1600" baseline="0" dirty="0">
                          <a:solidFill>
                            <a:schemeClr val="bg1"/>
                          </a:solidFill>
                        </a:rPr>
                        <a:t> evidence </a:t>
                      </a:r>
                      <a:endParaRPr lang="en-US" sz="1600" dirty="0">
                        <a:solidFill>
                          <a:schemeClr val="bg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3E30"/>
                    </a:solidFill>
                  </a:tcPr>
                </a:tc>
                <a:extLst>
                  <a:ext uri="{0D108BD9-81ED-4DB2-BD59-A6C34878D82A}">
                    <a16:rowId xmlns:a16="http://schemas.microsoft.com/office/drawing/2014/main" val="10000"/>
                  </a:ext>
                </a:extLst>
              </a:tr>
              <a:tr h="370840">
                <a:tc>
                  <a:txBody>
                    <a:bodyPr/>
                    <a:lstStyle/>
                    <a:p>
                      <a:r>
                        <a:rPr lang="en-US" sz="1600" dirty="0">
                          <a:solidFill>
                            <a:schemeClr val="tx1">
                              <a:lumMod val="50000"/>
                              <a:lumOff val="50000"/>
                            </a:schemeClr>
                          </a:solidFill>
                        </a:rPr>
                        <a:t>16</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Anti-D immunoglobulin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370840">
                <a:tc>
                  <a:txBody>
                    <a:bodyPr/>
                    <a:lstStyle/>
                    <a:p>
                      <a:r>
                        <a:rPr lang="en-US" sz="1600" dirty="0">
                          <a:solidFill>
                            <a:schemeClr val="tx1">
                              <a:lumMod val="50000"/>
                              <a:lumOff val="50000"/>
                            </a:schemeClr>
                          </a:solidFill>
                        </a:rPr>
                        <a:t>17</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Anti-D immunoglobulin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err="1">
                          <a:solidFill>
                            <a:srgbClr val="C00000"/>
                          </a:solidFill>
                        </a:rPr>
                        <a:t>IVIg</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70840">
                <a:tc>
                  <a:txBody>
                    <a:bodyPr/>
                    <a:lstStyle/>
                    <a:p>
                      <a:r>
                        <a:rPr lang="en-US" sz="1600" dirty="0">
                          <a:solidFill>
                            <a:schemeClr val="tx1">
                              <a:lumMod val="50000"/>
                              <a:lumOff val="50000"/>
                            </a:schemeClr>
                          </a:solidFill>
                        </a:rPr>
                        <a:t>18</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Newly diagnosed</a:t>
                      </a:r>
                    </a:p>
                    <a:p>
                      <a:pPr algn="ctr"/>
                      <a:r>
                        <a:rPr lang="en-US" sz="1600" dirty="0">
                          <a:solidFill>
                            <a:schemeClr val="tx1">
                              <a:lumMod val="50000"/>
                              <a:lumOff val="50000"/>
                            </a:schemeClr>
                          </a:solidFill>
                        </a:rPr>
                        <a:t>Non-life-threatening mucosal bleeding or impaired </a:t>
                      </a:r>
                      <a:r>
                        <a:rPr lang="en-US" sz="1600" dirty="0" err="1">
                          <a:solidFill>
                            <a:schemeClr val="tx1">
                              <a:lumMod val="50000"/>
                              <a:lumOff val="50000"/>
                            </a:schemeClr>
                          </a:solidFill>
                        </a:rPr>
                        <a:t>HRQoL</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Corticosteroids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err="1">
                          <a:solidFill>
                            <a:schemeClr val="tx1">
                              <a:lumMod val="50000"/>
                              <a:lumOff val="50000"/>
                            </a:schemeClr>
                          </a:solidFill>
                        </a:rPr>
                        <a:t>IVIg</a:t>
                      </a:r>
                      <a:endParaRPr lang="en-US" sz="1600" dirty="0">
                        <a:solidFill>
                          <a:schemeClr val="tx1">
                            <a:lumMod val="50000"/>
                            <a:lumOff val="50000"/>
                          </a:schemeClr>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370840">
                <a:tc>
                  <a:txBody>
                    <a:bodyPr/>
                    <a:lstStyle/>
                    <a:p>
                      <a:r>
                        <a:rPr lang="en-US" sz="1600" dirty="0">
                          <a:solidFill>
                            <a:schemeClr val="tx1">
                              <a:lumMod val="50000"/>
                              <a:lumOff val="50000"/>
                            </a:schemeClr>
                          </a:solidFill>
                        </a:rPr>
                        <a:t>19</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Unresponsive to first-line therapy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TPO-RA</a:t>
                      </a:r>
                      <a:r>
                        <a:rPr lang="en-US" sz="1600" baseline="30000" dirty="0">
                          <a:solidFill>
                            <a:srgbClr val="C00000"/>
                          </a:solidFill>
                        </a:rPr>
                        <a:t>1</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r h="370840">
                <a:tc>
                  <a:txBody>
                    <a:bodyPr/>
                    <a:lstStyle/>
                    <a:p>
                      <a:r>
                        <a:rPr lang="en-US" sz="1600" dirty="0">
                          <a:solidFill>
                            <a:schemeClr val="tx1">
                              <a:lumMod val="50000"/>
                              <a:lumOff val="50000"/>
                            </a:schemeClr>
                          </a:solidFill>
                        </a:rPr>
                        <a:t>20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Unresponsive to first-line therapy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TPO-RA</a:t>
                      </a:r>
                      <a:r>
                        <a:rPr lang="en-US" sz="1600" baseline="30000" dirty="0">
                          <a:solidFill>
                            <a:srgbClr val="C00000"/>
                          </a:solidFill>
                        </a:rPr>
                        <a:t>1</a:t>
                      </a:r>
                      <a:endParaRPr lang="en-US" sz="1600" dirty="0">
                        <a:solidFill>
                          <a:srgbClr val="C00000"/>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Splenectomy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r h="370840">
                <a:tc>
                  <a:txBody>
                    <a:bodyPr/>
                    <a:lstStyle/>
                    <a:p>
                      <a:r>
                        <a:rPr lang="en-US" sz="1600" dirty="0">
                          <a:solidFill>
                            <a:schemeClr val="tx1">
                              <a:lumMod val="50000"/>
                              <a:lumOff val="50000"/>
                            </a:schemeClr>
                          </a:solidFill>
                        </a:rPr>
                        <a:t>21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Unresponsive to first-line therapy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rgbClr val="C00000"/>
                          </a:solidFill>
                        </a:rPr>
                        <a:t>Rituximab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Splenectomy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Conditional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600" dirty="0">
                          <a:solidFill>
                            <a:schemeClr val="tx1">
                              <a:lumMod val="50000"/>
                              <a:lumOff val="50000"/>
                            </a:schemeClr>
                          </a:solidFill>
                        </a:rPr>
                        <a:t>Very low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A7E0C0DC-719D-49BF-A24B-E894C0376511}"/>
              </a:ext>
            </a:extLst>
          </p:cNvPr>
          <p:cNvSpPr txBox="1"/>
          <p:nvPr/>
        </p:nvSpPr>
        <p:spPr>
          <a:xfrm>
            <a:off x="-486137" y="6126480"/>
            <a:ext cx="5023413" cy="338554"/>
          </a:xfrm>
          <a:prstGeom prst="rect">
            <a:avLst/>
          </a:prstGeom>
          <a:noFill/>
        </p:spPr>
        <p:txBody>
          <a:bodyPr wrap="square" rtlCol="0">
            <a:spAutoFit/>
          </a:bodyPr>
          <a:lstStyle/>
          <a:p>
            <a:pPr algn="ctr" defTabSz="609585">
              <a:defRPr/>
            </a:pPr>
            <a:r>
              <a:rPr lang="en-US" sz="1600" baseline="30000" dirty="0">
                <a:solidFill>
                  <a:srgbClr val="C00000"/>
                </a:solidFill>
              </a:rPr>
              <a:t>1 </a:t>
            </a:r>
            <a:r>
              <a:rPr lang="en-US" sz="1600" dirty="0">
                <a:solidFill>
                  <a:srgbClr val="C00000"/>
                </a:solidFill>
              </a:rPr>
              <a:t>TPO-RA: Thrombopoietin receptor agonist</a:t>
            </a:r>
          </a:p>
        </p:txBody>
      </p:sp>
    </p:spTree>
    <p:extLst>
      <p:ext uri="{BB962C8B-B14F-4D97-AF65-F5344CB8AC3E}">
        <p14:creationId xmlns:p14="http://schemas.microsoft.com/office/powerpoint/2010/main" val="281306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8ED3-7A9E-4FF0-A99B-08D111C93A89}"/>
              </a:ext>
            </a:extLst>
          </p:cNvPr>
          <p:cNvSpPr>
            <a:spLocks noGrp="1"/>
          </p:cNvSpPr>
          <p:nvPr>
            <p:ph type="title"/>
          </p:nvPr>
        </p:nvSpPr>
        <p:spPr/>
        <p:txBody>
          <a:bodyPr lIns="0" tIns="0" rIns="0" bIns="0"/>
          <a:lstStyle/>
          <a:p>
            <a:r>
              <a:rPr lang="en-CA" sz="2800" dirty="0"/>
              <a:t>Future Priorities for Research </a:t>
            </a:r>
          </a:p>
        </p:txBody>
      </p:sp>
      <p:sp>
        <p:nvSpPr>
          <p:cNvPr id="3" name="Content Placeholder 2">
            <a:extLst>
              <a:ext uri="{FF2B5EF4-FFF2-40B4-BE49-F238E27FC236}">
                <a16:creationId xmlns:a16="http://schemas.microsoft.com/office/drawing/2014/main" id="{EAAE8ED7-A2C9-4813-B75C-71A713A8C2AE}"/>
              </a:ext>
            </a:extLst>
          </p:cNvPr>
          <p:cNvSpPr>
            <a:spLocks noGrp="1"/>
          </p:cNvSpPr>
          <p:nvPr>
            <p:ph idx="1"/>
          </p:nvPr>
        </p:nvSpPr>
        <p:spPr>
          <a:xfrm>
            <a:off x="419100" y="2005773"/>
            <a:ext cx="10972800" cy="3954624"/>
          </a:xfrm>
        </p:spPr>
        <p:txBody>
          <a:bodyPr>
            <a:noAutofit/>
          </a:bodyPr>
          <a:lstStyle/>
          <a:p>
            <a:r>
              <a:rPr lang="en-CA" sz="2000" dirty="0"/>
              <a:t>Although the need for randomized control trials in ITP is not debated, the conduct of these trials is challenging.  The panel recommends that collaborative cohort studies (retrospective and prospective), registries, and other observational studies addressing these issues could contribute much to improve the current levels of evidence and are likely more feasible</a:t>
            </a:r>
          </a:p>
          <a:p>
            <a:endParaRPr lang="en-CA" sz="2000" dirty="0"/>
          </a:p>
          <a:p>
            <a:r>
              <a:rPr lang="en-CA" sz="2000" dirty="0"/>
              <a:t>Studies should apply standard dosing regimens and definitions, report on patient-reported outcomes including health-related quality of life and side effects. Long-term follow-up data should be reported. </a:t>
            </a:r>
          </a:p>
          <a:p>
            <a:endParaRPr lang="en-CA" sz="2000" dirty="0"/>
          </a:p>
          <a:p>
            <a:r>
              <a:rPr lang="en-CA" sz="2000" dirty="0"/>
              <a:t>Collaborative engagement of patients in order to best understand how to apply these guidelines within the context of shared-decision making.  </a:t>
            </a:r>
          </a:p>
          <a:p>
            <a:endParaRPr lang="en-CA" sz="2000" dirty="0"/>
          </a:p>
          <a:p>
            <a:r>
              <a:rPr lang="en-CA" sz="2000" dirty="0"/>
              <a:t>Many of the agents covered in these recommendations are unavailable in certain countries, therefore global cost-effective strategies should also be assessed.  </a:t>
            </a:r>
            <a:endParaRPr lang="en-US" sz="2000" dirty="0"/>
          </a:p>
        </p:txBody>
      </p:sp>
    </p:spTree>
    <p:extLst>
      <p:ext uri="{BB962C8B-B14F-4D97-AF65-F5344CB8AC3E}">
        <p14:creationId xmlns:p14="http://schemas.microsoft.com/office/powerpoint/2010/main" val="3891013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B80B-6BB9-4FEC-97F6-F52DEF377AD4}"/>
              </a:ext>
            </a:extLst>
          </p:cNvPr>
          <p:cNvSpPr>
            <a:spLocks noGrp="1"/>
          </p:cNvSpPr>
          <p:nvPr>
            <p:ph type="title"/>
          </p:nvPr>
        </p:nvSpPr>
        <p:spPr/>
        <p:txBody>
          <a:bodyPr/>
          <a:lstStyle/>
          <a:p>
            <a:r>
              <a:rPr lang="en-CA" dirty="0"/>
              <a:t>Acknowledgments</a:t>
            </a:r>
          </a:p>
        </p:txBody>
      </p:sp>
      <p:sp>
        <p:nvSpPr>
          <p:cNvPr id="3" name="Content Placeholder 2">
            <a:extLst>
              <a:ext uri="{FF2B5EF4-FFF2-40B4-BE49-F238E27FC236}">
                <a16:creationId xmlns:a16="http://schemas.microsoft.com/office/drawing/2014/main" id="{312188CC-0829-495A-870F-168102C9D1EE}"/>
              </a:ext>
            </a:extLst>
          </p:cNvPr>
          <p:cNvSpPr>
            <a:spLocks noGrp="1"/>
          </p:cNvSpPr>
          <p:nvPr>
            <p:ph idx="1"/>
          </p:nvPr>
        </p:nvSpPr>
        <p:spPr/>
        <p:txBody>
          <a:bodyPr/>
          <a:lstStyle/>
          <a:p>
            <a:r>
              <a:rPr lang="en-CA" dirty="0"/>
              <a:t>ASH Guideline Panel team members</a:t>
            </a:r>
          </a:p>
          <a:p>
            <a:r>
              <a:rPr lang="en-CA" dirty="0"/>
              <a:t>Knowledge Synthesis team members</a:t>
            </a:r>
          </a:p>
          <a:p>
            <a:r>
              <a:rPr lang="en-CA" dirty="0"/>
              <a:t>University of Oklahoma Health Sciences Center</a:t>
            </a:r>
          </a:p>
          <a:p>
            <a:r>
              <a:rPr lang="en-CA" dirty="0"/>
              <a:t>Authors of ASH ITP Slide Set: </a:t>
            </a:r>
            <a:r>
              <a:rPr lang="en-CA" b="1" dirty="0"/>
              <a:t>Satish Shanbhag MBBS, MPH and Cindy Neunert MD</a:t>
            </a:r>
          </a:p>
        </p:txBody>
      </p:sp>
      <p:sp>
        <p:nvSpPr>
          <p:cNvPr id="5" name="Rectangle 4">
            <a:extLst>
              <a:ext uri="{FF2B5EF4-FFF2-40B4-BE49-F238E27FC236}">
                <a16:creationId xmlns:a16="http://schemas.microsoft.com/office/drawing/2014/main" id="{9CE7A63E-3F75-4DEA-B4A0-22CF1AEF76DE}"/>
              </a:ext>
            </a:extLst>
          </p:cNvPr>
          <p:cNvSpPr/>
          <p:nvPr/>
        </p:nvSpPr>
        <p:spPr>
          <a:xfrm>
            <a:off x="419101" y="5028353"/>
            <a:ext cx="10972799" cy="959365"/>
          </a:xfrm>
          <a:prstGeom prst="rect">
            <a:avLst/>
          </a:prstGeom>
        </p:spPr>
        <p:txBody>
          <a:bodyPr wrap="square">
            <a:spAutoFit/>
          </a:bodyPr>
          <a:lstStyle/>
          <a:p>
            <a:pPr lvl="0">
              <a:lnSpc>
                <a:spcPct val="90000"/>
              </a:lnSpc>
              <a:spcBef>
                <a:spcPts val="1000"/>
              </a:spcBef>
            </a:pPr>
            <a:r>
              <a:rPr lang="en-CA" sz="2667" dirty="0">
                <a:solidFill>
                  <a:prstClr val="white">
                    <a:lumMod val="50000"/>
                  </a:prstClr>
                </a:solidFill>
              </a:rPr>
              <a:t>See more about the </a:t>
            </a:r>
            <a:r>
              <a:rPr lang="en-CA" sz="2667" b="1" dirty="0">
                <a:solidFill>
                  <a:prstClr val="white">
                    <a:lumMod val="50000"/>
                  </a:prstClr>
                </a:solidFill>
              </a:rPr>
              <a:t>ASH ITP guidelines </a:t>
            </a:r>
            <a:r>
              <a:rPr lang="en-CA" sz="2667" dirty="0">
                <a:solidFill>
                  <a:prstClr val="white">
                    <a:lumMod val="50000"/>
                  </a:prstClr>
                </a:solidFill>
              </a:rPr>
              <a:t>at </a:t>
            </a:r>
            <a:r>
              <a:rPr lang="en-CA" sz="2667" dirty="0">
                <a:solidFill>
                  <a:prstClr val="white">
                    <a:lumMod val="50000"/>
                  </a:prstClr>
                </a:solidFill>
                <a:hlinkClick r:id="rId2"/>
              </a:rPr>
              <a:t>www.hematology.org/ITPguidelines</a:t>
            </a:r>
            <a:r>
              <a:rPr lang="en-CA" sz="2667" dirty="0">
                <a:solidFill>
                  <a:prstClr val="white">
                    <a:lumMod val="50000"/>
                  </a:prstClr>
                </a:solidFill>
              </a:rPr>
              <a:t> </a:t>
            </a:r>
          </a:p>
          <a:p>
            <a:pPr lvl="0">
              <a:lnSpc>
                <a:spcPct val="90000"/>
              </a:lnSpc>
              <a:spcBef>
                <a:spcPts val="1000"/>
              </a:spcBef>
            </a:pPr>
            <a:r>
              <a:rPr lang="en-CA" sz="2667" dirty="0">
                <a:solidFill>
                  <a:prstClr val="white">
                    <a:lumMod val="50000"/>
                  </a:prstClr>
                </a:solidFill>
              </a:rPr>
              <a:t>Don’t miss our updated </a:t>
            </a:r>
            <a:r>
              <a:rPr lang="en-CA" sz="2667" b="1" dirty="0">
                <a:solidFill>
                  <a:prstClr val="white">
                    <a:lumMod val="50000"/>
                  </a:prstClr>
                </a:solidFill>
              </a:rPr>
              <a:t>ITP Pocket Guide</a:t>
            </a:r>
            <a:r>
              <a:rPr lang="en-CA" sz="2667" dirty="0">
                <a:solidFill>
                  <a:prstClr val="white">
                    <a:lumMod val="50000"/>
                  </a:prstClr>
                </a:solidFill>
              </a:rPr>
              <a:t>!</a:t>
            </a:r>
          </a:p>
        </p:txBody>
      </p:sp>
    </p:spTree>
    <p:extLst>
      <p:ext uri="{BB962C8B-B14F-4D97-AF65-F5344CB8AC3E}">
        <p14:creationId xmlns:p14="http://schemas.microsoft.com/office/powerpoint/2010/main" val="1761529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5898D-686D-42BC-AEB6-ABDCE921ACC4}"/>
              </a:ext>
            </a:extLst>
          </p:cNvPr>
          <p:cNvSpPr>
            <a:spLocks noGrp="1"/>
          </p:cNvSpPr>
          <p:nvPr>
            <p:ph type="title"/>
          </p:nvPr>
        </p:nvSpPr>
        <p:spPr>
          <a:xfrm>
            <a:off x="419100" y="1340569"/>
            <a:ext cx="10972800" cy="713539"/>
          </a:xfrm>
        </p:spPr>
        <p:txBody>
          <a:bodyPr lIns="0" tIns="0" rIns="0" bIns="0"/>
          <a:lstStyle/>
          <a:p>
            <a:r>
              <a:rPr lang="en-CA" sz="2800" b="0" dirty="0"/>
              <a:t>Objectives</a:t>
            </a:r>
          </a:p>
        </p:txBody>
      </p:sp>
      <p:sp>
        <p:nvSpPr>
          <p:cNvPr id="6" name="Content Placeholder 5">
            <a:extLst>
              <a:ext uri="{FF2B5EF4-FFF2-40B4-BE49-F238E27FC236}">
                <a16:creationId xmlns:a16="http://schemas.microsoft.com/office/drawing/2014/main" id="{2FA44482-248D-4035-AF9D-C5527DEA0A09}"/>
              </a:ext>
            </a:extLst>
          </p:cNvPr>
          <p:cNvSpPr>
            <a:spLocks noGrp="1"/>
          </p:cNvSpPr>
          <p:nvPr>
            <p:ph idx="1"/>
          </p:nvPr>
        </p:nvSpPr>
        <p:spPr>
          <a:xfrm>
            <a:off x="419100" y="2033094"/>
            <a:ext cx="10174877" cy="3954624"/>
          </a:xfrm>
        </p:spPr>
        <p:txBody>
          <a:bodyPr>
            <a:normAutofit lnSpcReduction="10000"/>
          </a:bodyPr>
          <a:lstStyle/>
          <a:p>
            <a:pPr marL="0" indent="0">
              <a:buNone/>
            </a:pPr>
            <a:r>
              <a:rPr lang="en-CA" sz="2400" b="1" dirty="0"/>
              <a:t>By the end of this session, you should be able to</a:t>
            </a:r>
            <a:endParaRPr lang="en-CA" sz="2400" dirty="0"/>
          </a:p>
          <a:p>
            <a:pPr marL="514350" indent="-514350">
              <a:buAutoNum type="arabicPeriod"/>
            </a:pPr>
            <a:endParaRPr lang="en-CA" sz="2400" dirty="0"/>
          </a:p>
          <a:p>
            <a:pPr marL="514350" indent="-514350">
              <a:buAutoNum type="arabicPeriod"/>
            </a:pPr>
            <a:r>
              <a:rPr lang="en-CA" sz="2400" dirty="0"/>
              <a:t>Describe recommendations for </a:t>
            </a:r>
            <a:r>
              <a:rPr lang="en-CA" sz="2400" u="sng" dirty="0"/>
              <a:t>managing adults and children with newly diagnosed ITP</a:t>
            </a:r>
          </a:p>
          <a:p>
            <a:pPr marL="514350" indent="-514350">
              <a:buAutoNum type="arabicPeriod"/>
            </a:pPr>
            <a:endParaRPr lang="en-CA" sz="2400" u="sng" dirty="0"/>
          </a:p>
          <a:p>
            <a:pPr marL="514350" indent="-514350">
              <a:buAutoNum type="arabicPeriod"/>
            </a:pPr>
            <a:r>
              <a:rPr lang="en-CA" sz="2400" dirty="0"/>
              <a:t>Describe recommendations for managing </a:t>
            </a:r>
            <a:r>
              <a:rPr lang="en-CA" sz="2400" dirty="0">
                <a:solidFill>
                  <a:srgbClr val="E63E30"/>
                </a:solidFill>
              </a:rPr>
              <a:t>adults with ITP </a:t>
            </a:r>
            <a:r>
              <a:rPr lang="en-CA" sz="2400" u="sng" dirty="0"/>
              <a:t>who are corticosteroid dependant or unresponsive to corticosteroids</a:t>
            </a:r>
          </a:p>
          <a:p>
            <a:pPr marL="514350" indent="-514350">
              <a:buAutoNum type="arabicPeriod"/>
            </a:pPr>
            <a:endParaRPr lang="en-CA" sz="2400" u="sng" dirty="0"/>
          </a:p>
          <a:p>
            <a:pPr marL="514350" indent="-514350">
              <a:buAutoNum type="arabicPeriod"/>
            </a:pPr>
            <a:r>
              <a:rPr lang="en-CA" sz="2400" dirty="0"/>
              <a:t>Describe recommendations for managing</a:t>
            </a:r>
            <a:r>
              <a:rPr lang="en-CA" sz="2400" dirty="0">
                <a:solidFill>
                  <a:srgbClr val="E63E30"/>
                </a:solidFill>
              </a:rPr>
              <a:t> </a:t>
            </a:r>
            <a:r>
              <a:rPr lang="en-US" sz="2400" dirty="0">
                <a:solidFill>
                  <a:srgbClr val="E63E30"/>
                </a:solidFill>
              </a:rPr>
              <a:t>children with ITP </a:t>
            </a:r>
            <a:r>
              <a:rPr lang="en-US" sz="2400" u="sng" dirty="0"/>
              <a:t>who are unresponsive to first-line therapy</a:t>
            </a:r>
            <a:endParaRPr lang="en-CA" sz="2400" u="sng" dirty="0"/>
          </a:p>
        </p:txBody>
      </p:sp>
    </p:spTree>
    <p:extLst>
      <p:ext uri="{BB962C8B-B14F-4D97-AF65-F5344CB8AC3E}">
        <p14:creationId xmlns:p14="http://schemas.microsoft.com/office/powerpoint/2010/main" val="279539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D92932-F046-4F23-A6F1-023EED476107}"/>
              </a:ext>
            </a:extLst>
          </p:cNvPr>
          <p:cNvSpPr txBox="1"/>
          <p:nvPr/>
        </p:nvSpPr>
        <p:spPr>
          <a:xfrm>
            <a:off x="980902" y="2250085"/>
            <a:ext cx="9635191" cy="707886"/>
          </a:xfrm>
          <a:prstGeom prst="rect">
            <a:avLst/>
          </a:prstGeom>
          <a:solidFill>
            <a:srgbClr val="FED9B0"/>
          </a:solidFill>
        </p:spPr>
        <p:txBody>
          <a:bodyPr wrap="square" rtlCol="0">
            <a:spAutoFit/>
          </a:bodyPr>
          <a:lstStyle/>
          <a:p>
            <a:pPr algn="ctr"/>
            <a:r>
              <a:rPr lang="en-CA" sz="2000" dirty="0">
                <a:solidFill>
                  <a:schemeClr val="tx1">
                    <a:lumMod val="50000"/>
                    <a:lumOff val="50000"/>
                  </a:schemeClr>
                </a:solidFill>
              </a:rPr>
              <a:t>ITP is an acquired autoimmune disorder with heterogenous presentation </a:t>
            </a:r>
            <a:br>
              <a:rPr lang="en-CA" sz="2000" dirty="0">
                <a:solidFill>
                  <a:schemeClr val="tx1">
                    <a:lumMod val="50000"/>
                    <a:lumOff val="50000"/>
                  </a:schemeClr>
                </a:solidFill>
              </a:rPr>
            </a:br>
            <a:r>
              <a:rPr lang="en-CA" sz="2000" dirty="0">
                <a:solidFill>
                  <a:schemeClr val="tx1">
                    <a:lumMod val="50000"/>
                    <a:lumOff val="50000"/>
                  </a:schemeClr>
                </a:solidFill>
              </a:rPr>
              <a:t>and disease severity </a:t>
            </a:r>
            <a:endParaRPr lang="en-CA" sz="2000" dirty="0">
              <a:solidFill>
                <a:srgbClr val="E53E31"/>
              </a:solidFill>
            </a:endParaRPr>
          </a:p>
        </p:txBody>
      </p:sp>
      <p:sp>
        <p:nvSpPr>
          <p:cNvPr id="7" name="TextBox 6">
            <a:extLst>
              <a:ext uri="{FF2B5EF4-FFF2-40B4-BE49-F238E27FC236}">
                <a16:creationId xmlns:a16="http://schemas.microsoft.com/office/drawing/2014/main" id="{173359B1-C4ED-46B3-8A75-E965935404BE}"/>
              </a:ext>
            </a:extLst>
          </p:cNvPr>
          <p:cNvSpPr txBox="1"/>
          <p:nvPr/>
        </p:nvSpPr>
        <p:spPr>
          <a:xfrm>
            <a:off x="980901" y="3119382"/>
            <a:ext cx="4294483" cy="1323439"/>
          </a:xfrm>
          <a:prstGeom prst="rect">
            <a:avLst/>
          </a:prstGeom>
          <a:solidFill>
            <a:srgbClr val="C9D7AF"/>
          </a:solidFill>
        </p:spPr>
        <p:txBody>
          <a:bodyPr wrap="square" rtlCol="0">
            <a:spAutoFit/>
          </a:bodyPr>
          <a:lstStyle/>
          <a:p>
            <a:pPr algn="ctr"/>
            <a:r>
              <a:rPr lang="en-CA" sz="2000" dirty="0">
                <a:solidFill>
                  <a:schemeClr val="tx1">
                    <a:lumMod val="50000"/>
                    <a:lumOff val="50000"/>
                  </a:schemeClr>
                </a:solidFill>
              </a:rPr>
              <a:t>These guidelines are intended to help clinicians make decisions about management of ITP in adults and children</a:t>
            </a:r>
          </a:p>
        </p:txBody>
      </p:sp>
      <p:sp>
        <p:nvSpPr>
          <p:cNvPr id="9" name="TextBox 8">
            <a:extLst>
              <a:ext uri="{FF2B5EF4-FFF2-40B4-BE49-F238E27FC236}">
                <a16:creationId xmlns:a16="http://schemas.microsoft.com/office/drawing/2014/main" id="{AE554332-ABDD-4444-AA2A-CBE1C0E51A1D}"/>
              </a:ext>
            </a:extLst>
          </p:cNvPr>
          <p:cNvSpPr txBox="1"/>
          <p:nvPr/>
        </p:nvSpPr>
        <p:spPr>
          <a:xfrm>
            <a:off x="5497087" y="3119382"/>
            <a:ext cx="5119005" cy="1323439"/>
          </a:xfrm>
          <a:prstGeom prst="rect">
            <a:avLst/>
          </a:prstGeom>
          <a:solidFill>
            <a:srgbClr val="BEE0E4"/>
          </a:solidFill>
        </p:spPr>
        <p:txBody>
          <a:bodyPr wrap="square" rtlCol="0">
            <a:spAutoFit/>
          </a:bodyPr>
          <a:lstStyle/>
          <a:p>
            <a:pPr algn="ctr"/>
            <a:r>
              <a:rPr lang="en-CA" sz="2000" dirty="0">
                <a:solidFill>
                  <a:schemeClr val="tx1">
                    <a:lumMod val="50000"/>
                    <a:lumOff val="50000"/>
                  </a:schemeClr>
                </a:solidFill>
              </a:rPr>
              <a:t>Recognizing potential risks of ITP and balancing benefits and side effects of available therapies can be complex and requires and  evidence-based approach to management</a:t>
            </a:r>
          </a:p>
        </p:txBody>
      </p:sp>
      <p:sp>
        <p:nvSpPr>
          <p:cNvPr id="12" name="Title 11">
            <a:extLst>
              <a:ext uri="{FF2B5EF4-FFF2-40B4-BE49-F238E27FC236}">
                <a16:creationId xmlns:a16="http://schemas.microsoft.com/office/drawing/2014/main" id="{B1FD7EDA-8935-4C03-96A4-5CCFA3F83FBD}"/>
              </a:ext>
            </a:extLst>
          </p:cNvPr>
          <p:cNvSpPr>
            <a:spLocks noGrp="1"/>
          </p:cNvSpPr>
          <p:nvPr>
            <p:ph type="title"/>
          </p:nvPr>
        </p:nvSpPr>
        <p:spPr>
          <a:xfrm>
            <a:off x="419100" y="1340569"/>
            <a:ext cx="10972800" cy="713539"/>
          </a:xfrm>
        </p:spPr>
        <p:txBody>
          <a:bodyPr lIns="0" tIns="0" rIns="0" bIns="0"/>
          <a:lstStyle/>
          <a:p>
            <a:r>
              <a:rPr lang="en-CA" sz="2800" b="0" dirty="0"/>
              <a:t>What do the ASH ITP guidelines cover?</a:t>
            </a:r>
          </a:p>
        </p:txBody>
      </p:sp>
      <p:sp>
        <p:nvSpPr>
          <p:cNvPr id="8" name="TextBox 7">
            <a:extLst>
              <a:ext uri="{FF2B5EF4-FFF2-40B4-BE49-F238E27FC236}">
                <a16:creationId xmlns:a16="http://schemas.microsoft.com/office/drawing/2014/main" id="{B4D92932-F046-4F23-A6F1-023EED476107}"/>
              </a:ext>
            </a:extLst>
          </p:cNvPr>
          <p:cNvSpPr txBox="1"/>
          <p:nvPr/>
        </p:nvSpPr>
        <p:spPr>
          <a:xfrm>
            <a:off x="980901" y="4654358"/>
            <a:ext cx="9635191" cy="400110"/>
          </a:xfrm>
          <a:prstGeom prst="rect">
            <a:avLst/>
          </a:prstGeom>
          <a:solidFill>
            <a:srgbClr val="C8C4D5"/>
          </a:solidFill>
        </p:spPr>
        <p:txBody>
          <a:bodyPr wrap="square" rtlCol="0">
            <a:spAutoFit/>
          </a:bodyPr>
          <a:lstStyle/>
          <a:p>
            <a:pPr algn="ctr"/>
            <a:r>
              <a:rPr lang="en-CA" sz="2000" dirty="0">
                <a:solidFill>
                  <a:schemeClr val="tx1">
                    <a:lumMod val="50000"/>
                    <a:lumOff val="50000"/>
                  </a:schemeClr>
                </a:solidFill>
              </a:rPr>
              <a:t>These guidelines will not cover emergency treatment of ITP </a:t>
            </a:r>
            <a:endParaRPr lang="en-CA" sz="2000" dirty="0">
              <a:solidFill>
                <a:srgbClr val="E53E31"/>
              </a:solidFill>
            </a:endParaRPr>
          </a:p>
        </p:txBody>
      </p:sp>
      <p:sp>
        <p:nvSpPr>
          <p:cNvPr id="10" name="TextBox 9">
            <a:extLst>
              <a:ext uri="{FF2B5EF4-FFF2-40B4-BE49-F238E27FC236}">
                <a16:creationId xmlns:a16="http://schemas.microsoft.com/office/drawing/2014/main" id="{B4D92932-F046-4F23-A6F1-023EED476107}"/>
              </a:ext>
            </a:extLst>
          </p:cNvPr>
          <p:cNvSpPr txBox="1"/>
          <p:nvPr/>
        </p:nvSpPr>
        <p:spPr>
          <a:xfrm>
            <a:off x="980901" y="5189190"/>
            <a:ext cx="9635191" cy="707886"/>
          </a:xfrm>
          <a:prstGeom prst="rect">
            <a:avLst/>
          </a:prstGeom>
          <a:solidFill>
            <a:srgbClr val="FED9B0"/>
          </a:solidFill>
        </p:spPr>
        <p:txBody>
          <a:bodyPr wrap="square" rtlCol="0">
            <a:spAutoFit/>
          </a:bodyPr>
          <a:lstStyle/>
          <a:p>
            <a:pPr algn="ctr"/>
            <a:r>
              <a:rPr lang="en-CA" sz="2000" dirty="0">
                <a:solidFill>
                  <a:schemeClr val="tx1">
                    <a:lumMod val="50000"/>
                    <a:lumOff val="50000"/>
                  </a:schemeClr>
                </a:solidFill>
              </a:rPr>
              <a:t>Additional recommendations regarding the diagnosis of ITP, management of ITP in pregnancy and secondary ITP were carried over from the 2011 ASH guidelines</a:t>
            </a:r>
            <a:endParaRPr lang="en-CA" sz="2000" dirty="0">
              <a:solidFill>
                <a:srgbClr val="E53E31"/>
              </a:solidFill>
            </a:endParaRPr>
          </a:p>
        </p:txBody>
      </p:sp>
      <p:sp>
        <p:nvSpPr>
          <p:cNvPr id="2" name="TextBox 1">
            <a:extLst>
              <a:ext uri="{FF2B5EF4-FFF2-40B4-BE49-F238E27FC236}">
                <a16:creationId xmlns:a16="http://schemas.microsoft.com/office/drawing/2014/main" id="{C0763242-A2E5-40C5-BE01-4E585BF542D4}"/>
              </a:ext>
            </a:extLst>
          </p:cNvPr>
          <p:cNvSpPr txBox="1"/>
          <p:nvPr/>
        </p:nvSpPr>
        <p:spPr>
          <a:xfrm>
            <a:off x="192505" y="6233729"/>
            <a:ext cx="11806989" cy="430887"/>
          </a:xfrm>
          <a:prstGeom prst="rect">
            <a:avLst/>
          </a:prstGeom>
          <a:noFill/>
        </p:spPr>
        <p:txBody>
          <a:bodyPr wrap="square" rtlCol="0">
            <a:spAutoFit/>
          </a:bodyPr>
          <a:lstStyle/>
          <a:p>
            <a:r>
              <a:rPr lang="en-US" sz="1100" dirty="0">
                <a:solidFill>
                  <a:schemeClr val="bg1">
                    <a:lumMod val="50000"/>
                  </a:schemeClr>
                </a:solidFill>
              </a:rPr>
              <a:t>Cindy Neunert, Wendy Lim, Mark Crowther, Alan Cohen, Lawrence Solberg, Mark A. Crowther; The American Society of Hematology 2011 evidence-based practice guideline for immune thrombocytopenia. </a:t>
            </a:r>
            <a:r>
              <a:rPr lang="en-US" sz="1100" i="1" dirty="0">
                <a:solidFill>
                  <a:schemeClr val="bg1">
                    <a:lumMod val="50000"/>
                  </a:schemeClr>
                </a:solidFill>
              </a:rPr>
              <a:t>Blood</a:t>
            </a:r>
            <a:r>
              <a:rPr lang="en-US" sz="1100" dirty="0">
                <a:solidFill>
                  <a:schemeClr val="bg1">
                    <a:lumMod val="50000"/>
                  </a:schemeClr>
                </a:solidFill>
              </a:rPr>
              <a:t> 2011; 117 (16): 4190–4207. </a:t>
            </a:r>
            <a:r>
              <a:rPr lang="en-US" sz="1100" dirty="0" err="1">
                <a:solidFill>
                  <a:schemeClr val="bg1">
                    <a:lumMod val="50000"/>
                  </a:schemeClr>
                </a:solidFill>
              </a:rPr>
              <a:t>doi</a:t>
            </a:r>
            <a:r>
              <a:rPr lang="en-US" sz="1100" dirty="0">
                <a:solidFill>
                  <a:schemeClr val="bg1">
                    <a:lumMod val="50000"/>
                  </a:schemeClr>
                </a:solidFill>
              </a:rPr>
              <a:t>: </a:t>
            </a:r>
            <a:r>
              <a:rPr lang="en-US" sz="1100" dirty="0">
                <a:solidFill>
                  <a:schemeClr val="bg1">
                    <a:lumMod val="50000"/>
                  </a:schemeClr>
                </a:solidFill>
                <a:hlinkClick r:id="rId3">
                  <a:extLst>
                    <a:ext uri="{A12FA001-AC4F-418D-AE19-62706E023703}">
                      <ahyp:hlinkClr xmlns:ahyp="http://schemas.microsoft.com/office/drawing/2018/hyperlinkcolor" val="tx"/>
                    </a:ext>
                  </a:extLst>
                </a:hlinkClick>
              </a:rPr>
              <a:t>https://doi.org/10.1182/blood-2010-08-302984</a:t>
            </a:r>
            <a:endParaRPr lang="en-US" sz="1100" dirty="0">
              <a:solidFill>
                <a:schemeClr val="bg1">
                  <a:lumMod val="50000"/>
                </a:schemeClr>
              </a:solidFill>
            </a:endParaRPr>
          </a:p>
        </p:txBody>
      </p:sp>
    </p:spTree>
    <p:extLst>
      <p:ext uri="{BB962C8B-B14F-4D97-AF65-F5344CB8AC3E}">
        <p14:creationId xmlns:p14="http://schemas.microsoft.com/office/powerpoint/2010/main" val="1527768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t>Management of newly diagnosed adult patients with ITP</a:t>
            </a:r>
            <a:endParaRPr lang="en-US" sz="4000" dirty="0"/>
          </a:p>
        </p:txBody>
      </p:sp>
    </p:spTree>
    <p:extLst>
      <p:ext uri="{BB962C8B-B14F-4D97-AF65-F5344CB8AC3E}">
        <p14:creationId xmlns:p14="http://schemas.microsoft.com/office/powerpoint/2010/main" val="2240259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7DBE-1FC1-4A5C-AF5D-12ADDFF489A0}"/>
              </a:ext>
            </a:extLst>
          </p:cNvPr>
          <p:cNvSpPr>
            <a:spLocks noGrp="1"/>
          </p:cNvSpPr>
          <p:nvPr>
            <p:ph type="title"/>
          </p:nvPr>
        </p:nvSpPr>
        <p:spPr>
          <a:xfrm>
            <a:off x="419099" y="1324527"/>
            <a:ext cx="10972800" cy="713539"/>
          </a:xfrm>
        </p:spPr>
        <p:txBody>
          <a:bodyPr lIns="0" tIns="0" rIns="0" bIns="0"/>
          <a:lstStyle/>
          <a:p>
            <a:r>
              <a:rPr lang="en-CA" sz="2800" b="1" dirty="0"/>
              <a:t>Case 1: New thrombocytopenia</a:t>
            </a:r>
          </a:p>
        </p:txBody>
      </p:sp>
      <p:sp>
        <p:nvSpPr>
          <p:cNvPr id="3" name="Content Placeholder 2">
            <a:extLst>
              <a:ext uri="{FF2B5EF4-FFF2-40B4-BE49-F238E27FC236}">
                <a16:creationId xmlns:a16="http://schemas.microsoft.com/office/drawing/2014/main" id="{5892CFE8-9DEB-4D59-8C10-2A204532AC73}"/>
              </a:ext>
            </a:extLst>
          </p:cNvPr>
          <p:cNvSpPr>
            <a:spLocks noGrp="1"/>
          </p:cNvSpPr>
          <p:nvPr>
            <p:ph idx="1"/>
          </p:nvPr>
        </p:nvSpPr>
        <p:spPr>
          <a:xfrm>
            <a:off x="419099" y="2038066"/>
            <a:ext cx="11573032" cy="3954624"/>
          </a:xfrm>
        </p:spPr>
        <p:txBody>
          <a:bodyPr>
            <a:noAutofit/>
          </a:bodyPr>
          <a:lstStyle/>
          <a:p>
            <a:pPr marL="0" indent="0">
              <a:buNone/>
            </a:pPr>
            <a:r>
              <a:rPr lang="en-CA" sz="2000" b="1" dirty="0"/>
              <a:t>26-year-old female seen by her PCP for a routine yearly checkup: </a:t>
            </a:r>
          </a:p>
          <a:p>
            <a:pPr marL="0" indent="0">
              <a:buNone/>
            </a:pPr>
            <a:endParaRPr lang="en-CA" sz="2000" dirty="0"/>
          </a:p>
          <a:p>
            <a:pPr marL="0" indent="0">
              <a:buNone/>
            </a:pPr>
            <a:r>
              <a:rPr lang="en-CA" sz="2000" dirty="0"/>
              <a:t>Complete blood count </a:t>
            </a:r>
            <a:r>
              <a:rPr lang="en-CA" sz="2000" dirty="0">
                <a:solidFill>
                  <a:schemeClr val="tx1">
                    <a:lumMod val="50000"/>
                    <a:lumOff val="50000"/>
                  </a:schemeClr>
                </a:solidFill>
              </a:rPr>
              <a:t>with differential is normal </a:t>
            </a:r>
            <a:r>
              <a:rPr lang="en-CA" sz="2000" dirty="0"/>
              <a:t>except for a low platelet count of 50 x 10</a:t>
            </a:r>
            <a:r>
              <a:rPr lang="en-CA" sz="2000" baseline="30000" dirty="0"/>
              <a:t>9</a:t>
            </a:r>
            <a:r>
              <a:rPr lang="en-CA" sz="2000" dirty="0"/>
              <a:t>/L. She is asymptomatic without any concerns for bleeding. </a:t>
            </a:r>
          </a:p>
          <a:p>
            <a:pPr marL="0" indent="0">
              <a:buNone/>
            </a:pPr>
            <a:endParaRPr lang="en-CA" sz="900" dirty="0"/>
          </a:p>
          <a:p>
            <a:pPr marL="0" indent="0">
              <a:buNone/>
            </a:pPr>
            <a:r>
              <a:rPr lang="en-CA" sz="2000" b="1" dirty="0">
                <a:solidFill>
                  <a:srgbClr val="E53E31"/>
                </a:solidFill>
              </a:rPr>
              <a:t>Physical Examination:  </a:t>
            </a:r>
            <a:r>
              <a:rPr lang="en-CA" sz="2000" dirty="0"/>
              <a:t>No additional findings on exam</a:t>
            </a:r>
          </a:p>
          <a:p>
            <a:pPr marL="0" indent="0">
              <a:buNone/>
            </a:pPr>
            <a:endParaRPr lang="en-CA" sz="900" dirty="0"/>
          </a:p>
          <a:p>
            <a:pPr marL="0" indent="0">
              <a:buNone/>
            </a:pPr>
            <a:r>
              <a:rPr lang="en-CA" sz="2000" b="1" dirty="0">
                <a:solidFill>
                  <a:srgbClr val="E53E31"/>
                </a:solidFill>
              </a:rPr>
              <a:t>Labs</a:t>
            </a:r>
            <a:r>
              <a:rPr lang="en-CA" sz="2000" dirty="0"/>
              <a:t>: HIV, Hep C and B are normal and metabolic panel is unremarkable </a:t>
            </a:r>
          </a:p>
          <a:p>
            <a:pPr marL="0" indent="0">
              <a:buNone/>
            </a:pPr>
            <a:r>
              <a:rPr lang="en-CA" sz="2000" dirty="0"/>
              <a:t>          Peripheral blood smear shows no platelet clumping or other morphologic abnormalities</a:t>
            </a:r>
          </a:p>
          <a:p>
            <a:pPr marL="0" indent="0">
              <a:buNone/>
            </a:pPr>
            <a:endParaRPr lang="en-CA" sz="900" dirty="0"/>
          </a:p>
          <a:p>
            <a:pPr marL="0" indent="0">
              <a:buNone/>
            </a:pPr>
            <a:r>
              <a:rPr lang="en-US" sz="2000" b="1" dirty="0">
                <a:solidFill>
                  <a:srgbClr val="E63E30"/>
                </a:solidFill>
              </a:rPr>
              <a:t>Past Medical History: </a:t>
            </a:r>
            <a:r>
              <a:rPr lang="en-US" sz="2000" dirty="0"/>
              <a:t>None</a:t>
            </a:r>
          </a:p>
          <a:p>
            <a:pPr marL="0" indent="0">
              <a:buNone/>
            </a:pPr>
            <a:endParaRPr lang="en-US" sz="900" dirty="0"/>
          </a:p>
          <a:p>
            <a:pPr marL="0" indent="0">
              <a:buNone/>
            </a:pPr>
            <a:r>
              <a:rPr lang="en-US" sz="2000" b="1" dirty="0">
                <a:solidFill>
                  <a:srgbClr val="E63E30"/>
                </a:solidFill>
              </a:rPr>
              <a:t>Medications: </a:t>
            </a:r>
            <a:r>
              <a:rPr lang="en-US" sz="2000" dirty="0"/>
              <a:t>None</a:t>
            </a:r>
          </a:p>
          <a:p>
            <a:pPr marL="0" indent="0">
              <a:buNone/>
            </a:pPr>
            <a:endParaRPr lang="en-CA" sz="900" dirty="0"/>
          </a:p>
          <a:p>
            <a:pPr marL="0" indent="0">
              <a:buNone/>
            </a:pPr>
            <a:r>
              <a:rPr lang="en-CA" sz="2000" b="1" dirty="0">
                <a:solidFill>
                  <a:srgbClr val="E53E31"/>
                </a:solidFill>
              </a:rPr>
              <a:t>Diagnosis: </a:t>
            </a:r>
            <a:r>
              <a:rPr lang="en-CA" sz="2000" b="1" dirty="0"/>
              <a:t>ITP </a:t>
            </a:r>
            <a:endParaRPr lang="en-CA" sz="2000" dirty="0">
              <a:solidFill>
                <a:srgbClr val="FF0000"/>
              </a:solidFill>
            </a:endParaRPr>
          </a:p>
        </p:txBody>
      </p:sp>
    </p:spTree>
    <p:extLst>
      <p:ext uri="{BB962C8B-B14F-4D97-AF65-F5344CB8AC3E}">
        <p14:creationId xmlns:p14="http://schemas.microsoft.com/office/powerpoint/2010/main" val="33958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ct:contentTypeSchema xmlns:ct="http://schemas.microsoft.com/office/2006/metadata/contentType" xmlns:ma="http://schemas.microsoft.com/office/2006/metadata/properties/metaAttributes" ct:_="" ma:_="" ma:contentTypeName="Document" ma:contentTypeID="0x0101002065FF72BD9880498F842E047A956618" ma:contentTypeVersion="20" ma:contentTypeDescription="Create a new document." ma:contentTypeScope="" ma:versionID="e332424acd84ed8e83143a44f5d15824">
  <xsd:schema xmlns:xsd="http://www.w3.org/2001/XMLSchema" xmlns:xs="http://www.w3.org/2001/XMLSchema" xmlns:p="http://schemas.microsoft.com/office/2006/metadata/properties" xmlns:ns2="f60e50cf-b4eb-4913-b91b-c5f6cad801d6" xmlns:ns3="f428f131-8437-48c9-9cdf-8fab9dca4571" targetNamespace="http://schemas.microsoft.com/office/2006/metadata/properties" ma:root="true" ma:fieldsID="84cd71d69daa36ce333d2fbe73193379" ns2:_="" ns3:_="">
    <xsd:import namespace="f60e50cf-b4eb-4913-b91b-c5f6cad801d6"/>
    <xsd:import namespace="f428f131-8437-48c9-9cdf-8fab9dca4571"/>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WebPage" minOccurs="0"/>
                <xsd:element ref="ns2:Project" minOccurs="0"/>
                <xsd:element ref="ns2:Topic"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e50cf-b4eb-4913-b91b-c5f6cad801d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WebPage" ma:index="20" nillable="true" ma:displayName="Web Page" ma:format="Dropdown" ma:internalName="WebPage">
      <xsd:simpleType>
        <xsd:restriction base="dms:Choice">
          <xsd:enumeration value="COVID-19"/>
          <xsd:enumeration value="VTE"/>
          <xsd:enumeration value="Amyloidosis"/>
        </xsd:restriction>
      </xsd:simpleType>
    </xsd:element>
    <xsd:element name="Project" ma:index="21" nillable="true" ma:displayName="Project" ma:format="Dropdown" ma:internalName="Project">
      <xsd:simpleType>
        <xsd:restriction base="dms:Choice">
          <xsd:enumeration value="Patient Decision Aids"/>
          <xsd:enumeration value="Teaching Slides"/>
          <xsd:enumeration value="Patient Versions"/>
          <xsd:enumeration value="Webinar"/>
          <xsd:enumeration value="Website"/>
          <xsd:enumeration value="Agenda"/>
        </xsd:restriction>
      </xsd:simpleType>
    </xsd:element>
    <xsd:element name="Topic" ma:index="22" nillable="true" ma:displayName="Topic" ma:format="Dropdown" ma:internalName="Topic">
      <xsd:simpleType>
        <xsd:restriction base="dms:Choice">
          <xsd:enumeration value="SCD"/>
          <xsd:enumeration value="Amyloidosis"/>
          <xsd:enumeration value="VWD"/>
          <xsd:enumeration value="ALL/AYA"/>
          <xsd:enumeration value="Thrombophilia"/>
          <xsd:enumeration value="COVID-19"/>
          <xsd:enumeration value="Choice 7"/>
          <xsd:enumeration value="VTE/LA"/>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7a6b3a0-d35f-4ecf-9586-1f4c274d16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8f131-8437-48c9-9cdf-8fab9dca457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b921606-c105-48ac-9c58-9e88b1f69728}" ma:internalName="TaxCatchAll" ma:showField="CatchAllData" ma:web="f428f131-8437-48c9-9cdf-8fab9dca45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f428f131-8437-48c9-9cdf-8fab9dca4571" xsi:nil="true"/>
    <Topic xmlns="f60e50cf-b4eb-4913-b91b-c5f6cad801d6" xsi:nil="true"/>
    <lcf76f155ced4ddcb4097134ff3c332f xmlns="f60e50cf-b4eb-4913-b91b-c5f6cad801d6">
      <Terms xmlns="http://schemas.microsoft.com/office/infopath/2007/PartnerControls"/>
    </lcf76f155ced4ddcb4097134ff3c332f>
    <Project xmlns="f60e50cf-b4eb-4913-b91b-c5f6cad801d6" xsi:nil="true"/>
    <WebPage xmlns="f60e50cf-b4eb-4913-b91b-c5f6cad801d6" xsi:nil="true"/>
  </documentManagement>
</p:properties>
</file>

<file path=customXml/itemProps1.xml><?xml version="1.0" encoding="utf-8"?>
<ds:datastoreItem xmlns:ds="http://schemas.openxmlformats.org/officeDocument/2006/customXml" ds:itemID="{F988BD6D-7266-4EB6-8BA9-3DB1AE76D5A8}">
  <ds:schemaRefs>
    <ds:schemaRef ds:uri="http://schemas.microsoft.com/office/2006/metadata/customXsn"/>
  </ds:schemaRefs>
</ds:datastoreItem>
</file>

<file path=customXml/itemProps2.xml><?xml version="1.0" encoding="utf-8"?>
<ds:datastoreItem xmlns:ds="http://schemas.openxmlformats.org/officeDocument/2006/customXml" ds:itemID="{E8C281DC-D92F-48C9-A774-259D275D83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0e50cf-b4eb-4913-b91b-c5f6cad801d6"/>
    <ds:schemaRef ds:uri="f428f131-8437-48c9-9cdf-8fab9dca45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FDD349-8381-49A6-9BB3-174522C025BA}">
  <ds:schemaRefs>
    <ds:schemaRef ds:uri="http://schemas.microsoft.com/sharepoint/v3/contenttype/forms"/>
  </ds:schemaRefs>
</ds:datastoreItem>
</file>

<file path=customXml/itemProps4.xml><?xml version="1.0" encoding="utf-8"?>
<ds:datastoreItem xmlns:ds="http://schemas.openxmlformats.org/officeDocument/2006/customXml" ds:itemID="{4919BA44-A47C-47F8-8353-0A48BCAB3E35}">
  <ds:schemaRefs>
    <ds:schemaRef ds:uri="http://www.w3.org/XML/1998/namespace"/>
    <ds:schemaRef ds:uri="http://schemas.microsoft.com/office/2006/documentManagement/types"/>
    <ds:schemaRef ds:uri="http://purl.org/dc/terms/"/>
    <ds:schemaRef ds:uri="http://purl.org/dc/elements/1.1/"/>
    <ds:schemaRef ds:uri="f60e50cf-b4eb-4913-b91b-c5f6cad801d6"/>
    <ds:schemaRef ds:uri="f428f131-8437-48c9-9cdf-8fab9dca4571"/>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12257</TotalTime>
  <Words>4680</Words>
  <Application>Microsoft Office PowerPoint</Application>
  <PresentationFormat>Widescreen</PresentationFormat>
  <Paragraphs>514</Paragraphs>
  <Slides>53</Slides>
  <Notes>21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1_Office Theme</vt:lpstr>
      <vt:lpstr>Immune Thrombocytopenia</vt:lpstr>
      <vt:lpstr>PowerPoint Presentation</vt:lpstr>
      <vt:lpstr>ASH Clinical Practice Guidelines on ITP</vt:lpstr>
      <vt:lpstr>How were these ASH guidelines developed?</vt:lpstr>
      <vt:lpstr>How patients and clinicians should use these recommendations</vt:lpstr>
      <vt:lpstr>Objectives</vt:lpstr>
      <vt:lpstr>What do the ASH ITP guidelines cover?</vt:lpstr>
      <vt:lpstr>Management of newly diagnosed adult patients with ITP</vt:lpstr>
      <vt:lpstr>Case 1: New thrombocytopenia</vt:lpstr>
      <vt:lpstr>PowerPoint Presentation</vt:lpstr>
      <vt:lpstr>Recommendation  </vt:lpstr>
      <vt:lpstr>Recommendation </vt:lpstr>
      <vt:lpstr>Good Practice Statement</vt:lpstr>
      <vt:lpstr>Case 1, Continued:</vt:lpstr>
      <vt:lpstr>PowerPoint Presentation</vt:lpstr>
      <vt:lpstr>PowerPoint Presentation</vt:lpstr>
      <vt:lpstr>Remarks and Good Practice Statement</vt:lpstr>
      <vt:lpstr>Recommendation    </vt:lpstr>
      <vt:lpstr>Recommendation   </vt:lpstr>
      <vt:lpstr>Good Practice Statement</vt:lpstr>
      <vt:lpstr>Recommendation   </vt:lpstr>
      <vt:lpstr>Management of adults with ITP who are corticosteroid dependent or unresponsive </vt:lpstr>
      <vt:lpstr>Case 1, Continued:  </vt:lpstr>
      <vt:lpstr>PowerPoint Presentation</vt:lpstr>
      <vt:lpstr>Recommendation   </vt:lpstr>
      <vt:lpstr>Three relevant recommendations: </vt:lpstr>
      <vt:lpstr>Remarks</vt:lpstr>
      <vt:lpstr>PowerPoint Presentation</vt:lpstr>
      <vt:lpstr>Good Practice Statement</vt:lpstr>
      <vt:lpstr>Management of newly diagnosed children with ITP</vt:lpstr>
      <vt:lpstr>Case 2:</vt:lpstr>
      <vt:lpstr>PowerPoint Presentation</vt:lpstr>
      <vt:lpstr>Two relevant recommendations:</vt:lpstr>
      <vt:lpstr>Three relevant recommendations:</vt:lpstr>
      <vt:lpstr>Remarks</vt:lpstr>
      <vt:lpstr>Case 2: Continued</vt:lpstr>
      <vt:lpstr>PowerPoint Presentation</vt:lpstr>
      <vt:lpstr>Recommendation </vt:lpstr>
      <vt:lpstr>Recommendation   </vt:lpstr>
      <vt:lpstr>Three relevant recommendations:  </vt:lpstr>
      <vt:lpstr>Management of children  with ITP unresponsive  to first-line therapy</vt:lpstr>
      <vt:lpstr>Case 2: Continued</vt:lpstr>
      <vt:lpstr>Case 2: Continued</vt:lpstr>
      <vt:lpstr>Three relevant recommendations:    </vt:lpstr>
      <vt:lpstr>Good Practice Statements and Remarks</vt:lpstr>
      <vt:lpstr>Other ITP therapies</vt:lpstr>
      <vt:lpstr>Adult ITP Summary</vt:lpstr>
      <vt:lpstr>Adult ITP Summary</vt:lpstr>
      <vt:lpstr>Adult ITP Summary</vt:lpstr>
      <vt:lpstr>Pediatric ITP Summary </vt:lpstr>
      <vt:lpstr>Pediatric ITP Summary </vt:lpstr>
      <vt:lpstr>Future Priorities for Research </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Prophylaxis for Hospitalized and Non-Hospitalized Medical Patients</dc:title>
  <dc:creator>Eric Tseng</dc:creator>
  <cp:lastModifiedBy>Sarah Paliani</cp:lastModifiedBy>
  <cp:revision>391</cp:revision>
  <dcterms:created xsi:type="dcterms:W3CDTF">2018-08-17T18:11:17Z</dcterms:created>
  <dcterms:modified xsi:type="dcterms:W3CDTF">2023-09-05T17:16:04Z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0x0101002065FF72BD9880498F842E047A956618</vt:lpwstr>
  </property>
  <property fmtid="{D5CDD505-2E9C-101B-9397-08002B2CF9AE}" pid="3" name="MediaServiceImageTags">
    <vt:lpwstr/>
  </property>
</Properties>
</file>