
<file path=[Content_Types].xml><?xml version="1.0" encoding="utf-8"?>
<Types xmlns="http://schemas.openxmlformats.org/package/2006/content-types">
  <Default Extension="bin" ContentType="image/unknown"/>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5" r:id="rId5"/>
  </p:sldMasterIdLst>
  <p:notesMasterIdLst>
    <p:notesMasterId r:id="rId59"/>
  </p:notesMasterIdLst>
  <p:sldIdLst>
    <p:sldId id="257" r:id="rId6"/>
    <p:sldId id="462" r:id="rId7"/>
    <p:sldId id="297" r:id="rId8"/>
    <p:sldId id="401" r:id="rId9"/>
    <p:sldId id="350" r:id="rId10"/>
    <p:sldId id="259" r:id="rId11"/>
    <p:sldId id="464" r:id="rId12"/>
    <p:sldId id="500" r:id="rId13"/>
    <p:sldId id="429" r:id="rId14"/>
    <p:sldId id="270" r:id="rId15"/>
    <p:sldId id="285" r:id="rId16"/>
    <p:sldId id="466" r:id="rId17"/>
    <p:sldId id="492" r:id="rId18"/>
    <p:sldId id="468" r:id="rId19"/>
    <p:sldId id="433" r:id="rId20"/>
    <p:sldId id="474" r:id="rId21"/>
    <p:sldId id="501" r:id="rId22"/>
    <p:sldId id="475" r:id="rId23"/>
    <p:sldId id="467" r:id="rId24"/>
    <p:sldId id="491" r:id="rId25"/>
    <p:sldId id="477" r:id="rId26"/>
    <p:sldId id="478" r:id="rId27"/>
    <p:sldId id="479" r:id="rId28"/>
    <p:sldId id="266" r:id="rId29"/>
    <p:sldId id="488" r:id="rId30"/>
    <p:sldId id="493" r:id="rId31"/>
    <p:sldId id="494" r:id="rId32"/>
    <p:sldId id="495" r:id="rId33"/>
    <p:sldId id="487" r:id="rId34"/>
    <p:sldId id="496" r:id="rId35"/>
    <p:sldId id="461" r:id="rId36"/>
    <p:sldId id="453" r:id="rId37"/>
    <p:sldId id="454" r:id="rId38"/>
    <p:sldId id="455" r:id="rId39"/>
    <p:sldId id="456" r:id="rId40"/>
    <p:sldId id="458" r:id="rId41"/>
    <p:sldId id="504" r:id="rId42"/>
    <p:sldId id="498" r:id="rId43"/>
    <p:sldId id="502" r:id="rId44"/>
    <p:sldId id="457" r:id="rId45"/>
    <p:sldId id="490" r:id="rId46"/>
    <p:sldId id="497" r:id="rId47"/>
    <p:sldId id="445" r:id="rId48"/>
    <p:sldId id="430" r:id="rId49"/>
    <p:sldId id="448" r:id="rId50"/>
    <p:sldId id="449" r:id="rId51"/>
    <p:sldId id="450" r:id="rId52"/>
    <p:sldId id="503" r:id="rId53"/>
    <p:sldId id="451" r:id="rId54"/>
    <p:sldId id="410" r:id="rId55"/>
    <p:sldId id="298" r:id="rId56"/>
    <p:sldId id="489" r:id="rId57"/>
    <p:sldId id="299" r:id="rId5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83" userDrawn="1">
          <p15:clr>
            <a:srgbClr val="A4A3A4"/>
          </p15:clr>
        </p15:guide>
        <p15:guide id="2" pos="3863"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5F32E811-55A8-59E5-58DC-7320C7ECA306}" name="Panch, Sandhya R" initials="SP" userId="S::srpanch@fredhutch.org::b9dded04-8be8-4f54-af47-f7f04f2854f4" providerId="AD"/>
  <p188:author id="{F9DA0823-4BD1-7D02-6501-63F074FBBDFB}" name="Nicole Elena Kucine" initials="NEK" userId="S::nik9015@med.cornell.edu::d8bcc144-1e4e-49d4-8e3e-52d022e9e57d" providerId="AD"/>
  <p188:author id="{67BCD146-AC7B-850F-7C4F-2FF4B8042940}" name="Rachel Cohen" initials="RC" userId="S::rcohen@hq.hematology.org::728dab43-7675-465d-92d7-11a1efe62ba0" providerId="AD"/>
  <p188:author id="{28B3DA46-D023-0F28-4C02-6AAE1E36E755}" name="Mirjana Mitrovic" initials="MM" userId="1d1db6e2ed5f0fc4" providerId="Windows Live"/>
  <p188:author id="{2ABE855B-9336-92A5-5742-8426C0A5F1A7}" name="Guest User" initials="GU" userId="S::urn:spo:tenantanon#8d7b7cfa-ce16-4c90-bb54-20ee76075edc::" providerId="AD"/>
  <p188:author id="{6646FE5D-EB91-EDC5-BBD3-C3F720258624}" name="Kumar, Riten" initials="KR" userId="S::riten.kumar_childrens.harvard.edu#ext#@ashdc.onmicrosoft.com::171c0469-95e0-495c-9d61-2919df28b3c5" providerId="AD"/>
  <p188:author id="{2BC8E0A3-4360-82FA-C2C8-BFDFBD52B11F}" name="Guest User" initials="GU" userId="S::urn:spo:anon#25063a538bba941f9d71a21ad53cb9c62e3ad4a1b6d2f8167c1f8c4966b2a20a::" providerId="AD"/>
  <p188:author id="{FEB709FF-62E0-6489-3A67-0D05DA6CCC73}" name="Sarah Paliani" initials="SP" userId="S::spaliani@hq.hematology.org::a5b1fdcc-e7bb-40e6-ad11-c70cf6bc8755"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Dan Witt" initials="DMW" lastIdx="6" clrIdx="0">
    <p:extLst>
      <p:ext uri="{19B8F6BF-5375-455C-9EA6-DF929625EA0E}">
        <p15:presenceInfo xmlns:p15="http://schemas.microsoft.com/office/powerpoint/2012/main" userId="Dan Witt" providerId="None"/>
      </p:ext>
    </p:extLst>
  </p:cmAuthor>
  <p:cmAuthor id="2" name="Eric Tseng" initials="ET" lastIdx="38" clrIdx="1">
    <p:extLst>
      <p:ext uri="{19B8F6BF-5375-455C-9EA6-DF929625EA0E}">
        <p15:presenceInfo xmlns:p15="http://schemas.microsoft.com/office/powerpoint/2012/main" userId="S::eric.tseng@mail.utoronto.ca::ff68222d-e22b-4bed-bc89-3c5383ae0691" providerId="AD"/>
      </p:ext>
    </p:extLst>
  </p:cmAuthor>
  <p:cmAuthor id="3" name="page hayes" initials="ph" lastIdx="4" clrIdx="2">
    <p:extLst>
      <p:ext uri="{19B8F6BF-5375-455C-9EA6-DF929625EA0E}">
        <p15:presenceInfo xmlns:p15="http://schemas.microsoft.com/office/powerpoint/2012/main" userId="page hayes"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31F32"/>
    <a:srgbClr val="715073"/>
    <a:srgbClr val="C9D7AF"/>
    <a:srgbClr val="BEE0E4"/>
    <a:srgbClr val="FFCCCC"/>
    <a:srgbClr val="FFFFFF"/>
    <a:srgbClr val="FEE3C2"/>
    <a:srgbClr val="C8C3D4"/>
    <a:srgbClr val="767171"/>
    <a:srgbClr val="BFE0E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3409053-3219-4655-95BB-0F1298D8F06E}" v="20" dt="2026-08-24T21:06:40.494"/>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54558" autoAdjust="0"/>
  </p:normalViewPr>
  <p:slideViewPr>
    <p:cSldViewPr snapToGrid="0">
      <p:cViewPr varScale="1">
        <p:scale>
          <a:sx n="34" d="100"/>
          <a:sy n="34" d="100"/>
        </p:scale>
        <p:origin x="1900" y="48"/>
      </p:cViewPr>
      <p:guideLst>
        <p:guide orient="horz" pos="2183"/>
        <p:guide pos="3863"/>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1.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slide" Target="slides/slide37.xml"/><Relationship Id="rId47" Type="http://schemas.openxmlformats.org/officeDocument/2006/relationships/slide" Target="slides/slide42.xml"/><Relationship Id="rId50" Type="http://schemas.openxmlformats.org/officeDocument/2006/relationships/slide" Target="slides/slide45.xml"/><Relationship Id="rId55" Type="http://schemas.openxmlformats.org/officeDocument/2006/relationships/slide" Target="slides/slide50.xml"/><Relationship Id="rId63" Type="http://schemas.openxmlformats.org/officeDocument/2006/relationships/theme" Target="theme/theme1.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slide" Target="slides/slide48.xml"/><Relationship Id="rId58" Type="http://schemas.openxmlformats.org/officeDocument/2006/relationships/slide" Target="slides/slide53.xml"/><Relationship Id="rId66" Type="http://schemas.microsoft.com/office/2018/10/relationships/authors" Target="authors.xml"/><Relationship Id="rId5" Type="http://schemas.openxmlformats.org/officeDocument/2006/relationships/slideMaster" Target="slideMasters/slideMaster1.xml"/><Relationship Id="rId61" Type="http://schemas.openxmlformats.org/officeDocument/2006/relationships/presProps" Target="presProps.xml"/><Relationship Id="rId19" Type="http://schemas.openxmlformats.org/officeDocument/2006/relationships/slide" Target="slides/slide1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slide" Target="slides/slide51.xml"/><Relationship Id="rId64" Type="http://schemas.openxmlformats.org/officeDocument/2006/relationships/tableStyles" Target="tableStyles.xml"/><Relationship Id="rId8" Type="http://schemas.openxmlformats.org/officeDocument/2006/relationships/slide" Target="slides/slide3.xml"/><Relationship Id="rId51" Type="http://schemas.openxmlformats.org/officeDocument/2006/relationships/slide" Target="slides/slide46.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openxmlformats.org/officeDocument/2006/relationships/notesMaster" Target="notesMasters/notesMaster1.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slide" Target="slides/slide49.xml"/><Relationship Id="rId62"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slide" Target="slides/slide52.xml"/><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60" Type="http://schemas.openxmlformats.org/officeDocument/2006/relationships/commentAuthors" Target="commentAuthors.xml"/><Relationship Id="rId65" Type="http://schemas.microsoft.com/office/2015/10/relationships/revisionInfo" Target="revisionInfo.xml"/><Relationship Id="rId4" Type="http://schemas.openxmlformats.org/officeDocument/2006/relationships/customXml" Target="../customXml/item4.xml"/><Relationship Id="rId9" Type="http://schemas.openxmlformats.org/officeDocument/2006/relationships/slide" Target="slides/slide4.xml"/><Relationship Id="rId13" Type="http://schemas.openxmlformats.org/officeDocument/2006/relationships/slide" Target="slides/slide8.xml"/><Relationship Id="rId18" Type="http://schemas.openxmlformats.org/officeDocument/2006/relationships/slide" Target="slides/slide13.xml"/><Relationship Id="rId39" Type="http://schemas.openxmlformats.org/officeDocument/2006/relationships/slide" Target="slides/slide34.xml"/></Relationships>
</file>

<file path=ppt/diagrams/colors1.xml><?xml version="1.0" encoding="utf-8"?>
<dgm:colorsDef xmlns:dgm="http://schemas.openxmlformats.org/drawingml/2006/diagram" xmlns:a="http://schemas.openxmlformats.org/drawingml/2006/main" uniqueId="urn:microsoft.com/office/officeart/2005/8/colors/accent1_2#1">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0_2#1">
  <dgm:title val=""/>
  <dgm:desc val=""/>
  <dgm:catLst>
    <dgm:cat type="mainScheme" pri="10200"/>
  </dgm:catLst>
  <dgm:styleLbl name="node0">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lig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l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vennNode1">
    <dgm:fillClrLst meth="repeat">
      <a:schemeClr val="lt1">
        <a:alpha val="50000"/>
      </a:schemeClr>
    </dgm:fillClrLst>
    <dgm:linClrLst meth="repeat">
      <a:schemeClr val="dk2">
        <a:shade val="80000"/>
      </a:schemeClr>
    </dgm:linClrLst>
    <dgm:effectClrLst/>
    <dgm:txLinClrLst/>
    <dgm:txFillClrLst/>
    <dgm:txEffectClrLst/>
  </dgm:styleLbl>
  <dgm:styleLbl name="node2">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3">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4">
    <dgm:fillClrLst meth="repeat">
      <a:schemeClr val="lt1"/>
    </dgm:fillClrLst>
    <dgm:linClrLst meth="repeat">
      <a:schemeClr val="dk2">
        <a:shade val="80000"/>
      </a:schemeClr>
    </dgm:linClrLst>
    <dgm:effectClrLst/>
    <dgm:txLinClrLst/>
    <dgm:txFillClrLst meth="repeat">
      <a:schemeClr val="dk2"/>
    </dgm:txFillClrLst>
    <dgm:txEffectClrLst/>
  </dgm:styleLbl>
  <dgm:styleLbl name="f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align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b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sibTrans1D1">
    <dgm:fillClrLst meth="repeat">
      <a:schemeClr val="dk2"/>
    </dgm:fillClrLst>
    <dgm:linClrLst meth="repeat">
      <a:schemeClr val="dk2"/>
    </dgm:linClrLst>
    <dgm:effectClrLst/>
    <dgm:txLinClrLst/>
    <dgm:txFillClrLst meth="repeat">
      <a:schemeClr val="tx1"/>
    </dgm:txFillClrLst>
    <dgm:txEffectClrLst/>
  </dgm:styleLbl>
  <dgm:styleLbl name="callout">
    <dgm:fillClrLst meth="repeat">
      <a:schemeClr val="dk2"/>
    </dgm:fillClrLst>
    <dgm:linClrLst meth="repeat">
      <a:schemeClr val="dk2"/>
    </dgm:linClrLst>
    <dgm:effectClrLst/>
    <dgm:txLinClrLst/>
    <dgm:txFillClrLst meth="repeat">
      <a:schemeClr val="tx1"/>
    </dgm:txFillClrLst>
    <dgm:txEffectClrLst/>
  </dgm:styleLbl>
  <dgm:styleLbl name="asst0">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2">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3">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4">
    <dgm:fillClrLst meth="repeat">
      <a:schemeClr val="lt1"/>
    </dgm:fillClrLst>
    <dgm:linClrLst meth="repeat">
      <a:schemeClr val="dk2">
        <a:shade val="80000"/>
      </a:schemeClr>
    </dgm:linClrLst>
    <dgm:effectClrLst/>
    <dgm:txLinClrLst/>
    <dgm:txFillClrLst meth="repeat">
      <a:schemeClr val="dk2"/>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dgm:txEffectClrLst/>
  </dgm:styleLbl>
  <dgm:styleLbl name="parChTrans2D2">
    <dgm:fillClrLst meth="repeat">
      <a:schemeClr val="dk2"/>
    </dgm:fillClrLst>
    <dgm:linClrLst meth="repeat">
      <a:schemeClr val="dk2"/>
    </dgm:linClrLst>
    <dgm:effectClrLst/>
    <dgm:txLinClrLst/>
    <dgm:txFillClrLst/>
    <dgm:txEffectClrLst/>
  </dgm:styleLbl>
  <dgm:styleLbl name="parChTrans2D3">
    <dgm:fillClrLst meth="repeat">
      <a:schemeClr val="dk2"/>
    </dgm:fillClrLst>
    <dgm:linClrLst meth="repeat">
      <a:schemeClr val="dk2"/>
    </dgm:linClrLst>
    <dgm:effectClrLst/>
    <dgm:txLinClrLst/>
    <dgm:txFillClrLst/>
    <dgm:txEffectClrLst/>
  </dgm:styleLbl>
  <dgm:styleLbl name="parChTrans2D4">
    <dgm:fillClrLst meth="repeat">
      <a:schemeClr val="dk2"/>
    </dgm:fillClrLst>
    <dgm:linClrLst meth="repeat">
      <a:schemeClr val="dk2"/>
    </dgm:linClrLst>
    <dgm:effectClrLst/>
    <dgm:txLinClrLst/>
    <dgm:txFillClrLst meth="repeat">
      <a:schemeClr val="lt1"/>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con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align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trAlignAcc1">
    <dgm:fillClrLst meth="repeat">
      <a:schemeClr val="dk2">
        <a:alpha val="40000"/>
        <a:tint val="40000"/>
      </a:schemeClr>
    </dgm:fillClrLst>
    <dgm:linClrLst meth="repeat">
      <a:schemeClr val="dk2"/>
    </dgm:linClrLst>
    <dgm:effectClrLst/>
    <dgm:txLinClrLst/>
    <dgm:txFillClrLst meth="repeat">
      <a:schemeClr val="dk2"/>
    </dgm:txFillClrLst>
    <dgm:txEffectClrLst/>
  </dgm:styleLbl>
  <dgm:styleLbl name="b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solidFgAcc1">
    <dgm:fillClrLst meth="repeat">
      <a:schemeClr val="lt1"/>
    </dgm:fillClrLst>
    <dgm:linClrLst meth="repeat">
      <a:schemeClr val="dk2"/>
    </dgm:linClrLst>
    <dgm:effectClrLst/>
    <dgm:txLinClrLst/>
    <dgm:txFillClrLst meth="repeat">
      <a:schemeClr val="dk2"/>
    </dgm:txFillClrLst>
    <dgm:txEffectClrLst/>
  </dgm:styleLbl>
  <dgm:styleLbl name="solidAlignAcc1">
    <dgm:fillClrLst meth="repeat">
      <a:schemeClr val="lt1"/>
    </dgm:fillClrLst>
    <dgm:linClrLst meth="repeat">
      <a:schemeClr val="dk2"/>
    </dgm:linClrLst>
    <dgm:effectClrLst/>
    <dgm:txLinClrLst/>
    <dgm:txFillClrLst meth="repeat">
      <a:schemeClr val="dk2"/>
    </dgm:txFillClrLst>
    <dgm:txEffectClrLst/>
  </dgm:styleLbl>
  <dgm:styleLbl name="solidBgAcc1">
    <dgm:fillClrLst meth="repeat">
      <a:schemeClr val="lt1"/>
    </dgm:fillClrLst>
    <dgm:linClrLst meth="repeat">
      <a:schemeClr val="dk2"/>
    </dgm:linClrLst>
    <dgm:effectClrLst/>
    <dgm:txLinClrLst/>
    <dgm:txFillClrLst meth="repeat">
      <a:schemeClr val="dk2"/>
    </dgm:txFillClrLst>
    <dgm:txEffectClrLst/>
  </dgm:styleLbl>
  <dgm:styleLbl name="f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align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b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fgAcc0">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2">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3">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4">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2"/>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1"/>
    </dgm:linClrLst>
    <dgm:effectClrLst/>
    <dgm:txLinClrLst/>
    <dgm:txFillClrLst meth="repeat">
      <a:schemeClr val="dk2"/>
    </dgm:txFillClrLst>
    <dgm:txEffectClrLst/>
  </dgm:styleLbl>
  <dgm:styleLbl name="revTx">
    <dgm:fillClrLst meth="repeat">
      <a:schemeClr val="lt1">
        <a:alpha val="0"/>
      </a:schemeClr>
    </dgm:fillClrLst>
    <dgm:linClrLst meth="repeat">
      <a:schemeClr val="dk2">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0_2#2">
  <dgm:title val=""/>
  <dgm:desc val=""/>
  <dgm:catLst>
    <dgm:cat type="mainScheme" pri="10200"/>
  </dgm:catLst>
  <dgm:styleLbl name="node0">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lig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l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vennNode1">
    <dgm:fillClrLst meth="repeat">
      <a:schemeClr val="lt1">
        <a:alpha val="50000"/>
      </a:schemeClr>
    </dgm:fillClrLst>
    <dgm:linClrLst meth="repeat">
      <a:schemeClr val="dk2">
        <a:shade val="80000"/>
      </a:schemeClr>
    </dgm:linClrLst>
    <dgm:effectClrLst/>
    <dgm:txLinClrLst/>
    <dgm:txFillClrLst/>
    <dgm:txEffectClrLst/>
  </dgm:styleLbl>
  <dgm:styleLbl name="node2">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3">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4">
    <dgm:fillClrLst meth="repeat">
      <a:schemeClr val="lt1"/>
    </dgm:fillClrLst>
    <dgm:linClrLst meth="repeat">
      <a:schemeClr val="dk2">
        <a:shade val="80000"/>
      </a:schemeClr>
    </dgm:linClrLst>
    <dgm:effectClrLst/>
    <dgm:txLinClrLst/>
    <dgm:txFillClrLst meth="repeat">
      <a:schemeClr val="dk2"/>
    </dgm:txFillClrLst>
    <dgm:txEffectClrLst/>
  </dgm:styleLbl>
  <dgm:styleLbl name="f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align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b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sibTrans1D1">
    <dgm:fillClrLst meth="repeat">
      <a:schemeClr val="dk2"/>
    </dgm:fillClrLst>
    <dgm:linClrLst meth="repeat">
      <a:schemeClr val="dk2"/>
    </dgm:linClrLst>
    <dgm:effectClrLst/>
    <dgm:txLinClrLst/>
    <dgm:txFillClrLst meth="repeat">
      <a:schemeClr val="tx1"/>
    </dgm:txFillClrLst>
    <dgm:txEffectClrLst/>
  </dgm:styleLbl>
  <dgm:styleLbl name="callout">
    <dgm:fillClrLst meth="repeat">
      <a:schemeClr val="dk2"/>
    </dgm:fillClrLst>
    <dgm:linClrLst meth="repeat">
      <a:schemeClr val="dk2"/>
    </dgm:linClrLst>
    <dgm:effectClrLst/>
    <dgm:txLinClrLst/>
    <dgm:txFillClrLst meth="repeat">
      <a:schemeClr val="tx1"/>
    </dgm:txFillClrLst>
    <dgm:txEffectClrLst/>
  </dgm:styleLbl>
  <dgm:styleLbl name="asst0">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2">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3">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4">
    <dgm:fillClrLst meth="repeat">
      <a:schemeClr val="lt1"/>
    </dgm:fillClrLst>
    <dgm:linClrLst meth="repeat">
      <a:schemeClr val="dk2">
        <a:shade val="80000"/>
      </a:schemeClr>
    </dgm:linClrLst>
    <dgm:effectClrLst/>
    <dgm:txLinClrLst/>
    <dgm:txFillClrLst meth="repeat">
      <a:schemeClr val="dk2"/>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dgm:txEffectClrLst/>
  </dgm:styleLbl>
  <dgm:styleLbl name="parChTrans2D2">
    <dgm:fillClrLst meth="repeat">
      <a:schemeClr val="dk2"/>
    </dgm:fillClrLst>
    <dgm:linClrLst meth="repeat">
      <a:schemeClr val="dk2"/>
    </dgm:linClrLst>
    <dgm:effectClrLst/>
    <dgm:txLinClrLst/>
    <dgm:txFillClrLst/>
    <dgm:txEffectClrLst/>
  </dgm:styleLbl>
  <dgm:styleLbl name="parChTrans2D3">
    <dgm:fillClrLst meth="repeat">
      <a:schemeClr val="dk2"/>
    </dgm:fillClrLst>
    <dgm:linClrLst meth="repeat">
      <a:schemeClr val="dk2"/>
    </dgm:linClrLst>
    <dgm:effectClrLst/>
    <dgm:txLinClrLst/>
    <dgm:txFillClrLst/>
    <dgm:txEffectClrLst/>
  </dgm:styleLbl>
  <dgm:styleLbl name="parChTrans2D4">
    <dgm:fillClrLst meth="repeat">
      <a:schemeClr val="dk2"/>
    </dgm:fillClrLst>
    <dgm:linClrLst meth="repeat">
      <a:schemeClr val="dk2"/>
    </dgm:linClrLst>
    <dgm:effectClrLst/>
    <dgm:txLinClrLst/>
    <dgm:txFillClrLst meth="repeat">
      <a:schemeClr val="lt1"/>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con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align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trAlignAcc1">
    <dgm:fillClrLst meth="repeat">
      <a:schemeClr val="dk2">
        <a:alpha val="40000"/>
        <a:tint val="40000"/>
      </a:schemeClr>
    </dgm:fillClrLst>
    <dgm:linClrLst meth="repeat">
      <a:schemeClr val="dk2"/>
    </dgm:linClrLst>
    <dgm:effectClrLst/>
    <dgm:txLinClrLst/>
    <dgm:txFillClrLst meth="repeat">
      <a:schemeClr val="dk2"/>
    </dgm:txFillClrLst>
    <dgm:txEffectClrLst/>
  </dgm:styleLbl>
  <dgm:styleLbl name="b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solidFgAcc1">
    <dgm:fillClrLst meth="repeat">
      <a:schemeClr val="lt1"/>
    </dgm:fillClrLst>
    <dgm:linClrLst meth="repeat">
      <a:schemeClr val="dk2"/>
    </dgm:linClrLst>
    <dgm:effectClrLst/>
    <dgm:txLinClrLst/>
    <dgm:txFillClrLst meth="repeat">
      <a:schemeClr val="dk2"/>
    </dgm:txFillClrLst>
    <dgm:txEffectClrLst/>
  </dgm:styleLbl>
  <dgm:styleLbl name="solidAlignAcc1">
    <dgm:fillClrLst meth="repeat">
      <a:schemeClr val="lt1"/>
    </dgm:fillClrLst>
    <dgm:linClrLst meth="repeat">
      <a:schemeClr val="dk2"/>
    </dgm:linClrLst>
    <dgm:effectClrLst/>
    <dgm:txLinClrLst/>
    <dgm:txFillClrLst meth="repeat">
      <a:schemeClr val="dk2"/>
    </dgm:txFillClrLst>
    <dgm:txEffectClrLst/>
  </dgm:styleLbl>
  <dgm:styleLbl name="solidBgAcc1">
    <dgm:fillClrLst meth="repeat">
      <a:schemeClr val="lt1"/>
    </dgm:fillClrLst>
    <dgm:linClrLst meth="repeat">
      <a:schemeClr val="dk2"/>
    </dgm:linClrLst>
    <dgm:effectClrLst/>
    <dgm:txLinClrLst/>
    <dgm:txFillClrLst meth="repeat">
      <a:schemeClr val="dk2"/>
    </dgm:txFillClrLst>
    <dgm:txEffectClrLst/>
  </dgm:styleLbl>
  <dgm:styleLbl name="f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align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b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fgAcc0">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2">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3">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4">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2"/>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1"/>
    </dgm:linClrLst>
    <dgm:effectClrLst/>
    <dgm:txLinClrLst/>
    <dgm:txFillClrLst meth="repeat">
      <a:schemeClr val="dk2"/>
    </dgm:txFillClrLst>
    <dgm:txEffectClrLst/>
  </dgm:styleLbl>
  <dgm:styleLbl name="revTx">
    <dgm:fillClrLst meth="repeat">
      <a:schemeClr val="lt1">
        <a:alpha val="0"/>
      </a:schemeClr>
    </dgm:fillClrLst>
    <dgm:linClrLst meth="repeat">
      <a:schemeClr val="dk2">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AD372A2-7D64-49AE-8F3D-EA3407D551A7}" type="doc">
      <dgm:prSet loTypeId="urn:microsoft.com/office/officeart/2005/8/layout/hChevron3" loCatId="process" qsTypeId="urn:microsoft.com/office/officeart/2005/8/quickstyle/simple1#1" qsCatId="simple" csTypeId="urn:microsoft.com/office/officeart/2005/8/colors/accent1_2#1" csCatId="accent1" phldr="1"/>
      <dgm:spPr/>
      <dgm:t>
        <a:bodyPr/>
        <a:lstStyle/>
        <a:p>
          <a:endParaRPr lang="en-US"/>
        </a:p>
      </dgm:t>
    </dgm:pt>
    <dgm:pt modelId="{59E4B151-ADAF-43BC-9065-72E7EA24EF40}">
      <dgm:prSet phldrT="[Text]" phldr="0" custT="1"/>
      <dgm:spPr/>
      <dgm:t>
        <a:bodyPr/>
        <a:lstStyle/>
        <a:p>
          <a:r>
            <a:rPr lang="en-US" sz="2400" noProof="0">
              <a:latin typeface="Calibri"/>
            </a:rPr>
            <a:t>2011</a:t>
          </a:r>
          <a:endParaRPr lang="en-US" sz="2400"/>
        </a:p>
      </dgm:t>
    </dgm:pt>
    <dgm:pt modelId="{43C4FADD-8EE7-410F-B05D-F5A75F9B34D8}" type="parTrans" cxnId="{541AD6BF-56E8-4378-9706-1A4F89580FE1}">
      <dgm:prSet/>
      <dgm:spPr/>
      <dgm:t>
        <a:bodyPr/>
        <a:lstStyle/>
        <a:p>
          <a:endParaRPr lang="en-US"/>
        </a:p>
      </dgm:t>
    </dgm:pt>
    <dgm:pt modelId="{6147987E-47E9-4CD0-A990-FCE9D9FC8058}" type="sibTrans" cxnId="{541AD6BF-56E8-4378-9706-1A4F89580FE1}">
      <dgm:prSet/>
      <dgm:spPr/>
      <dgm:t>
        <a:bodyPr/>
        <a:lstStyle/>
        <a:p>
          <a:endParaRPr lang="en-US"/>
        </a:p>
      </dgm:t>
    </dgm:pt>
    <dgm:pt modelId="{02CCBE6E-E4D8-461B-81B8-BAFB83915AEE}">
      <dgm:prSet phldrT="[Text]" phldr="0" custT="1"/>
      <dgm:spPr/>
      <dgm:t>
        <a:bodyPr/>
        <a:lstStyle/>
        <a:p>
          <a:r>
            <a:rPr lang="en-US" sz="2400" noProof="0"/>
            <a:t>2019</a:t>
          </a:r>
        </a:p>
      </dgm:t>
    </dgm:pt>
    <dgm:pt modelId="{0965A59F-5177-4472-9188-B3E2780E54D9}" type="parTrans" cxnId="{EA75F64B-7A3C-4F8B-B141-97D1FBAD8114}">
      <dgm:prSet/>
      <dgm:spPr/>
      <dgm:t>
        <a:bodyPr/>
        <a:lstStyle/>
        <a:p>
          <a:endParaRPr lang="en-US"/>
        </a:p>
      </dgm:t>
    </dgm:pt>
    <dgm:pt modelId="{4B18CB07-ED56-4937-B456-779101EBF364}" type="sibTrans" cxnId="{EA75F64B-7A3C-4F8B-B141-97D1FBAD8114}">
      <dgm:prSet/>
      <dgm:spPr/>
      <dgm:t>
        <a:bodyPr/>
        <a:lstStyle/>
        <a:p>
          <a:endParaRPr lang="en-US"/>
        </a:p>
      </dgm:t>
    </dgm:pt>
    <dgm:pt modelId="{9E9479AA-1872-4941-B771-AE16D9FD75AF}">
      <dgm:prSet phldrT="[Text]" phldr="0" custT="1"/>
      <dgm:spPr/>
      <dgm:t>
        <a:bodyPr/>
        <a:lstStyle/>
        <a:p>
          <a:r>
            <a:rPr lang="en-US" sz="2400" noProof="0"/>
            <a:t>2020</a:t>
          </a:r>
        </a:p>
      </dgm:t>
    </dgm:pt>
    <dgm:pt modelId="{4EDEEC48-7DAB-43CB-87D4-E44C0156BA9E}" type="parTrans" cxnId="{439E514B-81F7-4709-AE51-B2AE031B2B34}">
      <dgm:prSet/>
      <dgm:spPr/>
      <dgm:t>
        <a:bodyPr/>
        <a:lstStyle/>
        <a:p>
          <a:endParaRPr lang="en-US"/>
        </a:p>
      </dgm:t>
    </dgm:pt>
    <dgm:pt modelId="{636F3541-DB08-43F3-9B23-977BEBFFC859}" type="sibTrans" cxnId="{439E514B-81F7-4709-AE51-B2AE031B2B34}">
      <dgm:prSet/>
      <dgm:spPr/>
      <dgm:t>
        <a:bodyPr/>
        <a:lstStyle/>
        <a:p>
          <a:endParaRPr lang="en-US"/>
        </a:p>
      </dgm:t>
    </dgm:pt>
    <dgm:pt modelId="{B8DD1139-C143-44F1-8AFE-02F44AE0879F}">
      <dgm:prSet phldrT="[Text]" phldr="0" custT="1"/>
      <dgm:spPr/>
      <dgm:t>
        <a:bodyPr/>
        <a:lstStyle/>
        <a:p>
          <a:pPr rtl="0"/>
          <a:r>
            <a:rPr lang="en-US" sz="2400" noProof="0">
              <a:latin typeface="Calibri"/>
            </a:rPr>
            <a:t>1996</a:t>
          </a:r>
        </a:p>
      </dgm:t>
    </dgm:pt>
    <dgm:pt modelId="{6EBAA2B0-8C1B-43AE-9277-C5E4C17BAB0D}" type="parTrans" cxnId="{0189C480-BF04-4A2C-B53F-D44765381052}">
      <dgm:prSet/>
      <dgm:spPr/>
      <dgm:t>
        <a:bodyPr/>
        <a:lstStyle/>
        <a:p>
          <a:endParaRPr lang="en-US"/>
        </a:p>
      </dgm:t>
    </dgm:pt>
    <dgm:pt modelId="{C1158951-4CD3-404B-AA29-378D6C69ED98}" type="sibTrans" cxnId="{0189C480-BF04-4A2C-B53F-D44765381052}">
      <dgm:prSet/>
      <dgm:spPr/>
      <dgm:t>
        <a:bodyPr/>
        <a:lstStyle/>
        <a:p>
          <a:endParaRPr lang="en-US"/>
        </a:p>
      </dgm:t>
    </dgm:pt>
    <dgm:pt modelId="{43D60B79-86D0-460E-A0BF-3F49955C3069}">
      <dgm:prSet phldrT="[Text]" phldr="0"/>
      <dgm:spPr/>
      <dgm:t>
        <a:bodyPr/>
        <a:lstStyle/>
        <a:p>
          <a:r>
            <a:rPr lang="en-US" sz="2400" noProof="0">
              <a:latin typeface="Calibri"/>
            </a:rPr>
            <a:t>2022</a:t>
          </a:r>
        </a:p>
      </dgm:t>
    </dgm:pt>
    <dgm:pt modelId="{C156B701-FB5E-43E3-A2AE-61DE52A67CF3}" type="parTrans" cxnId="{41CCF8B5-630F-4D1F-83C5-B845D28F3B7F}">
      <dgm:prSet/>
      <dgm:spPr/>
      <dgm:t>
        <a:bodyPr/>
        <a:lstStyle/>
        <a:p>
          <a:endParaRPr lang="en-US"/>
        </a:p>
      </dgm:t>
    </dgm:pt>
    <dgm:pt modelId="{D90CF203-D206-4097-AF44-C17E285E0061}" type="sibTrans" cxnId="{41CCF8B5-630F-4D1F-83C5-B845D28F3B7F}">
      <dgm:prSet/>
      <dgm:spPr/>
      <dgm:t>
        <a:bodyPr/>
        <a:lstStyle/>
        <a:p>
          <a:endParaRPr lang="en-US"/>
        </a:p>
      </dgm:t>
    </dgm:pt>
    <dgm:pt modelId="{388D769F-CD41-458A-A4E2-585FAD144AF1}">
      <dgm:prSet phldrT="[Text]" phldr="0"/>
      <dgm:spPr/>
      <dgm:t>
        <a:bodyPr/>
        <a:lstStyle/>
        <a:p>
          <a:pPr rtl="0"/>
          <a:r>
            <a:rPr lang="en-US" sz="2400" noProof="0">
              <a:latin typeface="Calibri"/>
            </a:rPr>
            <a:t>2021</a:t>
          </a:r>
        </a:p>
      </dgm:t>
    </dgm:pt>
    <dgm:pt modelId="{6D0CD061-BB32-4397-9CC0-662CD426C6D8}" type="parTrans" cxnId="{97B8E1BD-14C3-4A81-B602-F640628E0E4B}">
      <dgm:prSet/>
      <dgm:spPr/>
      <dgm:t>
        <a:bodyPr/>
        <a:lstStyle/>
        <a:p>
          <a:endParaRPr lang="en-US"/>
        </a:p>
      </dgm:t>
    </dgm:pt>
    <dgm:pt modelId="{8E49B523-A61A-400F-85F0-A13471A29EDB}" type="sibTrans" cxnId="{97B8E1BD-14C3-4A81-B602-F640628E0E4B}">
      <dgm:prSet/>
      <dgm:spPr/>
      <dgm:t>
        <a:bodyPr/>
        <a:lstStyle/>
        <a:p>
          <a:endParaRPr lang="en-US"/>
        </a:p>
      </dgm:t>
    </dgm:pt>
    <dgm:pt modelId="{E925FF3C-911D-4FDB-85F3-7137EBDE5239}">
      <dgm:prSet phldrT="[Text]" phldr="0"/>
      <dgm:spPr/>
      <dgm:t>
        <a:bodyPr/>
        <a:lstStyle/>
        <a:p>
          <a:r>
            <a:rPr lang="en-US" sz="2400" noProof="0">
              <a:latin typeface="Calibri"/>
            </a:rPr>
            <a:t>2024</a:t>
          </a:r>
        </a:p>
      </dgm:t>
    </dgm:pt>
    <dgm:pt modelId="{12FC3B6A-8D22-4A7F-B0F6-B66351735D57}" type="parTrans" cxnId="{DDBBA6BC-1978-43C2-A42C-93254EB2B6FC}">
      <dgm:prSet/>
      <dgm:spPr/>
      <dgm:t>
        <a:bodyPr/>
        <a:lstStyle/>
        <a:p>
          <a:endParaRPr lang="en-US"/>
        </a:p>
      </dgm:t>
    </dgm:pt>
    <dgm:pt modelId="{3F4EA8CE-3933-4B43-83CF-7A14245171F5}" type="sibTrans" cxnId="{DDBBA6BC-1978-43C2-A42C-93254EB2B6FC}">
      <dgm:prSet/>
      <dgm:spPr/>
      <dgm:t>
        <a:bodyPr/>
        <a:lstStyle/>
        <a:p>
          <a:endParaRPr lang="en-US"/>
        </a:p>
      </dgm:t>
    </dgm:pt>
    <dgm:pt modelId="{6025ED50-0133-440F-9F37-E1B79B5AA6CB}">
      <dgm:prSet phldrT="[Text]" phldr="0"/>
      <dgm:spPr/>
      <dgm:t>
        <a:bodyPr/>
        <a:lstStyle/>
        <a:p>
          <a:pPr rtl="0"/>
          <a:r>
            <a:rPr lang="en-US" sz="2400" noProof="0">
              <a:latin typeface="Calibri"/>
            </a:rPr>
            <a:t>2023</a:t>
          </a:r>
        </a:p>
      </dgm:t>
    </dgm:pt>
    <dgm:pt modelId="{94CB1441-1AEC-4B2A-8D36-9F9483CBA2F5}" type="parTrans" cxnId="{97198F95-768D-4B44-91B2-E67DF90D6115}">
      <dgm:prSet/>
      <dgm:spPr/>
      <dgm:t>
        <a:bodyPr/>
        <a:lstStyle/>
        <a:p>
          <a:endParaRPr lang="en-US"/>
        </a:p>
      </dgm:t>
    </dgm:pt>
    <dgm:pt modelId="{13F4722E-8635-4009-9A32-528D5A761336}" type="sibTrans" cxnId="{97198F95-768D-4B44-91B2-E67DF90D6115}">
      <dgm:prSet/>
      <dgm:spPr/>
      <dgm:t>
        <a:bodyPr/>
        <a:lstStyle/>
        <a:p>
          <a:endParaRPr lang="en-US"/>
        </a:p>
      </dgm:t>
    </dgm:pt>
    <dgm:pt modelId="{4D36671B-9E65-43F3-B655-644F935266ED}">
      <dgm:prSet phldrT="[Text]" phldr="0"/>
      <dgm:spPr/>
      <dgm:t>
        <a:bodyPr/>
        <a:lstStyle/>
        <a:p>
          <a:r>
            <a:rPr lang="en-US" sz="2400" noProof="0">
              <a:latin typeface="Calibri"/>
            </a:rPr>
            <a:t>2025</a:t>
          </a:r>
        </a:p>
      </dgm:t>
    </dgm:pt>
    <dgm:pt modelId="{E5B3F6C8-3824-46A4-9A4F-9BBC11D97210}" type="parTrans" cxnId="{B6074419-5816-4937-877D-7C55A2258F10}">
      <dgm:prSet/>
      <dgm:spPr/>
      <dgm:t>
        <a:bodyPr/>
        <a:lstStyle/>
        <a:p>
          <a:endParaRPr lang="en-US"/>
        </a:p>
      </dgm:t>
    </dgm:pt>
    <dgm:pt modelId="{D7D9A0DE-52DB-4982-91CA-FF58E74C5D18}" type="sibTrans" cxnId="{B6074419-5816-4937-877D-7C55A2258F10}">
      <dgm:prSet/>
      <dgm:spPr/>
      <dgm:t>
        <a:bodyPr/>
        <a:lstStyle/>
        <a:p>
          <a:endParaRPr lang="en-US"/>
        </a:p>
      </dgm:t>
    </dgm:pt>
    <dgm:pt modelId="{A7E10EBD-DF26-49E5-9AAE-9ECDAEA89D12}">
      <dgm:prSet phldrT="[Text]" phldr="0"/>
      <dgm:spPr/>
      <dgm:t>
        <a:bodyPr/>
        <a:lstStyle/>
        <a:p>
          <a:r>
            <a:rPr lang="en-US" sz="2400" noProof="0">
              <a:latin typeface="Calibri"/>
            </a:rPr>
            <a:t>2026</a:t>
          </a:r>
        </a:p>
      </dgm:t>
    </dgm:pt>
    <dgm:pt modelId="{FD578D4F-7CC5-4DB5-B458-96876053ABA3}" type="parTrans" cxnId="{7C56FD70-84B1-41BB-93C4-1FF3142086BA}">
      <dgm:prSet/>
      <dgm:spPr/>
      <dgm:t>
        <a:bodyPr/>
        <a:lstStyle/>
        <a:p>
          <a:endParaRPr lang="en-US"/>
        </a:p>
      </dgm:t>
    </dgm:pt>
    <dgm:pt modelId="{B47C4969-2EFD-4901-84F8-9E2CEE178F65}" type="sibTrans" cxnId="{7C56FD70-84B1-41BB-93C4-1FF3142086BA}">
      <dgm:prSet/>
      <dgm:spPr/>
      <dgm:t>
        <a:bodyPr/>
        <a:lstStyle/>
        <a:p>
          <a:endParaRPr lang="en-US"/>
        </a:p>
      </dgm:t>
    </dgm:pt>
    <dgm:pt modelId="{5CD85A7A-2EEC-446B-A582-DACABCA0CF4E}" type="pres">
      <dgm:prSet presAssocID="{CAD372A2-7D64-49AE-8F3D-EA3407D551A7}" presName="Name0" presStyleCnt="0">
        <dgm:presLayoutVars>
          <dgm:dir/>
          <dgm:resizeHandles val="exact"/>
        </dgm:presLayoutVars>
      </dgm:prSet>
      <dgm:spPr/>
    </dgm:pt>
    <dgm:pt modelId="{46E64D9B-BA9C-446B-B2EB-1BB625EAE76A}" type="pres">
      <dgm:prSet presAssocID="{B8DD1139-C143-44F1-8AFE-02F44AE0879F}" presName="parTxOnly" presStyleLbl="node1" presStyleIdx="0" presStyleCnt="10">
        <dgm:presLayoutVars>
          <dgm:bulletEnabled val="1"/>
        </dgm:presLayoutVars>
      </dgm:prSet>
      <dgm:spPr/>
    </dgm:pt>
    <dgm:pt modelId="{00ABAF67-C373-48B1-A3CD-A6528777251E}" type="pres">
      <dgm:prSet presAssocID="{C1158951-4CD3-404B-AA29-378D6C69ED98}" presName="parSpace" presStyleCnt="0"/>
      <dgm:spPr/>
    </dgm:pt>
    <dgm:pt modelId="{D62696AC-FAF8-4338-A7C6-F91AECC93B22}" type="pres">
      <dgm:prSet presAssocID="{59E4B151-ADAF-43BC-9065-72E7EA24EF40}" presName="parTxOnly" presStyleLbl="node1" presStyleIdx="1" presStyleCnt="10">
        <dgm:presLayoutVars>
          <dgm:bulletEnabled val="1"/>
        </dgm:presLayoutVars>
      </dgm:prSet>
      <dgm:spPr/>
    </dgm:pt>
    <dgm:pt modelId="{65B740FA-521A-48D5-9E55-3D95CDFD4DED}" type="pres">
      <dgm:prSet presAssocID="{6147987E-47E9-4CD0-A990-FCE9D9FC8058}" presName="parSpace" presStyleCnt="0"/>
      <dgm:spPr/>
    </dgm:pt>
    <dgm:pt modelId="{403E587A-D02B-4AF1-AE00-A3DE5CC2472D}" type="pres">
      <dgm:prSet presAssocID="{02CCBE6E-E4D8-461B-81B8-BAFB83915AEE}" presName="parTxOnly" presStyleLbl="node1" presStyleIdx="2" presStyleCnt="10">
        <dgm:presLayoutVars>
          <dgm:bulletEnabled val="1"/>
        </dgm:presLayoutVars>
      </dgm:prSet>
      <dgm:spPr/>
    </dgm:pt>
    <dgm:pt modelId="{5FE450F2-F64E-4C52-85CC-E688FE152A65}" type="pres">
      <dgm:prSet presAssocID="{4B18CB07-ED56-4937-B456-779101EBF364}" presName="parSpace" presStyleCnt="0"/>
      <dgm:spPr/>
    </dgm:pt>
    <dgm:pt modelId="{A50F512B-77A3-481D-87D7-E2C5F41EB842}" type="pres">
      <dgm:prSet presAssocID="{9E9479AA-1872-4941-B771-AE16D9FD75AF}" presName="parTxOnly" presStyleLbl="node1" presStyleIdx="3" presStyleCnt="10">
        <dgm:presLayoutVars>
          <dgm:bulletEnabled val="1"/>
        </dgm:presLayoutVars>
      </dgm:prSet>
      <dgm:spPr/>
    </dgm:pt>
    <dgm:pt modelId="{F5C7FC3B-33DB-4CBA-BB06-FF344DD88FC5}" type="pres">
      <dgm:prSet presAssocID="{636F3541-DB08-43F3-9B23-977BEBFFC859}" presName="parSpace" presStyleCnt="0"/>
      <dgm:spPr/>
    </dgm:pt>
    <dgm:pt modelId="{D085A937-EF51-424A-B8FB-AB6D0FE8A017}" type="pres">
      <dgm:prSet presAssocID="{388D769F-CD41-458A-A4E2-585FAD144AF1}" presName="parTxOnly" presStyleLbl="node1" presStyleIdx="4" presStyleCnt="10">
        <dgm:presLayoutVars>
          <dgm:bulletEnabled val="1"/>
        </dgm:presLayoutVars>
      </dgm:prSet>
      <dgm:spPr/>
    </dgm:pt>
    <dgm:pt modelId="{7415397B-CB56-4D2D-B356-F5812FE09746}" type="pres">
      <dgm:prSet presAssocID="{8E49B523-A61A-400F-85F0-A13471A29EDB}" presName="parSpace" presStyleCnt="0"/>
      <dgm:spPr/>
    </dgm:pt>
    <dgm:pt modelId="{5292F06D-E5C8-4759-885B-F0FB67E56A1C}" type="pres">
      <dgm:prSet presAssocID="{43D60B79-86D0-460E-A0BF-3F49955C3069}" presName="parTxOnly" presStyleLbl="node1" presStyleIdx="5" presStyleCnt="10">
        <dgm:presLayoutVars>
          <dgm:bulletEnabled val="1"/>
        </dgm:presLayoutVars>
      </dgm:prSet>
      <dgm:spPr/>
    </dgm:pt>
    <dgm:pt modelId="{14B4C285-5C8D-4DE1-AA3F-D18BB1ECE287}" type="pres">
      <dgm:prSet presAssocID="{D90CF203-D206-4097-AF44-C17E285E0061}" presName="parSpace" presStyleCnt="0"/>
      <dgm:spPr/>
    </dgm:pt>
    <dgm:pt modelId="{F259147D-C7E7-4AEF-8F7F-3610E2F92F1D}" type="pres">
      <dgm:prSet presAssocID="{6025ED50-0133-440F-9F37-E1B79B5AA6CB}" presName="parTxOnly" presStyleLbl="node1" presStyleIdx="6" presStyleCnt="10">
        <dgm:presLayoutVars>
          <dgm:bulletEnabled val="1"/>
        </dgm:presLayoutVars>
      </dgm:prSet>
      <dgm:spPr/>
    </dgm:pt>
    <dgm:pt modelId="{C46366C0-22C8-43E5-AD96-41A57DE67B78}" type="pres">
      <dgm:prSet presAssocID="{13F4722E-8635-4009-9A32-528D5A761336}" presName="parSpace" presStyleCnt="0"/>
      <dgm:spPr/>
    </dgm:pt>
    <dgm:pt modelId="{A0EDCE9B-4E80-42E7-867A-B0C6EFD54232}" type="pres">
      <dgm:prSet presAssocID="{E925FF3C-911D-4FDB-85F3-7137EBDE5239}" presName="parTxOnly" presStyleLbl="node1" presStyleIdx="7" presStyleCnt="10">
        <dgm:presLayoutVars>
          <dgm:bulletEnabled val="1"/>
        </dgm:presLayoutVars>
      </dgm:prSet>
      <dgm:spPr/>
    </dgm:pt>
    <dgm:pt modelId="{FA71E2F6-6AB2-4F83-AA2E-7E68D74446B3}" type="pres">
      <dgm:prSet presAssocID="{3F4EA8CE-3933-4B43-83CF-7A14245171F5}" presName="parSpace" presStyleCnt="0"/>
      <dgm:spPr/>
    </dgm:pt>
    <dgm:pt modelId="{34D49A61-CC1E-4493-B613-8E9A931B9F7B}" type="pres">
      <dgm:prSet presAssocID="{4D36671B-9E65-43F3-B655-644F935266ED}" presName="parTxOnly" presStyleLbl="node1" presStyleIdx="8" presStyleCnt="10">
        <dgm:presLayoutVars>
          <dgm:bulletEnabled val="1"/>
        </dgm:presLayoutVars>
      </dgm:prSet>
      <dgm:spPr/>
    </dgm:pt>
    <dgm:pt modelId="{655765A9-F8C4-4F17-9E8B-0B20E0534EB2}" type="pres">
      <dgm:prSet presAssocID="{D7D9A0DE-52DB-4982-91CA-FF58E74C5D18}" presName="parSpace" presStyleCnt="0"/>
      <dgm:spPr/>
    </dgm:pt>
    <dgm:pt modelId="{EC8A4AF5-2327-4A9E-A1BC-1685E91B936D}" type="pres">
      <dgm:prSet presAssocID="{A7E10EBD-DF26-49E5-9AAE-9ECDAEA89D12}" presName="parTxOnly" presStyleLbl="node1" presStyleIdx="9" presStyleCnt="10">
        <dgm:presLayoutVars>
          <dgm:bulletEnabled val="1"/>
        </dgm:presLayoutVars>
      </dgm:prSet>
      <dgm:spPr/>
    </dgm:pt>
  </dgm:ptLst>
  <dgm:cxnLst>
    <dgm:cxn modelId="{E908D903-EDAE-41B6-9C77-6A98DBF8E95D}" type="presOf" srcId="{CAD372A2-7D64-49AE-8F3D-EA3407D551A7}" destId="{5CD85A7A-2EEC-446B-A582-DACABCA0CF4E}" srcOrd="0" destOrd="0" presId="urn:microsoft.com/office/officeart/2005/8/layout/hChevron3"/>
    <dgm:cxn modelId="{53BFAB15-51CB-4342-92AB-054744CB9737}" type="presOf" srcId="{A7E10EBD-DF26-49E5-9AAE-9ECDAEA89D12}" destId="{EC8A4AF5-2327-4A9E-A1BC-1685E91B936D}" srcOrd="0" destOrd="0" presId="urn:microsoft.com/office/officeart/2005/8/layout/hChevron3"/>
    <dgm:cxn modelId="{74CA9216-BE5C-41A0-AE30-9085E3324105}" type="presOf" srcId="{59E4B151-ADAF-43BC-9065-72E7EA24EF40}" destId="{D62696AC-FAF8-4338-A7C6-F91AECC93B22}" srcOrd="0" destOrd="0" presId="urn:microsoft.com/office/officeart/2005/8/layout/hChevron3"/>
    <dgm:cxn modelId="{B6074419-5816-4937-877D-7C55A2258F10}" srcId="{CAD372A2-7D64-49AE-8F3D-EA3407D551A7}" destId="{4D36671B-9E65-43F3-B655-644F935266ED}" srcOrd="8" destOrd="0" parTransId="{E5B3F6C8-3824-46A4-9A4F-9BBC11D97210}" sibTransId="{D7D9A0DE-52DB-4982-91CA-FF58E74C5D18}"/>
    <dgm:cxn modelId="{A1AE8841-73AB-497E-B9A2-720811329ECA}" type="presOf" srcId="{B8DD1139-C143-44F1-8AFE-02F44AE0879F}" destId="{46E64D9B-BA9C-446B-B2EB-1BB625EAE76A}" srcOrd="0" destOrd="0" presId="urn:microsoft.com/office/officeart/2005/8/layout/hChevron3"/>
    <dgm:cxn modelId="{E1806A4B-B48F-44C7-8B8D-450F4EBC8194}" type="presOf" srcId="{6025ED50-0133-440F-9F37-E1B79B5AA6CB}" destId="{F259147D-C7E7-4AEF-8F7F-3610E2F92F1D}" srcOrd="0" destOrd="0" presId="urn:microsoft.com/office/officeart/2005/8/layout/hChevron3"/>
    <dgm:cxn modelId="{439E514B-81F7-4709-AE51-B2AE031B2B34}" srcId="{CAD372A2-7D64-49AE-8F3D-EA3407D551A7}" destId="{9E9479AA-1872-4941-B771-AE16D9FD75AF}" srcOrd="3" destOrd="0" parTransId="{4EDEEC48-7DAB-43CB-87D4-E44C0156BA9E}" sibTransId="{636F3541-DB08-43F3-9B23-977BEBFFC859}"/>
    <dgm:cxn modelId="{EA75F64B-7A3C-4F8B-B141-97D1FBAD8114}" srcId="{CAD372A2-7D64-49AE-8F3D-EA3407D551A7}" destId="{02CCBE6E-E4D8-461B-81B8-BAFB83915AEE}" srcOrd="2" destOrd="0" parTransId="{0965A59F-5177-4472-9188-B3E2780E54D9}" sibTransId="{4B18CB07-ED56-4937-B456-779101EBF364}"/>
    <dgm:cxn modelId="{7C56FD70-84B1-41BB-93C4-1FF3142086BA}" srcId="{CAD372A2-7D64-49AE-8F3D-EA3407D551A7}" destId="{A7E10EBD-DF26-49E5-9AAE-9ECDAEA89D12}" srcOrd="9" destOrd="0" parTransId="{FD578D4F-7CC5-4DB5-B458-96876053ABA3}" sibTransId="{B47C4969-2EFD-4901-84F8-9E2CEE178F65}"/>
    <dgm:cxn modelId="{0189C480-BF04-4A2C-B53F-D44765381052}" srcId="{CAD372A2-7D64-49AE-8F3D-EA3407D551A7}" destId="{B8DD1139-C143-44F1-8AFE-02F44AE0879F}" srcOrd="0" destOrd="0" parTransId="{6EBAA2B0-8C1B-43AE-9277-C5E4C17BAB0D}" sibTransId="{C1158951-4CD3-404B-AA29-378D6C69ED98}"/>
    <dgm:cxn modelId="{B50E478F-B9CF-4235-8215-9BF437EE9D5F}" type="presOf" srcId="{02CCBE6E-E4D8-461B-81B8-BAFB83915AEE}" destId="{403E587A-D02B-4AF1-AE00-A3DE5CC2472D}" srcOrd="0" destOrd="0" presId="urn:microsoft.com/office/officeart/2005/8/layout/hChevron3"/>
    <dgm:cxn modelId="{97198F95-768D-4B44-91B2-E67DF90D6115}" srcId="{CAD372A2-7D64-49AE-8F3D-EA3407D551A7}" destId="{6025ED50-0133-440F-9F37-E1B79B5AA6CB}" srcOrd="6" destOrd="0" parTransId="{94CB1441-1AEC-4B2A-8D36-9F9483CBA2F5}" sibTransId="{13F4722E-8635-4009-9A32-528D5A761336}"/>
    <dgm:cxn modelId="{1EA10C9C-FBDA-4BE7-88D5-039F826AA9DC}" type="presOf" srcId="{4D36671B-9E65-43F3-B655-644F935266ED}" destId="{34D49A61-CC1E-4493-B613-8E9A931B9F7B}" srcOrd="0" destOrd="0" presId="urn:microsoft.com/office/officeart/2005/8/layout/hChevron3"/>
    <dgm:cxn modelId="{4D2F1EAA-99DD-4977-98D8-CF9496B23A23}" type="presOf" srcId="{43D60B79-86D0-460E-A0BF-3F49955C3069}" destId="{5292F06D-E5C8-4759-885B-F0FB67E56A1C}" srcOrd="0" destOrd="0" presId="urn:microsoft.com/office/officeart/2005/8/layout/hChevron3"/>
    <dgm:cxn modelId="{139E07AB-0A17-467A-AB9B-3E72BC19B6BE}" type="presOf" srcId="{388D769F-CD41-458A-A4E2-585FAD144AF1}" destId="{D085A937-EF51-424A-B8FB-AB6D0FE8A017}" srcOrd="0" destOrd="0" presId="urn:microsoft.com/office/officeart/2005/8/layout/hChevron3"/>
    <dgm:cxn modelId="{D9BA39AC-0D69-4F05-859F-E726C13E1FE8}" type="presOf" srcId="{E925FF3C-911D-4FDB-85F3-7137EBDE5239}" destId="{A0EDCE9B-4E80-42E7-867A-B0C6EFD54232}" srcOrd="0" destOrd="0" presId="urn:microsoft.com/office/officeart/2005/8/layout/hChevron3"/>
    <dgm:cxn modelId="{41CCF8B5-630F-4D1F-83C5-B845D28F3B7F}" srcId="{CAD372A2-7D64-49AE-8F3D-EA3407D551A7}" destId="{43D60B79-86D0-460E-A0BF-3F49955C3069}" srcOrd="5" destOrd="0" parTransId="{C156B701-FB5E-43E3-A2AE-61DE52A67CF3}" sibTransId="{D90CF203-D206-4097-AF44-C17E285E0061}"/>
    <dgm:cxn modelId="{DDBBA6BC-1978-43C2-A42C-93254EB2B6FC}" srcId="{CAD372A2-7D64-49AE-8F3D-EA3407D551A7}" destId="{E925FF3C-911D-4FDB-85F3-7137EBDE5239}" srcOrd="7" destOrd="0" parTransId="{12FC3B6A-8D22-4A7F-B0F6-B66351735D57}" sibTransId="{3F4EA8CE-3933-4B43-83CF-7A14245171F5}"/>
    <dgm:cxn modelId="{97B8E1BD-14C3-4A81-B602-F640628E0E4B}" srcId="{CAD372A2-7D64-49AE-8F3D-EA3407D551A7}" destId="{388D769F-CD41-458A-A4E2-585FAD144AF1}" srcOrd="4" destOrd="0" parTransId="{6D0CD061-BB32-4397-9CC0-662CD426C6D8}" sibTransId="{8E49B523-A61A-400F-85F0-A13471A29EDB}"/>
    <dgm:cxn modelId="{541AD6BF-56E8-4378-9706-1A4F89580FE1}" srcId="{CAD372A2-7D64-49AE-8F3D-EA3407D551A7}" destId="{59E4B151-ADAF-43BC-9065-72E7EA24EF40}" srcOrd="1" destOrd="0" parTransId="{43C4FADD-8EE7-410F-B05D-F5A75F9B34D8}" sibTransId="{6147987E-47E9-4CD0-A990-FCE9D9FC8058}"/>
    <dgm:cxn modelId="{235692D0-0ED5-45A9-B2BC-9FE4A65A79CB}" type="presOf" srcId="{9E9479AA-1872-4941-B771-AE16D9FD75AF}" destId="{A50F512B-77A3-481D-87D7-E2C5F41EB842}" srcOrd="0" destOrd="0" presId="urn:microsoft.com/office/officeart/2005/8/layout/hChevron3"/>
    <dgm:cxn modelId="{126A32C6-6F3C-4AE3-BB20-D480848DA689}" type="presParOf" srcId="{5CD85A7A-2EEC-446B-A582-DACABCA0CF4E}" destId="{46E64D9B-BA9C-446B-B2EB-1BB625EAE76A}" srcOrd="0" destOrd="0" presId="urn:microsoft.com/office/officeart/2005/8/layout/hChevron3"/>
    <dgm:cxn modelId="{DB902162-B5C0-453F-A9E3-385BA04C96AE}" type="presParOf" srcId="{5CD85A7A-2EEC-446B-A582-DACABCA0CF4E}" destId="{00ABAF67-C373-48B1-A3CD-A6528777251E}" srcOrd="1" destOrd="0" presId="urn:microsoft.com/office/officeart/2005/8/layout/hChevron3"/>
    <dgm:cxn modelId="{1E5A46CB-2612-4AAF-835B-9BFBDE6975BF}" type="presParOf" srcId="{5CD85A7A-2EEC-446B-A582-DACABCA0CF4E}" destId="{D62696AC-FAF8-4338-A7C6-F91AECC93B22}" srcOrd="2" destOrd="0" presId="urn:microsoft.com/office/officeart/2005/8/layout/hChevron3"/>
    <dgm:cxn modelId="{5F2C1CCB-4524-457F-9BA3-F90D518F3B34}" type="presParOf" srcId="{5CD85A7A-2EEC-446B-A582-DACABCA0CF4E}" destId="{65B740FA-521A-48D5-9E55-3D95CDFD4DED}" srcOrd="3" destOrd="0" presId="urn:microsoft.com/office/officeart/2005/8/layout/hChevron3"/>
    <dgm:cxn modelId="{B5A37C17-6437-4276-8544-26B12C266F25}" type="presParOf" srcId="{5CD85A7A-2EEC-446B-A582-DACABCA0CF4E}" destId="{403E587A-D02B-4AF1-AE00-A3DE5CC2472D}" srcOrd="4" destOrd="0" presId="urn:microsoft.com/office/officeart/2005/8/layout/hChevron3"/>
    <dgm:cxn modelId="{1EA10933-CCCB-42A0-9BCD-5375AE037B46}" type="presParOf" srcId="{5CD85A7A-2EEC-446B-A582-DACABCA0CF4E}" destId="{5FE450F2-F64E-4C52-85CC-E688FE152A65}" srcOrd="5" destOrd="0" presId="urn:microsoft.com/office/officeart/2005/8/layout/hChevron3"/>
    <dgm:cxn modelId="{84F29C12-5AF1-4E82-8766-145B713E348C}" type="presParOf" srcId="{5CD85A7A-2EEC-446B-A582-DACABCA0CF4E}" destId="{A50F512B-77A3-481D-87D7-E2C5F41EB842}" srcOrd="6" destOrd="0" presId="urn:microsoft.com/office/officeart/2005/8/layout/hChevron3"/>
    <dgm:cxn modelId="{D2D46DEA-758D-4D8A-A074-F1BD3F2DEEF3}" type="presParOf" srcId="{5CD85A7A-2EEC-446B-A582-DACABCA0CF4E}" destId="{F5C7FC3B-33DB-4CBA-BB06-FF344DD88FC5}" srcOrd="7" destOrd="0" presId="urn:microsoft.com/office/officeart/2005/8/layout/hChevron3"/>
    <dgm:cxn modelId="{256B6D21-660C-4377-B5B4-19C1CBD2C638}" type="presParOf" srcId="{5CD85A7A-2EEC-446B-A582-DACABCA0CF4E}" destId="{D085A937-EF51-424A-B8FB-AB6D0FE8A017}" srcOrd="8" destOrd="0" presId="urn:microsoft.com/office/officeart/2005/8/layout/hChevron3"/>
    <dgm:cxn modelId="{D5F89214-109F-4F81-85CA-A58B478D13CB}" type="presParOf" srcId="{5CD85A7A-2EEC-446B-A582-DACABCA0CF4E}" destId="{7415397B-CB56-4D2D-B356-F5812FE09746}" srcOrd="9" destOrd="0" presId="urn:microsoft.com/office/officeart/2005/8/layout/hChevron3"/>
    <dgm:cxn modelId="{562A9505-DF37-422A-A9D8-D3EB1C56357A}" type="presParOf" srcId="{5CD85A7A-2EEC-446B-A582-DACABCA0CF4E}" destId="{5292F06D-E5C8-4759-885B-F0FB67E56A1C}" srcOrd="10" destOrd="0" presId="urn:microsoft.com/office/officeart/2005/8/layout/hChevron3"/>
    <dgm:cxn modelId="{006A9BBF-A4D2-440F-ADD2-7442C4BBC957}" type="presParOf" srcId="{5CD85A7A-2EEC-446B-A582-DACABCA0CF4E}" destId="{14B4C285-5C8D-4DE1-AA3F-D18BB1ECE287}" srcOrd="11" destOrd="0" presId="urn:microsoft.com/office/officeart/2005/8/layout/hChevron3"/>
    <dgm:cxn modelId="{CD105A88-A8D3-47B2-BDF5-ACE6E5942E34}" type="presParOf" srcId="{5CD85A7A-2EEC-446B-A582-DACABCA0CF4E}" destId="{F259147D-C7E7-4AEF-8F7F-3610E2F92F1D}" srcOrd="12" destOrd="0" presId="urn:microsoft.com/office/officeart/2005/8/layout/hChevron3"/>
    <dgm:cxn modelId="{9E5E6BA2-E6EB-4D49-9FFF-E764AC02F0D6}" type="presParOf" srcId="{5CD85A7A-2EEC-446B-A582-DACABCA0CF4E}" destId="{C46366C0-22C8-43E5-AD96-41A57DE67B78}" srcOrd="13" destOrd="0" presId="urn:microsoft.com/office/officeart/2005/8/layout/hChevron3"/>
    <dgm:cxn modelId="{7942353B-DEC9-42E8-BB4A-9326D468AE56}" type="presParOf" srcId="{5CD85A7A-2EEC-446B-A582-DACABCA0CF4E}" destId="{A0EDCE9B-4E80-42E7-867A-B0C6EFD54232}" srcOrd="14" destOrd="0" presId="urn:microsoft.com/office/officeart/2005/8/layout/hChevron3"/>
    <dgm:cxn modelId="{1335DC65-FBF7-4425-BCB8-D92F333791FF}" type="presParOf" srcId="{5CD85A7A-2EEC-446B-A582-DACABCA0CF4E}" destId="{FA71E2F6-6AB2-4F83-AA2E-7E68D74446B3}" srcOrd="15" destOrd="0" presId="urn:microsoft.com/office/officeart/2005/8/layout/hChevron3"/>
    <dgm:cxn modelId="{F62164E9-9B3F-464B-AE90-82E09B210DC3}" type="presParOf" srcId="{5CD85A7A-2EEC-446B-A582-DACABCA0CF4E}" destId="{34D49A61-CC1E-4493-B613-8E9A931B9F7B}" srcOrd="16" destOrd="0" presId="urn:microsoft.com/office/officeart/2005/8/layout/hChevron3"/>
    <dgm:cxn modelId="{AB45E19F-F359-4513-8E05-320454E60724}" type="presParOf" srcId="{5CD85A7A-2EEC-446B-A582-DACABCA0CF4E}" destId="{655765A9-F8C4-4F17-9E8B-0B20E0534EB2}" srcOrd="17" destOrd="0" presId="urn:microsoft.com/office/officeart/2005/8/layout/hChevron3"/>
    <dgm:cxn modelId="{8AE42484-0286-468A-898F-AC5F99969360}" type="presParOf" srcId="{5CD85A7A-2EEC-446B-A582-DACABCA0CF4E}" destId="{EC8A4AF5-2327-4A9E-A1BC-1685E91B936D}" srcOrd="18" destOrd="0" presId="urn:microsoft.com/office/officeart/2005/8/layout/hChevron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6B9A9804-3D53-46DE-9FBA-B9DDC71311DA}" type="doc">
      <dgm:prSet loTypeId="urn:microsoft.com/office/officeart/2005/8/layout/default" loCatId="list" qsTypeId="urn:microsoft.com/office/officeart/2005/8/quickstyle/simple1#2" qsCatId="simple" csTypeId="urn:microsoft.com/office/officeart/2005/8/colors/accent0_2#1" csCatId="mainScheme" phldr="1"/>
      <dgm:spPr/>
      <dgm:t>
        <a:bodyPr/>
        <a:lstStyle/>
        <a:p>
          <a:endParaRPr lang="en-US"/>
        </a:p>
      </dgm:t>
    </dgm:pt>
    <dgm:pt modelId="{1C3E0C37-F0AF-41B9-9C20-B285A42244D0}">
      <dgm:prSet/>
      <dgm:spPr>
        <a:solidFill>
          <a:srgbClr val="FEE3C2"/>
        </a:solidFill>
      </dgm:spPr>
      <dgm:t>
        <a:bodyPr/>
        <a:lstStyle/>
        <a:p>
          <a:r>
            <a:rPr lang="en-US" dirty="0">
              <a:latin typeface="Open Sans" pitchFamily="2" charset="0"/>
              <a:ea typeface="Open Sans" pitchFamily="2" charset="0"/>
              <a:cs typeface="Open Sans" pitchFamily="2" charset="0"/>
            </a:rPr>
            <a:t>MMF</a:t>
          </a:r>
        </a:p>
      </dgm:t>
    </dgm:pt>
    <dgm:pt modelId="{F177A235-B68D-498F-8C37-9CB1C705C0B3}" type="parTrans" cxnId="{B1972F0F-5B28-4229-9FE0-B2FC1D857BC2}">
      <dgm:prSet/>
      <dgm:spPr/>
      <dgm:t>
        <a:bodyPr/>
        <a:lstStyle/>
        <a:p>
          <a:endParaRPr lang="en-US"/>
        </a:p>
      </dgm:t>
    </dgm:pt>
    <dgm:pt modelId="{8B2D3F50-56E2-47D9-91BE-EF4A476272B6}" type="sibTrans" cxnId="{B1972F0F-5B28-4229-9FE0-B2FC1D857BC2}">
      <dgm:prSet/>
      <dgm:spPr/>
      <dgm:t>
        <a:bodyPr/>
        <a:lstStyle/>
        <a:p>
          <a:endParaRPr lang="en-US"/>
        </a:p>
      </dgm:t>
    </dgm:pt>
    <dgm:pt modelId="{465A607F-CDC8-4BC9-818C-D1BFDF6E03CE}">
      <dgm:prSet/>
      <dgm:spPr>
        <a:solidFill>
          <a:srgbClr val="C8C3D4"/>
        </a:solidFill>
      </dgm:spPr>
      <dgm:t>
        <a:bodyPr/>
        <a:lstStyle/>
        <a:p>
          <a:pPr rtl="0"/>
          <a:r>
            <a:rPr lang="en-US" dirty="0">
              <a:latin typeface="Open Sans" pitchFamily="2" charset="0"/>
              <a:ea typeface="Open Sans" pitchFamily="2" charset="0"/>
              <a:cs typeface="Open Sans" pitchFamily="2" charset="0"/>
            </a:rPr>
            <a:t>Thrombopoietic agent</a:t>
          </a:r>
        </a:p>
      </dgm:t>
    </dgm:pt>
    <dgm:pt modelId="{87E2D9EB-CCD7-423C-A72F-AB3817FC7487}" type="parTrans" cxnId="{8B4F084F-ECBE-4385-B168-9DBEA3ED83C3}">
      <dgm:prSet/>
      <dgm:spPr/>
      <dgm:t>
        <a:bodyPr/>
        <a:lstStyle/>
        <a:p>
          <a:endParaRPr lang="en-US"/>
        </a:p>
      </dgm:t>
    </dgm:pt>
    <dgm:pt modelId="{6772F03C-AAB6-43EE-A752-5EC7ACF09F64}" type="sibTrans" cxnId="{8B4F084F-ECBE-4385-B168-9DBEA3ED83C3}">
      <dgm:prSet/>
      <dgm:spPr/>
      <dgm:t>
        <a:bodyPr/>
        <a:lstStyle/>
        <a:p>
          <a:endParaRPr lang="en-US"/>
        </a:p>
      </dgm:t>
    </dgm:pt>
    <dgm:pt modelId="{72C82B3F-79FB-43FF-81BB-804E26A1FCF4}">
      <dgm:prSet/>
      <dgm:spPr>
        <a:solidFill>
          <a:srgbClr val="BEE0E4"/>
        </a:solidFill>
      </dgm:spPr>
      <dgm:t>
        <a:bodyPr/>
        <a:lstStyle/>
        <a:p>
          <a:r>
            <a:rPr lang="en-US" dirty="0">
              <a:latin typeface="Open Sans" pitchFamily="2" charset="0"/>
              <a:ea typeface="Open Sans" pitchFamily="2" charset="0"/>
              <a:cs typeface="Open Sans" pitchFamily="2" charset="0"/>
            </a:rPr>
            <a:t>Anti-CD20</a:t>
          </a:r>
        </a:p>
      </dgm:t>
    </dgm:pt>
    <dgm:pt modelId="{76C57C5C-6077-4B39-BBEE-630CC0283EEE}" type="parTrans" cxnId="{A5EA077F-C3B5-4F32-AED8-C85FDE6FEC83}">
      <dgm:prSet/>
      <dgm:spPr/>
      <dgm:t>
        <a:bodyPr/>
        <a:lstStyle/>
        <a:p>
          <a:endParaRPr lang="en-US"/>
        </a:p>
      </dgm:t>
    </dgm:pt>
    <dgm:pt modelId="{EB19AAC3-FF60-4010-9C58-1FD02DC1433A}" type="sibTrans" cxnId="{A5EA077F-C3B5-4F32-AED8-C85FDE6FEC83}">
      <dgm:prSet/>
      <dgm:spPr/>
      <dgm:t>
        <a:bodyPr/>
        <a:lstStyle/>
        <a:p>
          <a:endParaRPr lang="en-US"/>
        </a:p>
      </dgm:t>
    </dgm:pt>
    <dgm:pt modelId="{D35B8686-E0E9-450C-B235-701D7E67BBAC}">
      <dgm:prSet/>
      <dgm:spPr>
        <a:solidFill>
          <a:srgbClr val="C9D7AF"/>
        </a:solidFill>
      </dgm:spPr>
      <dgm:t>
        <a:bodyPr/>
        <a:lstStyle/>
        <a:p>
          <a:r>
            <a:rPr lang="en-US" dirty="0">
              <a:latin typeface="Open Sans" pitchFamily="2" charset="0"/>
              <a:ea typeface="Open Sans" pitchFamily="2" charset="0"/>
              <a:cs typeface="Open Sans" pitchFamily="2" charset="0"/>
            </a:rPr>
            <a:t>Corticosteroids</a:t>
          </a:r>
        </a:p>
      </dgm:t>
    </dgm:pt>
    <dgm:pt modelId="{8DFEB2DA-E589-4516-A47F-EC2ED387ACC9}" type="parTrans" cxnId="{375D4419-CFAB-47A4-9187-297715857444}">
      <dgm:prSet/>
      <dgm:spPr/>
      <dgm:t>
        <a:bodyPr/>
        <a:lstStyle/>
        <a:p>
          <a:endParaRPr lang="en-US"/>
        </a:p>
      </dgm:t>
    </dgm:pt>
    <dgm:pt modelId="{C414140E-B5BD-4776-9819-9F660C610BB3}" type="sibTrans" cxnId="{375D4419-CFAB-47A4-9187-297715857444}">
      <dgm:prSet/>
      <dgm:spPr/>
      <dgm:t>
        <a:bodyPr/>
        <a:lstStyle/>
        <a:p>
          <a:endParaRPr lang="en-US"/>
        </a:p>
      </dgm:t>
    </dgm:pt>
    <dgm:pt modelId="{EF59D3E4-CEA9-4EA4-8A32-BC205E43BCA1}" type="pres">
      <dgm:prSet presAssocID="{6B9A9804-3D53-46DE-9FBA-B9DDC71311DA}" presName="diagram" presStyleCnt="0">
        <dgm:presLayoutVars>
          <dgm:dir/>
          <dgm:resizeHandles val="exact"/>
        </dgm:presLayoutVars>
      </dgm:prSet>
      <dgm:spPr/>
    </dgm:pt>
    <dgm:pt modelId="{D172B4B6-A239-4E81-B345-2BF3D6C817D0}" type="pres">
      <dgm:prSet presAssocID="{465A607F-CDC8-4BC9-818C-D1BFDF6E03CE}" presName="node" presStyleLbl="node1" presStyleIdx="0" presStyleCnt="4" custLinFactNeighborX="-19708" custLinFactNeighborY="6938">
        <dgm:presLayoutVars>
          <dgm:bulletEnabled val="1"/>
        </dgm:presLayoutVars>
      </dgm:prSet>
      <dgm:spPr/>
    </dgm:pt>
    <dgm:pt modelId="{F0F255FA-EE93-4230-B389-8CD47E1C3978}" type="pres">
      <dgm:prSet presAssocID="{6772F03C-AAB6-43EE-A752-5EC7ACF09F64}" presName="sibTrans" presStyleCnt="0"/>
      <dgm:spPr/>
    </dgm:pt>
    <dgm:pt modelId="{9F564D36-E593-4BC3-A251-128F63FE775B}" type="pres">
      <dgm:prSet presAssocID="{72C82B3F-79FB-43FF-81BB-804E26A1FCF4}" presName="node" presStyleLbl="node1" presStyleIdx="1" presStyleCnt="4" custLinFactNeighborX="10467" custLinFactNeighborY="5053">
        <dgm:presLayoutVars>
          <dgm:bulletEnabled val="1"/>
        </dgm:presLayoutVars>
      </dgm:prSet>
      <dgm:spPr/>
    </dgm:pt>
    <dgm:pt modelId="{BB00EE16-3D96-4EE8-8A3C-2B763D476FB2}" type="pres">
      <dgm:prSet presAssocID="{EB19AAC3-FF60-4010-9C58-1FD02DC1433A}" presName="sibTrans" presStyleCnt="0"/>
      <dgm:spPr/>
    </dgm:pt>
    <dgm:pt modelId="{F23A7B5D-7ED2-4879-BDDB-F4947CC61EBC}" type="pres">
      <dgm:prSet presAssocID="{1C3E0C37-F0AF-41B9-9C20-B285A42244D0}" presName="node" presStyleLbl="node1" presStyleIdx="2" presStyleCnt="4" custLinFactNeighborX="-19426" custLinFactNeighborY="-5069">
        <dgm:presLayoutVars>
          <dgm:bulletEnabled val="1"/>
        </dgm:presLayoutVars>
      </dgm:prSet>
      <dgm:spPr/>
    </dgm:pt>
    <dgm:pt modelId="{172DAF1D-C56F-486C-AD9D-C5A515B5E235}" type="pres">
      <dgm:prSet presAssocID="{8B2D3F50-56E2-47D9-91BE-EF4A476272B6}" presName="sibTrans" presStyleCnt="0"/>
      <dgm:spPr/>
    </dgm:pt>
    <dgm:pt modelId="{7A70D904-60FD-4FDA-8203-C38AD340491F}" type="pres">
      <dgm:prSet presAssocID="{D35B8686-E0E9-450C-B235-701D7E67BBAC}" presName="node" presStyleLbl="node1" presStyleIdx="3" presStyleCnt="4" custLinFactNeighborX="10675" custLinFactNeighborY="-5070">
        <dgm:presLayoutVars>
          <dgm:bulletEnabled val="1"/>
        </dgm:presLayoutVars>
      </dgm:prSet>
      <dgm:spPr/>
    </dgm:pt>
  </dgm:ptLst>
  <dgm:cxnLst>
    <dgm:cxn modelId="{A720FB0D-8B85-44D9-BE50-9188228ADC68}" type="presOf" srcId="{72C82B3F-79FB-43FF-81BB-804E26A1FCF4}" destId="{9F564D36-E593-4BC3-A251-128F63FE775B}" srcOrd="0" destOrd="0" presId="urn:microsoft.com/office/officeart/2005/8/layout/default"/>
    <dgm:cxn modelId="{64E3220F-FC02-4046-BD74-CA20E3D967E1}" type="presOf" srcId="{465A607F-CDC8-4BC9-818C-D1BFDF6E03CE}" destId="{D172B4B6-A239-4E81-B345-2BF3D6C817D0}" srcOrd="0" destOrd="0" presId="urn:microsoft.com/office/officeart/2005/8/layout/default"/>
    <dgm:cxn modelId="{B1972F0F-5B28-4229-9FE0-B2FC1D857BC2}" srcId="{6B9A9804-3D53-46DE-9FBA-B9DDC71311DA}" destId="{1C3E0C37-F0AF-41B9-9C20-B285A42244D0}" srcOrd="2" destOrd="0" parTransId="{F177A235-B68D-498F-8C37-9CB1C705C0B3}" sibTransId="{8B2D3F50-56E2-47D9-91BE-EF4A476272B6}"/>
    <dgm:cxn modelId="{375D4419-CFAB-47A4-9187-297715857444}" srcId="{6B9A9804-3D53-46DE-9FBA-B9DDC71311DA}" destId="{D35B8686-E0E9-450C-B235-701D7E67BBAC}" srcOrd="3" destOrd="0" parTransId="{8DFEB2DA-E589-4516-A47F-EC2ED387ACC9}" sibTransId="{C414140E-B5BD-4776-9819-9F660C610BB3}"/>
    <dgm:cxn modelId="{8B4F084F-ECBE-4385-B168-9DBEA3ED83C3}" srcId="{6B9A9804-3D53-46DE-9FBA-B9DDC71311DA}" destId="{465A607F-CDC8-4BC9-818C-D1BFDF6E03CE}" srcOrd="0" destOrd="0" parTransId="{87E2D9EB-CCD7-423C-A72F-AB3817FC7487}" sibTransId="{6772F03C-AAB6-43EE-A752-5EC7ACF09F64}"/>
    <dgm:cxn modelId="{B352B371-3A03-4362-A183-3E33AB23CAFB}" type="presOf" srcId="{6B9A9804-3D53-46DE-9FBA-B9DDC71311DA}" destId="{EF59D3E4-CEA9-4EA4-8A32-BC205E43BCA1}" srcOrd="0" destOrd="0" presId="urn:microsoft.com/office/officeart/2005/8/layout/default"/>
    <dgm:cxn modelId="{A5EA077F-C3B5-4F32-AED8-C85FDE6FEC83}" srcId="{6B9A9804-3D53-46DE-9FBA-B9DDC71311DA}" destId="{72C82B3F-79FB-43FF-81BB-804E26A1FCF4}" srcOrd="1" destOrd="0" parTransId="{76C57C5C-6077-4B39-BBEE-630CC0283EEE}" sibTransId="{EB19AAC3-FF60-4010-9C58-1FD02DC1433A}"/>
    <dgm:cxn modelId="{7B6811A8-CB2C-40B9-8B78-7605C177E0CA}" type="presOf" srcId="{1C3E0C37-F0AF-41B9-9C20-B285A42244D0}" destId="{F23A7B5D-7ED2-4879-BDDB-F4947CC61EBC}" srcOrd="0" destOrd="0" presId="urn:microsoft.com/office/officeart/2005/8/layout/default"/>
    <dgm:cxn modelId="{663037E0-1860-43B4-A093-46568392176E}" type="presOf" srcId="{D35B8686-E0E9-450C-B235-701D7E67BBAC}" destId="{7A70D904-60FD-4FDA-8203-C38AD340491F}" srcOrd="0" destOrd="0" presId="urn:microsoft.com/office/officeart/2005/8/layout/default"/>
    <dgm:cxn modelId="{20837773-CC1C-47CC-B49F-9B912CE5A00C}" type="presParOf" srcId="{EF59D3E4-CEA9-4EA4-8A32-BC205E43BCA1}" destId="{D172B4B6-A239-4E81-B345-2BF3D6C817D0}" srcOrd="0" destOrd="0" presId="urn:microsoft.com/office/officeart/2005/8/layout/default"/>
    <dgm:cxn modelId="{B902A445-38A2-4AC3-AD9A-66A2D857B1DD}" type="presParOf" srcId="{EF59D3E4-CEA9-4EA4-8A32-BC205E43BCA1}" destId="{F0F255FA-EE93-4230-B389-8CD47E1C3978}" srcOrd="1" destOrd="0" presId="urn:microsoft.com/office/officeart/2005/8/layout/default"/>
    <dgm:cxn modelId="{14879D24-AF50-4F7D-B99C-39BBF77F5EC6}" type="presParOf" srcId="{EF59D3E4-CEA9-4EA4-8A32-BC205E43BCA1}" destId="{9F564D36-E593-4BC3-A251-128F63FE775B}" srcOrd="2" destOrd="0" presId="urn:microsoft.com/office/officeart/2005/8/layout/default"/>
    <dgm:cxn modelId="{E64B7579-1F78-40AF-B4BE-AC7795B64BF4}" type="presParOf" srcId="{EF59D3E4-CEA9-4EA4-8A32-BC205E43BCA1}" destId="{BB00EE16-3D96-4EE8-8A3C-2B763D476FB2}" srcOrd="3" destOrd="0" presId="urn:microsoft.com/office/officeart/2005/8/layout/default"/>
    <dgm:cxn modelId="{F71DB56C-75FA-4C72-9C53-B69460E3669B}" type="presParOf" srcId="{EF59D3E4-CEA9-4EA4-8A32-BC205E43BCA1}" destId="{F23A7B5D-7ED2-4879-BDDB-F4947CC61EBC}" srcOrd="4" destOrd="0" presId="urn:microsoft.com/office/officeart/2005/8/layout/default"/>
    <dgm:cxn modelId="{96628D73-905F-4DA9-9B58-750B487FEED1}" type="presParOf" srcId="{EF59D3E4-CEA9-4EA4-8A32-BC205E43BCA1}" destId="{172DAF1D-C56F-486C-AD9D-C5A515B5E235}" srcOrd="5" destOrd="0" presId="urn:microsoft.com/office/officeart/2005/8/layout/default"/>
    <dgm:cxn modelId="{7F4DDF66-AE58-454C-8B22-E6BF2A9735B9}" type="presParOf" srcId="{EF59D3E4-CEA9-4EA4-8A32-BC205E43BCA1}" destId="{7A70D904-60FD-4FDA-8203-C38AD340491F}" srcOrd="6"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6B9A9804-3D53-46DE-9FBA-B9DDC71311DA}" type="doc">
      <dgm:prSet loTypeId="urn:microsoft.com/office/officeart/2005/8/layout/default" loCatId="list" qsTypeId="urn:microsoft.com/office/officeart/2005/8/quickstyle/simple1#3" qsCatId="simple" csTypeId="urn:microsoft.com/office/officeart/2005/8/colors/accent0_2#2" csCatId="mainScheme" phldr="1"/>
      <dgm:spPr/>
      <dgm:t>
        <a:bodyPr/>
        <a:lstStyle/>
        <a:p>
          <a:endParaRPr lang="en-US"/>
        </a:p>
      </dgm:t>
    </dgm:pt>
    <dgm:pt modelId="{1C3E0C37-F0AF-41B9-9C20-B285A42244D0}">
      <dgm:prSet/>
      <dgm:spPr>
        <a:solidFill>
          <a:srgbClr val="FEE3C2"/>
        </a:solidFill>
      </dgm:spPr>
      <dgm:t>
        <a:bodyPr/>
        <a:lstStyle/>
        <a:p>
          <a:r>
            <a:rPr lang="en-US" dirty="0">
              <a:latin typeface="Open Sans" pitchFamily="2" charset="0"/>
              <a:ea typeface="Open Sans" pitchFamily="2" charset="0"/>
              <a:cs typeface="Open Sans" pitchFamily="2" charset="0"/>
            </a:rPr>
            <a:t>MMF</a:t>
          </a:r>
        </a:p>
      </dgm:t>
    </dgm:pt>
    <dgm:pt modelId="{F177A235-B68D-498F-8C37-9CB1C705C0B3}" type="parTrans" cxnId="{B1972F0F-5B28-4229-9FE0-B2FC1D857BC2}">
      <dgm:prSet/>
      <dgm:spPr/>
      <dgm:t>
        <a:bodyPr/>
        <a:lstStyle/>
        <a:p>
          <a:endParaRPr lang="en-US"/>
        </a:p>
      </dgm:t>
    </dgm:pt>
    <dgm:pt modelId="{8B2D3F50-56E2-47D9-91BE-EF4A476272B6}" type="sibTrans" cxnId="{B1972F0F-5B28-4229-9FE0-B2FC1D857BC2}">
      <dgm:prSet/>
      <dgm:spPr/>
      <dgm:t>
        <a:bodyPr/>
        <a:lstStyle/>
        <a:p>
          <a:endParaRPr lang="en-US"/>
        </a:p>
      </dgm:t>
    </dgm:pt>
    <dgm:pt modelId="{465A607F-CDC8-4BC9-818C-D1BFDF6E03CE}">
      <dgm:prSet/>
      <dgm:spPr>
        <a:solidFill>
          <a:srgbClr val="C8C3D4"/>
        </a:solidFill>
      </dgm:spPr>
      <dgm:t>
        <a:bodyPr/>
        <a:lstStyle/>
        <a:p>
          <a:r>
            <a:rPr lang="en-US" dirty="0">
              <a:latin typeface="Open Sans" pitchFamily="2" charset="0"/>
              <a:ea typeface="Open Sans" pitchFamily="2" charset="0"/>
              <a:cs typeface="Open Sans" pitchFamily="2" charset="0"/>
            </a:rPr>
            <a:t>Thrombopoietic agent</a:t>
          </a:r>
        </a:p>
      </dgm:t>
    </dgm:pt>
    <dgm:pt modelId="{87E2D9EB-CCD7-423C-A72F-AB3817FC7487}" type="parTrans" cxnId="{8B4F084F-ECBE-4385-B168-9DBEA3ED83C3}">
      <dgm:prSet/>
      <dgm:spPr/>
      <dgm:t>
        <a:bodyPr/>
        <a:lstStyle/>
        <a:p>
          <a:endParaRPr lang="en-US"/>
        </a:p>
      </dgm:t>
    </dgm:pt>
    <dgm:pt modelId="{6772F03C-AAB6-43EE-A752-5EC7ACF09F64}" type="sibTrans" cxnId="{8B4F084F-ECBE-4385-B168-9DBEA3ED83C3}">
      <dgm:prSet/>
      <dgm:spPr/>
      <dgm:t>
        <a:bodyPr/>
        <a:lstStyle/>
        <a:p>
          <a:endParaRPr lang="en-US"/>
        </a:p>
      </dgm:t>
    </dgm:pt>
    <dgm:pt modelId="{72C82B3F-79FB-43FF-81BB-804E26A1FCF4}">
      <dgm:prSet/>
      <dgm:spPr>
        <a:solidFill>
          <a:srgbClr val="BEE0E4"/>
        </a:solidFill>
      </dgm:spPr>
      <dgm:t>
        <a:bodyPr/>
        <a:lstStyle/>
        <a:p>
          <a:r>
            <a:rPr lang="en-US" dirty="0">
              <a:latin typeface="Open Sans" pitchFamily="2" charset="0"/>
              <a:ea typeface="Open Sans" pitchFamily="2" charset="0"/>
              <a:cs typeface="Open Sans" pitchFamily="2" charset="0"/>
            </a:rPr>
            <a:t>Anti–CD20</a:t>
          </a:r>
        </a:p>
      </dgm:t>
    </dgm:pt>
    <dgm:pt modelId="{76C57C5C-6077-4B39-BBEE-630CC0283EEE}" type="parTrans" cxnId="{A5EA077F-C3B5-4F32-AED8-C85FDE6FEC83}">
      <dgm:prSet/>
      <dgm:spPr/>
      <dgm:t>
        <a:bodyPr/>
        <a:lstStyle/>
        <a:p>
          <a:endParaRPr lang="en-US"/>
        </a:p>
      </dgm:t>
    </dgm:pt>
    <dgm:pt modelId="{EB19AAC3-FF60-4010-9C58-1FD02DC1433A}" type="sibTrans" cxnId="{A5EA077F-C3B5-4F32-AED8-C85FDE6FEC83}">
      <dgm:prSet/>
      <dgm:spPr/>
      <dgm:t>
        <a:bodyPr/>
        <a:lstStyle/>
        <a:p>
          <a:endParaRPr lang="en-US"/>
        </a:p>
      </dgm:t>
    </dgm:pt>
    <dgm:pt modelId="{935B5282-9FE3-4035-9B69-1F16432C1F96}">
      <dgm:prSet/>
      <dgm:spPr>
        <a:solidFill>
          <a:srgbClr val="C9D7AF"/>
        </a:solidFill>
      </dgm:spPr>
      <dgm:t>
        <a:bodyPr/>
        <a:lstStyle/>
        <a:p>
          <a:r>
            <a:rPr lang="en-US" dirty="0">
              <a:latin typeface="Open Sans" pitchFamily="2" charset="0"/>
              <a:ea typeface="Open Sans" pitchFamily="2" charset="0"/>
              <a:cs typeface="Open Sans" pitchFamily="2" charset="0"/>
            </a:rPr>
            <a:t>SYK inhibitor</a:t>
          </a:r>
        </a:p>
      </dgm:t>
    </dgm:pt>
    <dgm:pt modelId="{899D7501-07EB-4DD6-9266-94BD9BA93AA0}" type="parTrans" cxnId="{9ADE5F83-C7B8-4CFF-A97A-D49D9EF7AC7E}">
      <dgm:prSet/>
      <dgm:spPr/>
      <dgm:t>
        <a:bodyPr/>
        <a:lstStyle/>
        <a:p>
          <a:endParaRPr lang="en-US"/>
        </a:p>
      </dgm:t>
    </dgm:pt>
    <dgm:pt modelId="{96B91AE6-8FF3-48EB-BFAC-914C3AD174B0}" type="sibTrans" cxnId="{9ADE5F83-C7B8-4CFF-A97A-D49D9EF7AC7E}">
      <dgm:prSet/>
      <dgm:spPr/>
      <dgm:t>
        <a:bodyPr/>
        <a:lstStyle/>
        <a:p>
          <a:endParaRPr lang="en-US"/>
        </a:p>
      </dgm:t>
    </dgm:pt>
    <dgm:pt modelId="{FAC03E41-E609-49FD-AE3B-E8A1BCF53D8F}">
      <dgm:prSet/>
      <dgm:spPr>
        <a:solidFill>
          <a:srgbClr val="FFCCCC"/>
        </a:solidFill>
      </dgm:spPr>
      <dgm:t>
        <a:bodyPr/>
        <a:lstStyle/>
        <a:p>
          <a:r>
            <a:rPr lang="en-US" dirty="0">
              <a:latin typeface="Open Sans" pitchFamily="2" charset="0"/>
              <a:ea typeface="Open Sans" pitchFamily="2" charset="0"/>
              <a:cs typeface="Open Sans" pitchFamily="2" charset="0"/>
            </a:rPr>
            <a:t>BTK inhibitor</a:t>
          </a:r>
        </a:p>
      </dgm:t>
    </dgm:pt>
    <dgm:pt modelId="{879ACA85-80D0-41B2-90E9-943FDCBB3676}" type="parTrans" cxnId="{535AD72B-B55A-4BFC-A299-78ED1E348536}">
      <dgm:prSet/>
      <dgm:spPr/>
      <dgm:t>
        <a:bodyPr/>
        <a:lstStyle/>
        <a:p>
          <a:endParaRPr lang="en-US"/>
        </a:p>
      </dgm:t>
    </dgm:pt>
    <dgm:pt modelId="{45628811-04F4-4CEA-982F-597DCF7B5A9E}" type="sibTrans" cxnId="{535AD72B-B55A-4BFC-A299-78ED1E348536}">
      <dgm:prSet/>
      <dgm:spPr/>
      <dgm:t>
        <a:bodyPr/>
        <a:lstStyle/>
        <a:p>
          <a:endParaRPr lang="en-US"/>
        </a:p>
      </dgm:t>
    </dgm:pt>
    <dgm:pt modelId="{8B6CB848-AF32-4398-8E5A-D7724CEE740E}">
      <dgm:prSet/>
      <dgm:spPr>
        <a:solidFill>
          <a:schemeClr val="tx2">
            <a:lumMod val="20000"/>
            <a:lumOff val="80000"/>
          </a:schemeClr>
        </a:solidFill>
      </dgm:spPr>
      <dgm:t>
        <a:bodyPr/>
        <a:lstStyle/>
        <a:p>
          <a:r>
            <a:rPr lang="en-US" dirty="0">
              <a:latin typeface="Open Sans" pitchFamily="2" charset="0"/>
              <a:ea typeface="Open Sans" pitchFamily="2" charset="0"/>
              <a:cs typeface="Open Sans" pitchFamily="2" charset="0"/>
            </a:rPr>
            <a:t>Azathioprine</a:t>
          </a:r>
        </a:p>
      </dgm:t>
    </dgm:pt>
    <dgm:pt modelId="{1DD1B526-C0C7-4B16-881E-F978A6FEAFF7}" type="parTrans" cxnId="{B7746242-CFC7-4FFE-94AC-5574240A4B46}">
      <dgm:prSet/>
      <dgm:spPr/>
      <dgm:t>
        <a:bodyPr/>
        <a:lstStyle/>
        <a:p>
          <a:endParaRPr lang="en-US"/>
        </a:p>
      </dgm:t>
    </dgm:pt>
    <dgm:pt modelId="{B44E1B63-83FD-4430-AFCC-DB758404682C}" type="sibTrans" cxnId="{B7746242-CFC7-4FFE-94AC-5574240A4B46}">
      <dgm:prSet/>
      <dgm:spPr/>
      <dgm:t>
        <a:bodyPr/>
        <a:lstStyle/>
        <a:p>
          <a:endParaRPr lang="en-US"/>
        </a:p>
      </dgm:t>
    </dgm:pt>
    <dgm:pt modelId="{EF59D3E4-CEA9-4EA4-8A32-BC205E43BCA1}" type="pres">
      <dgm:prSet presAssocID="{6B9A9804-3D53-46DE-9FBA-B9DDC71311DA}" presName="diagram" presStyleCnt="0">
        <dgm:presLayoutVars>
          <dgm:dir/>
          <dgm:resizeHandles val="exact"/>
        </dgm:presLayoutVars>
      </dgm:prSet>
      <dgm:spPr/>
    </dgm:pt>
    <dgm:pt modelId="{F23A7B5D-7ED2-4879-BDDB-F4947CC61EBC}" type="pres">
      <dgm:prSet presAssocID="{1C3E0C37-F0AF-41B9-9C20-B285A42244D0}" presName="node" presStyleLbl="node1" presStyleIdx="0" presStyleCnt="6" custLinFactX="100000" custLinFactNeighborX="120000" custLinFactNeighborY="-2713">
        <dgm:presLayoutVars>
          <dgm:bulletEnabled val="1"/>
        </dgm:presLayoutVars>
      </dgm:prSet>
      <dgm:spPr/>
    </dgm:pt>
    <dgm:pt modelId="{C5BF398D-9CF2-48F3-B8DB-5DB9DE20426E}" type="pres">
      <dgm:prSet presAssocID="{8B2D3F50-56E2-47D9-91BE-EF4A476272B6}" presName="sibTrans" presStyleCnt="0"/>
      <dgm:spPr/>
    </dgm:pt>
    <dgm:pt modelId="{D172B4B6-A239-4E81-B345-2BF3D6C817D0}" type="pres">
      <dgm:prSet presAssocID="{465A607F-CDC8-4BC9-818C-D1BFDF6E03CE}" presName="node" presStyleLbl="node1" presStyleIdx="1" presStyleCnt="6" custLinFactX="-10000" custLinFactNeighborX="-100000" custLinFactNeighborY="-2713">
        <dgm:presLayoutVars>
          <dgm:bulletEnabled val="1"/>
        </dgm:presLayoutVars>
      </dgm:prSet>
      <dgm:spPr/>
    </dgm:pt>
    <dgm:pt modelId="{444D8B3C-8504-4EA9-8548-5861279F00DD}" type="pres">
      <dgm:prSet presAssocID="{6772F03C-AAB6-43EE-A752-5EC7ACF09F64}" presName="sibTrans" presStyleCnt="0"/>
      <dgm:spPr/>
    </dgm:pt>
    <dgm:pt modelId="{9F564D36-E593-4BC3-A251-128F63FE775B}" type="pres">
      <dgm:prSet presAssocID="{72C82B3F-79FB-43FF-81BB-804E26A1FCF4}" presName="node" presStyleLbl="node1" presStyleIdx="2" presStyleCnt="6" custLinFactX="-10000" custLinFactNeighborX="-100000" custLinFactNeighborY="-2713">
        <dgm:presLayoutVars>
          <dgm:bulletEnabled val="1"/>
        </dgm:presLayoutVars>
      </dgm:prSet>
      <dgm:spPr/>
    </dgm:pt>
    <dgm:pt modelId="{F248FFF3-9E3D-4D3D-9301-E8D933983A1E}" type="pres">
      <dgm:prSet presAssocID="{EB19AAC3-FF60-4010-9C58-1FD02DC1433A}" presName="sibTrans" presStyleCnt="0"/>
      <dgm:spPr/>
    </dgm:pt>
    <dgm:pt modelId="{732051F6-9DD1-495B-B990-A917FA5192D5}" type="pres">
      <dgm:prSet presAssocID="{935B5282-9FE3-4035-9B69-1F16432C1F96}" presName="node" presStyleLbl="node1" presStyleIdx="3" presStyleCnt="6" custLinFactNeighborY="-11594">
        <dgm:presLayoutVars>
          <dgm:bulletEnabled val="1"/>
        </dgm:presLayoutVars>
      </dgm:prSet>
      <dgm:spPr/>
    </dgm:pt>
    <dgm:pt modelId="{390C45FF-0657-46E6-B5D6-0CF1A5BE836A}" type="pres">
      <dgm:prSet presAssocID="{96B91AE6-8FF3-48EB-BFAC-914C3AD174B0}" presName="sibTrans" presStyleCnt="0"/>
      <dgm:spPr/>
    </dgm:pt>
    <dgm:pt modelId="{5C5DE6F6-45BC-4BC6-B1E8-D50BB8B31836}" type="pres">
      <dgm:prSet presAssocID="{FAC03E41-E609-49FD-AE3B-E8A1BCF53D8F}" presName="node" presStyleLbl="node1" presStyleIdx="4" presStyleCnt="6" custLinFactNeighborX="290" custLinFactNeighborY="-10628">
        <dgm:presLayoutVars>
          <dgm:bulletEnabled val="1"/>
        </dgm:presLayoutVars>
      </dgm:prSet>
      <dgm:spPr/>
    </dgm:pt>
    <dgm:pt modelId="{82003341-F96E-43DC-B483-C20BF7E7E1B1}" type="pres">
      <dgm:prSet presAssocID="{45628811-04F4-4CEA-982F-597DCF7B5A9E}" presName="sibTrans" presStyleCnt="0"/>
      <dgm:spPr/>
    </dgm:pt>
    <dgm:pt modelId="{177F5E6C-4415-4839-9976-BE7567C43A2F}" type="pres">
      <dgm:prSet presAssocID="{8B6CB848-AF32-4398-8E5A-D7724CEE740E}" presName="node" presStyleLbl="node1" presStyleIdx="5" presStyleCnt="6" custLinFactNeighborY="-7208">
        <dgm:presLayoutVars>
          <dgm:bulletEnabled val="1"/>
        </dgm:presLayoutVars>
      </dgm:prSet>
      <dgm:spPr/>
    </dgm:pt>
  </dgm:ptLst>
  <dgm:cxnLst>
    <dgm:cxn modelId="{B1972F0F-5B28-4229-9FE0-B2FC1D857BC2}" srcId="{6B9A9804-3D53-46DE-9FBA-B9DDC71311DA}" destId="{1C3E0C37-F0AF-41B9-9C20-B285A42244D0}" srcOrd="0" destOrd="0" parTransId="{F177A235-B68D-498F-8C37-9CB1C705C0B3}" sibTransId="{8B2D3F50-56E2-47D9-91BE-EF4A476272B6}"/>
    <dgm:cxn modelId="{535AD72B-B55A-4BFC-A299-78ED1E348536}" srcId="{6B9A9804-3D53-46DE-9FBA-B9DDC71311DA}" destId="{FAC03E41-E609-49FD-AE3B-E8A1BCF53D8F}" srcOrd="4" destOrd="0" parTransId="{879ACA85-80D0-41B2-90E9-943FDCBB3676}" sibTransId="{45628811-04F4-4CEA-982F-597DCF7B5A9E}"/>
    <dgm:cxn modelId="{B7746242-CFC7-4FFE-94AC-5574240A4B46}" srcId="{6B9A9804-3D53-46DE-9FBA-B9DDC71311DA}" destId="{8B6CB848-AF32-4398-8E5A-D7724CEE740E}" srcOrd="5" destOrd="0" parTransId="{1DD1B526-C0C7-4B16-881E-F978A6FEAFF7}" sibTransId="{B44E1B63-83FD-4430-AFCC-DB758404682C}"/>
    <dgm:cxn modelId="{8B4F084F-ECBE-4385-B168-9DBEA3ED83C3}" srcId="{6B9A9804-3D53-46DE-9FBA-B9DDC71311DA}" destId="{465A607F-CDC8-4BC9-818C-D1BFDF6E03CE}" srcOrd="1" destOrd="0" parTransId="{87E2D9EB-CCD7-423C-A72F-AB3817FC7487}" sibTransId="{6772F03C-AAB6-43EE-A752-5EC7ACF09F64}"/>
    <dgm:cxn modelId="{62F9A250-FE4C-4DB6-8544-661B994119FE}" type="presOf" srcId="{1C3E0C37-F0AF-41B9-9C20-B285A42244D0}" destId="{F23A7B5D-7ED2-4879-BDDB-F4947CC61EBC}" srcOrd="0" destOrd="0" presId="urn:microsoft.com/office/officeart/2005/8/layout/default"/>
    <dgm:cxn modelId="{B352B371-3A03-4362-A183-3E33AB23CAFB}" type="presOf" srcId="{6B9A9804-3D53-46DE-9FBA-B9DDC71311DA}" destId="{EF59D3E4-CEA9-4EA4-8A32-BC205E43BCA1}" srcOrd="0" destOrd="0" presId="urn:microsoft.com/office/officeart/2005/8/layout/default"/>
    <dgm:cxn modelId="{EC53597A-5BAC-4651-8F30-9EB917A3FC14}" type="presOf" srcId="{935B5282-9FE3-4035-9B69-1F16432C1F96}" destId="{732051F6-9DD1-495B-B990-A917FA5192D5}" srcOrd="0" destOrd="0" presId="urn:microsoft.com/office/officeart/2005/8/layout/default"/>
    <dgm:cxn modelId="{A5EA077F-C3B5-4F32-AED8-C85FDE6FEC83}" srcId="{6B9A9804-3D53-46DE-9FBA-B9DDC71311DA}" destId="{72C82B3F-79FB-43FF-81BB-804E26A1FCF4}" srcOrd="2" destOrd="0" parTransId="{76C57C5C-6077-4B39-BBEE-630CC0283EEE}" sibTransId="{EB19AAC3-FF60-4010-9C58-1FD02DC1433A}"/>
    <dgm:cxn modelId="{9ADE5F83-C7B8-4CFF-A97A-D49D9EF7AC7E}" srcId="{6B9A9804-3D53-46DE-9FBA-B9DDC71311DA}" destId="{935B5282-9FE3-4035-9B69-1F16432C1F96}" srcOrd="3" destOrd="0" parTransId="{899D7501-07EB-4DD6-9266-94BD9BA93AA0}" sibTransId="{96B91AE6-8FF3-48EB-BFAC-914C3AD174B0}"/>
    <dgm:cxn modelId="{5F83D68E-64CD-4C90-B4B5-2F51E4B5B1C6}" type="presOf" srcId="{72C82B3F-79FB-43FF-81BB-804E26A1FCF4}" destId="{9F564D36-E593-4BC3-A251-128F63FE775B}" srcOrd="0" destOrd="0" presId="urn:microsoft.com/office/officeart/2005/8/layout/default"/>
    <dgm:cxn modelId="{3FBDE3EB-E629-450E-AB7A-C99ED1E6E9F0}" type="presOf" srcId="{465A607F-CDC8-4BC9-818C-D1BFDF6E03CE}" destId="{D172B4B6-A239-4E81-B345-2BF3D6C817D0}" srcOrd="0" destOrd="0" presId="urn:microsoft.com/office/officeart/2005/8/layout/default"/>
    <dgm:cxn modelId="{376D2EF5-80D3-4C10-BB8F-0B5CB7288F7A}" type="presOf" srcId="{FAC03E41-E609-49FD-AE3B-E8A1BCF53D8F}" destId="{5C5DE6F6-45BC-4BC6-B1E8-D50BB8B31836}" srcOrd="0" destOrd="0" presId="urn:microsoft.com/office/officeart/2005/8/layout/default"/>
    <dgm:cxn modelId="{2DE3A3F8-04CF-44BB-9D45-3E0166B36533}" type="presOf" srcId="{8B6CB848-AF32-4398-8E5A-D7724CEE740E}" destId="{177F5E6C-4415-4839-9976-BE7567C43A2F}" srcOrd="0" destOrd="0" presId="urn:microsoft.com/office/officeart/2005/8/layout/default"/>
    <dgm:cxn modelId="{09F91A28-C147-4BB0-9D46-AA72662A7F36}" type="presParOf" srcId="{EF59D3E4-CEA9-4EA4-8A32-BC205E43BCA1}" destId="{F23A7B5D-7ED2-4879-BDDB-F4947CC61EBC}" srcOrd="0" destOrd="0" presId="urn:microsoft.com/office/officeart/2005/8/layout/default"/>
    <dgm:cxn modelId="{153E0068-2FF4-418E-B7DB-B4C36B37D261}" type="presParOf" srcId="{EF59D3E4-CEA9-4EA4-8A32-BC205E43BCA1}" destId="{C5BF398D-9CF2-48F3-B8DB-5DB9DE20426E}" srcOrd="1" destOrd="0" presId="urn:microsoft.com/office/officeart/2005/8/layout/default"/>
    <dgm:cxn modelId="{AD28FD72-25F7-46B7-86B0-4D634784FF9F}" type="presParOf" srcId="{EF59D3E4-CEA9-4EA4-8A32-BC205E43BCA1}" destId="{D172B4B6-A239-4E81-B345-2BF3D6C817D0}" srcOrd="2" destOrd="0" presId="urn:microsoft.com/office/officeart/2005/8/layout/default"/>
    <dgm:cxn modelId="{04ECB399-CAC4-4B5A-BCED-9381730F182E}" type="presParOf" srcId="{EF59D3E4-CEA9-4EA4-8A32-BC205E43BCA1}" destId="{444D8B3C-8504-4EA9-8548-5861279F00DD}" srcOrd="3" destOrd="0" presId="urn:microsoft.com/office/officeart/2005/8/layout/default"/>
    <dgm:cxn modelId="{876CAF89-66E5-4E95-8197-E9335746C3CB}" type="presParOf" srcId="{EF59D3E4-CEA9-4EA4-8A32-BC205E43BCA1}" destId="{9F564D36-E593-4BC3-A251-128F63FE775B}" srcOrd="4" destOrd="0" presId="urn:microsoft.com/office/officeart/2005/8/layout/default"/>
    <dgm:cxn modelId="{2B762338-858E-474B-AB4F-317ED300D6A8}" type="presParOf" srcId="{EF59D3E4-CEA9-4EA4-8A32-BC205E43BCA1}" destId="{F248FFF3-9E3D-4D3D-9301-E8D933983A1E}" srcOrd="5" destOrd="0" presId="urn:microsoft.com/office/officeart/2005/8/layout/default"/>
    <dgm:cxn modelId="{D56F022B-5376-4CC0-A961-8FD4670E6942}" type="presParOf" srcId="{EF59D3E4-CEA9-4EA4-8A32-BC205E43BCA1}" destId="{732051F6-9DD1-495B-B990-A917FA5192D5}" srcOrd="6" destOrd="0" presId="urn:microsoft.com/office/officeart/2005/8/layout/default"/>
    <dgm:cxn modelId="{84811853-1B3A-4D3C-A744-9BAC4762FEAF}" type="presParOf" srcId="{EF59D3E4-CEA9-4EA4-8A32-BC205E43BCA1}" destId="{390C45FF-0657-46E6-B5D6-0CF1A5BE836A}" srcOrd="7" destOrd="0" presId="urn:microsoft.com/office/officeart/2005/8/layout/default"/>
    <dgm:cxn modelId="{33B5B607-3E67-42C6-8FED-0661BA66C905}" type="presParOf" srcId="{EF59D3E4-CEA9-4EA4-8A32-BC205E43BCA1}" destId="{5C5DE6F6-45BC-4BC6-B1E8-D50BB8B31836}" srcOrd="8" destOrd="0" presId="urn:microsoft.com/office/officeart/2005/8/layout/default"/>
    <dgm:cxn modelId="{535510C9-C7AF-40BE-A5C8-4022CBF57B26}" type="presParOf" srcId="{EF59D3E4-CEA9-4EA4-8A32-BC205E43BCA1}" destId="{82003341-F96E-43DC-B483-C20BF7E7E1B1}" srcOrd="9" destOrd="0" presId="urn:microsoft.com/office/officeart/2005/8/layout/default"/>
    <dgm:cxn modelId="{BC931671-ADDD-422C-AA13-7A9908F3A115}" type="presParOf" srcId="{EF59D3E4-CEA9-4EA4-8A32-BC205E43BCA1}" destId="{177F5E6C-4415-4839-9976-BE7567C43A2F}" srcOrd="10"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6E64D9B-BA9C-446B-B2EB-1BB625EAE76A}">
      <dsp:nvSpPr>
        <dsp:cNvPr id="0" name=""/>
        <dsp:cNvSpPr/>
      </dsp:nvSpPr>
      <dsp:spPr>
        <a:xfrm>
          <a:off x="127" y="680658"/>
          <a:ext cx="1269958" cy="507983"/>
        </a:xfrm>
        <a:prstGeom prst="homePlat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64008" rIns="32004" bIns="64008" numCol="1" spcCol="1270" anchor="ctr" anchorCtr="0">
          <a:noAutofit/>
        </a:bodyPr>
        <a:lstStyle/>
        <a:p>
          <a:pPr marL="0" lvl="0" indent="0" algn="ctr" defTabSz="1066800" rtl="0">
            <a:lnSpc>
              <a:spcPct val="90000"/>
            </a:lnSpc>
            <a:spcBef>
              <a:spcPct val="0"/>
            </a:spcBef>
            <a:spcAft>
              <a:spcPct val="35000"/>
            </a:spcAft>
            <a:buNone/>
          </a:pPr>
          <a:r>
            <a:rPr lang="en-US" sz="2400" kern="1200" noProof="0">
              <a:latin typeface="Calibri"/>
            </a:rPr>
            <a:t>1996</a:t>
          </a:r>
        </a:p>
      </dsp:txBody>
      <dsp:txXfrm>
        <a:off x="127" y="680658"/>
        <a:ext cx="1142962" cy="507983"/>
      </dsp:txXfrm>
    </dsp:sp>
    <dsp:sp modelId="{D62696AC-FAF8-4338-A7C6-F91AECC93B22}">
      <dsp:nvSpPr>
        <dsp:cNvPr id="0" name=""/>
        <dsp:cNvSpPr/>
      </dsp:nvSpPr>
      <dsp:spPr>
        <a:xfrm>
          <a:off x="1016093" y="680658"/>
          <a:ext cx="1269958" cy="507983"/>
        </a:xfrm>
        <a:prstGeom prst="chevron">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6012" tIns="64008" rIns="32004" bIns="64008" numCol="1" spcCol="1270" anchor="ctr" anchorCtr="0">
          <a:noAutofit/>
        </a:bodyPr>
        <a:lstStyle/>
        <a:p>
          <a:pPr marL="0" lvl="0" indent="0" algn="ctr" defTabSz="1066800">
            <a:lnSpc>
              <a:spcPct val="90000"/>
            </a:lnSpc>
            <a:spcBef>
              <a:spcPct val="0"/>
            </a:spcBef>
            <a:spcAft>
              <a:spcPct val="35000"/>
            </a:spcAft>
            <a:buNone/>
          </a:pPr>
          <a:r>
            <a:rPr lang="en-US" sz="2400" kern="1200" noProof="0">
              <a:latin typeface="Calibri"/>
            </a:rPr>
            <a:t>2011</a:t>
          </a:r>
          <a:endParaRPr lang="en-US" sz="2400" kern="1200"/>
        </a:p>
      </dsp:txBody>
      <dsp:txXfrm>
        <a:off x="1270085" y="680658"/>
        <a:ext cx="761975" cy="507983"/>
      </dsp:txXfrm>
    </dsp:sp>
    <dsp:sp modelId="{403E587A-D02B-4AF1-AE00-A3DE5CC2472D}">
      <dsp:nvSpPr>
        <dsp:cNvPr id="0" name=""/>
        <dsp:cNvSpPr/>
      </dsp:nvSpPr>
      <dsp:spPr>
        <a:xfrm>
          <a:off x="2032060" y="680658"/>
          <a:ext cx="1269958" cy="507983"/>
        </a:xfrm>
        <a:prstGeom prst="chevron">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6012" tIns="64008" rIns="32004" bIns="64008" numCol="1" spcCol="1270" anchor="ctr" anchorCtr="0">
          <a:noAutofit/>
        </a:bodyPr>
        <a:lstStyle/>
        <a:p>
          <a:pPr marL="0" lvl="0" indent="0" algn="ctr" defTabSz="1066800">
            <a:lnSpc>
              <a:spcPct val="90000"/>
            </a:lnSpc>
            <a:spcBef>
              <a:spcPct val="0"/>
            </a:spcBef>
            <a:spcAft>
              <a:spcPct val="35000"/>
            </a:spcAft>
            <a:buNone/>
          </a:pPr>
          <a:r>
            <a:rPr lang="en-US" sz="2400" kern="1200" noProof="0"/>
            <a:t>2019</a:t>
          </a:r>
        </a:p>
      </dsp:txBody>
      <dsp:txXfrm>
        <a:off x="2286052" y="680658"/>
        <a:ext cx="761975" cy="507983"/>
      </dsp:txXfrm>
    </dsp:sp>
    <dsp:sp modelId="{A50F512B-77A3-481D-87D7-E2C5F41EB842}">
      <dsp:nvSpPr>
        <dsp:cNvPr id="0" name=""/>
        <dsp:cNvSpPr/>
      </dsp:nvSpPr>
      <dsp:spPr>
        <a:xfrm>
          <a:off x="3048027" y="680658"/>
          <a:ext cx="1269958" cy="507983"/>
        </a:xfrm>
        <a:prstGeom prst="chevron">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6012" tIns="64008" rIns="32004" bIns="64008" numCol="1" spcCol="1270" anchor="ctr" anchorCtr="0">
          <a:noAutofit/>
        </a:bodyPr>
        <a:lstStyle/>
        <a:p>
          <a:pPr marL="0" lvl="0" indent="0" algn="ctr" defTabSz="1066800">
            <a:lnSpc>
              <a:spcPct val="90000"/>
            </a:lnSpc>
            <a:spcBef>
              <a:spcPct val="0"/>
            </a:spcBef>
            <a:spcAft>
              <a:spcPct val="35000"/>
            </a:spcAft>
            <a:buNone/>
          </a:pPr>
          <a:r>
            <a:rPr lang="en-US" sz="2400" kern="1200" noProof="0"/>
            <a:t>2020</a:t>
          </a:r>
        </a:p>
      </dsp:txBody>
      <dsp:txXfrm>
        <a:off x="3302019" y="680658"/>
        <a:ext cx="761975" cy="507983"/>
      </dsp:txXfrm>
    </dsp:sp>
    <dsp:sp modelId="{D085A937-EF51-424A-B8FB-AB6D0FE8A017}">
      <dsp:nvSpPr>
        <dsp:cNvPr id="0" name=""/>
        <dsp:cNvSpPr/>
      </dsp:nvSpPr>
      <dsp:spPr>
        <a:xfrm>
          <a:off x="4063994" y="680658"/>
          <a:ext cx="1269958" cy="507983"/>
        </a:xfrm>
        <a:prstGeom prst="chevron">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6012" tIns="64008" rIns="32004" bIns="64008" numCol="1" spcCol="1270" anchor="ctr" anchorCtr="0">
          <a:noAutofit/>
        </a:bodyPr>
        <a:lstStyle/>
        <a:p>
          <a:pPr marL="0" lvl="0" indent="0" algn="ctr" defTabSz="1066800" rtl="0">
            <a:lnSpc>
              <a:spcPct val="90000"/>
            </a:lnSpc>
            <a:spcBef>
              <a:spcPct val="0"/>
            </a:spcBef>
            <a:spcAft>
              <a:spcPct val="35000"/>
            </a:spcAft>
            <a:buNone/>
          </a:pPr>
          <a:r>
            <a:rPr lang="en-US" sz="2400" kern="1200" noProof="0">
              <a:latin typeface="Calibri"/>
            </a:rPr>
            <a:t>2021</a:t>
          </a:r>
        </a:p>
      </dsp:txBody>
      <dsp:txXfrm>
        <a:off x="4317986" y="680658"/>
        <a:ext cx="761975" cy="507983"/>
      </dsp:txXfrm>
    </dsp:sp>
    <dsp:sp modelId="{5292F06D-E5C8-4759-885B-F0FB67E56A1C}">
      <dsp:nvSpPr>
        <dsp:cNvPr id="0" name=""/>
        <dsp:cNvSpPr/>
      </dsp:nvSpPr>
      <dsp:spPr>
        <a:xfrm>
          <a:off x="5079961" y="680658"/>
          <a:ext cx="1269958" cy="507983"/>
        </a:xfrm>
        <a:prstGeom prst="chevron">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6012" tIns="64008" rIns="32004" bIns="64008" numCol="1" spcCol="1270" anchor="ctr" anchorCtr="0">
          <a:noAutofit/>
        </a:bodyPr>
        <a:lstStyle/>
        <a:p>
          <a:pPr marL="0" lvl="0" indent="0" algn="ctr" defTabSz="1066800">
            <a:lnSpc>
              <a:spcPct val="90000"/>
            </a:lnSpc>
            <a:spcBef>
              <a:spcPct val="0"/>
            </a:spcBef>
            <a:spcAft>
              <a:spcPct val="35000"/>
            </a:spcAft>
            <a:buNone/>
          </a:pPr>
          <a:r>
            <a:rPr lang="en-US" sz="2400" kern="1200" noProof="0">
              <a:latin typeface="Calibri"/>
            </a:rPr>
            <a:t>2022</a:t>
          </a:r>
        </a:p>
      </dsp:txBody>
      <dsp:txXfrm>
        <a:off x="5333953" y="680658"/>
        <a:ext cx="761975" cy="507983"/>
      </dsp:txXfrm>
    </dsp:sp>
    <dsp:sp modelId="{F259147D-C7E7-4AEF-8F7F-3610E2F92F1D}">
      <dsp:nvSpPr>
        <dsp:cNvPr id="0" name=""/>
        <dsp:cNvSpPr/>
      </dsp:nvSpPr>
      <dsp:spPr>
        <a:xfrm>
          <a:off x="6095927" y="680658"/>
          <a:ext cx="1269958" cy="507983"/>
        </a:xfrm>
        <a:prstGeom prst="chevron">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6012" tIns="64008" rIns="32004" bIns="64008" numCol="1" spcCol="1270" anchor="ctr" anchorCtr="0">
          <a:noAutofit/>
        </a:bodyPr>
        <a:lstStyle/>
        <a:p>
          <a:pPr marL="0" lvl="0" indent="0" algn="ctr" defTabSz="1066800" rtl="0">
            <a:lnSpc>
              <a:spcPct val="90000"/>
            </a:lnSpc>
            <a:spcBef>
              <a:spcPct val="0"/>
            </a:spcBef>
            <a:spcAft>
              <a:spcPct val="35000"/>
            </a:spcAft>
            <a:buNone/>
          </a:pPr>
          <a:r>
            <a:rPr lang="en-US" sz="2400" kern="1200" noProof="0">
              <a:latin typeface="Calibri"/>
            </a:rPr>
            <a:t>2023</a:t>
          </a:r>
        </a:p>
      </dsp:txBody>
      <dsp:txXfrm>
        <a:off x="6349919" y="680658"/>
        <a:ext cx="761975" cy="507983"/>
      </dsp:txXfrm>
    </dsp:sp>
    <dsp:sp modelId="{A0EDCE9B-4E80-42E7-867A-B0C6EFD54232}">
      <dsp:nvSpPr>
        <dsp:cNvPr id="0" name=""/>
        <dsp:cNvSpPr/>
      </dsp:nvSpPr>
      <dsp:spPr>
        <a:xfrm>
          <a:off x="7111894" y="680658"/>
          <a:ext cx="1269958" cy="507983"/>
        </a:xfrm>
        <a:prstGeom prst="chevron">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6012" tIns="64008" rIns="32004" bIns="64008" numCol="1" spcCol="1270" anchor="ctr" anchorCtr="0">
          <a:noAutofit/>
        </a:bodyPr>
        <a:lstStyle/>
        <a:p>
          <a:pPr marL="0" lvl="0" indent="0" algn="ctr" defTabSz="1066800">
            <a:lnSpc>
              <a:spcPct val="90000"/>
            </a:lnSpc>
            <a:spcBef>
              <a:spcPct val="0"/>
            </a:spcBef>
            <a:spcAft>
              <a:spcPct val="35000"/>
            </a:spcAft>
            <a:buNone/>
          </a:pPr>
          <a:r>
            <a:rPr lang="en-US" sz="2400" kern="1200" noProof="0">
              <a:latin typeface="Calibri"/>
            </a:rPr>
            <a:t>2024</a:t>
          </a:r>
        </a:p>
      </dsp:txBody>
      <dsp:txXfrm>
        <a:off x="7365886" y="680658"/>
        <a:ext cx="761975" cy="507983"/>
      </dsp:txXfrm>
    </dsp:sp>
    <dsp:sp modelId="{34D49A61-CC1E-4493-B613-8E9A931B9F7B}">
      <dsp:nvSpPr>
        <dsp:cNvPr id="0" name=""/>
        <dsp:cNvSpPr/>
      </dsp:nvSpPr>
      <dsp:spPr>
        <a:xfrm>
          <a:off x="8127861" y="680658"/>
          <a:ext cx="1269958" cy="507983"/>
        </a:xfrm>
        <a:prstGeom prst="chevron">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6012" tIns="64008" rIns="32004" bIns="64008" numCol="1" spcCol="1270" anchor="ctr" anchorCtr="0">
          <a:noAutofit/>
        </a:bodyPr>
        <a:lstStyle/>
        <a:p>
          <a:pPr marL="0" lvl="0" indent="0" algn="ctr" defTabSz="1066800">
            <a:lnSpc>
              <a:spcPct val="90000"/>
            </a:lnSpc>
            <a:spcBef>
              <a:spcPct val="0"/>
            </a:spcBef>
            <a:spcAft>
              <a:spcPct val="35000"/>
            </a:spcAft>
            <a:buNone/>
          </a:pPr>
          <a:r>
            <a:rPr lang="en-US" sz="2400" kern="1200" noProof="0">
              <a:latin typeface="Calibri"/>
            </a:rPr>
            <a:t>2025</a:t>
          </a:r>
        </a:p>
      </dsp:txBody>
      <dsp:txXfrm>
        <a:off x="8381853" y="680658"/>
        <a:ext cx="761975" cy="507983"/>
      </dsp:txXfrm>
    </dsp:sp>
    <dsp:sp modelId="{EC8A4AF5-2327-4A9E-A1BC-1685E91B936D}">
      <dsp:nvSpPr>
        <dsp:cNvPr id="0" name=""/>
        <dsp:cNvSpPr/>
      </dsp:nvSpPr>
      <dsp:spPr>
        <a:xfrm>
          <a:off x="9143828" y="680658"/>
          <a:ext cx="1269958" cy="507983"/>
        </a:xfrm>
        <a:prstGeom prst="chevron">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6012" tIns="64008" rIns="32004" bIns="64008" numCol="1" spcCol="1270" anchor="ctr" anchorCtr="0">
          <a:noAutofit/>
        </a:bodyPr>
        <a:lstStyle/>
        <a:p>
          <a:pPr marL="0" lvl="0" indent="0" algn="ctr" defTabSz="1066800">
            <a:lnSpc>
              <a:spcPct val="90000"/>
            </a:lnSpc>
            <a:spcBef>
              <a:spcPct val="0"/>
            </a:spcBef>
            <a:spcAft>
              <a:spcPct val="35000"/>
            </a:spcAft>
            <a:buNone/>
          </a:pPr>
          <a:r>
            <a:rPr lang="en-US" sz="2400" kern="1200" noProof="0">
              <a:latin typeface="Calibri"/>
            </a:rPr>
            <a:t>2026</a:t>
          </a:r>
        </a:p>
      </dsp:txBody>
      <dsp:txXfrm>
        <a:off x="9397820" y="680658"/>
        <a:ext cx="761975" cy="507983"/>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172B4B6-A239-4E81-B345-2BF3D6C817D0}">
      <dsp:nvSpPr>
        <dsp:cNvPr id="0" name=""/>
        <dsp:cNvSpPr/>
      </dsp:nvSpPr>
      <dsp:spPr>
        <a:xfrm>
          <a:off x="1103256" y="149079"/>
          <a:ext cx="3514725" cy="2108835"/>
        </a:xfrm>
        <a:prstGeom prst="rect">
          <a:avLst/>
        </a:prstGeom>
        <a:solidFill>
          <a:srgbClr val="C8C3D4"/>
        </a:solidFill>
        <a:ln w="25400" cap="flat" cmpd="sng" algn="ctr">
          <a:solidFill>
            <a:schemeClr val="dk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9540" tIns="129540" rIns="129540" bIns="129540" numCol="1" spcCol="1270" anchor="ctr" anchorCtr="0">
          <a:noAutofit/>
        </a:bodyPr>
        <a:lstStyle/>
        <a:p>
          <a:pPr marL="0" lvl="0" indent="0" algn="ctr" defTabSz="1511300" rtl="0">
            <a:lnSpc>
              <a:spcPct val="90000"/>
            </a:lnSpc>
            <a:spcBef>
              <a:spcPct val="0"/>
            </a:spcBef>
            <a:spcAft>
              <a:spcPct val="35000"/>
            </a:spcAft>
            <a:buNone/>
          </a:pPr>
          <a:r>
            <a:rPr lang="en-US" sz="3400" kern="1200" dirty="0">
              <a:latin typeface="Open Sans" pitchFamily="2" charset="0"/>
              <a:ea typeface="Open Sans" pitchFamily="2" charset="0"/>
              <a:cs typeface="Open Sans" pitchFamily="2" charset="0"/>
            </a:rPr>
            <a:t>Thrombopoietic agent</a:t>
          </a:r>
        </a:p>
      </dsp:txBody>
      <dsp:txXfrm>
        <a:off x="1103256" y="149079"/>
        <a:ext cx="3514725" cy="2108835"/>
      </dsp:txXfrm>
    </dsp:sp>
    <dsp:sp modelId="{9F564D36-E593-4BC3-A251-128F63FE775B}">
      <dsp:nvSpPr>
        <dsp:cNvPr id="0" name=""/>
        <dsp:cNvSpPr/>
      </dsp:nvSpPr>
      <dsp:spPr>
        <a:xfrm>
          <a:off x="6030022" y="109327"/>
          <a:ext cx="3514725" cy="2108835"/>
        </a:xfrm>
        <a:prstGeom prst="rect">
          <a:avLst/>
        </a:prstGeom>
        <a:solidFill>
          <a:srgbClr val="BEE0E4"/>
        </a:solidFill>
        <a:ln w="25400" cap="flat" cmpd="sng" algn="ctr">
          <a:solidFill>
            <a:schemeClr val="dk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9540" tIns="129540" rIns="129540" bIns="129540" numCol="1" spcCol="1270" anchor="ctr" anchorCtr="0">
          <a:noAutofit/>
        </a:bodyPr>
        <a:lstStyle/>
        <a:p>
          <a:pPr marL="0" lvl="0" indent="0" algn="ctr" defTabSz="1511300">
            <a:lnSpc>
              <a:spcPct val="90000"/>
            </a:lnSpc>
            <a:spcBef>
              <a:spcPct val="0"/>
            </a:spcBef>
            <a:spcAft>
              <a:spcPct val="35000"/>
            </a:spcAft>
            <a:buNone/>
          </a:pPr>
          <a:r>
            <a:rPr lang="en-US" sz="3400" kern="1200" dirty="0">
              <a:latin typeface="Open Sans" pitchFamily="2" charset="0"/>
              <a:ea typeface="Open Sans" pitchFamily="2" charset="0"/>
              <a:cs typeface="Open Sans" pitchFamily="2" charset="0"/>
            </a:rPr>
            <a:t>Anti-CD20</a:t>
          </a:r>
        </a:p>
      </dsp:txBody>
      <dsp:txXfrm>
        <a:off x="6030022" y="109327"/>
        <a:ext cx="3514725" cy="2108835"/>
      </dsp:txXfrm>
    </dsp:sp>
    <dsp:sp modelId="{F23A7B5D-7ED2-4879-BDDB-F4947CC61EBC}">
      <dsp:nvSpPr>
        <dsp:cNvPr id="0" name=""/>
        <dsp:cNvSpPr/>
      </dsp:nvSpPr>
      <dsp:spPr>
        <a:xfrm>
          <a:off x="1113168" y="2356178"/>
          <a:ext cx="3514725" cy="2108835"/>
        </a:xfrm>
        <a:prstGeom prst="rect">
          <a:avLst/>
        </a:prstGeom>
        <a:solidFill>
          <a:srgbClr val="FEE3C2"/>
        </a:solidFill>
        <a:ln w="25400" cap="flat" cmpd="sng" algn="ctr">
          <a:solidFill>
            <a:schemeClr val="dk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9540" tIns="129540" rIns="129540" bIns="129540" numCol="1" spcCol="1270" anchor="ctr" anchorCtr="0">
          <a:noAutofit/>
        </a:bodyPr>
        <a:lstStyle/>
        <a:p>
          <a:pPr marL="0" lvl="0" indent="0" algn="ctr" defTabSz="1511300">
            <a:lnSpc>
              <a:spcPct val="90000"/>
            </a:lnSpc>
            <a:spcBef>
              <a:spcPct val="0"/>
            </a:spcBef>
            <a:spcAft>
              <a:spcPct val="35000"/>
            </a:spcAft>
            <a:buNone/>
          </a:pPr>
          <a:r>
            <a:rPr lang="en-US" sz="3400" kern="1200" dirty="0">
              <a:latin typeface="Open Sans" pitchFamily="2" charset="0"/>
              <a:ea typeface="Open Sans" pitchFamily="2" charset="0"/>
              <a:cs typeface="Open Sans" pitchFamily="2" charset="0"/>
            </a:rPr>
            <a:t>MMF</a:t>
          </a:r>
        </a:p>
      </dsp:txBody>
      <dsp:txXfrm>
        <a:off x="1113168" y="2356178"/>
        <a:ext cx="3514725" cy="2108835"/>
      </dsp:txXfrm>
    </dsp:sp>
    <dsp:sp modelId="{7A70D904-60FD-4FDA-8203-C38AD340491F}">
      <dsp:nvSpPr>
        <dsp:cNvPr id="0" name=""/>
        <dsp:cNvSpPr/>
      </dsp:nvSpPr>
      <dsp:spPr>
        <a:xfrm>
          <a:off x="6037333" y="2356157"/>
          <a:ext cx="3514725" cy="2108835"/>
        </a:xfrm>
        <a:prstGeom prst="rect">
          <a:avLst/>
        </a:prstGeom>
        <a:solidFill>
          <a:srgbClr val="C9D7AF"/>
        </a:solidFill>
        <a:ln w="25400" cap="flat" cmpd="sng" algn="ctr">
          <a:solidFill>
            <a:schemeClr val="dk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9540" tIns="129540" rIns="129540" bIns="129540" numCol="1" spcCol="1270" anchor="ctr" anchorCtr="0">
          <a:noAutofit/>
        </a:bodyPr>
        <a:lstStyle/>
        <a:p>
          <a:pPr marL="0" lvl="0" indent="0" algn="ctr" defTabSz="1511300">
            <a:lnSpc>
              <a:spcPct val="90000"/>
            </a:lnSpc>
            <a:spcBef>
              <a:spcPct val="0"/>
            </a:spcBef>
            <a:spcAft>
              <a:spcPct val="35000"/>
            </a:spcAft>
            <a:buNone/>
          </a:pPr>
          <a:r>
            <a:rPr lang="en-US" sz="3400" kern="1200" dirty="0">
              <a:latin typeface="Open Sans" pitchFamily="2" charset="0"/>
              <a:ea typeface="Open Sans" pitchFamily="2" charset="0"/>
              <a:cs typeface="Open Sans" pitchFamily="2" charset="0"/>
            </a:rPr>
            <a:t>Corticosteroids</a:t>
          </a:r>
        </a:p>
      </dsp:txBody>
      <dsp:txXfrm>
        <a:off x="6037333" y="2356157"/>
        <a:ext cx="3514725" cy="2108835"/>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23A7B5D-7ED2-4879-BDDB-F4947CC61EBC}">
      <dsp:nvSpPr>
        <dsp:cNvPr id="0" name=""/>
        <dsp:cNvSpPr/>
      </dsp:nvSpPr>
      <dsp:spPr>
        <a:xfrm>
          <a:off x="7543800" y="2672"/>
          <a:ext cx="3428999" cy="2057400"/>
        </a:xfrm>
        <a:prstGeom prst="rect">
          <a:avLst/>
        </a:prstGeom>
        <a:solidFill>
          <a:srgbClr val="FEE3C2"/>
        </a:solidFill>
        <a:ln w="25400" cap="flat" cmpd="sng" algn="ctr">
          <a:solidFill>
            <a:schemeClr val="dk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5730" tIns="125730" rIns="125730" bIns="125730" numCol="1" spcCol="1270" anchor="ctr" anchorCtr="0">
          <a:noAutofit/>
        </a:bodyPr>
        <a:lstStyle/>
        <a:p>
          <a:pPr marL="0" lvl="0" indent="0" algn="ctr" defTabSz="1466850">
            <a:lnSpc>
              <a:spcPct val="90000"/>
            </a:lnSpc>
            <a:spcBef>
              <a:spcPct val="0"/>
            </a:spcBef>
            <a:spcAft>
              <a:spcPct val="35000"/>
            </a:spcAft>
            <a:buNone/>
          </a:pPr>
          <a:r>
            <a:rPr lang="en-US" sz="3300" kern="1200" dirty="0">
              <a:latin typeface="Open Sans" pitchFamily="2" charset="0"/>
              <a:ea typeface="Open Sans" pitchFamily="2" charset="0"/>
              <a:cs typeface="Open Sans" pitchFamily="2" charset="0"/>
            </a:rPr>
            <a:t>MMF</a:t>
          </a:r>
        </a:p>
      </dsp:txBody>
      <dsp:txXfrm>
        <a:off x="7543800" y="2672"/>
        <a:ext cx="3428999" cy="2057400"/>
      </dsp:txXfrm>
    </dsp:sp>
    <dsp:sp modelId="{D172B4B6-A239-4E81-B345-2BF3D6C817D0}">
      <dsp:nvSpPr>
        <dsp:cNvPr id="0" name=""/>
        <dsp:cNvSpPr/>
      </dsp:nvSpPr>
      <dsp:spPr>
        <a:xfrm>
          <a:off x="0" y="2672"/>
          <a:ext cx="3428999" cy="2057400"/>
        </a:xfrm>
        <a:prstGeom prst="rect">
          <a:avLst/>
        </a:prstGeom>
        <a:solidFill>
          <a:srgbClr val="C8C3D4"/>
        </a:solidFill>
        <a:ln w="25400" cap="flat" cmpd="sng" algn="ctr">
          <a:solidFill>
            <a:schemeClr val="dk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5730" tIns="125730" rIns="125730" bIns="125730" numCol="1" spcCol="1270" anchor="ctr" anchorCtr="0">
          <a:noAutofit/>
        </a:bodyPr>
        <a:lstStyle/>
        <a:p>
          <a:pPr marL="0" lvl="0" indent="0" algn="ctr" defTabSz="1466850">
            <a:lnSpc>
              <a:spcPct val="90000"/>
            </a:lnSpc>
            <a:spcBef>
              <a:spcPct val="0"/>
            </a:spcBef>
            <a:spcAft>
              <a:spcPct val="35000"/>
            </a:spcAft>
            <a:buNone/>
          </a:pPr>
          <a:r>
            <a:rPr lang="en-US" sz="3300" kern="1200" dirty="0">
              <a:latin typeface="Open Sans" pitchFamily="2" charset="0"/>
              <a:ea typeface="Open Sans" pitchFamily="2" charset="0"/>
              <a:cs typeface="Open Sans" pitchFamily="2" charset="0"/>
            </a:rPr>
            <a:t>Thrombopoietic agent</a:t>
          </a:r>
        </a:p>
      </dsp:txBody>
      <dsp:txXfrm>
        <a:off x="0" y="2672"/>
        <a:ext cx="3428999" cy="2057400"/>
      </dsp:txXfrm>
    </dsp:sp>
    <dsp:sp modelId="{9F564D36-E593-4BC3-A251-128F63FE775B}">
      <dsp:nvSpPr>
        <dsp:cNvPr id="0" name=""/>
        <dsp:cNvSpPr/>
      </dsp:nvSpPr>
      <dsp:spPr>
        <a:xfrm>
          <a:off x="3771900" y="2672"/>
          <a:ext cx="3428999" cy="2057400"/>
        </a:xfrm>
        <a:prstGeom prst="rect">
          <a:avLst/>
        </a:prstGeom>
        <a:solidFill>
          <a:srgbClr val="BEE0E4"/>
        </a:solidFill>
        <a:ln w="25400" cap="flat" cmpd="sng" algn="ctr">
          <a:solidFill>
            <a:schemeClr val="dk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5730" tIns="125730" rIns="125730" bIns="125730" numCol="1" spcCol="1270" anchor="ctr" anchorCtr="0">
          <a:noAutofit/>
        </a:bodyPr>
        <a:lstStyle/>
        <a:p>
          <a:pPr marL="0" lvl="0" indent="0" algn="ctr" defTabSz="1466850">
            <a:lnSpc>
              <a:spcPct val="90000"/>
            </a:lnSpc>
            <a:spcBef>
              <a:spcPct val="0"/>
            </a:spcBef>
            <a:spcAft>
              <a:spcPct val="35000"/>
            </a:spcAft>
            <a:buNone/>
          </a:pPr>
          <a:r>
            <a:rPr lang="en-US" sz="3300" kern="1200" dirty="0">
              <a:latin typeface="Open Sans" pitchFamily="2" charset="0"/>
              <a:ea typeface="Open Sans" pitchFamily="2" charset="0"/>
              <a:cs typeface="Open Sans" pitchFamily="2" charset="0"/>
            </a:rPr>
            <a:t>Anti–CD20</a:t>
          </a:r>
        </a:p>
      </dsp:txBody>
      <dsp:txXfrm>
        <a:off x="3771900" y="2672"/>
        <a:ext cx="3428999" cy="2057400"/>
      </dsp:txXfrm>
    </dsp:sp>
    <dsp:sp modelId="{732051F6-9DD1-495B-B990-A917FA5192D5}">
      <dsp:nvSpPr>
        <dsp:cNvPr id="0" name=""/>
        <dsp:cNvSpPr/>
      </dsp:nvSpPr>
      <dsp:spPr>
        <a:xfrm>
          <a:off x="0" y="2220254"/>
          <a:ext cx="3428999" cy="2057400"/>
        </a:xfrm>
        <a:prstGeom prst="rect">
          <a:avLst/>
        </a:prstGeom>
        <a:solidFill>
          <a:srgbClr val="C9D7AF"/>
        </a:solidFill>
        <a:ln w="25400" cap="flat" cmpd="sng" algn="ctr">
          <a:solidFill>
            <a:schemeClr val="dk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5730" tIns="125730" rIns="125730" bIns="125730" numCol="1" spcCol="1270" anchor="ctr" anchorCtr="0">
          <a:noAutofit/>
        </a:bodyPr>
        <a:lstStyle/>
        <a:p>
          <a:pPr marL="0" lvl="0" indent="0" algn="ctr" defTabSz="1466850">
            <a:lnSpc>
              <a:spcPct val="90000"/>
            </a:lnSpc>
            <a:spcBef>
              <a:spcPct val="0"/>
            </a:spcBef>
            <a:spcAft>
              <a:spcPct val="35000"/>
            </a:spcAft>
            <a:buNone/>
          </a:pPr>
          <a:r>
            <a:rPr lang="en-US" sz="3300" kern="1200" dirty="0">
              <a:latin typeface="Open Sans" pitchFamily="2" charset="0"/>
              <a:ea typeface="Open Sans" pitchFamily="2" charset="0"/>
              <a:cs typeface="Open Sans" pitchFamily="2" charset="0"/>
            </a:rPr>
            <a:t>SYK inhibitor</a:t>
          </a:r>
        </a:p>
      </dsp:txBody>
      <dsp:txXfrm>
        <a:off x="0" y="2220254"/>
        <a:ext cx="3428999" cy="2057400"/>
      </dsp:txXfrm>
    </dsp:sp>
    <dsp:sp modelId="{5C5DE6F6-45BC-4BC6-B1E8-D50BB8B31836}">
      <dsp:nvSpPr>
        <dsp:cNvPr id="0" name=""/>
        <dsp:cNvSpPr/>
      </dsp:nvSpPr>
      <dsp:spPr>
        <a:xfrm>
          <a:off x="3781844" y="2240129"/>
          <a:ext cx="3428999" cy="2057400"/>
        </a:xfrm>
        <a:prstGeom prst="rect">
          <a:avLst/>
        </a:prstGeom>
        <a:solidFill>
          <a:srgbClr val="FFCCCC"/>
        </a:solidFill>
        <a:ln w="25400" cap="flat" cmpd="sng" algn="ctr">
          <a:solidFill>
            <a:schemeClr val="dk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5730" tIns="125730" rIns="125730" bIns="125730" numCol="1" spcCol="1270" anchor="ctr" anchorCtr="0">
          <a:noAutofit/>
        </a:bodyPr>
        <a:lstStyle/>
        <a:p>
          <a:pPr marL="0" lvl="0" indent="0" algn="ctr" defTabSz="1466850">
            <a:lnSpc>
              <a:spcPct val="90000"/>
            </a:lnSpc>
            <a:spcBef>
              <a:spcPct val="0"/>
            </a:spcBef>
            <a:spcAft>
              <a:spcPct val="35000"/>
            </a:spcAft>
            <a:buNone/>
          </a:pPr>
          <a:r>
            <a:rPr lang="en-US" sz="3300" kern="1200" dirty="0">
              <a:latin typeface="Open Sans" pitchFamily="2" charset="0"/>
              <a:ea typeface="Open Sans" pitchFamily="2" charset="0"/>
              <a:cs typeface="Open Sans" pitchFamily="2" charset="0"/>
            </a:rPr>
            <a:t>BTK inhibitor</a:t>
          </a:r>
        </a:p>
      </dsp:txBody>
      <dsp:txXfrm>
        <a:off x="3781844" y="2240129"/>
        <a:ext cx="3428999" cy="2057400"/>
      </dsp:txXfrm>
    </dsp:sp>
    <dsp:sp modelId="{177F5E6C-4415-4839-9976-BE7567C43A2F}">
      <dsp:nvSpPr>
        <dsp:cNvPr id="0" name=""/>
        <dsp:cNvSpPr/>
      </dsp:nvSpPr>
      <dsp:spPr>
        <a:xfrm>
          <a:off x="7543800" y="2310492"/>
          <a:ext cx="3428999" cy="2057400"/>
        </a:xfrm>
        <a:prstGeom prst="rect">
          <a:avLst/>
        </a:prstGeom>
        <a:solidFill>
          <a:schemeClr val="tx2">
            <a:lumMod val="20000"/>
            <a:lumOff val="80000"/>
          </a:schemeClr>
        </a:solidFill>
        <a:ln w="25400" cap="flat" cmpd="sng" algn="ctr">
          <a:solidFill>
            <a:schemeClr val="dk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5730" tIns="125730" rIns="125730" bIns="125730" numCol="1" spcCol="1270" anchor="ctr" anchorCtr="0">
          <a:noAutofit/>
        </a:bodyPr>
        <a:lstStyle/>
        <a:p>
          <a:pPr marL="0" lvl="0" indent="0" algn="ctr" defTabSz="1466850">
            <a:lnSpc>
              <a:spcPct val="90000"/>
            </a:lnSpc>
            <a:spcBef>
              <a:spcPct val="0"/>
            </a:spcBef>
            <a:spcAft>
              <a:spcPct val="35000"/>
            </a:spcAft>
            <a:buNone/>
          </a:pPr>
          <a:r>
            <a:rPr lang="en-US" sz="3300" kern="1200" dirty="0">
              <a:latin typeface="Open Sans" pitchFamily="2" charset="0"/>
              <a:ea typeface="Open Sans" pitchFamily="2" charset="0"/>
              <a:cs typeface="Open Sans" pitchFamily="2" charset="0"/>
            </a:rPr>
            <a:t>Azathioprine</a:t>
          </a:r>
        </a:p>
      </dsp:txBody>
      <dsp:txXfrm>
        <a:off x="7543800" y="2310492"/>
        <a:ext cx="3428999" cy="2057400"/>
      </dsp:txXfrm>
    </dsp:sp>
  </dsp:spTree>
</dsp:drawing>
</file>

<file path=ppt/diagrams/layout1.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2.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2">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3">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CA"/>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D5D1B3E-7430-49BE-93E3-84FC237EB9A5}" type="datetimeFigureOut">
              <a:rPr lang="en-CA" smtClean="0"/>
              <a:t>2026-08-26</a:t>
            </a:fld>
            <a:endParaRPr lang="en-CA"/>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CA"/>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CA"/>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8A219AF-31E1-4C13-8A47-7C32BFDA626C}" type="slidenum">
              <a:rPr lang="en-CA" smtClean="0"/>
              <a:t>‹#›</a:t>
            </a:fld>
            <a:endParaRPr lang="en-CA"/>
          </a:p>
        </p:txBody>
      </p:sp>
    </p:spTree>
    <p:extLst>
      <p:ext uri="{BB962C8B-B14F-4D97-AF65-F5344CB8AC3E}">
        <p14:creationId xmlns:p14="http://schemas.microsoft.com/office/powerpoint/2010/main" val="207454998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CA" sz="1100"/>
          </a:p>
        </p:txBody>
      </p:sp>
      <p:sp>
        <p:nvSpPr>
          <p:cNvPr id="4" name="Slide Number Placeholder 3"/>
          <p:cNvSpPr>
            <a:spLocks noGrp="1"/>
          </p:cNvSpPr>
          <p:nvPr>
            <p:ph type="sldNum" sz="quarter" idx="5"/>
          </p:nvPr>
        </p:nvSpPr>
        <p:spPr/>
        <p:txBody>
          <a:bodyPr/>
          <a:lstStyle/>
          <a:p>
            <a:fld id="{A8A219AF-31E1-4C13-8A47-7C32BFDA626C}" type="slidenum">
              <a:rPr lang="en-CA" smtClean="0"/>
              <a:t>1</a:t>
            </a:fld>
            <a:endParaRPr lang="en-CA"/>
          </a:p>
        </p:txBody>
      </p:sp>
    </p:spTree>
    <p:extLst>
      <p:ext uri="{BB962C8B-B14F-4D97-AF65-F5344CB8AC3E}">
        <p14:creationId xmlns:p14="http://schemas.microsoft.com/office/powerpoint/2010/main" val="6205152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812CB3-99B2-3685-B47C-D4A066650CF5}"/>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969FD711-6949-671E-F216-7E5FC6A06E42}"/>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02189FF5-3FAC-7746-2170-49B7AEDE235A}"/>
              </a:ext>
            </a:extLst>
          </p:cNvPr>
          <p:cNvSpPr>
            <a:spLocks noGrp="1"/>
          </p:cNvSpPr>
          <p:nvPr>
            <p:ph type="body" idx="1"/>
          </p:nvPr>
        </p:nvSpPr>
        <p:spPr/>
        <p:txBody>
          <a:bodyPr/>
          <a:lstStyle/>
          <a:p>
            <a:endParaRPr lang="fr-FR"/>
          </a:p>
        </p:txBody>
      </p:sp>
      <p:sp>
        <p:nvSpPr>
          <p:cNvPr id="4" name="Espace réservé du numéro de diapositive 3">
            <a:extLst>
              <a:ext uri="{FF2B5EF4-FFF2-40B4-BE49-F238E27FC236}">
                <a16:creationId xmlns:a16="http://schemas.microsoft.com/office/drawing/2014/main" id="{E5B3E017-EAAC-E23A-EAC9-2981F9748FF5}"/>
              </a:ext>
            </a:extLst>
          </p:cNvPr>
          <p:cNvSpPr>
            <a:spLocks noGrp="1"/>
          </p:cNvSpPr>
          <p:nvPr>
            <p:ph type="sldNum" sz="quarter" idx="5"/>
          </p:nvPr>
        </p:nvSpPr>
        <p:spPr/>
        <p:txBody>
          <a:bodyPr/>
          <a:lstStyle/>
          <a:p>
            <a:fld id="{CBFAA9E6-400A-E640-A318-E520058423C6}" type="slidenum">
              <a:rPr lang="en-US" smtClean="0"/>
              <a:pPr/>
              <a:t>14</a:t>
            </a:fld>
            <a:endParaRPr lang="en-US"/>
          </a:p>
        </p:txBody>
      </p:sp>
    </p:spTree>
    <p:extLst>
      <p:ext uri="{BB962C8B-B14F-4D97-AF65-F5344CB8AC3E}">
        <p14:creationId xmlns:p14="http://schemas.microsoft.com/office/powerpoint/2010/main" val="376520819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C24B90-DB6D-BE59-5D4E-9AFA480B3ECD}"/>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536FF72E-4DD0-5481-5663-A246EEB70B32}"/>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EC840426-671A-2E6D-C05A-25FDE4B65422}"/>
              </a:ext>
            </a:extLst>
          </p:cNvPr>
          <p:cNvSpPr>
            <a:spLocks noGrp="1"/>
          </p:cNvSpPr>
          <p:nvPr>
            <p:ph type="body" idx="1"/>
          </p:nvPr>
        </p:nvSpPr>
        <p:spPr/>
        <p:txBody>
          <a:bodyPr/>
          <a:lstStyle/>
          <a:p>
            <a:endParaRPr lang="fr-FR"/>
          </a:p>
        </p:txBody>
      </p:sp>
      <p:sp>
        <p:nvSpPr>
          <p:cNvPr id="4" name="Espace réservé du numéro de diapositive 3">
            <a:extLst>
              <a:ext uri="{FF2B5EF4-FFF2-40B4-BE49-F238E27FC236}">
                <a16:creationId xmlns:a16="http://schemas.microsoft.com/office/drawing/2014/main" id="{EC3393C5-1B32-3E9F-5987-5D975A18B393}"/>
              </a:ext>
            </a:extLst>
          </p:cNvPr>
          <p:cNvSpPr>
            <a:spLocks noGrp="1"/>
          </p:cNvSpPr>
          <p:nvPr>
            <p:ph type="sldNum" sz="quarter" idx="5"/>
          </p:nvPr>
        </p:nvSpPr>
        <p:spPr/>
        <p:txBody>
          <a:bodyPr/>
          <a:lstStyle/>
          <a:p>
            <a:fld id="{CBFAA9E6-400A-E640-A318-E520058423C6}" type="slidenum">
              <a:rPr lang="en-US" smtClean="0"/>
              <a:pPr/>
              <a:t>18</a:t>
            </a:fld>
            <a:endParaRPr lang="en-US"/>
          </a:p>
        </p:txBody>
      </p:sp>
    </p:spTree>
    <p:extLst>
      <p:ext uri="{BB962C8B-B14F-4D97-AF65-F5344CB8AC3E}">
        <p14:creationId xmlns:p14="http://schemas.microsoft.com/office/powerpoint/2010/main" val="156127635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956CA9-72A2-2A42-FB77-5E9D2A402119}"/>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5EB53CB4-3509-EDC4-9A45-B11FEFA0CF08}"/>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6F8548E5-68BB-7DF2-26B8-9EA32F9846A9}"/>
              </a:ext>
            </a:extLst>
          </p:cNvPr>
          <p:cNvSpPr>
            <a:spLocks noGrp="1"/>
          </p:cNvSpPr>
          <p:nvPr>
            <p:ph type="body" idx="1"/>
          </p:nvPr>
        </p:nvSpPr>
        <p:spPr/>
        <p:txBody>
          <a:bodyPr/>
          <a:lstStyle/>
          <a:p>
            <a:endParaRPr lang="fr-FR"/>
          </a:p>
        </p:txBody>
      </p:sp>
      <p:sp>
        <p:nvSpPr>
          <p:cNvPr id="4" name="Espace réservé du numéro de diapositive 3">
            <a:extLst>
              <a:ext uri="{FF2B5EF4-FFF2-40B4-BE49-F238E27FC236}">
                <a16:creationId xmlns:a16="http://schemas.microsoft.com/office/drawing/2014/main" id="{67FA76D9-0BF2-790F-D057-3FC395345669}"/>
              </a:ext>
            </a:extLst>
          </p:cNvPr>
          <p:cNvSpPr>
            <a:spLocks noGrp="1"/>
          </p:cNvSpPr>
          <p:nvPr>
            <p:ph type="sldNum" sz="quarter" idx="5"/>
          </p:nvPr>
        </p:nvSpPr>
        <p:spPr/>
        <p:txBody>
          <a:bodyPr/>
          <a:lstStyle/>
          <a:p>
            <a:fld id="{CBFAA9E6-400A-E640-A318-E520058423C6}" type="slidenum">
              <a:rPr lang="en-US" smtClean="0"/>
              <a:pPr/>
              <a:t>19</a:t>
            </a:fld>
            <a:endParaRPr lang="en-US"/>
          </a:p>
        </p:txBody>
      </p:sp>
    </p:spTree>
    <p:extLst>
      <p:ext uri="{BB962C8B-B14F-4D97-AF65-F5344CB8AC3E}">
        <p14:creationId xmlns:p14="http://schemas.microsoft.com/office/powerpoint/2010/main" val="15307799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A23E35-1F04-C361-A1CC-D08E403AAA3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72B6437-9593-8A78-4C8E-4000A7DF1FA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6540B46-9D74-F669-CFAB-4CEBEBA5B848}"/>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76B7D7BC-13AE-38FD-3E07-396336A6FB24}"/>
              </a:ext>
            </a:extLst>
          </p:cNvPr>
          <p:cNvSpPr>
            <a:spLocks noGrp="1"/>
          </p:cNvSpPr>
          <p:nvPr>
            <p:ph type="sldNum" sz="quarter" idx="10"/>
          </p:nvPr>
        </p:nvSpPr>
        <p:spPr/>
        <p:txBody>
          <a:bodyPr/>
          <a:lstStyle/>
          <a:p>
            <a:fld id="{A8A219AF-31E1-4C13-8A47-7C32BFDA626C}" type="slidenum">
              <a:rPr lang="en-CA" smtClean="0"/>
              <a:t>20</a:t>
            </a:fld>
            <a:endParaRPr lang="en-CA"/>
          </a:p>
        </p:txBody>
      </p:sp>
    </p:spTree>
    <p:extLst>
      <p:ext uri="{BB962C8B-B14F-4D97-AF65-F5344CB8AC3E}">
        <p14:creationId xmlns:p14="http://schemas.microsoft.com/office/powerpoint/2010/main" val="427756947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5FE6B1-DBD7-2266-FC59-ED47A4A56E33}"/>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636E43C4-F43B-72A9-42D6-8C3707ACA489}"/>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B5F59679-F45C-DDE4-2B89-8F0861EAFEFE}"/>
              </a:ext>
            </a:extLst>
          </p:cNvPr>
          <p:cNvSpPr>
            <a:spLocks noGrp="1"/>
          </p:cNvSpPr>
          <p:nvPr>
            <p:ph type="body" idx="1"/>
          </p:nvPr>
        </p:nvSpPr>
        <p:spPr/>
        <p:txBody>
          <a:bodyPr/>
          <a:lstStyle/>
          <a:p>
            <a:endParaRPr lang="fr-FR"/>
          </a:p>
        </p:txBody>
      </p:sp>
      <p:sp>
        <p:nvSpPr>
          <p:cNvPr id="4" name="Espace réservé du numéro de diapositive 3">
            <a:extLst>
              <a:ext uri="{FF2B5EF4-FFF2-40B4-BE49-F238E27FC236}">
                <a16:creationId xmlns:a16="http://schemas.microsoft.com/office/drawing/2014/main" id="{3AF64DBB-8A8D-E7CA-B20C-91DDBFC6BF36}"/>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BFAA9E6-400A-E640-A318-E520058423C6}"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8031225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4074FB-79E5-BE2C-1107-38EDB9B594E8}"/>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E60A569F-6AF9-4287-AB0C-47D9A1997A33}"/>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39470571-EF92-D063-60D8-EFAA4FE7B8DA}"/>
              </a:ext>
            </a:extLst>
          </p:cNvPr>
          <p:cNvSpPr>
            <a:spLocks noGrp="1"/>
          </p:cNvSpPr>
          <p:nvPr>
            <p:ph type="body" idx="1"/>
          </p:nvPr>
        </p:nvSpPr>
        <p:spPr/>
        <p:txBody>
          <a:bodyPr/>
          <a:lstStyle/>
          <a:p>
            <a:endParaRPr lang="fr-FR"/>
          </a:p>
        </p:txBody>
      </p:sp>
      <p:sp>
        <p:nvSpPr>
          <p:cNvPr id="4" name="Espace réservé du numéro de diapositive 3">
            <a:extLst>
              <a:ext uri="{FF2B5EF4-FFF2-40B4-BE49-F238E27FC236}">
                <a16:creationId xmlns:a16="http://schemas.microsoft.com/office/drawing/2014/main" id="{27E00919-9A64-3C34-35A5-707FF117E1D9}"/>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BFAA9E6-400A-E640-A318-E520058423C6}"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2195290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BFAA9E6-400A-E640-A318-E520058423C6}"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4351962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214D62-B014-98A2-B129-70FD07D6E51E}"/>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A4B7F333-6CC5-9C31-BFA6-27EC0481D8BF}"/>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7B86FF36-A207-B648-F0E0-C943C2A1C51C}"/>
              </a:ext>
            </a:extLst>
          </p:cNvPr>
          <p:cNvSpPr>
            <a:spLocks noGrp="1"/>
          </p:cNvSpPr>
          <p:nvPr>
            <p:ph type="body" idx="1"/>
          </p:nvPr>
        </p:nvSpPr>
        <p:spPr/>
        <p:txBody>
          <a:bodyPr/>
          <a:lstStyle/>
          <a:p>
            <a:endParaRPr lang="fr-FR"/>
          </a:p>
        </p:txBody>
      </p:sp>
      <p:sp>
        <p:nvSpPr>
          <p:cNvPr id="4" name="Espace réservé du numéro de diapositive 3">
            <a:extLst>
              <a:ext uri="{FF2B5EF4-FFF2-40B4-BE49-F238E27FC236}">
                <a16:creationId xmlns:a16="http://schemas.microsoft.com/office/drawing/2014/main" id="{108E8AA3-C489-BB9C-6D35-DFDBA98AB45C}"/>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BFAA9E6-400A-E640-A318-E520058423C6}"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6124389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BAA54F-A71D-81F9-F500-76D2701C69DC}"/>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44FD6EA9-4785-CC55-C231-198B808B2828}"/>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5A8CF1C9-6BBF-01D0-482F-396690BECEEE}"/>
              </a:ext>
            </a:extLst>
          </p:cNvPr>
          <p:cNvSpPr>
            <a:spLocks noGrp="1"/>
          </p:cNvSpPr>
          <p:nvPr>
            <p:ph type="body" idx="1"/>
          </p:nvPr>
        </p:nvSpPr>
        <p:spPr/>
        <p:txBody>
          <a:bodyPr/>
          <a:lstStyle/>
          <a:p>
            <a:endParaRPr lang="fr-FR"/>
          </a:p>
        </p:txBody>
      </p:sp>
      <p:sp>
        <p:nvSpPr>
          <p:cNvPr id="4" name="Espace réservé du numéro de diapositive 3">
            <a:extLst>
              <a:ext uri="{FF2B5EF4-FFF2-40B4-BE49-F238E27FC236}">
                <a16:creationId xmlns:a16="http://schemas.microsoft.com/office/drawing/2014/main" id="{C884C0ED-8C30-6BB2-38A9-074A091BFDC0}"/>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BFAA9E6-400A-E640-A318-E520058423C6}"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4284191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28CB7E-78B4-7EAB-F18F-16792047F95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2431FF2-C408-D5B0-5F57-199A0EE3C9F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6AFCA0B-F5A8-A1E5-F86A-54A1E0F2AC8E}"/>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63AEEC5B-140F-7FB4-06FC-C63A633B1CA7}"/>
              </a:ext>
            </a:extLst>
          </p:cNvPr>
          <p:cNvSpPr>
            <a:spLocks noGrp="1"/>
          </p:cNvSpPr>
          <p:nvPr>
            <p:ph type="sldNum" sz="quarter" idx="10"/>
          </p:nvPr>
        </p:nvSpPr>
        <p:spPr/>
        <p:txBody>
          <a:bodyPr/>
          <a:lstStyle/>
          <a:p>
            <a:fld id="{A8A219AF-31E1-4C13-8A47-7C32BFDA626C}" type="slidenum">
              <a:rPr lang="en-CA" smtClean="0"/>
              <a:t>30</a:t>
            </a:fld>
            <a:endParaRPr lang="en-CA"/>
          </a:p>
        </p:txBody>
      </p:sp>
    </p:spTree>
    <p:extLst>
      <p:ext uri="{BB962C8B-B14F-4D97-AF65-F5344CB8AC3E}">
        <p14:creationId xmlns:p14="http://schemas.microsoft.com/office/powerpoint/2010/main" val="232480837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8A219AF-31E1-4C13-8A47-7C32BFDA626C}" type="slidenum">
              <a:rPr lang="en-CA" smtClean="0"/>
              <a:t>2</a:t>
            </a:fld>
            <a:endParaRPr lang="en-CA"/>
          </a:p>
        </p:txBody>
      </p:sp>
    </p:spTree>
    <p:extLst>
      <p:ext uri="{BB962C8B-B14F-4D97-AF65-F5344CB8AC3E}">
        <p14:creationId xmlns:p14="http://schemas.microsoft.com/office/powerpoint/2010/main" val="298060579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txBody>
          <a:bodyPr/>
          <a:lstStyle/>
          <a:p>
            <a:endParaRPr lang="en-US"/>
          </a:p>
        </p:txBody>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5"/>
          </p:nvPr>
        </p:nvSpPr>
        <p:spPr/>
        <p:txBody>
          <a:bodyPr/>
          <a:lstStyle/>
          <a:p>
            <a:fld id="{A8A219AF-31E1-4C13-8A47-7C32BFDA626C}" type="slidenum">
              <a:rPr lang="en-CA" smtClean="0"/>
              <a:t>32</a:t>
            </a:fld>
            <a:endParaRPr lang="en-CA"/>
          </a:p>
        </p:txBody>
      </p:sp>
    </p:spTree>
    <p:extLst>
      <p:ext uri="{BB962C8B-B14F-4D97-AF65-F5344CB8AC3E}">
        <p14:creationId xmlns:p14="http://schemas.microsoft.com/office/powerpoint/2010/main" val="397021112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171450" indent="-171450">
              <a:buFontTx/>
              <a:buChar char="-"/>
            </a:pPr>
            <a:endParaRPr lang="fr-FR" dirty="0"/>
          </a:p>
        </p:txBody>
      </p:sp>
      <p:sp>
        <p:nvSpPr>
          <p:cNvPr id="4" name="Espace réservé du numéro de diapositive 3"/>
          <p:cNvSpPr>
            <a:spLocks noGrp="1"/>
          </p:cNvSpPr>
          <p:nvPr>
            <p:ph type="sldNum" sz="quarter" idx="5"/>
          </p:nvPr>
        </p:nvSpPr>
        <p:spPr/>
        <p:txBody>
          <a:bodyPr/>
          <a:lstStyle/>
          <a:p>
            <a:fld id="{A8A219AF-31E1-4C13-8A47-7C32BFDA626C}" type="slidenum">
              <a:rPr lang="en-CA" smtClean="0"/>
              <a:t>34</a:t>
            </a:fld>
            <a:endParaRPr lang="en-CA"/>
          </a:p>
        </p:txBody>
      </p:sp>
    </p:spTree>
    <p:extLst>
      <p:ext uri="{BB962C8B-B14F-4D97-AF65-F5344CB8AC3E}">
        <p14:creationId xmlns:p14="http://schemas.microsoft.com/office/powerpoint/2010/main" val="35206881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A8A219AF-31E1-4C13-8A47-7C32BFDA626C}" type="slidenum">
              <a:rPr lang="en-CA" smtClean="0"/>
              <a:t>35</a:t>
            </a:fld>
            <a:endParaRPr lang="en-CA"/>
          </a:p>
        </p:txBody>
      </p:sp>
    </p:spTree>
    <p:extLst>
      <p:ext uri="{BB962C8B-B14F-4D97-AF65-F5344CB8AC3E}">
        <p14:creationId xmlns:p14="http://schemas.microsoft.com/office/powerpoint/2010/main" val="112229979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A8A219AF-31E1-4C13-8A47-7C32BFDA626C}" type="slidenum">
              <a:rPr lang="en-CA" smtClean="0"/>
              <a:t>36</a:t>
            </a:fld>
            <a:endParaRPr lang="en-CA"/>
          </a:p>
        </p:txBody>
      </p:sp>
    </p:spTree>
    <p:extLst>
      <p:ext uri="{BB962C8B-B14F-4D97-AF65-F5344CB8AC3E}">
        <p14:creationId xmlns:p14="http://schemas.microsoft.com/office/powerpoint/2010/main" val="272316802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9A78B9-D2E5-1BE0-0D9E-70C2E3890AA3}"/>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A68A34EA-A12C-179D-FA61-D02EEB429D24}"/>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1D215944-4F41-E686-FAA7-EC4DB673A3F9}"/>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F4E4AFCB-804B-9736-9C17-44EF18D73340}"/>
              </a:ext>
            </a:extLst>
          </p:cNvPr>
          <p:cNvSpPr>
            <a:spLocks noGrp="1"/>
          </p:cNvSpPr>
          <p:nvPr>
            <p:ph type="sldNum" sz="quarter" idx="5"/>
          </p:nvPr>
        </p:nvSpPr>
        <p:spPr/>
        <p:txBody>
          <a:bodyPr/>
          <a:lstStyle/>
          <a:p>
            <a:fld id="{A8A219AF-31E1-4C13-8A47-7C32BFDA626C}" type="slidenum">
              <a:rPr lang="en-CA" smtClean="0"/>
              <a:t>37</a:t>
            </a:fld>
            <a:endParaRPr lang="en-CA"/>
          </a:p>
        </p:txBody>
      </p:sp>
    </p:spTree>
    <p:extLst>
      <p:ext uri="{BB962C8B-B14F-4D97-AF65-F5344CB8AC3E}">
        <p14:creationId xmlns:p14="http://schemas.microsoft.com/office/powerpoint/2010/main" val="262373793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94815A-98B5-C25C-E113-E7EB978DADA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E85A8B5-05CE-0D95-40E7-76819456AFD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251D19E-97FE-AD51-92D3-88F43F930DFB}"/>
              </a:ext>
            </a:extLst>
          </p:cNvPr>
          <p:cNvSpPr>
            <a:spLocks noGrp="1"/>
          </p:cNvSpPr>
          <p:nvPr>
            <p:ph type="body" idx="1"/>
          </p:nvPr>
        </p:nvSpPr>
        <p:spPr/>
        <p:txBody>
          <a:bodyPr/>
          <a:lstStyle/>
          <a:p>
            <a:endParaRPr lang="en-CA"/>
          </a:p>
        </p:txBody>
      </p:sp>
      <p:sp>
        <p:nvSpPr>
          <p:cNvPr id="4" name="Slide Number Placeholder 3">
            <a:extLst>
              <a:ext uri="{FF2B5EF4-FFF2-40B4-BE49-F238E27FC236}">
                <a16:creationId xmlns:a16="http://schemas.microsoft.com/office/drawing/2014/main" id="{735CFAE3-1F6F-3E54-A032-D2AB10B96D8B}"/>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8A219AF-31E1-4C13-8A47-7C32BFDA626C}" type="slidenum">
              <a:rPr kumimoji="0" lang="en-CA"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41</a:t>
            </a:fld>
            <a:endParaRPr kumimoji="0" lang="en-CA"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5861651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D7AF80-E904-17E5-06AF-9A6362B5CDB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AEDC7C7-DF21-00BC-028C-CE57CF44837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AD2004F-999A-444F-D134-DE67BAE8446F}"/>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6A9D6886-696D-D5A9-2CAF-D03EC016E48D}"/>
              </a:ext>
            </a:extLst>
          </p:cNvPr>
          <p:cNvSpPr>
            <a:spLocks noGrp="1"/>
          </p:cNvSpPr>
          <p:nvPr>
            <p:ph type="sldNum" sz="quarter" idx="10"/>
          </p:nvPr>
        </p:nvSpPr>
        <p:spPr/>
        <p:txBody>
          <a:bodyPr/>
          <a:lstStyle/>
          <a:p>
            <a:fld id="{A8A219AF-31E1-4C13-8A47-7C32BFDA626C}" type="slidenum">
              <a:rPr lang="en-CA" smtClean="0"/>
              <a:t>42</a:t>
            </a:fld>
            <a:endParaRPr lang="en-CA"/>
          </a:p>
        </p:txBody>
      </p:sp>
    </p:spTree>
    <p:extLst>
      <p:ext uri="{BB962C8B-B14F-4D97-AF65-F5344CB8AC3E}">
        <p14:creationId xmlns:p14="http://schemas.microsoft.com/office/powerpoint/2010/main" val="102709421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indent="0">
              <a:buFontTx/>
              <a:buNone/>
            </a:pPr>
            <a:endParaRPr lang="fr-FR" dirty="0"/>
          </a:p>
        </p:txBody>
      </p:sp>
      <p:sp>
        <p:nvSpPr>
          <p:cNvPr id="4" name="Espace réservé du numéro de diapositive 3"/>
          <p:cNvSpPr>
            <a:spLocks noGrp="1"/>
          </p:cNvSpPr>
          <p:nvPr>
            <p:ph type="sldNum" sz="quarter" idx="5"/>
          </p:nvPr>
        </p:nvSpPr>
        <p:spPr/>
        <p:txBody>
          <a:bodyPr/>
          <a:lstStyle/>
          <a:p>
            <a:fld id="{A8A219AF-31E1-4C13-8A47-7C32BFDA626C}" type="slidenum">
              <a:rPr lang="en-CA" smtClean="0"/>
              <a:t>46</a:t>
            </a:fld>
            <a:endParaRPr lang="en-CA"/>
          </a:p>
        </p:txBody>
      </p:sp>
    </p:spTree>
    <p:extLst>
      <p:ext uri="{BB962C8B-B14F-4D97-AF65-F5344CB8AC3E}">
        <p14:creationId xmlns:p14="http://schemas.microsoft.com/office/powerpoint/2010/main" val="282221614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A8A219AF-31E1-4C13-8A47-7C32BFDA626C}" type="slidenum">
              <a:rPr lang="en-CA" smtClean="0"/>
              <a:t>49</a:t>
            </a:fld>
            <a:endParaRPr lang="en-CA"/>
          </a:p>
        </p:txBody>
      </p:sp>
    </p:spTree>
    <p:extLst>
      <p:ext uri="{BB962C8B-B14F-4D97-AF65-F5344CB8AC3E}">
        <p14:creationId xmlns:p14="http://schemas.microsoft.com/office/powerpoint/2010/main" val="190540548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8A219AF-31E1-4C13-8A47-7C32BFDA626C}" type="slidenum">
              <a:rPr kumimoji="0" lang="en-CA"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50</a:t>
            </a:fld>
            <a:endParaRPr kumimoji="0" lang="en-CA"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8481262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8A219AF-31E1-4C13-8A47-7C32BFDA626C}" type="slidenum">
              <a:rPr lang="en-CA" smtClean="0"/>
              <a:t>5</a:t>
            </a:fld>
            <a:endParaRPr lang="en-CA"/>
          </a:p>
        </p:txBody>
      </p:sp>
    </p:spTree>
    <p:extLst>
      <p:ext uri="{BB962C8B-B14F-4D97-AF65-F5344CB8AC3E}">
        <p14:creationId xmlns:p14="http://schemas.microsoft.com/office/powerpoint/2010/main" val="34767824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8A219AF-31E1-4C13-8A47-7C32BFDA626C}" type="slidenum">
              <a:rPr kumimoji="0" lang="en-CA"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51</a:t>
            </a:fld>
            <a:endParaRPr kumimoji="0" lang="en-CA"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60777875"/>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D99AA7-1C23-8536-9E27-AC3DB031ED8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6D0AADB-159E-62C0-1F9C-954282BC3683}"/>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A1F0020A-F8A9-7EEC-D873-90996813153C}"/>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21D70DC9-5931-0286-7085-FB5FBBA57C4A}"/>
              </a:ext>
            </a:extLst>
          </p:cNvPr>
          <p:cNvSpPr>
            <a:spLocks noGrp="1"/>
          </p:cNvSpPr>
          <p:nvPr>
            <p:ph type="sldNum" sz="quarter" idx="10"/>
          </p:nvPr>
        </p:nvSpPr>
        <p:spPr/>
        <p:txBody>
          <a:bodyPr/>
          <a:lstStyle/>
          <a:p>
            <a:fld id="{A8A219AF-31E1-4C13-8A47-7C32BFDA626C}" type="slidenum">
              <a:rPr lang="en-CA" smtClean="0"/>
              <a:t>52</a:t>
            </a:fld>
            <a:endParaRPr lang="en-CA"/>
          </a:p>
        </p:txBody>
      </p:sp>
    </p:spTree>
    <p:extLst>
      <p:ext uri="{BB962C8B-B14F-4D97-AF65-F5344CB8AC3E}">
        <p14:creationId xmlns:p14="http://schemas.microsoft.com/office/powerpoint/2010/main" val="317976685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8A219AF-31E1-4C13-8A47-7C32BFDA626C}" type="slidenum">
              <a:rPr lang="en-CA" smtClean="0"/>
              <a:t>53</a:t>
            </a:fld>
            <a:endParaRPr lang="en-CA"/>
          </a:p>
        </p:txBody>
      </p:sp>
    </p:spTree>
    <p:extLst>
      <p:ext uri="{BB962C8B-B14F-4D97-AF65-F5344CB8AC3E}">
        <p14:creationId xmlns:p14="http://schemas.microsoft.com/office/powerpoint/2010/main" val="158693608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CA"/>
          </a:p>
        </p:txBody>
      </p:sp>
      <p:sp>
        <p:nvSpPr>
          <p:cNvPr id="4" name="Slide Number Placeholder 3"/>
          <p:cNvSpPr>
            <a:spLocks noGrp="1"/>
          </p:cNvSpPr>
          <p:nvPr>
            <p:ph type="sldNum" sz="quarter" idx="10"/>
          </p:nvPr>
        </p:nvSpPr>
        <p:spPr/>
        <p:txBody>
          <a:bodyPr/>
          <a:lstStyle/>
          <a:p>
            <a:fld id="{A8A219AF-31E1-4C13-8A47-7C32BFDA626C}" type="slidenum">
              <a:rPr lang="en-CA" smtClean="0"/>
              <a:t>6</a:t>
            </a:fld>
            <a:endParaRPr lang="en-CA"/>
          </a:p>
        </p:txBody>
      </p:sp>
    </p:spTree>
    <p:extLst>
      <p:ext uri="{BB962C8B-B14F-4D97-AF65-F5344CB8AC3E}">
        <p14:creationId xmlns:p14="http://schemas.microsoft.com/office/powerpoint/2010/main" val="300744947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706D33-D618-7E70-D393-82A8D1E270C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69C6351-2ACC-EEBC-CADC-7C1AFA3E66A9}"/>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0615B815-DEE5-96E0-4693-9A1640428815}"/>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3B36B354-23FC-27FF-451C-4AFA675E3D80}"/>
              </a:ext>
            </a:extLst>
          </p:cNvPr>
          <p:cNvSpPr>
            <a:spLocks noGrp="1"/>
          </p:cNvSpPr>
          <p:nvPr>
            <p:ph type="sldNum" sz="quarter" idx="10"/>
          </p:nvPr>
        </p:nvSpPr>
        <p:spPr/>
        <p:txBody>
          <a:bodyPr/>
          <a:lstStyle/>
          <a:p>
            <a:fld id="{A8A219AF-31E1-4C13-8A47-7C32BFDA626C}" type="slidenum">
              <a:rPr lang="en-CA" smtClean="0"/>
              <a:t>8</a:t>
            </a:fld>
            <a:endParaRPr lang="en-CA"/>
          </a:p>
        </p:txBody>
      </p:sp>
    </p:spTree>
    <p:extLst>
      <p:ext uri="{BB962C8B-B14F-4D97-AF65-F5344CB8AC3E}">
        <p14:creationId xmlns:p14="http://schemas.microsoft.com/office/powerpoint/2010/main" val="70063051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56EA42-D07B-6487-97A9-1FE4E1BB764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FA23AA7-4FD2-20BD-2210-AE5B2C8A85E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BD7C31F-ACCA-880E-DD05-02F8143754C1}"/>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63F9200B-629F-1C65-CE15-9788A6B55985}"/>
              </a:ext>
            </a:extLst>
          </p:cNvPr>
          <p:cNvSpPr>
            <a:spLocks noGrp="1"/>
          </p:cNvSpPr>
          <p:nvPr>
            <p:ph type="sldNum" sz="quarter" idx="10"/>
          </p:nvPr>
        </p:nvSpPr>
        <p:spPr/>
        <p:txBody>
          <a:bodyPr/>
          <a:lstStyle/>
          <a:p>
            <a:fld id="{A8A219AF-31E1-4C13-8A47-7C32BFDA626C}" type="slidenum">
              <a:rPr lang="en-CA" smtClean="0"/>
              <a:t>9</a:t>
            </a:fld>
            <a:endParaRPr lang="en-CA"/>
          </a:p>
        </p:txBody>
      </p:sp>
    </p:spTree>
    <p:extLst>
      <p:ext uri="{BB962C8B-B14F-4D97-AF65-F5344CB8AC3E}">
        <p14:creationId xmlns:p14="http://schemas.microsoft.com/office/powerpoint/2010/main" val="322440270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CBFAA9E6-400A-E640-A318-E520058423C6}" type="slidenum">
              <a:rPr lang="en-US" smtClean="0"/>
              <a:pPr/>
              <a:t>11</a:t>
            </a:fld>
            <a:endParaRPr lang="en-US"/>
          </a:p>
        </p:txBody>
      </p:sp>
    </p:spTree>
    <p:extLst>
      <p:ext uri="{BB962C8B-B14F-4D97-AF65-F5344CB8AC3E}">
        <p14:creationId xmlns:p14="http://schemas.microsoft.com/office/powerpoint/2010/main" val="48548495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B29C97-0919-AAE7-0FFC-BF5F9ACFA7C9}"/>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C94D40D0-C236-2F5C-50B4-60750F424B91}"/>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404CBCD7-44C6-0EB4-B406-21E7537B6AC9}"/>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01E43B3B-DA10-C3EE-79BC-782039D9D3B4}"/>
              </a:ext>
            </a:extLst>
          </p:cNvPr>
          <p:cNvSpPr>
            <a:spLocks noGrp="1"/>
          </p:cNvSpPr>
          <p:nvPr>
            <p:ph type="sldNum" sz="quarter" idx="5"/>
          </p:nvPr>
        </p:nvSpPr>
        <p:spPr/>
        <p:txBody>
          <a:bodyPr/>
          <a:lstStyle/>
          <a:p>
            <a:fld id="{CBFAA9E6-400A-E640-A318-E520058423C6}" type="slidenum">
              <a:rPr lang="en-US" smtClean="0"/>
              <a:pPr/>
              <a:t>12</a:t>
            </a:fld>
            <a:endParaRPr lang="en-US"/>
          </a:p>
        </p:txBody>
      </p:sp>
    </p:spTree>
    <p:extLst>
      <p:ext uri="{BB962C8B-B14F-4D97-AF65-F5344CB8AC3E}">
        <p14:creationId xmlns:p14="http://schemas.microsoft.com/office/powerpoint/2010/main" val="350711788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4F35EB-E23A-6D7A-2E1D-3F7E4F802CD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67CDF97-D177-C450-1BA9-A08A250BD54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2626E69-0130-87AC-0160-A74DC7032E79}"/>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CF8575BB-393D-6835-8541-F48676105FCE}"/>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BFAA9E6-400A-E640-A318-E520058423C6}"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3298653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emf"/></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image" Target="../media/image5.emf"/></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image" Target="../media/image5.emf"/></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solidFill>
          <a:schemeClr val="bg1"/>
        </a:solidFill>
        <a:effectLst/>
      </p:bgPr>
    </p:bg>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9DEB283B-D6E9-66DA-27D8-C76615D31466}"/>
              </a:ext>
            </a:extLst>
          </p:cNvPr>
          <p:cNvPicPr>
            <a:picLocks noChangeAspect="1"/>
          </p:cNvPicPr>
          <p:nvPr userDrawn="1"/>
        </p:nvPicPr>
        <p:blipFill>
          <a:blip r:embed="rId2"/>
          <a:stretch>
            <a:fillRect/>
          </a:stretch>
        </p:blipFill>
        <p:spPr>
          <a:xfrm>
            <a:off x="-22735" y="1581913"/>
            <a:ext cx="12214735" cy="5276087"/>
          </a:xfrm>
          <a:prstGeom prst="rect">
            <a:avLst/>
          </a:prstGeom>
          <a:effectLst/>
        </p:spPr>
      </p:pic>
      <p:sp>
        <p:nvSpPr>
          <p:cNvPr id="2" name="Title 1"/>
          <p:cNvSpPr>
            <a:spLocks noGrp="1"/>
          </p:cNvSpPr>
          <p:nvPr>
            <p:ph type="ctrTitle"/>
          </p:nvPr>
        </p:nvSpPr>
        <p:spPr>
          <a:xfrm>
            <a:off x="914400" y="2895451"/>
            <a:ext cx="10363200" cy="891931"/>
          </a:xfrm>
          <a:prstGeom prst="rect">
            <a:avLst/>
          </a:prstGeom>
        </p:spPr>
        <p:txBody>
          <a:bodyPr>
            <a:normAutofit/>
          </a:bodyPr>
          <a:lstStyle>
            <a:lvl1pPr algn="ctr">
              <a:defRPr sz="3733" b="1" i="0" cap="none" baseline="0">
                <a:solidFill>
                  <a:srgbClr val="715073"/>
                </a:solidFill>
                <a:latin typeface="+mj-lt"/>
                <a:cs typeface="Arial"/>
              </a:defRPr>
            </a:lvl1pPr>
          </a:lstStyle>
          <a:p>
            <a:r>
              <a:rPr lang="en-US"/>
              <a:t>Click to edit Master title style</a:t>
            </a:r>
          </a:p>
        </p:txBody>
      </p:sp>
      <p:sp>
        <p:nvSpPr>
          <p:cNvPr id="3" name="Subtitle 2"/>
          <p:cNvSpPr>
            <a:spLocks noGrp="1"/>
          </p:cNvSpPr>
          <p:nvPr>
            <p:ph type="subTitle" idx="1"/>
          </p:nvPr>
        </p:nvSpPr>
        <p:spPr>
          <a:xfrm>
            <a:off x="1738671" y="4066360"/>
            <a:ext cx="8534400" cy="1073769"/>
          </a:xfrm>
          <a:prstGeom prst="rect">
            <a:avLst/>
          </a:prstGeom>
        </p:spPr>
        <p:txBody>
          <a:bodyPr>
            <a:normAutofit/>
          </a:bodyPr>
          <a:lstStyle>
            <a:lvl1pPr marL="0" indent="0" algn="ctr">
              <a:buNone/>
              <a:defRPr sz="2400" cap="all" baseline="0">
                <a:solidFill>
                  <a:schemeClr val="bg1">
                    <a:lumMod val="50000"/>
                  </a:schemeClr>
                </a:solidFill>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en-US"/>
              <a:t>Click to edit Master subtitle style</a:t>
            </a:r>
          </a:p>
        </p:txBody>
      </p:sp>
      <p:sp>
        <p:nvSpPr>
          <p:cNvPr id="5" name="Rectangle 4">
            <a:extLst>
              <a:ext uri="{FF2B5EF4-FFF2-40B4-BE49-F238E27FC236}">
                <a16:creationId xmlns:a16="http://schemas.microsoft.com/office/drawing/2014/main" id="{00CDD8DC-F016-34A6-96B0-D85B5DF0BF21}"/>
              </a:ext>
            </a:extLst>
          </p:cNvPr>
          <p:cNvSpPr/>
          <p:nvPr userDrawn="1"/>
        </p:nvSpPr>
        <p:spPr>
          <a:xfrm>
            <a:off x="0" y="-10160"/>
            <a:ext cx="12192000" cy="1592072"/>
          </a:xfrm>
          <a:prstGeom prst="rect">
            <a:avLst/>
          </a:prstGeom>
          <a:solidFill>
            <a:srgbClr val="E63E30"/>
          </a:solidFill>
          <a:ln>
            <a:noFill/>
          </a:ln>
          <a:effectLst>
            <a:outerShdw blurRad="50800" dist="38100" dir="2700000" algn="t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620D9302-B2BF-7806-DA13-4F0A245D6742}"/>
              </a:ext>
            </a:extLst>
          </p:cNvPr>
          <p:cNvPicPr>
            <a:picLocks noChangeAspect="1"/>
          </p:cNvPicPr>
          <p:nvPr userDrawn="1"/>
        </p:nvPicPr>
        <p:blipFill>
          <a:blip r:embed="rId3"/>
          <a:stretch>
            <a:fillRect/>
          </a:stretch>
        </p:blipFill>
        <p:spPr>
          <a:xfrm>
            <a:off x="10195560" y="801827"/>
            <a:ext cx="1645920" cy="1645920"/>
          </a:xfrm>
          <a:prstGeom prst="rect">
            <a:avLst/>
          </a:prstGeom>
          <a:effectLst>
            <a:outerShdw blurRad="50800" dist="38100" dir="2700000" algn="tl" rotWithShape="0">
              <a:prstClr val="black">
                <a:alpha val="40000"/>
              </a:prstClr>
            </a:outerShdw>
          </a:effectLst>
        </p:spPr>
      </p:pic>
      <p:sp>
        <p:nvSpPr>
          <p:cNvPr id="11" name="Rectangle 10">
            <a:extLst>
              <a:ext uri="{FF2B5EF4-FFF2-40B4-BE49-F238E27FC236}">
                <a16:creationId xmlns:a16="http://schemas.microsoft.com/office/drawing/2014/main" id="{5E21949A-2ED2-0B8E-2671-CD227327CEDC}"/>
              </a:ext>
            </a:extLst>
          </p:cNvPr>
          <p:cNvSpPr/>
          <p:nvPr userDrawn="1"/>
        </p:nvSpPr>
        <p:spPr>
          <a:xfrm>
            <a:off x="0" y="6634480"/>
            <a:ext cx="12192000" cy="223520"/>
          </a:xfrm>
          <a:prstGeom prst="rect">
            <a:avLst/>
          </a:prstGeom>
          <a:solidFill>
            <a:srgbClr val="E63E3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99E3ED3A-552F-B2EE-2EC9-C7EE68B857B8}"/>
              </a:ext>
            </a:extLst>
          </p:cNvPr>
          <p:cNvPicPr>
            <a:picLocks noChangeAspect="1"/>
          </p:cNvPicPr>
          <p:nvPr userDrawn="1"/>
        </p:nvPicPr>
        <p:blipFill>
          <a:blip r:embed="rId4"/>
          <a:stretch>
            <a:fillRect/>
          </a:stretch>
        </p:blipFill>
        <p:spPr>
          <a:xfrm>
            <a:off x="350520" y="402474"/>
            <a:ext cx="4150847" cy="798705"/>
          </a:xfrm>
          <a:prstGeom prst="rect">
            <a:avLst/>
          </a:prstGeom>
        </p:spPr>
      </p:pic>
    </p:spTree>
    <p:extLst>
      <p:ext uri="{BB962C8B-B14F-4D97-AF65-F5344CB8AC3E}">
        <p14:creationId xmlns:p14="http://schemas.microsoft.com/office/powerpoint/2010/main" val="26460919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ext page">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CAF28C43-AF8B-F72B-7E0E-FEC3EBDE4D0D}"/>
              </a:ext>
            </a:extLst>
          </p:cNvPr>
          <p:cNvPicPr>
            <a:picLocks noChangeAspect="1"/>
          </p:cNvPicPr>
          <p:nvPr userDrawn="1"/>
        </p:nvPicPr>
        <p:blipFill>
          <a:blip r:embed="rId2">
            <a:alphaModFix amt="27000"/>
          </a:blip>
          <a:stretch>
            <a:fillRect/>
          </a:stretch>
        </p:blipFill>
        <p:spPr>
          <a:xfrm>
            <a:off x="0" y="0"/>
            <a:ext cx="12192000" cy="1189521"/>
          </a:xfrm>
          <a:prstGeom prst="rect">
            <a:avLst/>
          </a:prstGeom>
          <a:effectLst/>
        </p:spPr>
      </p:pic>
      <p:sp>
        <p:nvSpPr>
          <p:cNvPr id="3" name="Rectangle 2">
            <a:extLst>
              <a:ext uri="{FF2B5EF4-FFF2-40B4-BE49-F238E27FC236}">
                <a16:creationId xmlns:a16="http://schemas.microsoft.com/office/drawing/2014/main" id="{F015CD90-E1A0-30BA-9452-6F7524104369}"/>
              </a:ext>
            </a:extLst>
          </p:cNvPr>
          <p:cNvSpPr/>
          <p:nvPr userDrawn="1"/>
        </p:nvSpPr>
        <p:spPr>
          <a:xfrm>
            <a:off x="0" y="-10160"/>
            <a:ext cx="12192000" cy="365124"/>
          </a:xfrm>
          <a:prstGeom prst="rect">
            <a:avLst/>
          </a:prstGeom>
          <a:solidFill>
            <a:srgbClr val="E63E30"/>
          </a:solidFill>
          <a:ln>
            <a:noFill/>
          </a:ln>
          <a:effectLst>
            <a:outerShdw blurRad="50800" dist="38100" dir="2700000" algn="t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64C13000-320F-D844-BE01-DD67AD566586}"/>
              </a:ext>
            </a:extLst>
          </p:cNvPr>
          <p:cNvPicPr>
            <a:picLocks noChangeAspect="1"/>
          </p:cNvPicPr>
          <p:nvPr userDrawn="1"/>
        </p:nvPicPr>
        <p:blipFill>
          <a:blip r:embed="rId3"/>
          <a:stretch>
            <a:fillRect/>
          </a:stretch>
        </p:blipFill>
        <p:spPr>
          <a:xfrm>
            <a:off x="11264348" y="-16097"/>
            <a:ext cx="636104" cy="636104"/>
          </a:xfrm>
          <a:prstGeom prst="rect">
            <a:avLst/>
          </a:prstGeom>
          <a:effectLst>
            <a:outerShdw blurRad="50800" dist="38100" dir="2700000" algn="tl" rotWithShape="0">
              <a:prstClr val="black">
                <a:alpha val="40000"/>
              </a:prstClr>
            </a:outerShdw>
          </a:effectLst>
        </p:spPr>
      </p:pic>
      <p:sp>
        <p:nvSpPr>
          <p:cNvPr id="7" name="Title 1"/>
          <p:cNvSpPr>
            <a:spLocks noGrp="1"/>
          </p:cNvSpPr>
          <p:nvPr>
            <p:ph type="title"/>
          </p:nvPr>
        </p:nvSpPr>
        <p:spPr>
          <a:xfrm>
            <a:off x="419100" y="1340569"/>
            <a:ext cx="10972800" cy="713539"/>
          </a:xfrm>
          <a:prstGeom prst="rect">
            <a:avLst/>
          </a:prstGeom>
        </p:spPr>
        <p:txBody>
          <a:bodyPr lIns="0" tIns="0" rIns="0" bIns="0"/>
          <a:lstStyle>
            <a:lvl1pPr>
              <a:defRPr sz="2667" b="0" cap="none" baseline="0">
                <a:solidFill>
                  <a:srgbClr val="715073"/>
                </a:solidFill>
                <a:latin typeface="+mj-lt"/>
              </a:defRPr>
            </a:lvl1pPr>
          </a:lstStyle>
          <a:p>
            <a:r>
              <a:rPr lang="en-US"/>
              <a:t>Click to edit Master title style</a:t>
            </a:r>
          </a:p>
        </p:txBody>
      </p:sp>
      <p:sp>
        <p:nvSpPr>
          <p:cNvPr id="8" name="Content Placeholder 2"/>
          <p:cNvSpPr>
            <a:spLocks noGrp="1"/>
          </p:cNvSpPr>
          <p:nvPr>
            <p:ph idx="1" hasCustomPrompt="1"/>
          </p:nvPr>
        </p:nvSpPr>
        <p:spPr>
          <a:xfrm>
            <a:off x="419100" y="2033094"/>
            <a:ext cx="10972800" cy="3954624"/>
          </a:xfrm>
          <a:prstGeom prst="rect">
            <a:avLst/>
          </a:prstGeom>
        </p:spPr>
        <p:txBody>
          <a:bodyPr lIns="0" tIns="0" rIns="0" bIns="0"/>
          <a:lstStyle>
            <a:lvl1pPr>
              <a:defRPr sz="2667">
                <a:solidFill>
                  <a:schemeClr val="bg1">
                    <a:lumMod val="50000"/>
                  </a:schemeClr>
                </a:solidFill>
              </a:defRPr>
            </a:lvl1pPr>
            <a:lvl2pPr>
              <a:defRPr sz="2400">
                <a:solidFill>
                  <a:schemeClr val="bg1">
                    <a:lumMod val="50000"/>
                  </a:schemeClr>
                </a:solidFill>
              </a:defRPr>
            </a:lvl2pPr>
            <a:lvl3pPr>
              <a:defRPr sz="2133">
                <a:solidFill>
                  <a:schemeClr val="bg1">
                    <a:lumMod val="50000"/>
                  </a:schemeClr>
                </a:solidFill>
              </a:defRPr>
            </a:lvl3pPr>
            <a:lvl4pPr>
              <a:defRPr sz="1867">
                <a:solidFill>
                  <a:schemeClr val="bg1">
                    <a:lumMod val="50000"/>
                  </a:schemeClr>
                </a:solidFill>
              </a:defRPr>
            </a:lvl4pPr>
            <a:lvl5pPr>
              <a:defRPr sz="1867">
                <a:solidFill>
                  <a:schemeClr val="bg1">
                    <a:lumMod val="50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Date Placeholder 3">
            <a:extLst>
              <a:ext uri="{FF2B5EF4-FFF2-40B4-BE49-F238E27FC236}">
                <a16:creationId xmlns:a16="http://schemas.microsoft.com/office/drawing/2014/main" id="{CAE195A5-01B6-9E42-A4B3-047ACDC25E46}"/>
              </a:ext>
            </a:extLst>
          </p:cNvPr>
          <p:cNvSpPr>
            <a:spLocks noGrp="1"/>
          </p:cNvSpPr>
          <p:nvPr>
            <p:ph type="dt" sz="half" idx="10"/>
          </p:nvPr>
        </p:nvSpPr>
        <p:spPr>
          <a:xfrm>
            <a:off x="7315201" y="6633881"/>
            <a:ext cx="3290047" cy="224120"/>
          </a:xfrm>
          <a:prstGeom prst="rect">
            <a:avLst/>
          </a:prstGeom>
        </p:spPr>
        <p:txBody>
          <a:bodyPr/>
          <a:lstStyle>
            <a:lvl1pPr>
              <a:defRPr sz="1067">
                <a:solidFill>
                  <a:schemeClr val="bg1"/>
                </a:solidFill>
              </a:defRPr>
            </a:lvl1pPr>
          </a:lstStyle>
          <a:p>
            <a:fld id="{12F42DBC-C000-474C-847A-96A1FE0230FB}" type="datetime1">
              <a:rPr lang="en-US" smtClean="0"/>
              <a:pPr/>
              <a:t>8/26/2026</a:t>
            </a:fld>
            <a:endParaRPr lang="en-US"/>
          </a:p>
        </p:txBody>
      </p:sp>
      <p:sp>
        <p:nvSpPr>
          <p:cNvPr id="11" name="Slide Number Placeholder 5">
            <a:extLst>
              <a:ext uri="{FF2B5EF4-FFF2-40B4-BE49-F238E27FC236}">
                <a16:creationId xmlns:a16="http://schemas.microsoft.com/office/drawing/2014/main" id="{75AE88F0-BFDA-2D49-908A-4FE3AB1EA0C0}"/>
              </a:ext>
            </a:extLst>
          </p:cNvPr>
          <p:cNvSpPr>
            <a:spLocks noGrp="1"/>
          </p:cNvSpPr>
          <p:nvPr>
            <p:ph type="sldNum" sz="quarter" idx="12"/>
          </p:nvPr>
        </p:nvSpPr>
        <p:spPr>
          <a:xfrm>
            <a:off x="8737600" y="6633882"/>
            <a:ext cx="2889624" cy="224119"/>
          </a:xfrm>
          <a:prstGeom prst="rect">
            <a:avLst/>
          </a:prstGeom>
        </p:spPr>
        <p:txBody>
          <a:bodyPr/>
          <a:lstStyle>
            <a:lvl1pPr>
              <a:defRPr sz="1200">
                <a:solidFill>
                  <a:schemeClr val="bg1"/>
                </a:solidFill>
              </a:defRPr>
            </a:lvl1pPr>
          </a:lstStyle>
          <a:p>
            <a:fld id="{D8009FEC-A01C-EB4F-9AED-98C23E3BD7AC}" type="slidenum">
              <a:rPr lang="en-US" smtClean="0"/>
              <a:pPr/>
              <a:t>‹#›</a:t>
            </a:fld>
            <a:endParaRPr lang="en-US"/>
          </a:p>
        </p:txBody>
      </p:sp>
      <p:pic>
        <p:nvPicPr>
          <p:cNvPr id="6" name="Picture 5">
            <a:extLst>
              <a:ext uri="{FF2B5EF4-FFF2-40B4-BE49-F238E27FC236}">
                <a16:creationId xmlns:a16="http://schemas.microsoft.com/office/drawing/2014/main" id="{CD39EA55-0FA9-31E1-0F8A-994F9351C83D}"/>
              </a:ext>
            </a:extLst>
          </p:cNvPr>
          <p:cNvPicPr>
            <a:picLocks noChangeAspect="1"/>
          </p:cNvPicPr>
          <p:nvPr userDrawn="1"/>
        </p:nvPicPr>
        <p:blipFill>
          <a:blip r:embed="rId4"/>
          <a:stretch>
            <a:fillRect/>
          </a:stretch>
        </p:blipFill>
        <p:spPr>
          <a:xfrm>
            <a:off x="419100" y="485395"/>
            <a:ext cx="3274359" cy="634165"/>
          </a:xfrm>
          <a:prstGeom prst="rect">
            <a:avLst/>
          </a:prstGeom>
        </p:spPr>
      </p:pic>
    </p:spTree>
    <p:extLst>
      <p:ext uri="{BB962C8B-B14F-4D97-AF65-F5344CB8AC3E}">
        <p14:creationId xmlns:p14="http://schemas.microsoft.com/office/powerpoint/2010/main" val="3660538155"/>
      </p:ext>
    </p:extLst>
  </p:cSld>
  <p:clrMapOvr>
    <a:masterClrMapping/>
  </p:clrMapOvr>
  <p:extLst>
    <p:ext uri="{DCECCB84-F9BA-43D5-87BE-67443E8EF086}">
      <p15:sldGuideLst xmlns:p15="http://schemas.microsoft.com/office/powerpoint/2012/main">
        <p15:guide id="1" orient="horz" pos="840" userDrawn="1">
          <p15:clr>
            <a:srgbClr val="FBAE40"/>
          </p15:clr>
        </p15:guide>
        <p15:guide id="2" pos="264" userDrawn="1">
          <p15:clr>
            <a:srgbClr val="FBAE40"/>
          </p15:clr>
        </p15:guide>
        <p15:guide id="4" orient="horz" pos="1200" userDrawn="1">
          <p15:clr>
            <a:srgbClr val="FBAE40"/>
          </p15:clr>
        </p15:guide>
        <p15:guide id="5" orient="horz" pos="1272" userDrawn="1">
          <p15:clr>
            <a:srgbClr val="FBAE40"/>
          </p15:clr>
        </p15:guide>
        <p15:guide id="6" orient="horz" pos="2136" userDrawn="1">
          <p15:clr>
            <a:srgbClr val="FBAE40"/>
          </p15:clr>
        </p15:guide>
        <p15:guide id="7" orient="horz" pos="3984" userDrawn="1">
          <p15:clr>
            <a:srgbClr val="FBAE40"/>
          </p15:clr>
        </p15:guide>
        <p15:guide id="8" pos="5112" userDrawn="1">
          <p15:clr>
            <a:srgbClr val="FBAE40"/>
          </p15:clr>
        </p15:guide>
        <p15:guide id="9" pos="5280"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609600" y="2542402"/>
            <a:ext cx="5384800" cy="3537599"/>
          </a:xfrm>
          <a:prstGeom prst="rect">
            <a:avLst/>
          </a:prstGeom>
        </p:spPr>
        <p:txBody>
          <a:bodyPr/>
          <a:lstStyle>
            <a:lvl1pPr>
              <a:defRPr sz="3200">
                <a:solidFill>
                  <a:schemeClr val="bg1">
                    <a:lumMod val="50000"/>
                  </a:schemeClr>
                </a:solidFill>
              </a:defRPr>
            </a:lvl1pPr>
            <a:lvl2pPr>
              <a:defRPr sz="2667">
                <a:solidFill>
                  <a:schemeClr val="bg1">
                    <a:lumMod val="50000"/>
                  </a:schemeClr>
                </a:solidFill>
              </a:defRPr>
            </a:lvl2pPr>
            <a:lvl3pPr>
              <a:defRPr sz="2400">
                <a:solidFill>
                  <a:schemeClr val="bg1">
                    <a:lumMod val="50000"/>
                  </a:schemeClr>
                </a:solidFill>
              </a:defRPr>
            </a:lvl3pPr>
            <a:lvl4pPr>
              <a:defRPr sz="2133">
                <a:solidFill>
                  <a:schemeClr val="bg1">
                    <a:lumMod val="50000"/>
                  </a:schemeClr>
                </a:solidFill>
              </a:defRPr>
            </a:lvl4pPr>
            <a:lvl5pPr>
              <a:defRPr sz="2133">
                <a:solidFill>
                  <a:schemeClr val="bg1">
                    <a:lumMod val="50000"/>
                  </a:schemeClr>
                </a:solidFill>
              </a:defRPr>
            </a:lvl5pPr>
            <a:lvl6pPr>
              <a:defRPr sz="2400"/>
            </a:lvl6pPr>
            <a:lvl7pPr>
              <a:defRPr sz="2400"/>
            </a:lvl7pPr>
            <a:lvl8pPr>
              <a:defRPr sz="2400"/>
            </a:lvl8pPr>
            <a:lvl9pPr>
              <a:defRPr sz="2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2542402"/>
            <a:ext cx="5384800" cy="3537599"/>
          </a:xfrm>
          <a:prstGeom prst="rect">
            <a:avLst/>
          </a:prstGeom>
        </p:spPr>
        <p:txBody>
          <a:bodyPr/>
          <a:lstStyle>
            <a:lvl1pPr>
              <a:defRPr sz="3200">
                <a:solidFill>
                  <a:schemeClr val="bg1">
                    <a:lumMod val="50000"/>
                  </a:schemeClr>
                </a:solidFill>
              </a:defRPr>
            </a:lvl1pPr>
            <a:lvl2pPr>
              <a:defRPr sz="2667">
                <a:solidFill>
                  <a:schemeClr val="bg1">
                    <a:lumMod val="50000"/>
                  </a:schemeClr>
                </a:solidFill>
              </a:defRPr>
            </a:lvl2pPr>
            <a:lvl3pPr>
              <a:defRPr sz="2400">
                <a:solidFill>
                  <a:schemeClr val="bg1">
                    <a:lumMod val="50000"/>
                  </a:schemeClr>
                </a:solidFill>
              </a:defRPr>
            </a:lvl3pPr>
            <a:lvl4pPr>
              <a:defRPr sz="2133">
                <a:solidFill>
                  <a:schemeClr val="bg1">
                    <a:lumMod val="50000"/>
                  </a:schemeClr>
                </a:solidFill>
              </a:defRPr>
            </a:lvl4pPr>
            <a:lvl5pPr>
              <a:defRPr sz="2133">
                <a:solidFill>
                  <a:schemeClr val="bg1">
                    <a:lumMod val="50000"/>
                  </a:schemeClr>
                </a:solidFill>
              </a:defRPr>
            </a:lvl5pPr>
            <a:lvl6pPr>
              <a:defRPr sz="2400"/>
            </a:lvl6pPr>
            <a:lvl7pPr>
              <a:defRPr sz="2400"/>
            </a:lvl7pPr>
            <a:lvl8pPr>
              <a:defRPr sz="2400"/>
            </a:lvl8pPr>
            <a:lvl9pPr>
              <a:defRPr sz="2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Title 1">
            <a:extLst>
              <a:ext uri="{FF2B5EF4-FFF2-40B4-BE49-F238E27FC236}">
                <a16:creationId xmlns:a16="http://schemas.microsoft.com/office/drawing/2014/main" id="{9E890E63-09A9-CB45-AC48-FF418B992E57}"/>
              </a:ext>
            </a:extLst>
          </p:cNvPr>
          <p:cNvSpPr>
            <a:spLocks noGrp="1"/>
          </p:cNvSpPr>
          <p:nvPr>
            <p:ph type="title"/>
          </p:nvPr>
        </p:nvSpPr>
        <p:spPr>
          <a:xfrm>
            <a:off x="609600" y="1340569"/>
            <a:ext cx="10972800" cy="713539"/>
          </a:xfrm>
          <a:prstGeom prst="rect">
            <a:avLst/>
          </a:prstGeom>
        </p:spPr>
        <p:txBody>
          <a:bodyPr/>
          <a:lstStyle>
            <a:lvl1pPr>
              <a:defRPr sz="2667" cap="none" baseline="0">
                <a:solidFill>
                  <a:srgbClr val="715073"/>
                </a:solidFill>
              </a:defRPr>
            </a:lvl1pPr>
          </a:lstStyle>
          <a:p>
            <a:r>
              <a:rPr lang="en-US"/>
              <a:t>Click to edit Master title style</a:t>
            </a:r>
          </a:p>
        </p:txBody>
      </p:sp>
      <p:sp>
        <p:nvSpPr>
          <p:cNvPr id="8" name="Date Placeholder 3">
            <a:extLst>
              <a:ext uri="{FF2B5EF4-FFF2-40B4-BE49-F238E27FC236}">
                <a16:creationId xmlns:a16="http://schemas.microsoft.com/office/drawing/2014/main" id="{8DA6EE22-B7DB-5B4B-B5D2-2EEEFE97C8F0}"/>
              </a:ext>
            </a:extLst>
          </p:cNvPr>
          <p:cNvSpPr>
            <a:spLocks noGrp="1"/>
          </p:cNvSpPr>
          <p:nvPr>
            <p:ph type="dt" sz="half" idx="10"/>
          </p:nvPr>
        </p:nvSpPr>
        <p:spPr>
          <a:xfrm>
            <a:off x="7315201" y="6633882"/>
            <a:ext cx="3290047" cy="224120"/>
          </a:xfrm>
          <a:prstGeom prst="rect">
            <a:avLst/>
          </a:prstGeom>
        </p:spPr>
        <p:txBody>
          <a:bodyPr/>
          <a:lstStyle>
            <a:lvl1pPr>
              <a:defRPr sz="1067">
                <a:solidFill>
                  <a:schemeClr val="bg1"/>
                </a:solidFill>
              </a:defRPr>
            </a:lvl1pPr>
          </a:lstStyle>
          <a:p>
            <a:fld id="{12F42DBC-C000-474C-847A-96A1FE0230FB}" type="datetime1">
              <a:rPr lang="en-US" smtClean="0"/>
              <a:pPr/>
              <a:t>8/26/2026</a:t>
            </a:fld>
            <a:endParaRPr lang="en-US"/>
          </a:p>
        </p:txBody>
      </p:sp>
      <p:sp>
        <p:nvSpPr>
          <p:cNvPr id="11" name="Slide Number Placeholder 5">
            <a:extLst>
              <a:ext uri="{FF2B5EF4-FFF2-40B4-BE49-F238E27FC236}">
                <a16:creationId xmlns:a16="http://schemas.microsoft.com/office/drawing/2014/main" id="{A23299B4-6F1F-0046-B254-9E3A6D5DEEF7}"/>
              </a:ext>
            </a:extLst>
          </p:cNvPr>
          <p:cNvSpPr>
            <a:spLocks noGrp="1"/>
          </p:cNvSpPr>
          <p:nvPr>
            <p:ph type="sldNum" sz="quarter" idx="12"/>
          </p:nvPr>
        </p:nvSpPr>
        <p:spPr>
          <a:xfrm>
            <a:off x="8737600" y="6633882"/>
            <a:ext cx="2889624" cy="224119"/>
          </a:xfrm>
          <a:prstGeom prst="rect">
            <a:avLst/>
          </a:prstGeom>
        </p:spPr>
        <p:txBody>
          <a:bodyPr/>
          <a:lstStyle>
            <a:lvl1pPr>
              <a:defRPr sz="1200">
                <a:solidFill>
                  <a:schemeClr val="bg1"/>
                </a:solidFill>
              </a:defRPr>
            </a:lvl1pPr>
          </a:lstStyle>
          <a:p>
            <a:fld id="{D8009FEC-A01C-EB4F-9AED-98C23E3BD7AC}" type="slidenum">
              <a:rPr lang="en-US" smtClean="0"/>
              <a:pPr/>
              <a:t>‹#›</a:t>
            </a:fld>
            <a:endParaRPr lang="en-US"/>
          </a:p>
        </p:txBody>
      </p:sp>
      <p:pic>
        <p:nvPicPr>
          <p:cNvPr id="2" name="Picture 1">
            <a:extLst>
              <a:ext uri="{FF2B5EF4-FFF2-40B4-BE49-F238E27FC236}">
                <a16:creationId xmlns:a16="http://schemas.microsoft.com/office/drawing/2014/main" id="{57364A12-5636-9277-6575-91D158B25B79}"/>
              </a:ext>
            </a:extLst>
          </p:cNvPr>
          <p:cNvPicPr>
            <a:picLocks noChangeAspect="1"/>
          </p:cNvPicPr>
          <p:nvPr userDrawn="1"/>
        </p:nvPicPr>
        <p:blipFill>
          <a:blip r:embed="rId2">
            <a:alphaModFix amt="27000"/>
          </a:blip>
          <a:stretch>
            <a:fillRect/>
          </a:stretch>
        </p:blipFill>
        <p:spPr>
          <a:xfrm>
            <a:off x="0" y="0"/>
            <a:ext cx="12192000" cy="1189521"/>
          </a:xfrm>
          <a:prstGeom prst="rect">
            <a:avLst/>
          </a:prstGeom>
          <a:effectLst/>
        </p:spPr>
      </p:pic>
      <p:sp>
        <p:nvSpPr>
          <p:cNvPr id="5" name="Rectangle 4">
            <a:extLst>
              <a:ext uri="{FF2B5EF4-FFF2-40B4-BE49-F238E27FC236}">
                <a16:creationId xmlns:a16="http://schemas.microsoft.com/office/drawing/2014/main" id="{B341DDE8-E7EB-A26A-E48C-93183E1D8336}"/>
              </a:ext>
            </a:extLst>
          </p:cNvPr>
          <p:cNvSpPr/>
          <p:nvPr userDrawn="1"/>
        </p:nvSpPr>
        <p:spPr>
          <a:xfrm>
            <a:off x="0" y="-10160"/>
            <a:ext cx="12192000" cy="365124"/>
          </a:xfrm>
          <a:prstGeom prst="rect">
            <a:avLst/>
          </a:prstGeom>
          <a:solidFill>
            <a:srgbClr val="E63E30"/>
          </a:solidFill>
          <a:ln>
            <a:noFill/>
          </a:ln>
          <a:effectLst>
            <a:outerShdw blurRad="50800" dist="38100" dir="2700000" algn="t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9964E339-2B80-88E0-57DF-B21F2C884209}"/>
              </a:ext>
            </a:extLst>
          </p:cNvPr>
          <p:cNvPicPr>
            <a:picLocks noChangeAspect="1"/>
          </p:cNvPicPr>
          <p:nvPr userDrawn="1"/>
        </p:nvPicPr>
        <p:blipFill>
          <a:blip r:embed="rId3"/>
          <a:stretch>
            <a:fillRect/>
          </a:stretch>
        </p:blipFill>
        <p:spPr>
          <a:xfrm>
            <a:off x="11264348" y="-16097"/>
            <a:ext cx="636104" cy="636104"/>
          </a:xfrm>
          <a:prstGeom prst="rect">
            <a:avLst/>
          </a:prstGeom>
          <a:effectLst>
            <a:outerShdw blurRad="50800" dist="38100" dir="2700000" algn="tl" rotWithShape="0">
              <a:prstClr val="black">
                <a:alpha val="40000"/>
              </a:prstClr>
            </a:outerShdw>
          </a:effectLst>
        </p:spPr>
      </p:pic>
      <p:pic>
        <p:nvPicPr>
          <p:cNvPr id="9" name="Picture 8">
            <a:extLst>
              <a:ext uri="{FF2B5EF4-FFF2-40B4-BE49-F238E27FC236}">
                <a16:creationId xmlns:a16="http://schemas.microsoft.com/office/drawing/2014/main" id="{0EEF466E-D5CC-7F9D-E70C-E196A952373D}"/>
              </a:ext>
            </a:extLst>
          </p:cNvPr>
          <p:cNvPicPr>
            <a:picLocks noChangeAspect="1"/>
          </p:cNvPicPr>
          <p:nvPr userDrawn="1"/>
        </p:nvPicPr>
        <p:blipFill>
          <a:blip r:embed="rId4"/>
          <a:stretch>
            <a:fillRect/>
          </a:stretch>
        </p:blipFill>
        <p:spPr>
          <a:xfrm>
            <a:off x="419100" y="485395"/>
            <a:ext cx="3274359" cy="634165"/>
          </a:xfrm>
          <a:prstGeom prst="rect">
            <a:avLst/>
          </a:prstGeom>
        </p:spPr>
      </p:pic>
    </p:spTree>
    <p:extLst>
      <p:ext uri="{BB962C8B-B14F-4D97-AF65-F5344CB8AC3E}">
        <p14:creationId xmlns:p14="http://schemas.microsoft.com/office/powerpoint/2010/main" val="347016147"/>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88B0519-EF76-0307-44D5-D7BE7BAEDA3E}"/>
              </a:ext>
            </a:extLst>
          </p:cNvPr>
          <p:cNvSpPr/>
          <p:nvPr userDrawn="1"/>
        </p:nvSpPr>
        <p:spPr>
          <a:xfrm>
            <a:off x="0" y="6634480"/>
            <a:ext cx="12192000" cy="223520"/>
          </a:xfrm>
          <a:prstGeom prst="rect">
            <a:avLst/>
          </a:prstGeom>
          <a:solidFill>
            <a:srgbClr val="E63E3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489209782"/>
      </p:ext>
    </p:extLst>
  </p:cSld>
  <p:clrMap bg1="lt1" tx1="dk1" bg2="lt2" tx2="dk2" accent1="accent1" accent2="accent2" accent3="accent3" accent4="accent4" accent5="accent5" accent6="accent6" hlink="hlink" folHlink="folHlink"/>
  <p:sldLayoutIdLst>
    <p:sldLayoutId id="2147483656" r:id="rId1"/>
    <p:sldLayoutId id="2147483657" r:id="rId2"/>
    <p:sldLayoutId id="2147483659" r:id="rId3"/>
  </p:sldLayoutIdLst>
  <p:txStyles>
    <p:titleStyle>
      <a:lvl1pPr algn="l" defTabSz="609585" rtl="0" eaLnBrk="0" fontAlgn="base" hangingPunct="0">
        <a:spcBef>
          <a:spcPct val="0"/>
        </a:spcBef>
        <a:spcAft>
          <a:spcPct val="0"/>
        </a:spcAft>
        <a:defRPr sz="4267" kern="1200">
          <a:solidFill>
            <a:srgbClr val="CD113B"/>
          </a:solidFill>
          <a:latin typeface="Arial"/>
          <a:ea typeface="Geneva" pitchFamily="37" charset="-128"/>
          <a:cs typeface="Arial"/>
        </a:defRPr>
      </a:lvl1pPr>
      <a:lvl2pPr algn="l" defTabSz="609585" rtl="0" eaLnBrk="0" fontAlgn="base" hangingPunct="0">
        <a:spcBef>
          <a:spcPct val="0"/>
        </a:spcBef>
        <a:spcAft>
          <a:spcPct val="0"/>
        </a:spcAft>
        <a:defRPr sz="4267">
          <a:solidFill>
            <a:srgbClr val="800000"/>
          </a:solidFill>
          <a:latin typeface="Times New Roman" pitchFamily="37" charset="0"/>
          <a:ea typeface="Geneva" pitchFamily="37" charset="-128"/>
          <a:cs typeface="Times New Roman" pitchFamily="18" charset="0"/>
        </a:defRPr>
      </a:lvl2pPr>
      <a:lvl3pPr algn="l" defTabSz="609585" rtl="0" eaLnBrk="0" fontAlgn="base" hangingPunct="0">
        <a:spcBef>
          <a:spcPct val="0"/>
        </a:spcBef>
        <a:spcAft>
          <a:spcPct val="0"/>
        </a:spcAft>
        <a:defRPr sz="4267">
          <a:solidFill>
            <a:srgbClr val="800000"/>
          </a:solidFill>
          <a:latin typeface="Times New Roman" pitchFamily="37" charset="0"/>
          <a:ea typeface="Geneva" pitchFamily="37" charset="-128"/>
          <a:cs typeface="Times New Roman" pitchFamily="18" charset="0"/>
        </a:defRPr>
      </a:lvl3pPr>
      <a:lvl4pPr algn="l" defTabSz="609585" rtl="0" eaLnBrk="0" fontAlgn="base" hangingPunct="0">
        <a:spcBef>
          <a:spcPct val="0"/>
        </a:spcBef>
        <a:spcAft>
          <a:spcPct val="0"/>
        </a:spcAft>
        <a:defRPr sz="4267">
          <a:solidFill>
            <a:srgbClr val="800000"/>
          </a:solidFill>
          <a:latin typeface="Times New Roman" pitchFamily="37" charset="0"/>
          <a:ea typeface="Geneva" pitchFamily="37" charset="-128"/>
          <a:cs typeface="Times New Roman" pitchFamily="18" charset="0"/>
        </a:defRPr>
      </a:lvl4pPr>
      <a:lvl5pPr algn="l" defTabSz="609585" rtl="0" eaLnBrk="0" fontAlgn="base" hangingPunct="0">
        <a:spcBef>
          <a:spcPct val="0"/>
        </a:spcBef>
        <a:spcAft>
          <a:spcPct val="0"/>
        </a:spcAft>
        <a:defRPr sz="4267">
          <a:solidFill>
            <a:srgbClr val="800000"/>
          </a:solidFill>
          <a:latin typeface="Times New Roman" pitchFamily="37" charset="0"/>
          <a:ea typeface="Geneva" pitchFamily="37" charset="-128"/>
          <a:cs typeface="Times New Roman" pitchFamily="18" charset="0"/>
        </a:defRPr>
      </a:lvl5pPr>
      <a:lvl6pPr marL="609585" algn="l" defTabSz="609585" rtl="0" fontAlgn="base">
        <a:spcBef>
          <a:spcPct val="0"/>
        </a:spcBef>
        <a:spcAft>
          <a:spcPct val="0"/>
        </a:spcAft>
        <a:defRPr sz="4267">
          <a:solidFill>
            <a:srgbClr val="800000"/>
          </a:solidFill>
          <a:latin typeface="Times New Roman" pitchFamily="37" charset="0"/>
          <a:ea typeface="Geneva" pitchFamily="37" charset="-128"/>
        </a:defRPr>
      </a:lvl6pPr>
      <a:lvl7pPr marL="1219170" algn="l" defTabSz="609585" rtl="0" fontAlgn="base">
        <a:spcBef>
          <a:spcPct val="0"/>
        </a:spcBef>
        <a:spcAft>
          <a:spcPct val="0"/>
        </a:spcAft>
        <a:defRPr sz="4267">
          <a:solidFill>
            <a:srgbClr val="800000"/>
          </a:solidFill>
          <a:latin typeface="Times New Roman" pitchFamily="37" charset="0"/>
          <a:ea typeface="Geneva" pitchFamily="37" charset="-128"/>
        </a:defRPr>
      </a:lvl7pPr>
      <a:lvl8pPr marL="1828754" algn="l" defTabSz="609585" rtl="0" fontAlgn="base">
        <a:spcBef>
          <a:spcPct val="0"/>
        </a:spcBef>
        <a:spcAft>
          <a:spcPct val="0"/>
        </a:spcAft>
        <a:defRPr sz="4267">
          <a:solidFill>
            <a:srgbClr val="800000"/>
          </a:solidFill>
          <a:latin typeface="Times New Roman" pitchFamily="37" charset="0"/>
          <a:ea typeface="Geneva" pitchFamily="37" charset="-128"/>
        </a:defRPr>
      </a:lvl8pPr>
      <a:lvl9pPr marL="2438339" algn="l" defTabSz="609585" rtl="0" fontAlgn="base">
        <a:spcBef>
          <a:spcPct val="0"/>
        </a:spcBef>
        <a:spcAft>
          <a:spcPct val="0"/>
        </a:spcAft>
        <a:defRPr sz="4267">
          <a:solidFill>
            <a:srgbClr val="800000"/>
          </a:solidFill>
          <a:latin typeface="Times New Roman" pitchFamily="37" charset="0"/>
          <a:ea typeface="Geneva" pitchFamily="37" charset="-128"/>
        </a:defRPr>
      </a:lvl9pPr>
    </p:titleStyle>
    <p:bodyStyle>
      <a:lvl1pPr marL="457189" indent="-457189" algn="l" defTabSz="609585" rtl="0" eaLnBrk="0" fontAlgn="base" hangingPunct="0">
        <a:spcBef>
          <a:spcPct val="20000"/>
        </a:spcBef>
        <a:spcAft>
          <a:spcPct val="0"/>
        </a:spcAft>
        <a:buFont typeface="Arial" charset="0"/>
        <a:buChar char="•"/>
        <a:defRPr sz="3200" kern="1200">
          <a:solidFill>
            <a:schemeClr val="tx1"/>
          </a:solidFill>
          <a:latin typeface="+mn-lt"/>
          <a:ea typeface="Geneva" pitchFamily="37" charset="-128"/>
          <a:cs typeface="Geneva" pitchFamily="37" charset="-128"/>
        </a:defRPr>
      </a:lvl1pPr>
      <a:lvl2pPr marL="990575" indent="-380990" algn="l" defTabSz="609585" rtl="0" eaLnBrk="0" fontAlgn="base" hangingPunct="0">
        <a:spcBef>
          <a:spcPct val="20000"/>
        </a:spcBef>
        <a:spcAft>
          <a:spcPct val="0"/>
        </a:spcAft>
        <a:buFont typeface="Arial" charset="0"/>
        <a:buChar char="–"/>
        <a:defRPr sz="2667" kern="1200">
          <a:solidFill>
            <a:schemeClr val="tx1"/>
          </a:solidFill>
          <a:latin typeface="+mn-lt"/>
          <a:ea typeface="Geneva" pitchFamily="37" charset="-128"/>
          <a:cs typeface="+mn-cs"/>
        </a:defRPr>
      </a:lvl2pPr>
      <a:lvl3pPr marL="1523962" indent="-304792" algn="l" defTabSz="609585" rtl="0" eaLnBrk="0" fontAlgn="base" hangingPunct="0">
        <a:spcBef>
          <a:spcPct val="20000"/>
        </a:spcBef>
        <a:spcAft>
          <a:spcPct val="0"/>
        </a:spcAft>
        <a:buFont typeface="Arial" charset="0"/>
        <a:buChar char="•"/>
        <a:defRPr kern="1200">
          <a:solidFill>
            <a:schemeClr val="tx1"/>
          </a:solidFill>
          <a:latin typeface="+mn-lt"/>
          <a:ea typeface="Geneva" pitchFamily="37" charset="-128"/>
          <a:cs typeface="+mn-cs"/>
        </a:defRPr>
      </a:lvl3pPr>
      <a:lvl4pPr marL="2133547" indent="-304792" algn="l" defTabSz="609585" rtl="0" eaLnBrk="0" fontAlgn="base" hangingPunct="0">
        <a:spcBef>
          <a:spcPct val="20000"/>
        </a:spcBef>
        <a:spcAft>
          <a:spcPct val="0"/>
        </a:spcAft>
        <a:buFont typeface="Arial" charset="0"/>
        <a:buChar char="–"/>
        <a:defRPr sz="2133" kern="1200">
          <a:solidFill>
            <a:schemeClr val="tx1"/>
          </a:solidFill>
          <a:latin typeface="+mn-lt"/>
          <a:ea typeface="Geneva" pitchFamily="37" charset="-128"/>
          <a:cs typeface="+mn-cs"/>
        </a:defRPr>
      </a:lvl4pPr>
      <a:lvl5pPr marL="2743131" indent="-304792" algn="l" defTabSz="609585" rtl="0" eaLnBrk="0" fontAlgn="base" hangingPunct="0">
        <a:spcBef>
          <a:spcPct val="20000"/>
        </a:spcBef>
        <a:spcAft>
          <a:spcPct val="0"/>
        </a:spcAft>
        <a:buFont typeface="Arial" charset="0"/>
        <a:buChar char="»"/>
        <a:defRPr sz="2133" kern="1200">
          <a:solidFill>
            <a:schemeClr val="tx1"/>
          </a:solidFill>
          <a:latin typeface="+mn-lt"/>
          <a:ea typeface="Geneva" pitchFamily="37" charset="-128"/>
          <a:cs typeface="+mn-cs"/>
        </a:defRPr>
      </a:lvl5pPr>
      <a:lvl6pPr marL="3352716" indent="-304792" algn="l" defTabSz="609585" rtl="0" eaLnBrk="1" latinLnBrk="0" hangingPunct="1">
        <a:spcBef>
          <a:spcPct val="20000"/>
        </a:spcBef>
        <a:buFont typeface="Arial"/>
        <a:buChar char="•"/>
        <a:defRPr sz="2667" kern="1200">
          <a:solidFill>
            <a:schemeClr val="tx1"/>
          </a:solidFill>
          <a:latin typeface="+mn-lt"/>
          <a:ea typeface="+mn-ea"/>
          <a:cs typeface="+mn-cs"/>
        </a:defRPr>
      </a:lvl6pPr>
      <a:lvl7pPr marL="3962301" indent="-304792" algn="l" defTabSz="609585" rtl="0" eaLnBrk="1" latinLnBrk="0" hangingPunct="1">
        <a:spcBef>
          <a:spcPct val="20000"/>
        </a:spcBef>
        <a:buFont typeface="Arial"/>
        <a:buChar char="•"/>
        <a:defRPr sz="2667" kern="1200">
          <a:solidFill>
            <a:schemeClr val="tx1"/>
          </a:solidFill>
          <a:latin typeface="+mn-lt"/>
          <a:ea typeface="+mn-ea"/>
          <a:cs typeface="+mn-cs"/>
        </a:defRPr>
      </a:lvl7pPr>
      <a:lvl8pPr marL="4571886" indent="-304792" algn="l" defTabSz="609585" rtl="0" eaLnBrk="1" latinLnBrk="0" hangingPunct="1">
        <a:spcBef>
          <a:spcPct val="20000"/>
        </a:spcBef>
        <a:buFont typeface="Arial"/>
        <a:buChar char="•"/>
        <a:defRPr sz="2667" kern="1200">
          <a:solidFill>
            <a:schemeClr val="tx1"/>
          </a:solidFill>
          <a:latin typeface="+mn-lt"/>
          <a:ea typeface="+mn-ea"/>
          <a:cs typeface="+mn-cs"/>
        </a:defRPr>
      </a:lvl8pPr>
      <a:lvl9pPr marL="5181470" indent="-304792" algn="l" defTabSz="609585" rtl="0" eaLnBrk="1" latinLnBrk="0" hangingPunct="1">
        <a:spcBef>
          <a:spcPct val="20000"/>
        </a:spcBef>
        <a:buFont typeface="Arial"/>
        <a:buChar char="•"/>
        <a:defRPr sz="2667" kern="1200">
          <a:solidFill>
            <a:schemeClr val="tx1"/>
          </a:solidFill>
          <a:latin typeface="+mn-lt"/>
          <a:ea typeface="+mn-ea"/>
          <a:cs typeface="+mn-cs"/>
        </a:defRPr>
      </a:lvl9pPr>
    </p:bodyStyle>
    <p:other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 Id="rId5" Type="http://schemas.openxmlformats.org/officeDocument/2006/relationships/image" Target="../media/image13.jpeg"/><Relationship Id="rId4" Type="http://schemas.openxmlformats.org/officeDocument/2006/relationships/image" Target="../media/image12.bin"/></Relationships>
</file>

<file path=ppt/slides/_rels/slide1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 Id="rId5" Type="http://schemas.openxmlformats.org/officeDocument/2006/relationships/image" Target="../media/image13.jpeg"/><Relationship Id="rId4" Type="http://schemas.openxmlformats.org/officeDocument/2006/relationships/image" Target="../media/image15.bin"/></Relationships>
</file>

<file path=ppt/slides/_rels/slide2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2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hyperlink" Target="https://www.hematology.org/immune-thrombocytopenia-guidelines" TargetMode="External"/><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D3DA74-9D26-4A66-94C6-AF6D2540E113}"/>
              </a:ext>
            </a:extLst>
          </p:cNvPr>
          <p:cNvSpPr>
            <a:spLocks noGrp="1"/>
          </p:cNvSpPr>
          <p:nvPr>
            <p:ph type="ctrTitle"/>
          </p:nvPr>
        </p:nvSpPr>
        <p:spPr>
          <a:xfrm>
            <a:off x="914400" y="2565251"/>
            <a:ext cx="10363200" cy="1222131"/>
          </a:xfrm>
        </p:spPr>
        <p:txBody>
          <a:bodyPr lIns="91440" tIns="45720" rIns="91440" bIns="45720" anchor="t">
            <a:normAutofit/>
          </a:bodyPr>
          <a:lstStyle/>
          <a:p>
            <a:pPr algn="l"/>
            <a:r>
              <a:rPr lang="en-US" sz="3700" b="0" noProof="0" dirty="0">
                <a:latin typeface="Barlow Condensed" panose="00000506000000000000" pitchFamily="2" charset="0"/>
                <a:ea typeface="+mj-lt"/>
                <a:cs typeface="+mj-lt"/>
              </a:rPr>
              <a:t>Management of Initial and Second-Line Therapy in Adults with Primary ITP</a:t>
            </a:r>
            <a:endParaRPr lang="en-US" noProof="0" dirty="0">
              <a:latin typeface="Barlow Condensed" panose="00000506000000000000" pitchFamily="2" charset="0"/>
            </a:endParaRPr>
          </a:p>
        </p:txBody>
      </p:sp>
      <p:sp>
        <p:nvSpPr>
          <p:cNvPr id="6" name="Subtitle 2">
            <a:extLst>
              <a:ext uri="{FF2B5EF4-FFF2-40B4-BE49-F238E27FC236}">
                <a16:creationId xmlns:a16="http://schemas.microsoft.com/office/drawing/2014/main" id="{9A7A0DF7-3A2B-8846-AACF-AB69A37D8BA5}"/>
              </a:ext>
            </a:extLst>
          </p:cNvPr>
          <p:cNvSpPr>
            <a:spLocks noGrp="1"/>
          </p:cNvSpPr>
          <p:nvPr>
            <p:ph type="subTitle" idx="1"/>
          </p:nvPr>
        </p:nvSpPr>
        <p:spPr>
          <a:xfrm>
            <a:off x="914400" y="3787382"/>
            <a:ext cx="9568543" cy="2791640"/>
          </a:xfrm>
        </p:spPr>
        <p:txBody>
          <a:bodyPr lIns="91440" tIns="45720" rIns="91440" bIns="45720" anchor="t">
            <a:noAutofit/>
          </a:bodyPr>
          <a:lstStyle/>
          <a:p>
            <a:pPr algn="l"/>
            <a:r>
              <a:rPr lang="en-US" b="1" i="1" cap="none" noProof="0" dirty="0">
                <a:latin typeface="Open Sans" pitchFamily="2" charset="0"/>
                <a:ea typeface="Open Sans" pitchFamily="2" charset="0"/>
                <a:cs typeface="Open Sans" pitchFamily="2" charset="0"/>
              </a:rPr>
              <a:t>An Educational Slide Set </a:t>
            </a:r>
          </a:p>
          <a:p>
            <a:pPr algn="l"/>
            <a:r>
              <a:rPr lang="en-US" sz="2000" cap="none" noProof="0" dirty="0">
                <a:latin typeface="Open Sans" pitchFamily="2" charset="0"/>
                <a:ea typeface="Open Sans" pitchFamily="2" charset="0"/>
                <a:cs typeface="Open Sans" pitchFamily="2" charset="0"/>
              </a:rPr>
              <a:t>American Society of Hematology 2026 Guidelines for Immune Thrombocytopenia (ITP): Initial and Second-Line Therapy in Adults with Primary ITP </a:t>
            </a:r>
            <a:endParaRPr lang="en-US" noProof="0" dirty="0">
              <a:latin typeface="Open Sans" pitchFamily="2" charset="0"/>
              <a:ea typeface="Open Sans" pitchFamily="2" charset="0"/>
              <a:cs typeface="Open Sans" pitchFamily="2" charset="0"/>
            </a:endParaRPr>
          </a:p>
          <a:p>
            <a:pPr algn="l"/>
            <a:endParaRPr lang="en-US" sz="1800" b="1" cap="none" noProof="0" dirty="0">
              <a:latin typeface="Open Sans" pitchFamily="2" charset="0"/>
              <a:ea typeface="Open Sans" pitchFamily="2" charset="0"/>
              <a:cs typeface="Open Sans" pitchFamily="2" charset="0"/>
            </a:endParaRPr>
          </a:p>
          <a:p>
            <a:pPr algn="l"/>
            <a:r>
              <a:rPr lang="en-US" sz="1600" b="1" cap="none" noProof="0" dirty="0">
                <a:latin typeface="Open Sans" pitchFamily="2" charset="0"/>
                <a:ea typeface="Open Sans" pitchFamily="2" charset="0"/>
                <a:cs typeface="Open Sans" pitchFamily="2" charset="0"/>
              </a:rPr>
              <a:t>Slide set authors: </a:t>
            </a:r>
            <a:br>
              <a:rPr lang="en-US" sz="1600" cap="none" noProof="0" dirty="0">
                <a:latin typeface="Open Sans" pitchFamily="2" charset="0"/>
                <a:ea typeface="Open Sans" pitchFamily="2" charset="0"/>
                <a:cs typeface="Open Sans" pitchFamily="2" charset="0"/>
              </a:rPr>
            </a:br>
            <a:r>
              <a:rPr lang="en-US" sz="1600" cap="none" noProof="0" dirty="0">
                <a:latin typeface="Open Sans" pitchFamily="2" charset="0"/>
                <a:ea typeface="Open Sans" pitchFamily="2" charset="0"/>
                <a:cs typeface="Open Sans" pitchFamily="2" charset="0"/>
              </a:rPr>
              <a:t>Drs</a:t>
            </a:r>
            <a:r>
              <a:rPr lang="en-US" sz="1600" cap="none" dirty="0">
                <a:latin typeface="Open Sans" pitchFamily="2" charset="0"/>
                <a:ea typeface="Open Sans" pitchFamily="2" charset="0"/>
                <a:cs typeface="Open Sans" pitchFamily="2" charset="0"/>
              </a:rPr>
              <a:t>. Sylvain Audia,</a:t>
            </a:r>
            <a:r>
              <a:rPr lang="es-ES" sz="1600" cap="none" noProof="0" dirty="0">
                <a:latin typeface="Open Sans" pitchFamily="2" charset="0"/>
                <a:ea typeface="Open Sans" pitchFamily="2" charset="0"/>
                <a:cs typeface="Open Sans" pitchFamily="2" charset="0"/>
              </a:rPr>
              <a:t> Tomás José González-López</a:t>
            </a:r>
            <a:r>
              <a:rPr lang="en-US" sz="1600" cap="none" dirty="0">
                <a:latin typeface="Open Sans" pitchFamily="2" charset="0"/>
                <a:ea typeface="Open Sans" pitchFamily="2" charset="0"/>
                <a:cs typeface="Open Sans" pitchFamily="2" charset="0"/>
              </a:rPr>
              <a:t>, Mirjana Mitrovic, and Sandhya </a:t>
            </a:r>
            <a:r>
              <a:rPr lang="en-US" sz="1600" cap="none" noProof="0" dirty="0">
                <a:latin typeface="Open Sans" pitchFamily="2" charset="0"/>
                <a:ea typeface="Open Sans" pitchFamily="2" charset="0"/>
                <a:cs typeface="Open Sans" pitchFamily="2" charset="0"/>
              </a:rPr>
              <a:t>Panch</a:t>
            </a:r>
          </a:p>
        </p:txBody>
      </p:sp>
    </p:spTree>
    <p:extLst>
      <p:ext uri="{BB962C8B-B14F-4D97-AF65-F5344CB8AC3E}">
        <p14:creationId xmlns:p14="http://schemas.microsoft.com/office/powerpoint/2010/main" val="186448122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596A56-A890-917A-128E-BD723202430E}"/>
            </a:ext>
          </a:extLst>
        </p:cNvPr>
        <p:cNvGrpSpPr/>
        <p:nvPr/>
      </p:nvGrpSpPr>
      <p:grpSpPr>
        <a:xfrm>
          <a:off x="0" y="0"/>
          <a:ext cx="0" cy="0"/>
          <a:chOff x="0" y="0"/>
          <a:chExt cx="0" cy="0"/>
        </a:xfrm>
      </p:grpSpPr>
      <p:sp>
        <p:nvSpPr>
          <p:cNvPr id="5" name="Espace réservé du contenu 4">
            <a:extLst>
              <a:ext uri="{FF2B5EF4-FFF2-40B4-BE49-F238E27FC236}">
                <a16:creationId xmlns:a16="http://schemas.microsoft.com/office/drawing/2014/main" id="{8EA78B3E-D070-9699-1B7F-F094D0E5BDAB}"/>
              </a:ext>
            </a:extLst>
          </p:cNvPr>
          <p:cNvSpPr>
            <a:spLocks noGrp="1"/>
          </p:cNvSpPr>
          <p:nvPr>
            <p:ph idx="1"/>
          </p:nvPr>
        </p:nvSpPr>
        <p:spPr>
          <a:xfrm>
            <a:off x="1282266" y="1840154"/>
            <a:ext cx="5034455" cy="4986051"/>
          </a:xfrm>
        </p:spPr>
        <p:txBody>
          <a:bodyPr lIns="0" tIns="0" rIns="0" bIns="0" anchor="t">
            <a:normAutofit/>
          </a:bodyPr>
          <a:lstStyle/>
          <a:p>
            <a:r>
              <a:rPr lang="en-US" sz="2000" dirty="0">
                <a:solidFill>
                  <a:schemeClr val="bg2">
                    <a:lumMod val="10000"/>
                  </a:schemeClr>
                </a:solidFill>
                <a:latin typeface="Open Sans" pitchFamily="2" charset="0"/>
                <a:ea typeface="Open Sans" pitchFamily="2" charset="0"/>
                <a:cs typeface="Open Sans" pitchFamily="2" charset="0"/>
              </a:rPr>
              <a:t>66-year-old man</a:t>
            </a:r>
          </a:p>
          <a:p>
            <a:pPr marL="456565" indent="-456565"/>
            <a:r>
              <a:rPr lang="en-US" sz="2000" dirty="0">
                <a:solidFill>
                  <a:schemeClr val="bg2">
                    <a:lumMod val="10000"/>
                  </a:schemeClr>
                </a:solidFill>
                <a:latin typeface="Open Sans" pitchFamily="2" charset="0"/>
                <a:ea typeface="Open Sans" pitchFamily="2" charset="0"/>
                <a:cs typeface="Open Sans" pitchFamily="2" charset="0"/>
              </a:rPr>
              <a:t>History of hypertension and benign prostatic hyperplasia</a:t>
            </a:r>
          </a:p>
          <a:p>
            <a:r>
              <a:rPr lang="en-US" sz="2000" dirty="0">
                <a:solidFill>
                  <a:schemeClr val="bg2">
                    <a:lumMod val="10000"/>
                  </a:schemeClr>
                </a:solidFill>
                <a:latin typeface="Open Sans" pitchFamily="2" charset="0"/>
                <a:ea typeface="Open Sans" pitchFamily="2" charset="0"/>
                <a:cs typeface="Open Sans" pitchFamily="2" charset="0"/>
              </a:rPr>
              <a:t>Isolated thrombocytopenia at 15 x10</a:t>
            </a:r>
            <a:r>
              <a:rPr lang="en-US" sz="2000" baseline="30000" dirty="0">
                <a:solidFill>
                  <a:schemeClr val="bg2">
                    <a:lumMod val="10000"/>
                  </a:schemeClr>
                </a:solidFill>
                <a:latin typeface="Open Sans" pitchFamily="2" charset="0"/>
                <a:ea typeface="Open Sans" pitchFamily="2" charset="0"/>
                <a:cs typeface="Open Sans" pitchFamily="2" charset="0"/>
              </a:rPr>
              <a:t>9</a:t>
            </a:r>
            <a:r>
              <a:rPr lang="en-US" sz="2000" dirty="0">
                <a:solidFill>
                  <a:schemeClr val="bg2">
                    <a:lumMod val="10000"/>
                  </a:schemeClr>
                </a:solidFill>
                <a:latin typeface="Open Sans" pitchFamily="2" charset="0"/>
                <a:ea typeface="Open Sans" pitchFamily="2" charset="0"/>
                <a:cs typeface="Open Sans" pitchFamily="2" charset="0"/>
              </a:rPr>
              <a:t>/L</a:t>
            </a:r>
          </a:p>
          <a:p>
            <a:r>
              <a:rPr lang="en-US" sz="2000" dirty="0">
                <a:solidFill>
                  <a:schemeClr val="bg2">
                    <a:lumMod val="10000"/>
                  </a:schemeClr>
                </a:solidFill>
                <a:latin typeface="Open Sans" pitchFamily="2" charset="0"/>
                <a:ea typeface="Open Sans" pitchFamily="2" charset="0"/>
                <a:cs typeface="Open Sans" pitchFamily="2" charset="0"/>
              </a:rPr>
              <a:t>CBC 3 months earlier: normal</a:t>
            </a:r>
          </a:p>
          <a:p>
            <a:pPr marL="456565" indent="-456565"/>
            <a:r>
              <a:rPr lang="en-US" sz="2000" dirty="0">
                <a:solidFill>
                  <a:schemeClr val="bg2">
                    <a:lumMod val="10000"/>
                  </a:schemeClr>
                </a:solidFill>
                <a:latin typeface="Open Sans" pitchFamily="2" charset="0"/>
                <a:ea typeface="Open Sans" pitchFamily="2" charset="0"/>
                <a:cs typeface="Open Sans" pitchFamily="2" charset="0"/>
              </a:rPr>
              <a:t>No new therapy started</a:t>
            </a:r>
          </a:p>
          <a:p>
            <a:r>
              <a:rPr lang="en-US" sz="2000" dirty="0">
                <a:solidFill>
                  <a:schemeClr val="bg2">
                    <a:lumMod val="10000"/>
                  </a:schemeClr>
                </a:solidFill>
                <a:latin typeface="Open Sans" pitchFamily="2" charset="0"/>
                <a:ea typeface="Open Sans" pitchFamily="2" charset="0"/>
                <a:cs typeface="Open Sans" pitchFamily="2" charset="0"/>
              </a:rPr>
              <a:t>No argument for infection</a:t>
            </a:r>
          </a:p>
          <a:p>
            <a:endParaRPr lang="en-US" sz="300" dirty="0">
              <a:latin typeface="Open Sans" pitchFamily="2" charset="0"/>
              <a:ea typeface="Open Sans" pitchFamily="2" charset="0"/>
              <a:cs typeface="Open Sans" pitchFamily="2" charset="0"/>
            </a:endParaRPr>
          </a:p>
          <a:p>
            <a:endParaRPr lang="en-US" sz="2000" dirty="0">
              <a:latin typeface="Open Sans" pitchFamily="2" charset="0"/>
              <a:ea typeface="Open Sans" pitchFamily="2" charset="0"/>
              <a:cs typeface="Open Sans" pitchFamily="2" charset="0"/>
            </a:endParaRPr>
          </a:p>
          <a:p>
            <a:endParaRPr lang="en-US" sz="2000" dirty="0">
              <a:latin typeface="Open Sans" pitchFamily="2" charset="0"/>
              <a:ea typeface="Open Sans" pitchFamily="2" charset="0"/>
              <a:cs typeface="Open Sans" pitchFamily="2" charset="0"/>
            </a:endParaRPr>
          </a:p>
          <a:p>
            <a:pPr marL="456565" indent="-456565"/>
            <a:r>
              <a:rPr lang="en-US" sz="2000" dirty="0">
                <a:solidFill>
                  <a:schemeClr val="bg2">
                    <a:lumMod val="10000"/>
                  </a:schemeClr>
                </a:solidFill>
                <a:latin typeface="Open Sans" pitchFamily="2" charset="0"/>
                <a:ea typeface="Open Sans" pitchFamily="2" charset="0"/>
                <a:cs typeface="Open Sans" pitchFamily="2" charset="0"/>
              </a:rPr>
              <a:t>No organomegaly </a:t>
            </a:r>
          </a:p>
          <a:p>
            <a:pPr marL="456565" indent="-456565"/>
            <a:r>
              <a:rPr lang="en-US" sz="2000" dirty="0">
                <a:solidFill>
                  <a:schemeClr val="bg2">
                    <a:lumMod val="10000"/>
                  </a:schemeClr>
                </a:solidFill>
                <a:latin typeface="Open Sans" pitchFamily="2" charset="0"/>
                <a:ea typeface="Open Sans" pitchFamily="2" charset="0"/>
                <a:cs typeface="Open Sans" pitchFamily="2" charset="0"/>
              </a:rPr>
              <a:t>Petechiae and bruises on the legs</a:t>
            </a:r>
            <a:endParaRPr lang="en-US" dirty="0">
              <a:solidFill>
                <a:schemeClr val="bg2">
                  <a:lumMod val="10000"/>
                </a:schemeClr>
              </a:solidFill>
              <a:latin typeface="Open Sans" pitchFamily="2" charset="0"/>
              <a:ea typeface="Open Sans" pitchFamily="2" charset="0"/>
              <a:cs typeface="Open Sans" pitchFamily="2" charset="0"/>
            </a:endParaRPr>
          </a:p>
          <a:p>
            <a:r>
              <a:rPr lang="en-US" sz="2000" dirty="0">
                <a:solidFill>
                  <a:schemeClr val="bg2">
                    <a:lumMod val="10000"/>
                  </a:schemeClr>
                </a:solidFill>
                <a:latin typeface="Open Sans" pitchFamily="2" charset="0"/>
                <a:ea typeface="Open Sans" pitchFamily="2" charset="0"/>
                <a:cs typeface="Open Sans" pitchFamily="2" charset="0"/>
              </a:rPr>
              <a:t>No mucosal bleeding</a:t>
            </a:r>
          </a:p>
          <a:p>
            <a:endParaRPr lang="en-US" sz="2000" dirty="0">
              <a:latin typeface="Open Sans" pitchFamily="2" charset="0"/>
              <a:ea typeface="Open Sans" pitchFamily="2" charset="0"/>
              <a:cs typeface="Open Sans" pitchFamily="2" charset="0"/>
            </a:endParaRPr>
          </a:p>
        </p:txBody>
      </p:sp>
      <p:pic>
        <p:nvPicPr>
          <p:cNvPr id="6" name="Image 5">
            <a:extLst>
              <a:ext uri="{FF2B5EF4-FFF2-40B4-BE49-F238E27FC236}">
                <a16:creationId xmlns:a16="http://schemas.microsoft.com/office/drawing/2014/main" id="{A3292B82-55AC-AD8C-A5DF-C6098B6D2DD6}"/>
              </a:ext>
            </a:extLst>
          </p:cNvPr>
          <p:cNvPicPr>
            <a:picLocks noChangeAspect="1"/>
          </p:cNvPicPr>
          <p:nvPr/>
        </p:nvPicPr>
        <p:blipFill>
          <a:blip r:embed="rId2">
            <a:duotone>
              <a:schemeClr val="accent5">
                <a:shade val="45000"/>
                <a:satMod val="135000"/>
              </a:schemeClr>
              <a:prstClr val="white"/>
            </a:duotone>
          </a:blip>
          <a:stretch>
            <a:fillRect/>
          </a:stretch>
        </p:blipFill>
        <p:spPr>
          <a:xfrm>
            <a:off x="81736" y="2302610"/>
            <a:ext cx="1233853" cy="1233853"/>
          </a:xfrm>
          <a:prstGeom prst="rect">
            <a:avLst/>
          </a:prstGeom>
        </p:spPr>
      </p:pic>
      <p:pic>
        <p:nvPicPr>
          <p:cNvPr id="10" name="Image 9">
            <a:extLst>
              <a:ext uri="{FF2B5EF4-FFF2-40B4-BE49-F238E27FC236}">
                <a16:creationId xmlns:a16="http://schemas.microsoft.com/office/drawing/2014/main" id="{F932B7D4-68B7-42DF-F168-A3A61B16D95C}"/>
              </a:ext>
            </a:extLst>
          </p:cNvPr>
          <p:cNvPicPr>
            <a:picLocks noChangeAspect="1"/>
          </p:cNvPicPr>
          <p:nvPr/>
        </p:nvPicPr>
        <p:blipFill>
          <a:blip r:embed="rId3">
            <a:duotone>
              <a:schemeClr val="accent5">
                <a:shade val="45000"/>
                <a:satMod val="135000"/>
              </a:schemeClr>
              <a:prstClr val="white"/>
            </a:duotone>
          </a:blip>
          <a:stretch>
            <a:fillRect/>
          </a:stretch>
        </p:blipFill>
        <p:spPr>
          <a:xfrm>
            <a:off x="79849" y="5102472"/>
            <a:ext cx="1250217" cy="1250217"/>
          </a:xfrm>
          <a:prstGeom prst="rect">
            <a:avLst/>
          </a:prstGeom>
        </p:spPr>
      </p:pic>
      <p:pic>
        <p:nvPicPr>
          <p:cNvPr id="12" name="Image 11">
            <a:extLst>
              <a:ext uri="{FF2B5EF4-FFF2-40B4-BE49-F238E27FC236}">
                <a16:creationId xmlns:a16="http://schemas.microsoft.com/office/drawing/2014/main" id="{BCEA0105-C4D4-8FA2-3977-EB2030929452}"/>
              </a:ext>
            </a:extLst>
          </p:cNvPr>
          <p:cNvPicPr>
            <a:picLocks noChangeAspect="1"/>
          </p:cNvPicPr>
          <p:nvPr/>
        </p:nvPicPr>
        <p:blipFill>
          <a:blip r:embed="rId4">
            <a:duotone>
              <a:schemeClr val="accent5">
                <a:shade val="45000"/>
                <a:satMod val="135000"/>
              </a:schemeClr>
              <a:prstClr val="white"/>
            </a:duotone>
          </a:blip>
          <a:srcRect l="6551" t="8404" r="13475" b="14809"/>
          <a:stretch>
            <a:fillRect/>
          </a:stretch>
        </p:blipFill>
        <p:spPr>
          <a:xfrm>
            <a:off x="6295693" y="2302610"/>
            <a:ext cx="1193267" cy="1233853"/>
          </a:xfrm>
          <a:prstGeom prst="rect">
            <a:avLst/>
          </a:prstGeom>
        </p:spPr>
      </p:pic>
      <p:pic>
        <p:nvPicPr>
          <p:cNvPr id="14" name="Image 13">
            <a:extLst>
              <a:ext uri="{FF2B5EF4-FFF2-40B4-BE49-F238E27FC236}">
                <a16:creationId xmlns:a16="http://schemas.microsoft.com/office/drawing/2014/main" id="{AE19C0EB-A9BB-736B-2EBF-E08613393F51}"/>
              </a:ext>
            </a:extLst>
          </p:cNvPr>
          <p:cNvPicPr>
            <a:picLocks noChangeAspect="1"/>
          </p:cNvPicPr>
          <p:nvPr/>
        </p:nvPicPr>
        <p:blipFill>
          <a:blip r:embed="rId5">
            <a:duotone>
              <a:schemeClr val="accent5">
                <a:shade val="45000"/>
                <a:satMod val="135000"/>
              </a:schemeClr>
              <a:prstClr val="white"/>
            </a:duotone>
          </a:blip>
          <a:srcRect l="24212" t="11999" r="27851" b="11256"/>
          <a:stretch>
            <a:fillRect/>
          </a:stretch>
        </p:blipFill>
        <p:spPr>
          <a:xfrm>
            <a:off x="6329461" y="5152808"/>
            <a:ext cx="1156015" cy="1199881"/>
          </a:xfrm>
          <a:prstGeom prst="rect">
            <a:avLst/>
          </a:prstGeom>
        </p:spPr>
      </p:pic>
      <p:sp>
        <p:nvSpPr>
          <p:cNvPr id="3" name="Espace réservé du contenu 4">
            <a:extLst>
              <a:ext uri="{FF2B5EF4-FFF2-40B4-BE49-F238E27FC236}">
                <a16:creationId xmlns:a16="http://schemas.microsoft.com/office/drawing/2014/main" id="{9986C634-D7EA-13A1-302C-FFB07452C9C0}"/>
              </a:ext>
            </a:extLst>
          </p:cNvPr>
          <p:cNvSpPr txBox="1">
            <a:spLocks/>
          </p:cNvSpPr>
          <p:nvPr/>
        </p:nvSpPr>
        <p:spPr>
          <a:xfrm>
            <a:off x="6816236" y="1734497"/>
            <a:ext cx="5260153" cy="4419044"/>
          </a:xfrm>
          <a:prstGeom prst="rect">
            <a:avLst/>
          </a:prstGeom>
        </p:spPr>
        <p:txBody>
          <a:bodyPr lIns="91440" tIns="45720" rIns="91440" bIns="45720" anchor="t"/>
          <a:lstStyle>
            <a:lvl1pPr marL="342900" indent="-342900" algn="l" defTabSz="457200" rtl="0" eaLnBrk="0" fontAlgn="base" hangingPunct="0">
              <a:spcBef>
                <a:spcPct val="20000"/>
              </a:spcBef>
              <a:spcAft>
                <a:spcPct val="0"/>
              </a:spcAft>
              <a:buFont typeface="Arial" charset="0"/>
              <a:buChar char="•"/>
              <a:defRPr sz="2000" kern="1200">
                <a:solidFill>
                  <a:schemeClr val="tx1"/>
                </a:solidFill>
                <a:latin typeface="+mn-lt"/>
                <a:ea typeface="Geneva" pitchFamily="37" charset="-128"/>
                <a:cs typeface="Geneva" pitchFamily="37" charset="-128"/>
              </a:defRPr>
            </a:lvl1pPr>
            <a:lvl2pPr marL="742950" indent="-285750" algn="l" defTabSz="457200" rtl="0" eaLnBrk="0" fontAlgn="base" hangingPunct="0">
              <a:spcBef>
                <a:spcPct val="20000"/>
              </a:spcBef>
              <a:spcAft>
                <a:spcPct val="0"/>
              </a:spcAft>
              <a:buFont typeface="Arial" charset="0"/>
              <a:buChar char="–"/>
              <a:defRPr sz="1800" kern="1200">
                <a:solidFill>
                  <a:schemeClr val="tx1"/>
                </a:solidFill>
                <a:latin typeface="+mn-lt"/>
                <a:ea typeface="Geneva" pitchFamily="37" charset="-128"/>
                <a:cs typeface="+mn-cs"/>
              </a:defRPr>
            </a:lvl2pPr>
            <a:lvl3pPr marL="1143000" indent="-228600" algn="l" defTabSz="457200" rtl="0" eaLnBrk="0" fontAlgn="base" hangingPunct="0">
              <a:spcBef>
                <a:spcPct val="20000"/>
              </a:spcBef>
              <a:spcAft>
                <a:spcPct val="0"/>
              </a:spcAft>
              <a:buFont typeface="Arial" charset="0"/>
              <a:buChar char="•"/>
              <a:defRPr sz="1600" kern="1200">
                <a:solidFill>
                  <a:schemeClr val="tx1"/>
                </a:solidFill>
                <a:latin typeface="+mn-lt"/>
                <a:ea typeface="Geneva" pitchFamily="37" charset="-128"/>
                <a:cs typeface="+mn-cs"/>
              </a:defRPr>
            </a:lvl3pPr>
            <a:lvl4pPr marL="1600200" indent="-228600" algn="l" defTabSz="457200" rtl="0" eaLnBrk="0" fontAlgn="base" hangingPunct="0">
              <a:spcBef>
                <a:spcPct val="20000"/>
              </a:spcBef>
              <a:spcAft>
                <a:spcPct val="0"/>
              </a:spcAft>
              <a:buFont typeface="Arial" charset="0"/>
              <a:buChar char="–"/>
              <a:defRPr sz="1400" kern="1200">
                <a:solidFill>
                  <a:schemeClr val="tx1"/>
                </a:solidFill>
                <a:latin typeface="+mn-lt"/>
                <a:ea typeface="Geneva" pitchFamily="37" charset="-128"/>
                <a:cs typeface="+mn-cs"/>
              </a:defRPr>
            </a:lvl4pPr>
            <a:lvl5pPr marL="2057400" indent="-228600" algn="l" defTabSz="457200" rtl="0" eaLnBrk="0" fontAlgn="base" hangingPunct="0">
              <a:spcBef>
                <a:spcPct val="20000"/>
              </a:spcBef>
              <a:spcAft>
                <a:spcPct val="0"/>
              </a:spcAft>
              <a:buFont typeface="Arial" charset="0"/>
              <a:buChar char="»"/>
              <a:defRPr sz="1400" kern="1200">
                <a:solidFill>
                  <a:schemeClr val="tx1"/>
                </a:solidFill>
                <a:latin typeface="+mn-lt"/>
                <a:ea typeface="Geneva" pitchFamily="37"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en-US" sz="1800" b="1" dirty="0">
                <a:solidFill>
                  <a:schemeClr val="bg2">
                    <a:lumMod val="10000"/>
                  </a:schemeClr>
                </a:solidFill>
                <a:latin typeface="Open Sans" pitchFamily="2" charset="0"/>
                <a:ea typeface="Open Sans" pitchFamily="2" charset="0"/>
                <a:cs typeface="Open Sans" pitchFamily="2" charset="0"/>
              </a:rPr>
              <a:t>Blood investigations</a:t>
            </a:r>
          </a:p>
          <a:p>
            <a:pPr lvl="1">
              <a:buFont typeface="Arial" panose="020B0604020202020204" pitchFamily="34" charset="0"/>
              <a:buChar char="•"/>
            </a:pPr>
            <a:r>
              <a:rPr lang="en-US" dirty="0">
                <a:solidFill>
                  <a:schemeClr val="bg2">
                    <a:lumMod val="10000"/>
                  </a:schemeClr>
                </a:solidFill>
                <a:latin typeface="Open Sans" pitchFamily="2" charset="0"/>
                <a:ea typeface="Open Sans" pitchFamily="2" charset="0"/>
                <a:cs typeface="Open Sans" pitchFamily="2" charset="0"/>
              </a:rPr>
              <a:t>Isolated thrombocytopenia on CBC</a:t>
            </a:r>
          </a:p>
          <a:p>
            <a:pPr lvl="1">
              <a:buFont typeface="Arial" panose="020B0604020202020204" pitchFamily="34" charset="0"/>
              <a:buChar char="•"/>
            </a:pPr>
            <a:r>
              <a:rPr lang="en-US" dirty="0">
                <a:solidFill>
                  <a:schemeClr val="bg2">
                    <a:lumMod val="10000"/>
                  </a:schemeClr>
                </a:solidFill>
                <a:latin typeface="Open Sans" pitchFamily="2" charset="0"/>
                <a:ea typeface="Open Sans" pitchFamily="2" charset="0"/>
                <a:cs typeface="Open Sans" pitchFamily="2" charset="0"/>
              </a:rPr>
              <a:t>Blood film: normal</a:t>
            </a:r>
          </a:p>
          <a:p>
            <a:pPr lvl="1">
              <a:buFont typeface="Arial" panose="020B0604020202020204" pitchFamily="34" charset="0"/>
              <a:buChar char="•"/>
            </a:pPr>
            <a:r>
              <a:rPr lang="en-US" dirty="0">
                <a:solidFill>
                  <a:schemeClr val="bg2">
                    <a:lumMod val="10000"/>
                  </a:schemeClr>
                </a:solidFill>
                <a:latin typeface="Open Sans" pitchFamily="2" charset="0"/>
                <a:ea typeface="Open Sans" pitchFamily="2" charset="0"/>
                <a:cs typeface="Open Sans" pitchFamily="2" charset="0"/>
              </a:rPr>
              <a:t>Immunoglobulin level: normal</a:t>
            </a:r>
          </a:p>
          <a:p>
            <a:pPr lvl="1">
              <a:buFont typeface="Arial" panose="020B0604020202020204" pitchFamily="34" charset="0"/>
              <a:buChar char="•"/>
            </a:pPr>
            <a:r>
              <a:rPr lang="en-US" dirty="0">
                <a:solidFill>
                  <a:schemeClr val="bg2">
                    <a:lumMod val="10000"/>
                  </a:schemeClr>
                </a:solidFill>
                <a:latin typeface="Open Sans" pitchFamily="2" charset="0"/>
                <a:ea typeface="Open Sans" pitchFamily="2" charset="0"/>
                <a:cs typeface="Open Sans" pitchFamily="2" charset="0"/>
              </a:rPr>
              <a:t>Viral testing: HIV, HBV, and HCV negative</a:t>
            </a:r>
            <a:endParaRPr lang="en-US" sz="1600" dirty="0">
              <a:solidFill>
                <a:schemeClr val="bg2">
                  <a:lumMod val="10000"/>
                </a:schemeClr>
              </a:solidFill>
              <a:latin typeface="Open Sans" pitchFamily="2" charset="0"/>
              <a:ea typeface="Open Sans" pitchFamily="2" charset="0"/>
              <a:cs typeface="Open Sans" pitchFamily="2" charset="0"/>
            </a:endParaRPr>
          </a:p>
          <a:p>
            <a:pPr lvl="1">
              <a:buFont typeface="Arial" panose="020B0604020202020204" pitchFamily="34" charset="0"/>
              <a:buChar char="•"/>
            </a:pPr>
            <a:r>
              <a:rPr lang="en-US" dirty="0">
                <a:solidFill>
                  <a:schemeClr val="bg2">
                    <a:lumMod val="10000"/>
                  </a:schemeClr>
                </a:solidFill>
                <a:latin typeface="Open Sans" pitchFamily="2" charset="0"/>
                <a:ea typeface="Open Sans" pitchFamily="2" charset="0"/>
                <a:cs typeface="Open Sans" pitchFamily="2" charset="0"/>
              </a:rPr>
              <a:t>Liver enzymes: normal</a:t>
            </a:r>
          </a:p>
          <a:p>
            <a:pPr lvl="1">
              <a:buFont typeface="Arial" panose="020B0604020202020204" pitchFamily="34" charset="0"/>
              <a:buChar char="•"/>
            </a:pPr>
            <a:r>
              <a:rPr lang="en-US" dirty="0">
                <a:solidFill>
                  <a:schemeClr val="bg2">
                    <a:lumMod val="10000"/>
                  </a:schemeClr>
                </a:solidFill>
                <a:latin typeface="Open Sans" pitchFamily="2" charset="0"/>
                <a:ea typeface="Open Sans" pitchFamily="2" charset="0"/>
                <a:cs typeface="Open Sans" pitchFamily="2" charset="0"/>
              </a:rPr>
              <a:t>Bone marrow examination not required</a:t>
            </a:r>
          </a:p>
          <a:p>
            <a:pPr lvl="1">
              <a:buFont typeface="Arial" panose="020B0604020202020204" pitchFamily="34" charset="0"/>
              <a:buChar char="•"/>
            </a:pPr>
            <a:r>
              <a:rPr lang="en-US" dirty="0">
                <a:solidFill>
                  <a:schemeClr val="bg2">
                    <a:lumMod val="10000"/>
                  </a:schemeClr>
                </a:solidFill>
                <a:latin typeface="Open Sans" pitchFamily="2" charset="0"/>
                <a:ea typeface="Open Sans" pitchFamily="2" charset="0"/>
                <a:cs typeface="Open Sans" pitchFamily="2" charset="0"/>
              </a:rPr>
              <a:t>Antiplatelet antibodies not required</a:t>
            </a:r>
          </a:p>
          <a:p>
            <a:pPr lvl="1"/>
            <a:endParaRPr lang="en-US" dirty="0">
              <a:latin typeface="Open Sans" pitchFamily="2" charset="0"/>
              <a:ea typeface="Open Sans" pitchFamily="2" charset="0"/>
              <a:cs typeface="Open Sans" pitchFamily="2" charset="0"/>
            </a:endParaRPr>
          </a:p>
          <a:p>
            <a:pPr lvl="1"/>
            <a:endParaRPr lang="en-US" dirty="0">
              <a:latin typeface="Open Sans" pitchFamily="2" charset="0"/>
              <a:ea typeface="Open Sans" pitchFamily="2" charset="0"/>
              <a:cs typeface="Open Sans" pitchFamily="2" charset="0"/>
            </a:endParaRPr>
          </a:p>
          <a:p>
            <a:pPr marL="609585" lvl="1" indent="0">
              <a:buNone/>
            </a:pPr>
            <a:endParaRPr lang="en-US" sz="2400" b="1" dirty="0">
              <a:solidFill>
                <a:schemeClr val="bg2">
                  <a:lumMod val="10000"/>
                </a:schemeClr>
              </a:solidFill>
              <a:latin typeface="Open Sans" pitchFamily="2" charset="0"/>
              <a:ea typeface="Open Sans" pitchFamily="2" charset="0"/>
              <a:cs typeface="Open Sans" pitchFamily="2" charset="0"/>
            </a:endParaRPr>
          </a:p>
          <a:p>
            <a:pPr marL="609585" lvl="1" indent="0">
              <a:buNone/>
            </a:pPr>
            <a:r>
              <a:rPr lang="en-US" sz="2400" b="1" dirty="0">
                <a:solidFill>
                  <a:schemeClr val="bg2">
                    <a:lumMod val="10000"/>
                  </a:schemeClr>
                </a:solidFill>
                <a:latin typeface="Open Sans" pitchFamily="2" charset="0"/>
                <a:ea typeface="Open Sans" pitchFamily="2" charset="0"/>
                <a:cs typeface="Open Sans" pitchFamily="2" charset="0"/>
              </a:rPr>
              <a:t>Diagnosis of primary ITP</a:t>
            </a:r>
          </a:p>
          <a:p>
            <a:endParaRPr lang="en-US" sz="1600" dirty="0">
              <a:latin typeface="Open Sans" pitchFamily="2" charset="0"/>
              <a:ea typeface="Open Sans" pitchFamily="2" charset="0"/>
              <a:cs typeface="Open Sans" pitchFamily="2" charset="0"/>
            </a:endParaRPr>
          </a:p>
          <a:p>
            <a:endParaRPr lang="en-US" sz="1600" dirty="0">
              <a:latin typeface="Open Sans" pitchFamily="2" charset="0"/>
              <a:ea typeface="Open Sans" pitchFamily="2" charset="0"/>
              <a:cs typeface="Open Sans" pitchFamily="2" charset="0"/>
            </a:endParaRPr>
          </a:p>
        </p:txBody>
      </p:sp>
      <p:sp>
        <p:nvSpPr>
          <p:cNvPr id="15" name="Rectangle : coins arrondis 14">
            <a:extLst>
              <a:ext uri="{FF2B5EF4-FFF2-40B4-BE49-F238E27FC236}">
                <a16:creationId xmlns:a16="http://schemas.microsoft.com/office/drawing/2014/main" id="{A742F43F-7A2A-DD28-A8F4-50F496D5D372}"/>
              </a:ext>
            </a:extLst>
          </p:cNvPr>
          <p:cNvSpPr/>
          <p:nvPr/>
        </p:nvSpPr>
        <p:spPr>
          <a:xfrm>
            <a:off x="74724" y="1721760"/>
            <a:ext cx="6021276" cy="2957993"/>
          </a:xfrm>
          <a:prstGeom prst="roundRect">
            <a:avLst/>
          </a:prstGeom>
          <a:noFill/>
          <a:ln w="28575">
            <a:solidFill>
              <a:srgbClr val="A10E2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sp>
        <p:nvSpPr>
          <p:cNvPr id="16" name="Rectangle : coins arrondis 15">
            <a:extLst>
              <a:ext uri="{FF2B5EF4-FFF2-40B4-BE49-F238E27FC236}">
                <a16:creationId xmlns:a16="http://schemas.microsoft.com/office/drawing/2014/main" id="{3405D029-1235-10EC-4648-5C032BA33022}"/>
              </a:ext>
            </a:extLst>
          </p:cNvPr>
          <p:cNvSpPr/>
          <p:nvPr/>
        </p:nvSpPr>
        <p:spPr>
          <a:xfrm>
            <a:off x="74724" y="4907517"/>
            <a:ext cx="6021276" cy="1690924"/>
          </a:xfrm>
          <a:prstGeom prst="roundRect">
            <a:avLst/>
          </a:prstGeom>
          <a:noFill/>
          <a:ln w="28575">
            <a:solidFill>
              <a:srgbClr val="A10E2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sp>
        <p:nvSpPr>
          <p:cNvPr id="17" name="Rectangle : coins arrondis 16">
            <a:extLst>
              <a:ext uri="{FF2B5EF4-FFF2-40B4-BE49-F238E27FC236}">
                <a16:creationId xmlns:a16="http://schemas.microsoft.com/office/drawing/2014/main" id="{88A4A1E1-E295-990A-F133-D15B7AE1222F}"/>
              </a:ext>
            </a:extLst>
          </p:cNvPr>
          <p:cNvSpPr/>
          <p:nvPr/>
        </p:nvSpPr>
        <p:spPr>
          <a:xfrm>
            <a:off x="6254844" y="1727485"/>
            <a:ext cx="5807481" cy="2987433"/>
          </a:xfrm>
          <a:prstGeom prst="roundRect">
            <a:avLst/>
          </a:prstGeom>
          <a:noFill/>
          <a:ln w="28575">
            <a:solidFill>
              <a:srgbClr val="A10E2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sp>
        <p:nvSpPr>
          <p:cNvPr id="18" name="Rectangle : coins arrondis 17">
            <a:extLst>
              <a:ext uri="{FF2B5EF4-FFF2-40B4-BE49-F238E27FC236}">
                <a16:creationId xmlns:a16="http://schemas.microsoft.com/office/drawing/2014/main" id="{DC4773EF-5821-F651-A8BA-CA6656757266}"/>
              </a:ext>
            </a:extLst>
          </p:cNvPr>
          <p:cNvSpPr/>
          <p:nvPr/>
        </p:nvSpPr>
        <p:spPr>
          <a:xfrm>
            <a:off x="6247830" y="4900506"/>
            <a:ext cx="5807481" cy="1690924"/>
          </a:xfrm>
          <a:prstGeom prst="roundRect">
            <a:avLst/>
          </a:prstGeom>
          <a:noFill/>
          <a:ln w="28575">
            <a:solidFill>
              <a:srgbClr val="A10E2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sp>
        <p:nvSpPr>
          <p:cNvPr id="4" name="Titre 3">
            <a:extLst>
              <a:ext uri="{FF2B5EF4-FFF2-40B4-BE49-F238E27FC236}">
                <a16:creationId xmlns:a16="http://schemas.microsoft.com/office/drawing/2014/main" id="{5A798455-8A76-299B-07F9-BC8A07C73A9D}"/>
              </a:ext>
            </a:extLst>
          </p:cNvPr>
          <p:cNvSpPr>
            <a:spLocks noGrp="1"/>
          </p:cNvSpPr>
          <p:nvPr>
            <p:ph type="title"/>
          </p:nvPr>
        </p:nvSpPr>
        <p:spPr>
          <a:xfrm>
            <a:off x="268455" y="1178579"/>
            <a:ext cx="10972800" cy="713539"/>
          </a:xfrm>
        </p:spPr>
        <p:txBody>
          <a:bodyPr/>
          <a:lstStyle/>
          <a:p>
            <a:r>
              <a:rPr lang="fr-FR" dirty="0">
                <a:latin typeface="Barlow Condensed" panose="00000506000000000000" pitchFamily="2" charset="0"/>
              </a:rPr>
              <a:t>Case 1: </a:t>
            </a:r>
          </a:p>
        </p:txBody>
      </p:sp>
    </p:spTree>
    <p:extLst>
      <p:ext uri="{BB962C8B-B14F-4D97-AF65-F5344CB8AC3E}">
        <p14:creationId xmlns:p14="http://schemas.microsoft.com/office/powerpoint/2010/main" val="24426934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9" end="9"/>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
                                            <p:txEl>
                                              <p:pRg st="10" end="10"/>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5">
                                            <p:txEl>
                                              <p:pRg st="11" end="1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0" end="0"/>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
                                            <p:txEl>
                                              <p:pRg st="5" end="5"/>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3">
                                            <p:txEl>
                                              <p:pRg st="11" end="1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54EDAC-FF55-F096-B8D8-025F8ABFFBA8}"/>
            </a:ext>
          </a:extLst>
        </p:cNvPr>
        <p:cNvGrpSpPr/>
        <p:nvPr/>
      </p:nvGrpSpPr>
      <p:grpSpPr>
        <a:xfrm>
          <a:off x="0" y="0"/>
          <a:ext cx="0" cy="0"/>
          <a:chOff x="0" y="0"/>
          <a:chExt cx="0" cy="0"/>
        </a:xfrm>
      </p:grpSpPr>
      <p:sp>
        <p:nvSpPr>
          <p:cNvPr id="5" name="Espace réservé du contenu 4">
            <a:extLst>
              <a:ext uri="{FF2B5EF4-FFF2-40B4-BE49-F238E27FC236}">
                <a16:creationId xmlns:a16="http://schemas.microsoft.com/office/drawing/2014/main" id="{D05C6DE2-4BA5-E041-74BA-D5ADCBE0EF90}"/>
              </a:ext>
            </a:extLst>
          </p:cNvPr>
          <p:cNvSpPr>
            <a:spLocks noGrp="1"/>
          </p:cNvSpPr>
          <p:nvPr>
            <p:ph idx="1"/>
          </p:nvPr>
        </p:nvSpPr>
        <p:spPr>
          <a:xfrm>
            <a:off x="2032135" y="1672903"/>
            <a:ext cx="9892778" cy="1470539"/>
          </a:xfrm>
        </p:spPr>
        <p:txBody>
          <a:bodyPr lIns="0" tIns="0" rIns="0" bIns="0" anchor="t">
            <a:normAutofit/>
          </a:bodyPr>
          <a:lstStyle/>
          <a:p>
            <a:r>
              <a:rPr lang="en-US" sz="2400" dirty="0">
                <a:solidFill>
                  <a:schemeClr val="tx1"/>
                </a:solidFill>
                <a:latin typeface="Open Sans" pitchFamily="2" charset="0"/>
                <a:ea typeface="Open Sans" pitchFamily="2" charset="0"/>
                <a:cs typeface="Open Sans" pitchFamily="2" charset="0"/>
              </a:rPr>
              <a:t>66-year-old man</a:t>
            </a:r>
          </a:p>
          <a:p>
            <a:pPr marL="456565" indent="-456565"/>
            <a:r>
              <a:rPr lang="en-US" sz="2400" dirty="0">
                <a:solidFill>
                  <a:schemeClr val="tx1"/>
                </a:solidFill>
                <a:latin typeface="Open Sans" pitchFamily="2" charset="0"/>
                <a:ea typeface="Open Sans" pitchFamily="2" charset="0"/>
                <a:cs typeface="Open Sans" pitchFamily="2" charset="0"/>
              </a:rPr>
              <a:t>Primary ITP, untreated, platelets at 15x10</a:t>
            </a:r>
            <a:r>
              <a:rPr lang="en-US" sz="2400" baseline="30000" dirty="0">
                <a:solidFill>
                  <a:schemeClr val="tx1"/>
                </a:solidFill>
                <a:latin typeface="Open Sans" pitchFamily="2" charset="0"/>
                <a:ea typeface="Open Sans" pitchFamily="2" charset="0"/>
                <a:cs typeface="Open Sans" pitchFamily="2" charset="0"/>
              </a:rPr>
              <a:t>9</a:t>
            </a:r>
            <a:r>
              <a:rPr lang="en-US" sz="2400" dirty="0">
                <a:solidFill>
                  <a:schemeClr val="tx1"/>
                </a:solidFill>
                <a:latin typeface="Open Sans" pitchFamily="2" charset="0"/>
                <a:ea typeface="Open Sans" pitchFamily="2" charset="0"/>
                <a:cs typeface="Open Sans" pitchFamily="2" charset="0"/>
              </a:rPr>
              <a:t>/L, petechiae/bruises</a:t>
            </a:r>
          </a:p>
          <a:p>
            <a:pPr marL="456565" indent="-456565"/>
            <a:r>
              <a:rPr lang="en-US" sz="2400" dirty="0">
                <a:solidFill>
                  <a:schemeClr val="tx1"/>
                </a:solidFill>
                <a:latin typeface="Open Sans" pitchFamily="2" charset="0"/>
                <a:ea typeface="Open Sans" pitchFamily="2" charset="0"/>
                <a:cs typeface="Open Sans" pitchFamily="2" charset="0"/>
              </a:rPr>
              <a:t>History of hypertension and prostate hyperplasia</a:t>
            </a:r>
          </a:p>
          <a:p>
            <a:pPr marL="0" indent="0">
              <a:buNone/>
            </a:pPr>
            <a:endParaRPr lang="en-US" sz="2400" dirty="0">
              <a:solidFill>
                <a:schemeClr val="tx1"/>
              </a:solidFill>
              <a:latin typeface="Open Sans" pitchFamily="2" charset="0"/>
              <a:ea typeface="Open Sans" pitchFamily="2" charset="0"/>
              <a:cs typeface="Open Sans" pitchFamily="2" charset="0"/>
            </a:endParaRPr>
          </a:p>
          <a:p>
            <a:pPr lvl="1"/>
            <a:endParaRPr lang="en-US" sz="2133" dirty="0">
              <a:solidFill>
                <a:schemeClr val="tx1"/>
              </a:solidFill>
              <a:latin typeface="Open Sans" pitchFamily="2" charset="0"/>
              <a:ea typeface="Open Sans" pitchFamily="2" charset="0"/>
              <a:cs typeface="Open Sans" pitchFamily="2" charset="0"/>
            </a:endParaRPr>
          </a:p>
        </p:txBody>
      </p:sp>
      <p:pic>
        <p:nvPicPr>
          <p:cNvPr id="4" name="Image 3">
            <a:extLst>
              <a:ext uri="{FF2B5EF4-FFF2-40B4-BE49-F238E27FC236}">
                <a16:creationId xmlns:a16="http://schemas.microsoft.com/office/drawing/2014/main" id="{12F4356D-B8EE-6F93-13CF-50492D692CF6}"/>
              </a:ext>
            </a:extLst>
          </p:cNvPr>
          <p:cNvPicPr>
            <a:picLocks noChangeAspect="1"/>
          </p:cNvPicPr>
          <p:nvPr/>
        </p:nvPicPr>
        <p:blipFill>
          <a:blip r:embed="rId3">
            <a:duotone>
              <a:schemeClr val="accent5">
                <a:shade val="45000"/>
                <a:satMod val="135000"/>
              </a:schemeClr>
              <a:prstClr val="white"/>
            </a:duotone>
          </a:blip>
          <a:stretch>
            <a:fillRect/>
          </a:stretch>
        </p:blipFill>
        <p:spPr>
          <a:xfrm>
            <a:off x="532685" y="1818149"/>
            <a:ext cx="1233853" cy="1233853"/>
          </a:xfrm>
          <a:prstGeom prst="rect">
            <a:avLst/>
          </a:prstGeom>
        </p:spPr>
      </p:pic>
      <p:sp>
        <p:nvSpPr>
          <p:cNvPr id="6" name="Rectangle : coins arrondis 5">
            <a:extLst>
              <a:ext uri="{FF2B5EF4-FFF2-40B4-BE49-F238E27FC236}">
                <a16:creationId xmlns:a16="http://schemas.microsoft.com/office/drawing/2014/main" id="{B4DD798B-CC3C-681E-464B-2768AB07EA23}"/>
              </a:ext>
            </a:extLst>
          </p:cNvPr>
          <p:cNvSpPr/>
          <p:nvPr/>
        </p:nvSpPr>
        <p:spPr>
          <a:xfrm>
            <a:off x="267087" y="1274168"/>
            <a:ext cx="11644571" cy="2154832"/>
          </a:xfrm>
          <a:prstGeom prst="roundRect">
            <a:avLst/>
          </a:prstGeom>
          <a:noFill/>
          <a:ln w="28575">
            <a:solidFill>
              <a:srgbClr val="A10E2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sp>
        <p:nvSpPr>
          <p:cNvPr id="8" name="ZoneTexte 7">
            <a:extLst>
              <a:ext uri="{FF2B5EF4-FFF2-40B4-BE49-F238E27FC236}">
                <a16:creationId xmlns:a16="http://schemas.microsoft.com/office/drawing/2014/main" id="{4366852C-D6AD-594D-BF4F-DBF1E8D24600}"/>
              </a:ext>
            </a:extLst>
          </p:cNvPr>
          <p:cNvSpPr txBox="1"/>
          <p:nvPr/>
        </p:nvSpPr>
        <p:spPr>
          <a:xfrm>
            <a:off x="1501783" y="3687423"/>
            <a:ext cx="10089622" cy="2677656"/>
          </a:xfrm>
          <a:prstGeom prst="rect">
            <a:avLst/>
          </a:prstGeom>
          <a:noFill/>
        </p:spPr>
        <p:txBody>
          <a:bodyPr wrap="none" lIns="91440" tIns="45720" rIns="91440" bIns="45720" rtlCol="0" anchor="t">
            <a:spAutoFit/>
          </a:bodyPr>
          <a:lstStyle/>
          <a:p>
            <a:r>
              <a:rPr lang="en-US" sz="2400" dirty="0">
                <a:latin typeface="Open Sans" pitchFamily="2" charset="0"/>
                <a:ea typeface="Open Sans" pitchFamily="2" charset="0"/>
                <a:cs typeface="Open Sans" pitchFamily="2" charset="0"/>
              </a:rPr>
              <a:t>What should you do?</a:t>
            </a:r>
          </a:p>
          <a:p>
            <a:endParaRPr lang="en-US" sz="2400" dirty="0">
              <a:latin typeface="Open Sans" pitchFamily="2" charset="0"/>
              <a:ea typeface="Open Sans" pitchFamily="2" charset="0"/>
              <a:cs typeface="Open Sans" pitchFamily="2" charset="0"/>
            </a:endParaRPr>
          </a:p>
          <a:p>
            <a:pPr marL="457200" indent="-457200">
              <a:buFont typeface="+mj-lt"/>
              <a:buAutoNum type="alphaUcPeriod"/>
            </a:pPr>
            <a:r>
              <a:rPr lang="en-US" sz="2400" dirty="0">
                <a:latin typeface="Open Sans" pitchFamily="2" charset="0"/>
                <a:ea typeface="Open Sans" pitchFamily="2" charset="0"/>
                <a:cs typeface="Open Sans" pitchFamily="2" charset="0"/>
              </a:rPr>
              <a:t>Discuss the different treatment options with the patient </a:t>
            </a:r>
          </a:p>
          <a:p>
            <a:pPr marL="457200" indent="-457200">
              <a:buFont typeface="+mj-lt"/>
              <a:buAutoNum type="alphaUcPeriod"/>
            </a:pPr>
            <a:r>
              <a:rPr lang="en-US" sz="2400" dirty="0">
                <a:latin typeface="Open Sans" pitchFamily="2" charset="0"/>
                <a:ea typeface="Open Sans" pitchFamily="2" charset="0"/>
                <a:cs typeface="Open Sans" pitchFamily="2" charset="0"/>
              </a:rPr>
              <a:t>Propose treatment with dexamethasone alone </a:t>
            </a:r>
          </a:p>
          <a:p>
            <a:pPr marL="457200" indent="-457200">
              <a:buFont typeface="+mj-lt"/>
              <a:buAutoNum type="alphaUcPeriod"/>
            </a:pPr>
            <a:r>
              <a:rPr lang="en-US" sz="2400" dirty="0">
                <a:latin typeface="Open Sans" pitchFamily="2" charset="0"/>
                <a:ea typeface="Open Sans" pitchFamily="2" charset="0"/>
                <a:cs typeface="Open Sans" pitchFamily="2" charset="0"/>
              </a:rPr>
              <a:t>Propose combination therapy with dexamethasone and rituximab</a:t>
            </a:r>
          </a:p>
          <a:p>
            <a:pPr marL="457200" indent="-457200">
              <a:buFont typeface="+mj-lt"/>
              <a:buAutoNum type="alphaUcPeriod"/>
            </a:pPr>
            <a:r>
              <a:rPr lang="en-US" sz="2400" dirty="0">
                <a:latin typeface="Open Sans" pitchFamily="2" charset="0"/>
                <a:ea typeface="Open Sans" pitchFamily="2" charset="0"/>
                <a:cs typeface="Open Sans" pitchFamily="2" charset="0"/>
              </a:rPr>
              <a:t>Propose combination therapy with dexamethasone and TPO-RA</a:t>
            </a:r>
          </a:p>
          <a:p>
            <a:pPr marL="457200" indent="-457200">
              <a:buFont typeface="+mj-lt"/>
              <a:buAutoNum type="alphaUcPeriod"/>
            </a:pPr>
            <a:r>
              <a:rPr lang="en-US" sz="2400" dirty="0">
                <a:latin typeface="Open Sans" pitchFamily="2" charset="0"/>
                <a:ea typeface="Open Sans" pitchFamily="2" charset="0"/>
                <a:cs typeface="Open Sans" pitchFamily="2" charset="0"/>
              </a:rPr>
              <a:t>Propose combination therapy with dexamethasone and MMF</a:t>
            </a:r>
            <a:endParaRPr lang="fr-FR" sz="2400" dirty="0">
              <a:latin typeface="Open Sans" pitchFamily="2" charset="0"/>
              <a:ea typeface="Open Sans" pitchFamily="2" charset="0"/>
              <a:cs typeface="Open Sans" pitchFamily="2" charset="0"/>
            </a:endParaRPr>
          </a:p>
        </p:txBody>
      </p:sp>
    </p:spTree>
    <p:extLst>
      <p:ext uri="{BB962C8B-B14F-4D97-AF65-F5344CB8AC3E}">
        <p14:creationId xmlns:p14="http://schemas.microsoft.com/office/powerpoint/2010/main" val="117218183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A23452-EB7D-D41F-890E-BC6BB9FA378C}"/>
            </a:ext>
          </a:extLst>
        </p:cNvPr>
        <p:cNvGrpSpPr/>
        <p:nvPr/>
      </p:nvGrpSpPr>
      <p:grpSpPr>
        <a:xfrm>
          <a:off x="0" y="0"/>
          <a:ext cx="0" cy="0"/>
          <a:chOff x="0" y="0"/>
          <a:chExt cx="0" cy="0"/>
        </a:xfrm>
      </p:grpSpPr>
      <p:sp>
        <p:nvSpPr>
          <p:cNvPr id="5" name="Espace réservé du contenu 4">
            <a:extLst>
              <a:ext uri="{FF2B5EF4-FFF2-40B4-BE49-F238E27FC236}">
                <a16:creationId xmlns:a16="http://schemas.microsoft.com/office/drawing/2014/main" id="{7DBA52A0-08A3-3E6A-8C5E-12DC31B21B3D}"/>
              </a:ext>
            </a:extLst>
          </p:cNvPr>
          <p:cNvSpPr>
            <a:spLocks noGrp="1"/>
          </p:cNvSpPr>
          <p:nvPr>
            <p:ph idx="1"/>
          </p:nvPr>
        </p:nvSpPr>
        <p:spPr>
          <a:xfrm>
            <a:off x="2119553" y="1506699"/>
            <a:ext cx="9118336" cy="1791137"/>
          </a:xfrm>
        </p:spPr>
        <p:txBody>
          <a:bodyPr lIns="0" tIns="0" rIns="0" bIns="0" anchor="t">
            <a:normAutofit/>
          </a:bodyPr>
          <a:lstStyle/>
          <a:p>
            <a:r>
              <a:rPr lang="en-US" sz="2133" dirty="0">
                <a:solidFill>
                  <a:schemeClr val="tx1"/>
                </a:solidFill>
                <a:latin typeface="Open Sans" pitchFamily="2" charset="0"/>
                <a:ea typeface="Open Sans" pitchFamily="2" charset="0"/>
                <a:cs typeface="Open Sans" pitchFamily="2" charset="0"/>
              </a:rPr>
              <a:t>66-year-old man</a:t>
            </a:r>
          </a:p>
          <a:p>
            <a:pPr marL="456565" indent="-456565"/>
            <a:r>
              <a:rPr lang="en-US" sz="2100" dirty="0">
                <a:solidFill>
                  <a:schemeClr val="tx1"/>
                </a:solidFill>
                <a:latin typeface="Open Sans" pitchFamily="2" charset="0"/>
                <a:ea typeface="Open Sans" pitchFamily="2" charset="0"/>
                <a:cs typeface="Open Sans" pitchFamily="2" charset="0"/>
              </a:rPr>
              <a:t>Primary ITP, untreated, platelets at 15x10</a:t>
            </a:r>
            <a:r>
              <a:rPr lang="en-US" sz="2100" baseline="30000" dirty="0">
                <a:solidFill>
                  <a:schemeClr val="tx1"/>
                </a:solidFill>
                <a:latin typeface="Open Sans" pitchFamily="2" charset="0"/>
                <a:ea typeface="Open Sans" pitchFamily="2" charset="0"/>
                <a:cs typeface="Open Sans" pitchFamily="2" charset="0"/>
              </a:rPr>
              <a:t>9</a:t>
            </a:r>
            <a:r>
              <a:rPr lang="en-US" sz="2100" dirty="0">
                <a:solidFill>
                  <a:schemeClr val="tx1"/>
                </a:solidFill>
                <a:latin typeface="Open Sans" pitchFamily="2" charset="0"/>
                <a:ea typeface="Open Sans" pitchFamily="2" charset="0"/>
                <a:cs typeface="Open Sans" pitchFamily="2" charset="0"/>
              </a:rPr>
              <a:t>/L, petechiae</a:t>
            </a:r>
          </a:p>
          <a:p>
            <a:pPr marL="456565" indent="-456565"/>
            <a:r>
              <a:rPr lang="en-US" sz="2100" dirty="0">
                <a:solidFill>
                  <a:schemeClr val="tx1"/>
                </a:solidFill>
                <a:latin typeface="Open Sans" pitchFamily="2" charset="0"/>
                <a:ea typeface="Open Sans" pitchFamily="2" charset="0"/>
                <a:cs typeface="Open Sans" pitchFamily="2" charset="0"/>
              </a:rPr>
              <a:t>History of hypertension and prostate hyperplasia</a:t>
            </a:r>
          </a:p>
        </p:txBody>
      </p:sp>
      <p:pic>
        <p:nvPicPr>
          <p:cNvPr id="4" name="Image 3">
            <a:extLst>
              <a:ext uri="{FF2B5EF4-FFF2-40B4-BE49-F238E27FC236}">
                <a16:creationId xmlns:a16="http://schemas.microsoft.com/office/drawing/2014/main" id="{4EB69A21-407C-E0C0-3DC7-EC51BDF090BE}"/>
              </a:ext>
            </a:extLst>
          </p:cNvPr>
          <p:cNvPicPr>
            <a:picLocks noChangeAspect="1"/>
          </p:cNvPicPr>
          <p:nvPr/>
        </p:nvPicPr>
        <p:blipFill>
          <a:blip r:embed="rId3">
            <a:duotone>
              <a:schemeClr val="accent5">
                <a:shade val="45000"/>
                <a:satMod val="135000"/>
              </a:schemeClr>
              <a:prstClr val="white"/>
            </a:duotone>
          </a:blip>
          <a:stretch>
            <a:fillRect/>
          </a:stretch>
        </p:blipFill>
        <p:spPr>
          <a:xfrm>
            <a:off x="721284" y="1553755"/>
            <a:ext cx="1233853" cy="1233853"/>
          </a:xfrm>
          <a:prstGeom prst="rect">
            <a:avLst/>
          </a:prstGeom>
        </p:spPr>
      </p:pic>
      <p:sp>
        <p:nvSpPr>
          <p:cNvPr id="6" name="Rectangle : coins arrondis 5">
            <a:extLst>
              <a:ext uri="{FF2B5EF4-FFF2-40B4-BE49-F238E27FC236}">
                <a16:creationId xmlns:a16="http://schemas.microsoft.com/office/drawing/2014/main" id="{E08B7098-C66A-EF1B-58E4-2E2D6D28D827}"/>
              </a:ext>
            </a:extLst>
          </p:cNvPr>
          <p:cNvSpPr/>
          <p:nvPr/>
        </p:nvSpPr>
        <p:spPr>
          <a:xfrm>
            <a:off x="367759" y="1401592"/>
            <a:ext cx="11466899" cy="1650218"/>
          </a:xfrm>
          <a:prstGeom prst="roundRect">
            <a:avLst/>
          </a:prstGeom>
          <a:noFill/>
          <a:ln w="28575">
            <a:solidFill>
              <a:srgbClr val="A10E2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sp>
        <p:nvSpPr>
          <p:cNvPr id="8" name="ZoneTexte 7">
            <a:extLst>
              <a:ext uri="{FF2B5EF4-FFF2-40B4-BE49-F238E27FC236}">
                <a16:creationId xmlns:a16="http://schemas.microsoft.com/office/drawing/2014/main" id="{0EA62303-8744-5A3A-985F-A65A23E4F19E}"/>
              </a:ext>
            </a:extLst>
          </p:cNvPr>
          <p:cNvSpPr txBox="1"/>
          <p:nvPr/>
        </p:nvSpPr>
        <p:spPr>
          <a:xfrm>
            <a:off x="367759" y="4383774"/>
            <a:ext cx="11466899" cy="1736646"/>
          </a:xfrm>
          <a:prstGeom prst="roundRect">
            <a:avLst/>
          </a:prstGeom>
          <a:ln>
            <a:solidFill>
              <a:srgbClr val="920000"/>
            </a:solidFill>
          </a:ln>
        </p:spPr>
        <p:style>
          <a:lnRef idx="2">
            <a:schemeClr val="dk1"/>
          </a:lnRef>
          <a:fillRef idx="1">
            <a:schemeClr val="lt1"/>
          </a:fillRef>
          <a:effectRef idx="0">
            <a:schemeClr val="dk1"/>
          </a:effectRef>
          <a:fontRef idx="minor">
            <a:schemeClr val="dk1"/>
          </a:fontRef>
        </p:style>
        <p:txBody>
          <a:bodyPr wrap="square" rtlCol="0">
            <a:spAutoFit/>
          </a:bodyPr>
          <a:lstStyle/>
          <a:p>
            <a:r>
              <a:rPr lang="en-US" sz="1600" dirty="0">
                <a:solidFill>
                  <a:schemeClr val="tx1"/>
                </a:solidFill>
                <a:latin typeface="Open Sans" pitchFamily="2" charset="0"/>
                <a:ea typeface="Open Sans" pitchFamily="2" charset="0"/>
                <a:cs typeface="Open Sans" pitchFamily="2" charset="0"/>
              </a:rPr>
              <a:t>ASH guidelines are primarily intended to </a:t>
            </a:r>
            <a:r>
              <a:rPr lang="en-US" sz="1600" b="1" dirty="0">
                <a:solidFill>
                  <a:schemeClr val="tx1"/>
                </a:solidFill>
                <a:latin typeface="Open Sans" pitchFamily="2" charset="0"/>
                <a:ea typeface="Open Sans" pitchFamily="2" charset="0"/>
                <a:cs typeface="Open Sans" pitchFamily="2" charset="0"/>
              </a:rPr>
              <a:t>help clinicians and patients make shared decisions </a:t>
            </a:r>
            <a:r>
              <a:rPr lang="en-US" sz="1600" dirty="0">
                <a:solidFill>
                  <a:schemeClr val="tx1"/>
                </a:solidFill>
                <a:latin typeface="Open Sans" pitchFamily="2" charset="0"/>
                <a:ea typeface="Open Sans" pitchFamily="2" charset="0"/>
                <a:cs typeface="Open Sans" pitchFamily="2" charset="0"/>
              </a:rPr>
              <a:t>about </a:t>
            </a:r>
          </a:p>
          <a:p>
            <a:r>
              <a:rPr lang="en-US" sz="1600" dirty="0">
                <a:solidFill>
                  <a:schemeClr val="tx1"/>
                </a:solidFill>
                <a:latin typeface="Open Sans" pitchFamily="2" charset="0"/>
                <a:ea typeface="Open Sans" pitchFamily="2" charset="0"/>
                <a:cs typeface="Open Sans" pitchFamily="2" charset="0"/>
              </a:rPr>
              <a:t>diagnostic and treatment alternatives, with the goal of improving quality of patient care. Other purposes </a:t>
            </a:r>
          </a:p>
          <a:p>
            <a:r>
              <a:rPr lang="en-US" sz="1600" dirty="0">
                <a:solidFill>
                  <a:schemeClr val="tx1"/>
                </a:solidFill>
                <a:latin typeface="Open Sans" pitchFamily="2" charset="0"/>
                <a:ea typeface="Open Sans" pitchFamily="2" charset="0"/>
                <a:cs typeface="Open Sans" pitchFamily="2" charset="0"/>
              </a:rPr>
              <a:t>are to inform policy, education and advocacy, and to state future research needs. These guidelines are </a:t>
            </a:r>
          </a:p>
          <a:p>
            <a:r>
              <a:rPr lang="en-US" sz="1600" dirty="0">
                <a:solidFill>
                  <a:schemeClr val="tx1"/>
                </a:solidFill>
                <a:latin typeface="Open Sans" pitchFamily="2" charset="0"/>
                <a:ea typeface="Open Sans" pitchFamily="2" charset="0"/>
                <a:cs typeface="Open Sans" pitchFamily="2" charset="0"/>
              </a:rPr>
              <a:t>not intended to serve or be construed as a standard of care. </a:t>
            </a:r>
            <a:r>
              <a:rPr lang="en-US" sz="1600" b="1" dirty="0">
                <a:solidFill>
                  <a:schemeClr val="tx1"/>
                </a:solidFill>
                <a:latin typeface="Open Sans" pitchFamily="2" charset="0"/>
                <a:ea typeface="Open Sans" pitchFamily="2" charset="0"/>
                <a:cs typeface="Open Sans" pitchFamily="2" charset="0"/>
              </a:rPr>
              <a:t>Clinicians must make decisions on the basis </a:t>
            </a:r>
          </a:p>
          <a:p>
            <a:r>
              <a:rPr lang="en-US" sz="1600" b="1" dirty="0">
                <a:solidFill>
                  <a:schemeClr val="tx1"/>
                </a:solidFill>
                <a:latin typeface="Open Sans" pitchFamily="2" charset="0"/>
                <a:ea typeface="Open Sans" pitchFamily="2" charset="0"/>
                <a:cs typeface="Open Sans" pitchFamily="2" charset="0"/>
              </a:rPr>
              <a:t>of the clinical presentation of each individual patient, ideally through a shared process that considers </a:t>
            </a:r>
          </a:p>
          <a:p>
            <a:r>
              <a:rPr lang="en-US" sz="1600" b="1" dirty="0">
                <a:solidFill>
                  <a:schemeClr val="tx1"/>
                </a:solidFill>
                <a:latin typeface="Open Sans" pitchFamily="2" charset="0"/>
                <a:ea typeface="Open Sans" pitchFamily="2" charset="0"/>
                <a:cs typeface="Open Sans" pitchFamily="2" charset="0"/>
              </a:rPr>
              <a:t>the patient’s values and preferences with respect to the anticipated outcomes of the chosen option</a:t>
            </a:r>
            <a:r>
              <a:rPr lang="en-US" sz="1600" dirty="0">
                <a:solidFill>
                  <a:schemeClr val="tx1"/>
                </a:solidFill>
                <a:latin typeface="Open Sans" pitchFamily="2" charset="0"/>
                <a:ea typeface="Open Sans" pitchFamily="2" charset="0"/>
                <a:cs typeface="Open Sans" pitchFamily="2" charset="0"/>
              </a:rPr>
              <a:t>. </a:t>
            </a:r>
            <a:endParaRPr lang="fr-FR" sz="1600" dirty="0">
              <a:solidFill>
                <a:schemeClr val="tx1"/>
              </a:solidFill>
              <a:latin typeface="Open Sans" pitchFamily="2" charset="0"/>
              <a:ea typeface="Open Sans" pitchFamily="2" charset="0"/>
              <a:cs typeface="Open Sans" pitchFamily="2" charset="0"/>
            </a:endParaRPr>
          </a:p>
        </p:txBody>
      </p:sp>
      <p:sp>
        <p:nvSpPr>
          <p:cNvPr id="11" name="ZoneTexte 10">
            <a:extLst>
              <a:ext uri="{FF2B5EF4-FFF2-40B4-BE49-F238E27FC236}">
                <a16:creationId xmlns:a16="http://schemas.microsoft.com/office/drawing/2014/main" id="{74C5A304-F61C-14DA-9FF7-25163EBC9F62}"/>
              </a:ext>
            </a:extLst>
          </p:cNvPr>
          <p:cNvSpPr txBox="1"/>
          <p:nvPr/>
        </p:nvSpPr>
        <p:spPr>
          <a:xfrm>
            <a:off x="1338210" y="3389723"/>
            <a:ext cx="8334531" cy="707886"/>
          </a:xfrm>
          <a:prstGeom prst="rect">
            <a:avLst/>
          </a:prstGeom>
          <a:noFill/>
        </p:spPr>
        <p:txBody>
          <a:bodyPr wrap="square" lIns="91440" tIns="45720" rIns="91440" bIns="45720" rtlCol="0" anchor="t">
            <a:spAutoFit/>
          </a:bodyPr>
          <a:lstStyle/>
          <a:p>
            <a:r>
              <a:rPr lang="en-US" sz="2000">
                <a:latin typeface="Open Sans" pitchFamily="2" charset="0"/>
                <a:ea typeface="Open Sans" pitchFamily="2" charset="0"/>
                <a:cs typeface="Open Sans" pitchFamily="2" charset="0"/>
              </a:rPr>
              <a:t>What should you do?</a:t>
            </a:r>
          </a:p>
          <a:p>
            <a:pPr marL="457200" indent="-457200">
              <a:buFont typeface="+mj-lt"/>
              <a:buAutoNum type="alphaUcPeriod"/>
            </a:pPr>
            <a:r>
              <a:rPr lang="en-US" sz="2000" b="1">
                <a:latin typeface="Open Sans" pitchFamily="2" charset="0"/>
                <a:ea typeface="Open Sans" pitchFamily="2" charset="0"/>
                <a:cs typeface="Open Sans" pitchFamily="2" charset="0"/>
              </a:rPr>
              <a:t>Discuss the different treatment options with the patient</a:t>
            </a:r>
            <a:endParaRPr lang="fr-FR" sz="2000" b="1">
              <a:latin typeface="Open Sans" pitchFamily="2" charset="0"/>
              <a:ea typeface="Open Sans" pitchFamily="2" charset="0"/>
              <a:cs typeface="Open Sans" pitchFamily="2" charset="0"/>
            </a:endParaRPr>
          </a:p>
        </p:txBody>
      </p:sp>
    </p:spTree>
    <p:extLst>
      <p:ext uri="{BB962C8B-B14F-4D97-AF65-F5344CB8AC3E}">
        <p14:creationId xmlns:p14="http://schemas.microsoft.com/office/powerpoint/2010/main" val="204252145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B8F595-7CFF-70BF-8825-B24B73B80C4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3D675F7-74E4-6DDF-101F-A2569C2C2ECD}"/>
              </a:ext>
            </a:extLst>
          </p:cNvPr>
          <p:cNvSpPr>
            <a:spLocks noGrp="1"/>
          </p:cNvSpPr>
          <p:nvPr>
            <p:ph type="title"/>
          </p:nvPr>
        </p:nvSpPr>
        <p:spPr>
          <a:xfrm>
            <a:off x="301113" y="1402634"/>
            <a:ext cx="10972800" cy="713539"/>
          </a:xfrm>
        </p:spPr>
        <p:txBody>
          <a:bodyPr vert="horz" lIns="121920" tIns="60960" rIns="121920" bIns="60960" rtlCol="0" anchor="t">
            <a:normAutofit/>
          </a:bodyPr>
          <a:lstStyle/>
          <a:p>
            <a:r>
              <a:rPr lang="en-US" dirty="0">
                <a:latin typeface="Barlow Condensed" panose="00000506000000000000" pitchFamily="2" charset="0"/>
                <a:ea typeface="Open Sans" pitchFamily="2" charset="0"/>
                <a:cs typeface="Open Sans" pitchFamily="2" charset="0"/>
              </a:rPr>
              <a:t>Agents considered</a:t>
            </a:r>
          </a:p>
        </p:txBody>
      </p:sp>
      <p:graphicFrame>
        <p:nvGraphicFramePr>
          <p:cNvPr id="6" name="Content Placeholder 3">
            <a:extLst>
              <a:ext uri="{FF2B5EF4-FFF2-40B4-BE49-F238E27FC236}">
                <a16:creationId xmlns:a16="http://schemas.microsoft.com/office/drawing/2014/main" id="{DA050AC2-6B24-FDDE-3619-2EFBF7369FE8}"/>
              </a:ext>
            </a:extLst>
          </p:cNvPr>
          <p:cNvGraphicFramePr>
            <a:graphicFrameLocks noGrp="1"/>
          </p:cNvGraphicFramePr>
          <p:nvPr>
            <p:ph idx="1"/>
            <p:extLst>
              <p:ext uri="{D42A27DB-BD31-4B8C-83A1-F6EECF244321}">
                <p14:modId xmlns:p14="http://schemas.microsoft.com/office/powerpoint/2010/main" val="3141433083"/>
              </p:ext>
            </p:extLst>
          </p:nvPr>
        </p:nvGraphicFramePr>
        <p:xfrm>
          <a:off x="412955" y="2116173"/>
          <a:ext cx="10972800" cy="457467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32687068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2B0158-A389-4950-B0F1-6DDE0388A83B}"/>
            </a:ext>
          </a:extLst>
        </p:cNvPr>
        <p:cNvGrpSpPr/>
        <p:nvPr/>
      </p:nvGrpSpPr>
      <p:grpSpPr>
        <a:xfrm>
          <a:off x="0" y="0"/>
          <a:ext cx="0" cy="0"/>
          <a:chOff x="0" y="0"/>
          <a:chExt cx="0" cy="0"/>
        </a:xfrm>
      </p:grpSpPr>
      <p:sp>
        <p:nvSpPr>
          <p:cNvPr id="5" name="Espace réservé du contenu 4">
            <a:extLst>
              <a:ext uri="{FF2B5EF4-FFF2-40B4-BE49-F238E27FC236}">
                <a16:creationId xmlns:a16="http://schemas.microsoft.com/office/drawing/2014/main" id="{FED42A51-E8AB-D99B-5794-F353E3DF9892}"/>
              </a:ext>
            </a:extLst>
          </p:cNvPr>
          <p:cNvSpPr>
            <a:spLocks noGrp="1"/>
          </p:cNvSpPr>
          <p:nvPr>
            <p:ph idx="1"/>
          </p:nvPr>
        </p:nvSpPr>
        <p:spPr>
          <a:xfrm>
            <a:off x="2032135" y="1581463"/>
            <a:ext cx="9892778" cy="2025175"/>
          </a:xfrm>
        </p:spPr>
        <p:txBody>
          <a:bodyPr lIns="0" tIns="0" rIns="0" bIns="0" anchor="t">
            <a:normAutofit/>
          </a:bodyPr>
          <a:lstStyle/>
          <a:p>
            <a:r>
              <a:rPr lang="en-US" sz="2400" dirty="0">
                <a:solidFill>
                  <a:schemeClr val="tx1"/>
                </a:solidFill>
                <a:latin typeface="Open Sans" pitchFamily="2" charset="0"/>
                <a:ea typeface="Open Sans" pitchFamily="2" charset="0"/>
                <a:cs typeface="Open Sans" pitchFamily="2" charset="0"/>
              </a:rPr>
              <a:t>66-year-old man</a:t>
            </a:r>
          </a:p>
          <a:p>
            <a:pPr marL="456565" indent="-456565"/>
            <a:r>
              <a:rPr lang="en-US" sz="2400" dirty="0">
                <a:solidFill>
                  <a:schemeClr val="tx1"/>
                </a:solidFill>
                <a:latin typeface="Open Sans" pitchFamily="2" charset="0"/>
                <a:ea typeface="Open Sans" pitchFamily="2" charset="0"/>
                <a:cs typeface="Open Sans" pitchFamily="2" charset="0"/>
              </a:rPr>
              <a:t>Primary ITP, untreated, platelets at 15x10</a:t>
            </a:r>
            <a:r>
              <a:rPr lang="en-US" sz="2400" baseline="30000" dirty="0">
                <a:solidFill>
                  <a:schemeClr val="tx1"/>
                </a:solidFill>
                <a:latin typeface="Open Sans" pitchFamily="2" charset="0"/>
                <a:ea typeface="Open Sans" pitchFamily="2" charset="0"/>
                <a:cs typeface="Open Sans" pitchFamily="2" charset="0"/>
              </a:rPr>
              <a:t>9</a:t>
            </a:r>
            <a:r>
              <a:rPr lang="en-US" sz="2400" dirty="0">
                <a:solidFill>
                  <a:schemeClr val="tx1"/>
                </a:solidFill>
                <a:latin typeface="Open Sans" pitchFamily="2" charset="0"/>
                <a:ea typeface="Open Sans" pitchFamily="2" charset="0"/>
                <a:cs typeface="Open Sans" pitchFamily="2" charset="0"/>
              </a:rPr>
              <a:t>/L, petechiae/bruises</a:t>
            </a:r>
          </a:p>
          <a:p>
            <a:pPr marL="456565" indent="-456565"/>
            <a:r>
              <a:rPr lang="en-US" sz="2400" dirty="0">
                <a:solidFill>
                  <a:schemeClr val="tx1"/>
                </a:solidFill>
                <a:latin typeface="Open Sans" pitchFamily="2" charset="0"/>
                <a:ea typeface="Open Sans" pitchFamily="2" charset="0"/>
                <a:cs typeface="Open Sans" pitchFamily="2" charset="0"/>
              </a:rPr>
              <a:t>History of hypertension and prostate hyperplasia</a:t>
            </a:r>
          </a:p>
          <a:p>
            <a:pPr marL="0" indent="0">
              <a:buNone/>
            </a:pPr>
            <a:endParaRPr lang="en-US" sz="2400" dirty="0">
              <a:solidFill>
                <a:schemeClr val="tx1"/>
              </a:solidFill>
              <a:latin typeface="Open Sans" pitchFamily="2" charset="0"/>
              <a:ea typeface="Open Sans" pitchFamily="2" charset="0"/>
              <a:cs typeface="Open Sans" pitchFamily="2" charset="0"/>
            </a:endParaRPr>
          </a:p>
          <a:p>
            <a:pPr lvl="1"/>
            <a:endParaRPr lang="en-US" sz="2133" dirty="0">
              <a:solidFill>
                <a:schemeClr val="tx1"/>
              </a:solidFill>
              <a:latin typeface="Open Sans" pitchFamily="2" charset="0"/>
              <a:ea typeface="Open Sans" pitchFamily="2" charset="0"/>
              <a:cs typeface="Open Sans" pitchFamily="2" charset="0"/>
            </a:endParaRPr>
          </a:p>
        </p:txBody>
      </p:sp>
      <p:pic>
        <p:nvPicPr>
          <p:cNvPr id="4" name="Image 3">
            <a:extLst>
              <a:ext uri="{FF2B5EF4-FFF2-40B4-BE49-F238E27FC236}">
                <a16:creationId xmlns:a16="http://schemas.microsoft.com/office/drawing/2014/main" id="{53BE4864-3358-567E-842B-25B1634F4066}"/>
              </a:ext>
            </a:extLst>
          </p:cNvPr>
          <p:cNvPicPr>
            <a:picLocks noChangeAspect="1"/>
          </p:cNvPicPr>
          <p:nvPr/>
        </p:nvPicPr>
        <p:blipFill>
          <a:blip r:embed="rId3">
            <a:duotone>
              <a:schemeClr val="accent5">
                <a:shade val="45000"/>
                <a:satMod val="135000"/>
              </a:schemeClr>
              <a:prstClr val="white"/>
            </a:duotone>
          </a:blip>
          <a:stretch>
            <a:fillRect/>
          </a:stretch>
        </p:blipFill>
        <p:spPr>
          <a:xfrm>
            <a:off x="532685" y="1818149"/>
            <a:ext cx="1233853" cy="1233853"/>
          </a:xfrm>
          <a:prstGeom prst="rect">
            <a:avLst/>
          </a:prstGeom>
        </p:spPr>
      </p:pic>
      <p:sp>
        <p:nvSpPr>
          <p:cNvPr id="6" name="Rectangle : coins arrondis 5">
            <a:extLst>
              <a:ext uri="{FF2B5EF4-FFF2-40B4-BE49-F238E27FC236}">
                <a16:creationId xmlns:a16="http://schemas.microsoft.com/office/drawing/2014/main" id="{8D91AA18-4885-61D0-D3A5-B668A00CA2F0}"/>
              </a:ext>
            </a:extLst>
          </p:cNvPr>
          <p:cNvSpPr/>
          <p:nvPr/>
        </p:nvSpPr>
        <p:spPr>
          <a:xfrm>
            <a:off x="267087" y="1274168"/>
            <a:ext cx="11644571" cy="2154832"/>
          </a:xfrm>
          <a:prstGeom prst="roundRect">
            <a:avLst/>
          </a:prstGeom>
          <a:noFill/>
          <a:ln w="28575">
            <a:solidFill>
              <a:srgbClr val="A10E2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sp>
        <p:nvSpPr>
          <p:cNvPr id="8" name="ZoneTexte 7">
            <a:extLst>
              <a:ext uri="{FF2B5EF4-FFF2-40B4-BE49-F238E27FC236}">
                <a16:creationId xmlns:a16="http://schemas.microsoft.com/office/drawing/2014/main" id="{66C93B0B-4CAA-C1C0-6DE1-99FC12EA5938}"/>
              </a:ext>
            </a:extLst>
          </p:cNvPr>
          <p:cNvSpPr txBox="1"/>
          <p:nvPr/>
        </p:nvSpPr>
        <p:spPr>
          <a:xfrm>
            <a:off x="934855" y="3606638"/>
            <a:ext cx="10801355" cy="2677656"/>
          </a:xfrm>
          <a:prstGeom prst="rect">
            <a:avLst/>
          </a:prstGeom>
          <a:noFill/>
        </p:spPr>
        <p:txBody>
          <a:bodyPr wrap="none" lIns="91440" tIns="45720" rIns="91440" bIns="45720" rtlCol="0" anchor="t">
            <a:spAutoFit/>
          </a:bodyPr>
          <a:lstStyle/>
          <a:p>
            <a:r>
              <a:rPr lang="en-US" sz="2400" dirty="0">
                <a:latin typeface="Open Sans" pitchFamily="2" charset="0"/>
                <a:ea typeface="Open Sans" pitchFamily="2" charset="0"/>
                <a:cs typeface="Open Sans" pitchFamily="2" charset="0"/>
              </a:rPr>
              <a:t>What should you do ?</a:t>
            </a:r>
          </a:p>
          <a:p>
            <a:endParaRPr lang="en-US" sz="2400" dirty="0">
              <a:latin typeface="Open Sans" pitchFamily="2" charset="0"/>
              <a:ea typeface="Open Sans" pitchFamily="2" charset="0"/>
              <a:cs typeface="Open Sans" pitchFamily="2" charset="0"/>
            </a:endParaRPr>
          </a:p>
          <a:p>
            <a:pPr marL="457200" indent="-457200">
              <a:buFont typeface="+mj-lt"/>
              <a:buAutoNum type="alphaUcPeriod"/>
            </a:pPr>
            <a:r>
              <a:rPr lang="en-US" sz="2400" b="1" dirty="0">
                <a:latin typeface="Open Sans" pitchFamily="2" charset="0"/>
                <a:ea typeface="Open Sans" pitchFamily="2" charset="0"/>
                <a:cs typeface="Open Sans" pitchFamily="2" charset="0"/>
              </a:rPr>
              <a:t>Discuss the different treatment options with the patient</a:t>
            </a:r>
          </a:p>
          <a:p>
            <a:pPr marL="457200" indent="-457200">
              <a:buFont typeface="+mj-lt"/>
              <a:buAutoNum type="alphaUcPeriod"/>
            </a:pPr>
            <a:r>
              <a:rPr lang="en-US" sz="2400" dirty="0">
                <a:latin typeface="Open Sans" pitchFamily="2" charset="0"/>
                <a:ea typeface="Open Sans" pitchFamily="2" charset="0"/>
                <a:cs typeface="Open Sans" pitchFamily="2" charset="0"/>
              </a:rPr>
              <a:t>Propose treatment with dexamethasone alone </a:t>
            </a:r>
          </a:p>
          <a:p>
            <a:pPr marL="457200" indent="-457200">
              <a:buFont typeface="+mj-lt"/>
              <a:buAutoNum type="alphaUcPeriod"/>
            </a:pPr>
            <a:r>
              <a:rPr lang="en-US" sz="2400" b="1" dirty="0">
                <a:latin typeface="Open Sans" pitchFamily="2" charset="0"/>
                <a:ea typeface="Open Sans" pitchFamily="2" charset="0"/>
                <a:cs typeface="Open Sans" pitchFamily="2" charset="0"/>
              </a:rPr>
              <a:t>Propose combination therapy with dexamethasone and rituximab</a:t>
            </a:r>
          </a:p>
          <a:p>
            <a:pPr marL="457200" indent="-457200">
              <a:buFont typeface="+mj-lt"/>
              <a:buAutoNum type="alphaUcPeriod"/>
            </a:pPr>
            <a:r>
              <a:rPr lang="en-US" sz="2400" b="1" dirty="0">
                <a:latin typeface="Open Sans" pitchFamily="2" charset="0"/>
                <a:ea typeface="Open Sans" pitchFamily="2" charset="0"/>
                <a:cs typeface="Open Sans" pitchFamily="2" charset="0"/>
              </a:rPr>
              <a:t>Propose combination therapy with dexamethasone and TPO-RA</a:t>
            </a:r>
          </a:p>
          <a:p>
            <a:pPr marL="457200" indent="-457200">
              <a:buFont typeface="+mj-lt"/>
              <a:buAutoNum type="alphaUcPeriod"/>
            </a:pPr>
            <a:r>
              <a:rPr lang="en-US" sz="2400" dirty="0">
                <a:latin typeface="Open Sans" pitchFamily="2" charset="0"/>
                <a:ea typeface="Open Sans" pitchFamily="2" charset="0"/>
                <a:cs typeface="Open Sans" pitchFamily="2" charset="0"/>
              </a:rPr>
              <a:t>Propose combination therapy with dexamethasone and MMF</a:t>
            </a:r>
            <a:endParaRPr lang="fr-FR" sz="2400" dirty="0">
              <a:latin typeface="Open Sans" pitchFamily="2" charset="0"/>
              <a:ea typeface="Open Sans" pitchFamily="2" charset="0"/>
              <a:cs typeface="Open Sans" pitchFamily="2" charset="0"/>
            </a:endParaRPr>
          </a:p>
        </p:txBody>
      </p:sp>
    </p:spTree>
    <p:extLst>
      <p:ext uri="{BB962C8B-B14F-4D97-AF65-F5344CB8AC3E}">
        <p14:creationId xmlns:p14="http://schemas.microsoft.com/office/powerpoint/2010/main" val="386097326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696E48-C465-F480-3EB7-F5AE7CACCB2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94692E2-8CB6-3596-9A16-446B888FE8EC}"/>
              </a:ext>
            </a:extLst>
          </p:cNvPr>
          <p:cNvSpPr>
            <a:spLocks noGrp="1"/>
          </p:cNvSpPr>
          <p:nvPr>
            <p:ph type="title"/>
          </p:nvPr>
        </p:nvSpPr>
        <p:spPr>
          <a:xfrm>
            <a:off x="141322" y="1229449"/>
            <a:ext cx="10972800" cy="713539"/>
          </a:xfrm>
        </p:spPr>
        <p:txBody>
          <a:bodyPr lIns="0" tIns="0" anchor="ctr"/>
          <a:lstStyle/>
          <a:p>
            <a:r>
              <a:rPr lang="en-US" sz="2670" dirty="0">
                <a:latin typeface="Barlow Condensed" panose="00000506000000000000" pitchFamily="2" charset="0"/>
                <a:ea typeface="Calibri"/>
                <a:cs typeface="Calibri"/>
              </a:rPr>
              <a:t>Recommendation 1: </a:t>
            </a:r>
          </a:p>
        </p:txBody>
      </p:sp>
      <p:graphicFrame>
        <p:nvGraphicFramePr>
          <p:cNvPr id="4" name="Table 3">
            <a:extLst>
              <a:ext uri="{FF2B5EF4-FFF2-40B4-BE49-F238E27FC236}">
                <a16:creationId xmlns:a16="http://schemas.microsoft.com/office/drawing/2014/main" id="{8226DA65-5202-D43E-705C-D849EA27DC8C}"/>
              </a:ext>
            </a:extLst>
          </p:cNvPr>
          <p:cNvGraphicFramePr>
            <a:graphicFrameLocks noGrp="1"/>
          </p:cNvGraphicFramePr>
          <p:nvPr>
            <p:extLst>
              <p:ext uri="{D42A27DB-BD31-4B8C-83A1-F6EECF244321}">
                <p14:modId xmlns:p14="http://schemas.microsoft.com/office/powerpoint/2010/main" val="1068126364"/>
              </p:ext>
            </p:extLst>
          </p:nvPr>
        </p:nvGraphicFramePr>
        <p:xfrm>
          <a:off x="190840" y="1942989"/>
          <a:ext cx="11859838" cy="4450080"/>
        </p:xfrm>
        <a:graphic>
          <a:graphicData uri="http://schemas.openxmlformats.org/drawingml/2006/table">
            <a:tbl>
              <a:tblPr firstRow="1" bandRow="1">
                <a:tableStyleId>{F5AB1C69-6EDB-4FF4-983F-18BD219EF322}</a:tableStyleId>
              </a:tblPr>
              <a:tblGrid>
                <a:gridCol w="7919490">
                  <a:extLst>
                    <a:ext uri="{9D8B030D-6E8A-4147-A177-3AD203B41FA5}">
                      <a16:colId xmlns:a16="http://schemas.microsoft.com/office/drawing/2014/main" val="3322778679"/>
                    </a:ext>
                  </a:extLst>
                </a:gridCol>
                <a:gridCol w="1749287">
                  <a:extLst>
                    <a:ext uri="{9D8B030D-6E8A-4147-A177-3AD203B41FA5}">
                      <a16:colId xmlns:a16="http://schemas.microsoft.com/office/drawing/2014/main" val="2016651713"/>
                    </a:ext>
                  </a:extLst>
                </a:gridCol>
                <a:gridCol w="2191061">
                  <a:extLst>
                    <a:ext uri="{9D8B030D-6E8A-4147-A177-3AD203B41FA5}">
                      <a16:colId xmlns:a16="http://schemas.microsoft.com/office/drawing/2014/main" val="4036740786"/>
                    </a:ext>
                  </a:extLst>
                </a:gridCol>
              </a:tblGrid>
              <a:tr h="375168">
                <a:tc>
                  <a:txBody>
                    <a:bodyPr/>
                    <a:lstStyle/>
                    <a:p>
                      <a:pPr algn="l"/>
                      <a:r>
                        <a:rPr lang="en-US" sz="2000">
                          <a:latin typeface="Open Sans" pitchFamily="2" charset="0"/>
                          <a:ea typeface="Open Sans" pitchFamily="2" charset="0"/>
                          <a:cs typeface="Open Sans" pitchFamily="2" charset="0"/>
                        </a:rPr>
                        <a:t>Recommendation </a:t>
                      </a:r>
                    </a:p>
                  </a:txBody>
                  <a:tcPr>
                    <a:solidFill>
                      <a:srgbClr val="E23D31"/>
                    </a:solidFill>
                  </a:tcPr>
                </a:tc>
                <a:tc>
                  <a:txBody>
                    <a:bodyPr/>
                    <a:lstStyle/>
                    <a:p>
                      <a:pPr algn="ctr"/>
                      <a:r>
                        <a:rPr lang="en-US" sz="2000">
                          <a:latin typeface="Open Sans" pitchFamily="2" charset="0"/>
                          <a:ea typeface="Open Sans" pitchFamily="2" charset="0"/>
                          <a:cs typeface="Open Sans" pitchFamily="2" charset="0"/>
                        </a:rPr>
                        <a:t>Strength</a:t>
                      </a:r>
                    </a:p>
                  </a:txBody>
                  <a:tcPr>
                    <a:solidFill>
                      <a:srgbClr val="E23D31"/>
                    </a:solidFill>
                  </a:tcPr>
                </a:tc>
                <a:tc>
                  <a:txBody>
                    <a:bodyPr/>
                    <a:lstStyle/>
                    <a:p>
                      <a:pPr algn="ctr"/>
                      <a:r>
                        <a:rPr lang="en-US" sz="2000">
                          <a:latin typeface="Open Sans" pitchFamily="2" charset="0"/>
                          <a:ea typeface="Open Sans" pitchFamily="2" charset="0"/>
                          <a:cs typeface="Open Sans" pitchFamily="2" charset="0"/>
                        </a:rPr>
                        <a:t>Evidence Certainty</a:t>
                      </a:r>
                    </a:p>
                  </a:txBody>
                  <a:tcPr>
                    <a:solidFill>
                      <a:srgbClr val="E23D31"/>
                    </a:solidFill>
                  </a:tcPr>
                </a:tc>
                <a:extLst>
                  <a:ext uri="{0D108BD9-81ED-4DB2-BD59-A6C34878D82A}">
                    <a16:rowId xmlns:a16="http://schemas.microsoft.com/office/drawing/2014/main" val="430282136"/>
                  </a:ext>
                </a:extLst>
              </a:tr>
              <a:tr h="3555869">
                <a:tc>
                  <a:txBody>
                    <a:bodyPr/>
                    <a:lstStyle/>
                    <a:p>
                      <a:pPr marL="0" marR="0" lvl="0" indent="0" algn="l" rtl="0">
                        <a:lnSpc>
                          <a:spcPct val="100000"/>
                        </a:lnSpc>
                        <a:spcBef>
                          <a:spcPts val="0"/>
                        </a:spcBef>
                        <a:spcAft>
                          <a:spcPts val="0"/>
                        </a:spcAft>
                        <a:buClrTx/>
                        <a:buSzTx/>
                        <a:buFontTx/>
                        <a:buNone/>
                      </a:pPr>
                      <a:r>
                        <a:rPr lang="en-US" sz="2000" b="0" i="0" dirty="0">
                          <a:solidFill>
                            <a:schemeClr val="tx1"/>
                          </a:solidFill>
                          <a:latin typeface="Open Sans" pitchFamily="2" charset="0"/>
                          <a:ea typeface="Open Sans" pitchFamily="2" charset="0"/>
                          <a:cs typeface="Open Sans" pitchFamily="2" charset="0"/>
                        </a:rPr>
                        <a:t>In adults with primary ITP requiring initial therapy, the ASH guideline panel </a:t>
                      </a:r>
                      <a:r>
                        <a:rPr lang="en-US" sz="2000" b="1" i="1" dirty="0">
                          <a:solidFill>
                            <a:schemeClr val="tx1"/>
                          </a:solidFill>
                          <a:latin typeface="Open Sans" pitchFamily="2" charset="0"/>
                          <a:ea typeface="Open Sans" pitchFamily="2" charset="0"/>
                          <a:cs typeface="Open Sans" pitchFamily="2" charset="0"/>
                        </a:rPr>
                        <a:t>suggests either</a:t>
                      </a:r>
                      <a:r>
                        <a:rPr lang="en-US" sz="2000" b="0" i="0" dirty="0">
                          <a:solidFill>
                            <a:schemeClr val="tx1"/>
                          </a:solidFill>
                          <a:latin typeface="Open Sans" pitchFamily="2" charset="0"/>
                          <a:ea typeface="Open Sans" pitchFamily="2" charset="0"/>
                          <a:cs typeface="Open Sans" pitchFamily="2" charset="0"/>
                        </a:rPr>
                        <a:t> rituximab plus corticosteroids (with or without IVIG) or a thrombopoietic agent plus corticosteroids (with or without IVIG) rather than mycophenolate mofetil plus corticosteroids (with or without IVIG) or corticosteroids (with or without IVIG) alone [(TPO-RA/TPO; anti-CD20 (recommendation limited to rituximab or its biosimilars))]. </a:t>
                      </a:r>
                    </a:p>
                    <a:p>
                      <a:pPr marL="0" marR="0" lvl="0" indent="0" algn="l" rtl="0">
                        <a:lnSpc>
                          <a:spcPct val="100000"/>
                        </a:lnSpc>
                        <a:spcBef>
                          <a:spcPts val="0"/>
                        </a:spcBef>
                        <a:spcAft>
                          <a:spcPts val="0"/>
                        </a:spcAft>
                        <a:buClrTx/>
                        <a:buSzTx/>
                        <a:buFontTx/>
                        <a:buNone/>
                      </a:pPr>
                      <a:endParaRPr lang="en-US" sz="2000" b="0" i="0" dirty="0">
                        <a:solidFill>
                          <a:schemeClr val="tx1"/>
                        </a:solidFill>
                        <a:latin typeface="Open Sans" pitchFamily="2" charset="0"/>
                        <a:ea typeface="Open Sans" pitchFamily="2" charset="0"/>
                        <a:cs typeface="Open Sans" pitchFamily="2" charset="0"/>
                      </a:endParaRPr>
                    </a:p>
                    <a:p>
                      <a:pPr marL="0" marR="0" lvl="0" indent="0" algn="l" rtl="0">
                        <a:lnSpc>
                          <a:spcPct val="100000"/>
                        </a:lnSpc>
                        <a:spcBef>
                          <a:spcPts val="0"/>
                        </a:spcBef>
                        <a:spcAft>
                          <a:spcPts val="0"/>
                        </a:spcAft>
                        <a:buClrTx/>
                        <a:buSzTx/>
                        <a:buFontTx/>
                        <a:buNone/>
                      </a:pPr>
                      <a:r>
                        <a:rPr lang="en-US" sz="2000" b="0" i="0" dirty="0">
                          <a:solidFill>
                            <a:schemeClr val="tx1"/>
                          </a:solidFill>
                          <a:latin typeface="Open Sans" pitchFamily="2" charset="0"/>
                          <a:ea typeface="Open Sans" pitchFamily="2" charset="0"/>
                          <a:cs typeface="Open Sans" pitchFamily="2" charset="0"/>
                        </a:rPr>
                        <a:t>If rituximab and thrombopoietic agents are not available options, the panel </a:t>
                      </a:r>
                      <a:r>
                        <a:rPr lang="en-US" sz="2000" b="1" i="1" dirty="0">
                          <a:solidFill>
                            <a:schemeClr val="tx1"/>
                          </a:solidFill>
                          <a:latin typeface="Open Sans" pitchFamily="2" charset="0"/>
                          <a:ea typeface="Open Sans" pitchFamily="2" charset="0"/>
                          <a:cs typeface="Open Sans" pitchFamily="2" charset="0"/>
                        </a:rPr>
                        <a:t>suggests</a:t>
                      </a:r>
                      <a:r>
                        <a:rPr lang="en-US" sz="2000" b="0" i="0" dirty="0">
                          <a:solidFill>
                            <a:schemeClr val="tx1"/>
                          </a:solidFill>
                          <a:latin typeface="Open Sans" pitchFamily="2" charset="0"/>
                          <a:ea typeface="Open Sans" pitchFamily="2" charset="0"/>
                          <a:cs typeface="Open Sans" pitchFamily="2" charset="0"/>
                        </a:rPr>
                        <a:t> corticosteroids (with or without IVIG) alone rather than mycophenolate mofetil (MMF) plus corticosteroids (with or without IVIG) [(MMF; corticosteroids alone)]. </a:t>
                      </a:r>
                    </a:p>
                  </a:txBody>
                  <a:tcPr/>
                </a:tc>
                <a:tc>
                  <a:txBody>
                    <a:bodyPr/>
                    <a:lstStyle/>
                    <a:p>
                      <a:pPr algn="ctr"/>
                      <a:r>
                        <a:rPr lang="en-US" sz="2000">
                          <a:latin typeface="Open Sans" pitchFamily="2" charset="0"/>
                          <a:ea typeface="Open Sans" pitchFamily="2" charset="0"/>
                          <a:cs typeface="Open Sans" pitchFamily="2" charset="0"/>
                        </a:rPr>
                        <a:t>Conditional</a:t>
                      </a:r>
                    </a:p>
                    <a:p>
                      <a:pPr algn="ctr"/>
                      <a:endParaRPr lang="en-US" sz="2000">
                        <a:latin typeface="Open Sans" pitchFamily="2" charset="0"/>
                        <a:ea typeface="Open Sans" pitchFamily="2" charset="0"/>
                        <a:cs typeface="Open Sans" pitchFamily="2" charset="0"/>
                      </a:endParaRPr>
                    </a:p>
                    <a:p>
                      <a:pPr algn="ctr"/>
                      <a:endParaRPr lang="en-US" sz="2000">
                        <a:latin typeface="Open Sans" pitchFamily="2" charset="0"/>
                        <a:ea typeface="Open Sans" pitchFamily="2" charset="0"/>
                        <a:cs typeface="Open Sans" pitchFamily="2" charset="0"/>
                      </a:endParaRPr>
                    </a:p>
                    <a:p>
                      <a:pPr algn="ctr"/>
                      <a:endParaRPr lang="en-US" sz="2000">
                        <a:latin typeface="Open Sans" pitchFamily="2" charset="0"/>
                        <a:ea typeface="Open Sans" pitchFamily="2" charset="0"/>
                        <a:cs typeface="Open Sans" pitchFamily="2" charset="0"/>
                      </a:endParaRPr>
                    </a:p>
                    <a:p>
                      <a:pPr algn="ctr"/>
                      <a:endParaRPr lang="en-US" sz="2000">
                        <a:latin typeface="Open Sans" pitchFamily="2" charset="0"/>
                        <a:ea typeface="Open Sans" pitchFamily="2" charset="0"/>
                        <a:cs typeface="Open Sans" pitchFamily="2" charset="0"/>
                      </a:endParaRPr>
                    </a:p>
                    <a:p>
                      <a:pPr algn="ctr"/>
                      <a:r>
                        <a:rPr lang="en-US" sz="2000">
                          <a:latin typeface="Open Sans" pitchFamily="2" charset="0"/>
                          <a:ea typeface="Open Sans" pitchFamily="2" charset="0"/>
                          <a:cs typeface="Open Sans" pitchFamily="2" charset="0"/>
                        </a:rPr>
                        <a:t>Conditional</a:t>
                      </a:r>
                    </a:p>
                  </a:txBody>
                  <a:tcPr anchor="ctr"/>
                </a:tc>
                <a:tc>
                  <a:txBody>
                    <a:bodyPr/>
                    <a:lstStyle/>
                    <a:p>
                      <a:pPr algn="ctr"/>
                      <a:endParaRPr lang="en-US" sz="2000" dirty="0">
                        <a:latin typeface="Open Sans" pitchFamily="2" charset="0"/>
                        <a:ea typeface="Open Sans" pitchFamily="2" charset="0"/>
                        <a:cs typeface="Open Sans" pitchFamily="2" charset="0"/>
                      </a:endParaRPr>
                    </a:p>
                    <a:p>
                      <a:pPr algn="ctr"/>
                      <a:r>
                        <a:rPr lang="en-US" sz="2000" dirty="0">
                          <a:latin typeface="Open Sans" pitchFamily="2" charset="0"/>
                          <a:ea typeface="Open Sans" pitchFamily="2" charset="0"/>
                          <a:cs typeface="Open Sans" pitchFamily="2" charset="0"/>
                        </a:rPr>
                        <a:t>Low</a:t>
                      </a:r>
                    </a:p>
                    <a:p>
                      <a:pPr algn="ctr"/>
                      <a:endParaRPr lang="en-US" sz="2000" dirty="0">
                        <a:latin typeface="Open Sans" pitchFamily="2" charset="0"/>
                        <a:ea typeface="Open Sans" pitchFamily="2" charset="0"/>
                        <a:cs typeface="Open Sans" pitchFamily="2" charset="0"/>
                      </a:endParaRPr>
                    </a:p>
                    <a:p>
                      <a:pPr algn="ctr"/>
                      <a:endParaRPr lang="en-US" sz="2000" dirty="0">
                        <a:latin typeface="Open Sans" pitchFamily="2" charset="0"/>
                        <a:ea typeface="Open Sans" pitchFamily="2" charset="0"/>
                        <a:cs typeface="Open Sans" pitchFamily="2" charset="0"/>
                      </a:endParaRPr>
                    </a:p>
                    <a:p>
                      <a:pPr algn="ctr"/>
                      <a:endParaRPr lang="en-US" sz="2000" dirty="0">
                        <a:latin typeface="Open Sans" pitchFamily="2" charset="0"/>
                        <a:ea typeface="Open Sans" pitchFamily="2" charset="0"/>
                        <a:cs typeface="Open Sans" pitchFamily="2" charset="0"/>
                      </a:endParaRPr>
                    </a:p>
                    <a:p>
                      <a:pPr algn="ctr"/>
                      <a:endParaRPr lang="en-US" sz="2000" dirty="0">
                        <a:latin typeface="Open Sans" pitchFamily="2" charset="0"/>
                        <a:ea typeface="Open Sans" pitchFamily="2" charset="0"/>
                        <a:cs typeface="Open Sans" pitchFamily="2" charset="0"/>
                      </a:endParaRPr>
                    </a:p>
                    <a:p>
                      <a:pPr algn="ctr"/>
                      <a:r>
                        <a:rPr lang="en-US" sz="2000" dirty="0">
                          <a:latin typeface="Open Sans" pitchFamily="2" charset="0"/>
                          <a:ea typeface="Open Sans" pitchFamily="2" charset="0"/>
                          <a:cs typeface="Open Sans" pitchFamily="2" charset="0"/>
                        </a:rPr>
                        <a:t>Low</a:t>
                      </a:r>
                    </a:p>
                    <a:p>
                      <a:pPr algn="ctr"/>
                      <a:endParaRPr lang="en-US" sz="2000" dirty="0">
                        <a:latin typeface="Open Sans" pitchFamily="2" charset="0"/>
                        <a:ea typeface="Open Sans" pitchFamily="2" charset="0"/>
                        <a:cs typeface="Open Sans" pitchFamily="2" charset="0"/>
                      </a:endParaRPr>
                    </a:p>
                  </a:txBody>
                  <a:tcPr anchor="ctr"/>
                </a:tc>
                <a:extLst>
                  <a:ext uri="{0D108BD9-81ED-4DB2-BD59-A6C34878D82A}">
                    <a16:rowId xmlns:a16="http://schemas.microsoft.com/office/drawing/2014/main" val="311393703"/>
                  </a:ext>
                </a:extLst>
              </a:tr>
            </a:tbl>
          </a:graphicData>
        </a:graphic>
      </p:graphicFrame>
    </p:spTree>
    <p:extLst>
      <p:ext uri="{BB962C8B-B14F-4D97-AF65-F5344CB8AC3E}">
        <p14:creationId xmlns:p14="http://schemas.microsoft.com/office/powerpoint/2010/main" val="131068626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9B9408-59F4-3376-B4FA-AAE760110F2E}"/>
            </a:ext>
          </a:extLst>
        </p:cNvPr>
        <p:cNvGrpSpPr/>
        <p:nvPr/>
      </p:nvGrpSpPr>
      <p:grpSpPr>
        <a:xfrm>
          <a:off x="0" y="0"/>
          <a:ext cx="0" cy="0"/>
          <a:chOff x="0" y="0"/>
          <a:chExt cx="0" cy="0"/>
        </a:xfrm>
      </p:grpSpPr>
      <p:sp>
        <p:nvSpPr>
          <p:cNvPr id="4" name="Content Placeholder 3">
            <a:extLst>
              <a:ext uri="{FF2B5EF4-FFF2-40B4-BE49-F238E27FC236}">
                <a16:creationId xmlns:a16="http://schemas.microsoft.com/office/drawing/2014/main" id="{4DAEF3FE-BEB1-2ABB-D1CF-A8C64ACD8BE7}"/>
              </a:ext>
            </a:extLst>
          </p:cNvPr>
          <p:cNvSpPr>
            <a:spLocks noGrp="1"/>
          </p:cNvSpPr>
          <p:nvPr>
            <p:ph idx="1"/>
          </p:nvPr>
        </p:nvSpPr>
        <p:spPr/>
        <p:txBody>
          <a:bodyPr/>
          <a:lstStyle/>
          <a:p>
            <a:endParaRPr lang="en-US" dirty="0"/>
          </a:p>
        </p:txBody>
      </p:sp>
      <p:graphicFrame>
        <p:nvGraphicFramePr>
          <p:cNvPr id="7" name="Table 6">
            <a:extLst>
              <a:ext uri="{FF2B5EF4-FFF2-40B4-BE49-F238E27FC236}">
                <a16:creationId xmlns:a16="http://schemas.microsoft.com/office/drawing/2014/main" id="{3D878625-09E0-63FE-9691-DBE2E1886511}"/>
              </a:ext>
            </a:extLst>
          </p:cNvPr>
          <p:cNvGraphicFramePr>
            <a:graphicFrameLocks noGrp="1"/>
          </p:cNvGraphicFramePr>
          <p:nvPr>
            <p:extLst>
              <p:ext uri="{D42A27DB-BD31-4B8C-83A1-F6EECF244321}">
                <p14:modId xmlns:p14="http://schemas.microsoft.com/office/powerpoint/2010/main" val="703272121"/>
              </p:ext>
            </p:extLst>
          </p:nvPr>
        </p:nvGraphicFramePr>
        <p:xfrm>
          <a:off x="80601" y="2244738"/>
          <a:ext cx="12030798" cy="3534269"/>
        </p:xfrm>
        <a:graphic>
          <a:graphicData uri="http://schemas.openxmlformats.org/drawingml/2006/table">
            <a:tbl>
              <a:tblPr firstRow="1" bandRow="1">
                <a:tableStyleId>{F5AB1C69-6EDB-4FF4-983F-18BD219EF322}</a:tableStyleId>
              </a:tblPr>
              <a:tblGrid>
                <a:gridCol w="12030798">
                  <a:extLst>
                    <a:ext uri="{9D8B030D-6E8A-4147-A177-3AD203B41FA5}">
                      <a16:colId xmlns:a16="http://schemas.microsoft.com/office/drawing/2014/main" val="3322778679"/>
                    </a:ext>
                  </a:extLst>
                </a:gridCol>
              </a:tblGrid>
              <a:tr h="433448">
                <a:tc>
                  <a:txBody>
                    <a:bodyPr/>
                    <a:lstStyle/>
                    <a:p>
                      <a:pPr algn="l"/>
                      <a:r>
                        <a:rPr lang="en-US" sz="2000" dirty="0">
                          <a:latin typeface="Open Sans" pitchFamily="2" charset="0"/>
                          <a:ea typeface="Open Sans" pitchFamily="2" charset="0"/>
                          <a:cs typeface="Open Sans" pitchFamily="2" charset="0"/>
                        </a:rPr>
                        <a:t>Remarks </a:t>
                      </a:r>
                    </a:p>
                  </a:txBody>
                  <a:tcPr anchor="ctr">
                    <a:solidFill>
                      <a:srgbClr val="E23D31"/>
                    </a:solidFill>
                  </a:tcPr>
                </a:tc>
                <a:extLst>
                  <a:ext uri="{0D108BD9-81ED-4DB2-BD59-A6C34878D82A}">
                    <a16:rowId xmlns:a16="http://schemas.microsoft.com/office/drawing/2014/main" val="430282136"/>
                  </a:ext>
                </a:extLst>
              </a:tr>
              <a:tr h="3100821">
                <a:tc>
                  <a:txBody>
                    <a:bodyPr/>
                    <a:lstStyle/>
                    <a:p>
                      <a:pPr marL="342900" marR="0" lvl="0" indent="-342900" algn="l" rtl="0">
                        <a:lnSpc>
                          <a:spcPct val="100000"/>
                        </a:lnSpc>
                        <a:spcBef>
                          <a:spcPts val="0"/>
                        </a:spcBef>
                        <a:spcAft>
                          <a:spcPts val="0"/>
                        </a:spcAft>
                        <a:buClrTx/>
                        <a:buSzTx/>
                        <a:buFont typeface="Arial" panose="020B0604020202020204" pitchFamily="34" charset="0"/>
                        <a:buChar char="•"/>
                      </a:pPr>
                      <a:r>
                        <a:rPr lang="en-US" sz="2000" b="0" i="0" dirty="0">
                          <a:solidFill>
                            <a:schemeClr val="tx1"/>
                          </a:solidFill>
                          <a:latin typeface="Open Sans" pitchFamily="2" charset="0"/>
                          <a:ea typeface="Open Sans" pitchFamily="2" charset="0"/>
                          <a:cs typeface="Open Sans" pitchFamily="2" charset="0"/>
                        </a:rPr>
                        <a:t>A demonstrable rise in platelet count with corticosteroids and/or IVIG increases confidence in the diagnosis of ITP. Therefore, it is reasonable to treat a patient with a brief course (≤2 weeks) of corticosteroids (with or without IVIG) to increase confidence in the diagnosis of ITP before implementing combination therapy, especially in cases of diagnostic uncertainty. </a:t>
                      </a:r>
                    </a:p>
                    <a:p>
                      <a:pPr marL="342900" marR="0" lvl="0" indent="-342900" algn="l" rtl="0">
                        <a:lnSpc>
                          <a:spcPct val="100000"/>
                        </a:lnSpc>
                        <a:spcBef>
                          <a:spcPts val="0"/>
                        </a:spcBef>
                        <a:spcAft>
                          <a:spcPts val="0"/>
                        </a:spcAft>
                        <a:buClrTx/>
                        <a:buSzTx/>
                        <a:buFont typeface="Arial" panose="020B0604020202020204" pitchFamily="34" charset="0"/>
                        <a:buChar char="•"/>
                      </a:pPr>
                      <a:r>
                        <a:rPr lang="en-US" sz="2000" b="0" i="0" dirty="0">
                          <a:solidFill>
                            <a:schemeClr val="tx1"/>
                          </a:solidFill>
                          <a:latin typeface="Open Sans" pitchFamily="2" charset="0"/>
                          <a:ea typeface="Open Sans" pitchFamily="2" charset="0"/>
                          <a:cs typeface="Open Sans" pitchFamily="2" charset="0"/>
                        </a:rPr>
                        <a:t>Although the most studied corticosteroid component of combination therapy is dexamethasone 40 mg daily × 4 days for 1 to 3 cycles, it is also reasonable to use </a:t>
                      </a:r>
                      <a:r>
                        <a:rPr lang="en-US" sz="2000" b="0" i="0" dirty="0" err="1">
                          <a:solidFill>
                            <a:schemeClr val="tx1"/>
                          </a:solidFill>
                          <a:latin typeface="Open Sans" pitchFamily="2" charset="0"/>
                          <a:ea typeface="Open Sans" pitchFamily="2" charset="0"/>
                          <a:cs typeface="Open Sans" pitchFamily="2" charset="0"/>
                        </a:rPr>
                        <a:t>prednis</a:t>
                      </a:r>
                      <a:r>
                        <a:rPr lang="en-US" sz="2000" b="0" i="0" dirty="0">
                          <a:solidFill>
                            <a:schemeClr val="tx1"/>
                          </a:solidFill>
                          <a:latin typeface="Open Sans" pitchFamily="2" charset="0"/>
                          <a:ea typeface="Open Sans" pitchFamily="2" charset="0"/>
                          <a:cs typeface="Open Sans" pitchFamily="2" charset="0"/>
                        </a:rPr>
                        <a:t>(</a:t>
                      </a:r>
                      <a:r>
                        <a:rPr lang="en-US" sz="2000" b="0" i="0" dirty="0" err="1">
                          <a:solidFill>
                            <a:schemeClr val="tx1"/>
                          </a:solidFill>
                          <a:latin typeface="Open Sans" pitchFamily="2" charset="0"/>
                          <a:ea typeface="Open Sans" pitchFamily="2" charset="0"/>
                          <a:cs typeface="Open Sans" pitchFamily="2" charset="0"/>
                        </a:rPr>
                        <a:t>ol</a:t>
                      </a:r>
                      <a:r>
                        <a:rPr lang="en-US" sz="2000" b="0" i="0" dirty="0">
                          <a:solidFill>
                            <a:schemeClr val="tx1"/>
                          </a:solidFill>
                          <a:latin typeface="Open Sans" pitchFamily="2" charset="0"/>
                          <a:ea typeface="Open Sans" pitchFamily="2" charset="0"/>
                          <a:cs typeface="Open Sans" pitchFamily="2" charset="0"/>
                        </a:rPr>
                        <a:t>)one at a starting dose of 0.5-2 mg/kg/day. </a:t>
                      </a:r>
                    </a:p>
                    <a:p>
                      <a:pPr marL="342900" marR="0" lvl="0" indent="-342900" algn="l" rtl="0">
                        <a:lnSpc>
                          <a:spcPct val="100000"/>
                        </a:lnSpc>
                        <a:spcBef>
                          <a:spcPts val="0"/>
                        </a:spcBef>
                        <a:spcAft>
                          <a:spcPts val="0"/>
                        </a:spcAft>
                        <a:buClrTx/>
                        <a:buSzTx/>
                        <a:buFont typeface="Arial" panose="020B0604020202020204" pitchFamily="34" charset="0"/>
                        <a:buChar char="•"/>
                      </a:pPr>
                      <a:r>
                        <a:rPr lang="en-US" sz="2000" b="0" i="0" dirty="0">
                          <a:solidFill>
                            <a:schemeClr val="tx1"/>
                          </a:solidFill>
                          <a:latin typeface="Open Sans" pitchFamily="2" charset="0"/>
                          <a:ea typeface="Open Sans" pitchFamily="2" charset="0"/>
                          <a:cs typeface="Open Sans" pitchFamily="2" charset="0"/>
                        </a:rPr>
                        <a:t>Whether corticosteroids are used as part of combination therapy or alone, it is advisable to limit their administration to 6 weeks or less to minimize toxicity. </a:t>
                      </a:r>
                    </a:p>
                  </a:txBody>
                  <a:tcPr anchor="ctr"/>
                </a:tc>
                <a:extLst>
                  <a:ext uri="{0D108BD9-81ED-4DB2-BD59-A6C34878D82A}">
                    <a16:rowId xmlns:a16="http://schemas.microsoft.com/office/drawing/2014/main" val="311393703"/>
                  </a:ext>
                </a:extLst>
              </a:tr>
            </a:tbl>
          </a:graphicData>
        </a:graphic>
      </p:graphicFrame>
      <p:sp>
        <p:nvSpPr>
          <p:cNvPr id="8" name="Title 1">
            <a:extLst>
              <a:ext uri="{FF2B5EF4-FFF2-40B4-BE49-F238E27FC236}">
                <a16:creationId xmlns:a16="http://schemas.microsoft.com/office/drawing/2014/main" id="{3A65CBC3-CBBD-4B41-0633-AE8EE6C6FD5A}"/>
              </a:ext>
            </a:extLst>
          </p:cNvPr>
          <p:cNvSpPr>
            <a:spLocks noGrp="1"/>
          </p:cNvSpPr>
          <p:nvPr>
            <p:ph type="title"/>
          </p:nvPr>
        </p:nvSpPr>
        <p:spPr>
          <a:xfrm>
            <a:off x="121444" y="1149937"/>
            <a:ext cx="10972800" cy="713539"/>
          </a:xfrm>
        </p:spPr>
        <p:txBody>
          <a:bodyPr lIns="0" tIns="0" anchor="ctr"/>
          <a:lstStyle/>
          <a:p>
            <a:r>
              <a:rPr lang="en-US" sz="2670" dirty="0">
                <a:latin typeface="Barlow Condensed" panose="00000506000000000000" pitchFamily="2" charset="0"/>
                <a:ea typeface="Calibri"/>
                <a:cs typeface="Calibri"/>
              </a:rPr>
              <a:t>Recommendation 1: </a:t>
            </a:r>
          </a:p>
        </p:txBody>
      </p:sp>
    </p:spTree>
    <p:extLst>
      <p:ext uri="{BB962C8B-B14F-4D97-AF65-F5344CB8AC3E}">
        <p14:creationId xmlns:p14="http://schemas.microsoft.com/office/powerpoint/2010/main" val="44728857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1801A2-1C9F-8A35-32AC-A1E7BAC84D28}"/>
            </a:ext>
          </a:extLst>
        </p:cNvPr>
        <p:cNvGrpSpPr/>
        <p:nvPr/>
      </p:nvGrpSpPr>
      <p:grpSpPr>
        <a:xfrm>
          <a:off x="0" y="0"/>
          <a:ext cx="0" cy="0"/>
          <a:chOff x="0" y="0"/>
          <a:chExt cx="0" cy="0"/>
        </a:xfrm>
      </p:grpSpPr>
      <p:graphicFrame>
        <p:nvGraphicFramePr>
          <p:cNvPr id="7" name="Table 6">
            <a:extLst>
              <a:ext uri="{FF2B5EF4-FFF2-40B4-BE49-F238E27FC236}">
                <a16:creationId xmlns:a16="http://schemas.microsoft.com/office/drawing/2014/main" id="{9F526082-C828-4F5A-49B0-46A6F7F224E2}"/>
              </a:ext>
            </a:extLst>
          </p:cNvPr>
          <p:cNvGraphicFramePr>
            <a:graphicFrameLocks noGrp="1"/>
          </p:cNvGraphicFramePr>
          <p:nvPr>
            <p:extLst>
              <p:ext uri="{D42A27DB-BD31-4B8C-83A1-F6EECF244321}">
                <p14:modId xmlns:p14="http://schemas.microsoft.com/office/powerpoint/2010/main" val="1329246940"/>
              </p:ext>
            </p:extLst>
          </p:nvPr>
        </p:nvGraphicFramePr>
        <p:xfrm>
          <a:off x="99393" y="2011680"/>
          <a:ext cx="12030798" cy="3493008"/>
        </p:xfrm>
        <a:graphic>
          <a:graphicData uri="http://schemas.openxmlformats.org/drawingml/2006/table">
            <a:tbl>
              <a:tblPr firstRow="1" bandRow="1">
                <a:tableStyleId>{F5AB1C69-6EDB-4FF4-983F-18BD219EF322}</a:tableStyleId>
              </a:tblPr>
              <a:tblGrid>
                <a:gridCol w="12030798">
                  <a:extLst>
                    <a:ext uri="{9D8B030D-6E8A-4147-A177-3AD203B41FA5}">
                      <a16:colId xmlns:a16="http://schemas.microsoft.com/office/drawing/2014/main" val="3322778679"/>
                    </a:ext>
                  </a:extLst>
                </a:gridCol>
              </a:tblGrid>
              <a:tr h="470144">
                <a:tc>
                  <a:txBody>
                    <a:bodyPr/>
                    <a:lstStyle/>
                    <a:p>
                      <a:pPr algn="l"/>
                      <a:r>
                        <a:rPr lang="en-US" sz="2000" dirty="0">
                          <a:latin typeface="Open Sans" pitchFamily="2" charset="0"/>
                          <a:ea typeface="Open Sans" pitchFamily="2" charset="0"/>
                          <a:cs typeface="Open Sans" pitchFamily="2" charset="0"/>
                        </a:rPr>
                        <a:t>Remarks (cont.)</a:t>
                      </a:r>
                    </a:p>
                  </a:txBody>
                  <a:tcPr anchor="ctr">
                    <a:solidFill>
                      <a:srgbClr val="E23D31"/>
                    </a:solidFill>
                  </a:tcPr>
                </a:tc>
                <a:extLst>
                  <a:ext uri="{0D108BD9-81ED-4DB2-BD59-A6C34878D82A}">
                    <a16:rowId xmlns:a16="http://schemas.microsoft.com/office/drawing/2014/main" val="430282136"/>
                  </a:ext>
                </a:extLst>
              </a:tr>
              <a:tr h="3022864">
                <a:tc>
                  <a:txBody>
                    <a:bodyPr/>
                    <a:lstStyle/>
                    <a:p>
                      <a:pPr marL="342900" marR="0" lvl="0" indent="-342900" algn="l" rtl="0">
                        <a:lnSpc>
                          <a:spcPct val="100000"/>
                        </a:lnSpc>
                        <a:spcBef>
                          <a:spcPts val="0"/>
                        </a:spcBef>
                        <a:spcAft>
                          <a:spcPts val="0"/>
                        </a:spcAft>
                        <a:buClrTx/>
                        <a:buSzTx/>
                        <a:buFont typeface="Arial" panose="020B0604020202020204" pitchFamily="34" charset="0"/>
                        <a:buChar char="•"/>
                      </a:pPr>
                      <a:r>
                        <a:rPr lang="en-US" sz="2000" b="0" i="0" dirty="0">
                          <a:solidFill>
                            <a:schemeClr val="tx1"/>
                          </a:solidFill>
                          <a:latin typeface="Open Sans" pitchFamily="2" charset="0"/>
                          <a:ea typeface="Open Sans" pitchFamily="2" charset="0"/>
                          <a:cs typeface="Open Sans" pitchFamily="2" charset="0"/>
                        </a:rPr>
                        <a:t>If combination therapy with rituximab is used, the most studied regimen is 375 mg/m2 × 4 weekly doses. However, other doses and schedules of rituximab may be used according to local practice. Biosimilars to rituximab are suitable substitutes. </a:t>
                      </a:r>
                    </a:p>
                    <a:p>
                      <a:pPr marL="342900" marR="0" lvl="0" indent="-342900" algn="l" rtl="0">
                        <a:lnSpc>
                          <a:spcPct val="100000"/>
                        </a:lnSpc>
                        <a:spcBef>
                          <a:spcPts val="0"/>
                        </a:spcBef>
                        <a:spcAft>
                          <a:spcPts val="0"/>
                        </a:spcAft>
                        <a:buClrTx/>
                        <a:buSzTx/>
                        <a:buFont typeface="Arial" panose="020B0604020202020204" pitchFamily="34" charset="0"/>
                        <a:buChar char="•"/>
                      </a:pPr>
                      <a:r>
                        <a:rPr lang="en-US" sz="2000" b="0" i="0" dirty="0">
                          <a:solidFill>
                            <a:schemeClr val="tx1"/>
                          </a:solidFill>
                          <a:latin typeface="Open Sans" pitchFamily="2" charset="0"/>
                          <a:ea typeface="Open Sans" pitchFamily="2" charset="0"/>
                          <a:cs typeface="Open Sans" pitchFamily="2" charset="0"/>
                        </a:rPr>
                        <a:t>If combination therapy with a thrombopoietic agent is used, any approved thrombopoietic agent at a standard starting dose may be used. The optimal duration of therapy with a thrombopoietic agent is uncertain; it is typically guided by clinical response, toxicity, and platelet count stability. If a thrombopoietic agent and corticosteroids are used together, in a patient who responds, it is advisable to taper the corticosteroids before the thrombopoietic agent. </a:t>
                      </a:r>
                    </a:p>
                  </a:txBody>
                  <a:tcPr anchor="ctr"/>
                </a:tc>
                <a:extLst>
                  <a:ext uri="{0D108BD9-81ED-4DB2-BD59-A6C34878D82A}">
                    <a16:rowId xmlns:a16="http://schemas.microsoft.com/office/drawing/2014/main" val="311393703"/>
                  </a:ext>
                </a:extLst>
              </a:tr>
            </a:tbl>
          </a:graphicData>
        </a:graphic>
      </p:graphicFrame>
      <p:sp>
        <p:nvSpPr>
          <p:cNvPr id="8" name="Title 1">
            <a:extLst>
              <a:ext uri="{FF2B5EF4-FFF2-40B4-BE49-F238E27FC236}">
                <a16:creationId xmlns:a16="http://schemas.microsoft.com/office/drawing/2014/main" id="{49381D5D-B0FE-49EB-85F3-4870774FF458}"/>
              </a:ext>
            </a:extLst>
          </p:cNvPr>
          <p:cNvSpPr>
            <a:spLocks noGrp="1"/>
          </p:cNvSpPr>
          <p:nvPr>
            <p:ph type="title"/>
          </p:nvPr>
        </p:nvSpPr>
        <p:spPr>
          <a:xfrm>
            <a:off x="121444" y="1149937"/>
            <a:ext cx="10972800" cy="713539"/>
          </a:xfrm>
        </p:spPr>
        <p:txBody>
          <a:bodyPr lIns="0" tIns="0" anchor="ctr"/>
          <a:lstStyle/>
          <a:p>
            <a:r>
              <a:rPr lang="en-US" sz="2670" dirty="0">
                <a:latin typeface="Barlow Condensed" panose="00000506000000000000" pitchFamily="2" charset="0"/>
                <a:ea typeface="Calibri"/>
                <a:cs typeface="Calibri"/>
              </a:rPr>
              <a:t>Recommendation 1: </a:t>
            </a:r>
          </a:p>
        </p:txBody>
      </p:sp>
    </p:spTree>
    <p:extLst>
      <p:ext uri="{BB962C8B-B14F-4D97-AF65-F5344CB8AC3E}">
        <p14:creationId xmlns:p14="http://schemas.microsoft.com/office/powerpoint/2010/main" val="131477154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0ABEC4-3D46-37A8-10B0-5BACCD9FA5F4}"/>
            </a:ext>
          </a:extLst>
        </p:cNvPr>
        <p:cNvGrpSpPr/>
        <p:nvPr/>
      </p:nvGrpSpPr>
      <p:grpSpPr>
        <a:xfrm>
          <a:off x="0" y="0"/>
          <a:ext cx="0" cy="0"/>
          <a:chOff x="0" y="0"/>
          <a:chExt cx="0" cy="0"/>
        </a:xfrm>
      </p:grpSpPr>
      <p:sp>
        <p:nvSpPr>
          <p:cNvPr id="5" name="Espace réservé du contenu 4">
            <a:extLst>
              <a:ext uri="{FF2B5EF4-FFF2-40B4-BE49-F238E27FC236}">
                <a16:creationId xmlns:a16="http://schemas.microsoft.com/office/drawing/2014/main" id="{DD6EDC9D-F027-4FDA-7D0D-96ABD98D0937}"/>
              </a:ext>
            </a:extLst>
          </p:cNvPr>
          <p:cNvSpPr>
            <a:spLocks noGrp="1"/>
          </p:cNvSpPr>
          <p:nvPr>
            <p:ph idx="1"/>
          </p:nvPr>
        </p:nvSpPr>
        <p:spPr>
          <a:xfrm>
            <a:off x="2119553" y="2032479"/>
            <a:ext cx="9118336" cy="3844601"/>
          </a:xfrm>
        </p:spPr>
        <p:txBody>
          <a:bodyPr lIns="0" tIns="0" rIns="0" bIns="0" anchor="t">
            <a:normAutofit lnSpcReduction="10000"/>
          </a:bodyPr>
          <a:lstStyle/>
          <a:p>
            <a:r>
              <a:rPr lang="en-US" sz="2000" dirty="0">
                <a:solidFill>
                  <a:schemeClr val="tx1"/>
                </a:solidFill>
                <a:latin typeface="Open Sans" pitchFamily="2" charset="0"/>
                <a:ea typeface="Open Sans" pitchFamily="2" charset="0"/>
                <a:cs typeface="Open Sans" pitchFamily="2" charset="0"/>
              </a:rPr>
              <a:t>66-year-old man</a:t>
            </a:r>
          </a:p>
          <a:p>
            <a:r>
              <a:rPr lang="en-US" sz="2000" dirty="0">
                <a:solidFill>
                  <a:schemeClr val="tx1"/>
                </a:solidFill>
                <a:latin typeface="Open Sans" pitchFamily="2" charset="0"/>
                <a:ea typeface="Open Sans" pitchFamily="2" charset="0"/>
                <a:cs typeface="Open Sans" pitchFamily="2" charset="0"/>
              </a:rPr>
              <a:t>Primary ITP, untreated, platelets at 15x10</a:t>
            </a:r>
            <a:r>
              <a:rPr lang="en-US" sz="2000" baseline="30000" dirty="0">
                <a:solidFill>
                  <a:schemeClr val="tx1"/>
                </a:solidFill>
                <a:latin typeface="Open Sans" pitchFamily="2" charset="0"/>
                <a:ea typeface="Open Sans" pitchFamily="2" charset="0"/>
                <a:cs typeface="Open Sans" pitchFamily="2" charset="0"/>
              </a:rPr>
              <a:t>9</a:t>
            </a:r>
            <a:r>
              <a:rPr lang="en-US" sz="2000" dirty="0">
                <a:solidFill>
                  <a:schemeClr val="tx1"/>
                </a:solidFill>
                <a:latin typeface="Open Sans" pitchFamily="2" charset="0"/>
                <a:ea typeface="Open Sans" pitchFamily="2" charset="0"/>
                <a:cs typeface="Open Sans" pitchFamily="2" charset="0"/>
              </a:rPr>
              <a:t>/L, petechia</a:t>
            </a:r>
          </a:p>
          <a:p>
            <a:pPr marL="456565" indent="-456565"/>
            <a:r>
              <a:rPr lang="en-US" sz="2000" dirty="0">
                <a:solidFill>
                  <a:schemeClr val="tx1"/>
                </a:solidFill>
                <a:latin typeface="Open Sans" pitchFamily="2" charset="0"/>
                <a:ea typeface="Open Sans" pitchFamily="2" charset="0"/>
                <a:cs typeface="Open Sans" pitchFamily="2" charset="0"/>
              </a:rPr>
              <a:t>History of hypertension and prostate hyperplasia</a:t>
            </a:r>
          </a:p>
          <a:p>
            <a:r>
              <a:rPr lang="en-US" sz="2000" b="1" dirty="0">
                <a:solidFill>
                  <a:schemeClr val="tx1"/>
                </a:solidFill>
                <a:latin typeface="Open Sans" pitchFamily="2" charset="0"/>
                <a:ea typeface="Open Sans" pitchFamily="2" charset="0"/>
                <a:cs typeface="Open Sans" pitchFamily="2" charset="0"/>
              </a:rPr>
              <a:t>Shared decision making </a:t>
            </a:r>
            <a:r>
              <a:rPr lang="en-US" sz="2000" dirty="0">
                <a:solidFill>
                  <a:schemeClr val="tx1"/>
                </a:solidFill>
                <a:latin typeface="Open Sans" pitchFamily="2" charset="0"/>
                <a:ea typeface="Open Sans" pitchFamily="2" charset="0"/>
                <a:cs typeface="Open Sans" pitchFamily="2" charset="0"/>
              </a:rPr>
              <a:t>: </a:t>
            </a:r>
          </a:p>
          <a:p>
            <a:pPr lvl="1"/>
            <a:r>
              <a:rPr lang="en-US" sz="2000" dirty="0">
                <a:solidFill>
                  <a:schemeClr val="tx1"/>
                </a:solidFill>
                <a:latin typeface="Open Sans" pitchFamily="2" charset="0"/>
                <a:ea typeface="Open Sans" pitchFamily="2" charset="0"/>
                <a:cs typeface="Open Sans" pitchFamily="2" charset="0"/>
              </a:rPr>
              <a:t>Risk factors for thrombosis were considered: male, age</a:t>
            </a:r>
          </a:p>
          <a:p>
            <a:pPr lvl="1"/>
            <a:r>
              <a:rPr lang="en-US" sz="2000" dirty="0">
                <a:solidFill>
                  <a:schemeClr val="tx1"/>
                </a:solidFill>
                <a:latin typeface="Open Sans" pitchFamily="2" charset="0"/>
                <a:ea typeface="Open Sans" pitchFamily="2" charset="0"/>
                <a:cs typeface="Open Sans" pitchFamily="2" charset="0"/>
              </a:rPr>
              <a:t>Patient prefers infusions rather than daily medication or weekly SC administration</a:t>
            </a:r>
          </a:p>
          <a:p>
            <a:pPr>
              <a:buFont typeface="Symbol" panose="05050102010706020507" pitchFamily="18" charset="2"/>
              <a:buChar char="Þ"/>
            </a:pPr>
            <a:r>
              <a:rPr lang="en-US" sz="2000" b="1" dirty="0">
                <a:solidFill>
                  <a:schemeClr val="tx1"/>
                </a:solidFill>
                <a:latin typeface="Open Sans" pitchFamily="2" charset="0"/>
                <a:ea typeface="Open Sans" pitchFamily="2" charset="0"/>
                <a:cs typeface="Open Sans" pitchFamily="2" charset="0"/>
              </a:rPr>
              <a:t>  Rituximab was thus favored</a:t>
            </a:r>
          </a:p>
          <a:p>
            <a:pPr lvl="1"/>
            <a:r>
              <a:rPr lang="en-US" sz="2000" dirty="0">
                <a:solidFill>
                  <a:schemeClr val="tx1"/>
                </a:solidFill>
                <a:latin typeface="Open Sans" pitchFamily="2" charset="0"/>
                <a:ea typeface="Open Sans" pitchFamily="2" charset="0"/>
                <a:cs typeface="Open Sans" pitchFamily="2" charset="0"/>
              </a:rPr>
              <a:t>Risk of infection was then considered: </a:t>
            </a:r>
          </a:p>
          <a:p>
            <a:pPr lvl="2"/>
            <a:r>
              <a:rPr lang="en-US" sz="2000" dirty="0">
                <a:solidFill>
                  <a:schemeClr val="tx1"/>
                </a:solidFill>
                <a:latin typeface="Open Sans" pitchFamily="2" charset="0"/>
                <a:ea typeface="Open Sans" pitchFamily="2" charset="0"/>
                <a:cs typeface="Open Sans" pitchFamily="2" charset="0"/>
              </a:rPr>
              <a:t>Check for recommended vaccinations: up to date</a:t>
            </a:r>
          </a:p>
          <a:p>
            <a:pPr lvl="2"/>
            <a:r>
              <a:rPr lang="en-US" sz="2000" dirty="0">
                <a:solidFill>
                  <a:schemeClr val="tx1"/>
                </a:solidFill>
                <a:latin typeface="Open Sans" pitchFamily="2" charset="0"/>
                <a:ea typeface="Open Sans" pitchFamily="2" charset="0"/>
                <a:cs typeface="Open Sans" pitchFamily="2" charset="0"/>
              </a:rPr>
              <a:t>Anti-pneumococcal vaccine: up to date</a:t>
            </a:r>
          </a:p>
          <a:p>
            <a:pPr>
              <a:buFont typeface="Symbol" panose="05050102010706020507" pitchFamily="18" charset="2"/>
              <a:buChar char="Þ"/>
            </a:pPr>
            <a:endParaRPr lang="en-US" sz="2000" dirty="0">
              <a:solidFill>
                <a:schemeClr val="tx1"/>
              </a:solidFill>
              <a:latin typeface="Open Sans" pitchFamily="2" charset="0"/>
              <a:ea typeface="Open Sans" pitchFamily="2" charset="0"/>
              <a:cs typeface="Open Sans" pitchFamily="2" charset="0"/>
            </a:endParaRPr>
          </a:p>
          <a:p>
            <a:pPr lvl="1"/>
            <a:endParaRPr lang="en-US" sz="2000" dirty="0">
              <a:solidFill>
                <a:schemeClr val="tx1"/>
              </a:solidFill>
              <a:latin typeface="Open Sans" pitchFamily="2" charset="0"/>
              <a:ea typeface="Open Sans" pitchFamily="2" charset="0"/>
              <a:cs typeface="Open Sans" pitchFamily="2" charset="0"/>
            </a:endParaRPr>
          </a:p>
        </p:txBody>
      </p:sp>
      <p:pic>
        <p:nvPicPr>
          <p:cNvPr id="4" name="Image 3">
            <a:extLst>
              <a:ext uri="{FF2B5EF4-FFF2-40B4-BE49-F238E27FC236}">
                <a16:creationId xmlns:a16="http://schemas.microsoft.com/office/drawing/2014/main" id="{7FD8544D-4F84-A194-5C7E-723243EE0C8B}"/>
              </a:ext>
            </a:extLst>
          </p:cNvPr>
          <p:cNvPicPr>
            <a:picLocks noChangeAspect="1"/>
          </p:cNvPicPr>
          <p:nvPr/>
        </p:nvPicPr>
        <p:blipFill>
          <a:blip r:embed="rId3">
            <a:duotone>
              <a:schemeClr val="accent5">
                <a:shade val="45000"/>
                <a:satMod val="135000"/>
              </a:schemeClr>
              <a:prstClr val="white"/>
            </a:duotone>
          </a:blip>
          <a:stretch>
            <a:fillRect/>
          </a:stretch>
        </p:blipFill>
        <p:spPr>
          <a:xfrm>
            <a:off x="626730" y="3142525"/>
            <a:ext cx="1233853" cy="1233853"/>
          </a:xfrm>
          <a:prstGeom prst="rect">
            <a:avLst/>
          </a:prstGeom>
        </p:spPr>
      </p:pic>
      <p:sp>
        <p:nvSpPr>
          <p:cNvPr id="6" name="Rectangle : coins arrondis 5">
            <a:extLst>
              <a:ext uri="{FF2B5EF4-FFF2-40B4-BE49-F238E27FC236}">
                <a16:creationId xmlns:a16="http://schemas.microsoft.com/office/drawing/2014/main" id="{28212FC0-65CF-46F5-56EE-A219215A12E6}"/>
              </a:ext>
            </a:extLst>
          </p:cNvPr>
          <p:cNvSpPr/>
          <p:nvPr/>
        </p:nvSpPr>
        <p:spPr>
          <a:xfrm>
            <a:off x="367759" y="1927371"/>
            <a:ext cx="11466899" cy="3949709"/>
          </a:xfrm>
          <a:prstGeom prst="roundRect">
            <a:avLst/>
          </a:prstGeom>
          <a:noFill/>
          <a:ln w="28575">
            <a:solidFill>
              <a:srgbClr val="A10E2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sp>
        <p:nvSpPr>
          <p:cNvPr id="7" name="Title 1">
            <a:extLst>
              <a:ext uri="{FF2B5EF4-FFF2-40B4-BE49-F238E27FC236}">
                <a16:creationId xmlns:a16="http://schemas.microsoft.com/office/drawing/2014/main" id="{E0D855ED-EF36-C7BA-15ED-C94C8A937FDF}"/>
              </a:ext>
            </a:extLst>
          </p:cNvPr>
          <p:cNvSpPr>
            <a:spLocks noGrp="1"/>
          </p:cNvSpPr>
          <p:nvPr>
            <p:ph type="title"/>
          </p:nvPr>
        </p:nvSpPr>
        <p:spPr>
          <a:xfrm>
            <a:off x="419100" y="1340569"/>
            <a:ext cx="10972800" cy="713539"/>
          </a:xfrm>
        </p:spPr>
        <p:txBody>
          <a:bodyPr/>
          <a:lstStyle/>
          <a:p>
            <a:r>
              <a:rPr lang="en-CA" dirty="0">
                <a:latin typeface="Barlow Condensed" panose="00000506000000000000" pitchFamily="2" charset="0"/>
              </a:rPr>
              <a:t>Case 1: Summary</a:t>
            </a:r>
          </a:p>
        </p:txBody>
      </p:sp>
    </p:spTree>
    <p:extLst>
      <p:ext uri="{BB962C8B-B14F-4D97-AF65-F5344CB8AC3E}">
        <p14:creationId xmlns:p14="http://schemas.microsoft.com/office/powerpoint/2010/main" val="330825295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1FDEF8-8A35-D3B5-45E3-90DFC8C56B76}"/>
            </a:ext>
          </a:extLst>
        </p:cNvPr>
        <p:cNvGrpSpPr/>
        <p:nvPr/>
      </p:nvGrpSpPr>
      <p:grpSpPr>
        <a:xfrm>
          <a:off x="0" y="0"/>
          <a:ext cx="0" cy="0"/>
          <a:chOff x="0" y="0"/>
          <a:chExt cx="0" cy="0"/>
        </a:xfrm>
      </p:grpSpPr>
      <p:sp>
        <p:nvSpPr>
          <p:cNvPr id="5" name="Espace réservé du contenu 4">
            <a:extLst>
              <a:ext uri="{FF2B5EF4-FFF2-40B4-BE49-F238E27FC236}">
                <a16:creationId xmlns:a16="http://schemas.microsoft.com/office/drawing/2014/main" id="{BEB795E6-E392-F0A6-88B7-A75EC95140D3}"/>
              </a:ext>
            </a:extLst>
          </p:cNvPr>
          <p:cNvSpPr>
            <a:spLocks noGrp="1"/>
          </p:cNvSpPr>
          <p:nvPr>
            <p:ph idx="1"/>
          </p:nvPr>
        </p:nvSpPr>
        <p:spPr>
          <a:xfrm>
            <a:off x="1691640" y="1954530"/>
            <a:ext cx="9546249" cy="4354830"/>
          </a:xfrm>
        </p:spPr>
        <p:txBody>
          <a:bodyPr>
            <a:normAutofit fontScale="92500" lnSpcReduction="10000"/>
          </a:bodyPr>
          <a:lstStyle/>
          <a:p>
            <a:r>
              <a:rPr lang="en-US" sz="2000" b="1" dirty="0">
                <a:solidFill>
                  <a:schemeClr val="tx1"/>
                </a:solidFill>
                <a:latin typeface="Open Sans" pitchFamily="2" charset="0"/>
                <a:ea typeface="Open Sans" pitchFamily="2" charset="0"/>
                <a:cs typeface="Open Sans" pitchFamily="2" charset="0"/>
              </a:rPr>
              <a:t>Combination therapy as first-line treatment was chosen</a:t>
            </a:r>
          </a:p>
          <a:p>
            <a:pPr lvl="1"/>
            <a:r>
              <a:rPr lang="en-US" sz="2000" b="1" dirty="0">
                <a:solidFill>
                  <a:schemeClr val="tx1"/>
                </a:solidFill>
                <a:latin typeface="Open Sans" pitchFamily="2" charset="0"/>
                <a:ea typeface="Open Sans" pitchFamily="2" charset="0"/>
                <a:cs typeface="Open Sans" pitchFamily="2" charset="0"/>
              </a:rPr>
              <a:t>Dexamethasone 40 mg/day for 4 days </a:t>
            </a:r>
            <a:r>
              <a:rPr lang="en-US" sz="2000" dirty="0">
                <a:solidFill>
                  <a:schemeClr val="tx1"/>
                </a:solidFill>
                <a:latin typeface="Open Sans" pitchFamily="2" charset="0"/>
                <a:ea typeface="Open Sans" pitchFamily="2" charset="0"/>
                <a:cs typeface="Open Sans" pitchFamily="2" charset="0"/>
              </a:rPr>
              <a:t>was administered orally, without IVIg</a:t>
            </a:r>
          </a:p>
          <a:p>
            <a:pPr lvl="1"/>
            <a:r>
              <a:rPr lang="en-US" sz="2000" dirty="0">
                <a:solidFill>
                  <a:schemeClr val="tx1"/>
                </a:solidFill>
                <a:latin typeface="Open Sans" pitchFamily="2" charset="0"/>
                <a:ea typeface="Open Sans" pitchFamily="2" charset="0"/>
                <a:cs typeface="Open Sans" pitchFamily="2" charset="0"/>
              </a:rPr>
              <a:t>After 3 days, platelet count increased to 55x10</a:t>
            </a:r>
            <a:r>
              <a:rPr lang="en-US" sz="2000" baseline="30000" dirty="0">
                <a:solidFill>
                  <a:schemeClr val="tx1"/>
                </a:solidFill>
                <a:latin typeface="Open Sans" pitchFamily="2" charset="0"/>
                <a:ea typeface="Open Sans" pitchFamily="2" charset="0"/>
                <a:cs typeface="Open Sans" pitchFamily="2" charset="0"/>
              </a:rPr>
              <a:t>9</a:t>
            </a:r>
            <a:r>
              <a:rPr lang="en-US" sz="2000" dirty="0">
                <a:solidFill>
                  <a:schemeClr val="tx1"/>
                </a:solidFill>
                <a:latin typeface="Open Sans" pitchFamily="2" charset="0"/>
                <a:ea typeface="Open Sans" pitchFamily="2" charset="0"/>
                <a:cs typeface="Open Sans" pitchFamily="2" charset="0"/>
              </a:rPr>
              <a:t>/L, supporting the diagnosis of ITP</a:t>
            </a:r>
          </a:p>
          <a:p>
            <a:pPr lvl="1"/>
            <a:endParaRPr lang="en-US" sz="2000" dirty="0">
              <a:solidFill>
                <a:schemeClr val="tx1"/>
              </a:solidFill>
              <a:latin typeface="Open Sans" pitchFamily="2" charset="0"/>
              <a:ea typeface="Open Sans" pitchFamily="2" charset="0"/>
              <a:cs typeface="Open Sans" pitchFamily="2" charset="0"/>
            </a:endParaRPr>
          </a:p>
          <a:p>
            <a:pPr lvl="1"/>
            <a:r>
              <a:rPr lang="en-US" sz="2000" dirty="0">
                <a:solidFill>
                  <a:schemeClr val="tx1"/>
                </a:solidFill>
                <a:latin typeface="Open Sans" pitchFamily="2" charset="0"/>
                <a:ea typeface="Open Sans" pitchFamily="2" charset="0"/>
                <a:cs typeface="Open Sans" pitchFamily="2" charset="0"/>
              </a:rPr>
              <a:t>Rituximab was started 2 weeks after vaccination</a:t>
            </a:r>
          </a:p>
          <a:p>
            <a:pPr lvl="1"/>
            <a:r>
              <a:rPr lang="en-US" sz="2000" dirty="0">
                <a:solidFill>
                  <a:schemeClr val="tx1"/>
                </a:solidFill>
                <a:latin typeface="Open Sans" pitchFamily="2" charset="0"/>
                <a:ea typeface="Open Sans" pitchFamily="2" charset="0"/>
                <a:cs typeface="Open Sans" pitchFamily="2" charset="0"/>
              </a:rPr>
              <a:t>In the meantime, platelet count increased up to 110x10</a:t>
            </a:r>
            <a:r>
              <a:rPr lang="en-US" sz="2000" baseline="30000" dirty="0">
                <a:solidFill>
                  <a:schemeClr val="tx1"/>
                </a:solidFill>
                <a:latin typeface="Open Sans" pitchFamily="2" charset="0"/>
                <a:ea typeface="Open Sans" pitchFamily="2" charset="0"/>
                <a:cs typeface="Open Sans" pitchFamily="2" charset="0"/>
              </a:rPr>
              <a:t>9</a:t>
            </a:r>
            <a:r>
              <a:rPr lang="en-US" sz="2000" dirty="0">
                <a:solidFill>
                  <a:schemeClr val="tx1"/>
                </a:solidFill>
                <a:latin typeface="Open Sans" pitchFamily="2" charset="0"/>
                <a:ea typeface="Open Sans" pitchFamily="2" charset="0"/>
                <a:cs typeface="Open Sans" pitchFamily="2" charset="0"/>
              </a:rPr>
              <a:t>/L </a:t>
            </a:r>
          </a:p>
          <a:p>
            <a:pPr lvl="1"/>
            <a:r>
              <a:rPr lang="en-US" sz="2000" dirty="0">
                <a:solidFill>
                  <a:schemeClr val="tx1"/>
                </a:solidFill>
                <a:latin typeface="Open Sans" pitchFamily="2" charset="0"/>
                <a:ea typeface="Open Sans" pitchFamily="2" charset="0"/>
                <a:cs typeface="Open Sans" pitchFamily="2" charset="0"/>
              </a:rPr>
              <a:t>At the time of rituximab, platelet count was 30x10</a:t>
            </a:r>
            <a:r>
              <a:rPr lang="en-US" sz="2000" baseline="30000" dirty="0">
                <a:solidFill>
                  <a:schemeClr val="tx1"/>
                </a:solidFill>
                <a:latin typeface="Open Sans" pitchFamily="2" charset="0"/>
                <a:ea typeface="Open Sans" pitchFamily="2" charset="0"/>
                <a:cs typeface="Open Sans" pitchFamily="2" charset="0"/>
              </a:rPr>
              <a:t>9</a:t>
            </a:r>
            <a:r>
              <a:rPr lang="en-US" sz="2000" dirty="0">
                <a:solidFill>
                  <a:schemeClr val="tx1"/>
                </a:solidFill>
                <a:latin typeface="Open Sans" pitchFamily="2" charset="0"/>
                <a:ea typeface="Open Sans" pitchFamily="2" charset="0"/>
                <a:cs typeface="Open Sans" pitchFamily="2" charset="0"/>
              </a:rPr>
              <a:t>/L </a:t>
            </a:r>
          </a:p>
          <a:p>
            <a:pPr lvl="1"/>
            <a:r>
              <a:rPr lang="en-US" sz="2000" dirty="0">
                <a:solidFill>
                  <a:schemeClr val="tx1"/>
                </a:solidFill>
                <a:latin typeface="Open Sans" pitchFamily="2" charset="0"/>
                <a:ea typeface="Open Sans" pitchFamily="2" charset="0"/>
                <a:cs typeface="Open Sans" pitchFamily="2" charset="0"/>
              </a:rPr>
              <a:t>A </a:t>
            </a:r>
            <a:r>
              <a:rPr lang="en-US" sz="2000" b="1" dirty="0">
                <a:solidFill>
                  <a:schemeClr val="tx1"/>
                </a:solidFill>
                <a:latin typeface="Open Sans" pitchFamily="2" charset="0"/>
                <a:ea typeface="Open Sans" pitchFamily="2" charset="0"/>
                <a:cs typeface="Open Sans" pitchFamily="2" charset="0"/>
              </a:rPr>
              <a:t>new course of dexamethasone 40 mg/day for 4 days </a:t>
            </a:r>
            <a:r>
              <a:rPr lang="en-US" sz="2000" dirty="0">
                <a:solidFill>
                  <a:schemeClr val="tx1"/>
                </a:solidFill>
                <a:latin typeface="Open Sans" pitchFamily="2" charset="0"/>
                <a:ea typeface="Open Sans" pitchFamily="2" charset="0"/>
                <a:cs typeface="Open Sans" pitchFamily="2" charset="0"/>
              </a:rPr>
              <a:t>was administered with </a:t>
            </a:r>
            <a:r>
              <a:rPr lang="en-US" sz="2000" b="1" dirty="0">
                <a:solidFill>
                  <a:schemeClr val="tx1"/>
                </a:solidFill>
                <a:latin typeface="Open Sans" pitchFamily="2" charset="0"/>
                <a:ea typeface="Open Sans" pitchFamily="2" charset="0"/>
                <a:cs typeface="Open Sans" pitchFamily="2" charset="0"/>
              </a:rPr>
              <a:t>rituximab 375 mg/m²/week for 4 weeks</a:t>
            </a:r>
          </a:p>
          <a:p>
            <a:pPr lvl="1"/>
            <a:endParaRPr lang="en-US" sz="2000" dirty="0">
              <a:solidFill>
                <a:schemeClr val="tx1"/>
              </a:solidFill>
              <a:latin typeface="Open Sans" pitchFamily="2" charset="0"/>
              <a:ea typeface="Open Sans" pitchFamily="2" charset="0"/>
              <a:cs typeface="Open Sans" pitchFamily="2" charset="0"/>
            </a:endParaRPr>
          </a:p>
          <a:p>
            <a:pPr lvl="1"/>
            <a:r>
              <a:rPr lang="en-US" sz="2000" dirty="0">
                <a:solidFill>
                  <a:schemeClr val="tx1"/>
                </a:solidFill>
                <a:latin typeface="Open Sans" pitchFamily="2" charset="0"/>
                <a:ea typeface="Open Sans" pitchFamily="2" charset="0"/>
                <a:cs typeface="Open Sans" pitchFamily="2" charset="0"/>
              </a:rPr>
              <a:t>A stable complete response was achieved 3 weeks after D1 (day 1) rituximab</a:t>
            </a:r>
          </a:p>
          <a:p>
            <a:pPr lvl="1"/>
            <a:r>
              <a:rPr lang="en-US" sz="2000" dirty="0">
                <a:solidFill>
                  <a:schemeClr val="tx1"/>
                </a:solidFill>
                <a:latin typeface="Open Sans" pitchFamily="2" charset="0"/>
                <a:ea typeface="Open Sans" pitchFamily="2" charset="0"/>
                <a:cs typeface="Open Sans" pitchFamily="2" charset="0"/>
              </a:rPr>
              <a:t>The complete response is maintained at 1 year follow-up</a:t>
            </a:r>
          </a:p>
        </p:txBody>
      </p:sp>
      <p:sp>
        <p:nvSpPr>
          <p:cNvPr id="7" name="Rectangle : coins arrondis 6">
            <a:extLst>
              <a:ext uri="{FF2B5EF4-FFF2-40B4-BE49-F238E27FC236}">
                <a16:creationId xmlns:a16="http://schemas.microsoft.com/office/drawing/2014/main" id="{F9FD4B98-A6C3-85CB-20B1-D2B4170AC7AD}"/>
              </a:ext>
            </a:extLst>
          </p:cNvPr>
          <p:cNvSpPr/>
          <p:nvPr/>
        </p:nvSpPr>
        <p:spPr>
          <a:xfrm>
            <a:off x="378454" y="1748790"/>
            <a:ext cx="11466900" cy="4759128"/>
          </a:xfrm>
          <a:prstGeom prst="roundRect">
            <a:avLst/>
          </a:prstGeom>
          <a:noFill/>
          <a:ln w="28575">
            <a:solidFill>
              <a:srgbClr val="A10E2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pic>
        <p:nvPicPr>
          <p:cNvPr id="9" name="Image 8">
            <a:extLst>
              <a:ext uri="{FF2B5EF4-FFF2-40B4-BE49-F238E27FC236}">
                <a16:creationId xmlns:a16="http://schemas.microsoft.com/office/drawing/2014/main" id="{16EB06B2-8E4E-1775-7D08-4BF1B049C462}"/>
              </a:ext>
            </a:extLst>
          </p:cNvPr>
          <p:cNvPicPr>
            <a:picLocks noChangeAspect="1"/>
          </p:cNvPicPr>
          <p:nvPr/>
        </p:nvPicPr>
        <p:blipFill>
          <a:blip r:embed="rId3">
            <a:duotone>
              <a:schemeClr val="accent5">
                <a:shade val="45000"/>
                <a:satMod val="135000"/>
              </a:schemeClr>
              <a:prstClr val="white"/>
            </a:duotone>
          </a:blip>
          <a:stretch>
            <a:fillRect/>
          </a:stretch>
        </p:blipFill>
        <p:spPr>
          <a:xfrm>
            <a:off x="311204" y="3066161"/>
            <a:ext cx="1808349" cy="1808349"/>
          </a:xfrm>
          <a:prstGeom prst="rect">
            <a:avLst/>
          </a:prstGeom>
        </p:spPr>
      </p:pic>
      <p:sp>
        <p:nvSpPr>
          <p:cNvPr id="2" name="Title 1">
            <a:extLst>
              <a:ext uri="{FF2B5EF4-FFF2-40B4-BE49-F238E27FC236}">
                <a16:creationId xmlns:a16="http://schemas.microsoft.com/office/drawing/2014/main" id="{49D3A3CC-26D4-CFBA-C703-2650E5E480FD}"/>
              </a:ext>
            </a:extLst>
          </p:cNvPr>
          <p:cNvSpPr>
            <a:spLocks noGrp="1"/>
          </p:cNvSpPr>
          <p:nvPr>
            <p:ph type="title"/>
          </p:nvPr>
        </p:nvSpPr>
        <p:spPr>
          <a:xfrm>
            <a:off x="378454" y="1240991"/>
            <a:ext cx="10972800" cy="713539"/>
          </a:xfrm>
        </p:spPr>
        <p:txBody>
          <a:bodyPr/>
          <a:lstStyle/>
          <a:p>
            <a:r>
              <a:rPr lang="en-CA" dirty="0">
                <a:latin typeface="Barlow Condensed" panose="00000506000000000000" pitchFamily="2" charset="0"/>
              </a:rPr>
              <a:t>Case 1: Summary</a:t>
            </a:r>
          </a:p>
        </p:txBody>
      </p:sp>
    </p:spTree>
    <p:extLst>
      <p:ext uri="{BB962C8B-B14F-4D97-AF65-F5344CB8AC3E}">
        <p14:creationId xmlns:p14="http://schemas.microsoft.com/office/powerpoint/2010/main" val="200539238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915B7D-BCD7-B697-DCB3-BE4A80D49B7E}"/>
              </a:ext>
            </a:extLst>
          </p:cNvPr>
          <p:cNvSpPr>
            <a:spLocks noGrp="1"/>
          </p:cNvSpPr>
          <p:nvPr>
            <p:ph type="title"/>
          </p:nvPr>
        </p:nvSpPr>
        <p:spPr>
          <a:xfrm>
            <a:off x="419099" y="1974750"/>
            <a:ext cx="10962354" cy="1564863"/>
          </a:xfrm>
        </p:spPr>
        <p:txBody>
          <a:bodyPr/>
          <a:lstStyle/>
          <a:p>
            <a:r>
              <a:rPr lang="en-US" sz="3400" noProof="0" dirty="0">
                <a:solidFill>
                  <a:schemeClr val="bg2">
                    <a:lumMod val="50000"/>
                  </a:schemeClr>
                </a:solidFill>
                <a:latin typeface="Barlow Condensed" panose="00000506000000000000" pitchFamily="2" charset="0"/>
              </a:rPr>
              <a:t>American Society of Hematology 2026 Guidelines for Immune Thrombocytopenia (ITP): Initial and Second-Line Therapy in Adults with Primary ITP</a:t>
            </a:r>
          </a:p>
        </p:txBody>
      </p:sp>
      <p:sp>
        <p:nvSpPr>
          <p:cNvPr id="5" name="TextBox 4">
            <a:extLst>
              <a:ext uri="{FF2B5EF4-FFF2-40B4-BE49-F238E27FC236}">
                <a16:creationId xmlns:a16="http://schemas.microsoft.com/office/drawing/2014/main" id="{FF4D179B-92FA-320F-245B-17D650CDA681}"/>
              </a:ext>
            </a:extLst>
          </p:cNvPr>
          <p:cNvSpPr txBox="1"/>
          <p:nvPr/>
        </p:nvSpPr>
        <p:spPr>
          <a:xfrm>
            <a:off x="419100" y="4317102"/>
            <a:ext cx="10314653" cy="1323439"/>
          </a:xfrm>
          <a:prstGeom prst="rect">
            <a:avLst/>
          </a:prstGeom>
          <a:noFill/>
        </p:spPr>
        <p:txBody>
          <a:bodyPr wrap="square">
            <a:spAutoFit/>
          </a:bodyPr>
          <a:lstStyle/>
          <a:p>
            <a:r>
              <a:rPr lang="en-US" sz="2000" noProof="0" dirty="0">
                <a:latin typeface="Open Sans" pitchFamily="2" charset="0"/>
                <a:ea typeface="Open Sans" pitchFamily="2" charset="0"/>
                <a:cs typeface="Open Sans" pitchFamily="2" charset="0"/>
              </a:rPr>
              <a:t>Adam </a:t>
            </a:r>
            <a:r>
              <a:rPr lang="en-US" sz="2000" noProof="0" dirty="0" err="1">
                <a:latin typeface="Open Sans" pitchFamily="2" charset="0"/>
                <a:ea typeface="Open Sans" pitchFamily="2" charset="0"/>
                <a:cs typeface="Open Sans" pitchFamily="2" charset="0"/>
              </a:rPr>
              <a:t>Cuker</a:t>
            </a:r>
            <a:r>
              <a:rPr lang="en-US" sz="2000" noProof="0" dirty="0">
                <a:latin typeface="Open Sans" pitchFamily="2" charset="0"/>
                <a:ea typeface="Open Sans" pitchFamily="2" charset="0"/>
                <a:cs typeface="Open Sans" pitchFamily="2" charset="0"/>
              </a:rPr>
              <a:t>, Deirdra R. Terrell, Honieh </a:t>
            </a:r>
            <a:r>
              <a:rPr lang="en-US" sz="2000" noProof="0" dirty="0" err="1">
                <a:latin typeface="Open Sans" pitchFamily="2" charset="0"/>
                <a:ea typeface="Open Sans" pitchFamily="2" charset="0"/>
                <a:cs typeface="Open Sans" pitchFamily="2" charset="0"/>
              </a:rPr>
              <a:t>Sowdagar</a:t>
            </a:r>
            <a:r>
              <a:rPr lang="en-US" sz="2000" noProof="0" dirty="0">
                <a:latin typeface="Open Sans" pitchFamily="2" charset="0"/>
                <a:ea typeface="Open Sans" pitchFamily="2" charset="0"/>
                <a:cs typeface="Open Sans" pitchFamily="2" charset="0"/>
              </a:rPr>
              <a:t>, Donald M. Arnold, Sylvain Audia,  James B. Bussel, Tomás José González-López, Rachael F. Grace, Camila Masias, Keith R. McCrae, Mirjana Mitrovic, Cindy </a:t>
            </a:r>
            <a:r>
              <a:rPr lang="en-US" sz="2000" noProof="0" dirty="0" err="1">
                <a:latin typeface="Open Sans" pitchFamily="2" charset="0"/>
                <a:ea typeface="Open Sans" pitchFamily="2" charset="0"/>
                <a:cs typeface="Open Sans" pitchFamily="2" charset="0"/>
              </a:rPr>
              <a:t>Neunert</a:t>
            </a:r>
            <a:r>
              <a:rPr lang="en-US" sz="2000" noProof="0" dirty="0">
                <a:latin typeface="Open Sans" pitchFamily="2" charset="0"/>
                <a:ea typeface="Open Sans" pitchFamily="2" charset="0"/>
                <a:cs typeface="Open Sans" pitchFamily="2" charset="0"/>
              </a:rPr>
              <a:t>, Sandhya R. Panch, Surbhi Shah, Brenda Shy, Jessica </a:t>
            </a:r>
            <a:r>
              <a:rPr lang="en-US" sz="2000" noProof="0" dirty="0" err="1">
                <a:latin typeface="Open Sans" pitchFamily="2" charset="0"/>
                <a:ea typeface="Open Sans" pitchFamily="2" charset="0"/>
                <a:cs typeface="Open Sans" pitchFamily="2" charset="0"/>
              </a:rPr>
              <a:t>VandeVelde</a:t>
            </a:r>
            <a:r>
              <a:rPr lang="en-US" sz="2000" noProof="0" dirty="0">
                <a:latin typeface="Open Sans" pitchFamily="2" charset="0"/>
                <a:ea typeface="Open Sans" pitchFamily="2" charset="0"/>
                <a:cs typeface="Open Sans" pitchFamily="2" charset="0"/>
              </a:rPr>
              <a:t>, Douglas B. Cines, Sara K. Vesely</a:t>
            </a:r>
          </a:p>
        </p:txBody>
      </p:sp>
    </p:spTree>
    <p:extLst>
      <p:ext uri="{BB962C8B-B14F-4D97-AF65-F5344CB8AC3E}">
        <p14:creationId xmlns:p14="http://schemas.microsoft.com/office/powerpoint/2010/main" val="38150489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00355A-BCE5-C559-AADB-6FA12AC386C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0561A69-9F3C-2452-DE2E-99183A5F0CA6}"/>
              </a:ext>
            </a:extLst>
          </p:cNvPr>
          <p:cNvSpPr>
            <a:spLocks noGrp="1"/>
          </p:cNvSpPr>
          <p:nvPr>
            <p:ph type="title"/>
          </p:nvPr>
        </p:nvSpPr>
        <p:spPr>
          <a:xfrm>
            <a:off x="963084" y="4293779"/>
            <a:ext cx="10363200" cy="1362075"/>
          </a:xfrm>
        </p:spPr>
        <p:txBody>
          <a:bodyPr/>
          <a:lstStyle/>
          <a:p>
            <a:r>
              <a:rPr lang="en-US" sz="4000" b="1" dirty="0">
                <a:solidFill>
                  <a:srgbClr val="C00000"/>
                </a:solidFill>
                <a:latin typeface="Barlow Condensed" panose="00000506000000000000" pitchFamily="2" charset="0"/>
              </a:rPr>
              <a:t>CASE 2</a:t>
            </a:r>
          </a:p>
        </p:txBody>
      </p:sp>
      <p:sp>
        <p:nvSpPr>
          <p:cNvPr id="3" name="Text Placeholder 2">
            <a:extLst>
              <a:ext uri="{FF2B5EF4-FFF2-40B4-BE49-F238E27FC236}">
                <a16:creationId xmlns:a16="http://schemas.microsoft.com/office/drawing/2014/main" id="{57AC4DEC-0967-1CA5-C3A6-1861916A9545}"/>
              </a:ext>
            </a:extLst>
          </p:cNvPr>
          <p:cNvSpPr txBox="1">
            <a:spLocks/>
          </p:cNvSpPr>
          <p:nvPr/>
        </p:nvSpPr>
        <p:spPr>
          <a:xfrm>
            <a:off x="963084" y="5087939"/>
            <a:ext cx="10363200" cy="897226"/>
          </a:xfrm>
          <a:prstGeom prst="rect">
            <a:avLst/>
          </a:prstGeom>
        </p:spPr>
        <p:txBody>
          <a:bodyPr lIns="0" tIns="0" rIns="0" bIns="0" anchor="ctr">
            <a:normAutofit/>
          </a:bodyPr>
          <a:lstStyle>
            <a:lvl1pPr marL="457189" indent="-457189" algn="l" defTabSz="609585" rtl="0" eaLnBrk="0" fontAlgn="base" hangingPunct="0">
              <a:spcBef>
                <a:spcPct val="20000"/>
              </a:spcBef>
              <a:spcAft>
                <a:spcPct val="0"/>
              </a:spcAft>
              <a:buFont typeface="Arial" charset="0"/>
              <a:buChar char="•"/>
              <a:defRPr sz="2667" kern="1200">
                <a:solidFill>
                  <a:schemeClr val="bg1">
                    <a:lumMod val="50000"/>
                  </a:schemeClr>
                </a:solidFill>
                <a:latin typeface="+mn-lt"/>
                <a:ea typeface="Geneva" pitchFamily="37" charset="-128"/>
                <a:cs typeface="Geneva" pitchFamily="37" charset="-128"/>
              </a:defRPr>
            </a:lvl1pPr>
            <a:lvl2pPr marL="990575" indent="-380990" algn="l" defTabSz="609585" rtl="0" eaLnBrk="0" fontAlgn="base" hangingPunct="0">
              <a:spcBef>
                <a:spcPct val="20000"/>
              </a:spcBef>
              <a:spcAft>
                <a:spcPct val="0"/>
              </a:spcAft>
              <a:buFont typeface="Arial" charset="0"/>
              <a:buChar char="–"/>
              <a:defRPr sz="2400" kern="1200">
                <a:solidFill>
                  <a:schemeClr val="bg1">
                    <a:lumMod val="50000"/>
                  </a:schemeClr>
                </a:solidFill>
                <a:latin typeface="+mn-lt"/>
                <a:ea typeface="Geneva" pitchFamily="37" charset="-128"/>
                <a:cs typeface="+mn-cs"/>
              </a:defRPr>
            </a:lvl2pPr>
            <a:lvl3pPr marL="1523962" indent="-304792" algn="l" defTabSz="609585" rtl="0" eaLnBrk="0" fontAlgn="base" hangingPunct="0">
              <a:spcBef>
                <a:spcPct val="20000"/>
              </a:spcBef>
              <a:spcAft>
                <a:spcPct val="0"/>
              </a:spcAft>
              <a:buFont typeface="Arial" charset="0"/>
              <a:buChar char="•"/>
              <a:defRPr sz="2133" kern="1200">
                <a:solidFill>
                  <a:schemeClr val="bg1">
                    <a:lumMod val="50000"/>
                  </a:schemeClr>
                </a:solidFill>
                <a:latin typeface="+mn-lt"/>
                <a:ea typeface="Geneva" pitchFamily="37" charset="-128"/>
                <a:cs typeface="+mn-cs"/>
              </a:defRPr>
            </a:lvl3pPr>
            <a:lvl4pPr marL="2133547" indent="-304792" algn="l" defTabSz="609585" rtl="0" eaLnBrk="0" fontAlgn="base" hangingPunct="0">
              <a:spcBef>
                <a:spcPct val="20000"/>
              </a:spcBef>
              <a:spcAft>
                <a:spcPct val="0"/>
              </a:spcAft>
              <a:buFont typeface="Arial" charset="0"/>
              <a:buChar char="–"/>
              <a:defRPr sz="1867" kern="1200">
                <a:solidFill>
                  <a:schemeClr val="bg1">
                    <a:lumMod val="50000"/>
                  </a:schemeClr>
                </a:solidFill>
                <a:latin typeface="+mn-lt"/>
                <a:ea typeface="Geneva" pitchFamily="37" charset="-128"/>
                <a:cs typeface="+mn-cs"/>
              </a:defRPr>
            </a:lvl4pPr>
            <a:lvl5pPr marL="2743131" indent="-304792" algn="l" defTabSz="609585" rtl="0" eaLnBrk="0" fontAlgn="base" hangingPunct="0">
              <a:spcBef>
                <a:spcPct val="20000"/>
              </a:spcBef>
              <a:spcAft>
                <a:spcPct val="0"/>
              </a:spcAft>
              <a:buFont typeface="Arial" charset="0"/>
              <a:buChar char="»"/>
              <a:defRPr sz="1867" kern="1200">
                <a:solidFill>
                  <a:schemeClr val="bg1">
                    <a:lumMod val="50000"/>
                  </a:schemeClr>
                </a:solidFill>
                <a:latin typeface="+mn-lt"/>
                <a:ea typeface="Geneva" pitchFamily="37" charset="-128"/>
                <a:cs typeface="+mn-cs"/>
              </a:defRPr>
            </a:lvl5pPr>
            <a:lvl6pPr marL="3352716" indent="-304792" algn="l" defTabSz="609585" rtl="0" eaLnBrk="1" latinLnBrk="0" hangingPunct="1">
              <a:spcBef>
                <a:spcPct val="20000"/>
              </a:spcBef>
              <a:buFont typeface="Arial"/>
              <a:buChar char="•"/>
              <a:defRPr sz="2667" kern="1200">
                <a:solidFill>
                  <a:schemeClr val="tx1"/>
                </a:solidFill>
                <a:latin typeface="+mn-lt"/>
                <a:ea typeface="+mn-ea"/>
                <a:cs typeface="+mn-cs"/>
              </a:defRPr>
            </a:lvl6pPr>
            <a:lvl7pPr marL="3962301" indent="-304792" algn="l" defTabSz="609585" rtl="0" eaLnBrk="1" latinLnBrk="0" hangingPunct="1">
              <a:spcBef>
                <a:spcPct val="20000"/>
              </a:spcBef>
              <a:buFont typeface="Arial"/>
              <a:buChar char="•"/>
              <a:defRPr sz="2667" kern="1200">
                <a:solidFill>
                  <a:schemeClr val="tx1"/>
                </a:solidFill>
                <a:latin typeface="+mn-lt"/>
                <a:ea typeface="+mn-ea"/>
                <a:cs typeface="+mn-cs"/>
              </a:defRPr>
            </a:lvl7pPr>
            <a:lvl8pPr marL="4571886" indent="-304792" algn="l" defTabSz="609585" rtl="0" eaLnBrk="1" latinLnBrk="0" hangingPunct="1">
              <a:spcBef>
                <a:spcPct val="20000"/>
              </a:spcBef>
              <a:buFont typeface="Arial"/>
              <a:buChar char="•"/>
              <a:defRPr sz="2667" kern="1200">
                <a:solidFill>
                  <a:schemeClr val="tx1"/>
                </a:solidFill>
                <a:latin typeface="+mn-lt"/>
                <a:ea typeface="+mn-ea"/>
                <a:cs typeface="+mn-cs"/>
              </a:defRPr>
            </a:lvl8pPr>
            <a:lvl9pPr marL="5181470" indent="-304792" algn="l" defTabSz="609585" rtl="0" eaLnBrk="1" latinLnBrk="0" hangingPunct="1">
              <a:spcBef>
                <a:spcPct val="20000"/>
              </a:spcBef>
              <a:buFont typeface="Arial"/>
              <a:buChar char="•"/>
              <a:defRPr sz="2667" kern="1200">
                <a:solidFill>
                  <a:schemeClr val="tx1"/>
                </a:solidFill>
                <a:latin typeface="+mn-lt"/>
                <a:ea typeface="+mn-ea"/>
                <a:cs typeface="+mn-cs"/>
              </a:defRPr>
            </a:lvl9pPr>
          </a:lstStyle>
          <a:p>
            <a:pPr marL="0" indent="0">
              <a:buNone/>
            </a:pPr>
            <a:r>
              <a:rPr lang="en-US" sz="2800" dirty="0">
                <a:solidFill>
                  <a:schemeClr val="tx1">
                    <a:lumMod val="49000"/>
                    <a:lumOff val="51000"/>
                  </a:schemeClr>
                </a:solidFill>
                <a:latin typeface="Open Sans" pitchFamily="2" charset="0"/>
                <a:ea typeface="Open Sans" pitchFamily="2" charset="0"/>
                <a:cs typeface="Open Sans" pitchFamily="2" charset="0"/>
              </a:rPr>
              <a:t>Additional Treatment After Initial Therapy with Corticosteroids (with or without IVIG)</a:t>
            </a:r>
            <a:endParaRPr lang="en-US" dirty="0">
              <a:solidFill>
                <a:schemeClr val="tx1">
                  <a:lumMod val="49000"/>
                  <a:lumOff val="51000"/>
                </a:schemeClr>
              </a:solidFill>
              <a:latin typeface="Open Sans" pitchFamily="2" charset="0"/>
              <a:ea typeface="Open Sans" pitchFamily="2" charset="0"/>
              <a:cs typeface="Open Sans" pitchFamily="2" charset="0"/>
            </a:endParaRPr>
          </a:p>
        </p:txBody>
      </p:sp>
    </p:spTree>
    <p:extLst>
      <p:ext uri="{BB962C8B-B14F-4D97-AF65-F5344CB8AC3E}">
        <p14:creationId xmlns:p14="http://schemas.microsoft.com/office/powerpoint/2010/main" val="30433306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0EA5A3-071C-700D-03E6-9F5ABE9207CE}"/>
            </a:ext>
          </a:extLst>
        </p:cNvPr>
        <p:cNvGrpSpPr/>
        <p:nvPr/>
      </p:nvGrpSpPr>
      <p:grpSpPr>
        <a:xfrm>
          <a:off x="0" y="0"/>
          <a:ext cx="0" cy="0"/>
          <a:chOff x="0" y="0"/>
          <a:chExt cx="0" cy="0"/>
        </a:xfrm>
      </p:grpSpPr>
      <p:sp>
        <p:nvSpPr>
          <p:cNvPr id="5" name="Espace réservé du contenu 4">
            <a:extLst>
              <a:ext uri="{FF2B5EF4-FFF2-40B4-BE49-F238E27FC236}">
                <a16:creationId xmlns:a16="http://schemas.microsoft.com/office/drawing/2014/main" id="{D4FABD9A-1269-3F82-014C-D540B5CEECF7}"/>
              </a:ext>
            </a:extLst>
          </p:cNvPr>
          <p:cNvSpPr>
            <a:spLocks noGrp="1"/>
          </p:cNvSpPr>
          <p:nvPr>
            <p:ph idx="1"/>
          </p:nvPr>
        </p:nvSpPr>
        <p:spPr>
          <a:xfrm>
            <a:off x="1179225" y="1590320"/>
            <a:ext cx="5069175" cy="4820640"/>
          </a:xfrm>
        </p:spPr>
        <p:txBody>
          <a:bodyPr lIns="0" tIns="0" rIns="0" bIns="0" anchor="t">
            <a:normAutofit fontScale="92500"/>
          </a:bodyPr>
          <a:lstStyle/>
          <a:p>
            <a:pPr marL="456565" indent="-456565"/>
            <a:r>
              <a:rPr lang="en-US" sz="2000" dirty="0">
                <a:solidFill>
                  <a:schemeClr val="bg2">
                    <a:lumMod val="10000"/>
                  </a:schemeClr>
                </a:solidFill>
                <a:latin typeface="Open Sans" pitchFamily="2" charset="0"/>
                <a:ea typeface="Open Sans" pitchFamily="2" charset="0"/>
                <a:cs typeface="Open Sans" pitchFamily="2" charset="0"/>
              </a:rPr>
              <a:t>77‑year‑old woman with persistent ITP</a:t>
            </a:r>
            <a:endParaRPr lang="en-US" sz="2650" dirty="0">
              <a:solidFill>
                <a:schemeClr val="bg2">
                  <a:lumMod val="10000"/>
                </a:schemeClr>
              </a:solidFill>
              <a:latin typeface="Open Sans" pitchFamily="2" charset="0"/>
              <a:ea typeface="Open Sans" pitchFamily="2" charset="0"/>
              <a:cs typeface="Open Sans" pitchFamily="2" charset="0"/>
            </a:endParaRPr>
          </a:p>
          <a:p>
            <a:pPr marL="456565" indent="-456565"/>
            <a:r>
              <a:rPr lang="en-US" sz="2000" dirty="0">
                <a:solidFill>
                  <a:schemeClr val="bg2">
                    <a:lumMod val="10000"/>
                  </a:schemeClr>
                </a:solidFill>
                <a:latin typeface="Open Sans" pitchFamily="2" charset="0"/>
                <a:ea typeface="Open Sans" pitchFamily="2" charset="0"/>
                <a:cs typeface="Open Sans" pitchFamily="2" charset="0"/>
              </a:rPr>
              <a:t>History of coronary artery disease and 1 unprovoked VTE, now off anticoagulation</a:t>
            </a:r>
            <a:endParaRPr lang="en-US" dirty="0">
              <a:solidFill>
                <a:schemeClr val="bg2">
                  <a:lumMod val="10000"/>
                </a:schemeClr>
              </a:solidFill>
              <a:latin typeface="Open Sans" pitchFamily="2" charset="0"/>
              <a:ea typeface="Open Sans" pitchFamily="2" charset="0"/>
              <a:cs typeface="Open Sans" pitchFamily="2" charset="0"/>
            </a:endParaRPr>
          </a:p>
          <a:p>
            <a:pPr marL="456565" indent="-456565"/>
            <a:r>
              <a:rPr lang="en-US" sz="2000" dirty="0">
                <a:solidFill>
                  <a:schemeClr val="bg2">
                    <a:lumMod val="10000"/>
                  </a:schemeClr>
                </a:solidFill>
                <a:latin typeface="Open Sans" pitchFamily="2" charset="0"/>
                <a:ea typeface="Open Sans" pitchFamily="2" charset="0"/>
                <a:cs typeface="Open Sans" pitchFamily="2" charset="0"/>
              </a:rPr>
              <a:t>Diagnosed with ITP 3 months ago; initially responded to brief course of corticosteroids ± IVIG</a:t>
            </a:r>
            <a:endParaRPr lang="en-US" sz="2650" dirty="0">
              <a:solidFill>
                <a:schemeClr val="bg2">
                  <a:lumMod val="10000"/>
                </a:schemeClr>
              </a:solidFill>
              <a:latin typeface="Open Sans" pitchFamily="2" charset="0"/>
              <a:ea typeface="Open Sans" pitchFamily="2" charset="0"/>
              <a:cs typeface="Open Sans" pitchFamily="2" charset="0"/>
            </a:endParaRPr>
          </a:p>
          <a:p>
            <a:pPr marL="456565" indent="-456565"/>
            <a:r>
              <a:rPr lang="en-US" sz="2000" dirty="0">
                <a:solidFill>
                  <a:schemeClr val="bg2">
                    <a:lumMod val="10000"/>
                  </a:schemeClr>
                </a:solidFill>
                <a:latin typeface="Open Sans" pitchFamily="2" charset="0"/>
                <a:ea typeface="Open Sans" pitchFamily="2" charset="0"/>
                <a:cs typeface="Open Sans" pitchFamily="2" charset="0"/>
              </a:rPr>
              <a:t>Relapsed after corticosteroid taper; platelets now &lt;30 x10⁹/L</a:t>
            </a:r>
            <a:endParaRPr lang="en-US" sz="2650" dirty="0">
              <a:solidFill>
                <a:schemeClr val="bg2">
                  <a:lumMod val="10000"/>
                </a:schemeClr>
              </a:solidFill>
              <a:latin typeface="Open Sans" pitchFamily="2" charset="0"/>
              <a:ea typeface="Open Sans" pitchFamily="2" charset="0"/>
              <a:cs typeface="Open Sans" pitchFamily="2" charset="0"/>
            </a:endParaRPr>
          </a:p>
          <a:p>
            <a:pPr marL="456565" indent="-456565"/>
            <a:r>
              <a:rPr lang="en-US" sz="2000" dirty="0">
                <a:solidFill>
                  <a:schemeClr val="bg2">
                    <a:lumMod val="10000"/>
                  </a:schemeClr>
                </a:solidFill>
                <a:latin typeface="Open Sans" pitchFamily="2" charset="0"/>
                <a:ea typeface="Open Sans" pitchFamily="2" charset="0"/>
                <a:cs typeface="Open Sans" pitchFamily="2" charset="0"/>
              </a:rPr>
              <a:t>Prefers to minimize thrombotic risk and avoid rituximab-related immune effects</a:t>
            </a:r>
            <a:endParaRPr lang="en-US" sz="2650" dirty="0">
              <a:solidFill>
                <a:schemeClr val="bg2">
                  <a:lumMod val="10000"/>
                </a:schemeClr>
              </a:solidFill>
              <a:latin typeface="Open Sans" pitchFamily="2" charset="0"/>
              <a:ea typeface="Open Sans" pitchFamily="2" charset="0"/>
              <a:cs typeface="Open Sans" pitchFamily="2" charset="0"/>
            </a:endParaRPr>
          </a:p>
          <a:p>
            <a:pPr marL="456565" indent="-456565"/>
            <a:endParaRPr lang="en-US" sz="2000" dirty="0">
              <a:solidFill>
                <a:schemeClr val="bg2">
                  <a:lumMod val="10000"/>
                </a:schemeClr>
              </a:solidFill>
              <a:latin typeface="Open Sans" pitchFamily="2" charset="0"/>
              <a:ea typeface="Open Sans" pitchFamily="2" charset="0"/>
              <a:cs typeface="Open Sans" pitchFamily="2" charset="0"/>
            </a:endParaRPr>
          </a:p>
          <a:p>
            <a:endParaRPr lang="en-US" sz="300" dirty="0">
              <a:solidFill>
                <a:srgbClr val="7F7F7F"/>
              </a:solidFill>
              <a:latin typeface="Open Sans" pitchFamily="2" charset="0"/>
              <a:ea typeface="Open Sans" pitchFamily="2" charset="0"/>
              <a:cs typeface="Open Sans" pitchFamily="2" charset="0"/>
            </a:endParaRPr>
          </a:p>
          <a:p>
            <a:pPr marL="456565" indent="-456565"/>
            <a:r>
              <a:rPr lang="en-US" sz="2000" dirty="0">
                <a:solidFill>
                  <a:schemeClr val="bg2">
                    <a:lumMod val="10000"/>
                  </a:schemeClr>
                </a:solidFill>
                <a:latin typeface="Open Sans" pitchFamily="2" charset="0"/>
                <a:ea typeface="Open Sans" pitchFamily="2" charset="0"/>
                <a:cs typeface="Open Sans" pitchFamily="2" charset="0"/>
              </a:rPr>
              <a:t>No organomegaly </a:t>
            </a:r>
          </a:p>
          <a:p>
            <a:r>
              <a:rPr lang="en-US" sz="2000" dirty="0">
                <a:solidFill>
                  <a:schemeClr val="bg2">
                    <a:lumMod val="10000"/>
                  </a:schemeClr>
                </a:solidFill>
                <a:latin typeface="Open Sans" pitchFamily="2" charset="0"/>
                <a:ea typeface="Open Sans" pitchFamily="2" charset="0"/>
                <a:cs typeface="Open Sans" pitchFamily="2" charset="0"/>
              </a:rPr>
              <a:t>Petechia and bruises on the legs</a:t>
            </a:r>
          </a:p>
          <a:p>
            <a:r>
              <a:rPr lang="en-US" sz="2000" dirty="0">
                <a:solidFill>
                  <a:schemeClr val="bg2">
                    <a:lumMod val="10000"/>
                  </a:schemeClr>
                </a:solidFill>
                <a:latin typeface="Open Sans" pitchFamily="2" charset="0"/>
                <a:ea typeface="Open Sans" pitchFamily="2" charset="0"/>
                <a:cs typeface="Open Sans" pitchFamily="2" charset="0"/>
              </a:rPr>
              <a:t>No mucosal bleeding</a:t>
            </a:r>
          </a:p>
          <a:p>
            <a:endParaRPr lang="en-US" sz="2000" dirty="0">
              <a:latin typeface="Open Sans" pitchFamily="2" charset="0"/>
              <a:ea typeface="Open Sans" pitchFamily="2" charset="0"/>
              <a:cs typeface="Open Sans" pitchFamily="2" charset="0"/>
            </a:endParaRPr>
          </a:p>
        </p:txBody>
      </p:sp>
      <p:pic>
        <p:nvPicPr>
          <p:cNvPr id="6" name="Image 5">
            <a:extLst>
              <a:ext uri="{FF2B5EF4-FFF2-40B4-BE49-F238E27FC236}">
                <a16:creationId xmlns:a16="http://schemas.microsoft.com/office/drawing/2014/main" id="{65FA513C-3B88-70E3-456C-8821397FAB6A}"/>
              </a:ext>
            </a:extLst>
          </p:cNvPr>
          <p:cNvPicPr>
            <a:picLocks noChangeAspect="1"/>
          </p:cNvPicPr>
          <p:nvPr/>
        </p:nvPicPr>
        <p:blipFill>
          <a:blip r:embed="rId2">
            <a:duotone>
              <a:schemeClr val="accent5">
                <a:shade val="45000"/>
                <a:satMod val="135000"/>
              </a:schemeClr>
              <a:prstClr val="white"/>
            </a:duotone>
          </a:blip>
          <a:stretch>
            <a:fillRect/>
          </a:stretch>
        </p:blipFill>
        <p:spPr>
          <a:xfrm>
            <a:off x="71576" y="2302610"/>
            <a:ext cx="1244013" cy="1132253"/>
          </a:xfrm>
          <a:prstGeom prst="rect">
            <a:avLst/>
          </a:prstGeom>
        </p:spPr>
      </p:pic>
      <p:pic>
        <p:nvPicPr>
          <p:cNvPr id="10" name="Image 9">
            <a:extLst>
              <a:ext uri="{FF2B5EF4-FFF2-40B4-BE49-F238E27FC236}">
                <a16:creationId xmlns:a16="http://schemas.microsoft.com/office/drawing/2014/main" id="{78FB2339-FB7A-E68C-57E4-88FC7D943E87}"/>
              </a:ext>
            </a:extLst>
          </p:cNvPr>
          <p:cNvPicPr>
            <a:picLocks noChangeAspect="1"/>
          </p:cNvPicPr>
          <p:nvPr/>
        </p:nvPicPr>
        <p:blipFill>
          <a:blip r:embed="rId3">
            <a:duotone>
              <a:schemeClr val="accent5">
                <a:shade val="45000"/>
                <a:satMod val="135000"/>
              </a:schemeClr>
              <a:prstClr val="white"/>
            </a:duotone>
          </a:blip>
          <a:stretch>
            <a:fillRect/>
          </a:stretch>
        </p:blipFill>
        <p:spPr>
          <a:xfrm>
            <a:off x="70557" y="5148935"/>
            <a:ext cx="1147997" cy="1194462"/>
          </a:xfrm>
          <a:prstGeom prst="rect">
            <a:avLst/>
          </a:prstGeom>
        </p:spPr>
      </p:pic>
      <p:pic>
        <p:nvPicPr>
          <p:cNvPr id="12" name="Image 11">
            <a:extLst>
              <a:ext uri="{FF2B5EF4-FFF2-40B4-BE49-F238E27FC236}">
                <a16:creationId xmlns:a16="http://schemas.microsoft.com/office/drawing/2014/main" id="{F6AD22CD-E76F-F9BE-167A-F43DC7E4CA4A}"/>
              </a:ext>
            </a:extLst>
          </p:cNvPr>
          <p:cNvPicPr>
            <a:picLocks noChangeAspect="1"/>
          </p:cNvPicPr>
          <p:nvPr/>
        </p:nvPicPr>
        <p:blipFill>
          <a:blip r:embed="rId4">
            <a:duotone>
              <a:schemeClr val="accent5">
                <a:shade val="45000"/>
                <a:satMod val="135000"/>
              </a:schemeClr>
              <a:prstClr val="white"/>
            </a:duotone>
          </a:blip>
          <a:srcRect l="6551" t="8404" r="13475" b="14809"/>
          <a:stretch>
            <a:fillRect/>
          </a:stretch>
        </p:blipFill>
        <p:spPr>
          <a:xfrm>
            <a:off x="6407453" y="2302610"/>
            <a:ext cx="1081507" cy="1132253"/>
          </a:xfrm>
          <a:prstGeom prst="rect">
            <a:avLst/>
          </a:prstGeom>
        </p:spPr>
      </p:pic>
      <p:pic>
        <p:nvPicPr>
          <p:cNvPr id="14" name="Image 13">
            <a:extLst>
              <a:ext uri="{FF2B5EF4-FFF2-40B4-BE49-F238E27FC236}">
                <a16:creationId xmlns:a16="http://schemas.microsoft.com/office/drawing/2014/main" id="{5770B7C6-F843-F24B-8E28-7D0ED5E83F52}"/>
              </a:ext>
            </a:extLst>
          </p:cNvPr>
          <p:cNvPicPr>
            <a:picLocks noChangeAspect="1"/>
          </p:cNvPicPr>
          <p:nvPr/>
        </p:nvPicPr>
        <p:blipFill>
          <a:blip r:embed="rId5">
            <a:duotone>
              <a:schemeClr val="accent5">
                <a:shade val="45000"/>
                <a:satMod val="135000"/>
              </a:schemeClr>
              <a:prstClr val="white"/>
            </a:duotone>
          </a:blip>
          <a:srcRect l="24212" t="11999" r="27851" b="11256"/>
          <a:stretch>
            <a:fillRect/>
          </a:stretch>
        </p:blipFill>
        <p:spPr>
          <a:xfrm>
            <a:off x="6329461" y="5152808"/>
            <a:ext cx="1156015" cy="1189721"/>
          </a:xfrm>
          <a:prstGeom prst="rect">
            <a:avLst/>
          </a:prstGeom>
        </p:spPr>
      </p:pic>
      <p:sp>
        <p:nvSpPr>
          <p:cNvPr id="3" name="Espace réservé du contenu 4">
            <a:extLst>
              <a:ext uri="{FF2B5EF4-FFF2-40B4-BE49-F238E27FC236}">
                <a16:creationId xmlns:a16="http://schemas.microsoft.com/office/drawing/2014/main" id="{033175C8-E62F-562E-5E33-83B0292945A6}"/>
              </a:ext>
            </a:extLst>
          </p:cNvPr>
          <p:cNvSpPr txBox="1">
            <a:spLocks/>
          </p:cNvSpPr>
          <p:nvPr/>
        </p:nvSpPr>
        <p:spPr>
          <a:xfrm>
            <a:off x="6816236" y="1714177"/>
            <a:ext cx="5239833" cy="4815284"/>
          </a:xfrm>
          <a:prstGeom prst="rect">
            <a:avLst/>
          </a:prstGeom>
        </p:spPr>
        <p:txBody>
          <a:bodyPr lIns="91440" tIns="45720" rIns="91440" bIns="45720" anchor="t"/>
          <a:lstStyle>
            <a:lvl1pPr marL="342900" indent="-342900" algn="l" defTabSz="457200" rtl="0" eaLnBrk="0" fontAlgn="base" hangingPunct="0">
              <a:spcBef>
                <a:spcPct val="20000"/>
              </a:spcBef>
              <a:spcAft>
                <a:spcPct val="0"/>
              </a:spcAft>
              <a:buFont typeface="Arial" charset="0"/>
              <a:buChar char="•"/>
              <a:defRPr sz="2000" kern="1200">
                <a:solidFill>
                  <a:schemeClr val="tx1"/>
                </a:solidFill>
                <a:latin typeface="+mn-lt"/>
                <a:ea typeface="Geneva" pitchFamily="37" charset="-128"/>
                <a:cs typeface="Geneva" pitchFamily="37" charset="-128"/>
              </a:defRPr>
            </a:lvl1pPr>
            <a:lvl2pPr marL="742950" indent="-285750" algn="l" defTabSz="457200" rtl="0" eaLnBrk="0" fontAlgn="base" hangingPunct="0">
              <a:spcBef>
                <a:spcPct val="20000"/>
              </a:spcBef>
              <a:spcAft>
                <a:spcPct val="0"/>
              </a:spcAft>
              <a:buFont typeface="Arial" charset="0"/>
              <a:buChar char="–"/>
              <a:defRPr sz="1800" kern="1200">
                <a:solidFill>
                  <a:schemeClr val="tx1"/>
                </a:solidFill>
                <a:latin typeface="+mn-lt"/>
                <a:ea typeface="Geneva" pitchFamily="37" charset="-128"/>
                <a:cs typeface="+mn-cs"/>
              </a:defRPr>
            </a:lvl2pPr>
            <a:lvl3pPr marL="1143000" indent="-228600" algn="l" defTabSz="457200" rtl="0" eaLnBrk="0" fontAlgn="base" hangingPunct="0">
              <a:spcBef>
                <a:spcPct val="20000"/>
              </a:spcBef>
              <a:spcAft>
                <a:spcPct val="0"/>
              </a:spcAft>
              <a:buFont typeface="Arial" charset="0"/>
              <a:buChar char="•"/>
              <a:defRPr sz="1600" kern="1200">
                <a:solidFill>
                  <a:schemeClr val="tx1"/>
                </a:solidFill>
                <a:latin typeface="+mn-lt"/>
                <a:ea typeface="Geneva" pitchFamily="37" charset="-128"/>
                <a:cs typeface="+mn-cs"/>
              </a:defRPr>
            </a:lvl3pPr>
            <a:lvl4pPr marL="1600200" indent="-228600" algn="l" defTabSz="457200" rtl="0" eaLnBrk="0" fontAlgn="base" hangingPunct="0">
              <a:spcBef>
                <a:spcPct val="20000"/>
              </a:spcBef>
              <a:spcAft>
                <a:spcPct val="0"/>
              </a:spcAft>
              <a:buFont typeface="Arial" charset="0"/>
              <a:buChar char="–"/>
              <a:defRPr sz="1400" kern="1200">
                <a:solidFill>
                  <a:schemeClr val="tx1"/>
                </a:solidFill>
                <a:latin typeface="+mn-lt"/>
                <a:ea typeface="Geneva" pitchFamily="37" charset="-128"/>
                <a:cs typeface="+mn-cs"/>
              </a:defRPr>
            </a:lvl4pPr>
            <a:lvl5pPr marL="2057400" indent="-228600" algn="l" defTabSz="457200" rtl="0" eaLnBrk="0" fontAlgn="base" hangingPunct="0">
              <a:spcBef>
                <a:spcPct val="20000"/>
              </a:spcBef>
              <a:spcAft>
                <a:spcPct val="0"/>
              </a:spcAft>
              <a:buFont typeface="Arial" charset="0"/>
              <a:buChar char="»"/>
              <a:defRPr sz="1400" kern="1200">
                <a:solidFill>
                  <a:schemeClr val="tx1"/>
                </a:solidFill>
                <a:latin typeface="+mn-lt"/>
                <a:ea typeface="Geneva" pitchFamily="37"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marR="0" lvl="0" indent="0" algn="ctr" defTabSz="457200" rtl="0" eaLnBrk="0" fontAlgn="base" latinLnBrk="0" hangingPunct="0">
              <a:lnSpc>
                <a:spcPct val="100000"/>
              </a:lnSpc>
              <a:spcBef>
                <a:spcPct val="20000"/>
              </a:spcBef>
              <a:spcAft>
                <a:spcPct val="0"/>
              </a:spcAft>
              <a:buClrTx/>
              <a:buSzTx/>
              <a:buFont typeface="Arial" charset="0"/>
              <a:buNone/>
              <a:tabLst/>
              <a:defRPr/>
            </a:pPr>
            <a:r>
              <a:rPr kumimoji="0" lang="en-US" sz="1800" b="1" i="0" u="none" strike="noStrike" kern="1200" cap="none" spc="0" normalizeH="0" baseline="0" noProof="0" dirty="0">
                <a:ln>
                  <a:noFill/>
                </a:ln>
                <a:solidFill>
                  <a:srgbClr val="E7E6E6">
                    <a:lumMod val="10000"/>
                  </a:srgbClr>
                </a:solidFill>
                <a:effectLst/>
                <a:uLnTx/>
                <a:uFillTx/>
                <a:latin typeface="Open Sans" pitchFamily="2" charset="0"/>
                <a:ea typeface="Open Sans" pitchFamily="2" charset="0"/>
                <a:cs typeface="Open Sans" pitchFamily="2" charset="0"/>
              </a:rPr>
              <a:t>Blood investigations</a:t>
            </a:r>
          </a:p>
          <a:p>
            <a:pPr marL="742950" marR="0" lvl="1" indent="-285750" algn="l" defTabSz="457200" rtl="0" eaLnBrk="0" fontAlgn="base" latinLnBrk="0" hangingPunct="0">
              <a:lnSpc>
                <a:spcPct val="100000"/>
              </a:lnSpc>
              <a:spcBef>
                <a:spcPct val="20000"/>
              </a:spcBef>
              <a:spcAft>
                <a:spcPct val="0"/>
              </a:spcAft>
              <a:buClrTx/>
              <a:buSzTx/>
              <a:buFont typeface="Arial" panose="020B0604020202020204" pitchFamily="34" charset="0"/>
              <a:buChar char="•"/>
              <a:tabLst/>
              <a:defRPr/>
            </a:pPr>
            <a:r>
              <a:rPr kumimoji="0" lang="en-US" b="0" i="0" u="none" strike="noStrike" kern="1200" cap="none" spc="0" normalizeH="0" baseline="0" noProof="0" dirty="0">
                <a:ln>
                  <a:noFill/>
                </a:ln>
                <a:solidFill>
                  <a:srgbClr val="E7E6E6">
                    <a:lumMod val="10000"/>
                  </a:srgbClr>
                </a:solidFill>
                <a:effectLst/>
                <a:uLnTx/>
                <a:uFillTx/>
                <a:latin typeface="Open Sans" pitchFamily="2" charset="0"/>
                <a:ea typeface="Open Sans" pitchFamily="2" charset="0"/>
                <a:cs typeface="Open Sans" pitchFamily="2" charset="0"/>
              </a:rPr>
              <a:t>Isolated thrombocytopenia on CBC</a:t>
            </a:r>
          </a:p>
          <a:p>
            <a:pPr marL="742950" marR="0" lvl="1" indent="-285750" algn="l" defTabSz="457200" rtl="0" eaLnBrk="0" fontAlgn="base" latinLnBrk="0" hangingPunct="0">
              <a:lnSpc>
                <a:spcPct val="100000"/>
              </a:lnSpc>
              <a:spcBef>
                <a:spcPct val="20000"/>
              </a:spcBef>
              <a:spcAft>
                <a:spcPct val="0"/>
              </a:spcAft>
              <a:buClrTx/>
              <a:buSzTx/>
              <a:buFont typeface="Arial" panose="020B0604020202020204" pitchFamily="34" charset="0"/>
              <a:buChar char="•"/>
              <a:tabLst/>
              <a:defRPr/>
            </a:pPr>
            <a:r>
              <a:rPr kumimoji="0" lang="en-US" b="0" i="0" u="none" strike="noStrike" kern="1200" cap="none" spc="0" normalizeH="0" baseline="0" noProof="0" dirty="0">
                <a:ln>
                  <a:noFill/>
                </a:ln>
                <a:solidFill>
                  <a:srgbClr val="E7E6E6">
                    <a:lumMod val="10000"/>
                  </a:srgbClr>
                </a:solidFill>
                <a:effectLst/>
                <a:uLnTx/>
                <a:uFillTx/>
                <a:latin typeface="Open Sans" pitchFamily="2" charset="0"/>
                <a:ea typeface="Open Sans" pitchFamily="2" charset="0"/>
                <a:cs typeface="Open Sans" pitchFamily="2" charset="0"/>
              </a:rPr>
              <a:t>Blood film: normal</a:t>
            </a:r>
          </a:p>
          <a:p>
            <a:pPr marL="742950" marR="0" lvl="1" indent="-285750" algn="l" defTabSz="457200" rtl="0" eaLnBrk="0" fontAlgn="base" latinLnBrk="0" hangingPunct="0">
              <a:lnSpc>
                <a:spcPct val="100000"/>
              </a:lnSpc>
              <a:spcBef>
                <a:spcPct val="20000"/>
              </a:spcBef>
              <a:spcAft>
                <a:spcPct val="0"/>
              </a:spcAft>
              <a:buClrTx/>
              <a:buSzTx/>
              <a:buFont typeface="Arial" panose="020B0604020202020204" pitchFamily="34" charset="0"/>
              <a:buChar char="•"/>
              <a:tabLst/>
              <a:defRPr/>
            </a:pPr>
            <a:r>
              <a:rPr kumimoji="0" lang="en-US" b="0" i="0" u="none" strike="noStrike" kern="1200" cap="none" spc="0" normalizeH="0" baseline="0" noProof="0" dirty="0">
                <a:ln>
                  <a:noFill/>
                </a:ln>
                <a:solidFill>
                  <a:srgbClr val="E7E6E6">
                    <a:lumMod val="10000"/>
                  </a:srgbClr>
                </a:solidFill>
                <a:effectLst/>
                <a:uLnTx/>
                <a:uFillTx/>
                <a:latin typeface="Open Sans" pitchFamily="2" charset="0"/>
                <a:ea typeface="Open Sans" pitchFamily="2" charset="0"/>
                <a:cs typeface="Open Sans" pitchFamily="2" charset="0"/>
              </a:rPr>
              <a:t>Immunoglobulin level: normal</a:t>
            </a:r>
          </a:p>
          <a:p>
            <a:pPr marL="742950" marR="0" lvl="1" indent="-285750" algn="l" defTabSz="457200" rtl="0" eaLnBrk="0" fontAlgn="base" latinLnBrk="0" hangingPunct="0">
              <a:lnSpc>
                <a:spcPct val="100000"/>
              </a:lnSpc>
              <a:spcBef>
                <a:spcPct val="20000"/>
              </a:spcBef>
              <a:spcAft>
                <a:spcPct val="0"/>
              </a:spcAft>
              <a:buClrTx/>
              <a:buSzTx/>
              <a:buFont typeface="Arial" panose="020B0604020202020204" pitchFamily="34" charset="0"/>
              <a:buChar char="•"/>
              <a:tabLst/>
              <a:defRPr/>
            </a:pPr>
            <a:r>
              <a:rPr kumimoji="0" lang="en-US" b="0" i="0" u="none" strike="noStrike" kern="1200" cap="none" spc="0" normalizeH="0" baseline="0" noProof="0" dirty="0">
                <a:ln>
                  <a:noFill/>
                </a:ln>
                <a:solidFill>
                  <a:srgbClr val="E7E6E6">
                    <a:lumMod val="10000"/>
                  </a:srgbClr>
                </a:solidFill>
                <a:effectLst/>
                <a:uLnTx/>
                <a:uFillTx/>
                <a:latin typeface="Open Sans" pitchFamily="2" charset="0"/>
                <a:ea typeface="Open Sans" pitchFamily="2" charset="0"/>
                <a:cs typeface="Open Sans" pitchFamily="2" charset="0"/>
              </a:rPr>
              <a:t>Viruses : HIV, HBV, HCV negative</a:t>
            </a:r>
          </a:p>
          <a:p>
            <a:pPr marL="742950" marR="0" lvl="1" indent="-285750" algn="l" defTabSz="457200" rtl="0" eaLnBrk="0" fontAlgn="base" latinLnBrk="0" hangingPunct="0">
              <a:lnSpc>
                <a:spcPct val="100000"/>
              </a:lnSpc>
              <a:spcBef>
                <a:spcPct val="20000"/>
              </a:spcBef>
              <a:spcAft>
                <a:spcPct val="0"/>
              </a:spcAft>
              <a:buClrTx/>
              <a:buSzTx/>
              <a:buFont typeface="Arial" panose="020B0604020202020204" pitchFamily="34" charset="0"/>
              <a:buChar char="•"/>
              <a:tabLst/>
              <a:defRPr/>
            </a:pPr>
            <a:r>
              <a:rPr kumimoji="0" lang="en-US" b="0" i="0" u="none" strike="noStrike" kern="1200" cap="none" spc="0" normalizeH="0" baseline="0" noProof="0" dirty="0">
                <a:ln>
                  <a:noFill/>
                </a:ln>
                <a:solidFill>
                  <a:srgbClr val="E7E6E6">
                    <a:lumMod val="10000"/>
                  </a:srgbClr>
                </a:solidFill>
                <a:effectLst/>
                <a:uLnTx/>
                <a:uFillTx/>
                <a:latin typeface="Open Sans" pitchFamily="2" charset="0"/>
                <a:ea typeface="Open Sans" pitchFamily="2" charset="0"/>
                <a:cs typeface="Open Sans" pitchFamily="2" charset="0"/>
              </a:rPr>
              <a:t>Liver enzymes: normal</a:t>
            </a:r>
          </a:p>
          <a:p>
            <a:pPr marL="742950" marR="0" lvl="1" indent="-285750" algn="l" defTabSz="457200" rtl="0" eaLnBrk="0" fontAlgn="base" latinLnBrk="0" hangingPunct="0">
              <a:lnSpc>
                <a:spcPct val="100000"/>
              </a:lnSpc>
              <a:spcBef>
                <a:spcPct val="20000"/>
              </a:spcBef>
              <a:spcAft>
                <a:spcPct val="0"/>
              </a:spcAft>
              <a:buClrTx/>
              <a:buSzTx/>
              <a:buFont typeface="Arial" panose="020B0604020202020204" pitchFamily="34" charset="0"/>
              <a:buChar char="•"/>
              <a:tabLst/>
              <a:defRPr/>
            </a:pPr>
            <a:r>
              <a:rPr kumimoji="0" lang="en-US" b="0" i="0" u="none" strike="noStrike" kern="1200" cap="none" spc="0" normalizeH="0" baseline="0" noProof="0" dirty="0">
                <a:ln>
                  <a:noFill/>
                </a:ln>
                <a:solidFill>
                  <a:srgbClr val="E7E6E6">
                    <a:lumMod val="10000"/>
                  </a:srgbClr>
                </a:solidFill>
                <a:effectLst/>
                <a:uLnTx/>
                <a:uFillTx/>
                <a:latin typeface="Open Sans" pitchFamily="2" charset="0"/>
                <a:ea typeface="Open Sans" pitchFamily="2" charset="0"/>
                <a:cs typeface="Open Sans" pitchFamily="2" charset="0"/>
              </a:rPr>
              <a:t>Bone marrow examination not required</a:t>
            </a:r>
          </a:p>
          <a:p>
            <a:pPr marL="742950" marR="0" lvl="1" indent="-285750" algn="l" defTabSz="457200" rtl="0" eaLnBrk="0" fontAlgn="base" latinLnBrk="0" hangingPunct="0">
              <a:lnSpc>
                <a:spcPct val="100000"/>
              </a:lnSpc>
              <a:spcBef>
                <a:spcPct val="20000"/>
              </a:spcBef>
              <a:spcAft>
                <a:spcPct val="0"/>
              </a:spcAft>
              <a:buClrTx/>
              <a:buSzTx/>
              <a:buFont typeface="Arial" panose="020B0604020202020204" pitchFamily="34" charset="0"/>
              <a:buChar char="•"/>
              <a:tabLst/>
              <a:defRPr/>
            </a:pPr>
            <a:r>
              <a:rPr kumimoji="0" lang="en-US" b="0" i="0" u="none" strike="noStrike" kern="1200" cap="none" spc="0" normalizeH="0" baseline="0" noProof="0" dirty="0">
                <a:ln>
                  <a:noFill/>
                </a:ln>
                <a:solidFill>
                  <a:srgbClr val="E7E6E6">
                    <a:lumMod val="10000"/>
                  </a:srgbClr>
                </a:solidFill>
                <a:effectLst/>
                <a:uLnTx/>
                <a:uFillTx/>
                <a:latin typeface="Open Sans" pitchFamily="2" charset="0"/>
                <a:ea typeface="Open Sans" pitchFamily="2" charset="0"/>
                <a:cs typeface="Open Sans" pitchFamily="2" charset="0"/>
              </a:rPr>
              <a:t>Antiplatelet antibodies not required</a:t>
            </a:r>
            <a:endParaRPr lang="en-US" dirty="0">
              <a:solidFill>
                <a:srgbClr val="E7E6E6">
                  <a:lumMod val="10000"/>
                </a:srgbClr>
              </a:solidFill>
              <a:latin typeface="Open Sans" pitchFamily="2" charset="0"/>
              <a:ea typeface="Open Sans" pitchFamily="2" charset="0"/>
              <a:cs typeface="Open Sans" pitchFamily="2" charset="0"/>
            </a:endParaRPr>
          </a:p>
          <a:p>
            <a:pPr marL="457200" marR="0" lvl="1" indent="0" algn="l" defTabSz="457200" rtl="0" eaLnBrk="0" fontAlgn="base" latinLnBrk="0" hangingPunct="0">
              <a:lnSpc>
                <a:spcPct val="100000"/>
              </a:lnSpc>
              <a:spcBef>
                <a:spcPct val="20000"/>
              </a:spcBef>
              <a:spcAft>
                <a:spcPct val="0"/>
              </a:spcAft>
              <a:buClrTx/>
              <a:buSzTx/>
              <a:buNone/>
              <a:tabLst/>
              <a:defRPr/>
            </a:pPr>
            <a:endParaRPr kumimoji="0" lang="en-US" sz="3400" b="1" i="0" u="none" strike="noStrike" kern="1200" cap="none" spc="0" normalizeH="0" baseline="0" noProof="0" dirty="0">
              <a:ln>
                <a:noFill/>
              </a:ln>
              <a:solidFill>
                <a:srgbClr val="E7E6E6">
                  <a:lumMod val="10000"/>
                </a:srgbClr>
              </a:solidFill>
              <a:effectLst/>
              <a:uLnTx/>
              <a:uFillTx/>
              <a:latin typeface="Open Sans" pitchFamily="2" charset="0"/>
              <a:ea typeface="Open Sans" pitchFamily="2" charset="0"/>
              <a:cs typeface="Open Sans" pitchFamily="2" charset="0"/>
            </a:endParaRPr>
          </a:p>
          <a:p>
            <a:pPr marL="609585" marR="0" lvl="1" indent="0" algn="l" defTabSz="457200" rtl="0" eaLnBrk="0" fontAlgn="base" latinLnBrk="0" hangingPunct="0">
              <a:lnSpc>
                <a:spcPct val="100000"/>
              </a:lnSpc>
              <a:spcBef>
                <a:spcPts val="0"/>
              </a:spcBef>
              <a:spcAft>
                <a:spcPct val="0"/>
              </a:spcAft>
              <a:buClrTx/>
              <a:buSzTx/>
              <a:buFont typeface="Arial" charset="0"/>
              <a:buNone/>
              <a:tabLst/>
              <a:defRPr/>
            </a:pPr>
            <a:endParaRPr kumimoji="0" lang="en-US" sz="2400" b="1" i="0" u="none" strike="noStrike" kern="1200" cap="none" spc="0" normalizeH="0" baseline="0" noProof="0" dirty="0">
              <a:ln>
                <a:noFill/>
              </a:ln>
              <a:solidFill>
                <a:srgbClr val="E7E6E6">
                  <a:lumMod val="10000"/>
                </a:srgbClr>
              </a:solidFill>
              <a:effectLst/>
              <a:uLnTx/>
              <a:uFillTx/>
              <a:latin typeface="Open Sans" pitchFamily="2" charset="0"/>
              <a:ea typeface="Open Sans" pitchFamily="2" charset="0"/>
              <a:cs typeface="Open Sans" pitchFamily="2" charset="0"/>
            </a:endParaRPr>
          </a:p>
          <a:p>
            <a:pPr marL="609585" marR="0" lvl="1" indent="0" algn="l" defTabSz="457200" rtl="0" eaLnBrk="0" fontAlgn="base" latinLnBrk="0" hangingPunct="0">
              <a:lnSpc>
                <a:spcPct val="100000"/>
              </a:lnSpc>
              <a:spcBef>
                <a:spcPts val="0"/>
              </a:spcBef>
              <a:spcAft>
                <a:spcPct val="0"/>
              </a:spcAft>
              <a:buClrTx/>
              <a:buSzTx/>
              <a:buFont typeface="Arial" charset="0"/>
              <a:buNone/>
              <a:tabLst/>
              <a:defRPr/>
            </a:pPr>
            <a:r>
              <a:rPr kumimoji="0" lang="en-US" sz="2400" b="1" i="0" u="none" strike="noStrike" kern="1200" cap="none" spc="0" normalizeH="0" baseline="0" noProof="0" dirty="0">
                <a:ln>
                  <a:noFill/>
                </a:ln>
                <a:solidFill>
                  <a:srgbClr val="E7E6E6">
                    <a:lumMod val="10000"/>
                  </a:srgbClr>
                </a:solidFill>
                <a:effectLst/>
                <a:uLnTx/>
                <a:uFillTx/>
                <a:latin typeface="Open Sans" pitchFamily="2" charset="0"/>
                <a:ea typeface="Open Sans" pitchFamily="2" charset="0"/>
                <a:cs typeface="Open Sans" pitchFamily="2" charset="0"/>
              </a:rPr>
              <a:t>Primary ITP requiring additional treatment after corticosteroids/IVIG</a:t>
            </a:r>
          </a:p>
          <a:p>
            <a:pPr marL="342900" marR="0" lvl="0" indent="-342900" algn="l" defTabSz="457200" rtl="0" eaLnBrk="0" fontAlgn="base" latinLnBrk="0" hangingPunct="0">
              <a:lnSpc>
                <a:spcPct val="100000"/>
              </a:lnSpc>
              <a:spcBef>
                <a:spcPct val="20000"/>
              </a:spcBef>
              <a:spcAft>
                <a:spcPct val="0"/>
              </a:spcAft>
              <a:buClrTx/>
              <a:buSzTx/>
              <a:buFont typeface="Arial" charset="0"/>
              <a:buChar char="•"/>
              <a:tabLst/>
              <a:defRPr/>
            </a:pPr>
            <a:endParaRPr kumimoji="0" lang="en-US" sz="1600" b="0" i="0" u="none" strike="noStrike" kern="1200" cap="none" spc="0" normalizeH="0" baseline="0" noProof="0" dirty="0">
              <a:ln>
                <a:noFill/>
              </a:ln>
              <a:solidFill>
                <a:prstClr val="black"/>
              </a:solidFill>
              <a:effectLst/>
              <a:uLnTx/>
              <a:uFillTx/>
              <a:latin typeface="Open Sans" pitchFamily="2" charset="0"/>
              <a:ea typeface="Open Sans" pitchFamily="2" charset="0"/>
              <a:cs typeface="Open Sans" pitchFamily="2" charset="0"/>
            </a:endParaRPr>
          </a:p>
          <a:p>
            <a:pPr marL="342900" marR="0" lvl="0" indent="-342900" algn="l" defTabSz="457200" rtl="0" eaLnBrk="0" fontAlgn="base" latinLnBrk="0" hangingPunct="0">
              <a:lnSpc>
                <a:spcPct val="100000"/>
              </a:lnSpc>
              <a:spcBef>
                <a:spcPct val="20000"/>
              </a:spcBef>
              <a:spcAft>
                <a:spcPct val="0"/>
              </a:spcAft>
              <a:buClrTx/>
              <a:buSzTx/>
              <a:buFont typeface="Arial" charset="0"/>
              <a:buChar char="•"/>
              <a:tabLst/>
              <a:defRPr/>
            </a:pPr>
            <a:endParaRPr kumimoji="0" lang="en-US" sz="1600" b="0" i="0" u="none" strike="noStrike" kern="1200" cap="none" spc="0" normalizeH="0" baseline="0" noProof="0" dirty="0">
              <a:ln>
                <a:noFill/>
              </a:ln>
              <a:solidFill>
                <a:prstClr val="black"/>
              </a:solidFill>
              <a:effectLst/>
              <a:uLnTx/>
              <a:uFillTx/>
              <a:latin typeface="Open Sans" pitchFamily="2" charset="0"/>
              <a:ea typeface="Open Sans" pitchFamily="2" charset="0"/>
              <a:cs typeface="Open Sans" pitchFamily="2" charset="0"/>
            </a:endParaRPr>
          </a:p>
        </p:txBody>
      </p:sp>
      <p:sp>
        <p:nvSpPr>
          <p:cNvPr id="15" name="Rectangle : coins arrondis 14">
            <a:extLst>
              <a:ext uri="{FF2B5EF4-FFF2-40B4-BE49-F238E27FC236}">
                <a16:creationId xmlns:a16="http://schemas.microsoft.com/office/drawing/2014/main" id="{F1A8D974-7AE0-28A4-D5F2-58E07BF289C6}"/>
              </a:ext>
            </a:extLst>
          </p:cNvPr>
          <p:cNvSpPr/>
          <p:nvPr/>
        </p:nvSpPr>
        <p:spPr>
          <a:xfrm>
            <a:off x="74724" y="1538880"/>
            <a:ext cx="6183836" cy="3455833"/>
          </a:xfrm>
          <a:prstGeom prst="roundRect">
            <a:avLst/>
          </a:prstGeom>
          <a:noFill/>
          <a:ln w="28575">
            <a:solidFill>
              <a:srgbClr val="A10E2F"/>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Calibri"/>
              <a:ea typeface="+mn-ea"/>
              <a:cs typeface="+mn-cs"/>
            </a:endParaRPr>
          </a:p>
        </p:txBody>
      </p:sp>
      <p:sp>
        <p:nvSpPr>
          <p:cNvPr id="16" name="Rectangle : coins arrondis 15">
            <a:extLst>
              <a:ext uri="{FF2B5EF4-FFF2-40B4-BE49-F238E27FC236}">
                <a16:creationId xmlns:a16="http://schemas.microsoft.com/office/drawing/2014/main" id="{C068998F-60DF-C3A8-7F76-F96AD5389ACB}"/>
              </a:ext>
            </a:extLst>
          </p:cNvPr>
          <p:cNvSpPr/>
          <p:nvPr/>
        </p:nvSpPr>
        <p:spPr>
          <a:xfrm>
            <a:off x="74724" y="5131037"/>
            <a:ext cx="6183836" cy="1406444"/>
          </a:xfrm>
          <a:prstGeom prst="roundRect">
            <a:avLst/>
          </a:prstGeom>
          <a:noFill/>
          <a:ln w="28575">
            <a:solidFill>
              <a:srgbClr val="A10E2F"/>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Calibri"/>
              <a:ea typeface="+mn-ea"/>
              <a:cs typeface="+mn-cs"/>
            </a:endParaRPr>
          </a:p>
        </p:txBody>
      </p:sp>
      <p:sp>
        <p:nvSpPr>
          <p:cNvPr id="17" name="Rectangle : coins arrondis 16">
            <a:extLst>
              <a:ext uri="{FF2B5EF4-FFF2-40B4-BE49-F238E27FC236}">
                <a16:creationId xmlns:a16="http://schemas.microsoft.com/office/drawing/2014/main" id="{7F55625A-FC28-6CF7-4233-8212A496B014}"/>
              </a:ext>
            </a:extLst>
          </p:cNvPr>
          <p:cNvSpPr/>
          <p:nvPr/>
        </p:nvSpPr>
        <p:spPr>
          <a:xfrm>
            <a:off x="6407244" y="1534445"/>
            <a:ext cx="5655081" cy="3464953"/>
          </a:xfrm>
          <a:prstGeom prst="roundRect">
            <a:avLst/>
          </a:prstGeom>
          <a:noFill/>
          <a:ln w="28575">
            <a:solidFill>
              <a:srgbClr val="A10E2F"/>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Calibri"/>
              <a:ea typeface="+mn-ea"/>
              <a:cs typeface="+mn-cs"/>
            </a:endParaRPr>
          </a:p>
        </p:txBody>
      </p:sp>
      <p:sp>
        <p:nvSpPr>
          <p:cNvPr id="18" name="Rectangle : coins arrondis 17">
            <a:extLst>
              <a:ext uri="{FF2B5EF4-FFF2-40B4-BE49-F238E27FC236}">
                <a16:creationId xmlns:a16="http://schemas.microsoft.com/office/drawing/2014/main" id="{9361358F-5D1A-D08A-18D5-7269D85105F2}"/>
              </a:ext>
            </a:extLst>
          </p:cNvPr>
          <p:cNvSpPr/>
          <p:nvPr/>
        </p:nvSpPr>
        <p:spPr>
          <a:xfrm>
            <a:off x="6410390" y="5134186"/>
            <a:ext cx="5563641" cy="1396284"/>
          </a:xfrm>
          <a:prstGeom prst="roundRect">
            <a:avLst/>
          </a:prstGeom>
          <a:noFill/>
          <a:ln w="28575">
            <a:solidFill>
              <a:srgbClr val="A10E2F"/>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Calibri"/>
              <a:ea typeface="+mn-ea"/>
              <a:cs typeface="+mn-cs"/>
            </a:endParaRPr>
          </a:p>
        </p:txBody>
      </p:sp>
      <p:sp>
        <p:nvSpPr>
          <p:cNvPr id="4" name="Titre 3">
            <a:extLst>
              <a:ext uri="{FF2B5EF4-FFF2-40B4-BE49-F238E27FC236}">
                <a16:creationId xmlns:a16="http://schemas.microsoft.com/office/drawing/2014/main" id="{0707ADCC-7F2E-0AEF-2991-9F282EEA8537}"/>
              </a:ext>
            </a:extLst>
          </p:cNvPr>
          <p:cNvSpPr>
            <a:spLocks noGrp="1"/>
          </p:cNvSpPr>
          <p:nvPr>
            <p:ph type="title"/>
          </p:nvPr>
        </p:nvSpPr>
        <p:spPr>
          <a:xfrm>
            <a:off x="414759" y="1152600"/>
            <a:ext cx="10972800" cy="713539"/>
          </a:xfrm>
        </p:spPr>
        <p:txBody>
          <a:bodyPr/>
          <a:lstStyle/>
          <a:p>
            <a:r>
              <a:rPr lang="fr-FR" b="1" dirty="0">
                <a:latin typeface="Barlow Condensed" panose="00000506000000000000" pitchFamily="2" charset="0"/>
              </a:rPr>
              <a:t>Case 2</a:t>
            </a:r>
            <a:br>
              <a:rPr lang="en-US" b="1" dirty="0">
                <a:latin typeface="Barlow Condensed" panose="00000506000000000000" pitchFamily="2" charset="0"/>
              </a:rPr>
            </a:br>
            <a:endParaRPr lang="fr-FR" dirty="0">
              <a:latin typeface="Barlow Condensed" panose="00000506000000000000" pitchFamily="2" charset="0"/>
            </a:endParaRPr>
          </a:p>
        </p:txBody>
      </p:sp>
    </p:spTree>
    <p:extLst>
      <p:ext uri="{BB962C8B-B14F-4D97-AF65-F5344CB8AC3E}">
        <p14:creationId xmlns:p14="http://schemas.microsoft.com/office/powerpoint/2010/main" val="24233832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7" end="7"/>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
                                            <p:txEl>
                                              <p:pRg st="8" end="8"/>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5">
                                            <p:txEl>
                                              <p:pRg st="9" end="9"/>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0" end="0"/>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
                                            <p:txEl>
                                              <p:pRg st="5" end="5"/>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5AFBBD-6206-E3A4-27A5-5F0D740B84DF}"/>
            </a:ext>
          </a:extLst>
        </p:cNvPr>
        <p:cNvGrpSpPr/>
        <p:nvPr/>
      </p:nvGrpSpPr>
      <p:grpSpPr>
        <a:xfrm>
          <a:off x="0" y="0"/>
          <a:ext cx="0" cy="0"/>
          <a:chOff x="0" y="0"/>
          <a:chExt cx="0" cy="0"/>
        </a:xfrm>
      </p:grpSpPr>
      <p:sp>
        <p:nvSpPr>
          <p:cNvPr id="5" name="Espace réservé du contenu 4">
            <a:extLst>
              <a:ext uri="{FF2B5EF4-FFF2-40B4-BE49-F238E27FC236}">
                <a16:creationId xmlns:a16="http://schemas.microsoft.com/office/drawing/2014/main" id="{81AC68CA-29BD-414D-18A0-7C0D4E26A68F}"/>
              </a:ext>
            </a:extLst>
          </p:cNvPr>
          <p:cNvSpPr>
            <a:spLocks noGrp="1"/>
          </p:cNvSpPr>
          <p:nvPr>
            <p:ph idx="1"/>
          </p:nvPr>
        </p:nvSpPr>
        <p:spPr>
          <a:xfrm>
            <a:off x="1961015" y="1510343"/>
            <a:ext cx="9872458" cy="1704219"/>
          </a:xfrm>
        </p:spPr>
        <p:txBody>
          <a:bodyPr lIns="0" tIns="0" rIns="0" bIns="0" anchor="t">
            <a:normAutofit fontScale="85000" lnSpcReduction="20000"/>
          </a:bodyPr>
          <a:lstStyle/>
          <a:p>
            <a:pPr marL="456565" indent="-456565"/>
            <a:r>
              <a:rPr lang="en-US" sz="2400" dirty="0">
                <a:solidFill>
                  <a:schemeClr val="bg2">
                    <a:lumMod val="50000"/>
                  </a:schemeClr>
                </a:solidFill>
                <a:latin typeface="Open Sans" pitchFamily="2" charset="0"/>
                <a:ea typeface="Open Sans" pitchFamily="2" charset="0"/>
                <a:cs typeface="Open Sans" pitchFamily="2" charset="0"/>
              </a:rPr>
              <a:t>77-year-old woman with persistent ITP after initial corticosteroid-based therapy</a:t>
            </a:r>
            <a:endParaRPr lang="en-US" sz="2400" dirty="0">
              <a:solidFill>
                <a:srgbClr val="000000"/>
              </a:solidFill>
              <a:latin typeface="Open Sans" pitchFamily="2" charset="0"/>
              <a:ea typeface="Open Sans" pitchFamily="2" charset="0"/>
              <a:cs typeface="Open Sans" pitchFamily="2" charset="0"/>
            </a:endParaRPr>
          </a:p>
          <a:p>
            <a:pPr marL="456565" indent="-456565"/>
            <a:r>
              <a:rPr lang="en-US" sz="2400" dirty="0">
                <a:solidFill>
                  <a:schemeClr val="bg2">
                    <a:lumMod val="50000"/>
                  </a:schemeClr>
                </a:solidFill>
                <a:latin typeface="Open Sans" pitchFamily="2" charset="0"/>
                <a:ea typeface="Open Sans" pitchFamily="2" charset="0"/>
                <a:cs typeface="Open Sans" pitchFamily="2" charset="0"/>
              </a:rPr>
              <a:t>Initial response to brief corticosteroids ± IVIG, followed by relapse after taper</a:t>
            </a:r>
          </a:p>
          <a:p>
            <a:pPr marL="456565" indent="-456565"/>
            <a:r>
              <a:rPr lang="en-US" sz="2400" dirty="0">
                <a:solidFill>
                  <a:schemeClr val="bg2">
                    <a:lumMod val="50000"/>
                  </a:schemeClr>
                </a:solidFill>
                <a:latin typeface="Open Sans" pitchFamily="2" charset="0"/>
                <a:ea typeface="Open Sans" pitchFamily="2" charset="0"/>
                <a:cs typeface="Open Sans" pitchFamily="2" charset="0"/>
              </a:rPr>
              <a:t>History of coronary artery disease and 1 unprovoked VTE, now off anticoagulation</a:t>
            </a:r>
          </a:p>
          <a:p>
            <a:pPr marL="456565" indent="-456565"/>
            <a:r>
              <a:rPr lang="en-US" sz="2400" dirty="0">
                <a:solidFill>
                  <a:schemeClr val="bg2">
                    <a:lumMod val="50000"/>
                  </a:schemeClr>
                </a:solidFill>
                <a:latin typeface="Open Sans" pitchFamily="2" charset="0"/>
                <a:ea typeface="Open Sans" pitchFamily="2" charset="0"/>
                <a:cs typeface="Open Sans" pitchFamily="2" charset="0"/>
              </a:rPr>
              <a:t>Prefers to minimize thrombotic risk and avoid rituximab-related immune effects</a:t>
            </a:r>
            <a:endParaRPr lang="en-US" dirty="0">
              <a:latin typeface="Open Sans" pitchFamily="2" charset="0"/>
              <a:ea typeface="Open Sans" pitchFamily="2" charset="0"/>
              <a:cs typeface="Open Sans" pitchFamily="2" charset="0"/>
            </a:endParaRPr>
          </a:p>
          <a:p>
            <a:pPr marL="456565" indent="-456565"/>
            <a:endParaRPr lang="en-US" sz="2400" dirty="0">
              <a:solidFill>
                <a:schemeClr val="bg2">
                  <a:lumMod val="50000"/>
                </a:schemeClr>
              </a:solidFill>
              <a:latin typeface="Open Sans" pitchFamily="2" charset="0"/>
              <a:ea typeface="Open Sans" pitchFamily="2" charset="0"/>
              <a:cs typeface="Open Sans" pitchFamily="2" charset="0"/>
            </a:endParaRPr>
          </a:p>
          <a:p>
            <a:pPr marL="456565" indent="-456565"/>
            <a:endParaRPr lang="nb-NO" sz="2400" dirty="0">
              <a:solidFill>
                <a:schemeClr val="bg2">
                  <a:lumMod val="50000"/>
                </a:schemeClr>
              </a:solidFill>
              <a:latin typeface="Open Sans" pitchFamily="2" charset="0"/>
              <a:ea typeface="Open Sans" pitchFamily="2" charset="0"/>
              <a:cs typeface="Open Sans" pitchFamily="2" charset="0"/>
            </a:endParaRPr>
          </a:p>
        </p:txBody>
      </p:sp>
      <p:pic>
        <p:nvPicPr>
          <p:cNvPr id="4" name="Image 3">
            <a:extLst>
              <a:ext uri="{FF2B5EF4-FFF2-40B4-BE49-F238E27FC236}">
                <a16:creationId xmlns:a16="http://schemas.microsoft.com/office/drawing/2014/main" id="{90C582E3-8CAB-7249-7C06-D32DD33A2DC7}"/>
              </a:ext>
            </a:extLst>
          </p:cNvPr>
          <p:cNvPicPr>
            <a:picLocks noChangeAspect="1"/>
          </p:cNvPicPr>
          <p:nvPr/>
        </p:nvPicPr>
        <p:blipFill>
          <a:blip r:embed="rId3">
            <a:duotone>
              <a:schemeClr val="accent5">
                <a:shade val="45000"/>
                <a:satMod val="135000"/>
              </a:schemeClr>
              <a:prstClr val="white"/>
            </a:duotone>
          </a:blip>
          <a:stretch>
            <a:fillRect/>
          </a:stretch>
        </p:blipFill>
        <p:spPr>
          <a:xfrm>
            <a:off x="532685" y="1818149"/>
            <a:ext cx="1233853" cy="1233853"/>
          </a:xfrm>
          <a:prstGeom prst="rect">
            <a:avLst/>
          </a:prstGeom>
        </p:spPr>
      </p:pic>
      <p:sp>
        <p:nvSpPr>
          <p:cNvPr id="6" name="Rectangle : coins arrondis 5">
            <a:extLst>
              <a:ext uri="{FF2B5EF4-FFF2-40B4-BE49-F238E27FC236}">
                <a16:creationId xmlns:a16="http://schemas.microsoft.com/office/drawing/2014/main" id="{EF2C81D8-8AF8-EC06-A1CC-1701727B1BC2}"/>
              </a:ext>
            </a:extLst>
          </p:cNvPr>
          <p:cNvSpPr/>
          <p:nvPr/>
        </p:nvSpPr>
        <p:spPr>
          <a:xfrm>
            <a:off x="267087" y="1274168"/>
            <a:ext cx="11644571" cy="2154832"/>
          </a:xfrm>
          <a:prstGeom prst="roundRect">
            <a:avLst/>
          </a:prstGeom>
          <a:noFill/>
          <a:ln w="28575">
            <a:solidFill>
              <a:srgbClr val="A10E2F"/>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Calibri"/>
              <a:ea typeface="+mn-ea"/>
              <a:cs typeface="+mn-cs"/>
            </a:endParaRPr>
          </a:p>
        </p:txBody>
      </p:sp>
      <p:sp>
        <p:nvSpPr>
          <p:cNvPr id="8" name="ZoneTexte 7">
            <a:extLst>
              <a:ext uri="{FF2B5EF4-FFF2-40B4-BE49-F238E27FC236}">
                <a16:creationId xmlns:a16="http://schemas.microsoft.com/office/drawing/2014/main" id="{8CA9A7CC-76C9-25EE-1D4B-120C298DB0AA}"/>
              </a:ext>
            </a:extLst>
          </p:cNvPr>
          <p:cNvSpPr txBox="1"/>
          <p:nvPr/>
        </p:nvSpPr>
        <p:spPr>
          <a:xfrm>
            <a:off x="1766538" y="3595983"/>
            <a:ext cx="9134232" cy="2677656"/>
          </a:xfrm>
          <a:prstGeom prst="rect">
            <a:avLst/>
          </a:prstGeom>
          <a:noFill/>
        </p:spPr>
        <p:txBody>
          <a:bodyPr wrap="non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effectLst/>
                <a:uLnTx/>
                <a:uFillTx/>
                <a:latin typeface="Open Sans" pitchFamily="2" charset="0"/>
                <a:ea typeface="Open Sans" pitchFamily="2" charset="0"/>
                <a:cs typeface="Open Sans" pitchFamily="2" charset="0"/>
              </a:rPr>
              <a:t>What should you do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effectLst/>
              <a:uLnTx/>
              <a:uFillTx/>
              <a:latin typeface="Open Sans" pitchFamily="2" charset="0"/>
              <a:ea typeface="Open Sans" pitchFamily="2" charset="0"/>
              <a:cs typeface="Open Sans" pitchFamily="2" charset="0"/>
            </a:endParaRPr>
          </a:p>
          <a:p>
            <a:pPr marL="457200" marR="0" lvl="0" indent="-457200" algn="l" defTabSz="914400" rtl="0" eaLnBrk="1" fontAlgn="auto" latinLnBrk="0" hangingPunct="1">
              <a:lnSpc>
                <a:spcPct val="100000"/>
              </a:lnSpc>
              <a:spcBef>
                <a:spcPts val="0"/>
              </a:spcBef>
              <a:spcAft>
                <a:spcPts val="0"/>
              </a:spcAft>
              <a:buClrTx/>
              <a:buSzTx/>
              <a:buFont typeface="+mj-lt"/>
              <a:buAutoNum type="alphaUcPeriod"/>
              <a:tabLst/>
              <a:defRPr/>
            </a:pPr>
            <a:r>
              <a:rPr kumimoji="0" lang="en-US" sz="2400" b="0" i="0" u="none" strike="noStrike" kern="1200" cap="none" spc="0" normalizeH="0" baseline="0" noProof="0" dirty="0">
                <a:ln>
                  <a:noFill/>
                </a:ln>
                <a:effectLst/>
                <a:uLnTx/>
                <a:uFillTx/>
                <a:latin typeface="Open Sans" pitchFamily="2" charset="0"/>
                <a:ea typeface="Open Sans" pitchFamily="2" charset="0"/>
                <a:cs typeface="Open Sans" pitchFamily="2" charset="0"/>
              </a:rPr>
              <a:t>Discuss the different treatment options with the patient</a:t>
            </a:r>
            <a:endParaRPr lang="en-US" sz="2400" b="0" i="0" u="none" strike="noStrike" kern="1200" cap="none" spc="0" normalizeH="0" baseline="0" noProof="0" dirty="0">
              <a:ln>
                <a:noFill/>
              </a:ln>
              <a:effectLst/>
              <a:uLnTx/>
              <a:uFillTx/>
              <a:latin typeface="Open Sans" pitchFamily="2" charset="0"/>
              <a:ea typeface="Open Sans" pitchFamily="2" charset="0"/>
              <a:cs typeface="Open Sans" pitchFamily="2" charset="0"/>
            </a:endParaRPr>
          </a:p>
          <a:p>
            <a:pPr marL="457200" marR="0" lvl="0" indent="-457200" algn="l" defTabSz="914400" rtl="0" eaLnBrk="1" fontAlgn="auto" latinLnBrk="0" hangingPunct="1">
              <a:lnSpc>
                <a:spcPct val="100000"/>
              </a:lnSpc>
              <a:spcBef>
                <a:spcPts val="0"/>
              </a:spcBef>
              <a:spcAft>
                <a:spcPts val="0"/>
              </a:spcAft>
              <a:buClrTx/>
              <a:buSzTx/>
              <a:buFont typeface="+mj-lt"/>
              <a:buAutoNum type="alphaUcPeriod"/>
              <a:tabLst/>
              <a:defRPr/>
            </a:pPr>
            <a:r>
              <a:rPr kumimoji="0" lang="en-US" sz="2400" b="0" i="0" u="none" strike="noStrike" kern="1200" cap="none" spc="0" normalizeH="0" baseline="0" noProof="0" dirty="0">
                <a:ln>
                  <a:noFill/>
                </a:ln>
                <a:effectLst/>
                <a:uLnTx/>
                <a:uFillTx/>
                <a:latin typeface="Open Sans" pitchFamily="2" charset="0"/>
                <a:ea typeface="Open Sans" pitchFamily="2" charset="0"/>
                <a:cs typeface="Open Sans" pitchFamily="2" charset="0"/>
              </a:rPr>
              <a:t>Propose treatment with TPO-RA </a:t>
            </a:r>
          </a:p>
          <a:p>
            <a:pPr marL="457200" marR="0" lvl="0" indent="-457200" algn="l" defTabSz="914400" rtl="0" eaLnBrk="1" fontAlgn="auto" latinLnBrk="0" hangingPunct="1">
              <a:lnSpc>
                <a:spcPct val="100000"/>
              </a:lnSpc>
              <a:spcBef>
                <a:spcPts val="0"/>
              </a:spcBef>
              <a:spcAft>
                <a:spcPts val="0"/>
              </a:spcAft>
              <a:buClrTx/>
              <a:buSzTx/>
              <a:buFont typeface="+mj-lt"/>
              <a:buAutoNum type="alphaUcPeriod"/>
              <a:tabLst/>
              <a:defRPr/>
            </a:pPr>
            <a:r>
              <a:rPr kumimoji="0" lang="en-US" sz="2400" b="0" i="0" u="none" strike="noStrike" kern="1200" cap="none" spc="0" normalizeH="0" baseline="0" noProof="0" dirty="0">
                <a:ln>
                  <a:noFill/>
                </a:ln>
                <a:effectLst/>
                <a:uLnTx/>
                <a:uFillTx/>
                <a:latin typeface="Open Sans" pitchFamily="2" charset="0"/>
                <a:ea typeface="Open Sans" pitchFamily="2" charset="0"/>
                <a:cs typeface="Open Sans" pitchFamily="2" charset="0"/>
              </a:rPr>
              <a:t>Propose treatment with rituximab</a:t>
            </a:r>
          </a:p>
          <a:p>
            <a:pPr marL="457200" marR="0" lvl="0" indent="-457200" algn="l" defTabSz="914400" rtl="0" eaLnBrk="1" fontAlgn="auto" latinLnBrk="0" hangingPunct="1">
              <a:lnSpc>
                <a:spcPct val="100000"/>
              </a:lnSpc>
              <a:spcBef>
                <a:spcPts val="0"/>
              </a:spcBef>
              <a:spcAft>
                <a:spcPts val="0"/>
              </a:spcAft>
              <a:buClrTx/>
              <a:buSzTx/>
              <a:buFont typeface="+mj-lt"/>
              <a:buAutoNum type="alphaUcPeriod"/>
              <a:tabLst/>
              <a:defRPr/>
            </a:pPr>
            <a:r>
              <a:rPr kumimoji="0" lang="en-US" sz="2400" b="0" i="0" u="none" strike="noStrike" kern="1200" cap="none" spc="0" normalizeH="0" baseline="0" noProof="0" dirty="0">
                <a:ln>
                  <a:noFill/>
                </a:ln>
                <a:effectLst/>
                <a:uLnTx/>
                <a:uFillTx/>
                <a:latin typeface="Open Sans" pitchFamily="2" charset="0"/>
                <a:ea typeface="Open Sans" pitchFamily="2" charset="0"/>
                <a:cs typeface="Open Sans" pitchFamily="2" charset="0"/>
              </a:rPr>
              <a:t>Propose therapy with BTK inhibitor or MMF or SYK inhibitor</a:t>
            </a:r>
          </a:p>
          <a:p>
            <a:pPr marL="457200" marR="0" lvl="0" indent="-457200" algn="l" defTabSz="914400" rtl="0" eaLnBrk="1" fontAlgn="auto" latinLnBrk="0" hangingPunct="1">
              <a:lnSpc>
                <a:spcPct val="100000"/>
              </a:lnSpc>
              <a:spcBef>
                <a:spcPts val="0"/>
              </a:spcBef>
              <a:spcAft>
                <a:spcPts val="0"/>
              </a:spcAft>
              <a:buClrTx/>
              <a:buSzTx/>
              <a:buFont typeface="+mj-lt"/>
              <a:buAutoNum type="alphaUcPeriod"/>
              <a:tabLst/>
              <a:defRPr/>
            </a:pPr>
            <a:r>
              <a:rPr kumimoji="0" lang="en-US" sz="2400" b="0" i="0" u="none" strike="noStrike" kern="1200" cap="none" spc="0" normalizeH="0" baseline="0" noProof="0" dirty="0">
                <a:ln>
                  <a:noFill/>
                </a:ln>
                <a:effectLst/>
                <a:uLnTx/>
                <a:uFillTx/>
                <a:latin typeface="Open Sans" pitchFamily="2" charset="0"/>
                <a:ea typeface="Open Sans" pitchFamily="2" charset="0"/>
                <a:cs typeface="Open Sans" pitchFamily="2" charset="0"/>
              </a:rPr>
              <a:t>Propose therapy with azathioprine</a:t>
            </a:r>
            <a:endParaRPr kumimoji="0" lang="fr-FR" sz="2400" b="0" i="0" u="none" strike="noStrike" kern="1200" cap="none" spc="0" normalizeH="0" baseline="0" noProof="0" dirty="0">
              <a:ln>
                <a:noFill/>
              </a:ln>
              <a:effectLst/>
              <a:uLnTx/>
              <a:uFillTx/>
              <a:latin typeface="Open Sans" pitchFamily="2" charset="0"/>
              <a:ea typeface="Open Sans" pitchFamily="2" charset="0"/>
              <a:cs typeface="Open Sans" pitchFamily="2" charset="0"/>
            </a:endParaRPr>
          </a:p>
        </p:txBody>
      </p:sp>
    </p:spTree>
    <p:extLst>
      <p:ext uri="{BB962C8B-B14F-4D97-AF65-F5344CB8AC3E}">
        <p14:creationId xmlns:p14="http://schemas.microsoft.com/office/powerpoint/2010/main" val="30036468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74E03D-6203-EE2F-A641-D2C0B1F2DE51}"/>
            </a:ext>
          </a:extLst>
        </p:cNvPr>
        <p:cNvGrpSpPr/>
        <p:nvPr/>
      </p:nvGrpSpPr>
      <p:grpSpPr>
        <a:xfrm>
          <a:off x="0" y="0"/>
          <a:ext cx="0" cy="0"/>
          <a:chOff x="0" y="0"/>
          <a:chExt cx="0" cy="0"/>
        </a:xfrm>
      </p:grpSpPr>
      <p:sp>
        <p:nvSpPr>
          <p:cNvPr id="5" name="Espace réservé du contenu 4">
            <a:extLst>
              <a:ext uri="{FF2B5EF4-FFF2-40B4-BE49-F238E27FC236}">
                <a16:creationId xmlns:a16="http://schemas.microsoft.com/office/drawing/2014/main" id="{5C84498A-DFD7-63B1-1F81-25CD9B469744}"/>
              </a:ext>
            </a:extLst>
          </p:cNvPr>
          <p:cNvSpPr>
            <a:spLocks noGrp="1"/>
          </p:cNvSpPr>
          <p:nvPr>
            <p:ph idx="1"/>
          </p:nvPr>
        </p:nvSpPr>
        <p:spPr>
          <a:xfrm>
            <a:off x="2119553" y="1557499"/>
            <a:ext cx="9585696" cy="1740337"/>
          </a:xfrm>
        </p:spPr>
        <p:txBody>
          <a:bodyPr lIns="0" tIns="0" rIns="0" bIns="0" anchor="t">
            <a:normAutofit/>
          </a:bodyPr>
          <a:lstStyle/>
          <a:p>
            <a:pPr marL="456565" indent="-456565"/>
            <a:r>
              <a:rPr lang="en-US" sz="1800" dirty="0">
                <a:solidFill>
                  <a:schemeClr val="bg2">
                    <a:lumMod val="50000"/>
                  </a:schemeClr>
                </a:solidFill>
                <a:latin typeface="Open Sans" pitchFamily="2" charset="0"/>
                <a:ea typeface="Open Sans" pitchFamily="2" charset="0"/>
                <a:cs typeface="Open Sans" pitchFamily="2" charset="0"/>
              </a:rPr>
              <a:t>77-year-old woman with persistent ITP after initial corticosteroid-based therapy</a:t>
            </a:r>
            <a:endParaRPr lang="en-US" sz="2400" dirty="0">
              <a:solidFill>
                <a:schemeClr val="bg2">
                  <a:lumMod val="50000"/>
                </a:schemeClr>
              </a:solidFill>
              <a:latin typeface="Open Sans" pitchFamily="2" charset="0"/>
              <a:ea typeface="Open Sans" pitchFamily="2" charset="0"/>
              <a:cs typeface="Open Sans" pitchFamily="2" charset="0"/>
            </a:endParaRPr>
          </a:p>
          <a:p>
            <a:pPr marL="456565" indent="-456565"/>
            <a:r>
              <a:rPr lang="en-US" sz="1800" dirty="0">
                <a:solidFill>
                  <a:schemeClr val="bg2">
                    <a:lumMod val="50000"/>
                  </a:schemeClr>
                </a:solidFill>
                <a:latin typeface="Open Sans" pitchFamily="2" charset="0"/>
                <a:ea typeface="Open Sans" pitchFamily="2" charset="0"/>
                <a:cs typeface="Open Sans" pitchFamily="2" charset="0"/>
              </a:rPr>
              <a:t>Initial response to brief corticosteroids ± IVIG, followed by relapse after taper</a:t>
            </a:r>
            <a:endParaRPr lang="en-US" sz="2400" dirty="0">
              <a:solidFill>
                <a:schemeClr val="bg2">
                  <a:lumMod val="50000"/>
                </a:schemeClr>
              </a:solidFill>
              <a:latin typeface="Open Sans" pitchFamily="2" charset="0"/>
              <a:ea typeface="Open Sans" pitchFamily="2" charset="0"/>
              <a:cs typeface="Open Sans" pitchFamily="2" charset="0"/>
            </a:endParaRPr>
          </a:p>
          <a:p>
            <a:pPr marL="456565" indent="-456565"/>
            <a:r>
              <a:rPr lang="en-US" sz="1800" dirty="0">
                <a:solidFill>
                  <a:schemeClr val="bg2">
                    <a:lumMod val="50000"/>
                  </a:schemeClr>
                </a:solidFill>
                <a:latin typeface="Open Sans" pitchFamily="2" charset="0"/>
                <a:ea typeface="Open Sans" pitchFamily="2" charset="0"/>
                <a:cs typeface="Open Sans" pitchFamily="2" charset="0"/>
              </a:rPr>
              <a:t>History of coronary artery disease and 1 unprovoked VTE, now off anticoagulation</a:t>
            </a:r>
            <a:endParaRPr lang="en-US" sz="2400" dirty="0">
              <a:solidFill>
                <a:schemeClr val="bg2">
                  <a:lumMod val="50000"/>
                </a:schemeClr>
              </a:solidFill>
              <a:latin typeface="Open Sans" pitchFamily="2" charset="0"/>
              <a:ea typeface="Open Sans" pitchFamily="2" charset="0"/>
              <a:cs typeface="Open Sans" pitchFamily="2" charset="0"/>
            </a:endParaRPr>
          </a:p>
          <a:p>
            <a:pPr marL="456565" indent="-456565"/>
            <a:r>
              <a:rPr lang="en-US" sz="1800" dirty="0">
                <a:solidFill>
                  <a:schemeClr val="bg2">
                    <a:lumMod val="50000"/>
                  </a:schemeClr>
                </a:solidFill>
                <a:latin typeface="Open Sans" pitchFamily="2" charset="0"/>
                <a:ea typeface="Open Sans" pitchFamily="2" charset="0"/>
                <a:cs typeface="Open Sans" pitchFamily="2" charset="0"/>
              </a:rPr>
              <a:t>Prefers to minimize thrombotic risk and avoid rituximab-related immune effects</a:t>
            </a:r>
            <a:endParaRPr lang="en-US" sz="2400" dirty="0">
              <a:solidFill>
                <a:schemeClr val="bg2">
                  <a:lumMod val="50000"/>
                </a:schemeClr>
              </a:solidFill>
              <a:latin typeface="Open Sans" pitchFamily="2" charset="0"/>
              <a:ea typeface="Open Sans" pitchFamily="2" charset="0"/>
              <a:cs typeface="Open Sans" pitchFamily="2" charset="0"/>
            </a:endParaRPr>
          </a:p>
          <a:p>
            <a:pPr marL="456565" indent="-456565"/>
            <a:endParaRPr lang="en-US" sz="1800" dirty="0">
              <a:solidFill>
                <a:schemeClr val="bg2">
                  <a:lumMod val="50000"/>
                </a:schemeClr>
              </a:solidFill>
              <a:latin typeface="Open Sans" pitchFamily="2" charset="0"/>
              <a:ea typeface="Open Sans" pitchFamily="2" charset="0"/>
              <a:cs typeface="Open Sans" pitchFamily="2" charset="0"/>
            </a:endParaRPr>
          </a:p>
        </p:txBody>
      </p:sp>
      <p:pic>
        <p:nvPicPr>
          <p:cNvPr id="4" name="Image 3">
            <a:extLst>
              <a:ext uri="{FF2B5EF4-FFF2-40B4-BE49-F238E27FC236}">
                <a16:creationId xmlns:a16="http://schemas.microsoft.com/office/drawing/2014/main" id="{8815CDBD-96DB-B2B0-898A-800946D722DE}"/>
              </a:ext>
            </a:extLst>
          </p:cNvPr>
          <p:cNvPicPr>
            <a:picLocks noChangeAspect="1"/>
          </p:cNvPicPr>
          <p:nvPr/>
        </p:nvPicPr>
        <p:blipFill>
          <a:blip r:embed="rId3">
            <a:duotone>
              <a:schemeClr val="accent5">
                <a:shade val="45000"/>
                <a:satMod val="135000"/>
              </a:schemeClr>
              <a:prstClr val="white"/>
            </a:duotone>
          </a:blip>
          <a:stretch>
            <a:fillRect/>
          </a:stretch>
        </p:blipFill>
        <p:spPr>
          <a:xfrm>
            <a:off x="721284" y="1553755"/>
            <a:ext cx="1233853" cy="1233853"/>
          </a:xfrm>
          <a:prstGeom prst="rect">
            <a:avLst/>
          </a:prstGeom>
        </p:spPr>
      </p:pic>
      <p:sp>
        <p:nvSpPr>
          <p:cNvPr id="6" name="Rectangle : coins arrondis 5">
            <a:extLst>
              <a:ext uri="{FF2B5EF4-FFF2-40B4-BE49-F238E27FC236}">
                <a16:creationId xmlns:a16="http://schemas.microsoft.com/office/drawing/2014/main" id="{5640F7C9-FB4E-A465-85C5-D6BF6C3A14A9}"/>
              </a:ext>
            </a:extLst>
          </p:cNvPr>
          <p:cNvSpPr/>
          <p:nvPr/>
        </p:nvSpPr>
        <p:spPr>
          <a:xfrm>
            <a:off x="367759" y="1401592"/>
            <a:ext cx="11466899" cy="1650218"/>
          </a:xfrm>
          <a:prstGeom prst="roundRect">
            <a:avLst/>
          </a:prstGeom>
          <a:noFill/>
          <a:ln w="28575">
            <a:solidFill>
              <a:srgbClr val="A10E2F"/>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Calibri"/>
              <a:ea typeface="+mn-ea"/>
              <a:cs typeface="+mn-cs"/>
            </a:endParaRPr>
          </a:p>
        </p:txBody>
      </p:sp>
      <p:sp>
        <p:nvSpPr>
          <p:cNvPr id="8" name="ZoneTexte 7">
            <a:extLst>
              <a:ext uri="{FF2B5EF4-FFF2-40B4-BE49-F238E27FC236}">
                <a16:creationId xmlns:a16="http://schemas.microsoft.com/office/drawing/2014/main" id="{E2928540-AD23-51D2-9C73-B317B5E22588}"/>
              </a:ext>
            </a:extLst>
          </p:cNvPr>
          <p:cNvSpPr txBox="1"/>
          <p:nvPr/>
        </p:nvSpPr>
        <p:spPr>
          <a:xfrm>
            <a:off x="367759" y="4383774"/>
            <a:ext cx="11466899" cy="1736646"/>
          </a:xfrm>
          <a:prstGeom prst="roundRect">
            <a:avLst/>
          </a:prstGeom>
          <a:ln>
            <a:solidFill>
              <a:srgbClr val="920000"/>
            </a:solidFill>
          </a:ln>
        </p:spPr>
        <p:style>
          <a:lnRef idx="2">
            <a:schemeClr val="dk1"/>
          </a:lnRef>
          <a:fillRef idx="1">
            <a:schemeClr val="lt1"/>
          </a:fillRef>
          <a:effectRef idx="0">
            <a:schemeClr val="dk1"/>
          </a:effectRef>
          <a:fontRef idx="minor">
            <a:schemeClr val="dk1"/>
          </a:fontRef>
        </p:style>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chemeClr val="tx1"/>
                </a:solidFill>
                <a:effectLst/>
                <a:uLnTx/>
                <a:uFillTx/>
                <a:latin typeface="Open Sans" pitchFamily="2" charset="0"/>
                <a:ea typeface="Open Sans" pitchFamily="2" charset="0"/>
                <a:cs typeface="Open Sans" pitchFamily="2" charset="0"/>
              </a:rPr>
              <a:t>ASH guidelines are primarily intended to </a:t>
            </a:r>
            <a:r>
              <a:rPr kumimoji="0" lang="en-US" sz="1600" b="1" i="0" u="none" strike="noStrike" kern="1200" cap="none" spc="0" normalizeH="0" baseline="0" noProof="0" dirty="0">
                <a:ln>
                  <a:noFill/>
                </a:ln>
                <a:solidFill>
                  <a:schemeClr val="tx1"/>
                </a:solidFill>
                <a:effectLst/>
                <a:uLnTx/>
                <a:uFillTx/>
                <a:latin typeface="Open Sans" pitchFamily="2" charset="0"/>
                <a:ea typeface="Open Sans" pitchFamily="2" charset="0"/>
                <a:cs typeface="Open Sans" pitchFamily="2" charset="0"/>
              </a:rPr>
              <a:t>help clinicians and patients make shared decisions </a:t>
            </a:r>
            <a:r>
              <a:rPr kumimoji="0" lang="en-US" sz="1600" b="0" i="0" u="none" strike="noStrike" kern="1200" cap="none" spc="0" normalizeH="0" baseline="0" noProof="0" dirty="0">
                <a:ln>
                  <a:noFill/>
                </a:ln>
                <a:solidFill>
                  <a:schemeClr val="tx1"/>
                </a:solidFill>
                <a:effectLst/>
                <a:uLnTx/>
                <a:uFillTx/>
                <a:latin typeface="Open Sans" pitchFamily="2" charset="0"/>
                <a:ea typeface="Open Sans" pitchFamily="2" charset="0"/>
                <a:cs typeface="Open Sans" pitchFamily="2" charset="0"/>
              </a:rPr>
              <a:t>about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chemeClr val="tx1"/>
                </a:solidFill>
                <a:effectLst/>
                <a:uLnTx/>
                <a:uFillTx/>
                <a:latin typeface="Open Sans" pitchFamily="2" charset="0"/>
                <a:ea typeface="Open Sans" pitchFamily="2" charset="0"/>
                <a:cs typeface="Open Sans" pitchFamily="2" charset="0"/>
              </a:rPr>
              <a:t>diagnostic and treatment alternatives, with the goal of improving quality of patient care. Other purposes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chemeClr val="tx1"/>
                </a:solidFill>
                <a:effectLst/>
                <a:uLnTx/>
                <a:uFillTx/>
                <a:latin typeface="Open Sans" pitchFamily="2" charset="0"/>
                <a:ea typeface="Open Sans" pitchFamily="2" charset="0"/>
                <a:cs typeface="Open Sans" pitchFamily="2" charset="0"/>
              </a:rPr>
              <a:t>are to inform policy, education and advocacy, and to state future research needs. These guidelines are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chemeClr val="tx1"/>
                </a:solidFill>
                <a:effectLst/>
                <a:uLnTx/>
                <a:uFillTx/>
                <a:latin typeface="Open Sans" pitchFamily="2" charset="0"/>
                <a:ea typeface="Open Sans" pitchFamily="2" charset="0"/>
                <a:cs typeface="Open Sans" pitchFamily="2" charset="0"/>
              </a:rPr>
              <a:t>not intended to serve or be construed as a standard of care. </a:t>
            </a:r>
            <a:r>
              <a:rPr kumimoji="0" lang="en-US" sz="1600" b="1" i="0" u="none" strike="noStrike" kern="1200" cap="none" spc="0" normalizeH="0" baseline="0" noProof="0" dirty="0">
                <a:ln>
                  <a:noFill/>
                </a:ln>
                <a:solidFill>
                  <a:schemeClr val="tx1"/>
                </a:solidFill>
                <a:effectLst/>
                <a:uLnTx/>
                <a:uFillTx/>
                <a:latin typeface="Open Sans" pitchFamily="2" charset="0"/>
                <a:ea typeface="Open Sans" pitchFamily="2" charset="0"/>
                <a:cs typeface="Open Sans" pitchFamily="2" charset="0"/>
              </a:rPr>
              <a:t>Clinicians must make decisions on the basis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chemeClr val="tx1"/>
                </a:solidFill>
                <a:effectLst/>
                <a:uLnTx/>
                <a:uFillTx/>
                <a:latin typeface="Open Sans" pitchFamily="2" charset="0"/>
                <a:ea typeface="Open Sans" pitchFamily="2" charset="0"/>
                <a:cs typeface="Open Sans" pitchFamily="2" charset="0"/>
              </a:rPr>
              <a:t>of the clinical presentation of each individual patient, ideally through a shared process that considers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chemeClr val="tx1"/>
                </a:solidFill>
                <a:effectLst/>
                <a:uLnTx/>
                <a:uFillTx/>
                <a:latin typeface="Open Sans" pitchFamily="2" charset="0"/>
                <a:ea typeface="Open Sans" pitchFamily="2" charset="0"/>
                <a:cs typeface="Open Sans" pitchFamily="2" charset="0"/>
              </a:rPr>
              <a:t>the patient’s values and preferences with respect to the anticipated outcomes of the chosen option</a:t>
            </a:r>
            <a:r>
              <a:rPr kumimoji="0" lang="en-US" sz="1600" b="0" i="0" u="none" strike="noStrike" kern="1200" cap="none" spc="0" normalizeH="0" baseline="0" noProof="0" dirty="0">
                <a:ln>
                  <a:noFill/>
                </a:ln>
                <a:solidFill>
                  <a:schemeClr val="tx1"/>
                </a:solidFill>
                <a:effectLst/>
                <a:uLnTx/>
                <a:uFillTx/>
                <a:latin typeface="Open Sans" pitchFamily="2" charset="0"/>
                <a:ea typeface="Open Sans" pitchFamily="2" charset="0"/>
                <a:cs typeface="Open Sans" pitchFamily="2" charset="0"/>
              </a:rPr>
              <a:t>. </a:t>
            </a:r>
            <a:endParaRPr kumimoji="0" lang="fr-FR" sz="1600" b="0" i="0" u="none" strike="noStrike" kern="1200" cap="none" spc="0" normalizeH="0" baseline="0" noProof="0" dirty="0">
              <a:ln>
                <a:noFill/>
              </a:ln>
              <a:solidFill>
                <a:schemeClr val="tx1"/>
              </a:solidFill>
              <a:effectLst/>
              <a:uLnTx/>
              <a:uFillTx/>
              <a:latin typeface="Open Sans" pitchFamily="2" charset="0"/>
              <a:ea typeface="Open Sans" pitchFamily="2" charset="0"/>
              <a:cs typeface="Open Sans" pitchFamily="2" charset="0"/>
            </a:endParaRPr>
          </a:p>
        </p:txBody>
      </p:sp>
      <p:sp>
        <p:nvSpPr>
          <p:cNvPr id="11" name="ZoneTexte 10">
            <a:extLst>
              <a:ext uri="{FF2B5EF4-FFF2-40B4-BE49-F238E27FC236}">
                <a16:creationId xmlns:a16="http://schemas.microsoft.com/office/drawing/2014/main" id="{EC63A4CA-8348-8470-ADB0-C66370EDF721}"/>
              </a:ext>
            </a:extLst>
          </p:cNvPr>
          <p:cNvSpPr txBox="1"/>
          <p:nvPr/>
        </p:nvSpPr>
        <p:spPr>
          <a:xfrm>
            <a:off x="1338210" y="3389723"/>
            <a:ext cx="8334531" cy="707886"/>
          </a:xfrm>
          <a:prstGeom prst="rect">
            <a:avLst/>
          </a:prstGeom>
          <a:noFill/>
        </p:spPr>
        <p:txBody>
          <a:bodyPr wrap="square" lIns="91440" tIns="45720" rIns="91440" bIns="45720" rtlCol="0" anchor="t">
            <a:spAutoFit/>
          </a:bodyPr>
          <a:lstStyle/>
          <a:p>
            <a:pPr>
              <a:defRPr/>
            </a:pPr>
            <a:r>
              <a:rPr lang="en-US" sz="2000" dirty="0">
                <a:latin typeface="Open Sans" pitchFamily="2" charset="0"/>
                <a:ea typeface="Open Sans" pitchFamily="2" charset="0"/>
                <a:cs typeface="Open Sans" pitchFamily="2" charset="0"/>
              </a:rPr>
              <a:t>What should you do ?</a:t>
            </a:r>
            <a:endParaRPr lang="en-US" dirty="0">
              <a:latin typeface="Open Sans" pitchFamily="2" charset="0"/>
              <a:ea typeface="Open Sans" pitchFamily="2" charset="0"/>
              <a:cs typeface="Open Sans" pitchFamily="2" charset="0"/>
            </a:endParaRPr>
          </a:p>
          <a:p>
            <a:pPr marL="457200" indent="-457200">
              <a:buAutoNum type="alphaUcPeriod"/>
              <a:defRPr/>
            </a:pPr>
            <a:r>
              <a:rPr lang="en-US" sz="2000" b="1" dirty="0">
                <a:latin typeface="Open Sans" pitchFamily="2" charset="0"/>
                <a:ea typeface="Open Sans" pitchFamily="2" charset="0"/>
                <a:cs typeface="Open Sans" pitchFamily="2" charset="0"/>
              </a:rPr>
              <a:t>Discuss the different treatment options with the patient</a:t>
            </a:r>
            <a:endParaRPr lang="fr-FR" sz="2000" b="1" i="0" u="none" strike="noStrike" kern="1200" cap="none" spc="0" normalizeH="0" baseline="0" noProof="0" dirty="0">
              <a:ln>
                <a:noFill/>
              </a:ln>
              <a:effectLst/>
              <a:uLnTx/>
              <a:uFillTx/>
              <a:latin typeface="Open Sans" pitchFamily="2" charset="0"/>
              <a:ea typeface="Open Sans" pitchFamily="2" charset="0"/>
              <a:cs typeface="Open Sans" pitchFamily="2" charset="0"/>
            </a:endParaRPr>
          </a:p>
        </p:txBody>
      </p:sp>
    </p:spTree>
    <p:extLst>
      <p:ext uri="{BB962C8B-B14F-4D97-AF65-F5344CB8AC3E}">
        <p14:creationId xmlns:p14="http://schemas.microsoft.com/office/powerpoint/2010/main" val="38401152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106059-EB32-45AA-8959-7B1D75FE8D40}"/>
              </a:ext>
            </a:extLst>
          </p:cNvPr>
          <p:cNvSpPr>
            <a:spLocks noGrp="1"/>
          </p:cNvSpPr>
          <p:nvPr>
            <p:ph type="title"/>
          </p:nvPr>
        </p:nvSpPr>
        <p:spPr>
          <a:xfrm>
            <a:off x="301113" y="1402634"/>
            <a:ext cx="10972800" cy="713539"/>
          </a:xfrm>
        </p:spPr>
        <p:txBody>
          <a:bodyPr vert="horz" lIns="121920" tIns="60960" rIns="121920" bIns="60960" rtlCol="0" anchor="t">
            <a:normAutofit/>
          </a:bodyPr>
          <a:lstStyle/>
          <a:p>
            <a:r>
              <a:rPr lang="en-US" sz="2670" dirty="0">
                <a:latin typeface="Barlow Condensed" panose="00000506000000000000" pitchFamily="2" charset="0"/>
                <a:ea typeface="Geneva"/>
              </a:rPr>
              <a:t>Agents considered </a:t>
            </a:r>
          </a:p>
        </p:txBody>
      </p:sp>
      <p:graphicFrame>
        <p:nvGraphicFramePr>
          <p:cNvPr id="6" name="Content Placeholder 3">
            <a:extLst>
              <a:ext uri="{FF2B5EF4-FFF2-40B4-BE49-F238E27FC236}">
                <a16:creationId xmlns:a16="http://schemas.microsoft.com/office/drawing/2014/main" id="{0A5F0789-2957-7688-AB43-BB99DA8C678D}"/>
              </a:ext>
            </a:extLst>
          </p:cNvPr>
          <p:cNvGraphicFramePr>
            <a:graphicFrameLocks noGrp="1"/>
          </p:cNvGraphicFramePr>
          <p:nvPr>
            <p:ph idx="1"/>
            <p:extLst>
              <p:ext uri="{D42A27DB-BD31-4B8C-83A1-F6EECF244321}">
                <p14:modId xmlns:p14="http://schemas.microsoft.com/office/powerpoint/2010/main" val="148642510"/>
              </p:ext>
            </p:extLst>
          </p:nvPr>
        </p:nvGraphicFramePr>
        <p:xfrm>
          <a:off x="412955" y="2116173"/>
          <a:ext cx="10972800" cy="457467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97325203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7CBD50-0A01-208C-9B33-14F970EED286}"/>
            </a:ext>
          </a:extLst>
        </p:cNvPr>
        <p:cNvGrpSpPr/>
        <p:nvPr/>
      </p:nvGrpSpPr>
      <p:grpSpPr>
        <a:xfrm>
          <a:off x="0" y="0"/>
          <a:ext cx="0" cy="0"/>
          <a:chOff x="0" y="0"/>
          <a:chExt cx="0" cy="0"/>
        </a:xfrm>
      </p:grpSpPr>
      <p:sp>
        <p:nvSpPr>
          <p:cNvPr id="8" name="ZoneTexte 7">
            <a:extLst>
              <a:ext uri="{FF2B5EF4-FFF2-40B4-BE49-F238E27FC236}">
                <a16:creationId xmlns:a16="http://schemas.microsoft.com/office/drawing/2014/main" id="{A9D2D06D-AAEB-DD8A-6937-11D3F830543A}"/>
              </a:ext>
            </a:extLst>
          </p:cNvPr>
          <p:cNvSpPr txBox="1"/>
          <p:nvPr/>
        </p:nvSpPr>
        <p:spPr>
          <a:xfrm>
            <a:off x="1648087" y="3595983"/>
            <a:ext cx="9390712" cy="2677656"/>
          </a:xfrm>
          <a:prstGeom prst="rect">
            <a:avLst/>
          </a:prstGeom>
          <a:noFill/>
        </p:spPr>
        <p:txBody>
          <a:bodyPr wrap="non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effectLst/>
                <a:uLnTx/>
                <a:uFillTx/>
                <a:latin typeface="Open Sans" pitchFamily="2" charset="0"/>
                <a:ea typeface="Open Sans" pitchFamily="2" charset="0"/>
                <a:cs typeface="Open Sans" pitchFamily="2" charset="0"/>
              </a:rPr>
              <a:t>What should you do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effectLst/>
              <a:uLnTx/>
              <a:uFillTx/>
              <a:latin typeface="Open Sans" pitchFamily="2" charset="0"/>
              <a:ea typeface="Open Sans" pitchFamily="2" charset="0"/>
              <a:cs typeface="Open Sans" pitchFamily="2" charset="0"/>
            </a:endParaRPr>
          </a:p>
          <a:p>
            <a:pPr marL="457200" marR="0" lvl="0" indent="-457200" algn="l" defTabSz="914400" rtl="0" eaLnBrk="1" fontAlgn="auto" latinLnBrk="0" hangingPunct="1">
              <a:lnSpc>
                <a:spcPct val="100000"/>
              </a:lnSpc>
              <a:spcBef>
                <a:spcPts val="0"/>
              </a:spcBef>
              <a:spcAft>
                <a:spcPts val="0"/>
              </a:spcAft>
              <a:buClrTx/>
              <a:buSzTx/>
              <a:buFont typeface="+mj-lt"/>
              <a:buAutoNum type="alphaUcPeriod"/>
              <a:tabLst/>
              <a:defRPr/>
            </a:pPr>
            <a:r>
              <a:rPr kumimoji="0" lang="en-US" sz="2400" b="1" i="0" u="none" strike="noStrike" kern="1200" cap="none" spc="0" normalizeH="0" baseline="0" noProof="0" dirty="0">
                <a:ln>
                  <a:noFill/>
                </a:ln>
                <a:effectLst/>
                <a:uLnTx/>
                <a:uFillTx/>
                <a:latin typeface="Open Sans" pitchFamily="2" charset="0"/>
                <a:ea typeface="Open Sans" pitchFamily="2" charset="0"/>
                <a:cs typeface="Open Sans" pitchFamily="2" charset="0"/>
              </a:rPr>
              <a:t>Discuss the different treatment options with the patient </a:t>
            </a:r>
          </a:p>
          <a:p>
            <a:pPr marL="457200" marR="0" lvl="0" indent="-457200" algn="l" defTabSz="914400" rtl="0" eaLnBrk="1" fontAlgn="auto" latinLnBrk="0" hangingPunct="1">
              <a:lnSpc>
                <a:spcPct val="100000"/>
              </a:lnSpc>
              <a:spcBef>
                <a:spcPts val="0"/>
              </a:spcBef>
              <a:spcAft>
                <a:spcPts val="0"/>
              </a:spcAft>
              <a:buClrTx/>
              <a:buSzTx/>
              <a:buFont typeface="+mj-lt"/>
              <a:buAutoNum type="alphaUcPeriod"/>
              <a:tabLst/>
              <a:defRPr/>
            </a:pPr>
            <a:r>
              <a:rPr kumimoji="0" lang="en-US" sz="2400" b="0" i="0" u="none" strike="noStrike" kern="1200" cap="none" spc="0" normalizeH="0" baseline="0" noProof="0" dirty="0">
                <a:ln>
                  <a:noFill/>
                </a:ln>
                <a:effectLst/>
                <a:uLnTx/>
                <a:uFillTx/>
                <a:latin typeface="Open Sans" pitchFamily="2" charset="0"/>
                <a:ea typeface="Open Sans" pitchFamily="2" charset="0"/>
                <a:cs typeface="Open Sans" pitchFamily="2" charset="0"/>
              </a:rPr>
              <a:t>Propose treatment with TPO-RA </a:t>
            </a:r>
          </a:p>
          <a:p>
            <a:pPr marL="457200" marR="0" lvl="0" indent="-457200" algn="l" defTabSz="914400" rtl="0" eaLnBrk="1" fontAlgn="auto" latinLnBrk="0" hangingPunct="1">
              <a:lnSpc>
                <a:spcPct val="100000"/>
              </a:lnSpc>
              <a:spcBef>
                <a:spcPts val="0"/>
              </a:spcBef>
              <a:spcAft>
                <a:spcPts val="0"/>
              </a:spcAft>
              <a:buClrTx/>
              <a:buSzTx/>
              <a:buFont typeface="+mj-lt"/>
              <a:buAutoNum type="alphaUcPeriod"/>
              <a:tabLst/>
              <a:defRPr/>
            </a:pPr>
            <a:r>
              <a:rPr kumimoji="0" lang="en-US" sz="2400" b="0" i="0" u="none" strike="noStrike" kern="1200" cap="none" spc="0" normalizeH="0" baseline="0" noProof="0" dirty="0">
                <a:ln>
                  <a:noFill/>
                </a:ln>
                <a:effectLst/>
                <a:uLnTx/>
                <a:uFillTx/>
                <a:latin typeface="Open Sans" pitchFamily="2" charset="0"/>
                <a:ea typeface="Open Sans" pitchFamily="2" charset="0"/>
                <a:cs typeface="Open Sans" pitchFamily="2" charset="0"/>
              </a:rPr>
              <a:t>Propose treatment with rituximab</a:t>
            </a:r>
          </a:p>
          <a:p>
            <a:pPr marL="457200" marR="0" lvl="0" indent="-457200" algn="l" defTabSz="914400" rtl="0" eaLnBrk="1" fontAlgn="auto" latinLnBrk="0" hangingPunct="1">
              <a:lnSpc>
                <a:spcPct val="100000"/>
              </a:lnSpc>
              <a:spcBef>
                <a:spcPts val="0"/>
              </a:spcBef>
              <a:spcAft>
                <a:spcPts val="0"/>
              </a:spcAft>
              <a:buClrTx/>
              <a:buSzTx/>
              <a:buFont typeface="+mj-lt"/>
              <a:buAutoNum type="alphaUcPeriod"/>
              <a:tabLst/>
              <a:defRPr/>
            </a:pPr>
            <a:r>
              <a:rPr kumimoji="0" lang="en-US" sz="2400" i="0" u="none" strike="noStrike" kern="1200" cap="none" spc="0" normalizeH="0" baseline="0" noProof="0" dirty="0">
                <a:ln>
                  <a:noFill/>
                </a:ln>
                <a:effectLst/>
                <a:uLnTx/>
                <a:uFillTx/>
                <a:latin typeface="Open Sans" pitchFamily="2" charset="0"/>
                <a:ea typeface="Open Sans" pitchFamily="2" charset="0"/>
                <a:cs typeface="Open Sans" pitchFamily="2" charset="0"/>
              </a:rPr>
              <a:t>Propose therapy with BTK inhibitor or MMF or SYK inhibitor</a:t>
            </a:r>
            <a:endParaRPr lang="en-US" sz="2400" i="0" u="none" strike="noStrike" kern="1200" cap="none" spc="0" normalizeH="0" baseline="0" noProof="0" dirty="0">
              <a:ln>
                <a:noFill/>
              </a:ln>
              <a:effectLst/>
              <a:uLnTx/>
              <a:uFillTx/>
              <a:latin typeface="Open Sans" pitchFamily="2" charset="0"/>
              <a:ea typeface="Open Sans" pitchFamily="2" charset="0"/>
              <a:cs typeface="Open Sans" pitchFamily="2" charset="0"/>
            </a:endParaRPr>
          </a:p>
          <a:p>
            <a:pPr marL="457200" marR="0" lvl="0" indent="-457200" algn="l" defTabSz="914400" rtl="0" eaLnBrk="1" fontAlgn="auto" latinLnBrk="0" hangingPunct="1">
              <a:lnSpc>
                <a:spcPct val="100000"/>
              </a:lnSpc>
              <a:spcBef>
                <a:spcPts val="0"/>
              </a:spcBef>
              <a:spcAft>
                <a:spcPts val="0"/>
              </a:spcAft>
              <a:buClrTx/>
              <a:buSzTx/>
              <a:buFont typeface="+mj-lt"/>
              <a:buAutoNum type="alphaUcPeriod"/>
              <a:tabLst/>
              <a:defRPr/>
            </a:pPr>
            <a:r>
              <a:rPr kumimoji="0" lang="en-US" sz="2400" b="0" i="0" u="none" strike="noStrike" kern="1200" cap="none" spc="0" normalizeH="0" baseline="0" noProof="0" dirty="0">
                <a:ln>
                  <a:noFill/>
                </a:ln>
                <a:effectLst/>
                <a:uLnTx/>
                <a:uFillTx/>
                <a:latin typeface="Open Sans" pitchFamily="2" charset="0"/>
                <a:ea typeface="Open Sans" pitchFamily="2" charset="0"/>
                <a:cs typeface="Open Sans" pitchFamily="2" charset="0"/>
              </a:rPr>
              <a:t>Propose therapy with azathioprine</a:t>
            </a:r>
            <a:endParaRPr kumimoji="0" lang="fr-FR" sz="2400" b="0" i="0" u="none" strike="noStrike" kern="1200" cap="none" spc="0" normalizeH="0" baseline="0" noProof="0" dirty="0">
              <a:ln>
                <a:noFill/>
              </a:ln>
              <a:effectLst/>
              <a:uLnTx/>
              <a:uFillTx/>
              <a:latin typeface="Open Sans" pitchFamily="2" charset="0"/>
              <a:ea typeface="Open Sans" pitchFamily="2" charset="0"/>
              <a:cs typeface="Open Sans" pitchFamily="2" charset="0"/>
            </a:endParaRPr>
          </a:p>
        </p:txBody>
      </p:sp>
      <p:sp>
        <p:nvSpPr>
          <p:cNvPr id="9" name="Espace réservé du contenu 4">
            <a:extLst>
              <a:ext uri="{FF2B5EF4-FFF2-40B4-BE49-F238E27FC236}">
                <a16:creationId xmlns:a16="http://schemas.microsoft.com/office/drawing/2014/main" id="{AF2699C0-F676-FA87-E403-490CFE0C8E01}"/>
              </a:ext>
            </a:extLst>
          </p:cNvPr>
          <p:cNvSpPr txBox="1">
            <a:spLocks/>
          </p:cNvSpPr>
          <p:nvPr/>
        </p:nvSpPr>
        <p:spPr>
          <a:xfrm>
            <a:off x="1961015" y="1510343"/>
            <a:ext cx="9872458" cy="1704219"/>
          </a:xfrm>
          <a:prstGeom prst="rect">
            <a:avLst/>
          </a:prstGeom>
        </p:spPr>
        <p:txBody>
          <a:bodyPr lIns="0" tIns="0" rIns="0" bIns="0" anchor="t">
            <a:normAutofit fontScale="85000" lnSpcReduction="20000"/>
          </a:bodyPr>
          <a:lstStyle>
            <a:lvl1pPr marL="457189" indent="-457189" algn="l" defTabSz="609585" rtl="0" eaLnBrk="0" fontAlgn="base" hangingPunct="0">
              <a:spcBef>
                <a:spcPct val="20000"/>
              </a:spcBef>
              <a:spcAft>
                <a:spcPct val="0"/>
              </a:spcAft>
              <a:buFont typeface="Arial" charset="0"/>
              <a:buChar char="•"/>
              <a:defRPr sz="2667" kern="1200">
                <a:solidFill>
                  <a:schemeClr val="bg1">
                    <a:lumMod val="50000"/>
                  </a:schemeClr>
                </a:solidFill>
                <a:latin typeface="+mn-lt"/>
                <a:ea typeface="Geneva" pitchFamily="37" charset="-128"/>
                <a:cs typeface="Geneva" pitchFamily="37" charset="-128"/>
              </a:defRPr>
            </a:lvl1pPr>
            <a:lvl2pPr marL="990575" indent="-380990" algn="l" defTabSz="609585" rtl="0" eaLnBrk="0" fontAlgn="base" hangingPunct="0">
              <a:spcBef>
                <a:spcPct val="20000"/>
              </a:spcBef>
              <a:spcAft>
                <a:spcPct val="0"/>
              </a:spcAft>
              <a:buFont typeface="Arial" charset="0"/>
              <a:buChar char="–"/>
              <a:defRPr sz="2400" kern="1200">
                <a:solidFill>
                  <a:schemeClr val="bg1">
                    <a:lumMod val="50000"/>
                  </a:schemeClr>
                </a:solidFill>
                <a:latin typeface="+mn-lt"/>
                <a:ea typeface="Geneva" pitchFamily="37" charset="-128"/>
                <a:cs typeface="+mn-cs"/>
              </a:defRPr>
            </a:lvl2pPr>
            <a:lvl3pPr marL="1523962" indent="-304792" algn="l" defTabSz="609585" rtl="0" eaLnBrk="0" fontAlgn="base" hangingPunct="0">
              <a:spcBef>
                <a:spcPct val="20000"/>
              </a:spcBef>
              <a:spcAft>
                <a:spcPct val="0"/>
              </a:spcAft>
              <a:buFont typeface="Arial" charset="0"/>
              <a:buChar char="•"/>
              <a:defRPr sz="2133" kern="1200">
                <a:solidFill>
                  <a:schemeClr val="bg1">
                    <a:lumMod val="50000"/>
                  </a:schemeClr>
                </a:solidFill>
                <a:latin typeface="+mn-lt"/>
                <a:ea typeface="Geneva" pitchFamily="37" charset="-128"/>
                <a:cs typeface="+mn-cs"/>
              </a:defRPr>
            </a:lvl3pPr>
            <a:lvl4pPr marL="2133547" indent="-304792" algn="l" defTabSz="609585" rtl="0" eaLnBrk="0" fontAlgn="base" hangingPunct="0">
              <a:spcBef>
                <a:spcPct val="20000"/>
              </a:spcBef>
              <a:spcAft>
                <a:spcPct val="0"/>
              </a:spcAft>
              <a:buFont typeface="Arial" charset="0"/>
              <a:buChar char="–"/>
              <a:defRPr sz="1867" kern="1200">
                <a:solidFill>
                  <a:schemeClr val="bg1">
                    <a:lumMod val="50000"/>
                  </a:schemeClr>
                </a:solidFill>
                <a:latin typeface="+mn-lt"/>
                <a:ea typeface="Geneva" pitchFamily="37" charset="-128"/>
                <a:cs typeface="+mn-cs"/>
              </a:defRPr>
            </a:lvl4pPr>
            <a:lvl5pPr marL="2743131" indent="-304792" algn="l" defTabSz="609585" rtl="0" eaLnBrk="0" fontAlgn="base" hangingPunct="0">
              <a:spcBef>
                <a:spcPct val="20000"/>
              </a:spcBef>
              <a:spcAft>
                <a:spcPct val="0"/>
              </a:spcAft>
              <a:buFont typeface="Arial" charset="0"/>
              <a:buChar char="»"/>
              <a:defRPr sz="1867" kern="1200">
                <a:solidFill>
                  <a:schemeClr val="bg1">
                    <a:lumMod val="50000"/>
                  </a:schemeClr>
                </a:solidFill>
                <a:latin typeface="+mn-lt"/>
                <a:ea typeface="Geneva" pitchFamily="37" charset="-128"/>
                <a:cs typeface="+mn-cs"/>
              </a:defRPr>
            </a:lvl5pPr>
            <a:lvl6pPr marL="3352716" indent="-304792" algn="l" defTabSz="609585" rtl="0" eaLnBrk="1" latinLnBrk="0" hangingPunct="1">
              <a:spcBef>
                <a:spcPct val="20000"/>
              </a:spcBef>
              <a:buFont typeface="Arial"/>
              <a:buChar char="•"/>
              <a:defRPr sz="2667" kern="1200">
                <a:solidFill>
                  <a:schemeClr val="tx1"/>
                </a:solidFill>
                <a:latin typeface="+mn-lt"/>
                <a:ea typeface="+mn-ea"/>
                <a:cs typeface="+mn-cs"/>
              </a:defRPr>
            </a:lvl6pPr>
            <a:lvl7pPr marL="3962301" indent="-304792" algn="l" defTabSz="609585" rtl="0" eaLnBrk="1" latinLnBrk="0" hangingPunct="1">
              <a:spcBef>
                <a:spcPct val="20000"/>
              </a:spcBef>
              <a:buFont typeface="Arial"/>
              <a:buChar char="•"/>
              <a:defRPr sz="2667" kern="1200">
                <a:solidFill>
                  <a:schemeClr val="tx1"/>
                </a:solidFill>
                <a:latin typeface="+mn-lt"/>
                <a:ea typeface="+mn-ea"/>
                <a:cs typeface="+mn-cs"/>
              </a:defRPr>
            </a:lvl7pPr>
            <a:lvl8pPr marL="4571886" indent="-304792" algn="l" defTabSz="609585" rtl="0" eaLnBrk="1" latinLnBrk="0" hangingPunct="1">
              <a:spcBef>
                <a:spcPct val="20000"/>
              </a:spcBef>
              <a:buFont typeface="Arial"/>
              <a:buChar char="•"/>
              <a:defRPr sz="2667" kern="1200">
                <a:solidFill>
                  <a:schemeClr val="tx1"/>
                </a:solidFill>
                <a:latin typeface="+mn-lt"/>
                <a:ea typeface="+mn-ea"/>
                <a:cs typeface="+mn-cs"/>
              </a:defRPr>
            </a:lvl8pPr>
            <a:lvl9pPr marL="5181470" indent="-304792" algn="l" defTabSz="609585" rtl="0" eaLnBrk="1" latinLnBrk="0" hangingPunct="1">
              <a:spcBef>
                <a:spcPct val="20000"/>
              </a:spcBef>
              <a:buFont typeface="Arial"/>
              <a:buChar char="•"/>
              <a:defRPr sz="2667" kern="1200">
                <a:solidFill>
                  <a:schemeClr val="tx1"/>
                </a:solidFill>
                <a:latin typeface="+mn-lt"/>
                <a:ea typeface="+mn-ea"/>
                <a:cs typeface="+mn-cs"/>
              </a:defRPr>
            </a:lvl9pPr>
          </a:lstStyle>
          <a:p>
            <a:pPr marL="456565" indent="-456565"/>
            <a:r>
              <a:rPr lang="en-US" sz="2400" dirty="0">
                <a:solidFill>
                  <a:schemeClr val="bg2">
                    <a:lumMod val="50000"/>
                  </a:schemeClr>
                </a:solidFill>
                <a:latin typeface="Open Sans" pitchFamily="2" charset="0"/>
                <a:ea typeface="Open Sans" pitchFamily="2" charset="0"/>
                <a:cs typeface="Open Sans" pitchFamily="2" charset="0"/>
              </a:rPr>
              <a:t>77-year-old woman with persistent ITP after initial corticosteroid-based therapy</a:t>
            </a:r>
            <a:endParaRPr lang="en-US" sz="2400" dirty="0">
              <a:solidFill>
                <a:srgbClr val="000000"/>
              </a:solidFill>
              <a:latin typeface="Open Sans" pitchFamily="2" charset="0"/>
              <a:ea typeface="Open Sans" pitchFamily="2" charset="0"/>
              <a:cs typeface="Open Sans" pitchFamily="2" charset="0"/>
            </a:endParaRPr>
          </a:p>
          <a:p>
            <a:pPr marL="456565" indent="-456565"/>
            <a:r>
              <a:rPr lang="en-US" sz="2400" dirty="0">
                <a:solidFill>
                  <a:schemeClr val="bg2">
                    <a:lumMod val="50000"/>
                  </a:schemeClr>
                </a:solidFill>
                <a:latin typeface="Open Sans" pitchFamily="2" charset="0"/>
                <a:ea typeface="Open Sans" pitchFamily="2" charset="0"/>
                <a:cs typeface="Open Sans" pitchFamily="2" charset="0"/>
              </a:rPr>
              <a:t>Initial response to brief corticosteroids ± IVIG, followed by relapse after taper</a:t>
            </a:r>
          </a:p>
          <a:p>
            <a:pPr marL="456565" indent="-456565"/>
            <a:r>
              <a:rPr lang="en-US" sz="2400" dirty="0">
                <a:solidFill>
                  <a:schemeClr val="bg2">
                    <a:lumMod val="50000"/>
                  </a:schemeClr>
                </a:solidFill>
                <a:latin typeface="Open Sans" pitchFamily="2" charset="0"/>
                <a:ea typeface="Open Sans" pitchFamily="2" charset="0"/>
                <a:cs typeface="Open Sans" pitchFamily="2" charset="0"/>
              </a:rPr>
              <a:t>History of coronary artery disease and 1 unprovoked VTE, now off anticoagulation</a:t>
            </a:r>
          </a:p>
          <a:p>
            <a:pPr marL="456565" indent="-456565"/>
            <a:r>
              <a:rPr lang="en-US" sz="2400" dirty="0">
                <a:solidFill>
                  <a:schemeClr val="bg2">
                    <a:lumMod val="50000"/>
                  </a:schemeClr>
                </a:solidFill>
                <a:latin typeface="Open Sans" pitchFamily="2" charset="0"/>
                <a:ea typeface="Open Sans" pitchFamily="2" charset="0"/>
                <a:cs typeface="Open Sans" pitchFamily="2" charset="0"/>
              </a:rPr>
              <a:t>Prefers to minimize thrombotic risk and avoid rituximab-related immune effects</a:t>
            </a:r>
            <a:endParaRPr lang="en-US" dirty="0">
              <a:latin typeface="Open Sans" pitchFamily="2" charset="0"/>
              <a:ea typeface="Open Sans" pitchFamily="2" charset="0"/>
              <a:cs typeface="Open Sans" pitchFamily="2" charset="0"/>
            </a:endParaRPr>
          </a:p>
          <a:p>
            <a:pPr marL="456565" indent="-456565"/>
            <a:endParaRPr lang="en-US" sz="2400" dirty="0">
              <a:solidFill>
                <a:schemeClr val="bg2">
                  <a:lumMod val="50000"/>
                </a:schemeClr>
              </a:solidFill>
              <a:latin typeface="Open Sans" pitchFamily="2" charset="0"/>
              <a:ea typeface="Open Sans" pitchFamily="2" charset="0"/>
              <a:cs typeface="Open Sans" pitchFamily="2" charset="0"/>
            </a:endParaRPr>
          </a:p>
          <a:p>
            <a:pPr marL="456565" indent="-456565"/>
            <a:endParaRPr lang="nb-NO" sz="2400" dirty="0">
              <a:solidFill>
                <a:schemeClr val="bg2">
                  <a:lumMod val="50000"/>
                </a:schemeClr>
              </a:solidFill>
              <a:latin typeface="Open Sans" pitchFamily="2" charset="0"/>
              <a:ea typeface="Open Sans" pitchFamily="2" charset="0"/>
              <a:cs typeface="Open Sans" pitchFamily="2" charset="0"/>
            </a:endParaRPr>
          </a:p>
        </p:txBody>
      </p:sp>
      <p:pic>
        <p:nvPicPr>
          <p:cNvPr id="11" name="Image 3" descr="A blue line art of a person&#10;&#10;AI-generated content may be incorrect.">
            <a:extLst>
              <a:ext uri="{FF2B5EF4-FFF2-40B4-BE49-F238E27FC236}">
                <a16:creationId xmlns:a16="http://schemas.microsoft.com/office/drawing/2014/main" id="{7B19A09B-7C9A-376F-B41C-C40DA3DF4F1A}"/>
              </a:ext>
            </a:extLst>
          </p:cNvPr>
          <p:cNvPicPr>
            <a:picLocks noChangeAspect="1"/>
          </p:cNvPicPr>
          <p:nvPr/>
        </p:nvPicPr>
        <p:blipFill>
          <a:blip r:embed="rId3">
            <a:duotone>
              <a:schemeClr val="accent5">
                <a:shade val="45000"/>
                <a:satMod val="135000"/>
              </a:schemeClr>
              <a:prstClr val="white"/>
            </a:duotone>
          </a:blip>
          <a:stretch>
            <a:fillRect/>
          </a:stretch>
        </p:blipFill>
        <p:spPr>
          <a:xfrm>
            <a:off x="532685" y="1818149"/>
            <a:ext cx="1233853" cy="1233853"/>
          </a:xfrm>
          <a:prstGeom prst="rect">
            <a:avLst/>
          </a:prstGeom>
        </p:spPr>
      </p:pic>
      <p:sp>
        <p:nvSpPr>
          <p:cNvPr id="13" name="Rectangle : coins arrondis 5">
            <a:extLst>
              <a:ext uri="{FF2B5EF4-FFF2-40B4-BE49-F238E27FC236}">
                <a16:creationId xmlns:a16="http://schemas.microsoft.com/office/drawing/2014/main" id="{47E15619-3BF3-3663-189B-5F103DD8C048}"/>
              </a:ext>
            </a:extLst>
          </p:cNvPr>
          <p:cNvSpPr/>
          <p:nvPr/>
        </p:nvSpPr>
        <p:spPr>
          <a:xfrm>
            <a:off x="267087" y="1274168"/>
            <a:ext cx="11644571" cy="2154832"/>
          </a:xfrm>
          <a:prstGeom prst="roundRect">
            <a:avLst/>
          </a:prstGeom>
          <a:noFill/>
          <a:ln w="28575">
            <a:solidFill>
              <a:srgbClr val="A10E2F"/>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416627128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AD71F5-D3F5-51AD-906D-B5D523EB51A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249C921-D11D-716C-856E-95A8EFF27E16}"/>
              </a:ext>
            </a:extLst>
          </p:cNvPr>
          <p:cNvSpPr>
            <a:spLocks noGrp="1"/>
          </p:cNvSpPr>
          <p:nvPr>
            <p:ph type="title"/>
          </p:nvPr>
        </p:nvSpPr>
        <p:spPr>
          <a:xfrm>
            <a:off x="141322" y="1229449"/>
            <a:ext cx="10972800" cy="713539"/>
          </a:xfrm>
        </p:spPr>
        <p:txBody>
          <a:bodyPr lIns="0" tIns="0" anchor="ctr"/>
          <a:lstStyle/>
          <a:p>
            <a:r>
              <a:rPr lang="en-US" sz="2670" dirty="0">
                <a:latin typeface="Barlow Condensed" panose="00000506000000000000" pitchFamily="2" charset="0"/>
                <a:ea typeface="Calibri"/>
                <a:cs typeface="Calibri"/>
              </a:rPr>
              <a:t>Recommendation 2a: </a:t>
            </a:r>
          </a:p>
        </p:txBody>
      </p:sp>
      <p:graphicFrame>
        <p:nvGraphicFramePr>
          <p:cNvPr id="4" name="Table 3">
            <a:extLst>
              <a:ext uri="{FF2B5EF4-FFF2-40B4-BE49-F238E27FC236}">
                <a16:creationId xmlns:a16="http://schemas.microsoft.com/office/drawing/2014/main" id="{356F8FB4-10D7-A777-3925-FC71B86BB02B}"/>
              </a:ext>
            </a:extLst>
          </p:cNvPr>
          <p:cNvGraphicFramePr>
            <a:graphicFrameLocks noGrp="1"/>
          </p:cNvGraphicFramePr>
          <p:nvPr>
            <p:extLst>
              <p:ext uri="{D42A27DB-BD31-4B8C-83A1-F6EECF244321}">
                <p14:modId xmlns:p14="http://schemas.microsoft.com/office/powerpoint/2010/main" val="2575950354"/>
              </p:ext>
            </p:extLst>
          </p:nvPr>
        </p:nvGraphicFramePr>
        <p:xfrm>
          <a:off x="190840" y="1942989"/>
          <a:ext cx="11859838" cy="4256909"/>
        </p:xfrm>
        <a:graphic>
          <a:graphicData uri="http://schemas.openxmlformats.org/drawingml/2006/table">
            <a:tbl>
              <a:tblPr firstRow="1" bandRow="1">
                <a:tableStyleId>{F5AB1C69-6EDB-4FF4-983F-18BD219EF322}</a:tableStyleId>
              </a:tblPr>
              <a:tblGrid>
                <a:gridCol w="7919490">
                  <a:extLst>
                    <a:ext uri="{9D8B030D-6E8A-4147-A177-3AD203B41FA5}">
                      <a16:colId xmlns:a16="http://schemas.microsoft.com/office/drawing/2014/main" val="3322778679"/>
                    </a:ext>
                  </a:extLst>
                </a:gridCol>
                <a:gridCol w="1749287">
                  <a:extLst>
                    <a:ext uri="{9D8B030D-6E8A-4147-A177-3AD203B41FA5}">
                      <a16:colId xmlns:a16="http://schemas.microsoft.com/office/drawing/2014/main" val="2016651713"/>
                    </a:ext>
                  </a:extLst>
                </a:gridCol>
                <a:gridCol w="2191061">
                  <a:extLst>
                    <a:ext uri="{9D8B030D-6E8A-4147-A177-3AD203B41FA5}">
                      <a16:colId xmlns:a16="http://schemas.microsoft.com/office/drawing/2014/main" val="4036740786"/>
                    </a:ext>
                  </a:extLst>
                </a:gridCol>
              </a:tblGrid>
              <a:tr h="375168">
                <a:tc>
                  <a:txBody>
                    <a:bodyPr/>
                    <a:lstStyle/>
                    <a:p>
                      <a:pPr algn="l"/>
                      <a:r>
                        <a:rPr lang="en-US" sz="2000" dirty="0">
                          <a:latin typeface="Open Sans" pitchFamily="2" charset="0"/>
                          <a:ea typeface="Open Sans" pitchFamily="2" charset="0"/>
                          <a:cs typeface="Open Sans" pitchFamily="2" charset="0"/>
                        </a:rPr>
                        <a:t>Recommendation </a:t>
                      </a:r>
                    </a:p>
                  </a:txBody>
                  <a:tcPr>
                    <a:solidFill>
                      <a:srgbClr val="E23D31"/>
                    </a:solidFill>
                  </a:tcPr>
                </a:tc>
                <a:tc>
                  <a:txBody>
                    <a:bodyPr/>
                    <a:lstStyle/>
                    <a:p>
                      <a:pPr algn="ctr"/>
                      <a:r>
                        <a:rPr lang="en-US" sz="2000">
                          <a:latin typeface="Open Sans" pitchFamily="2" charset="0"/>
                          <a:ea typeface="Open Sans" pitchFamily="2" charset="0"/>
                          <a:cs typeface="Open Sans" pitchFamily="2" charset="0"/>
                        </a:rPr>
                        <a:t>Strength</a:t>
                      </a:r>
                    </a:p>
                  </a:txBody>
                  <a:tcPr>
                    <a:solidFill>
                      <a:srgbClr val="E23D31"/>
                    </a:solidFill>
                  </a:tcPr>
                </a:tc>
                <a:tc>
                  <a:txBody>
                    <a:bodyPr/>
                    <a:lstStyle/>
                    <a:p>
                      <a:pPr algn="ctr"/>
                      <a:r>
                        <a:rPr lang="en-US" sz="2000">
                          <a:latin typeface="Open Sans" pitchFamily="2" charset="0"/>
                          <a:ea typeface="Open Sans" pitchFamily="2" charset="0"/>
                          <a:cs typeface="Open Sans" pitchFamily="2" charset="0"/>
                        </a:rPr>
                        <a:t>Evidence Certainty</a:t>
                      </a:r>
                    </a:p>
                  </a:txBody>
                  <a:tcPr>
                    <a:solidFill>
                      <a:srgbClr val="E23D31"/>
                    </a:solidFill>
                  </a:tcPr>
                </a:tc>
                <a:extLst>
                  <a:ext uri="{0D108BD9-81ED-4DB2-BD59-A6C34878D82A}">
                    <a16:rowId xmlns:a16="http://schemas.microsoft.com/office/drawing/2014/main" val="430282136"/>
                  </a:ext>
                </a:extLst>
              </a:tr>
              <a:tr h="3555869">
                <a:tc>
                  <a:txBody>
                    <a:bodyPr/>
                    <a:lstStyle/>
                    <a:p>
                      <a:pPr marL="0" marR="0" lvl="0" indent="0" algn="l" rtl="0">
                        <a:lnSpc>
                          <a:spcPct val="100000"/>
                        </a:lnSpc>
                        <a:spcBef>
                          <a:spcPts val="0"/>
                        </a:spcBef>
                        <a:spcAft>
                          <a:spcPts val="0"/>
                        </a:spcAft>
                        <a:buClrTx/>
                        <a:buSzTx/>
                        <a:buFontTx/>
                        <a:buNone/>
                      </a:pPr>
                      <a:r>
                        <a:rPr lang="en-US" sz="2000" b="0" i="0">
                          <a:solidFill>
                            <a:schemeClr val="tx1"/>
                          </a:solidFill>
                          <a:latin typeface="Open Sans" pitchFamily="2" charset="0"/>
                          <a:ea typeface="Open Sans" pitchFamily="2" charset="0"/>
                          <a:cs typeface="Open Sans" pitchFamily="2" charset="0"/>
                        </a:rPr>
                        <a:t>In adults with primary ITP needing additional treatment after initial therapy with corticosteroids (with or without IVIG), the ASH guideline panel recommends a thrombopoietic agent (strong recommendation based on moderate certainty in the evidence of effects ⨁⨁⨁◯) </a:t>
                      </a:r>
                    </a:p>
                    <a:p>
                      <a:pPr marL="0" marR="0" lvl="0" indent="0" algn="l" rtl="0">
                        <a:lnSpc>
                          <a:spcPct val="100000"/>
                        </a:lnSpc>
                        <a:spcBef>
                          <a:spcPts val="0"/>
                        </a:spcBef>
                        <a:spcAft>
                          <a:spcPts val="0"/>
                        </a:spcAft>
                        <a:buClrTx/>
                        <a:buSzTx/>
                        <a:buFontTx/>
                        <a:buNone/>
                      </a:pPr>
                      <a:endParaRPr lang="en-US" sz="2000" b="0" i="0">
                        <a:solidFill>
                          <a:schemeClr val="tx1"/>
                        </a:solidFill>
                        <a:latin typeface="Open Sans" pitchFamily="2" charset="0"/>
                        <a:ea typeface="Open Sans" pitchFamily="2" charset="0"/>
                        <a:cs typeface="Open Sans" pitchFamily="2" charset="0"/>
                      </a:endParaRPr>
                    </a:p>
                    <a:p>
                      <a:pPr marL="0" marR="0" lvl="0" indent="0" algn="l" rtl="0">
                        <a:lnSpc>
                          <a:spcPct val="100000"/>
                        </a:lnSpc>
                        <a:spcBef>
                          <a:spcPts val="0"/>
                        </a:spcBef>
                        <a:spcAft>
                          <a:spcPts val="0"/>
                        </a:spcAft>
                        <a:buClrTx/>
                        <a:buSzTx/>
                        <a:buFontTx/>
                        <a:buNone/>
                      </a:pPr>
                      <a:r>
                        <a:rPr lang="en-US" sz="2000" b="1" i="1">
                          <a:solidFill>
                            <a:schemeClr val="tx1"/>
                          </a:solidFill>
                          <a:latin typeface="Open Sans" pitchFamily="2" charset="0"/>
                          <a:ea typeface="Open Sans" pitchFamily="2" charset="0"/>
                          <a:cs typeface="Open Sans" pitchFamily="2" charset="0"/>
                        </a:rPr>
                        <a:t>or</a:t>
                      </a:r>
                      <a:r>
                        <a:rPr lang="en-US" sz="2000" b="0" i="0">
                          <a:solidFill>
                            <a:schemeClr val="tx1"/>
                          </a:solidFill>
                          <a:latin typeface="Open Sans" pitchFamily="2" charset="0"/>
                          <a:ea typeface="Open Sans" pitchFamily="2" charset="0"/>
                          <a:cs typeface="Open Sans" pitchFamily="2" charset="0"/>
                        </a:rPr>
                        <a:t> </a:t>
                      </a:r>
                    </a:p>
                    <a:p>
                      <a:pPr marL="0" marR="0" lvl="0" indent="0" algn="l" rtl="0">
                        <a:lnSpc>
                          <a:spcPct val="100000"/>
                        </a:lnSpc>
                        <a:spcBef>
                          <a:spcPts val="0"/>
                        </a:spcBef>
                        <a:spcAft>
                          <a:spcPts val="0"/>
                        </a:spcAft>
                        <a:buClrTx/>
                        <a:buSzTx/>
                        <a:buFontTx/>
                        <a:buNone/>
                      </a:pPr>
                      <a:endParaRPr lang="en-US" sz="2000" b="0" i="0">
                        <a:solidFill>
                          <a:schemeClr val="tx1"/>
                        </a:solidFill>
                        <a:latin typeface="Open Sans" pitchFamily="2" charset="0"/>
                        <a:ea typeface="Open Sans" pitchFamily="2" charset="0"/>
                        <a:cs typeface="Open Sans" pitchFamily="2" charset="0"/>
                      </a:endParaRPr>
                    </a:p>
                    <a:p>
                      <a:pPr marL="0" marR="0" lvl="0" indent="0" algn="l" rtl="0">
                        <a:lnSpc>
                          <a:spcPct val="100000"/>
                        </a:lnSpc>
                        <a:spcBef>
                          <a:spcPts val="0"/>
                        </a:spcBef>
                        <a:spcAft>
                          <a:spcPts val="0"/>
                        </a:spcAft>
                        <a:buClrTx/>
                        <a:buSzTx/>
                        <a:buFontTx/>
                        <a:buNone/>
                      </a:pPr>
                      <a:r>
                        <a:rPr lang="en-US" sz="2000" b="0" i="0">
                          <a:solidFill>
                            <a:schemeClr val="tx1"/>
                          </a:solidFill>
                          <a:latin typeface="Open Sans" pitchFamily="2" charset="0"/>
                          <a:ea typeface="Open Sans" pitchFamily="2" charset="0"/>
                          <a:cs typeface="Open Sans" pitchFamily="2" charset="0"/>
                        </a:rPr>
                        <a:t>suggests rituximab (conditional recommendation based on low certainty in the evidence ⨁⨁◯◯). </a:t>
                      </a:r>
                    </a:p>
                  </a:txBody>
                  <a:tcPr/>
                </a:tc>
                <a:tc>
                  <a:txBody>
                    <a:bodyPr/>
                    <a:lstStyle/>
                    <a:p>
                      <a:pPr algn="ctr"/>
                      <a:r>
                        <a:rPr lang="en-US" sz="2000">
                          <a:latin typeface="Open Sans" pitchFamily="2" charset="0"/>
                          <a:ea typeface="Open Sans" pitchFamily="2" charset="0"/>
                          <a:cs typeface="Open Sans" pitchFamily="2" charset="0"/>
                        </a:rPr>
                        <a:t>Strong</a:t>
                      </a:r>
                    </a:p>
                    <a:p>
                      <a:pPr algn="ctr"/>
                      <a:endParaRPr lang="en-US" sz="2000">
                        <a:latin typeface="Open Sans" pitchFamily="2" charset="0"/>
                        <a:ea typeface="Open Sans" pitchFamily="2" charset="0"/>
                        <a:cs typeface="Open Sans" pitchFamily="2" charset="0"/>
                      </a:endParaRPr>
                    </a:p>
                    <a:p>
                      <a:pPr algn="ctr"/>
                      <a:endParaRPr lang="en-US" sz="2000">
                        <a:latin typeface="Open Sans" pitchFamily="2" charset="0"/>
                        <a:ea typeface="Open Sans" pitchFamily="2" charset="0"/>
                        <a:cs typeface="Open Sans" pitchFamily="2" charset="0"/>
                      </a:endParaRPr>
                    </a:p>
                    <a:p>
                      <a:pPr algn="ctr"/>
                      <a:endParaRPr lang="en-US" sz="2000">
                        <a:latin typeface="Open Sans" pitchFamily="2" charset="0"/>
                        <a:ea typeface="Open Sans" pitchFamily="2" charset="0"/>
                        <a:cs typeface="Open Sans" pitchFamily="2" charset="0"/>
                      </a:endParaRPr>
                    </a:p>
                    <a:p>
                      <a:pPr algn="ctr"/>
                      <a:endParaRPr lang="en-US" sz="2000">
                        <a:latin typeface="Open Sans" pitchFamily="2" charset="0"/>
                        <a:ea typeface="Open Sans" pitchFamily="2" charset="0"/>
                        <a:cs typeface="Open Sans" pitchFamily="2" charset="0"/>
                      </a:endParaRPr>
                    </a:p>
                    <a:p>
                      <a:pPr algn="ctr"/>
                      <a:r>
                        <a:rPr lang="en-US" sz="2000">
                          <a:latin typeface="Open Sans" pitchFamily="2" charset="0"/>
                          <a:ea typeface="Open Sans" pitchFamily="2" charset="0"/>
                          <a:cs typeface="Open Sans" pitchFamily="2" charset="0"/>
                        </a:rPr>
                        <a:t>Conditional</a:t>
                      </a:r>
                    </a:p>
                  </a:txBody>
                  <a:tcPr anchor="ctr"/>
                </a:tc>
                <a:tc>
                  <a:txBody>
                    <a:bodyPr/>
                    <a:lstStyle/>
                    <a:p>
                      <a:pPr algn="ctr"/>
                      <a:endParaRPr lang="en-US" sz="2000" dirty="0">
                        <a:latin typeface="Open Sans" pitchFamily="2" charset="0"/>
                        <a:ea typeface="Open Sans" pitchFamily="2" charset="0"/>
                        <a:cs typeface="Open Sans" pitchFamily="2" charset="0"/>
                      </a:endParaRPr>
                    </a:p>
                    <a:p>
                      <a:pPr algn="ctr"/>
                      <a:r>
                        <a:rPr lang="en-US" sz="2000" dirty="0">
                          <a:latin typeface="Open Sans" pitchFamily="2" charset="0"/>
                          <a:ea typeface="Open Sans" pitchFamily="2" charset="0"/>
                          <a:cs typeface="Open Sans" pitchFamily="2" charset="0"/>
                        </a:rPr>
                        <a:t>Moderate</a:t>
                      </a:r>
                    </a:p>
                    <a:p>
                      <a:pPr algn="ctr"/>
                      <a:endParaRPr lang="en-US" sz="2000" dirty="0">
                        <a:latin typeface="Open Sans" pitchFamily="2" charset="0"/>
                        <a:ea typeface="Open Sans" pitchFamily="2" charset="0"/>
                        <a:cs typeface="Open Sans" pitchFamily="2" charset="0"/>
                      </a:endParaRPr>
                    </a:p>
                    <a:p>
                      <a:pPr algn="ctr"/>
                      <a:endParaRPr lang="en-US" sz="2000" dirty="0">
                        <a:latin typeface="Open Sans" pitchFamily="2" charset="0"/>
                        <a:ea typeface="Open Sans" pitchFamily="2" charset="0"/>
                        <a:cs typeface="Open Sans" pitchFamily="2" charset="0"/>
                      </a:endParaRPr>
                    </a:p>
                    <a:p>
                      <a:pPr algn="ctr"/>
                      <a:endParaRPr lang="en-US" sz="2000" dirty="0">
                        <a:latin typeface="Open Sans" pitchFamily="2" charset="0"/>
                        <a:ea typeface="Open Sans" pitchFamily="2" charset="0"/>
                        <a:cs typeface="Open Sans" pitchFamily="2" charset="0"/>
                      </a:endParaRPr>
                    </a:p>
                    <a:p>
                      <a:pPr algn="ctr"/>
                      <a:endParaRPr lang="en-US" sz="2000" dirty="0">
                        <a:latin typeface="Open Sans" pitchFamily="2" charset="0"/>
                        <a:ea typeface="Open Sans" pitchFamily="2" charset="0"/>
                        <a:cs typeface="Open Sans" pitchFamily="2" charset="0"/>
                      </a:endParaRPr>
                    </a:p>
                    <a:p>
                      <a:pPr algn="ctr"/>
                      <a:r>
                        <a:rPr lang="en-US" sz="2000" dirty="0">
                          <a:latin typeface="Open Sans" pitchFamily="2" charset="0"/>
                          <a:ea typeface="Open Sans" pitchFamily="2" charset="0"/>
                          <a:cs typeface="Open Sans" pitchFamily="2" charset="0"/>
                        </a:rPr>
                        <a:t>Low</a:t>
                      </a:r>
                    </a:p>
                    <a:p>
                      <a:pPr algn="ctr"/>
                      <a:endParaRPr lang="en-US" sz="2000" dirty="0">
                        <a:latin typeface="Open Sans" pitchFamily="2" charset="0"/>
                        <a:ea typeface="Open Sans" pitchFamily="2" charset="0"/>
                        <a:cs typeface="Open Sans" pitchFamily="2" charset="0"/>
                      </a:endParaRPr>
                    </a:p>
                  </a:txBody>
                  <a:tcPr anchor="ctr"/>
                </a:tc>
                <a:extLst>
                  <a:ext uri="{0D108BD9-81ED-4DB2-BD59-A6C34878D82A}">
                    <a16:rowId xmlns:a16="http://schemas.microsoft.com/office/drawing/2014/main" val="311393703"/>
                  </a:ext>
                </a:extLst>
              </a:tr>
            </a:tbl>
          </a:graphicData>
        </a:graphic>
      </p:graphicFrame>
    </p:spTree>
    <p:extLst>
      <p:ext uri="{BB962C8B-B14F-4D97-AF65-F5344CB8AC3E}">
        <p14:creationId xmlns:p14="http://schemas.microsoft.com/office/powerpoint/2010/main" val="274291016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3C9156-CD6A-15AD-974D-19FEA69C111C}"/>
            </a:ext>
          </a:extLst>
        </p:cNvPr>
        <p:cNvGrpSpPr/>
        <p:nvPr/>
      </p:nvGrpSpPr>
      <p:grpSpPr>
        <a:xfrm>
          <a:off x="0" y="0"/>
          <a:ext cx="0" cy="0"/>
          <a:chOff x="0" y="0"/>
          <a:chExt cx="0" cy="0"/>
        </a:xfrm>
      </p:grpSpPr>
      <p:graphicFrame>
        <p:nvGraphicFramePr>
          <p:cNvPr id="7" name="Table 6">
            <a:extLst>
              <a:ext uri="{FF2B5EF4-FFF2-40B4-BE49-F238E27FC236}">
                <a16:creationId xmlns:a16="http://schemas.microsoft.com/office/drawing/2014/main" id="{6DD6B8BF-B48C-AB2B-BCBC-D29D88120BED}"/>
              </a:ext>
            </a:extLst>
          </p:cNvPr>
          <p:cNvGraphicFramePr>
            <a:graphicFrameLocks noGrp="1"/>
          </p:cNvGraphicFramePr>
          <p:nvPr>
            <p:extLst>
              <p:ext uri="{D42A27DB-BD31-4B8C-83A1-F6EECF244321}">
                <p14:modId xmlns:p14="http://schemas.microsoft.com/office/powerpoint/2010/main" val="3679229356"/>
              </p:ext>
            </p:extLst>
          </p:nvPr>
        </p:nvGraphicFramePr>
        <p:xfrm>
          <a:off x="80601" y="2181527"/>
          <a:ext cx="12030798" cy="3383280"/>
        </p:xfrm>
        <a:graphic>
          <a:graphicData uri="http://schemas.openxmlformats.org/drawingml/2006/table">
            <a:tbl>
              <a:tblPr firstRow="1" bandRow="1">
                <a:tableStyleId>{F5AB1C69-6EDB-4FF4-983F-18BD219EF322}</a:tableStyleId>
              </a:tblPr>
              <a:tblGrid>
                <a:gridCol w="12030798">
                  <a:extLst>
                    <a:ext uri="{9D8B030D-6E8A-4147-A177-3AD203B41FA5}">
                      <a16:colId xmlns:a16="http://schemas.microsoft.com/office/drawing/2014/main" val="3322778679"/>
                    </a:ext>
                  </a:extLst>
                </a:gridCol>
              </a:tblGrid>
              <a:tr h="282220">
                <a:tc>
                  <a:txBody>
                    <a:bodyPr/>
                    <a:lstStyle/>
                    <a:p>
                      <a:pPr algn="l"/>
                      <a:r>
                        <a:rPr lang="en-US" sz="2000">
                          <a:latin typeface="Open Sans" pitchFamily="2" charset="0"/>
                          <a:ea typeface="Open Sans" pitchFamily="2" charset="0"/>
                          <a:cs typeface="Open Sans" pitchFamily="2" charset="0"/>
                        </a:rPr>
                        <a:t>Remarks </a:t>
                      </a:r>
                    </a:p>
                  </a:txBody>
                  <a:tcPr>
                    <a:solidFill>
                      <a:srgbClr val="E23D31"/>
                    </a:solidFill>
                  </a:tcPr>
                </a:tc>
                <a:extLst>
                  <a:ext uri="{0D108BD9-81ED-4DB2-BD59-A6C34878D82A}">
                    <a16:rowId xmlns:a16="http://schemas.microsoft.com/office/drawing/2014/main" val="430282136"/>
                  </a:ext>
                </a:extLst>
              </a:tr>
              <a:tr h="2843749">
                <a:tc>
                  <a:txBody>
                    <a:bodyPr/>
                    <a:lstStyle/>
                    <a:p>
                      <a:pPr marL="342900" marR="0" lvl="0" indent="-342900" algn="l" rtl="0">
                        <a:lnSpc>
                          <a:spcPct val="100000"/>
                        </a:lnSpc>
                        <a:spcBef>
                          <a:spcPts val="0"/>
                        </a:spcBef>
                        <a:spcAft>
                          <a:spcPts val="0"/>
                        </a:spcAft>
                        <a:buClrTx/>
                        <a:buSzTx/>
                        <a:buFont typeface="Arial" panose="020B0604020202020204" pitchFamily="34" charset="0"/>
                        <a:buChar char="•"/>
                      </a:pPr>
                      <a:r>
                        <a:rPr lang="en-US" sz="1900" b="0" i="0" dirty="0">
                          <a:solidFill>
                            <a:schemeClr val="tx1"/>
                          </a:solidFill>
                          <a:latin typeface="Open Sans" pitchFamily="2" charset="0"/>
                          <a:ea typeface="Open Sans" pitchFamily="2" charset="0"/>
                          <a:cs typeface="Open Sans" pitchFamily="2" charset="0"/>
                        </a:rPr>
                        <a:t>If a thrombopoietic agent is used, any approved thrombopoietic agent at a standard starting dose may be used. Duration of therapy is typically guided by clinical response, toxicity, and platelet count stability. </a:t>
                      </a:r>
                    </a:p>
                    <a:p>
                      <a:pPr marL="342900" marR="0" lvl="0" indent="-342900" algn="l" rtl="0">
                        <a:lnSpc>
                          <a:spcPct val="100000"/>
                        </a:lnSpc>
                        <a:spcBef>
                          <a:spcPts val="0"/>
                        </a:spcBef>
                        <a:spcAft>
                          <a:spcPts val="0"/>
                        </a:spcAft>
                        <a:buClrTx/>
                        <a:buSzTx/>
                        <a:buFont typeface="Arial" panose="020B0604020202020204" pitchFamily="34" charset="0"/>
                        <a:buChar char="•"/>
                      </a:pPr>
                      <a:endParaRPr lang="en-US" sz="1900" b="0" i="0" dirty="0">
                        <a:solidFill>
                          <a:schemeClr val="tx1"/>
                        </a:solidFill>
                        <a:latin typeface="Open Sans" pitchFamily="2" charset="0"/>
                        <a:ea typeface="Open Sans" pitchFamily="2" charset="0"/>
                        <a:cs typeface="Open Sans" pitchFamily="2" charset="0"/>
                      </a:endParaRPr>
                    </a:p>
                    <a:p>
                      <a:pPr marL="342900" marR="0" lvl="0" indent="-342900" algn="l" rtl="0">
                        <a:lnSpc>
                          <a:spcPct val="100000"/>
                        </a:lnSpc>
                        <a:spcBef>
                          <a:spcPts val="0"/>
                        </a:spcBef>
                        <a:spcAft>
                          <a:spcPts val="0"/>
                        </a:spcAft>
                        <a:buClrTx/>
                        <a:buSzTx/>
                        <a:buFont typeface="Arial" panose="020B0604020202020204" pitchFamily="34" charset="0"/>
                        <a:buChar char="•"/>
                      </a:pPr>
                      <a:r>
                        <a:rPr lang="en-US" sz="1900" b="0" i="0" dirty="0">
                          <a:solidFill>
                            <a:schemeClr val="tx1"/>
                          </a:solidFill>
                          <a:latin typeface="Open Sans" pitchFamily="2" charset="0"/>
                          <a:ea typeface="Open Sans" pitchFamily="2" charset="0"/>
                          <a:cs typeface="Open Sans" pitchFamily="2" charset="0"/>
                        </a:rPr>
                        <a:t>Rituximab may be preferable for patients who value avoiding chronic medication, or who have a contraindication to, are unable to access, or cannot tolerate thrombopoietic agents. </a:t>
                      </a:r>
                    </a:p>
                    <a:p>
                      <a:pPr marL="342900" marR="0" lvl="0" indent="-342900" algn="l" rtl="0">
                        <a:lnSpc>
                          <a:spcPct val="100000"/>
                        </a:lnSpc>
                        <a:spcBef>
                          <a:spcPts val="0"/>
                        </a:spcBef>
                        <a:spcAft>
                          <a:spcPts val="0"/>
                        </a:spcAft>
                        <a:buClrTx/>
                        <a:buSzTx/>
                        <a:buFont typeface="Arial" panose="020B0604020202020204" pitchFamily="34" charset="0"/>
                        <a:buChar char="•"/>
                      </a:pPr>
                      <a:endParaRPr lang="en-US" sz="1900" b="0" i="0" dirty="0">
                        <a:solidFill>
                          <a:schemeClr val="tx1"/>
                        </a:solidFill>
                        <a:latin typeface="Open Sans" pitchFamily="2" charset="0"/>
                        <a:ea typeface="Open Sans" pitchFamily="2" charset="0"/>
                        <a:cs typeface="Open Sans" pitchFamily="2" charset="0"/>
                      </a:endParaRPr>
                    </a:p>
                    <a:p>
                      <a:pPr marL="342900" marR="0" lvl="0" indent="-342900" algn="l" rtl="0">
                        <a:lnSpc>
                          <a:spcPct val="100000"/>
                        </a:lnSpc>
                        <a:spcBef>
                          <a:spcPts val="0"/>
                        </a:spcBef>
                        <a:spcAft>
                          <a:spcPts val="0"/>
                        </a:spcAft>
                        <a:buClrTx/>
                        <a:buSzTx/>
                        <a:buFont typeface="Arial" panose="020B0604020202020204" pitchFamily="34" charset="0"/>
                        <a:buChar char="•"/>
                      </a:pPr>
                      <a:r>
                        <a:rPr lang="en-US" sz="1900" b="0" i="0" dirty="0">
                          <a:solidFill>
                            <a:schemeClr val="tx1"/>
                          </a:solidFill>
                          <a:latin typeface="Open Sans" pitchFamily="2" charset="0"/>
                          <a:ea typeface="Open Sans" pitchFamily="2" charset="0"/>
                          <a:cs typeface="Open Sans" pitchFamily="2" charset="0"/>
                        </a:rPr>
                        <a:t>If rituximab is used, the most studied regiment is 375 mg/m2 × 4 weekly doses. However, other doses and schedules of rituximab may be used according to local practice. Biosimilars to rituximab are suitable substitutes. </a:t>
                      </a:r>
                    </a:p>
                  </a:txBody>
                  <a:tcPr/>
                </a:tc>
                <a:extLst>
                  <a:ext uri="{0D108BD9-81ED-4DB2-BD59-A6C34878D82A}">
                    <a16:rowId xmlns:a16="http://schemas.microsoft.com/office/drawing/2014/main" val="311393703"/>
                  </a:ext>
                </a:extLst>
              </a:tr>
            </a:tbl>
          </a:graphicData>
        </a:graphic>
      </p:graphicFrame>
      <p:sp>
        <p:nvSpPr>
          <p:cNvPr id="8" name="Title 1">
            <a:extLst>
              <a:ext uri="{FF2B5EF4-FFF2-40B4-BE49-F238E27FC236}">
                <a16:creationId xmlns:a16="http://schemas.microsoft.com/office/drawing/2014/main" id="{1C255428-0668-5F71-C08C-466276BB03F6}"/>
              </a:ext>
            </a:extLst>
          </p:cNvPr>
          <p:cNvSpPr>
            <a:spLocks noGrp="1"/>
          </p:cNvSpPr>
          <p:nvPr>
            <p:ph type="title"/>
          </p:nvPr>
        </p:nvSpPr>
        <p:spPr>
          <a:xfrm>
            <a:off x="121444" y="1149937"/>
            <a:ext cx="10972800" cy="713539"/>
          </a:xfrm>
        </p:spPr>
        <p:txBody>
          <a:bodyPr lIns="0" tIns="0" anchor="ctr"/>
          <a:lstStyle/>
          <a:p>
            <a:r>
              <a:rPr lang="en-US" sz="2670" dirty="0">
                <a:latin typeface="Barlow Condensed" panose="00000506000000000000" pitchFamily="2" charset="0"/>
                <a:ea typeface="Calibri"/>
                <a:cs typeface="Calibri"/>
              </a:rPr>
              <a:t>Recommendation 2a: </a:t>
            </a:r>
          </a:p>
        </p:txBody>
      </p:sp>
    </p:spTree>
    <p:extLst>
      <p:ext uri="{BB962C8B-B14F-4D97-AF65-F5344CB8AC3E}">
        <p14:creationId xmlns:p14="http://schemas.microsoft.com/office/powerpoint/2010/main" val="195271150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E8DF05-D0BF-0AAB-986A-C953F5A4825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3E67F04-95AC-234E-E840-5771FBA75851}"/>
              </a:ext>
            </a:extLst>
          </p:cNvPr>
          <p:cNvSpPr>
            <a:spLocks noGrp="1"/>
          </p:cNvSpPr>
          <p:nvPr>
            <p:ph type="title"/>
          </p:nvPr>
        </p:nvSpPr>
        <p:spPr>
          <a:xfrm>
            <a:off x="141322" y="1229449"/>
            <a:ext cx="10972800" cy="713539"/>
          </a:xfrm>
        </p:spPr>
        <p:txBody>
          <a:bodyPr lIns="0" tIns="0" anchor="ctr"/>
          <a:lstStyle/>
          <a:p>
            <a:r>
              <a:rPr lang="en-US" sz="2670" dirty="0">
                <a:latin typeface="Barlow Condensed" panose="00000506000000000000" pitchFamily="2" charset="0"/>
                <a:ea typeface="Calibri"/>
                <a:cs typeface="Calibri"/>
              </a:rPr>
              <a:t>Recommendation 2b: </a:t>
            </a:r>
          </a:p>
        </p:txBody>
      </p:sp>
      <p:graphicFrame>
        <p:nvGraphicFramePr>
          <p:cNvPr id="4" name="Table 3">
            <a:extLst>
              <a:ext uri="{FF2B5EF4-FFF2-40B4-BE49-F238E27FC236}">
                <a16:creationId xmlns:a16="http://schemas.microsoft.com/office/drawing/2014/main" id="{84D0B71E-245F-7078-86C8-E3DF4F862E3F}"/>
              </a:ext>
            </a:extLst>
          </p:cNvPr>
          <p:cNvGraphicFramePr>
            <a:graphicFrameLocks noGrp="1"/>
          </p:cNvGraphicFramePr>
          <p:nvPr>
            <p:extLst>
              <p:ext uri="{D42A27DB-BD31-4B8C-83A1-F6EECF244321}">
                <p14:modId xmlns:p14="http://schemas.microsoft.com/office/powerpoint/2010/main" val="2572366745"/>
              </p:ext>
            </p:extLst>
          </p:nvPr>
        </p:nvGraphicFramePr>
        <p:xfrm>
          <a:off x="141322" y="1846920"/>
          <a:ext cx="11859838" cy="2226873"/>
        </p:xfrm>
        <a:graphic>
          <a:graphicData uri="http://schemas.openxmlformats.org/drawingml/2006/table">
            <a:tbl>
              <a:tblPr firstRow="1" bandRow="1">
                <a:tableStyleId>{F5AB1C69-6EDB-4FF4-983F-18BD219EF322}</a:tableStyleId>
              </a:tblPr>
              <a:tblGrid>
                <a:gridCol w="7919490">
                  <a:extLst>
                    <a:ext uri="{9D8B030D-6E8A-4147-A177-3AD203B41FA5}">
                      <a16:colId xmlns:a16="http://schemas.microsoft.com/office/drawing/2014/main" val="3322778679"/>
                    </a:ext>
                  </a:extLst>
                </a:gridCol>
                <a:gridCol w="1749287">
                  <a:extLst>
                    <a:ext uri="{9D8B030D-6E8A-4147-A177-3AD203B41FA5}">
                      <a16:colId xmlns:a16="http://schemas.microsoft.com/office/drawing/2014/main" val="2016651713"/>
                    </a:ext>
                  </a:extLst>
                </a:gridCol>
                <a:gridCol w="2191061">
                  <a:extLst>
                    <a:ext uri="{9D8B030D-6E8A-4147-A177-3AD203B41FA5}">
                      <a16:colId xmlns:a16="http://schemas.microsoft.com/office/drawing/2014/main" val="4036740786"/>
                    </a:ext>
                  </a:extLst>
                </a:gridCol>
              </a:tblGrid>
              <a:tr h="293527">
                <a:tc>
                  <a:txBody>
                    <a:bodyPr/>
                    <a:lstStyle/>
                    <a:p>
                      <a:pPr algn="l"/>
                      <a:r>
                        <a:rPr lang="en-US" sz="1600" dirty="0">
                          <a:latin typeface="Open Sans" pitchFamily="2" charset="0"/>
                          <a:ea typeface="Open Sans" pitchFamily="2" charset="0"/>
                          <a:cs typeface="Open Sans" pitchFamily="2" charset="0"/>
                        </a:rPr>
                        <a:t>Recommendation </a:t>
                      </a:r>
                    </a:p>
                  </a:txBody>
                  <a:tcPr>
                    <a:solidFill>
                      <a:srgbClr val="E23D31"/>
                    </a:solidFill>
                  </a:tcPr>
                </a:tc>
                <a:tc>
                  <a:txBody>
                    <a:bodyPr/>
                    <a:lstStyle/>
                    <a:p>
                      <a:pPr algn="ctr"/>
                      <a:r>
                        <a:rPr lang="en-US" sz="1600">
                          <a:latin typeface="Open Sans" pitchFamily="2" charset="0"/>
                          <a:ea typeface="Open Sans" pitchFamily="2" charset="0"/>
                          <a:cs typeface="Open Sans" pitchFamily="2" charset="0"/>
                        </a:rPr>
                        <a:t>Strength</a:t>
                      </a:r>
                    </a:p>
                  </a:txBody>
                  <a:tcPr>
                    <a:solidFill>
                      <a:srgbClr val="E23D31"/>
                    </a:solidFill>
                  </a:tcPr>
                </a:tc>
                <a:tc>
                  <a:txBody>
                    <a:bodyPr/>
                    <a:lstStyle/>
                    <a:p>
                      <a:pPr algn="ctr"/>
                      <a:r>
                        <a:rPr lang="en-US" sz="1600">
                          <a:latin typeface="Open Sans" pitchFamily="2" charset="0"/>
                          <a:ea typeface="Open Sans" pitchFamily="2" charset="0"/>
                          <a:cs typeface="Open Sans" pitchFamily="2" charset="0"/>
                        </a:rPr>
                        <a:t>Evidence Certainty</a:t>
                      </a:r>
                    </a:p>
                  </a:txBody>
                  <a:tcPr>
                    <a:solidFill>
                      <a:srgbClr val="E23D31"/>
                    </a:solidFill>
                  </a:tcPr>
                </a:tc>
                <a:extLst>
                  <a:ext uri="{0D108BD9-81ED-4DB2-BD59-A6C34878D82A}">
                    <a16:rowId xmlns:a16="http://schemas.microsoft.com/office/drawing/2014/main" val="430282136"/>
                  </a:ext>
                </a:extLst>
              </a:tr>
              <a:tr h="1891593">
                <a:tc>
                  <a:txBody>
                    <a:bodyPr/>
                    <a:lstStyle/>
                    <a:p>
                      <a:pPr marL="0" marR="0" lvl="0" indent="0" algn="l" rtl="0">
                        <a:lnSpc>
                          <a:spcPct val="100000"/>
                        </a:lnSpc>
                        <a:spcBef>
                          <a:spcPts val="0"/>
                        </a:spcBef>
                        <a:spcAft>
                          <a:spcPts val="0"/>
                        </a:spcAft>
                        <a:buClrTx/>
                        <a:buSzTx/>
                        <a:buFontTx/>
                        <a:buNone/>
                      </a:pPr>
                      <a:r>
                        <a:rPr lang="en-US" sz="1800" b="0" i="0" dirty="0">
                          <a:solidFill>
                            <a:schemeClr val="tx1"/>
                          </a:solidFill>
                          <a:latin typeface="Open Sans" pitchFamily="2" charset="0"/>
                          <a:ea typeface="Open Sans" pitchFamily="2" charset="0"/>
                          <a:cs typeface="Open Sans" pitchFamily="2" charset="0"/>
                        </a:rPr>
                        <a:t>For adults with primary ITP needing additional treatment after initial therapy with corticosteroids (with or without IVIG), who are either ineligible for or choose not to receive a thrombopoietic agent or rituximab, the ASH guideline panel suggests a BTK inhibitor, MMF, or a SYK inhibitor (conditional recommendation based on very low certainty in the evidence ⊕◯◯◯). </a:t>
                      </a:r>
                    </a:p>
                  </a:txBody>
                  <a:tcPr/>
                </a:tc>
                <a:tc>
                  <a:txBody>
                    <a:bodyPr/>
                    <a:lstStyle/>
                    <a:p>
                      <a:pPr algn="ctr"/>
                      <a:r>
                        <a:rPr lang="en-US" sz="1600">
                          <a:latin typeface="Open Sans" pitchFamily="2" charset="0"/>
                          <a:ea typeface="Open Sans" pitchFamily="2" charset="0"/>
                          <a:cs typeface="Open Sans" pitchFamily="2" charset="0"/>
                        </a:rPr>
                        <a:t>Conditional</a:t>
                      </a:r>
                    </a:p>
                  </a:txBody>
                  <a:tcPr anchor="ctr"/>
                </a:tc>
                <a:tc>
                  <a:txBody>
                    <a:bodyPr/>
                    <a:lstStyle/>
                    <a:p>
                      <a:pPr algn="ctr"/>
                      <a:endParaRPr lang="en-US" sz="1600" dirty="0">
                        <a:latin typeface="Open Sans" pitchFamily="2" charset="0"/>
                        <a:ea typeface="Open Sans" pitchFamily="2" charset="0"/>
                        <a:cs typeface="Open Sans" pitchFamily="2" charset="0"/>
                      </a:endParaRPr>
                    </a:p>
                    <a:p>
                      <a:pPr algn="ctr"/>
                      <a:r>
                        <a:rPr lang="en-US" sz="1600" dirty="0">
                          <a:latin typeface="Open Sans" pitchFamily="2" charset="0"/>
                          <a:ea typeface="Open Sans" pitchFamily="2" charset="0"/>
                          <a:cs typeface="Open Sans" pitchFamily="2" charset="0"/>
                        </a:rPr>
                        <a:t>Very low</a:t>
                      </a:r>
                    </a:p>
                    <a:p>
                      <a:pPr algn="ctr"/>
                      <a:endParaRPr lang="en-US" sz="1600" dirty="0">
                        <a:latin typeface="Open Sans" pitchFamily="2" charset="0"/>
                        <a:ea typeface="Open Sans" pitchFamily="2" charset="0"/>
                        <a:cs typeface="Open Sans" pitchFamily="2" charset="0"/>
                      </a:endParaRPr>
                    </a:p>
                  </a:txBody>
                  <a:tcPr anchor="ctr"/>
                </a:tc>
                <a:extLst>
                  <a:ext uri="{0D108BD9-81ED-4DB2-BD59-A6C34878D82A}">
                    <a16:rowId xmlns:a16="http://schemas.microsoft.com/office/drawing/2014/main" val="311393703"/>
                  </a:ext>
                </a:extLst>
              </a:tr>
            </a:tbl>
          </a:graphicData>
        </a:graphic>
      </p:graphicFrame>
      <p:graphicFrame>
        <p:nvGraphicFramePr>
          <p:cNvPr id="3" name="Table 2">
            <a:extLst>
              <a:ext uri="{FF2B5EF4-FFF2-40B4-BE49-F238E27FC236}">
                <a16:creationId xmlns:a16="http://schemas.microsoft.com/office/drawing/2014/main" id="{121BDC96-8F7F-63B8-2459-26734D016F70}"/>
              </a:ext>
            </a:extLst>
          </p:cNvPr>
          <p:cNvGraphicFramePr>
            <a:graphicFrameLocks noGrp="1"/>
          </p:cNvGraphicFramePr>
          <p:nvPr>
            <p:extLst>
              <p:ext uri="{D42A27DB-BD31-4B8C-83A1-F6EECF244321}">
                <p14:modId xmlns:p14="http://schemas.microsoft.com/office/powerpoint/2010/main" val="3512658310"/>
              </p:ext>
            </p:extLst>
          </p:nvPr>
        </p:nvGraphicFramePr>
        <p:xfrm>
          <a:off x="141322" y="4267252"/>
          <a:ext cx="11859838" cy="2259773"/>
        </p:xfrm>
        <a:graphic>
          <a:graphicData uri="http://schemas.openxmlformats.org/drawingml/2006/table">
            <a:tbl>
              <a:tblPr firstRow="1" bandRow="1">
                <a:tableStyleId>{F5AB1C69-6EDB-4FF4-983F-18BD219EF322}</a:tableStyleId>
              </a:tblPr>
              <a:tblGrid>
                <a:gridCol w="11859838">
                  <a:extLst>
                    <a:ext uri="{9D8B030D-6E8A-4147-A177-3AD203B41FA5}">
                      <a16:colId xmlns:a16="http://schemas.microsoft.com/office/drawing/2014/main" val="3322778679"/>
                    </a:ext>
                  </a:extLst>
                </a:gridCol>
              </a:tblGrid>
              <a:tr h="359468">
                <a:tc>
                  <a:txBody>
                    <a:bodyPr/>
                    <a:lstStyle/>
                    <a:p>
                      <a:pPr algn="l"/>
                      <a:r>
                        <a:rPr lang="en-US" sz="2000" dirty="0">
                          <a:latin typeface="Open Sans" pitchFamily="2" charset="0"/>
                          <a:ea typeface="Open Sans" pitchFamily="2" charset="0"/>
                          <a:cs typeface="Open Sans" pitchFamily="2" charset="0"/>
                        </a:rPr>
                        <a:t>Remarks </a:t>
                      </a:r>
                    </a:p>
                  </a:txBody>
                  <a:tcPr>
                    <a:solidFill>
                      <a:srgbClr val="E23D31"/>
                    </a:solidFill>
                  </a:tcPr>
                </a:tc>
                <a:extLst>
                  <a:ext uri="{0D108BD9-81ED-4DB2-BD59-A6C34878D82A}">
                    <a16:rowId xmlns:a16="http://schemas.microsoft.com/office/drawing/2014/main" val="430282136"/>
                  </a:ext>
                </a:extLst>
              </a:tr>
              <a:tr h="1863533">
                <a:tc>
                  <a:txBody>
                    <a:bodyPr/>
                    <a:lstStyle/>
                    <a:p>
                      <a:pPr marL="342900" marR="0" lvl="0" indent="-342900" algn="l" rtl="0">
                        <a:lnSpc>
                          <a:spcPct val="100000"/>
                        </a:lnSpc>
                        <a:spcBef>
                          <a:spcPts val="0"/>
                        </a:spcBef>
                        <a:spcAft>
                          <a:spcPts val="0"/>
                        </a:spcAft>
                        <a:buClrTx/>
                        <a:buSzTx/>
                        <a:buFont typeface="Arial" panose="020B0604020202020204" pitchFamily="34" charset="0"/>
                        <a:buChar char="•"/>
                      </a:pPr>
                      <a:r>
                        <a:rPr lang="en-US" sz="1900" b="0" i="0" dirty="0">
                          <a:solidFill>
                            <a:schemeClr val="tx1"/>
                          </a:solidFill>
                          <a:latin typeface="Open Sans" pitchFamily="2" charset="0"/>
                          <a:ea typeface="Open Sans" pitchFamily="2" charset="0"/>
                          <a:cs typeface="Open Sans" pitchFamily="2" charset="0"/>
                        </a:rPr>
                        <a:t>The panel concluded that current evidence in the population of interest is too indirect to definitively rank BTK inhibitors, MMF, or SYK inhibitors. Side effect profiles, cost, availability, and shared decision-making may be considered in selecting an agent. </a:t>
                      </a:r>
                    </a:p>
                    <a:p>
                      <a:pPr marL="342900" marR="0" lvl="0" indent="-342900" algn="l" rtl="0">
                        <a:lnSpc>
                          <a:spcPct val="100000"/>
                        </a:lnSpc>
                        <a:spcBef>
                          <a:spcPts val="0"/>
                        </a:spcBef>
                        <a:spcAft>
                          <a:spcPts val="0"/>
                        </a:spcAft>
                        <a:buClrTx/>
                        <a:buSzTx/>
                        <a:buFont typeface="Arial" panose="020B0604020202020204" pitchFamily="34" charset="0"/>
                        <a:buChar char="•"/>
                      </a:pPr>
                      <a:r>
                        <a:rPr lang="en-US" sz="1900" b="0" i="0" dirty="0">
                          <a:solidFill>
                            <a:schemeClr val="tx1"/>
                          </a:solidFill>
                          <a:latin typeface="Open Sans" pitchFamily="2" charset="0"/>
                          <a:ea typeface="Open Sans" pitchFamily="2" charset="0"/>
                          <a:cs typeface="Open Sans" pitchFamily="2" charset="0"/>
                        </a:rPr>
                        <a:t>The panel concluded that azathioprine has a less favorable benefit to harm ratio; therefore, it is not equivalent to the other suggested treatment options. Nevertheless, azathioprine may be useful in some settings due to its low cost, global availability, and safety profile in pregnancy. </a:t>
                      </a:r>
                    </a:p>
                  </a:txBody>
                  <a:tcPr/>
                </a:tc>
                <a:extLst>
                  <a:ext uri="{0D108BD9-81ED-4DB2-BD59-A6C34878D82A}">
                    <a16:rowId xmlns:a16="http://schemas.microsoft.com/office/drawing/2014/main" val="311393703"/>
                  </a:ext>
                </a:extLst>
              </a:tr>
            </a:tbl>
          </a:graphicData>
        </a:graphic>
      </p:graphicFrame>
    </p:spTree>
    <p:extLst>
      <p:ext uri="{BB962C8B-B14F-4D97-AF65-F5344CB8AC3E}">
        <p14:creationId xmlns:p14="http://schemas.microsoft.com/office/powerpoint/2010/main" val="231202933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2D8319-BD7D-621F-7225-68A017936319}"/>
            </a:ext>
          </a:extLst>
        </p:cNvPr>
        <p:cNvGrpSpPr/>
        <p:nvPr/>
      </p:nvGrpSpPr>
      <p:grpSpPr>
        <a:xfrm>
          <a:off x="0" y="0"/>
          <a:ext cx="0" cy="0"/>
          <a:chOff x="0" y="0"/>
          <a:chExt cx="0" cy="0"/>
        </a:xfrm>
      </p:grpSpPr>
      <p:sp>
        <p:nvSpPr>
          <p:cNvPr id="5" name="Espace réservé du contenu 4">
            <a:extLst>
              <a:ext uri="{FF2B5EF4-FFF2-40B4-BE49-F238E27FC236}">
                <a16:creationId xmlns:a16="http://schemas.microsoft.com/office/drawing/2014/main" id="{F913DA13-EDB7-7561-E813-081A9E992037}"/>
              </a:ext>
            </a:extLst>
          </p:cNvPr>
          <p:cNvSpPr>
            <a:spLocks noGrp="1"/>
          </p:cNvSpPr>
          <p:nvPr>
            <p:ph idx="1"/>
          </p:nvPr>
        </p:nvSpPr>
        <p:spPr>
          <a:xfrm>
            <a:off x="1958960" y="2054108"/>
            <a:ext cx="9432940" cy="1466332"/>
          </a:xfrm>
        </p:spPr>
        <p:txBody>
          <a:bodyPr lIns="0" tIns="0" rIns="0" bIns="0" anchor="t">
            <a:noAutofit/>
          </a:bodyPr>
          <a:lstStyle/>
          <a:p>
            <a:pPr marL="456565" indent="-456565">
              <a:lnSpc>
                <a:spcPct val="120000"/>
              </a:lnSpc>
            </a:pPr>
            <a:r>
              <a:rPr lang="en-US" sz="1600" dirty="0">
                <a:solidFill>
                  <a:schemeClr val="tx1"/>
                </a:solidFill>
                <a:latin typeface="Open Sans" pitchFamily="2" charset="0"/>
                <a:ea typeface="Open Sans" pitchFamily="2" charset="0"/>
                <a:cs typeface="Open Sans" pitchFamily="2" charset="0"/>
              </a:rPr>
              <a:t>77-year-old woman with persistent ITP after initial corticosteroid-based therapy</a:t>
            </a:r>
          </a:p>
          <a:p>
            <a:pPr marL="456565" indent="-456565">
              <a:lnSpc>
                <a:spcPct val="120000"/>
              </a:lnSpc>
            </a:pPr>
            <a:r>
              <a:rPr lang="en-US" sz="1600" dirty="0">
                <a:solidFill>
                  <a:schemeClr val="tx1"/>
                </a:solidFill>
                <a:latin typeface="Open Sans" pitchFamily="2" charset="0"/>
                <a:ea typeface="Open Sans" pitchFamily="2" charset="0"/>
                <a:cs typeface="Open Sans" pitchFamily="2" charset="0"/>
              </a:rPr>
              <a:t>Initial response to brief corticosteroids ± IVIG, followed by relapse after taper </a:t>
            </a:r>
          </a:p>
          <a:p>
            <a:pPr marL="456565" indent="-456565">
              <a:lnSpc>
                <a:spcPct val="120000"/>
              </a:lnSpc>
            </a:pPr>
            <a:r>
              <a:rPr lang="en-US" sz="1600" dirty="0">
                <a:solidFill>
                  <a:schemeClr val="tx1"/>
                </a:solidFill>
                <a:latin typeface="Open Sans" pitchFamily="2" charset="0"/>
                <a:ea typeface="Open Sans" pitchFamily="2" charset="0"/>
                <a:cs typeface="Open Sans" pitchFamily="2" charset="0"/>
              </a:rPr>
              <a:t>History of coronary artery disease and 1 unprovoked VTE, now off anticoagulation</a:t>
            </a:r>
          </a:p>
          <a:p>
            <a:pPr marL="456565" indent="-456565">
              <a:lnSpc>
                <a:spcPct val="120000"/>
              </a:lnSpc>
            </a:pPr>
            <a:r>
              <a:rPr lang="en-US" sz="1600" dirty="0">
                <a:solidFill>
                  <a:schemeClr val="tx1"/>
                </a:solidFill>
                <a:latin typeface="Open Sans" pitchFamily="2" charset="0"/>
                <a:ea typeface="Open Sans" pitchFamily="2" charset="0"/>
                <a:cs typeface="Open Sans" pitchFamily="2" charset="0"/>
              </a:rPr>
              <a:t>Prefers to minimize thrombotic risk and avoid rituximab</a:t>
            </a:r>
          </a:p>
          <a:p>
            <a:pPr marL="0" indent="0">
              <a:lnSpc>
                <a:spcPct val="120000"/>
              </a:lnSpc>
              <a:buNone/>
            </a:pPr>
            <a:r>
              <a:rPr lang="en-US" sz="2000" b="1" dirty="0">
                <a:solidFill>
                  <a:schemeClr val="tx1"/>
                </a:solidFill>
                <a:latin typeface="Open Sans" pitchFamily="2" charset="0"/>
                <a:ea typeface="Open Sans" pitchFamily="2" charset="0"/>
                <a:cs typeface="Open Sans" pitchFamily="2" charset="0"/>
              </a:rPr>
              <a:t> </a:t>
            </a:r>
          </a:p>
        </p:txBody>
      </p:sp>
      <p:pic>
        <p:nvPicPr>
          <p:cNvPr id="4" name="Image 3">
            <a:extLst>
              <a:ext uri="{FF2B5EF4-FFF2-40B4-BE49-F238E27FC236}">
                <a16:creationId xmlns:a16="http://schemas.microsoft.com/office/drawing/2014/main" id="{8BD05526-BD12-E834-CAB2-9633E6AAC4EB}"/>
              </a:ext>
            </a:extLst>
          </p:cNvPr>
          <p:cNvPicPr>
            <a:picLocks noChangeAspect="1"/>
          </p:cNvPicPr>
          <p:nvPr/>
        </p:nvPicPr>
        <p:blipFill>
          <a:blip r:embed="rId3">
            <a:duotone>
              <a:schemeClr val="accent5">
                <a:shade val="45000"/>
                <a:satMod val="135000"/>
              </a:schemeClr>
              <a:prstClr val="white"/>
            </a:duotone>
          </a:blip>
          <a:stretch>
            <a:fillRect/>
          </a:stretch>
        </p:blipFill>
        <p:spPr>
          <a:xfrm>
            <a:off x="572104" y="2023984"/>
            <a:ext cx="1233853" cy="1233853"/>
          </a:xfrm>
          <a:prstGeom prst="rect">
            <a:avLst/>
          </a:prstGeom>
        </p:spPr>
      </p:pic>
      <p:sp>
        <p:nvSpPr>
          <p:cNvPr id="6" name="Rectangle : coins arrondis 5">
            <a:extLst>
              <a:ext uri="{FF2B5EF4-FFF2-40B4-BE49-F238E27FC236}">
                <a16:creationId xmlns:a16="http://schemas.microsoft.com/office/drawing/2014/main" id="{207E0FE5-1B0E-EEE5-A724-539B057EE2B2}"/>
              </a:ext>
            </a:extLst>
          </p:cNvPr>
          <p:cNvSpPr/>
          <p:nvPr/>
        </p:nvSpPr>
        <p:spPr>
          <a:xfrm>
            <a:off x="367759" y="1927372"/>
            <a:ext cx="11466899" cy="1466332"/>
          </a:xfrm>
          <a:prstGeom prst="roundRect">
            <a:avLst/>
          </a:prstGeom>
          <a:noFill/>
          <a:ln w="28575">
            <a:solidFill>
              <a:srgbClr val="A10E2F"/>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Calibri"/>
              <a:ea typeface="+mn-ea"/>
              <a:cs typeface="+mn-cs"/>
            </a:endParaRPr>
          </a:p>
        </p:txBody>
      </p:sp>
      <p:sp>
        <p:nvSpPr>
          <p:cNvPr id="2" name="Title 1">
            <a:extLst>
              <a:ext uri="{FF2B5EF4-FFF2-40B4-BE49-F238E27FC236}">
                <a16:creationId xmlns:a16="http://schemas.microsoft.com/office/drawing/2014/main" id="{DF48C47B-8BDB-698D-E7EB-7C30C6E5B2DF}"/>
              </a:ext>
            </a:extLst>
          </p:cNvPr>
          <p:cNvSpPr>
            <a:spLocks noGrp="1"/>
          </p:cNvSpPr>
          <p:nvPr>
            <p:ph type="title"/>
          </p:nvPr>
        </p:nvSpPr>
        <p:spPr>
          <a:xfrm>
            <a:off x="419100" y="1340569"/>
            <a:ext cx="10972800" cy="713539"/>
          </a:xfrm>
        </p:spPr>
        <p:txBody>
          <a:bodyPr/>
          <a:lstStyle/>
          <a:p>
            <a:r>
              <a:rPr lang="en-CA" dirty="0">
                <a:latin typeface="Barlow Condensed" panose="00000506000000000000" pitchFamily="2" charset="0"/>
              </a:rPr>
              <a:t>Case 2: Summary</a:t>
            </a:r>
          </a:p>
        </p:txBody>
      </p:sp>
      <p:sp>
        <p:nvSpPr>
          <p:cNvPr id="7" name="TextBox 6">
            <a:extLst>
              <a:ext uri="{FF2B5EF4-FFF2-40B4-BE49-F238E27FC236}">
                <a16:creationId xmlns:a16="http://schemas.microsoft.com/office/drawing/2014/main" id="{788A8FA9-50CA-C790-951E-A9282049E19B}"/>
              </a:ext>
            </a:extLst>
          </p:cNvPr>
          <p:cNvSpPr txBox="1"/>
          <p:nvPr/>
        </p:nvSpPr>
        <p:spPr>
          <a:xfrm>
            <a:off x="419100" y="3520440"/>
            <a:ext cx="11660124" cy="3020827"/>
          </a:xfrm>
          <a:prstGeom prst="rect">
            <a:avLst/>
          </a:prstGeom>
          <a:noFill/>
        </p:spPr>
        <p:txBody>
          <a:bodyPr wrap="square">
            <a:spAutoFit/>
          </a:bodyPr>
          <a:lstStyle/>
          <a:p>
            <a:pPr marL="456565" indent="-456565">
              <a:lnSpc>
                <a:spcPct val="120000"/>
              </a:lnSpc>
              <a:buFont typeface="Arial" panose="020B0604020202020204" pitchFamily="34" charset="0"/>
              <a:buChar char="•"/>
            </a:pPr>
            <a:r>
              <a:rPr lang="en-US" sz="2000" b="1" dirty="0">
                <a:solidFill>
                  <a:schemeClr val="tx1"/>
                </a:solidFill>
                <a:latin typeface="Open Sans" pitchFamily="2" charset="0"/>
                <a:ea typeface="Open Sans" pitchFamily="2" charset="0"/>
                <a:cs typeface="Open Sans" pitchFamily="2" charset="0"/>
              </a:rPr>
              <a:t>Shared decision making</a:t>
            </a:r>
            <a:r>
              <a:rPr lang="en-US" sz="2000" dirty="0">
                <a:solidFill>
                  <a:schemeClr val="tx1"/>
                </a:solidFill>
                <a:latin typeface="Open Sans" pitchFamily="2" charset="0"/>
                <a:ea typeface="Open Sans" pitchFamily="2" charset="0"/>
                <a:cs typeface="Open Sans" pitchFamily="2" charset="0"/>
              </a:rPr>
              <a:t>: </a:t>
            </a:r>
          </a:p>
          <a:p>
            <a:pPr marL="1066800" lvl="1" indent="-457200">
              <a:lnSpc>
                <a:spcPct val="120000"/>
              </a:lnSpc>
              <a:spcBef>
                <a:spcPts val="20"/>
              </a:spcBef>
              <a:buFont typeface="Arial" panose="020B0604020202020204" pitchFamily="34" charset="0"/>
              <a:buChar char="•"/>
            </a:pPr>
            <a:r>
              <a:rPr lang="en-US" sz="2000" dirty="0">
                <a:solidFill>
                  <a:schemeClr val="tx1"/>
                </a:solidFill>
                <a:latin typeface="Open Sans" pitchFamily="2" charset="0"/>
                <a:ea typeface="Open Sans" pitchFamily="2" charset="0"/>
                <a:cs typeface="Open Sans" pitchFamily="2" charset="0"/>
              </a:rPr>
              <a:t>Thrombotic risk factors considered: age, prior unprovoked VTE, and CAD</a:t>
            </a:r>
          </a:p>
          <a:p>
            <a:pPr marL="1066800" lvl="1" indent="-457200">
              <a:lnSpc>
                <a:spcPct val="120000"/>
              </a:lnSpc>
              <a:spcBef>
                <a:spcPts val="20"/>
              </a:spcBef>
              <a:buFont typeface="Arial" panose="020B0604020202020204" pitchFamily="34" charset="0"/>
              <a:buChar char="•"/>
            </a:pPr>
            <a:r>
              <a:rPr lang="en-US" sz="2000" dirty="0">
                <a:solidFill>
                  <a:schemeClr val="tx1"/>
                </a:solidFill>
                <a:latin typeface="Open Sans" pitchFamily="2" charset="0"/>
                <a:ea typeface="Open Sans" pitchFamily="2" charset="0"/>
                <a:cs typeface="Open Sans" pitchFamily="2" charset="0"/>
              </a:rPr>
              <a:t>Preferred to </a:t>
            </a:r>
            <a:r>
              <a:rPr lang="en-US" sz="2000" b="1" dirty="0">
                <a:solidFill>
                  <a:schemeClr val="tx1"/>
                </a:solidFill>
                <a:latin typeface="Open Sans" pitchFamily="2" charset="0"/>
                <a:ea typeface="Open Sans" pitchFamily="2" charset="0"/>
                <a:cs typeface="Open Sans" pitchFamily="2" charset="0"/>
              </a:rPr>
              <a:t>avoid TPO-RA</a:t>
            </a:r>
            <a:r>
              <a:rPr lang="en-US" sz="2000" dirty="0">
                <a:solidFill>
                  <a:schemeClr val="tx1"/>
                </a:solidFill>
                <a:latin typeface="Open Sans" pitchFamily="2" charset="0"/>
                <a:ea typeface="Open Sans" pitchFamily="2" charset="0"/>
                <a:cs typeface="Open Sans" pitchFamily="2" charset="0"/>
              </a:rPr>
              <a:t> because of thrombotic concerns and </a:t>
            </a:r>
            <a:r>
              <a:rPr lang="en-US" sz="2000" b="1" dirty="0">
                <a:solidFill>
                  <a:schemeClr val="tx1"/>
                </a:solidFill>
                <a:latin typeface="Open Sans" pitchFamily="2" charset="0"/>
                <a:ea typeface="Open Sans" pitchFamily="2" charset="0"/>
                <a:cs typeface="Open Sans" pitchFamily="2" charset="0"/>
              </a:rPr>
              <a:t>rituximab</a:t>
            </a:r>
            <a:r>
              <a:rPr lang="en-US" sz="2000" dirty="0">
                <a:solidFill>
                  <a:schemeClr val="tx1"/>
                </a:solidFill>
                <a:latin typeface="Open Sans" pitchFamily="2" charset="0"/>
                <a:ea typeface="Open Sans" pitchFamily="2" charset="0"/>
                <a:cs typeface="Open Sans" pitchFamily="2" charset="0"/>
              </a:rPr>
              <a:t> because of concerns about prolonged immunosuppression.</a:t>
            </a:r>
          </a:p>
          <a:p>
            <a:pPr marL="1066800" lvl="1" indent="-457200">
              <a:lnSpc>
                <a:spcPct val="120000"/>
              </a:lnSpc>
              <a:spcBef>
                <a:spcPts val="20"/>
              </a:spcBef>
              <a:buFont typeface="Arial" panose="020B0604020202020204" pitchFamily="34" charset="0"/>
              <a:buChar char="•"/>
            </a:pPr>
            <a:r>
              <a:rPr lang="en-US" sz="2000" b="1" dirty="0">
                <a:solidFill>
                  <a:schemeClr val="tx1"/>
                </a:solidFill>
                <a:latin typeface="Open Sans" pitchFamily="2" charset="0"/>
                <a:ea typeface="Open Sans" pitchFamily="2" charset="0"/>
                <a:cs typeface="Open Sans" pitchFamily="2" charset="0"/>
              </a:rPr>
              <a:t>Pros and Cons of BTK-inhibitor vs. MMF vs. SYK-inhibitor </a:t>
            </a:r>
            <a:r>
              <a:rPr lang="en-US" sz="2000" dirty="0">
                <a:solidFill>
                  <a:schemeClr val="tx1"/>
                </a:solidFill>
                <a:latin typeface="Open Sans" pitchFamily="2" charset="0"/>
                <a:ea typeface="Open Sans" pitchFamily="2" charset="0"/>
                <a:cs typeface="Open Sans" pitchFamily="2" charset="0"/>
              </a:rPr>
              <a:t>were discussed</a:t>
            </a:r>
          </a:p>
          <a:p>
            <a:pPr marL="533400" indent="-456565">
              <a:lnSpc>
                <a:spcPct val="120000"/>
              </a:lnSpc>
              <a:spcBef>
                <a:spcPts val="20"/>
              </a:spcBef>
              <a:buFont typeface="Arial" panose="020B0604020202020204" pitchFamily="34" charset="0"/>
              <a:buChar char="•"/>
            </a:pPr>
            <a:r>
              <a:rPr lang="en-US" sz="2000" b="1" dirty="0">
                <a:solidFill>
                  <a:schemeClr val="tx1"/>
                </a:solidFill>
                <a:latin typeface="Open Sans" pitchFamily="2" charset="0"/>
                <a:ea typeface="Open Sans" pitchFamily="2" charset="0"/>
                <a:cs typeface="Open Sans" pitchFamily="2" charset="0"/>
              </a:rPr>
              <a:t>Decision:</a:t>
            </a:r>
            <a:r>
              <a:rPr lang="en-US" sz="2000" dirty="0">
                <a:solidFill>
                  <a:schemeClr val="tx1"/>
                </a:solidFill>
                <a:latin typeface="Open Sans" pitchFamily="2" charset="0"/>
                <a:ea typeface="Open Sans" pitchFamily="2" charset="0"/>
                <a:cs typeface="Open Sans" pitchFamily="2" charset="0"/>
              </a:rPr>
              <a:t> Patient chose treatment with </a:t>
            </a:r>
            <a:r>
              <a:rPr lang="en-US" sz="2000" b="1" dirty="0">
                <a:solidFill>
                  <a:schemeClr val="tx1"/>
                </a:solidFill>
                <a:latin typeface="Open Sans" pitchFamily="2" charset="0"/>
                <a:ea typeface="Open Sans" pitchFamily="2" charset="0"/>
                <a:cs typeface="Open Sans" pitchFamily="2" charset="0"/>
              </a:rPr>
              <a:t>MMF</a:t>
            </a:r>
          </a:p>
          <a:p>
            <a:pPr marL="1066800" lvl="1" indent="-457200">
              <a:lnSpc>
                <a:spcPct val="120000"/>
              </a:lnSpc>
              <a:spcBef>
                <a:spcPts val="20"/>
              </a:spcBef>
              <a:buFont typeface="Arial" panose="020B0604020202020204" pitchFamily="34" charset="0"/>
              <a:buChar char="•"/>
            </a:pPr>
            <a:r>
              <a:rPr lang="en-US" sz="2000" dirty="0">
                <a:solidFill>
                  <a:schemeClr val="tx1"/>
                </a:solidFill>
                <a:latin typeface="Open Sans" pitchFamily="2" charset="0"/>
                <a:ea typeface="Open Sans" pitchFamily="2" charset="0"/>
                <a:cs typeface="Open Sans" pitchFamily="2" charset="0"/>
              </a:rPr>
              <a:t>A stable response (Platelets &gt;70x10</a:t>
            </a:r>
            <a:r>
              <a:rPr lang="en-US" sz="2000" baseline="30000" dirty="0">
                <a:solidFill>
                  <a:schemeClr val="tx1"/>
                </a:solidFill>
                <a:latin typeface="Open Sans" pitchFamily="2" charset="0"/>
                <a:ea typeface="Open Sans" pitchFamily="2" charset="0"/>
                <a:cs typeface="Open Sans" pitchFamily="2" charset="0"/>
              </a:rPr>
              <a:t>9</a:t>
            </a:r>
            <a:r>
              <a:rPr lang="en-US" sz="2000" dirty="0">
                <a:solidFill>
                  <a:schemeClr val="tx1"/>
                </a:solidFill>
                <a:latin typeface="Open Sans" pitchFamily="2" charset="0"/>
                <a:ea typeface="Open Sans" pitchFamily="2" charset="0"/>
                <a:cs typeface="Open Sans" pitchFamily="2" charset="0"/>
              </a:rPr>
              <a:t>/L) was achieved 8 weeks after initiating MMF</a:t>
            </a:r>
          </a:p>
          <a:p>
            <a:pPr marL="1066800" lvl="1" indent="-457200">
              <a:lnSpc>
                <a:spcPct val="120000"/>
              </a:lnSpc>
              <a:spcBef>
                <a:spcPts val="20"/>
              </a:spcBef>
              <a:buFont typeface="Arial" panose="020B0604020202020204" pitchFamily="34" charset="0"/>
              <a:buChar char="•"/>
            </a:pPr>
            <a:r>
              <a:rPr lang="en-US" sz="2000" dirty="0">
                <a:solidFill>
                  <a:schemeClr val="tx1"/>
                </a:solidFill>
                <a:latin typeface="Open Sans" pitchFamily="2" charset="0"/>
                <a:ea typeface="Open Sans" pitchFamily="2" charset="0"/>
                <a:cs typeface="Open Sans" pitchFamily="2" charset="0"/>
              </a:rPr>
              <a:t>Response is maintained at 1 year follow-up</a:t>
            </a:r>
          </a:p>
        </p:txBody>
      </p:sp>
    </p:spTree>
    <p:extLst>
      <p:ext uri="{BB962C8B-B14F-4D97-AF65-F5344CB8AC3E}">
        <p14:creationId xmlns:p14="http://schemas.microsoft.com/office/powerpoint/2010/main" val="199924202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50B75A-C506-489A-A279-08099E0F66E7}"/>
              </a:ext>
            </a:extLst>
          </p:cNvPr>
          <p:cNvSpPr>
            <a:spLocks noGrp="1"/>
          </p:cNvSpPr>
          <p:nvPr>
            <p:ph type="title"/>
          </p:nvPr>
        </p:nvSpPr>
        <p:spPr/>
        <p:txBody>
          <a:bodyPr/>
          <a:lstStyle/>
          <a:p>
            <a:r>
              <a:rPr lang="en-US" sz="2800" b="0" noProof="0" dirty="0">
                <a:latin typeface="Barlow Condensed" panose="00000506000000000000" pitchFamily="2" charset="0"/>
                <a:ea typeface="+mj-lt"/>
                <a:cs typeface="+mj-lt"/>
              </a:rPr>
              <a:t>Scope: Initial and Second-Line Therapy in Adults with Primary ITP</a:t>
            </a:r>
            <a:endParaRPr lang="en-US" noProof="0" dirty="0">
              <a:latin typeface="Barlow Condensed" panose="00000506000000000000" pitchFamily="2" charset="0"/>
            </a:endParaRPr>
          </a:p>
        </p:txBody>
      </p:sp>
      <p:sp>
        <p:nvSpPr>
          <p:cNvPr id="3" name="Content Placeholder 2">
            <a:extLst>
              <a:ext uri="{FF2B5EF4-FFF2-40B4-BE49-F238E27FC236}">
                <a16:creationId xmlns:a16="http://schemas.microsoft.com/office/drawing/2014/main" id="{A00B8377-9FDE-4791-9707-C7B2337F5934}"/>
              </a:ext>
            </a:extLst>
          </p:cNvPr>
          <p:cNvSpPr>
            <a:spLocks noGrp="1"/>
          </p:cNvSpPr>
          <p:nvPr>
            <p:ph idx="1"/>
          </p:nvPr>
        </p:nvSpPr>
        <p:spPr>
          <a:xfrm>
            <a:off x="419100" y="2357558"/>
            <a:ext cx="10972800" cy="3954624"/>
          </a:xfrm>
        </p:spPr>
        <p:txBody>
          <a:bodyPr>
            <a:normAutofit/>
          </a:bodyPr>
          <a:lstStyle/>
          <a:p>
            <a:pPr marL="514350" indent="-514350">
              <a:buFont typeface="+mj-lt"/>
              <a:buAutoNum type="arabicPeriod"/>
            </a:pPr>
            <a:r>
              <a:rPr lang="en-US" sz="2400" noProof="0" dirty="0">
                <a:solidFill>
                  <a:schemeClr val="tx1">
                    <a:lumMod val="50000"/>
                    <a:lumOff val="50000"/>
                  </a:schemeClr>
                </a:solidFill>
                <a:latin typeface="Open Sans" pitchFamily="2" charset="0"/>
                <a:ea typeface="Open Sans" pitchFamily="2" charset="0"/>
                <a:cs typeface="Open Sans" pitchFamily="2" charset="0"/>
              </a:rPr>
              <a:t>A</a:t>
            </a:r>
            <a:r>
              <a:rPr lang="en-US" sz="2400" noProof="0" dirty="0">
                <a:effectLst/>
                <a:latin typeface="Open Sans" pitchFamily="2" charset="0"/>
                <a:ea typeface="Open Sans" pitchFamily="2" charset="0"/>
                <a:cs typeface="Open Sans" pitchFamily="2" charset="0"/>
              </a:rPr>
              <a:t>dults with primary ITP requiring initial therapy</a:t>
            </a:r>
            <a:endParaRPr lang="en-US" sz="2400" noProof="0" dirty="0">
              <a:solidFill>
                <a:schemeClr val="tx1">
                  <a:lumMod val="50000"/>
                  <a:lumOff val="50000"/>
                </a:schemeClr>
              </a:solidFill>
              <a:latin typeface="Open Sans" pitchFamily="2" charset="0"/>
              <a:ea typeface="Open Sans" pitchFamily="2" charset="0"/>
              <a:cs typeface="Open Sans" pitchFamily="2" charset="0"/>
            </a:endParaRPr>
          </a:p>
          <a:p>
            <a:pPr marL="514350" indent="-514350">
              <a:lnSpc>
                <a:spcPct val="134000"/>
              </a:lnSpc>
              <a:buFont typeface="+mj-lt"/>
              <a:buAutoNum type="arabicPeriod"/>
            </a:pPr>
            <a:r>
              <a:rPr lang="en-US" sz="2400" noProof="0" dirty="0">
                <a:solidFill>
                  <a:schemeClr val="tx1">
                    <a:lumMod val="50000"/>
                    <a:lumOff val="50000"/>
                  </a:schemeClr>
                </a:solidFill>
                <a:latin typeface="Open Sans" pitchFamily="2" charset="0"/>
                <a:ea typeface="Open Sans" pitchFamily="2" charset="0"/>
                <a:cs typeface="Open Sans" pitchFamily="2" charset="0"/>
              </a:rPr>
              <a:t>Adults with primary ITP needing additional treatment after initial therapy with corticosteroids (with or without IVIG) </a:t>
            </a:r>
            <a:endParaRPr lang="en-US" sz="2400" noProof="0" dirty="0">
              <a:solidFill>
                <a:schemeClr val="bg2">
                  <a:lumMod val="50000"/>
                </a:schemeClr>
              </a:solidFill>
              <a:latin typeface="Open Sans" pitchFamily="2" charset="0"/>
              <a:ea typeface="Open Sans" pitchFamily="2" charset="0"/>
              <a:cs typeface="Open Sans" pitchFamily="2" charset="0"/>
            </a:endParaRPr>
          </a:p>
          <a:p>
            <a:pPr marL="514350" indent="-514350">
              <a:buFont typeface="+mj-lt"/>
              <a:buAutoNum type="arabicPeriod"/>
            </a:pPr>
            <a:r>
              <a:rPr lang="en-US" sz="2400" noProof="0" dirty="0">
                <a:solidFill>
                  <a:schemeClr val="tx1">
                    <a:lumMod val="50000"/>
                    <a:lumOff val="50000"/>
                  </a:schemeClr>
                </a:solidFill>
                <a:latin typeface="Open Sans" pitchFamily="2" charset="0"/>
                <a:ea typeface="Open Sans" pitchFamily="2" charset="0"/>
                <a:cs typeface="Open Sans" pitchFamily="2" charset="0"/>
              </a:rPr>
              <a:t>Good Practice statements: Splenectomy</a:t>
            </a:r>
          </a:p>
          <a:p>
            <a:pPr marL="514350" indent="-514350">
              <a:buFont typeface="+mj-lt"/>
              <a:buAutoNum type="arabicPeriod"/>
            </a:pPr>
            <a:r>
              <a:rPr lang="en-US" sz="2400" noProof="0" dirty="0">
                <a:solidFill>
                  <a:schemeClr val="tx1">
                    <a:lumMod val="50000"/>
                    <a:lumOff val="50000"/>
                  </a:schemeClr>
                </a:solidFill>
                <a:latin typeface="Open Sans" pitchFamily="2" charset="0"/>
                <a:ea typeface="Open Sans" pitchFamily="2" charset="0"/>
                <a:cs typeface="Open Sans" pitchFamily="2" charset="0"/>
              </a:rPr>
              <a:t>Good Practice statements: </a:t>
            </a:r>
            <a:r>
              <a:rPr lang="en-US" sz="2400" noProof="0" dirty="0">
                <a:effectLst/>
                <a:latin typeface="Open Sans" pitchFamily="2" charset="0"/>
                <a:ea typeface="Open Sans" pitchFamily="2" charset="0"/>
                <a:cs typeface="Open Sans" pitchFamily="2" charset="0"/>
              </a:rPr>
              <a:t>Thrombopoietic agent switching</a:t>
            </a:r>
          </a:p>
          <a:p>
            <a:pPr marL="514350" indent="-514350">
              <a:buFont typeface="+mj-lt"/>
              <a:buAutoNum type="arabicPeriod"/>
            </a:pPr>
            <a:endParaRPr lang="en-US" sz="2400" noProof="0" dirty="0">
              <a:solidFill>
                <a:schemeClr val="tx1">
                  <a:lumMod val="50000"/>
                  <a:lumOff val="50000"/>
                </a:schemeClr>
              </a:solidFill>
              <a:latin typeface="Open Sans" pitchFamily="2" charset="0"/>
              <a:ea typeface="Open Sans" pitchFamily="2" charset="0"/>
              <a:cs typeface="Open Sans" pitchFamily="2" charset="0"/>
            </a:endParaRPr>
          </a:p>
        </p:txBody>
      </p:sp>
    </p:spTree>
    <p:extLst>
      <p:ext uri="{BB962C8B-B14F-4D97-AF65-F5344CB8AC3E}">
        <p14:creationId xmlns:p14="http://schemas.microsoft.com/office/powerpoint/2010/main" val="221071299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559947-FC0D-13BE-AE3F-D416B336392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99B439F-89AB-3B15-D41E-507FAF62776F}"/>
              </a:ext>
            </a:extLst>
          </p:cNvPr>
          <p:cNvSpPr>
            <a:spLocks noGrp="1"/>
          </p:cNvSpPr>
          <p:nvPr>
            <p:ph type="title"/>
          </p:nvPr>
        </p:nvSpPr>
        <p:spPr>
          <a:xfrm>
            <a:off x="963084" y="4293779"/>
            <a:ext cx="10363200" cy="1362075"/>
          </a:xfrm>
        </p:spPr>
        <p:txBody>
          <a:bodyPr lIns="0" tIns="0" rIns="0" bIns="0" anchor="t"/>
          <a:lstStyle/>
          <a:p>
            <a:r>
              <a:rPr lang="en-US" sz="4000" b="1" dirty="0">
                <a:solidFill>
                  <a:srgbClr val="D31F32"/>
                </a:solidFill>
                <a:latin typeface="Barlow Condensed" panose="00000506000000000000" pitchFamily="2" charset="0"/>
                <a:ea typeface="Geneva"/>
              </a:rPr>
              <a:t>CASE 3</a:t>
            </a:r>
          </a:p>
        </p:txBody>
      </p:sp>
      <p:sp>
        <p:nvSpPr>
          <p:cNvPr id="3" name="Text Placeholder 2">
            <a:extLst>
              <a:ext uri="{FF2B5EF4-FFF2-40B4-BE49-F238E27FC236}">
                <a16:creationId xmlns:a16="http://schemas.microsoft.com/office/drawing/2014/main" id="{299DFA12-B6E4-AECF-0852-47DBBC3D2DC5}"/>
              </a:ext>
            </a:extLst>
          </p:cNvPr>
          <p:cNvSpPr txBox="1">
            <a:spLocks/>
          </p:cNvSpPr>
          <p:nvPr/>
        </p:nvSpPr>
        <p:spPr>
          <a:xfrm>
            <a:off x="963084" y="5087939"/>
            <a:ext cx="10363200" cy="897226"/>
          </a:xfrm>
          <a:prstGeom prst="rect">
            <a:avLst/>
          </a:prstGeom>
        </p:spPr>
        <p:txBody>
          <a:bodyPr lIns="0" tIns="0" rIns="0" bIns="0" anchor="ctr">
            <a:normAutofit/>
          </a:bodyPr>
          <a:lstStyle>
            <a:lvl1pPr marL="457189" indent="-457189" algn="l" defTabSz="609585" rtl="0" eaLnBrk="0" fontAlgn="base" hangingPunct="0">
              <a:spcBef>
                <a:spcPct val="20000"/>
              </a:spcBef>
              <a:spcAft>
                <a:spcPct val="0"/>
              </a:spcAft>
              <a:buFont typeface="Arial" charset="0"/>
              <a:buChar char="•"/>
              <a:defRPr sz="2667" kern="1200">
                <a:solidFill>
                  <a:schemeClr val="bg1">
                    <a:lumMod val="50000"/>
                  </a:schemeClr>
                </a:solidFill>
                <a:latin typeface="+mn-lt"/>
                <a:ea typeface="Geneva" pitchFamily="37" charset="-128"/>
                <a:cs typeface="Geneva" pitchFamily="37" charset="-128"/>
              </a:defRPr>
            </a:lvl1pPr>
            <a:lvl2pPr marL="990575" indent="-380990" algn="l" defTabSz="609585" rtl="0" eaLnBrk="0" fontAlgn="base" hangingPunct="0">
              <a:spcBef>
                <a:spcPct val="20000"/>
              </a:spcBef>
              <a:spcAft>
                <a:spcPct val="0"/>
              </a:spcAft>
              <a:buFont typeface="Arial" charset="0"/>
              <a:buChar char="–"/>
              <a:defRPr sz="2400" kern="1200">
                <a:solidFill>
                  <a:schemeClr val="bg1">
                    <a:lumMod val="50000"/>
                  </a:schemeClr>
                </a:solidFill>
                <a:latin typeface="+mn-lt"/>
                <a:ea typeface="Geneva" pitchFamily="37" charset="-128"/>
                <a:cs typeface="+mn-cs"/>
              </a:defRPr>
            </a:lvl2pPr>
            <a:lvl3pPr marL="1523962" indent="-304792" algn="l" defTabSz="609585" rtl="0" eaLnBrk="0" fontAlgn="base" hangingPunct="0">
              <a:spcBef>
                <a:spcPct val="20000"/>
              </a:spcBef>
              <a:spcAft>
                <a:spcPct val="0"/>
              </a:spcAft>
              <a:buFont typeface="Arial" charset="0"/>
              <a:buChar char="•"/>
              <a:defRPr sz="2133" kern="1200">
                <a:solidFill>
                  <a:schemeClr val="bg1">
                    <a:lumMod val="50000"/>
                  </a:schemeClr>
                </a:solidFill>
                <a:latin typeface="+mn-lt"/>
                <a:ea typeface="Geneva" pitchFamily="37" charset="-128"/>
                <a:cs typeface="+mn-cs"/>
              </a:defRPr>
            </a:lvl3pPr>
            <a:lvl4pPr marL="2133547" indent="-304792" algn="l" defTabSz="609585" rtl="0" eaLnBrk="0" fontAlgn="base" hangingPunct="0">
              <a:spcBef>
                <a:spcPct val="20000"/>
              </a:spcBef>
              <a:spcAft>
                <a:spcPct val="0"/>
              </a:spcAft>
              <a:buFont typeface="Arial" charset="0"/>
              <a:buChar char="–"/>
              <a:defRPr sz="1867" kern="1200">
                <a:solidFill>
                  <a:schemeClr val="bg1">
                    <a:lumMod val="50000"/>
                  </a:schemeClr>
                </a:solidFill>
                <a:latin typeface="+mn-lt"/>
                <a:ea typeface="Geneva" pitchFamily="37" charset="-128"/>
                <a:cs typeface="+mn-cs"/>
              </a:defRPr>
            </a:lvl4pPr>
            <a:lvl5pPr marL="2743131" indent="-304792" algn="l" defTabSz="609585" rtl="0" eaLnBrk="0" fontAlgn="base" hangingPunct="0">
              <a:spcBef>
                <a:spcPct val="20000"/>
              </a:spcBef>
              <a:spcAft>
                <a:spcPct val="0"/>
              </a:spcAft>
              <a:buFont typeface="Arial" charset="0"/>
              <a:buChar char="»"/>
              <a:defRPr sz="1867" kern="1200">
                <a:solidFill>
                  <a:schemeClr val="bg1">
                    <a:lumMod val="50000"/>
                  </a:schemeClr>
                </a:solidFill>
                <a:latin typeface="+mn-lt"/>
                <a:ea typeface="Geneva" pitchFamily="37" charset="-128"/>
                <a:cs typeface="+mn-cs"/>
              </a:defRPr>
            </a:lvl5pPr>
            <a:lvl6pPr marL="3352716" indent="-304792" algn="l" defTabSz="609585" rtl="0" eaLnBrk="1" latinLnBrk="0" hangingPunct="1">
              <a:spcBef>
                <a:spcPct val="20000"/>
              </a:spcBef>
              <a:buFont typeface="Arial"/>
              <a:buChar char="•"/>
              <a:defRPr sz="2667" kern="1200">
                <a:solidFill>
                  <a:schemeClr val="tx1"/>
                </a:solidFill>
                <a:latin typeface="+mn-lt"/>
                <a:ea typeface="+mn-ea"/>
                <a:cs typeface="+mn-cs"/>
              </a:defRPr>
            </a:lvl6pPr>
            <a:lvl7pPr marL="3962301" indent="-304792" algn="l" defTabSz="609585" rtl="0" eaLnBrk="1" latinLnBrk="0" hangingPunct="1">
              <a:spcBef>
                <a:spcPct val="20000"/>
              </a:spcBef>
              <a:buFont typeface="Arial"/>
              <a:buChar char="•"/>
              <a:defRPr sz="2667" kern="1200">
                <a:solidFill>
                  <a:schemeClr val="tx1"/>
                </a:solidFill>
                <a:latin typeface="+mn-lt"/>
                <a:ea typeface="+mn-ea"/>
                <a:cs typeface="+mn-cs"/>
              </a:defRPr>
            </a:lvl7pPr>
            <a:lvl8pPr marL="4571886" indent="-304792" algn="l" defTabSz="609585" rtl="0" eaLnBrk="1" latinLnBrk="0" hangingPunct="1">
              <a:spcBef>
                <a:spcPct val="20000"/>
              </a:spcBef>
              <a:buFont typeface="Arial"/>
              <a:buChar char="•"/>
              <a:defRPr sz="2667" kern="1200">
                <a:solidFill>
                  <a:schemeClr val="tx1"/>
                </a:solidFill>
                <a:latin typeface="+mn-lt"/>
                <a:ea typeface="+mn-ea"/>
                <a:cs typeface="+mn-cs"/>
              </a:defRPr>
            </a:lvl8pPr>
            <a:lvl9pPr marL="5181470" indent="-304792" algn="l" defTabSz="609585" rtl="0" eaLnBrk="1" latinLnBrk="0" hangingPunct="1">
              <a:spcBef>
                <a:spcPct val="20000"/>
              </a:spcBef>
              <a:buFont typeface="Arial"/>
              <a:buChar char="•"/>
              <a:defRPr sz="2667" kern="1200">
                <a:solidFill>
                  <a:schemeClr val="tx1"/>
                </a:solidFill>
                <a:latin typeface="+mn-lt"/>
                <a:ea typeface="+mn-ea"/>
                <a:cs typeface="+mn-cs"/>
              </a:defRPr>
            </a:lvl9pPr>
          </a:lstStyle>
          <a:p>
            <a:pPr marL="0" indent="0">
              <a:buNone/>
            </a:pPr>
            <a:r>
              <a:rPr lang="en-US" sz="2800" dirty="0">
                <a:solidFill>
                  <a:schemeClr val="tx1">
                    <a:lumMod val="49000"/>
                    <a:lumOff val="51000"/>
                  </a:schemeClr>
                </a:solidFill>
                <a:latin typeface="Open Sans" pitchFamily="2" charset="0"/>
                <a:ea typeface="Open Sans" pitchFamily="2" charset="0"/>
                <a:cs typeface="Open Sans" pitchFamily="2" charset="0"/>
              </a:rPr>
              <a:t>Splenectomy</a:t>
            </a:r>
            <a:endParaRPr lang="en-US" dirty="0">
              <a:solidFill>
                <a:schemeClr val="tx1">
                  <a:lumMod val="49000"/>
                  <a:lumOff val="51000"/>
                </a:schemeClr>
              </a:solidFill>
              <a:latin typeface="Open Sans" pitchFamily="2" charset="0"/>
              <a:ea typeface="Open Sans" pitchFamily="2" charset="0"/>
              <a:cs typeface="Open Sans" pitchFamily="2" charset="0"/>
            </a:endParaRPr>
          </a:p>
        </p:txBody>
      </p:sp>
    </p:spTree>
    <p:extLst>
      <p:ext uri="{BB962C8B-B14F-4D97-AF65-F5344CB8AC3E}">
        <p14:creationId xmlns:p14="http://schemas.microsoft.com/office/powerpoint/2010/main" val="168588181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19100" y="4090354"/>
            <a:ext cx="10972800" cy="713539"/>
          </a:xfrm>
        </p:spPr>
        <p:txBody>
          <a:bodyPr/>
          <a:lstStyle/>
          <a:p>
            <a:r>
              <a:rPr lang="en-US" noProof="0" dirty="0">
                <a:latin typeface="Barlow Condensed" panose="00000506000000000000" pitchFamily="2" charset="0"/>
              </a:rPr>
              <a:t>Guideline Context</a:t>
            </a:r>
          </a:p>
        </p:txBody>
      </p:sp>
      <p:sp>
        <p:nvSpPr>
          <p:cNvPr id="3" name="Content Placeholder 2"/>
          <p:cNvSpPr>
            <a:spLocks noGrp="1"/>
          </p:cNvSpPr>
          <p:nvPr>
            <p:ph idx="1"/>
          </p:nvPr>
        </p:nvSpPr>
        <p:spPr>
          <a:xfrm>
            <a:off x="419100" y="4539342"/>
            <a:ext cx="11148058" cy="1843169"/>
          </a:xfrm>
          <a:ln w="57150">
            <a:solidFill>
              <a:srgbClr val="BEE0E4"/>
            </a:solidFill>
          </a:ln>
        </p:spPr>
        <p:txBody>
          <a:bodyPr lIns="0" tIns="0" rIns="0" bIns="0" anchor="t"/>
          <a:lstStyle/>
          <a:p>
            <a:pPr marL="0" indent="0">
              <a:buNone/>
            </a:pPr>
            <a:r>
              <a:rPr lang="en-US" sz="2400" noProof="0" dirty="0">
                <a:latin typeface="Open Sans" pitchFamily="2" charset="0"/>
                <a:ea typeface="Open Sans" pitchFamily="2" charset="0"/>
                <a:cs typeface="Open Sans" pitchFamily="2" charset="0"/>
              </a:rPr>
              <a:t>Splenectomy remains an appropriate consideration for select adults with primary ITP. This includes patients who have failed or are intolerant to multiple lines of medical therapy at optimal doses and durations, wish to avoid long-term medical treatment, or require emergent treatment for severe thrombocytopenia after inadequate response to medical therapies.</a:t>
            </a:r>
          </a:p>
          <a:p>
            <a:pPr marL="0" indent="0">
              <a:buNone/>
            </a:pPr>
            <a:endParaRPr lang="en-US" sz="2650" noProof="0" dirty="0">
              <a:latin typeface="Open Sans" pitchFamily="2" charset="0"/>
              <a:ea typeface="Open Sans" pitchFamily="2" charset="0"/>
              <a:cs typeface="Open Sans" pitchFamily="2" charset="0"/>
            </a:endParaRPr>
          </a:p>
        </p:txBody>
      </p:sp>
      <p:sp>
        <p:nvSpPr>
          <p:cNvPr id="4" name="Title 1">
            <a:extLst>
              <a:ext uri="{FF2B5EF4-FFF2-40B4-BE49-F238E27FC236}">
                <a16:creationId xmlns:a16="http://schemas.microsoft.com/office/drawing/2014/main" id="{39B3FB25-6978-58AB-DA08-F796FDED7E47}"/>
              </a:ext>
            </a:extLst>
          </p:cNvPr>
          <p:cNvSpPr txBox="1">
            <a:spLocks/>
          </p:cNvSpPr>
          <p:nvPr/>
        </p:nvSpPr>
        <p:spPr>
          <a:xfrm>
            <a:off x="419100" y="1340569"/>
            <a:ext cx="10972800" cy="713539"/>
          </a:xfrm>
          <a:prstGeom prst="rect">
            <a:avLst/>
          </a:prstGeom>
        </p:spPr>
        <p:txBody>
          <a:bodyPr lIns="0" tIns="0" rIns="0" bIns="0"/>
          <a:lstStyle>
            <a:lvl1pPr algn="l" defTabSz="609585" rtl="0" eaLnBrk="0" fontAlgn="base" hangingPunct="0">
              <a:spcBef>
                <a:spcPct val="0"/>
              </a:spcBef>
              <a:spcAft>
                <a:spcPct val="0"/>
              </a:spcAft>
              <a:defRPr sz="2667" b="0" kern="1200" cap="none" baseline="0">
                <a:solidFill>
                  <a:srgbClr val="715073"/>
                </a:solidFill>
                <a:latin typeface="+mj-lt"/>
                <a:ea typeface="Geneva" pitchFamily="37" charset="-128"/>
                <a:cs typeface="Arial"/>
              </a:defRPr>
            </a:lvl1pPr>
            <a:lvl2pPr algn="l" defTabSz="609585" rtl="0" eaLnBrk="0" fontAlgn="base" hangingPunct="0">
              <a:spcBef>
                <a:spcPct val="0"/>
              </a:spcBef>
              <a:spcAft>
                <a:spcPct val="0"/>
              </a:spcAft>
              <a:defRPr sz="4267">
                <a:solidFill>
                  <a:srgbClr val="800000"/>
                </a:solidFill>
                <a:latin typeface="Times New Roman" pitchFamily="37" charset="0"/>
                <a:ea typeface="Geneva" pitchFamily="37" charset="-128"/>
                <a:cs typeface="Times New Roman" pitchFamily="18" charset="0"/>
              </a:defRPr>
            </a:lvl2pPr>
            <a:lvl3pPr algn="l" defTabSz="609585" rtl="0" eaLnBrk="0" fontAlgn="base" hangingPunct="0">
              <a:spcBef>
                <a:spcPct val="0"/>
              </a:spcBef>
              <a:spcAft>
                <a:spcPct val="0"/>
              </a:spcAft>
              <a:defRPr sz="4267">
                <a:solidFill>
                  <a:srgbClr val="800000"/>
                </a:solidFill>
                <a:latin typeface="Times New Roman" pitchFamily="37" charset="0"/>
                <a:ea typeface="Geneva" pitchFamily="37" charset="-128"/>
                <a:cs typeface="Times New Roman" pitchFamily="18" charset="0"/>
              </a:defRPr>
            </a:lvl3pPr>
            <a:lvl4pPr algn="l" defTabSz="609585" rtl="0" eaLnBrk="0" fontAlgn="base" hangingPunct="0">
              <a:spcBef>
                <a:spcPct val="0"/>
              </a:spcBef>
              <a:spcAft>
                <a:spcPct val="0"/>
              </a:spcAft>
              <a:defRPr sz="4267">
                <a:solidFill>
                  <a:srgbClr val="800000"/>
                </a:solidFill>
                <a:latin typeface="Times New Roman" pitchFamily="37" charset="0"/>
                <a:ea typeface="Geneva" pitchFamily="37" charset="-128"/>
                <a:cs typeface="Times New Roman" pitchFamily="18" charset="0"/>
              </a:defRPr>
            </a:lvl4pPr>
            <a:lvl5pPr algn="l" defTabSz="609585" rtl="0" eaLnBrk="0" fontAlgn="base" hangingPunct="0">
              <a:spcBef>
                <a:spcPct val="0"/>
              </a:spcBef>
              <a:spcAft>
                <a:spcPct val="0"/>
              </a:spcAft>
              <a:defRPr sz="4267">
                <a:solidFill>
                  <a:srgbClr val="800000"/>
                </a:solidFill>
                <a:latin typeface="Times New Roman" pitchFamily="37" charset="0"/>
                <a:ea typeface="Geneva" pitchFamily="37" charset="-128"/>
                <a:cs typeface="Times New Roman" pitchFamily="18" charset="0"/>
              </a:defRPr>
            </a:lvl5pPr>
            <a:lvl6pPr marL="609585" algn="l" defTabSz="609585" rtl="0" fontAlgn="base">
              <a:spcBef>
                <a:spcPct val="0"/>
              </a:spcBef>
              <a:spcAft>
                <a:spcPct val="0"/>
              </a:spcAft>
              <a:defRPr sz="4267">
                <a:solidFill>
                  <a:srgbClr val="800000"/>
                </a:solidFill>
                <a:latin typeface="Times New Roman" pitchFamily="37" charset="0"/>
                <a:ea typeface="Geneva" pitchFamily="37" charset="-128"/>
              </a:defRPr>
            </a:lvl6pPr>
            <a:lvl7pPr marL="1219170" algn="l" defTabSz="609585" rtl="0" fontAlgn="base">
              <a:spcBef>
                <a:spcPct val="0"/>
              </a:spcBef>
              <a:spcAft>
                <a:spcPct val="0"/>
              </a:spcAft>
              <a:defRPr sz="4267">
                <a:solidFill>
                  <a:srgbClr val="800000"/>
                </a:solidFill>
                <a:latin typeface="Times New Roman" pitchFamily="37" charset="0"/>
                <a:ea typeface="Geneva" pitchFamily="37" charset="-128"/>
              </a:defRPr>
            </a:lvl7pPr>
            <a:lvl8pPr marL="1828754" algn="l" defTabSz="609585" rtl="0" fontAlgn="base">
              <a:spcBef>
                <a:spcPct val="0"/>
              </a:spcBef>
              <a:spcAft>
                <a:spcPct val="0"/>
              </a:spcAft>
              <a:defRPr sz="4267">
                <a:solidFill>
                  <a:srgbClr val="800000"/>
                </a:solidFill>
                <a:latin typeface="Times New Roman" pitchFamily="37" charset="0"/>
                <a:ea typeface="Geneva" pitchFamily="37" charset="-128"/>
              </a:defRPr>
            </a:lvl8pPr>
            <a:lvl9pPr marL="2438339" algn="l" defTabSz="609585" rtl="0" fontAlgn="base">
              <a:spcBef>
                <a:spcPct val="0"/>
              </a:spcBef>
              <a:spcAft>
                <a:spcPct val="0"/>
              </a:spcAft>
              <a:defRPr sz="4267">
                <a:solidFill>
                  <a:srgbClr val="800000"/>
                </a:solidFill>
                <a:latin typeface="Times New Roman" pitchFamily="37" charset="0"/>
                <a:ea typeface="Geneva" pitchFamily="37" charset="-128"/>
              </a:defRPr>
            </a:lvl9pPr>
          </a:lstStyle>
          <a:p>
            <a:r>
              <a:rPr lang="en-US" noProof="0" dirty="0">
                <a:latin typeface="Barlow Condensed" panose="00000506000000000000" pitchFamily="2" charset="0"/>
              </a:rPr>
              <a:t>Objectives </a:t>
            </a:r>
            <a:r>
              <a:rPr lang="en-US" sz="2670" noProof="0" dirty="0">
                <a:latin typeface="Barlow Condensed" panose="00000506000000000000" pitchFamily="2" charset="0"/>
              </a:rPr>
              <a:t>(</a:t>
            </a:r>
            <a:r>
              <a:rPr lang="en-US" sz="2800" u="sng" noProof="0" dirty="0">
                <a:latin typeface="Barlow Condensed" panose="00000506000000000000" pitchFamily="2" charset="0"/>
              </a:rPr>
              <a:t>Splenectomy</a:t>
            </a:r>
            <a:r>
              <a:rPr lang="en-US" sz="2670" noProof="0" dirty="0">
                <a:latin typeface="Barlow Condensed" panose="00000506000000000000" pitchFamily="2" charset="0"/>
              </a:rPr>
              <a:t>)</a:t>
            </a:r>
          </a:p>
        </p:txBody>
      </p:sp>
      <p:sp>
        <p:nvSpPr>
          <p:cNvPr id="5" name="Content Placeholder 2">
            <a:extLst>
              <a:ext uri="{FF2B5EF4-FFF2-40B4-BE49-F238E27FC236}">
                <a16:creationId xmlns:a16="http://schemas.microsoft.com/office/drawing/2014/main" id="{DE83DB29-5946-4F6D-2465-EF4E9FF154D2}"/>
              </a:ext>
            </a:extLst>
          </p:cNvPr>
          <p:cNvSpPr txBox="1">
            <a:spLocks/>
          </p:cNvSpPr>
          <p:nvPr/>
        </p:nvSpPr>
        <p:spPr>
          <a:xfrm>
            <a:off x="419099" y="1861190"/>
            <a:ext cx="11148059" cy="2004670"/>
          </a:xfrm>
          <a:prstGeom prst="rect">
            <a:avLst/>
          </a:prstGeom>
          <a:ln w="57150">
            <a:solidFill>
              <a:srgbClr val="C9D7AF"/>
            </a:solidFill>
          </a:ln>
        </p:spPr>
        <p:style>
          <a:lnRef idx="2">
            <a:schemeClr val="accent2"/>
          </a:lnRef>
          <a:fillRef idx="1">
            <a:schemeClr val="lt1"/>
          </a:fillRef>
          <a:effectRef idx="0">
            <a:schemeClr val="accent2"/>
          </a:effectRef>
          <a:fontRef idx="minor">
            <a:schemeClr val="dk1"/>
          </a:fontRef>
        </p:style>
        <p:txBody>
          <a:bodyPr lIns="0" tIns="0" rIns="0" bIns="0"/>
          <a:lstStyle>
            <a:lvl1pPr marL="457189" indent="-457189" algn="l" defTabSz="609585" rtl="0" eaLnBrk="0" fontAlgn="base" hangingPunct="0">
              <a:spcBef>
                <a:spcPct val="20000"/>
              </a:spcBef>
              <a:spcAft>
                <a:spcPct val="0"/>
              </a:spcAft>
              <a:buFont typeface="Arial" charset="0"/>
              <a:buChar char="•"/>
              <a:defRPr sz="2667" kern="1200">
                <a:solidFill>
                  <a:schemeClr val="bg1">
                    <a:lumMod val="50000"/>
                  </a:schemeClr>
                </a:solidFill>
                <a:latin typeface="+mn-lt"/>
                <a:ea typeface="Geneva" pitchFamily="37" charset="-128"/>
                <a:cs typeface="Geneva" pitchFamily="37" charset="-128"/>
              </a:defRPr>
            </a:lvl1pPr>
            <a:lvl2pPr marL="990575" indent="-380990" algn="l" defTabSz="609585" rtl="0" eaLnBrk="0" fontAlgn="base" hangingPunct="0">
              <a:spcBef>
                <a:spcPct val="20000"/>
              </a:spcBef>
              <a:spcAft>
                <a:spcPct val="0"/>
              </a:spcAft>
              <a:buFont typeface="Arial" charset="0"/>
              <a:buChar char="–"/>
              <a:defRPr sz="2400" kern="1200">
                <a:solidFill>
                  <a:schemeClr val="bg1">
                    <a:lumMod val="50000"/>
                  </a:schemeClr>
                </a:solidFill>
                <a:latin typeface="+mn-lt"/>
                <a:ea typeface="Geneva" pitchFamily="37" charset="-128"/>
                <a:cs typeface="+mn-cs"/>
              </a:defRPr>
            </a:lvl2pPr>
            <a:lvl3pPr marL="1523962" indent="-304792" algn="l" defTabSz="609585" rtl="0" eaLnBrk="0" fontAlgn="base" hangingPunct="0">
              <a:spcBef>
                <a:spcPct val="20000"/>
              </a:spcBef>
              <a:spcAft>
                <a:spcPct val="0"/>
              </a:spcAft>
              <a:buFont typeface="Arial" charset="0"/>
              <a:buChar char="•"/>
              <a:defRPr sz="2133" kern="1200">
                <a:solidFill>
                  <a:schemeClr val="bg1">
                    <a:lumMod val="50000"/>
                  </a:schemeClr>
                </a:solidFill>
                <a:latin typeface="+mn-lt"/>
                <a:ea typeface="Geneva" pitchFamily="37" charset="-128"/>
                <a:cs typeface="+mn-cs"/>
              </a:defRPr>
            </a:lvl3pPr>
            <a:lvl4pPr marL="2133547" indent="-304792" algn="l" defTabSz="609585" rtl="0" eaLnBrk="0" fontAlgn="base" hangingPunct="0">
              <a:spcBef>
                <a:spcPct val="20000"/>
              </a:spcBef>
              <a:spcAft>
                <a:spcPct val="0"/>
              </a:spcAft>
              <a:buFont typeface="Arial" charset="0"/>
              <a:buChar char="–"/>
              <a:defRPr sz="1867" kern="1200">
                <a:solidFill>
                  <a:schemeClr val="bg1">
                    <a:lumMod val="50000"/>
                  </a:schemeClr>
                </a:solidFill>
                <a:latin typeface="+mn-lt"/>
                <a:ea typeface="Geneva" pitchFamily="37" charset="-128"/>
                <a:cs typeface="+mn-cs"/>
              </a:defRPr>
            </a:lvl4pPr>
            <a:lvl5pPr marL="2743131" indent="-304792" algn="l" defTabSz="609585" rtl="0" eaLnBrk="0" fontAlgn="base" hangingPunct="0">
              <a:spcBef>
                <a:spcPct val="20000"/>
              </a:spcBef>
              <a:spcAft>
                <a:spcPct val="0"/>
              </a:spcAft>
              <a:buFont typeface="Arial" charset="0"/>
              <a:buChar char="»"/>
              <a:defRPr sz="1867" kern="1200">
                <a:solidFill>
                  <a:schemeClr val="bg1">
                    <a:lumMod val="50000"/>
                  </a:schemeClr>
                </a:solidFill>
                <a:latin typeface="+mn-lt"/>
                <a:ea typeface="Geneva" pitchFamily="37" charset="-128"/>
                <a:cs typeface="+mn-cs"/>
              </a:defRPr>
            </a:lvl5pPr>
            <a:lvl6pPr marL="3352716" indent="-304792" algn="l" defTabSz="609585" rtl="0" eaLnBrk="1" latinLnBrk="0" hangingPunct="1">
              <a:spcBef>
                <a:spcPct val="20000"/>
              </a:spcBef>
              <a:buFont typeface="Arial"/>
              <a:buChar char="•"/>
              <a:defRPr sz="2667" kern="1200">
                <a:solidFill>
                  <a:schemeClr val="tx1"/>
                </a:solidFill>
                <a:latin typeface="+mn-lt"/>
                <a:ea typeface="+mn-ea"/>
                <a:cs typeface="+mn-cs"/>
              </a:defRPr>
            </a:lvl6pPr>
            <a:lvl7pPr marL="3962301" indent="-304792" algn="l" defTabSz="609585" rtl="0" eaLnBrk="1" latinLnBrk="0" hangingPunct="1">
              <a:spcBef>
                <a:spcPct val="20000"/>
              </a:spcBef>
              <a:buFont typeface="Arial"/>
              <a:buChar char="•"/>
              <a:defRPr sz="2667" kern="1200">
                <a:solidFill>
                  <a:schemeClr val="tx1"/>
                </a:solidFill>
                <a:latin typeface="+mn-lt"/>
                <a:ea typeface="+mn-ea"/>
                <a:cs typeface="+mn-cs"/>
              </a:defRPr>
            </a:lvl7pPr>
            <a:lvl8pPr marL="4571886" indent="-304792" algn="l" defTabSz="609585" rtl="0" eaLnBrk="1" latinLnBrk="0" hangingPunct="1">
              <a:spcBef>
                <a:spcPct val="20000"/>
              </a:spcBef>
              <a:buFont typeface="Arial"/>
              <a:buChar char="•"/>
              <a:defRPr sz="2667" kern="1200">
                <a:solidFill>
                  <a:schemeClr val="tx1"/>
                </a:solidFill>
                <a:latin typeface="+mn-lt"/>
                <a:ea typeface="+mn-ea"/>
                <a:cs typeface="+mn-cs"/>
              </a:defRPr>
            </a:lvl8pPr>
            <a:lvl9pPr marL="5181470" indent="-304792" algn="l" defTabSz="609585" rtl="0" eaLnBrk="1" latinLnBrk="0" hangingPunct="1">
              <a:spcBef>
                <a:spcPct val="20000"/>
              </a:spcBef>
              <a:buFont typeface="Arial"/>
              <a:buChar char="•"/>
              <a:defRPr sz="2667" kern="1200">
                <a:solidFill>
                  <a:schemeClr val="tx1"/>
                </a:solidFill>
                <a:latin typeface="+mn-lt"/>
                <a:ea typeface="+mn-ea"/>
                <a:cs typeface="+mn-cs"/>
              </a:defRPr>
            </a:lvl9pPr>
          </a:lstStyle>
          <a:p>
            <a:r>
              <a:rPr lang="en-US" sz="2400" noProof="0" dirty="0">
                <a:latin typeface="Open Sans" pitchFamily="2" charset="0"/>
                <a:ea typeface="Open Sans" pitchFamily="2" charset="0"/>
                <a:cs typeface="Open Sans" pitchFamily="2" charset="0"/>
              </a:rPr>
              <a:t>Identify appropriate candidates for splenectomy among adults with primary ITP</a:t>
            </a:r>
          </a:p>
          <a:p>
            <a:r>
              <a:rPr lang="en-US" sz="2400" noProof="0" dirty="0">
                <a:latin typeface="Open Sans" pitchFamily="2" charset="0"/>
                <a:ea typeface="Open Sans" pitchFamily="2" charset="0"/>
                <a:cs typeface="Open Sans" pitchFamily="2" charset="0"/>
              </a:rPr>
              <a:t>Understand timing according to guidelines (delay ≥1 year after diagnosis when feasible)</a:t>
            </a:r>
          </a:p>
          <a:p>
            <a:r>
              <a:rPr lang="en-US" sz="2400" noProof="0" dirty="0">
                <a:latin typeface="Open Sans" pitchFamily="2" charset="0"/>
                <a:ea typeface="Open Sans" pitchFamily="2" charset="0"/>
                <a:cs typeface="Open Sans" pitchFamily="2" charset="0"/>
              </a:rPr>
              <a:t>Balance efficacy versus surgical and long-term risks</a:t>
            </a:r>
          </a:p>
        </p:txBody>
      </p:sp>
    </p:spTree>
    <p:extLst>
      <p:ext uri="{BB962C8B-B14F-4D97-AF65-F5344CB8AC3E}">
        <p14:creationId xmlns:p14="http://schemas.microsoft.com/office/powerpoint/2010/main" val="409955506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noProof="0" dirty="0">
                <a:latin typeface="Barlow Condensed" panose="00000506000000000000" pitchFamily="2" charset="0"/>
              </a:rPr>
              <a:t>Case 3: Splenectomy</a:t>
            </a:r>
          </a:p>
        </p:txBody>
      </p:sp>
      <p:sp>
        <p:nvSpPr>
          <p:cNvPr id="5" name="Espace réservé du contenu 4">
            <a:extLst>
              <a:ext uri="{FF2B5EF4-FFF2-40B4-BE49-F238E27FC236}">
                <a16:creationId xmlns:a16="http://schemas.microsoft.com/office/drawing/2014/main" id="{C6A978E5-0BEF-7FA3-0896-71996A1EA511}"/>
              </a:ext>
            </a:extLst>
          </p:cNvPr>
          <p:cNvSpPr txBox="1">
            <a:spLocks/>
          </p:cNvSpPr>
          <p:nvPr/>
        </p:nvSpPr>
        <p:spPr>
          <a:xfrm>
            <a:off x="1555522" y="2331195"/>
            <a:ext cx="10145120" cy="2025175"/>
          </a:xfrm>
          <a:prstGeom prst="rect">
            <a:avLst/>
          </a:prstGeom>
        </p:spPr>
        <p:txBody>
          <a:bodyPr lIns="0" tIns="0" rIns="0" bIns="0" anchor="t">
            <a:noAutofit/>
          </a:bodyPr>
          <a:lstStyle>
            <a:lvl1pPr marL="457189" indent="-457189" algn="l" defTabSz="609585" rtl="0" eaLnBrk="0" fontAlgn="base" hangingPunct="0">
              <a:spcBef>
                <a:spcPct val="20000"/>
              </a:spcBef>
              <a:spcAft>
                <a:spcPct val="0"/>
              </a:spcAft>
              <a:buFont typeface="Arial" charset="0"/>
              <a:buChar char="•"/>
              <a:defRPr sz="2667" kern="1200">
                <a:solidFill>
                  <a:schemeClr val="bg1">
                    <a:lumMod val="50000"/>
                  </a:schemeClr>
                </a:solidFill>
                <a:latin typeface="+mn-lt"/>
                <a:ea typeface="Geneva" pitchFamily="37" charset="-128"/>
                <a:cs typeface="Geneva" pitchFamily="37" charset="-128"/>
              </a:defRPr>
            </a:lvl1pPr>
            <a:lvl2pPr marL="990575" indent="-380990" algn="l" defTabSz="609585" rtl="0" eaLnBrk="0" fontAlgn="base" hangingPunct="0">
              <a:spcBef>
                <a:spcPct val="20000"/>
              </a:spcBef>
              <a:spcAft>
                <a:spcPct val="0"/>
              </a:spcAft>
              <a:buFont typeface="Arial" charset="0"/>
              <a:buChar char="–"/>
              <a:defRPr sz="2400" kern="1200">
                <a:solidFill>
                  <a:schemeClr val="bg1">
                    <a:lumMod val="50000"/>
                  </a:schemeClr>
                </a:solidFill>
                <a:latin typeface="+mn-lt"/>
                <a:ea typeface="Geneva" pitchFamily="37" charset="-128"/>
                <a:cs typeface="+mn-cs"/>
              </a:defRPr>
            </a:lvl2pPr>
            <a:lvl3pPr marL="1523962" indent="-304792" algn="l" defTabSz="609585" rtl="0" eaLnBrk="0" fontAlgn="base" hangingPunct="0">
              <a:spcBef>
                <a:spcPct val="20000"/>
              </a:spcBef>
              <a:spcAft>
                <a:spcPct val="0"/>
              </a:spcAft>
              <a:buFont typeface="Arial" charset="0"/>
              <a:buChar char="•"/>
              <a:defRPr sz="2133" kern="1200">
                <a:solidFill>
                  <a:schemeClr val="bg1">
                    <a:lumMod val="50000"/>
                  </a:schemeClr>
                </a:solidFill>
                <a:latin typeface="+mn-lt"/>
                <a:ea typeface="Geneva" pitchFamily="37" charset="-128"/>
                <a:cs typeface="+mn-cs"/>
              </a:defRPr>
            </a:lvl3pPr>
            <a:lvl4pPr marL="2133547" indent="-304792" algn="l" defTabSz="609585" rtl="0" eaLnBrk="0" fontAlgn="base" hangingPunct="0">
              <a:spcBef>
                <a:spcPct val="20000"/>
              </a:spcBef>
              <a:spcAft>
                <a:spcPct val="0"/>
              </a:spcAft>
              <a:buFont typeface="Arial" charset="0"/>
              <a:buChar char="–"/>
              <a:defRPr sz="1867" kern="1200">
                <a:solidFill>
                  <a:schemeClr val="bg1">
                    <a:lumMod val="50000"/>
                  </a:schemeClr>
                </a:solidFill>
                <a:latin typeface="+mn-lt"/>
                <a:ea typeface="Geneva" pitchFamily="37" charset="-128"/>
                <a:cs typeface="+mn-cs"/>
              </a:defRPr>
            </a:lvl4pPr>
            <a:lvl5pPr marL="2743131" indent="-304792" algn="l" defTabSz="609585" rtl="0" eaLnBrk="0" fontAlgn="base" hangingPunct="0">
              <a:spcBef>
                <a:spcPct val="20000"/>
              </a:spcBef>
              <a:spcAft>
                <a:spcPct val="0"/>
              </a:spcAft>
              <a:buFont typeface="Arial" charset="0"/>
              <a:buChar char="»"/>
              <a:defRPr sz="1867" kern="1200">
                <a:solidFill>
                  <a:schemeClr val="bg1">
                    <a:lumMod val="50000"/>
                  </a:schemeClr>
                </a:solidFill>
                <a:latin typeface="+mn-lt"/>
                <a:ea typeface="Geneva" pitchFamily="37" charset="-128"/>
                <a:cs typeface="+mn-cs"/>
              </a:defRPr>
            </a:lvl5pPr>
            <a:lvl6pPr marL="3352716" indent="-304792" algn="l" defTabSz="609585" rtl="0" eaLnBrk="1" latinLnBrk="0" hangingPunct="1">
              <a:spcBef>
                <a:spcPct val="20000"/>
              </a:spcBef>
              <a:buFont typeface="Arial"/>
              <a:buChar char="•"/>
              <a:defRPr sz="2667" kern="1200">
                <a:solidFill>
                  <a:schemeClr val="tx1"/>
                </a:solidFill>
                <a:latin typeface="+mn-lt"/>
                <a:ea typeface="+mn-ea"/>
                <a:cs typeface="+mn-cs"/>
              </a:defRPr>
            </a:lvl6pPr>
            <a:lvl7pPr marL="3962301" indent="-304792" algn="l" defTabSz="609585" rtl="0" eaLnBrk="1" latinLnBrk="0" hangingPunct="1">
              <a:spcBef>
                <a:spcPct val="20000"/>
              </a:spcBef>
              <a:buFont typeface="Arial"/>
              <a:buChar char="•"/>
              <a:defRPr sz="2667" kern="1200">
                <a:solidFill>
                  <a:schemeClr val="tx1"/>
                </a:solidFill>
                <a:latin typeface="+mn-lt"/>
                <a:ea typeface="+mn-ea"/>
                <a:cs typeface="+mn-cs"/>
              </a:defRPr>
            </a:lvl7pPr>
            <a:lvl8pPr marL="4571886" indent="-304792" algn="l" defTabSz="609585" rtl="0" eaLnBrk="1" latinLnBrk="0" hangingPunct="1">
              <a:spcBef>
                <a:spcPct val="20000"/>
              </a:spcBef>
              <a:buFont typeface="Arial"/>
              <a:buChar char="•"/>
              <a:defRPr sz="2667" kern="1200">
                <a:solidFill>
                  <a:schemeClr val="tx1"/>
                </a:solidFill>
                <a:latin typeface="+mn-lt"/>
                <a:ea typeface="+mn-ea"/>
                <a:cs typeface="+mn-cs"/>
              </a:defRPr>
            </a:lvl8pPr>
            <a:lvl9pPr marL="5181470" indent="-304792" algn="l" defTabSz="609585" rtl="0" eaLnBrk="1" latinLnBrk="0" hangingPunct="1">
              <a:spcBef>
                <a:spcPct val="20000"/>
              </a:spcBef>
              <a:buFont typeface="Arial"/>
              <a:buChar char="•"/>
              <a:defRPr sz="2667" kern="1200">
                <a:solidFill>
                  <a:schemeClr val="tx1"/>
                </a:solidFill>
                <a:latin typeface="+mn-lt"/>
                <a:ea typeface="+mn-ea"/>
                <a:cs typeface="+mn-cs"/>
              </a:defRPr>
            </a:lvl9pPr>
          </a:lstStyle>
          <a:p>
            <a:pPr marL="456565" indent="-456565"/>
            <a:r>
              <a:rPr lang="en-US" sz="2400" dirty="0">
                <a:solidFill>
                  <a:schemeClr val="bg2">
                    <a:lumMod val="50000"/>
                  </a:schemeClr>
                </a:solidFill>
                <a:latin typeface="Open Sans" pitchFamily="2" charset="0"/>
                <a:ea typeface="Open Sans" pitchFamily="2" charset="0"/>
                <a:cs typeface="Open Sans" pitchFamily="2" charset="0"/>
              </a:rPr>
              <a:t>64-year-old male patient </a:t>
            </a:r>
            <a:r>
              <a:rPr lang="de-DE" sz="2400" dirty="0" err="1">
                <a:solidFill>
                  <a:schemeClr val="bg2">
                    <a:lumMod val="50000"/>
                  </a:schemeClr>
                </a:solidFill>
                <a:latin typeface="Open Sans" pitchFamily="2" charset="0"/>
                <a:ea typeface="Open Sans" pitchFamily="2" charset="0"/>
                <a:cs typeface="Open Sans" pitchFamily="2" charset="0"/>
              </a:rPr>
              <a:t>weighing</a:t>
            </a:r>
            <a:r>
              <a:rPr lang="de-DE" sz="2400" dirty="0">
                <a:solidFill>
                  <a:schemeClr val="bg2">
                    <a:lumMod val="50000"/>
                  </a:schemeClr>
                </a:solidFill>
                <a:latin typeface="Open Sans" pitchFamily="2" charset="0"/>
                <a:ea typeface="Open Sans" pitchFamily="2" charset="0"/>
                <a:cs typeface="Open Sans" pitchFamily="2" charset="0"/>
              </a:rPr>
              <a:t> 165 </a:t>
            </a:r>
            <a:r>
              <a:rPr lang="de-DE" sz="2400" dirty="0" err="1">
                <a:solidFill>
                  <a:schemeClr val="bg2">
                    <a:lumMod val="50000"/>
                  </a:schemeClr>
                </a:solidFill>
                <a:latin typeface="Open Sans" pitchFamily="2" charset="0"/>
                <a:ea typeface="Open Sans" pitchFamily="2" charset="0"/>
                <a:cs typeface="Open Sans" pitchFamily="2" charset="0"/>
              </a:rPr>
              <a:t>lbs</a:t>
            </a:r>
            <a:r>
              <a:rPr lang="de-DE" sz="2400" dirty="0">
                <a:solidFill>
                  <a:schemeClr val="bg2">
                    <a:lumMod val="50000"/>
                  </a:schemeClr>
                </a:solidFill>
                <a:latin typeface="Open Sans" pitchFamily="2" charset="0"/>
                <a:ea typeface="Open Sans" pitchFamily="2" charset="0"/>
                <a:cs typeface="Open Sans" pitchFamily="2" charset="0"/>
              </a:rPr>
              <a:t> (75 kg)</a:t>
            </a:r>
          </a:p>
          <a:p>
            <a:pPr marL="456565" indent="-456565"/>
            <a:r>
              <a:rPr lang="en-US" sz="2400" dirty="0">
                <a:solidFill>
                  <a:schemeClr val="bg2">
                    <a:lumMod val="50000"/>
                  </a:schemeClr>
                </a:solidFill>
                <a:latin typeface="Open Sans" pitchFamily="2" charset="0"/>
                <a:ea typeface="Open Sans" pitchFamily="2" charset="0"/>
                <a:cs typeface="Open Sans" pitchFamily="2" charset="0"/>
              </a:rPr>
              <a:t>Key comorbidities: </a:t>
            </a:r>
          </a:p>
          <a:p>
            <a:pPr marL="533400" lvl="1" indent="0">
              <a:buNone/>
            </a:pPr>
            <a:r>
              <a:rPr lang="en-US" dirty="0">
                <a:solidFill>
                  <a:schemeClr val="bg2">
                    <a:lumMod val="50000"/>
                  </a:schemeClr>
                </a:solidFill>
                <a:latin typeface="Open Sans" pitchFamily="2" charset="0"/>
                <a:ea typeface="Open Sans" pitchFamily="2" charset="0"/>
                <a:cs typeface="Open Sans" pitchFamily="2" charset="0"/>
              </a:rPr>
              <a:t>Peripheral polyneuropathy secondary to radiofrequency-treated renal carcinoma (Sept 2011), Raynaud disease, dysphonia, osteoporosis, avascular necrosis of the femoral head, gastroesophageal reflux disease </a:t>
            </a:r>
          </a:p>
          <a:p>
            <a:pPr marL="456565" indent="-456565"/>
            <a:r>
              <a:rPr lang="en-US" sz="2400" dirty="0">
                <a:solidFill>
                  <a:schemeClr val="bg2">
                    <a:lumMod val="50000"/>
                  </a:schemeClr>
                </a:solidFill>
                <a:latin typeface="Open Sans" pitchFamily="2" charset="0"/>
                <a:ea typeface="Open Sans" pitchFamily="2" charset="0"/>
                <a:cs typeface="Open Sans" pitchFamily="2" charset="0"/>
              </a:rPr>
              <a:t>Key treatments: </a:t>
            </a:r>
          </a:p>
          <a:p>
            <a:pPr marL="533400" lvl="1" indent="0">
              <a:buNone/>
            </a:pPr>
            <a:r>
              <a:rPr lang="en-US" dirty="0">
                <a:solidFill>
                  <a:schemeClr val="bg2">
                    <a:lumMod val="50000"/>
                  </a:schemeClr>
                </a:solidFill>
                <a:latin typeface="Open Sans" pitchFamily="2" charset="0"/>
                <a:ea typeface="Open Sans" pitchFamily="2" charset="0"/>
                <a:cs typeface="Open Sans" pitchFamily="2" charset="0"/>
              </a:rPr>
              <a:t>Omeprazole, duloxetine, clonazepam, vitamin D supplementation</a:t>
            </a:r>
          </a:p>
          <a:p>
            <a:pPr marL="0" indent="0">
              <a:buFont typeface="Arial" charset="0"/>
              <a:buNone/>
            </a:pPr>
            <a:endParaRPr lang="en-US" sz="2400" dirty="0">
              <a:solidFill>
                <a:schemeClr val="accent6">
                  <a:lumMod val="50000"/>
                </a:schemeClr>
              </a:solidFill>
              <a:latin typeface="Open Sans" pitchFamily="2" charset="0"/>
              <a:ea typeface="Open Sans" pitchFamily="2" charset="0"/>
              <a:cs typeface="Open Sans" pitchFamily="2" charset="0"/>
            </a:endParaRPr>
          </a:p>
          <a:p>
            <a:pPr lvl="1"/>
            <a:endParaRPr lang="en-US" sz="2133" dirty="0">
              <a:solidFill>
                <a:schemeClr val="accent6">
                  <a:lumMod val="50000"/>
                </a:schemeClr>
              </a:solidFill>
              <a:latin typeface="Open Sans" pitchFamily="2" charset="0"/>
              <a:ea typeface="Open Sans" pitchFamily="2" charset="0"/>
              <a:cs typeface="Open Sans" pitchFamily="2" charset="0"/>
            </a:endParaRPr>
          </a:p>
        </p:txBody>
      </p:sp>
      <p:pic>
        <p:nvPicPr>
          <p:cNvPr id="7" name="Image 3" descr="A blue line art of a person&#10;&#10;AI-generated content may be incorrect.">
            <a:extLst>
              <a:ext uri="{FF2B5EF4-FFF2-40B4-BE49-F238E27FC236}">
                <a16:creationId xmlns:a16="http://schemas.microsoft.com/office/drawing/2014/main" id="{EA697B0E-CE47-81A5-2640-50DD82735062}"/>
              </a:ext>
            </a:extLst>
          </p:cNvPr>
          <p:cNvPicPr>
            <a:picLocks noChangeAspect="1"/>
          </p:cNvPicPr>
          <p:nvPr/>
        </p:nvPicPr>
        <p:blipFill>
          <a:blip r:embed="rId3">
            <a:duotone>
              <a:schemeClr val="accent5">
                <a:shade val="45000"/>
                <a:satMod val="135000"/>
              </a:schemeClr>
              <a:prstClr val="white"/>
            </a:duotone>
          </a:blip>
          <a:stretch>
            <a:fillRect/>
          </a:stretch>
        </p:blipFill>
        <p:spPr>
          <a:xfrm>
            <a:off x="321669" y="2591872"/>
            <a:ext cx="1233853" cy="1233853"/>
          </a:xfrm>
          <a:prstGeom prst="rect">
            <a:avLst/>
          </a:prstGeom>
        </p:spPr>
      </p:pic>
      <p:sp>
        <p:nvSpPr>
          <p:cNvPr id="9" name="Rectangle : coins arrondis 5">
            <a:extLst>
              <a:ext uri="{FF2B5EF4-FFF2-40B4-BE49-F238E27FC236}">
                <a16:creationId xmlns:a16="http://schemas.microsoft.com/office/drawing/2014/main" id="{C3CABAC0-84DB-3186-C8DE-46C5C2BEF221}"/>
              </a:ext>
            </a:extLst>
          </p:cNvPr>
          <p:cNvSpPr/>
          <p:nvPr/>
        </p:nvSpPr>
        <p:spPr>
          <a:xfrm>
            <a:off x="313978" y="2047891"/>
            <a:ext cx="11386664" cy="3749170"/>
          </a:xfrm>
          <a:prstGeom prst="roundRect">
            <a:avLst/>
          </a:prstGeom>
          <a:noFill/>
          <a:ln w="28575">
            <a:solidFill>
              <a:srgbClr val="A10E2F"/>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175100490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noProof="0" dirty="0">
                <a:latin typeface="Barlow Condensed" panose="00000506000000000000" pitchFamily="2" charset="0"/>
              </a:rPr>
              <a:t>Case 3: Splenectomy</a:t>
            </a:r>
          </a:p>
        </p:txBody>
      </p:sp>
      <p:sp>
        <p:nvSpPr>
          <p:cNvPr id="3" name="Content Placeholder 2"/>
          <p:cNvSpPr>
            <a:spLocks noGrp="1"/>
          </p:cNvSpPr>
          <p:nvPr>
            <p:ph idx="1"/>
          </p:nvPr>
        </p:nvSpPr>
        <p:spPr>
          <a:xfrm>
            <a:off x="341376" y="1980956"/>
            <a:ext cx="11431524" cy="4447276"/>
          </a:xfrm>
        </p:spPr>
        <p:txBody>
          <a:bodyPr lIns="0" tIns="0" rIns="0" bIns="0" anchor="t"/>
          <a:lstStyle/>
          <a:p>
            <a:r>
              <a:rPr lang="en-US" noProof="0" dirty="0">
                <a:latin typeface="Open Sans" pitchFamily="2" charset="0"/>
                <a:ea typeface="Open Sans" pitchFamily="2" charset="0"/>
                <a:cs typeface="Open Sans" pitchFamily="2" charset="0"/>
              </a:rPr>
              <a:t>February 2023: </a:t>
            </a:r>
            <a:r>
              <a:rPr lang="en-US" dirty="0">
                <a:latin typeface="Open Sans" pitchFamily="2" charset="0"/>
                <a:ea typeface="Open Sans" pitchFamily="2" charset="0"/>
                <a:cs typeface="Open Sans" pitchFamily="2" charset="0"/>
              </a:rPr>
              <a:t>d</a:t>
            </a:r>
            <a:r>
              <a:rPr lang="en-US" noProof="0" dirty="0" err="1">
                <a:latin typeface="Open Sans" pitchFamily="2" charset="0"/>
                <a:ea typeface="Open Sans" pitchFamily="2" charset="0"/>
                <a:cs typeface="Open Sans" pitchFamily="2" charset="0"/>
              </a:rPr>
              <a:t>iagnosis</a:t>
            </a:r>
            <a:r>
              <a:rPr lang="en-US" noProof="0" dirty="0">
                <a:latin typeface="Open Sans" pitchFamily="2" charset="0"/>
                <a:ea typeface="Open Sans" pitchFamily="2" charset="0"/>
                <a:cs typeface="Open Sans" pitchFamily="2" charset="0"/>
              </a:rPr>
              <a:t> of immune thrombocytopenia (ITP</a:t>
            </a:r>
            <a:r>
              <a:rPr lang="en-US" dirty="0">
                <a:latin typeface="Open Sans" pitchFamily="2" charset="0"/>
                <a:ea typeface="Open Sans" pitchFamily="2" charset="0"/>
                <a:cs typeface="Open Sans" pitchFamily="2" charset="0"/>
              </a:rPr>
              <a:t>);</a:t>
            </a:r>
            <a:r>
              <a:rPr lang="en-US" noProof="0" dirty="0">
                <a:latin typeface="Open Sans" pitchFamily="2" charset="0"/>
                <a:ea typeface="Open Sans" pitchFamily="2" charset="0"/>
                <a:cs typeface="Open Sans" pitchFamily="2" charset="0"/>
              </a:rPr>
              <a:t> </a:t>
            </a:r>
            <a:r>
              <a:rPr lang="en-US" dirty="0">
                <a:latin typeface="Open Sans" pitchFamily="2" charset="0"/>
                <a:ea typeface="Open Sans" pitchFamily="2" charset="0"/>
                <a:cs typeface="Open Sans" pitchFamily="2" charset="0"/>
              </a:rPr>
              <a:t>p</a:t>
            </a:r>
            <a:r>
              <a:rPr lang="en-US" noProof="0" dirty="0" err="1">
                <a:latin typeface="Open Sans" pitchFamily="2" charset="0"/>
                <a:ea typeface="Open Sans" pitchFamily="2" charset="0"/>
                <a:cs typeface="Open Sans" pitchFamily="2" charset="0"/>
              </a:rPr>
              <a:t>latelet</a:t>
            </a:r>
            <a:r>
              <a:rPr lang="en-US" noProof="0" dirty="0">
                <a:latin typeface="Open Sans" pitchFamily="2" charset="0"/>
                <a:ea typeface="Open Sans" pitchFamily="2" charset="0"/>
                <a:cs typeface="Open Sans" pitchFamily="2" charset="0"/>
              </a:rPr>
              <a:t> count 22 × 10⁹/L</a:t>
            </a:r>
            <a:r>
              <a:rPr lang="en-US" dirty="0">
                <a:latin typeface="Open Sans" pitchFamily="2" charset="0"/>
                <a:ea typeface="Open Sans" pitchFamily="2" charset="0"/>
                <a:cs typeface="Open Sans" pitchFamily="2" charset="0"/>
              </a:rPr>
              <a:t>; n</a:t>
            </a:r>
            <a:r>
              <a:rPr lang="en-US" noProof="0" dirty="0">
                <a:latin typeface="Open Sans" pitchFamily="2" charset="0"/>
                <a:ea typeface="Open Sans" pitchFamily="2" charset="0"/>
                <a:cs typeface="Open Sans" pitchFamily="2" charset="0"/>
              </a:rPr>
              <a:t>o bleeding.</a:t>
            </a:r>
          </a:p>
          <a:p>
            <a:pPr lvl="1"/>
            <a:r>
              <a:rPr lang="en-US" noProof="0" dirty="0">
                <a:latin typeface="Open Sans" pitchFamily="2" charset="0"/>
                <a:ea typeface="Open Sans" pitchFamily="2" charset="0"/>
                <a:cs typeface="Open Sans" pitchFamily="2" charset="0"/>
              </a:rPr>
              <a:t>Treated with prednisone 1 mg/kg/day × 7 days: complete response (CR)</a:t>
            </a:r>
          </a:p>
          <a:p>
            <a:r>
              <a:rPr lang="en-US" noProof="0" dirty="0">
                <a:latin typeface="Open Sans" pitchFamily="2" charset="0"/>
                <a:ea typeface="Open Sans" pitchFamily="2" charset="0"/>
                <a:cs typeface="Open Sans" pitchFamily="2" charset="0"/>
              </a:rPr>
              <a:t>October 2023: </a:t>
            </a:r>
            <a:r>
              <a:rPr lang="en-US" dirty="0">
                <a:latin typeface="Open Sans" pitchFamily="2" charset="0"/>
                <a:ea typeface="Open Sans" pitchFamily="2" charset="0"/>
                <a:cs typeface="Open Sans" pitchFamily="2" charset="0"/>
              </a:rPr>
              <a:t>r</a:t>
            </a:r>
            <a:r>
              <a:rPr lang="en-US" noProof="0" dirty="0">
                <a:latin typeface="Open Sans" pitchFamily="2" charset="0"/>
                <a:ea typeface="Open Sans" pitchFamily="2" charset="0"/>
                <a:cs typeface="Open Sans" pitchFamily="2" charset="0"/>
              </a:rPr>
              <a:t>elapse; platelet count 14 × 10⁹/L; no bleeding</a:t>
            </a:r>
          </a:p>
          <a:p>
            <a:pPr lvl="1"/>
            <a:r>
              <a:rPr lang="en-US" dirty="0">
                <a:latin typeface="Open Sans" pitchFamily="2" charset="0"/>
                <a:ea typeface="Open Sans" pitchFamily="2" charset="0"/>
                <a:cs typeface="Open Sans" pitchFamily="2" charset="0"/>
              </a:rPr>
              <a:t>Treated with </a:t>
            </a:r>
            <a:r>
              <a:rPr lang="en-US" noProof="0" dirty="0">
                <a:latin typeface="Open Sans" pitchFamily="2" charset="0"/>
                <a:ea typeface="Open Sans" pitchFamily="2" charset="0"/>
                <a:cs typeface="Open Sans" pitchFamily="2" charset="0"/>
              </a:rPr>
              <a:t>prednisone 1 mg/kg/day × 7 days: </a:t>
            </a:r>
            <a:r>
              <a:rPr lang="en-US" dirty="0">
                <a:latin typeface="Open Sans" pitchFamily="2" charset="0"/>
                <a:ea typeface="Open Sans" pitchFamily="2" charset="0"/>
                <a:cs typeface="Open Sans" pitchFamily="2" charset="0"/>
              </a:rPr>
              <a:t>r</a:t>
            </a:r>
            <a:r>
              <a:rPr lang="en-US" noProof="0" dirty="0" err="1">
                <a:latin typeface="Open Sans" pitchFamily="2" charset="0"/>
                <a:ea typeface="Open Sans" pitchFamily="2" charset="0"/>
                <a:cs typeface="Open Sans" pitchFamily="2" charset="0"/>
              </a:rPr>
              <a:t>esponse</a:t>
            </a:r>
            <a:r>
              <a:rPr lang="en-US" noProof="0" dirty="0">
                <a:latin typeface="Open Sans" pitchFamily="2" charset="0"/>
                <a:ea typeface="Open Sans" pitchFamily="2" charset="0"/>
                <a:cs typeface="Open Sans" pitchFamily="2" charset="0"/>
              </a:rPr>
              <a:t> (R) (peak platelet count: 78 × 10⁹/L)</a:t>
            </a:r>
          </a:p>
          <a:p>
            <a:r>
              <a:rPr lang="en-US" sz="2670" noProof="0" dirty="0">
                <a:latin typeface="Open Sans" pitchFamily="2" charset="0"/>
                <a:ea typeface="Open Sans" pitchFamily="2" charset="0"/>
                <a:cs typeface="Open Sans" pitchFamily="2" charset="0"/>
              </a:rPr>
              <a:t>March </a:t>
            </a:r>
            <a:r>
              <a:rPr lang="en-US" sz="2670" dirty="0">
                <a:latin typeface="Open Sans" pitchFamily="2" charset="0"/>
                <a:ea typeface="Open Sans" pitchFamily="2" charset="0"/>
                <a:cs typeface="Open Sans" pitchFamily="2" charset="0"/>
              </a:rPr>
              <a:t>2024: second relapse;</a:t>
            </a:r>
            <a:r>
              <a:rPr lang="en-US" sz="2670" noProof="0" dirty="0">
                <a:latin typeface="Open Sans" pitchFamily="2" charset="0"/>
                <a:ea typeface="Open Sans" pitchFamily="2" charset="0"/>
                <a:cs typeface="Open Sans" pitchFamily="2" charset="0"/>
              </a:rPr>
              <a:t> platelet count 2 × 10⁹/L; skin bleeding (ecchymoses) </a:t>
            </a:r>
            <a:endParaRPr lang="en-US" sz="2670" dirty="0">
              <a:latin typeface="Open Sans" pitchFamily="2" charset="0"/>
              <a:ea typeface="Open Sans" pitchFamily="2" charset="0"/>
              <a:cs typeface="Open Sans" pitchFamily="2" charset="0"/>
            </a:endParaRPr>
          </a:p>
          <a:p>
            <a:pPr marL="989951" lvl="1" indent="-456565"/>
            <a:r>
              <a:rPr lang="en-US" noProof="0" dirty="0" err="1">
                <a:latin typeface="Open Sans" pitchFamily="2" charset="0"/>
                <a:ea typeface="Open Sans" pitchFamily="2" charset="0"/>
                <a:cs typeface="Open Sans" pitchFamily="2" charset="0"/>
              </a:rPr>
              <a:t>Treate</a:t>
            </a:r>
            <a:r>
              <a:rPr lang="en-US" dirty="0">
                <a:latin typeface="Open Sans" pitchFamily="2" charset="0"/>
                <a:ea typeface="Open Sans" pitchFamily="2" charset="0"/>
                <a:cs typeface="Open Sans" pitchFamily="2" charset="0"/>
              </a:rPr>
              <a:t>d with </a:t>
            </a:r>
            <a:r>
              <a:rPr lang="en-US" noProof="0" dirty="0">
                <a:latin typeface="Open Sans" pitchFamily="2" charset="0"/>
                <a:ea typeface="Open Sans" pitchFamily="2" charset="0"/>
                <a:cs typeface="Open Sans" pitchFamily="2" charset="0"/>
              </a:rPr>
              <a:t>prednisone 1 mg/kg/day × 7 days + IVIG 1 g/kg/day × 2 days: no response (NR)</a:t>
            </a:r>
          </a:p>
          <a:p>
            <a:endParaRPr lang="en-US" noProof="0" dirty="0">
              <a:latin typeface="Open Sans" pitchFamily="2" charset="0"/>
              <a:ea typeface="Open Sans" pitchFamily="2" charset="0"/>
              <a:cs typeface="Open Sans" pitchFamily="2" charset="0"/>
            </a:endParaRPr>
          </a:p>
        </p:txBody>
      </p:sp>
    </p:spTree>
    <p:extLst>
      <p:ext uri="{BB962C8B-B14F-4D97-AF65-F5344CB8AC3E}">
        <p14:creationId xmlns:p14="http://schemas.microsoft.com/office/powerpoint/2010/main" val="312547962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noProof="0" dirty="0">
                <a:latin typeface="Barlow Condensed" panose="00000506000000000000" pitchFamily="2" charset="0"/>
              </a:rPr>
              <a:t>Case 3: Splenectomy</a:t>
            </a:r>
          </a:p>
        </p:txBody>
      </p:sp>
      <p:sp>
        <p:nvSpPr>
          <p:cNvPr id="3" name="Content Placeholder 2"/>
          <p:cNvSpPr>
            <a:spLocks noGrp="1"/>
          </p:cNvSpPr>
          <p:nvPr>
            <p:ph idx="1"/>
          </p:nvPr>
        </p:nvSpPr>
        <p:spPr>
          <a:xfrm>
            <a:off x="307848" y="2261694"/>
            <a:ext cx="11792712" cy="3954624"/>
          </a:xfrm>
        </p:spPr>
        <p:txBody>
          <a:bodyPr lIns="0" tIns="0" rIns="0" bIns="0" anchor="t"/>
          <a:lstStyle/>
          <a:p>
            <a:pPr marL="456565" indent="-456565"/>
            <a:r>
              <a:rPr lang="en-US" sz="2400" noProof="0" dirty="0">
                <a:latin typeface="Open Sans" pitchFamily="2" charset="0"/>
                <a:ea typeface="Open Sans" pitchFamily="2" charset="0"/>
                <a:cs typeface="Open Sans" pitchFamily="2" charset="0"/>
              </a:rPr>
              <a:t>April 2024: </a:t>
            </a:r>
            <a:r>
              <a:rPr lang="en-US" sz="2400" noProof="0" dirty="0" err="1">
                <a:latin typeface="Open Sans" pitchFamily="2" charset="0"/>
                <a:ea typeface="Open Sans" pitchFamily="2" charset="0"/>
                <a:cs typeface="Open Sans" pitchFamily="2" charset="0"/>
              </a:rPr>
              <a:t>eltrombopag</a:t>
            </a:r>
            <a:r>
              <a:rPr lang="en-US" sz="2400" noProof="0" dirty="0">
                <a:latin typeface="Open Sans" pitchFamily="2" charset="0"/>
                <a:ea typeface="Open Sans" pitchFamily="2" charset="0"/>
                <a:cs typeface="Open Sans" pitchFamily="2" charset="0"/>
              </a:rPr>
              <a:t> initiated at 50 mg/day: no response (NR)</a:t>
            </a:r>
          </a:p>
          <a:p>
            <a:pPr marL="456565" indent="-456565"/>
            <a:r>
              <a:rPr lang="en-US" sz="2400" noProof="0" dirty="0">
                <a:latin typeface="Open Sans" pitchFamily="2" charset="0"/>
                <a:ea typeface="Open Sans" pitchFamily="2" charset="0"/>
                <a:cs typeface="Open Sans" pitchFamily="2" charset="0"/>
              </a:rPr>
              <a:t>May 2024: </a:t>
            </a:r>
            <a:r>
              <a:rPr lang="en-US" sz="2400" noProof="0" dirty="0" err="1">
                <a:latin typeface="Open Sans" pitchFamily="2" charset="0"/>
                <a:ea typeface="Open Sans" pitchFamily="2" charset="0"/>
                <a:cs typeface="Open Sans" pitchFamily="2" charset="0"/>
              </a:rPr>
              <a:t>eltrombopag</a:t>
            </a:r>
            <a:r>
              <a:rPr lang="en-US" sz="2400" noProof="0" dirty="0">
                <a:latin typeface="Open Sans" pitchFamily="2" charset="0"/>
                <a:ea typeface="Open Sans" pitchFamily="2" charset="0"/>
                <a:cs typeface="Open Sans" pitchFamily="2" charset="0"/>
              </a:rPr>
              <a:t> escalated up to 75 mg/day: no response (NR)</a:t>
            </a:r>
          </a:p>
          <a:p>
            <a:pPr marL="456565" indent="-456565"/>
            <a:r>
              <a:rPr lang="en-US" sz="2400" noProof="0" dirty="0">
                <a:latin typeface="Open Sans" pitchFamily="2" charset="0"/>
                <a:ea typeface="Open Sans" pitchFamily="2" charset="0"/>
                <a:cs typeface="Open Sans" pitchFamily="2" charset="0"/>
              </a:rPr>
              <a:t>June 2024: romiplostim initiated at 1 µg/kg/week SC and titrated weekly to the maximum approved dose of 10 µg/kg/week (750 µg): no response (NR)</a:t>
            </a:r>
          </a:p>
          <a:p>
            <a:pPr marL="456565" indent="-456565"/>
            <a:r>
              <a:rPr lang="en-US" sz="2400" noProof="0" dirty="0">
                <a:latin typeface="Open Sans" pitchFamily="2" charset="0"/>
                <a:ea typeface="Open Sans" pitchFamily="2" charset="0"/>
                <a:cs typeface="Open Sans" pitchFamily="2" charset="0"/>
              </a:rPr>
              <a:t>July 2024: </a:t>
            </a:r>
            <a:r>
              <a:rPr lang="en-US" sz="2400" noProof="0" dirty="0" err="1">
                <a:latin typeface="Open Sans" pitchFamily="2" charset="0"/>
                <a:ea typeface="Open Sans" pitchFamily="2" charset="0"/>
                <a:cs typeface="Open Sans" pitchFamily="2" charset="0"/>
              </a:rPr>
              <a:t>avatrombopag</a:t>
            </a:r>
            <a:r>
              <a:rPr lang="en-US" sz="2400" noProof="0" dirty="0">
                <a:latin typeface="Open Sans" pitchFamily="2" charset="0"/>
                <a:ea typeface="Open Sans" pitchFamily="2" charset="0"/>
                <a:cs typeface="Open Sans" pitchFamily="2" charset="0"/>
              </a:rPr>
              <a:t> initiated at 40 mg/day: no response (NR)</a:t>
            </a:r>
          </a:p>
          <a:p>
            <a:pPr marL="456565" indent="-456565"/>
            <a:r>
              <a:rPr lang="en-US" sz="2400" noProof="0" dirty="0">
                <a:latin typeface="Open Sans" pitchFamily="2" charset="0"/>
                <a:ea typeface="Open Sans" pitchFamily="2" charset="0"/>
                <a:cs typeface="Open Sans" pitchFamily="2" charset="0"/>
              </a:rPr>
              <a:t>August 2024: rituximab 600 mg (375 mg/m²) weekly × 4 doses: no response (NR)</a:t>
            </a:r>
          </a:p>
          <a:p>
            <a:pPr marL="456565" indent="-456565"/>
            <a:r>
              <a:rPr lang="en-US" sz="2400" noProof="0" dirty="0">
                <a:latin typeface="Open Sans" pitchFamily="2" charset="0"/>
                <a:ea typeface="Open Sans" pitchFamily="2" charset="0"/>
                <a:cs typeface="Open Sans" pitchFamily="2" charset="0"/>
              </a:rPr>
              <a:t>September 2024: azathioprine 150 mg/day: no response (NR)</a:t>
            </a:r>
          </a:p>
          <a:p>
            <a:pPr marL="456565" indent="-456565"/>
            <a:r>
              <a:rPr lang="en-US" sz="2400" noProof="0" dirty="0">
                <a:latin typeface="Open Sans" pitchFamily="2" charset="0"/>
                <a:ea typeface="Open Sans" pitchFamily="2" charset="0"/>
                <a:cs typeface="Open Sans" pitchFamily="2" charset="0"/>
              </a:rPr>
              <a:t>October 2024: danazol 200 mg/day: no response (NR)</a:t>
            </a:r>
          </a:p>
        </p:txBody>
      </p:sp>
    </p:spTree>
    <p:extLst>
      <p:ext uri="{BB962C8B-B14F-4D97-AF65-F5344CB8AC3E}">
        <p14:creationId xmlns:p14="http://schemas.microsoft.com/office/powerpoint/2010/main" val="329982330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noProof="0" dirty="0">
                <a:latin typeface="Barlow Condensed" panose="00000506000000000000" pitchFamily="2" charset="0"/>
              </a:rPr>
              <a:t>Case 3: Splenectomy</a:t>
            </a:r>
          </a:p>
        </p:txBody>
      </p:sp>
      <p:sp>
        <p:nvSpPr>
          <p:cNvPr id="3" name="Content Placeholder 2"/>
          <p:cNvSpPr>
            <a:spLocks noGrp="1"/>
          </p:cNvSpPr>
          <p:nvPr>
            <p:ph idx="1"/>
          </p:nvPr>
        </p:nvSpPr>
        <p:spPr>
          <a:xfrm>
            <a:off x="419100" y="2033094"/>
            <a:ext cx="11353800" cy="3954624"/>
          </a:xfrm>
        </p:spPr>
        <p:txBody>
          <a:bodyPr lIns="0" tIns="0" rIns="0" bIns="0" anchor="t"/>
          <a:lstStyle/>
          <a:p>
            <a:pPr marL="456565" indent="-456565">
              <a:defRPr/>
            </a:pPr>
            <a:r>
              <a:rPr lang="en-US" sz="2650" noProof="0" dirty="0">
                <a:latin typeface="Open Sans" pitchFamily="2" charset="0"/>
                <a:ea typeface="Open Sans" pitchFamily="2" charset="0"/>
                <a:cs typeface="Open Sans" pitchFamily="2" charset="0"/>
              </a:rPr>
              <a:t>November 2024: cyclosporine 100 mg/day: no response (NR)</a:t>
            </a:r>
          </a:p>
          <a:p>
            <a:pPr marL="456565" indent="-456565">
              <a:defRPr/>
            </a:pPr>
            <a:r>
              <a:rPr lang="en-US" sz="2650" noProof="0" dirty="0">
                <a:latin typeface="Open Sans" pitchFamily="2" charset="0"/>
                <a:ea typeface="Open Sans" pitchFamily="2" charset="0"/>
                <a:cs typeface="Open Sans" pitchFamily="2" charset="0"/>
              </a:rPr>
              <a:t>December 2024: vinblastine 6 mg IV daily × 3 days: no response (NR)</a:t>
            </a:r>
          </a:p>
          <a:p>
            <a:pPr marL="456565" indent="-456565">
              <a:defRPr/>
            </a:pPr>
            <a:r>
              <a:rPr lang="en-US" sz="2650" noProof="0" dirty="0">
                <a:latin typeface="Open Sans" pitchFamily="2" charset="0"/>
                <a:ea typeface="Open Sans" pitchFamily="2" charset="0"/>
                <a:cs typeface="Open Sans" pitchFamily="2" charset="0"/>
              </a:rPr>
              <a:t>January 2025: dapsone: no response (NR)</a:t>
            </a:r>
          </a:p>
          <a:p>
            <a:pPr marL="456565" indent="-456565">
              <a:defRPr/>
            </a:pPr>
            <a:r>
              <a:rPr lang="en-US" sz="2650" noProof="0" dirty="0">
                <a:latin typeface="Open Sans" pitchFamily="2" charset="0"/>
                <a:ea typeface="Open Sans" pitchFamily="2" charset="0"/>
                <a:cs typeface="Open Sans" pitchFamily="2" charset="0"/>
              </a:rPr>
              <a:t>February 2025: oseltamivir, 2 cycles: minimal, </a:t>
            </a:r>
            <a:r>
              <a:rPr lang="en-US" sz="2650" noProof="0" dirty="0" err="1">
                <a:latin typeface="Open Sans" pitchFamily="2" charset="0"/>
                <a:ea typeface="Open Sans" pitchFamily="2" charset="0"/>
                <a:cs typeface="Open Sans" pitchFamily="2" charset="0"/>
              </a:rPr>
              <a:t>unsustained</a:t>
            </a:r>
            <a:r>
              <a:rPr lang="en-US" sz="2650" noProof="0" dirty="0">
                <a:latin typeface="Open Sans" pitchFamily="2" charset="0"/>
                <a:ea typeface="Open Sans" pitchFamily="2" charset="0"/>
                <a:cs typeface="Open Sans" pitchFamily="2" charset="0"/>
              </a:rPr>
              <a:t> platelet response; peak platelet count 38 × 10⁹/L</a:t>
            </a:r>
          </a:p>
          <a:p>
            <a:pPr marL="456565" indent="-456565">
              <a:defRPr/>
            </a:pPr>
            <a:r>
              <a:rPr lang="en-US" sz="2650" noProof="0" dirty="0">
                <a:latin typeface="Open Sans" pitchFamily="2" charset="0"/>
                <a:ea typeface="Open Sans" pitchFamily="2" charset="0"/>
                <a:cs typeface="Open Sans" pitchFamily="2" charset="0"/>
              </a:rPr>
              <a:t>March 2025: platelet relapse 2 weeks after response</a:t>
            </a:r>
          </a:p>
        </p:txBody>
      </p:sp>
    </p:spTree>
    <p:extLst>
      <p:ext uri="{BB962C8B-B14F-4D97-AF65-F5344CB8AC3E}">
        <p14:creationId xmlns:p14="http://schemas.microsoft.com/office/powerpoint/2010/main" val="22918782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noProof="0" dirty="0">
                <a:latin typeface="Barlow Condensed" panose="00000506000000000000" pitchFamily="2" charset="0"/>
              </a:rPr>
              <a:t>Question</a:t>
            </a:r>
          </a:p>
        </p:txBody>
      </p:sp>
      <p:sp>
        <p:nvSpPr>
          <p:cNvPr id="3" name="Content Placeholder 2"/>
          <p:cNvSpPr>
            <a:spLocks noGrp="1"/>
          </p:cNvSpPr>
          <p:nvPr>
            <p:ph idx="1"/>
          </p:nvPr>
        </p:nvSpPr>
        <p:spPr/>
        <p:txBody>
          <a:bodyPr lIns="0" tIns="0" rIns="0" bIns="0" anchor="t"/>
          <a:lstStyle/>
          <a:p>
            <a:pPr marL="0" indent="0">
              <a:buNone/>
            </a:pPr>
            <a:r>
              <a:rPr lang="en-US" sz="2650" dirty="0">
                <a:latin typeface="Open Sans" pitchFamily="2" charset="0"/>
                <a:ea typeface="Open Sans" pitchFamily="2" charset="0"/>
                <a:cs typeface="Open Sans" pitchFamily="2" charset="0"/>
              </a:rPr>
              <a:t>What is the best</a:t>
            </a:r>
            <a:r>
              <a:rPr lang="en-US" sz="2650" noProof="0" dirty="0">
                <a:latin typeface="Open Sans" pitchFamily="2" charset="0"/>
                <a:ea typeface="Open Sans" pitchFamily="2" charset="0"/>
                <a:cs typeface="Open Sans" pitchFamily="2" charset="0"/>
              </a:rPr>
              <a:t> next step?</a:t>
            </a:r>
            <a:endParaRPr lang="en-US" sz="2650" dirty="0">
              <a:latin typeface="Open Sans" pitchFamily="2" charset="0"/>
              <a:ea typeface="Open Sans" pitchFamily="2" charset="0"/>
              <a:cs typeface="Open Sans" pitchFamily="2" charset="0"/>
            </a:endParaRPr>
          </a:p>
          <a:p>
            <a:pPr marL="514350" indent="-514350">
              <a:buFont typeface="+mj-lt"/>
              <a:buAutoNum type="alphaUcPeriod"/>
            </a:pPr>
            <a:r>
              <a:rPr lang="en-US" noProof="0" dirty="0">
                <a:latin typeface="Open Sans" pitchFamily="2" charset="0"/>
                <a:ea typeface="Open Sans" pitchFamily="2" charset="0"/>
                <a:cs typeface="Open Sans" pitchFamily="2" charset="0"/>
              </a:rPr>
              <a:t>Resume oseltamivir monotherapy </a:t>
            </a:r>
          </a:p>
          <a:p>
            <a:pPr marL="514350" indent="-514350">
              <a:buFont typeface="+mj-lt"/>
              <a:buAutoNum type="alphaUcPeriod"/>
            </a:pPr>
            <a:r>
              <a:rPr lang="en-US" noProof="0" dirty="0">
                <a:latin typeface="Open Sans" pitchFamily="2" charset="0"/>
                <a:ea typeface="Open Sans" pitchFamily="2" charset="0"/>
                <a:cs typeface="Open Sans" pitchFamily="2" charset="0"/>
              </a:rPr>
              <a:t>Add immunosuppression to oseltamivir </a:t>
            </a:r>
          </a:p>
          <a:p>
            <a:pPr marL="514350" indent="-514350">
              <a:buFont typeface="+mj-lt"/>
              <a:buAutoNum type="alphaUcPeriod"/>
            </a:pPr>
            <a:r>
              <a:rPr lang="en-US" noProof="0" dirty="0">
                <a:latin typeface="Open Sans" pitchFamily="2" charset="0"/>
                <a:ea typeface="Open Sans" pitchFamily="2" charset="0"/>
                <a:cs typeface="Open Sans" pitchFamily="2" charset="0"/>
              </a:rPr>
              <a:t>Add romiplostim to oseltamivir</a:t>
            </a:r>
          </a:p>
          <a:p>
            <a:pPr marL="514350" indent="-514350">
              <a:buFont typeface="+mj-lt"/>
              <a:buAutoNum type="alphaUcPeriod"/>
            </a:pPr>
            <a:r>
              <a:rPr lang="en-US" noProof="0" dirty="0">
                <a:latin typeface="Open Sans" pitchFamily="2" charset="0"/>
                <a:ea typeface="Open Sans" pitchFamily="2" charset="0"/>
                <a:cs typeface="Open Sans" pitchFamily="2" charset="0"/>
              </a:rPr>
              <a:t>Splenectomy</a:t>
            </a:r>
          </a:p>
        </p:txBody>
      </p:sp>
    </p:spTree>
    <p:extLst>
      <p:ext uri="{BB962C8B-B14F-4D97-AF65-F5344CB8AC3E}">
        <p14:creationId xmlns:p14="http://schemas.microsoft.com/office/powerpoint/2010/main" val="336046579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C4173E-1737-9245-89C6-0063FEA6404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1CA0B99-2F53-FA3E-ED88-C298EDDD80DA}"/>
              </a:ext>
            </a:extLst>
          </p:cNvPr>
          <p:cNvSpPr>
            <a:spLocks noGrp="1"/>
          </p:cNvSpPr>
          <p:nvPr>
            <p:ph type="title"/>
          </p:nvPr>
        </p:nvSpPr>
        <p:spPr/>
        <p:txBody>
          <a:bodyPr/>
          <a:lstStyle/>
          <a:p>
            <a:r>
              <a:rPr lang="en-US" noProof="0" dirty="0">
                <a:latin typeface="Barlow Condensed" panose="00000506000000000000" pitchFamily="2" charset="0"/>
              </a:rPr>
              <a:t>Answer</a:t>
            </a:r>
          </a:p>
        </p:txBody>
      </p:sp>
      <p:sp>
        <p:nvSpPr>
          <p:cNvPr id="3" name="Content Placeholder 2">
            <a:extLst>
              <a:ext uri="{FF2B5EF4-FFF2-40B4-BE49-F238E27FC236}">
                <a16:creationId xmlns:a16="http://schemas.microsoft.com/office/drawing/2014/main" id="{F58867D7-16CA-8AA3-7883-9A99012C156B}"/>
              </a:ext>
            </a:extLst>
          </p:cNvPr>
          <p:cNvSpPr>
            <a:spLocks noGrp="1"/>
          </p:cNvSpPr>
          <p:nvPr>
            <p:ph idx="1"/>
          </p:nvPr>
        </p:nvSpPr>
        <p:spPr/>
        <p:txBody>
          <a:bodyPr lIns="0" tIns="0" rIns="0" bIns="0" anchor="t"/>
          <a:lstStyle/>
          <a:p>
            <a:pPr marL="0" indent="0">
              <a:buNone/>
            </a:pPr>
            <a:r>
              <a:rPr lang="en-US" sz="2650" dirty="0">
                <a:latin typeface="Open Sans" pitchFamily="2" charset="0"/>
                <a:ea typeface="Open Sans" pitchFamily="2" charset="0"/>
                <a:cs typeface="Open Sans" pitchFamily="2" charset="0"/>
              </a:rPr>
              <a:t>What is the best</a:t>
            </a:r>
            <a:r>
              <a:rPr lang="en-US" sz="2650" noProof="0" dirty="0">
                <a:latin typeface="Open Sans" pitchFamily="2" charset="0"/>
                <a:ea typeface="Open Sans" pitchFamily="2" charset="0"/>
                <a:cs typeface="Open Sans" pitchFamily="2" charset="0"/>
              </a:rPr>
              <a:t> next step?</a:t>
            </a:r>
            <a:endParaRPr lang="en-US" sz="2650" dirty="0">
              <a:latin typeface="Open Sans" pitchFamily="2" charset="0"/>
              <a:ea typeface="Open Sans" pitchFamily="2" charset="0"/>
              <a:cs typeface="Open Sans" pitchFamily="2" charset="0"/>
            </a:endParaRPr>
          </a:p>
          <a:p>
            <a:pPr marL="514350" indent="-514350">
              <a:buFont typeface="+mj-lt"/>
              <a:buAutoNum type="alphaUcPeriod"/>
            </a:pPr>
            <a:r>
              <a:rPr lang="en-US" noProof="0" dirty="0">
                <a:latin typeface="Open Sans" pitchFamily="2" charset="0"/>
                <a:ea typeface="Open Sans" pitchFamily="2" charset="0"/>
                <a:cs typeface="Open Sans" pitchFamily="2" charset="0"/>
              </a:rPr>
              <a:t>Resume oseltamivir monotherapy </a:t>
            </a:r>
          </a:p>
          <a:p>
            <a:pPr marL="514350" indent="-514350">
              <a:buFont typeface="+mj-lt"/>
              <a:buAutoNum type="alphaUcPeriod"/>
            </a:pPr>
            <a:r>
              <a:rPr lang="en-US" noProof="0" dirty="0">
                <a:latin typeface="Open Sans" pitchFamily="2" charset="0"/>
                <a:ea typeface="Open Sans" pitchFamily="2" charset="0"/>
                <a:cs typeface="Open Sans" pitchFamily="2" charset="0"/>
              </a:rPr>
              <a:t>Add immunosuppression to oseltamivir </a:t>
            </a:r>
          </a:p>
          <a:p>
            <a:pPr marL="514350" indent="-514350">
              <a:buFont typeface="+mj-lt"/>
              <a:buAutoNum type="alphaUcPeriod"/>
            </a:pPr>
            <a:r>
              <a:rPr lang="en-US" noProof="0" dirty="0">
                <a:latin typeface="Open Sans" pitchFamily="2" charset="0"/>
                <a:ea typeface="Open Sans" pitchFamily="2" charset="0"/>
                <a:cs typeface="Open Sans" pitchFamily="2" charset="0"/>
              </a:rPr>
              <a:t>Add romiplostim to oseltamivir</a:t>
            </a:r>
          </a:p>
          <a:p>
            <a:pPr marL="514350" indent="-514350">
              <a:buFont typeface="+mj-lt"/>
              <a:buAutoNum type="alphaUcPeriod"/>
            </a:pPr>
            <a:r>
              <a:rPr lang="en-US" b="1" noProof="0" dirty="0">
                <a:latin typeface="Open Sans" pitchFamily="2" charset="0"/>
                <a:ea typeface="Open Sans" pitchFamily="2" charset="0"/>
                <a:cs typeface="Open Sans" pitchFamily="2" charset="0"/>
              </a:rPr>
              <a:t>Splenectomy</a:t>
            </a:r>
          </a:p>
        </p:txBody>
      </p:sp>
      <p:sp>
        <p:nvSpPr>
          <p:cNvPr id="4" name="Content Placeholder 2">
            <a:extLst>
              <a:ext uri="{FF2B5EF4-FFF2-40B4-BE49-F238E27FC236}">
                <a16:creationId xmlns:a16="http://schemas.microsoft.com/office/drawing/2014/main" id="{AE1308F5-6BA9-2DA3-C10A-C6D6E49D9054}"/>
              </a:ext>
            </a:extLst>
          </p:cNvPr>
          <p:cNvSpPr txBox="1">
            <a:spLocks/>
          </p:cNvSpPr>
          <p:nvPr/>
        </p:nvSpPr>
        <p:spPr>
          <a:xfrm>
            <a:off x="302514" y="4944026"/>
            <a:ext cx="11586972" cy="3472434"/>
          </a:xfrm>
          <a:prstGeom prst="rect">
            <a:avLst/>
          </a:prstGeom>
        </p:spPr>
        <p:txBody>
          <a:bodyPr lIns="0" tIns="0" rIns="0" bIns="0"/>
          <a:lstStyle>
            <a:lvl1pPr marL="457189" indent="-457189" algn="l" defTabSz="609585" rtl="0" eaLnBrk="0" fontAlgn="base" hangingPunct="0">
              <a:spcBef>
                <a:spcPct val="20000"/>
              </a:spcBef>
              <a:spcAft>
                <a:spcPct val="0"/>
              </a:spcAft>
              <a:buFont typeface="Arial" charset="0"/>
              <a:buChar char="•"/>
              <a:defRPr sz="2667" kern="1200">
                <a:solidFill>
                  <a:schemeClr val="bg1">
                    <a:lumMod val="50000"/>
                  </a:schemeClr>
                </a:solidFill>
                <a:latin typeface="+mn-lt"/>
                <a:ea typeface="Geneva" pitchFamily="37" charset="-128"/>
                <a:cs typeface="Geneva" pitchFamily="37" charset="-128"/>
              </a:defRPr>
            </a:lvl1pPr>
            <a:lvl2pPr marL="990575" indent="-380990" algn="l" defTabSz="609585" rtl="0" eaLnBrk="0" fontAlgn="base" hangingPunct="0">
              <a:spcBef>
                <a:spcPct val="20000"/>
              </a:spcBef>
              <a:spcAft>
                <a:spcPct val="0"/>
              </a:spcAft>
              <a:buFont typeface="Arial" charset="0"/>
              <a:buChar char="–"/>
              <a:defRPr sz="2400" kern="1200">
                <a:solidFill>
                  <a:schemeClr val="bg1">
                    <a:lumMod val="50000"/>
                  </a:schemeClr>
                </a:solidFill>
                <a:latin typeface="+mn-lt"/>
                <a:ea typeface="Geneva" pitchFamily="37" charset="-128"/>
                <a:cs typeface="+mn-cs"/>
              </a:defRPr>
            </a:lvl2pPr>
            <a:lvl3pPr marL="1523962" indent="-304792" algn="l" defTabSz="609585" rtl="0" eaLnBrk="0" fontAlgn="base" hangingPunct="0">
              <a:spcBef>
                <a:spcPct val="20000"/>
              </a:spcBef>
              <a:spcAft>
                <a:spcPct val="0"/>
              </a:spcAft>
              <a:buFont typeface="Arial" charset="0"/>
              <a:buChar char="•"/>
              <a:defRPr sz="2133" kern="1200">
                <a:solidFill>
                  <a:schemeClr val="bg1">
                    <a:lumMod val="50000"/>
                  </a:schemeClr>
                </a:solidFill>
                <a:latin typeface="+mn-lt"/>
                <a:ea typeface="Geneva" pitchFamily="37" charset="-128"/>
                <a:cs typeface="+mn-cs"/>
              </a:defRPr>
            </a:lvl3pPr>
            <a:lvl4pPr marL="2133547" indent="-304792" algn="l" defTabSz="609585" rtl="0" eaLnBrk="0" fontAlgn="base" hangingPunct="0">
              <a:spcBef>
                <a:spcPct val="20000"/>
              </a:spcBef>
              <a:spcAft>
                <a:spcPct val="0"/>
              </a:spcAft>
              <a:buFont typeface="Arial" charset="0"/>
              <a:buChar char="–"/>
              <a:defRPr sz="1867" kern="1200">
                <a:solidFill>
                  <a:schemeClr val="bg1">
                    <a:lumMod val="50000"/>
                  </a:schemeClr>
                </a:solidFill>
                <a:latin typeface="+mn-lt"/>
                <a:ea typeface="Geneva" pitchFamily="37" charset="-128"/>
                <a:cs typeface="+mn-cs"/>
              </a:defRPr>
            </a:lvl4pPr>
            <a:lvl5pPr marL="2743131" indent="-304792" algn="l" defTabSz="609585" rtl="0" eaLnBrk="0" fontAlgn="base" hangingPunct="0">
              <a:spcBef>
                <a:spcPct val="20000"/>
              </a:spcBef>
              <a:spcAft>
                <a:spcPct val="0"/>
              </a:spcAft>
              <a:buFont typeface="Arial" charset="0"/>
              <a:buChar char="»"/>
              <a:defRPr sz="1867" kern="1200">
                <a:solidFill>
                  <a:schemeClr val="bg1">
                    <a:lumMod val="50000"/>
                  </a:schemeClr>
                </a:solidFill>
                <a:latin typeface="+mn-lt"/>
                <a:ea typeface="Geneva" pitchFamily="37" charset="-128"/>
                <a:cs typeface="+mn-cs"/>
              </a:defRPr>
            </a:lvl5pPr>
            <a:lvl6pPr marL="3352716" indent="-304792" algn="l" defTabSz="609585" rtl="0" eaLnBrk="1" latinLnBrk="0" hangingPunct="1">
              <a:spcBef>
                <a:spcPct val="20000"/>
              </a:spcBef>
              <a:buFont typeface="Arial"/>
              <a:buChar char="•"/>
              <a:defRPr sz="2667" kern="1200">
                <a:solidFill>
                  <a:schemeClr val="tx1"/>
                </a:solidFill>
                <a:latin typeface="+mn-lt"/>
                <a:ea typeface="+mn-ea"/>
                <a:cs typeface="+mn-cs"/>
              </a:defRPr>
            </a:lvl6pPr>
            <a:lvl7pPr marL="3962301" indent="-304792" algn="l" defTabSz="609585" rtl="0" eaLnBrk="1" latinLnBrk="0" hangingPunct="1">
              <a:spcBef>
                <a:spcPct val="20000"/>
              </a:spcBef>
              <a:buFont typeface="Arial"/>
              <a:buChar char="•"/>
              <a:defRPr sz="2667" kern="1200">
                <a:solidFill>
                  <a:schemeClr val="tx1"/>
                </a:solidFill>
                <a:latin typeface="+mn-lt"/>
                <a:ea typeface="+mn-ea"/>
                <a:cs typeface="+mn-cs"/>
              </a:defRPr>
            </a:lvl7pPr>
            <a:lvl8pPr marL="4571886" indent="-304792" algn="l" defTabSz="609585" rtl="0" eaLnBrk="1" latinLnBrk="0" hangingPunct="1">
              <a:spcBef>
                <a:spcPct val="20000"/>
              </a:spcBef>
              <a:buFont typeface="Arial"/>
              <a:buChar char="•"/>
              <a:defRPr sz="2667" kern="1200">
                <a:solidFill>
                  <a:schemeClr val="tx1"/>
                </a:solidFill>
                <a:latin typeface="+mn-lt"/>
                <a:ea typeface="+mn-ea"/>
                <a:cs typeface="+mn-cs"/>
              </a:defRPr>
            </a:lvl8pPr>
            <a:lvl9pPr marL="5181470" indent="-304792" algn="l" defTabSz="609585" rtl="0" eaLnBrk="1" latinLnBrk="0" hangingPunct="1">
              <a:spcBef>
                <a:spcPct val="20000"/>
              </a:spcBef>
              <a:buFont typeface="Arial"/>
              <a:buChar char="•"/>
              <a:defRPr sz="2667" kern="1200">
                <a:solidFill>
                  <a:schemeClr val="tx1"/>
                </a:solidFill>
                <a:latin typeface="+mn-lt"/>
                <a:ea typeface="+mn-ea"/>
                <a:cs typeface="+mn-cs"/>
              </a:defRPr>
            </a:lvl9pPr>
          </a:lstStyle>
          <a:p>
            <a:pPr marL="0" indent="0">
              <a:buFont typeface="Arial" charset="0"/>
              <a:buNone/>
            </a:pPr>
            <a:endParaRPr lang="en-US" sz="1800" dirty="0">
              <a:solidFill>
                <a:schemeClr val="tx1"/>
              </a:solidFill>
              <a:latin typeface="Open Sans" pitchFamily="2" charset="0"/>
              <a:ea typeface="Open Sans" pitchFamily="2" charset="0"/>
              <a:cs typeface="Open Sans" pitchFamily="2" charset="0"/>
            </a:endParaRPr>
          </a:p>
          <a:p>
            <a:pPr marL="0" indent="0">
              <a:buFont typeface="Arial" charset="0"/>
              <a:buNone/>
            </a:pPr>
            <a:endParaRPr lang="en-US" sz="2400" dirty="0">
              <a:latin typeface="Open Sans" pitchFamily="2" charset="0"/>
              <a:ea typeface="Open Sans" pitchFamily="2" charset="0"/>
              <a:cs typeface="Open Sans" pitchFamily="2" charset="0"/>
            </a:endParaRPr>
          </a:p>
        </p:txBody>
      </p:sp>
      <p:sp>
        <p:nvSpPr>
          <p:cNvPr id="6" name="TextBox 5">
            <a:extLst>
              <a:ext uri="{FF2B5EF4-FFF2-40B4-BE49-F238E27FC236}">
                <a16:creationId xmlns:a16="http://schemas.microsoft.com/office/drawing/2014/main" id="{0A77CAD3-C11C-605C-5854-A81671C4FA08}"/>
              </a:ext>
            </a:extLst>
          </p:cNvPr>
          <p:cNvSpPr txBox="1"/>
          <p:nvPr/>
        </p:nvSpPr>
        <p:spPr>
          <a:xfrm>
            <a:off x="419100" y="5101932"/>
            <a:ext cx="10534650" cy="830997"/>
          </a:xfrm>
          <a:prstGeom prst="rect">
            <a:avLst/>
          </a:prstGeom>
          <a:noFill/>
        </p:spPr>
        <p:txBody>
          <a:bodyPr wrap="square">
            <a:spAutoFit/>
          </a:bodyPr>
          <a:lstStyle/>
          <a:p>
            <a:r>
              <a:rPr lang="en-US" sz="2400" dirty="0">
                <a:latin typeface="Open Sans" pitchFamily="2" charset="0"/>
                <a:ea typeface="Open Sans" pitchFamily="2" charset="0"/>
                <a:cs typeface="Open Sans" pitchFamily="2" charset="0"/>
              </a:rPr>
              <a:t>In a patient refractory to multiple therapies with ITP duration &gt;1 year, splenectomy is likely the best therapeutic option.</a:t>
            </a:r>
            <a:endParaRPr lang="en-US" sz="2400" i="1" dirty="0">
              <a:latin typeface="Open Sans" pitchFamily="2" charset="0"/>
              <a:ea typeface="Open Sans" pitchFamily="2" charset="0"/>
              <a:cs typeface="Open Sans" pitchFamily="2" charset="0"/>
            </a:endParaRPr>
          </a:p>
        </p:txBody>
      </p:sp>
    </p:spTree>
    <p:extLst>
      <p:ext uri="{BB962C8B-B14F-4D97-AF65-F5344CB8AC3E}">
        <p14:creationId xmlns:p14="http://schemas.microsoft.com/office/powerpoint/2010/main" val="181166319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618C8A-3544-1D9B-E5DB-62AAC9E6B199}"/>
              </a:ext>
            </a:extLst>
          </p:cNvPr>
          <p:cNvSpPr>
            <a:spLocks noGrp="1"/>
          </p:cNvSpPr>
          <p:nvPr>
            <p:ph type="title"/>
          </p:nvPr>
        </p:nvSpPr>
        <p:spPr/>
        <p:txBody>
          <a:bodyPr lIns="0" tIns="0" rIns="0" bIns="0" anchor="t"/>
          <a:lstStyle/>
          <a:p>
            <a:r>
              <a:rPr lang="en-US" sz="2650" dirty="0">
                <a:latin typeface="Barlow Condensed" panose="00000506000000000000" pitchFamily="2" charset="0"/>
                <a:ea typeface="Geneva"/>
              </a:rPr>
              <a:t>Background (cont.)</a:t>
            </a:r>
            <a:endParaRPr lang="en-US" dirty="0">
              <a:latin typeface="Barlow Condensed" panose="00000506000000000000" pitchFamily="2" charset="0"/>
            </a:endParaRPr>
          </a:p>
        </p:txBody>
      </p:sp>
      <p:sp>
        <p:nvSpPr>
          <p:cNvPr id="5" name="TextBox 4">
            <a:extLst>
              <a:ext uri="{FF2B5EF4-FFF2-40B4-BE49-F238E27FC236}">
                <a16:creationId xmlns:a16="http://schemas.microsoft.com/office/drawing/2014/main" id="{A2C036AF-0992-2B5E-404C-1167ED74A4A6}"/>
              </a:ext>
            </a:extLst>
          </p:cNvPr>
          <p:cNvSpPr txBox="1"/>
          <p:nvPr/>
        </p:nvSpPr>
        <p:spPr>
          <a:xfrm>
            <a:off x="1507205" y="2410141"/>
            <a:ext cx="9177589" cy="2677656"/>
          </a:xfrm>
          <a:prstGeom prst="rect">
            <a:avLst/>
          </a:prstGeom>
          <a:solidFill>
            <a:srgbClr val="C9D7AF"/>
          </a:solidFill>
        </p:spPr>
        <p:txBody>
          <a:bodyPr wrap="square" lIns="91440" tIns="45720" rIns="91440" bIns="45720" rtlCol="0" anchor="t">
            <a:spAutoFit/>
          </a:bodyPr>
          <a:lstStyle/>
          <a:p>
            <a:pPr>
              <a:defRPr/>
            </a:pPr>
            <a:r>
              <a:rPr lang="en-CA" sz="2400" dirty="0">
                <a:solidFill>
                  <a:prstClr val="black">
                    <a:lumMod val="50000"/>
                    <a:lumOff val="50000"/>
                  </a:prstClr>
                </a:solidFill>
                <a:latin typeface="Open Sans" pitchFamily="2" charset="0"/>
                <a:ea typeface="Open Sans" pitchFamily="2" charset="0"/>
                <a:cs typeface="Open Sans" pitchFamily="2" charset="0"/>
              </a:rPr>
              <a:t>Splenectomy is an appropriate consideration in adults with primary ITP in the following circumstances: 1) patients who are intolerant to or have failed multiple lines of medical therapy at optimal doses and durations, 2) patients who wish to avoid long-term medical treatment, and 3) patients with severe thrombocytopenia who need emergent treatment and have an inadequate response to medical therapies. </a:t>
            </a:r>
            <a:endParaRPr lang="en-US" sz="2400" dirty="0">
              <a:solidFill>
                <a:prstClr val="black">
                  <a:lumMod val="50000"/>
                  <a:lumOff val="50000"/>
                </a:prstClr>
              </a:solidFill>
              <a:latin typeface="Open Sans" pitchFamily="2" charset="0"/>
              <a:ea typeface="Open Sans" pitchFamily="2" charset="0"/>
              <a:cs typeface="Open Sans" pitchFamily="2" charset="0"/>
            </a:endParaRPr>
          </a:p>
        </p:txBody>
      </p:sp>
    </p:spTree>
    <p:extLst>
      <p:ext uri="{BB962C8B-B14F-4D97-AF65-F5344CB8AC3E}">
        <p14:creationId xmlns:p14="http://schemas.microsoft.com/office/powerpoint/2010/main" val="330106801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97A60F-2F0B-52BF-DA3F-5B8E804F7B9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DAA2C41-DDCF-0352-4192-ACB28C2564C1}"/>
              </a:ext>
            </a:extLst>
          </p:cNvPr>
          <p:cNvSpPr>
            <a:spLocks noGrp="1"/>
          </p:cNvSpPr>
          <p:nvPr>
            <p:ph type="title"/>
          </p:nvPr>
        </p:nvSpPr>
        <p:spPr/>
        <p:txBody>
          <a:bodyPr lIns="0" tIns="0" rIns="0" bIns="0" anchor="t"/>
          <a:lstStyle/>
          <a:p>
            <a:r>
              <a:rPr lang="en-US" sz="2650" dirty="0">
                <a:latin typeface="Barlow Condensed" panose="00000506000000000000" pitchFamily="2" charset="0"/>
                <a:ea typeface="Geneva"/>
              </a:rPr>
              <a:t>Background</a:t>
            </a:r>
            <a:endParaRPr lang="en-US" dirty="0">
              <a:latin typeface="Barlow Condensed" panose="00000506000000000000" pitchFamily="2" charset="0"/>
            </a:endParaRPr>
          </a:p>
        </p:txBody>
      </p:sp>
      <p:sp>
        <p:nvSpPr>
          <p:cNvPr id="9" name="TextBox 8">
            <a:extLst>
              <a:ext uri="{FF2B5EF4-FFF2-40B4-BE49-F238E27FC236}">
                <a16:creationId xmlns:a16="http://schemas.microsoft.com/office/drawing/2014/main" id="{1E54A186-CF03-3CA7-7094-D9867BC72EB9}"/>
              </a:ext>
            </a:extLst>
          </p:cNvPr>
          <p:cNvSpPr txBox="1"/>
          <p:nvPr/>
        </p:nvSpPr>
        <p:spPr>
          <a:xfrm>
            <a:off x="1402239" y="2054108"/>
            <a:ext cx="9177589" cy="2308324"/>
          </a:xfrm>
          <a:prstGeom prst="rect">
            <a:avLst/>
          </a:prstGeom>
          <a:solidFill>
            <a:srgbClr val="C9D7AF"/>
          </a:solidFill>
        </p:spPr>
        <p:txBody>
          <a:bodyPr wrap="square" lIns="91440" tIns="45720" rIns="91440" bIns="45720" rtlCol="0" anchor="t">
            <a:spAutoFit/>
          </a:bodyPr>
          <a:lstStyle/>
          <a:p>
            <a:pPr>
              <a:defRPr/>
            </a:pPr>
            <a:r>
              <a:rPr lang="en-CA" sz="2400" dirty="0">
                <a:solidFill>
                  <a:prstClr val="black">
                    <a:lumMod val="50000"/>
                    <a:lumOff val="50000"/>
                  </a:prstClr>
                </a:solidFill>
                <a:latin typeface="Open Sans" pitchFamily="2" charset="0"/>
                <a:ea typeface="Open Sans" pitchFamily="2" charset="0"/>
                <a:cs typeface="Open Sans" pitchFamily="2" charset="0"/>
              </a:rPr>
              <a:t>Indium-labeled autologous platelet scintigraphy (ILAPS) predicts the likelihood of response to splenectomy. In a systematic review and meta-analysis, the response rate was 87.1%, 47.1%, and 25.5% in patients with a splenic, mixed, and hepatic sequestration pattern, respectively. ILAPS is currently only offered at a small number of centers around the world. </a:t>
            </a:r>
            <a:endParaRPr lang="en-US" sz="2400" dirty="0">
              <a:solidFill>
                <a:prstClr val="black">
                  <a:lumMod val="50000"/>
                  <a:lumOff val="50000"/>
                </a:prstClr>
              </a:solidFill>
              <a:latin typeface="Open Sans" pitchFamily="2" charset="0"/>
              <a:ea typeface="Open Sans" pitchFamily="2" charset="0"/>
              <a:cs typeface="Open Sans" pitchFamily="2" charset="0"/>
            </a:endParaRPr>
          </a:p>
        </p:txBody>
      </p:sp>
      <p:sp>
        <p:nvSpPr>
          <p:cNvPr id="10" name="TextBox 9">
            <a:extLst>
              <a:ext uri="{FF2B5EF4-FFF2-40B4-BE49-F238E27FC236}">
                <a16:creationId xmlns:a16="http://schemas.microsoft.com/office/drawing/2014/main" id="{4A00CF5B-A7FA-1458-3A48-044DB6782D2D}"/>
              </a:ext>
            </a:extLst>
          </p:cNvPr>
          <p:cNvSpPr txBox="1"/>
          <p:nvPr/>
        </p:nvSpPr>
        <p:spPr>
          <a:xfrm>
            <a:off x="1402241" y="4501768"/>
            <a:ext cx="9177588" cy="1569660"/>
          </a:xfrm>
          <a:prstGeom prst="rect">
            <a:avLst/>
          </a:prstGeom>
          <a:solidFill>
            <a:srgbClr val="C9D7AF"/>
          </a:solidFill>
        </p:spPr>
        <p:txBody>
          <a:bodyPr wrap="square" lIns="91440" tIns="45720" rIns="91440" bIns="45720" rtlCol="0" anchor="t">
            <a:spAutoFit/>
          </a:bodyPr>
          <a:lstStyle/>
          <a:p>
            <a:pPr>
              <a:defRPr/>
            </a:pPr>
            <a:r>
              <a:rPr lang="en-CA" sz="2400" dirty="0">
                <a:solidFill>
                  <a:prstClr val="black">
                    <a:lumMod val="50000"/>
                    <a:lumOff val="50000"/>
                  </a:prstClr>
                </a:solidFill>
                <a:latin typeface="Open Sans" pitchFamily="2" charset="0"/>
                <a:ea typeface="Open Sans" pitchFamily="2" charset="0"/>
                <a:cs typeface="Open Sans" pitchFamily="2" charset="0"/>
              </a:rPr>
              <a:t>Normalization of the platelet count following splenectomy does not prevent transplacental passage of maternal anti-platelet antibodies during pregnancy, which can cause neonatal thrombocytopenia. </a:t>
            </a:r>
            <a:endParaRPr lang="en-US" sz="2400" dirty="0">
              <a:solidFill>
                <a:prstClr val="black">
                  <a:lumMod val="50000"/>
                  <a:lumOff val="50000"/>
                </a:prstClr>
              </a:solidFill>
              <a:latin typeface="Open Sans" pitchFamily="2" charset="0"/>
              <a:ea typeface="Open Sans" pitchFamily="2" charset="0"/>
              <a:cs typeface="Open Sans" pitchFamily="2" charset="0"/>
            </a:endParaRPr>
          </a:p>
        </p:txBody>
      </p:sp>
    </p:spTree>
    <p:extLst>
      <p:ext uri="{BB962C8B-B14F-4D97-AF65-F5344CB8AC3E}">
        <p14:creationId xmlns:p14="http://schemas.microsoft.com/office/powerpoint/2010/main" val="208587505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9304A8-61D7-9B30-CAAD-A0ADC2406674}"/>
              </a:ext>
            </a:extLst>
          </p:cNvPr>
          <p:cNvSpPr>
            <a:spLocks noGrp="1"/>
          </p:cNvSpPr>
          <p:nvPr>
            <p:ph type="title"/>
          </p:nvPr>
        </p:nvSpPr>
        <p:spPr/>
        <p:txBody>
          <a:bodyPr/>
          <a:lstStyle/>
          <a:p>
            <a:r>
              <a:rPr lang="en-US" noProof="0" dirty="0">
                <a:latin typeface="Barlow Condensed" panose="00000506000000000000" pitchFamily="2" charset="0"/>
              </a:rPr>
              <a:t>History of Immune Thrombocytopenia Guideline </a:t>
            </a:r>
          </a:p>
        </p:txBody>
      </p:sp>
      <p:sp>
        <p:nvSpPr>
          <p:cNvPr id="8" name="TextBox 7">
            <a:extLst>
              <a:ext uri="{FF2B5EF4-FFF2-40B4-BE49-F238E27FC236}">
                <a16:creationId xmlns:a16="http://schemas.microsoft.com/office/drawing/2014/main" id="{76DD81FA-0CC7-6D87-7797-1ED3F5536DCE}"/>
              </a:ext>
            </a:extLst>
          </p:cNvPr>
          <p:cNvSpPr txBox="1"/>
          <p:nvPr/>
        </p:nvSpPr>
        <p:spPr>
          <a:xfrm>
            <a:off x="419101" y="2120720"/>
            <a:ext cx="10972800" cy="1631216"/>
          </a:xfrm>
          <a:prstGeom prst="rect">
            <a:avLst/>
          </a:prstGeom>
          <a:noFill/>
        </p:spPr>
        <p:txBody>
          <a:bodyPr wrap="square" lIns="91440" tIns="45720" rIns="91440" bIns="45720" anchor="t">
            <a:spAutoFit/>
          </a:bodyPr>
          <a:lstStyle/>
          <a:p>
            <a:r>
              <a:rPr lang="en-US" sz="2000" noProof="0" dirty="0">
                <a:solidFill>
                  <a:schemeClr val="tx1">
                    <a:lumMod val="50000"/>
                    <a:lumOff val="50000"/>
                  </a:schemeClr>
                </a:solidFill>
                <a:latin typeface="Open Sans" pitchFamily="2" charset="0"/>
                <a:ea typeface="Open Sans" pitchFamily="2" charset="0"/>
                <a:cs typeface="Open Sans" pitchFamily="2" charset="0"/>
              </a:rPr>
              <a:t>ASH </a:t>
            </a:r>
            <a:r>
              <a:rPr lang="en-US" sz="2000" dirty="0">
                <a:solidFill>
                  <a:schemeClr val="tx1">
                    <a:lumMod val="50000"/>
                    <a:lumOff val="50000"/>
                  </a:schemeClr>
                </a:solidFill>
                <a:latin typeface="Open Sans" pitchFamily="2" charset="0"/>
                <a:ea typeface="Open Sans" pitchFamily="2" charset="0"/>
                <a:cs typeface="Open Sans" pitchFamily="2" charset="0"/>
              </a:rPr>
              <a:t>first issued guidance on </a:t>
            </a:r>
            <a:r>
              <a:rPr lang="en-US" sz="2000" noProof="0" dirty="0">
                <a:solidFill>
                  <a:schemeClr val="tx1">
                    <a:lumMod val="50000"/>
                    <a:lumOff val="50000"/>
                  </a:schemeClr>
                </a:solidFill>
                <a:latin typeface="Open Sans" pitchFamily="2" charset="0"/>
                <a:ea typeface="Open Sans" pitchFamily="2" charset="0"/>
                <a:cs typeface="Open Sans" pitchFamily="2" charset="0"/>
              </a:rPr>
              <a:t>ITP in </a:t>
            </a:r>
            <a:r>
              <a:rPr lang="en-US" sz="2000" dirty="0">
                <a:solidFill>
                  <a:schemeClr val="tx1">
                    <a:lumMod val="50000"/>
                    <a:lumOff val="50000"/>
                  </a:schemeClr>
                </a:solidFill>
                <a:latin typeface="Open Sans" pitchFamily="2" charset="0"/>
                <a:ea typeface="Open Sans" pitchFamily="2" charset="0"/>
                <a:cs typeface="Open Sans" pitchFamily="2" charset="0"/>
              </a:rPr>
              <a:t>1996, followed by comprehensive clinical practice guidelines in </a:t>
            </a:r>
            <a:r>
              <a:rPr lang="en-US" sz="2000" noProof="0" dirty="0">
                <a:solidFill>
                  <a:schemeClr val="tx1">
                    <a:lumMod val="50000"/>
                    <a:lumOff val="50000"/>
                  </a:schemeClr>
                </a:solidFill>
                <a:latin typeface="Open Sans" pitchFamily="2" charset="0"/>
                <a:ea typeface="Open Sans" pitchFamily="2" charset="0"/>
                <a:cs typeface="Open Sans" pitchFamily="2" charset="0"/>
              </a:rPr>
              <a:t>2011</a:t>
            </a:r>
            <a:r>
              <a:rPr lang="en-US" sz="2000" dirty="0">
                <a:solidFill>
                  <a:schemeClr val="tx1">
                    <a:lumMod val="50000"/>
                    <a:lumOff val="50000"/>
                  </a:schemeClr>
                </a:solidFill>
                <a:latin typeface="Open Sans" pitchFamily="2" charset="0"/>
                <a:ea typeface="Open Sans" pitchFamily="2" charset="0"/>
                <a:cs typeface="Open Sans" pitchFamily="2" charset="0"/>
              </a:rPr>
              <a:t> and </a:t>
            </a:r>
            <a:r>
              <a:rPr lang="en-US" sz="2000" noProof="0" dirty="0">
                <a:solidFill>
                  <a:schemeClr val="tx1">
                    <a:lumMod val="50000"/>
                    <a:lumOff val="50000"/>
                  </a:schemeClr>
                </a:solidFill>
                <a:latin typeface="Open Sans" pitchFamily="2" charset="0"/>
                <a:ea typeface="Open Sans" pitchFamily="2" charset="0"/>
                <a:cs typeface="Open Sans" pitchFamily="2" charset="0"/>
              </a:rPr>
              <a:t>updated in 2019. In </a:t>
            </a:r>
            <a:r>
              <a:rPr lang="en-US" sz="2000" dirty="0">
                <a:solidFill>
                  <a:schemeClr val="tx1">
                    <a:lumMod val="50000"/>
                    <a:lumOff val="50000"/>
                  </a:schemeClr>
                </a:solidFill>
                <a:latin typeface="Open Sans" pitchFamily="2" charset="0"/>
                <a:ea typeface="Open Sans" pitchFamily="2" charset="0"/>
                <a:cs typeface="Open Sans" pitchFamily="2" charset="0"/>
              </a:rPr>
              <a:t>2026</a:t>
            </a:r>
            <a:r>
              <a:rPr lang="en-US" sz="2000" noProof="0" dirty="0">
                <a:solidFill>
                  <a:schemeClr val="tx1">
                    <a:lumMod val="50000"/>
                    <a:lumOff val="50000"/>
                  </a:schemeClr>
                </a:solidFill>
                <a:latin typeface="Open Sans" pitchFamily="2" charset="0"/>
                <a:ea typeface="Open Sans" pitchFamily="2" charset="0"/>
                <a:cs typeface="Open Sans" pitchFamily="2" charset="0"/>
              </a:rPr>
              <a:t>, </a:t>
            </a:r>
            <a:r>
              <a:rPr lang="en-US" sz="2000" dirty="0">
                <a:solidFill>
                  <a:schemeClr val="tx1">
                    <a:lumMod val="50000"/>
                    <a:lumOff val="50000"/>
                  </a:schemeClr>
                </a:solidFill>
                <a:latin typeface="Open Sans" pitchFamily="2" charset="0"/>
                <a:ea typeface="Open Sans" pitchFamily="2" charset="0"/>
                <a:cs typeface="Open Sans" pitchFamily="2" charset="0"/>
              </a:rPr>
              <a:t>ASH developed a </a:t>
            </a:r>
            <a:r>
              <a:rPr lang="en-US" sz="2000" noProof="0" dirty="0">
                <a:solidFill>
                  <a:schemeClr val="tx1">
                    <a:lumMod val="50000"/>
                    <a:lumOff val="50000"/>
                  </a:schemeClr>
                </a:solidFill>
                <a:latin typeface="Open Sans" pitchFamily="2" charset="0"/>
                <a:ea typeface="Open Sans" pitchFamily="2" charset="0"/>
                <a:cs typeface="Open Sans" pitchFamily="2" charset="0"/>
              </a:rPr>
              <a:t>focused update on </a:t>
            </a:r>
            <a:r>
              <a:rPr lang="en-US" sz="2000" dirty="0">
                <a:solidFill>
                  <a:schemeClr val="tx1">
                    <a:lumMod val="50000"/>
                    <a:lumOff val="50000"/>
                  </a:schemeClr>
                </a:solidFill>
                <a:latin typeface="Open Sans" pitchFamily="2" charset="0"/>
                <a:ea typeface="Open Sans" pitchFamily="2" charset="0"/>
                <a:cs typeface="Open Sans" pitchFamily="2" charset="0"/>
              </a:rPr>
              <a:t>the management </a:t>
            </a:r>
            <a:r>
              <a:rPr lang="en-US" sz="2000" noProof="0" dirty="0">
                <a:solidFill>
                  <a:schemeClr val="tx1">
                    <a:lumMod val="50000"/>
                    <a:lumOff val="50000"/>
                  </a:schemeClr>
                </a:solidFill>
                <a:latin typeface="Open Sans" pitchFamily="2" charset="0"/>
                <a:ea typeface="Open Sans" pitchFamily="2" charset="0"/>
                <a:cs typeface="Open Sans" pitchFamily="2" charset="0"/>
              </a:rPr>
              <a:t>of adults with primary ITP</a:t>
            </a:r>
            <a:r>
              <a:rPr lang="en-US" sz="2000" dirty="0">
                <a:solidFill>
                  <a:schemeClr val="tx1">
                    <a:lumMod val="50000"/>
                    <a:lumOff val="50000"/>
                  </a:schemeClr>
                </a:solidFill>
                <a:latin typeface="Open Sans" pitchFamily="2" charset="0"/>
                <a:ea typeface="Open Sans" pitchFamily="2" charset="0"/>
                <a:cs typeface="Open Sans" pitchFamily="2" charset="0"/>
              </a:rPr>
              <a:t>, based on new evidence accumulated in preceding years</a:t>
            </a:r>
            <a:r>
              <a:rPr lang="en-US" sz="2000" noProof="0" dirty="0">
                <a:solidFill>
                  <a:schemeClr val="tx1">
                    <a:lumMod val="50000"/>
                    <a:lumOff val="50000"/>
                  </a:schemeClr>
                </a:solidFill>
                <a:latin typeface="Open Sans" pitchFamily="2" charset="0"/>
                <a:ea typeface="Open Sans" pitchFamily="2" charset="0"/>
                <a:cs typeface="Open Sans" pitchFamily="2" charset="0"/>
              </a:rPr>
              <a:t>.</a:t>
            </a:r>
            <a:endParaRPr lang="en-US" dirty="0">
              <a:solidFill>
                <a:schemeClr val="tx1">
                  <a:lumMod val="50000"/>
                  <a:lumOff val="50000"/>
                </a:schemeClr>
              </a:solidFill>
              <a:latin typeface="Open Sans" pitchFamily="2" charset="0"/>
              <a:ea typeface="Open Sans" pitchFamily="2" charset="0"/>
              <a:cs typeface="Open Sans" pitchFamily="2" charset="0"/>
            </a:endParaRPr>
          </a:p>
          <a:p>
            <a:endParaRPr lang="en-US" sz="2000" noProof="0" dirty="0">
              <a:solidFill>
                <a:schemeClr val="tx1">
                  <a:lumMod val="50000"/>
                  <a:lumOff val="50000"/>
                </a:schemeClr>
              </a:solidFill>
              <a:latin typeface="Open Sans" pitchFamily="2" charset="0"/>
              <a:ea typeface="Open Sans" pitchFamily="2" charset="0"/>
              <a:cs typeface="Open Sans" pitchFamily="2" charset="0"/>
            </a:endParaRPr>
          </a:p>
        </p:txBody>
      </p:sp>
      <p:graphicFrame>
        <p:nvGraphicFramePr>
          <p:cNvPr id="11" name="Diagram 10">
            <a:extLst>
              <a:ext uri="{FF2B5EF4-FFF2-40B4-BE49-F238E27FC236}">
                <a16:creationId xmlns:a16="http://schemas.microsoft.com/office/drawing/2014/main" id="{5F261C59-F0E6-C9FC-8F1E-3CAF3B992CCF}"/>
              </a:ext>
            </a:extLst>
          </p:cNvPr>
          <p:cNvGraphicFramePr/>
          <p:nvPr>
            <p:extLst>
              <p:ext uri="{D42A27DB-BD31-4B8C-83A1-F6EECF244321}">
                <p14:modId xmlns:p14="http://schemas.microsoft.com/office/powerpoint/2010/main" val="2950008506"/>
              </p:ext>
            </p:extLst>
          </p:nvPr>
        </p:nvGraphicFramePr>
        <p:xfrm>
          <a:off x="519364" y="3025093"/>
          <a:ext cx="10413914" cy="186930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4" name="TextBox 53">
            <a:extLst>
              <a:ext uri="{FF2B5EF4-FFF2-40B4-BE49-F238E27FC236}">
                <a16:creationId xmlns:a16="http://schemas.microsoft.com/office/drawing/2014/main" id="{DCDBB95A-7B58-E4E2-C2DB-DB052003910B}"/>
              </a:ext>
            </a:extLst>
          </p:cNvPr>
          <p:cNvSpPr txBox="1"/>
          <p:nvPr/>
        </p:nvSpPr>
        <p:spPr>
          <a:xfrm>
            <a:off x="328862" y="4656309"/>
            <a:ext cx="1272049" cy="646331"/>
          </a:xfrm>
          <a:prstGeom prst="rect">
            <a:avLst/>
          </a:prstGeom>
          <a:noFill/>
        </p:spPr>
        <p:txBody>
          <a:bodyPr wrap="square">
            <a:spAutoFit/>
          </a:bodyPr>
          <a:lstStyle/>
          <a:p>
            <a:pPr algn="ctr"/>
            <a:r>
              <a:rPr lang="en-US" sz="1200" noProof="0" dirty="0">
                <a:latin typeface="Open Sans" pitchFamily="2" charset="0"/>
                <a:ea typeface="Open Sans" pitchFamily="2" charset="0"/>
                <a:cs typeface="Open Sans" pitchFamily="2" charset="0"/>
              </a:rPr>
              <a:t>ASH released first guideline on ITP</a:t>
            </a:r>
          </a:p>
        </p:txBody>
      </p:sp>
      <p:sp>
        <p:nvSpPr>
          <p:cNvPr id="55" name="Oval 54">
            <a:extLst>
              <a:ext uri="{FF2B5EF4-FFF2-40B4-BE49-F238E27FC236}">
                <a16:creationId xmlns:a16="http://schemas.microsoft.com/office/drawing/2014/main" id="{2AB9A27B-4F69-A4AF-69E0-D9CF6911C48C}"/>
              </a:ext>
            </a:extLst>
          </p:cNvPr>
          <p:cNvSpPr/>
          <p:nvPr/>
        </p:nvSpPr>
        <p:spPr>
          <a:xfrm>
            <a:off x="832152" y="4298558"/>
            <a:ext cx="265471" cy="140120"/>
          </a:xfrm>
          <a:prstGeom prst="ellipse">
            <a:avLst/>
          </a:prstGeom>
          <a:solidFill>
            <a:schemeClr val="bg2">
              <a:lumMod val="5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noProof="0"/>
          </a:p>
        </p:txBody>
      </p:sp>
      <p:sp>
        <p:nvSpPr>
          <p:cNvPr id="56" name="TextBox 55">
            <a:extLst>
              <a:ext uri="{FF2B5EF4-FFF2-40B4-BE49-F238E27FC236}">
                <a16:creationId xmlns:a16="http://schemas.microsoft.com/office/drawing/2014/main" id="{72BCF38A-BDF7-BF79-C86D-6F0FA788AD3D}"/>
              </a:ext>
            </a:extLst>
          </p:cNvPr>
          <p:cNvSpPr txBox="1"/>
          <p:nvPr/>
        </p:nvSpPr>
        <p:spPr>
          <a:xfrm>
            <a:off x="1417051" y="4660279"/>
            <a:ext cx="1281428" cy="830997"/>
          </a:xfrm>
          <a:prstGeom prst="rect">
            <a:avLst/>
          </a:prstGeom>
          <a:noFill/>
        </p:spPr>
        <p:txBody>
          <a:bodyPr wrap="square">
            <a:spAutoFit/>
          </a:bodyPr>
          <a:lstStyle/>
          <a:p>
            <a:pPr algn="ctr"/>
            <a:r>
              <a:rPr lang="en-US" sz="1200" noProof="0" dirty="0">
                <a:latin typeface="Open Sans" pitchFamily="2" charset="0"/>
                <a:ea typeface="Open Sans" pitchFamily="2" charset="0"/>
                <a:cs typeface="Open Sans" pitchFamily="2" charset="0"/>
              </a:rPr>
              <a:t>ASH released second guideline on ITP</a:t>
            </a:r>
          </a:p>
        </p:txBody>
      </p:sp>
      <p:sp>
        <p:nvSpPr>
          <p:cNvPr id="57" name="Oval 56">
            <a:extLst>
              <a:ext uri="{FF2B5EF4-FFF2-40B4-BE49-F238E27FC236}">
                <a16:creationId xmlns:a16="http://schemas.microsoft.com/office/drawing/2014/main" id="{F645887B-6A0D-FD33-26C2-7593AF4CF8C7}"/>
              </a:ext>
            </a:extLst>
          </p:cNvPr>
          <p:cNvSpPr/>
          <p:nvPr/>
        </p:nvSpPr>
        <p:spPr>
          <a:xfrm>
            <a:off x="1883995" y="4300778"/>
            <a:ext cx="265471" cy="140120"/>
          </a:xfrm>
          <a:prstGeom prst="ellipse">
            <a:avLst/>
          </a:prstGeom>
          <a:solidFill>
            <a:schemeClr val="bg2">
              <a:lumMod val="5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noProof="0"/>
          </a:p>
        </p:txBody>
      </p:sp>
      <p:sp>
        <p:nvSpPr>
          <p:cNvPr id="58" name="Oval 57">
            <a:extLst>
              <a:ext uri="{FF2B5EF4-FFF2-40B4-BE49-F238E27FC236}">
                <a16:creationId xmlns:a16="http://schemas.microsoft.com/office/drawing/2014/main" id="{DA1C0D2C-DB65-1F84-5FF5-62630B4C68B2}"/>
              </a:ext>
            </a:extLst>
          </p:cNvPr>
          <p:cNvSpPr/>
          <p:nvPr/>
        </p:nvSpPr>
        <p:spPr>
          <a:xfrm>
            <a:off x="8146219" y="4295926"/>
            <a:ext cx="265471" cy="140120"/>
          </a:xfrm>
          <a:prstGeom prst="ellipse">
            <a:avLst/>
          </a:prstGeom>
          <a:solidFill>
            <a:schemeClr val="bg2">
              <a:lumMod val="5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noProof="0"/>
          </a:p>
        </p:txBody>
      </p:sp>
      <p:sp>
        <p:nvSpPr>
          <p:cNvPr id="59" name="Oval 58">
            <a:extLst>
              <a:ext uri="{FF2B5EF4-FFF2-40B4-BE49-F238E27FC236}">
                <a16:creationId xmlns:a16="http://schemas.microsoft.com/office/drawing/2014/main" id="{85A60B76-4B11-94C8-8130-1CF822F1B67C}"/>
              </a:ext>
            </a:extLst>
          </p:cNvPr>
          <p:cNvSpPr/>
          <p:nvPr/>
        </p:nvSpPr>
        <p:spPr>
          <a:xfrm>
            <a:off x="7150920" y="4298996"/>
            <a:ext cx="265471" cy="140120"/>
          </a:xfrm>
          <a:prstGeom prst="ellipse">
            <a:avLst/>
          </a:prstGeom>
          <a:solidFill>
            <a:schemeClr val="bg2">
              <a:lumMod val="5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noProof="0"/>
          </a:p>
        </p:txBody>
      </p:sp>
      <p:sp>
        <p:nvSpPr>
          <p:cNvPr id="60" name="Oval 59">
            <a:extLst>
              <a:ext uri="{FF2B5EF4-FFF2-40B4-BE49-F238E27FC236}">
                <a16:creationId xmlns:a16="http://schemas.microsoft.com/office/drawing/2014/main" id="{34B9ACB5-C14F-51BA-073E-E24BB8730BDC}"/>
              </a:ext>
            </a:extLst>
          </p:cNvPr>
          <p:cNvSpPr/>
          <p:nvPr/>
        </p:nvSpPr>
        <p:spPr>
          <a:xfrm>
            <a:off x="6100079" y="4298996"/>
            <a:ext cx="265471" cy="140120"/>
          </a:xfrm>
          <a:prstGeom prst="ellipse">
            <a:avLst/>
          </a:prstGeom>
          <a:solidFill>
            <a:schemeClr val="bg2">
              <a:lumMod val="5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noProof="0"/>
          </a:p>
        </p:txBody>
      </p:sp>
      <p:sp>
        <p:nvSpPr>
          <p:cNvPr id="61" name="Oval 60">
            <a:extLst>
              <a:ext uri="{FF2B5EF4-FFF2-40B4-BE49-F238E27FC236}">
                <a16:creationId xmlns:a16="http://schemas.microsoft.com/office/drawing/2014/main" id="{501E8C1A-04BA-92F5-99F4-4B48A422541D}"/>
              </a:ext>
            </a:extLst>
          </p:cNvPr>
          <p:cNvSpPr/>
          <p:nvPr/>
        </p:nvSpPr>
        <p:spPr>
          <a:xfrm>
            <a:off x="5026045" y="4298996"/>
            <a:ext cx="265471" cy="140120"/>
          </a:xfrm>
          <a:prstGeom prst="ellipse">
            <a:avLst/>
          </a:prstGeom>
          <a:solidFill>
            <a:schemeClr val="bg2">
              <a:lumMod val="5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noProof="0"/>
          </a:p>
        </p:txBody>
      </p:sp>
      <p:sp>
        <p:nvSpPr>
          <p:cNvPr id="62" name="Oval 61">
            <a:extLst>
              <a:ext uri="{FF2B5EF4-FFF2-40B4-BE49-F238E27FC236}">
                <a16:creationId xmlns:a16="http://schemas.microsoft.com/office/drawing/2014/main" id="{31A76EFC-B000-4177-43AA-AB5215E7CB94}"/>
              </a:ext>
            </a:extLst>
          </p:cNvPr>
          <p:cNvSpPr/>
          <p:nvPr/>
        </p:nvSpPr>
        <p:spPr>
          <a:xfrm>
            <a:off x="4108917" y="4296137"/>
            <a:ext cx="265471" cy="140120"/>
          </a:xfrm>
          <a:prstGeom prst="ellipse">
            <a:avLst/>
          </a:prstGeom>
          <a:solidFill>
            <a:schemeClr val="bg2">
              <a:lumMod val="5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noProof="0"/>
          </a:p>
        </p:txBody>
      </p:sp>
      <p:sp>
        <p:nvSpPr>
          <p:cNvPr id="63" name="Oval 62">
            <a:extLst>
              <a:ext uri="{FF2B5EF4-FFF2-40B4-BE49-F238E27FC236}">
                <a16:creationId xmlns:a16="http://schemas.microsoft.com/office/drawing/2014/main" id="{1EFAF840-3D4C-8D67-70D4-CC8A723585D2}"/>
              </a:ext>
            </a:extLst>
          </p:cNvPr>
          <p:cNvSpPr/>
          <p:nvPr/>
        </p:nvSpPr>
        <p:spPr>
          <a:xfrm>
            <a:off x="10206662" y="4291204"/>
            <a:ext cx="265471" cy="140120"/>
          </a:xfrm>
          <a:prstGeom prst="ellipse">
            <a:avLst/>
          </a:prstGeom>
          <a:solidFill>
            <a:schemeClr val="bg2">
              <a:lumMod val="5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noProof="0"/>
          </a:p>
        </p:txBody>
      </p:sp>
      <p:sp>
        <p:nvSpPr>
          <p:cNvPr id="64" name="Oval 63">
            <a:extLst>
              <a:ext uri="{FF2B5EF4-FFF2-40B4-BE49-F238E27FC236}">
                <a16:creationId xmlns:a16="http://schemas.microsoft.com/office/drawing/2014/main" id="{5D36E2D8-9A69-326D-2126-CE73DD43589B}"/>
              </a:ext>
            </a:extLst>
          </p:cNvPr>
          <p:cNvSpPr/>
          <p:nvPr/>
        </p:nvSpPr>
        <p:spPr>
          <a:xfrm>
            <a:off x="9260259" y="4295400"/>
            <a:ext cx="265471" cy="140120"/>
          </a:xfrm>
          <a:prstGeom prst="ellipse">
            <a:avLst/>
          </a:prstGeom>
          <a:solidFill>
            <a:schemeClr val="bg2">
              <a:lumMod val="5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noProof="0"/>
          </a:p>
        </p:txBody>
      </p:sp>
      <p:cxnSp>
        <p:nvCxnSpPr>
          <p:cNvPr id="66" name="Straight Connector 65">
            <a:extLst>
              <a:ext uri="{FF2B5EF4-FFF2-40B4-BE49-F238E27FC236}">
                <a16:creationId xmlns:a16="http://schemas.microsoft.com/office/drawing/2014/main" id="{EB064080-F939-D09B-227C-C982335570BE}"/>
              </a:ext>
            </a:extLst>
          </p:cNvPr>
          <p:cNvCxnSpPr>
            <a:cxnSpLocks/>
          </p:cNvCxnSpPr>
          <p:nvPr/>
        </p:nvCxnSpPr>
        <p:spPr>
          <a:xfrm>
            <a:off x="4237317" y="4770377"/>
            <a:ext cx="3052413" cy="11110"/>
          </a:xfrm>
          <a:prstGeom prst="line">
            <a:avLst/>
          </a:prstGeom>
        </p:spPr>
        <p:style>
          <a:lnRef idx="2">
            <a:schemeClr val="accent1"/>
          </a:lnRef>
          <a:fillRef idx="0">
            <a:schemeClr val="accent1"/>
          </a:fillRef>
          <a:effectRef idx="1">
            <a:schemeClr val="accent1"/>
          </a:effectRef>
          <a:fontRef idx="minor">
            <a:schemeClr val="tx1"/>
          </a:fontRef>
        </p:style>
      </p:cxnSp>
      <p:cxnSp>
        <p:nvCxnSpPr>
          <p:cNvPr id="69" name="Straight Connector 68">
            <a:extLst>
              <a:ext uri="{FF2B5EF4-FFF2-40B4-BE49-F238E27FC236}">
                <a16:creationId xmlns:a16="http://schemas.microsoft.com/office/drawing/2014/main" id="{3F6CA1D1-E1C1-62BF-091D-FF15A64A9236}"/>
              </a:ext>
            </a:extLst>
          </p:cNvPr>
          <p:cNvCxnSpPr>
            <a:cxnSpLocks/>
          </p:cNvCxnSpPr>
          <p:nvPr/>
        </p:nvCxnSpPr>
        <p:spPr>
          <a:xfrm flipH="1">
            <a:off x="4241652" y="4436257"/>
            <a:ext cx="1" cy="322968"/>
          </a:xfrm>
          <a:prstGeom prst="line">
            <a:avLst/>
          </a:prstGeom>
        </p:spPr>
        <p:style>
          <a:lnRef idx="2">
            <a:schemeClr val="accent1"/>
          </a:lnRef>
          <a:fillRef idx="0">
            <a:schemeClr val="accent1"/>
          </a:fillRef>
          <a:effectRef idx="1">
            <a:schemeClr val="accent1"/>
          </a:effectRef>
          <a:fontRef idx="minor">
            <a:schemeClr val="tx1"/>
          </a:fontRef>
        </p:style>
      </p:cxnSp>
      <p:cxnSp>
        <p:nvCxnSpPr>
          <p:cNvPr id="71" name="Straight Connector 70">
            <a:extLst>
              <a:ext uri="{FF2B5EF4-FFF2-40B4-BE49-F238E27FC236}">
                <a16:creationId xmlns:a16="http://schemas.microsoft.com/office/drawing/2014/main" id="{8D08378A-98DB-A192-52AB-0F696367F566}"/>
              </a:ext>
            </a:extLst>
          </p:cNvPr>
          <p:cNvCxnSpPr>
            <a:cxnSpLocks/>
          </p:cNvCxnSpPr>
          <p:nvPr/>
        </p:nvCxnSpPr>
        <p:spPr>
          <a:xfrm flipH="1">
            <a:off x="7277749" y="4449142"/>
            <a:ext cx="1" cy="322968"/>
          </a:xfrm>
          <a:prstGeom prst="line">
            <a:avLst/>
          </a:prstGeom>
        </p:spPr>
        <p:style>
          <a:lnRef idx="2">
            <a:schemeClr val="accent1"/>
          </a:lnRef>
          <a:fillRef idx="0">
            <a:schemeClr val="accent1"/>
          </a:fillRef>
          <a:effectRef idx="1">
            <a:schemeClr val="accent1"/>
          </a:effectRef>
          <a:fontRef idx="minor">
            <a:schemeClr val="tx1"/>
          </a:fontRef>
        </p:style>
      </p:cxnSp>
      <p:sp>
        <p:nvSpPr>
          <p:cNvPr id="74" name="TextBox 73">
            <a:extLst>
              <a:ext uri="{FF2B5EF4-FFF2-40B4-BE49-F238E27FC236}">
                <a16:creationId xmlns:a16="http://schemas.microsoft.com/office/drawing/2014/main" id="{E4C28D3D-05DF-4DC9-9A34-102D61DFD827}"/>
              </a:ext>
            </a:extLst>
          </p:cNvPr>
          <p:cNvSpPr txBox="1"/>
          <p:nvPr/>
        </p:nvSpPr>
        <p:spPr>
          <a:xfrm>
            <a:off x="4063406" y="4830373"/>
            <a:ext cx="3320513" cy="830997"/>
          </a:xfrm>
          <a:prstGeom prst="rect">
            <a:avLst/>
          </a:prstGeom>
          <a:noFill/>
        </p:spPr>
        <p:txBody>
          <a:bodyPr wrap="square" lIns="91440" tIns="45720" rIns="91440" bIns="45720" anchor="t">
            <a:spAutoFit/>
          </a:bodyPr>
          <a:lstStyle/>
          <a:p>
            <a:pPr algn="ctr"/>
            <a:r>
              <a:rPr lang="en-US" sz="1200" b="0" i="0" u="none" strike="noStrike" noProof="0" dirty="0">
                <a:effectLst/>
                <a:latin typeface="Open Sans" pitchFamily="2" charset="0"/>
                <a:ea typeface="Open Sans" pitchFamily="2" charset="0"/>
                <a:cs typeface="Open Sans" pitchFamily="2" charset="0"/>
              </a:rPr>
              <a:t>New data published, specifically related to treatment of ITP</a:t>
            </a:r>
            <a:r>
              <a:rPr lang="en-US" sz="1200" dirty="0">
                <a:latin typeface="Open Sans" pitchFamily="2" charset="0"/>
                <a:ea typeface="Open Sans" pitchFamily="2" charset="0"/>
                <a:cs typeface="Open Sans" pitchFamily="2" charset="0"/>
              </a:rPr>
              <a:t>; 2022 review endorsed a focused update on second-line management for adults with ITP.</a:t>
            </a:r>
            <a:endParaRPr lang="en-US" sz="1200" noProof="0" dirty="0">
              <a:latin typeface="Open Sans" pitchFamily="2" charset="0"/>
              <a:ea typeface="Open Sans" pitchFamily="2" charset="0"/>
              <a:cs typeface="Open Sans" pitchFamily="2" charset="0"/>
            </a:endParaRPr>
          </a:p>
        </p:txBody>
      </p:sp>
      <p:sp>
        <p:nvSpPr>
          <p:cNvPr id="79" name="TextBox 78">
            <a:extLst>
              <a:ext uri="{FF2B5EF4-FFF2-40B4-BE49-F238E27FC236}">
                <a16:creationId xmlns:a16="http://schemas.microsoft.com/office/drawing/2014/main" id="{6C3D98B2-2EC1-4F91-48AB-79884F8D9913}"/>
              </a:ext>
            </a:extLst>
          </p:cNvPr>
          <p:cNvSpPr txBox="1"/>
          <p:nvPr/>
        </p:nvSpPr>
        <p:spPr>
          <a:xfrm>
            <a:off x="7682264" y="4656309"/>
            <a:ext cx="1240247" cy="461665"/>
          </a:xfrm>
          <a:prstGeom prst="rect">
            <a:avLst/>
          </a:prstGeom>
          <a:noFill/>
        </p:spPr>
        <p:txBody>
          <a:bodyPr wrap="square" lIns="91440" tIns="45720" rIns="91440" bIns="45720" anchor="t">
            <a:spAutoFit/>
          </a:bodyPr>
          <a:lstStyle/>
          <a:p>
            <a:pPr algn="ctr"/>
            <a:r>
              <a:rPr lang="en-US" sz="1200" b="0" i="0" u="none" strike="noStrike" noProof="0" dirty="0">
                <a:effectLst/>
                <a:latin typeface="Open Sans" pitchFamily="2" charset="0"/>
                <a:ea typeface="Open Sans" pitchFamily="2" charset="0"/>
                <a:cs typeface="Open Sans" pitchFamily="2" charset="0"/>
              </a:rPr>
              <a:t>Guideline update begins</a:t>
            </a:r>
            <a:r>
              <a:rPr lang="en-US" sz="1200" b="0" i="0" noProof="0" dirty="0">
                <a:effectLst/>
                <a:latin typeface="Open Sans" pitchFamily="2" charset="0"/>
                <a:ea typeface="Open Sans" pitchFamily="2" charset="0"/>
                <a:cs typeface="Open Sans" pitchFamily="2" charset="0"/>
              </a:rPr>
              <a:t>​</a:t>
            </a:r>
            <a:endParaRPr lang="en-US" sz="1200" noProof="0" dirty="0">
              <a:latin typeface="Open Sans" pitchFamily="2" charset="0"/>
              <a:ea typeface="Open Sans" pitchFamily="2" charset="0"/>
              <a:cs typeface="Open Sans" pitchFamily="2" charset="0"/>
            </a:endParaRPr>
          </a:p>
        </p:txBody>
      </p:sp>
      <p:sp>
        <p:nvSpPr>
          <p:cNvPr id="81" name="TextBox 80">
            <a:extLst>
              <a:ext uri="{FF2B5EF4-FFF2-40B4-BE49-F238E27FC236}">
                <a16:creationId xmlns:a16="http://schemas.microsoft.com/office/drawing/2014/main" id="{39BB343C-63BA-28DD-43EB-4A77865C74B2}"/>
              </a:ext>
            </a:extLst>
          </p:cNvPr>
          <p:cNvSpPr txBox="1"/>
          <p:nvPr/>
        </p:nvSpPr>
        <p:spPr>
          <a:xfrm>
            <a:off x="9790207" y="4652241"/>
            <a:ext cx="1152433" cy="892552"/>
          </a:xfrm>
          <a:prstGeom prst="rect">
            <a:avLst/>
          </a:prstGeom>
          <a:noFill/>
        </p:spPr>
        <p:txBody>
          <a:bodyPr wrap="square" lIns="91440" tIns="45720" rIns="91440" bIns="45720" anchor="t">
            <a:spAutoFit/>
          </a:bodyPr>
          <a:lstStyle/>
          <a:p>
            <a:pPr algn="ctr"/>
            <a:r>
              <a:rPr lang="en-US" sz="1200" b="0" i="0" u="none" strike="noStrike" noProof="0" dirty="0">
                <a:effectLst/>
                <a:latin typeface="Open Sans" pitchFamily="2" charset="0"/>
                <a:ea typeface="Open Sans" pitchFamily="2" charset="0"/>
                <a:cs typeface="Open Sans" pitchFamily="2" charset="0"/>
              </a:rPr>
              <a:t>Updated adults </a:t>
            </a:r>
            <a:r>
              <a:rPr lang="en-US" sz="1200" noProof="0" dirty="0">
                <a:latin typeface="Open Sans" pitchFamily="2" charset="0"/>
                <a:ea typeface="Open Sans" pitchFamily="2" charset="0"/>
                <a:cs typeface="Open Sans" pitchFamily="2" charset="0"/>
              </a:rPr>
              <a:t>ITP</a:t>
            </a:r>
            <a:r>
              <a:rPr lang="en-US" sz="1200" b="0" i="0" u="none" strike="noStrike" noProof="0" dirty="0">
                <a:effectLst/>
                <a:latin typeface="Open Sans" pitchFamily="2" charset="0"/>
                <a:ea typeface="Open Sans" pitchFamily="2" charset="0"/>
                <a:cs typeface="Open Sans" pitchFamily="2" charset="0"/>
              </a:rPr>
              <a:t> </a:t>
            </a:r>
            <a:endParaRPr lang="en-US" sz="1600" dirty="0">
              <a:latin typeface="Open Sans" pitchFamily="2" charset="0"/>
              <a:ea typeface="Open Sans" pitchFamily="2" charset="0"/>
              <a:cs typeface="Open Sans" pitchFamily="2" charset="0"/>
            </a:endParaRPr>
          </a:p>
          <a:p>
            <a:pPr algn="ctr"/>
            <a:r>
              <a:rPr lang="en-US" sz="1200" b="0" i="0" u="none" strike="noStrike" noProof="0" dirty="0">
                <a:effectLst/>
                <a:latin typeface="Open Sans" pitchFamily="2" charset="0"/>
                <a:ea typeface="Open Sans" pitchFamily="2" charset="0"/>
                <a:cs typeface="Open Sans" pitchFamily="2" charset="0"/>
              </a:rPr>
              <a:t>guideline published</a:t>
            </a:r>
            <a:r>
              <a:rPr lang="en-US" sz="1600" b="0" i="0" noProof="0" dirty="0">
                <a:solidFill>
                  <a:srgbClr val="000000"/>
                </a:solidFill>
                <a:effectLst/>
                <a:latin typeface="Open Sans" pitchFamily="2" charset="0"/>
                <a:ea typeface="Open Sans" pitchFamily="2" charset="0"/>
                <a:cs typeface="Open Sans" pitchFamily="2" charset="0"/>
              </a:rPr>
              <a:t>​</a:t>
            </a:r>
            <a:endParaRPr lang="en-US" sz="1600" noProof="0" dirty="0">
              <a:latin typeface="Open Sans" pitchFamily="2" charset="0"/>
              <a:ea typeface="Open Sans" pitchFamily="2" charset="0"/>
              <a:cs typeface="Open Sans" pitchFamily="2" charset="0"/>
            </a:endParaRPr>
          </a:p>
        </p:txBody>
      </p:sp>
      <p:sp>
        <p:nvSpPr>
          <p:cNvPr id="600" name="Oval 599">
            <a:extLst>
              <a:ext uri="{FF2B5EF4-FFF2-40B4-BE49-F238E27FC236}">
                <a16:creationId xmlns:a16="http://schemas.microsoft.com/office/drawing/2014/main" id="{2A3BA547-E8F2-675B-4117-B667E229FD3F}"/>
              </a:ext>
            </a:extLst>
          </p:cNvPr>
          <p:cNvSpPr/>
          <p:nvPr/>
        </p:nvSpPr>
        <p:spPr>
          <a:xfrm>
            <a:off x="3037020" y="4290752"/>
            <a:ext cx="265471" cy="140120"/>
          </a:xfrm>
          <a:prstGeom prst="ellipse">
            <a:avLst/>
          </a:prstGeom>
          <a:solidFill>
            <a:schemeClr val="bg2">
              <a:lumMod val="5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noProof="0"/>
          </a:p>
        </p:txBody>
      </p:sp>
      <p:sp>
        <p:nvSpPr>
          <p:cNvPr id="601" name="TextBox 600">
            <a:extLst>
              <a:ext uri="{FF2B5EF4-FFF2-40B4-BE49-F238E27FC236}">
                <a16:creationId xmlns:a16="http://schemas.microsoft.com/office/drawing/2014/main" id="{0E3C9445-2C7B-1D21-BC45-2A8D8D3E83D6}"/>
              </a:ext>
            </a:extLst>
          </p:cNvPr>
          <p:cNvSpPr txBox="1"/>
          <p:nvPr/>
        </p:nvSpPr>
        <p:spPr>
          <a:xfrm>
            <a:off x="2527345" y="4656309"/>
            <a:ext cx="1251349" cy="646331"/>
          </a:xfrm>
          <a:prstGeom prst="rect">
            <a:avLst/>
          </a:prstGeom>
          <a:noFill/>
        </p:spPr>
        <p:txBody>
          <a:bodyPr wrap="square" lIns="91440" tIns="45720" rIns="91440" bIns="45720" anchor="t">
            <a:spAutoFit/>
          </a:bodyPr>
          <a:lstStyle/>
          <a:p>
            <a:pPr algn="ctr"/>
            <a:r>
              <a:rPr lang="en-US" sz="1200" noProof="0" dirty="0">
                <a:latin typeface="Open Sans" pitchFamily="2" charset="0"/>
                <a:ea typeface="Open Sans" pitchFamily="2" charset="0"/>
                <a:cs typeface="Open Sans" pitchFamily="2" charset="0"/>
              </a:rPr>
              <a:t>ASH released </a:t>
            </a:r>
            <a:r>
              <a:rPr lang="en-US" sz="1200" dirty="0">
                <a:latin typeface="Open Sans" pitchFamily="2" charset="0"/>
                <a:ea typeface="Open Sans" pitchFamily="2" charset="0"/>
                <a:cs typeface="Open Sans" pitchFamily="2" charset="0"/>
              </a:rPr>
              <a:t>third guideline</a:t>
            </a:r>
            <a:r>
              <a:rPr lang="en-US" sz="1200" noProof="0" dirty="0">
                <a:latin typeface="Open Sans" pitchFamily="2" charset="0"/>
                <a:ea typeface="Open Sans" pitchFamily="2" charset="0"/>
                <a:cs typeface="Open Sans" pitchFamily="2" charset="0"/>
              </a:rPr>
              <a:t> on ITP</a:t>
            </a:r>
          </a:p>
        </p:txBody>
      </p:sp>
      <p:sp>
        <p:nvSpPr>
          <p:cNvPr id="690" name="TextBox 689">
            <a:extLst>
              <a:ext uri="{FF2B5EF4-FFF2-40B4-BE49-F238E27FC236}">
                <a16:creationId xmlns:a16="http://schemas.microsoft.com/office/drawing/2014/main" id="{AF0F7F82-E788-A12A-0BC1-D552C91EFFD3}"/>
              </a:ext>
            </a:extLst>
          </p:cNvPr>
          <p:cNvSpPr txBox="1"/>
          <p:nvPr/>
        </p:nvSpPr>
        <p:spPr>
          <a:xfrm>
            <a:off x="8773459" y="4656309"/>
            <a:ext cx="1251201" cy="646331"/>
          </a:xfrm>
          <a:prstGeom prst="rect">
            <a:avLst/>
          </a:prstGeom>
          <a:noFill/>
        </p:spPr>
        <p:txBody>
          <a:bodyPr wrap="square" lIns="91440" tIns="45720" rIns="91440" bIns="45720" anchor="t">
            <a:spAutoFit/>
          </a:bodyPr>
          <a:lstStyle/>
          <a:p>
            <a:pPr algn="ctr"/>
            <a:r>
              <a:rPr lang="en-US" sz="1200" dirty="0">
                <a:latin typeface="Open Sans" pitchFamily="2" charset="0"/>
                <a:ea typeface="Open Sans" pitchFamily="2" charset="0"/>
                <a:cs typeface="Open Sans" pitchFamily="2" charset="0"/>
              </a:rPr>
              <a:t>Development of rec statements</a:t>
            </a:r>
            <a:endParaRPr lang="en-US" sz="1600" noProof="0" dirty="0">
              <a:latin typeface="Open Sans" pitchFamily="2" charset="0"/>
              <a:ea typeface="Open Sans" pitchFamily="2" charset="0"/>
              <a:cs typeface="Open Sans" pitchFamily="2" charset="0"/>
            </a:endParaRPr>
          </a:p>
        </p:txBody>
      </p:sp>
    </p:spTree>
    <p:extLst>
      <p:ext uri="{BB962C8B-B14F-4D97-AF65-F5344CB8AC3E}">
        <p14:creationId xmlns:p14="http://schemas.microsoft.com/office/powerpoint/2010/main" val="151714112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lIns="0" tIns="0" rIns="0" bIns="0" anchor="t"/>
          <a:lstStyle/>
          <a:p>
            <a:r>
              <a:rPr lang="en-US" sz="2670" noProof="0">
                <a:latin typeface="Barlow Condensed" panose="00000506000000000000" pitchFamily="2" charset="0"/>
                <a:ea typeface="Geneva"/>
              </a:rPr>
              <a:t>Case 3: </a:t>
            </a:r>
            <a:r>
              <a:rPr lang="en-US" sz="2670">
                <a:latin typeface="Barlow Condensed" panose="00000506000000000000" pitchFamily="2" charset="0"/>
                <a:ea typeface="Geneva"/>
              </a:rPr>
              <a:t>Summary &amp; Treatment Decision</a:t>
            </a:r>
            <a:endParaRPr lang="en-US" sz="2670" noProof="0">
              <a:latin typeface="Barlow Condensed" panose="00000506000000000000" pitchFamily="2" charset="0"/>
            </a:endParaRPr>
          </a:p>
        </p:txBody>
      </p:sp>
      <p:sp>
        <p:nvSpPr>
          <p:cNvPr id="3" name="Content Placeholder 2"/>
          <p:cNvSpPr>
            <a:spLocks noGrp="1"/>
          </p:cNvSpPr>
          <p:nvPr>
            <p:ph idx="1"/>
          </p:nvPr>
        </p:nvSpPr>
        <p:spPr/>
        <p:txBody>
          <a:bodyPr lIns="0" tIns="0" rIns="0" bIns="0" anchor="t"/>
          <a:lstStyle/>
          <a:p>
            <a:pPr marL="456565" indent="-456565">
              <a:defRPr/>
            </a:pPr>
            <a:r>
              <a:rPr lang="en-US" sz="2650" noProof="0" dirty="0">
                <a:latin typeface="Open Sans" pitchFamily="2" charset="0"/>
                <a:ea typeface="Open Sans" pitchFamily="2" charset="0"/>
                <a:cs typeface="Open Sans" pitchFamily="2" charset="0"/>
              </a:rPr>
              <a:t>November </a:t>
            </a:r>
            <a:r>
              <a:rPr lang="en-US" sz="2650" dirty="0">
                <a:latin typeface="Open Sans" pitchFamily="2" charset="0"/>
                <a:ea typeface="Open Sans" pitchFamily="2" charset="0"/>
                <a:cs typeface="Open Sans" pitchFamily="2" charset="0"/>
              </a:rPr>
              <a:t>2024</a:t>
            </a:r>
            <a:r>
              <a:rPr lang="en-US" sz="2650" noProof="0" dirty="0">
                <a:latin typeface="Open Sans" pitchFamily="2" charset="0"/>
                <a:ea typeface="Open Sans" pitchFamily="2" charset="0"/>
                <a:cs typeface="Open Sans" pitchFamily="2" charset="0"/>
              </a:rPr>
              <a:t>: </a:t>
            </a:r>
            <a:r>
              <a:rPr lang="en-US" sz="2650" dirty="0">
                <a:latin typeface="Open Sans" pitchFamily="2" charset="0"/>
                <a:ea typeface="Open Sans" pitchFamily="2" charset="0"/>
                <a:cs typeface="Open Sans" pitchFamily="2" charset="0"/>
              </a:rPr>
              <a:t>Cyclosporine</a:t>
            </a:r>
            <a:r>
              <a:rPr lang="en-US" sz="2650" noProof="0" dirty="0">
                <a:latin typeface="Open Sans" pitchFamily="2" charset="0"/>
                <a:ea typeface="Open Sans" pitchFamily="2" charset="0"/>
                <a:cs typeface="Open Sans" pitchFamily="2" charset="0"/>
              </a:rPr>
              <a:t>,</a:t>
            </a:r>
            <a:r>
              <a:rPr lang="en-US" sz="2650" dirty="0">
                <a:latin typeface="Open Sans" pitchFamily="2" charset="0"/>
                <a:ea typeface="Open Sans" pitchFamily="2" charset="0"/>
                <a:cs typeface="Open Sans" pitchFamily="2" charset="0"/>
              </a:rPr>
              <a:t> </a:t>
            </a:r>
            <a:r>
              <a:rPr lang="en-US" sz="2650" noProof="0" dirty="0">
                <a:latin typeface="Open Sans" pitchFamily="2" charset="0"/>
                <a:ea typeface="Open Sans" pitchFamily="2" charset="0"/>
                <a:cs typeface="Open Sans" pitchFamily="2" charset="0"/>
              </a:rPr>
              <a:t>100 mg/d → NR</a:t>
            </a:r>
            <a:endParaRPr lang="en-US" sz="2650" dirty="0">
              <a:latin typeface="Open Sans" pitchFamily="2" charset="0"/>
              <a:ea typeface="Open Sans" pitchFamily="2" charset="0"/>
              <a:cs typeface="Open Sans" pitchFamily="2" charset="0"/>
            </a:endParaRPr>
          </a:p>
          <a:p>
            <a:pPr marL="456565" indent="-456565"/>
            <a:r>
              <a:rPr lang="en-US" sz="2650" noProof="0" dirty="0">
                <a:latin typeface="Open Sans" pitchFamily="2" charset="0"/>
                <a:ea typeface="Open Sans" pitchFamily="2" charset="0"/>
                <a:cs typeface="Open Sans" pitchFamily="2" charset="0"/>
              </a:rPr>
              <a:t>December </a:t>
            </a:r>
            <a:r>
              <a:rPr lang="en-US" sz="2650" dirty="0">
                <a:latin typeface="Open Sans" pitchFamily="2" charset="0"/>
                <a:ea typeface="Open Sans" pitchFamily="2" charset="0"/>
                <a:cs typeface="Open Sans" pitchFamily="2" charset="0"/>
              </a:rPr>
              <a:t>2024</a:t>
            </a:r>
            <a:r>
              <a:rPr lang="en-US" sz="2650" noProof="0" dirty="0">
                <a:latin typeface="Open Sans" pitchFamily="2" charset="0"/>
                <a:ea typeface="Open Sans" pitchFamily="2" charset="0"/>
                <a:cs typeface="Open Sans" pitchFamily="2" charset="0"/>
              </a:rPr>
              <a:t>: </a:t>
            </a:r>
            <a:r>
              <a:rPr lang="en-US" sz="2650" dirty="0">
                <a:latin typeface="Open Sans" pitchFamily="2" charset="0"/>
                <a:ea typeface="Open Sans" pitchFamily="2" charset="0"/>
                <a:cs typeface="Open Sans" pitchFamily="2" charset="0"/>
              </a:rPr>
              <a:t>Vinblastine</a:t>
            </a:r>
            <a:r>
              <a:rPr lang="en-US" sz="2650" noProof="0" dirty="0">
                <a:latin typeface="Open Sans" pitchFamily="2" charset="0"/>
                <a:ea typeface="Open Sans" pitchFamily="2" charset="0"/>
                <a:cs typeface="Open Sans" pitchFamily="2" charset="0"/>
              </a:rPr>
              <a:t> 6 mg iv, 3 days → NR</a:t>
            </a:r>
          </a:p>
          <a:p>
            <a:pPr marL="456565" indent="-456565"/>
            <a:r>
              <a:rPr lang="en-US" sz="2650" noProof="0" dirty="0">
                <a:latin typeface="Open Sans" pitchFamily="2" charset="0"/>
                <a:ea typeface="Open Sans" pitchFamily="2" charset="0"/>
                <a:cs typeface="Open Sans" pitchFamily="2" charset="0"/>
              </a:rPr>
              <a:t>January </a:t>
            </a:r>
            <a:r>
              <a:rPr lang="en-US" sz="2650" dirty="0">
                <a:latin typeface="Open Sans" pitchFamily="2" charset="0"/>
                <a:ea typeface="Open Sans" pitchFamily="2" charset="0"/>
                <a:cs typeface="Open Sans" pitchFamily="2" charset="0"/>
              </a:rPr>
              <a:t>2025</a:t>
            </a:r>
            <a:r>
              <a:rPr lang="en-US" sz="2650" noProof="0" dirty="0">
                <a:latin typeface="Open Sans" pitchFamily="2" charset="0"/>
                <a:ea typeface="Open Sans" pitchFamily="2" charset="0"/>
                <a:cs typeface="Open Sans" pitchFamily="2" charset="0"/>
              </a:rPr>
              <a:t>: Dapsone → NR</a:t>
            </a:r>
          </a:p>
          <a:p>
            <a:pPr marL="456565" indent="-456565"/>
            <a:r>
              <a:rPr lang="en-US" sz="2650" noProof="0" dirty="0">
                <a:latin typeface="Open Sans" pitchFamily="2" charset="0"/>
                <a:ea typeface="Open Sans" pitchFamily="2" charset="0"/>
                <a:cs typeface="Open Sans" pitchFamily="2" charset="0"/>
              </a:rPr>
              <a:t>February </a:t>
            </a:r>
            <a:r>
              <a:rPr lang="en-US" sz="2650" dirty="0">
                <a:latin typeface="Open Sans" pitchFamily="2" charset="0"/>
                <a:ea typeface="Open Sans" pitchFamily="2" charset="0"/>
                <a:cs typeface="Open Sans" pitchFamily="2" charset="0"/>
              </a:rPr>
              <a:t>2025</a:t>
            </a:r>
            <a:r>
              <a:rPr lang="en-US" sz="2650" noProof="0" dirty="0">
                <a:latin typeface="Open Sans" pitchFamily="2" charset="0"/>
                <a:ea typeface="Open Sans" pitchFamily="2" charset="0"/>
                <a:cs typeface="Open Sans" pitchFamily="2" charset="0"/>
              </a:rPr>
              <a:t>: </a:t>
            </a:r>
            <a:r>
              <a:rPr lang="en-US" sz="2800" noProof="0" dirty="0">
                <a:latin typeface="Open Sans" pitchFamily="2" charset="0"/>
                <a:ea typeface="Open Sans" pitchFamily="2" charset="0"/>
                <a:cs typeface="Open Sans" pitchFamily="2" charset="0"/>
              </a:rPr>
              <a:t>Oseltamivir (2 cycles) </a:t>
            </a:r>
            <a:r>
              <a:rPr lang="en-US" sz="2650" noProof="0" dirty="0">
                <a:latin typeface="Open Sans" pitchFamily="2" charset="0"/>
                <a:ea typeface="Open Sans" pitchFamily="2" charset="0"/>
                <a:cs typeface="Open Sans" pitchFamily="2" charset="0"/>
              </a:rPr>
              <a:t>→ Minimum not sustained platelet response (peak 38 × 10⁹/L)</a:t>
            </a:r>
          </a:p>
          <a:p>
            <a:pPr marL="456565" indent="-456565"/>
            <a:r>
              <a:rPr lang="en-US" sz="2650" noProof="0" dirty="0">
                <a:latin typeface="Open Sans" pitchFamily="2" charset="0"/>
                <a:ea typeface="Open Sans" pitchFamily="2" charset="0"/>
                <a:cs typeface="Open Sans" pitchFamily="2" charset="0"/>
              </a:rPr>
              <a:t>March </a:t>
            </a:r>
            <a:r>
              <a:rPr lang="en-US" sz="2650" dirty="0">
                <a:latin typeface="Open Sans" pitchFamily="2" charset="0"/>
                <a:ea typeface="Open Sans" pitchFamily="2" charset="0"/>
                <a:cs typeface="Open Sans" pitchFamily="2" charset="0"/>
              </a:rPr>
              <a:t>2025</a:t>
            </a:r>
            <a:r>
              <a:rPr lang="en-US" sz="2650" noProof="0" dirty="0">
                <a:latin typeface="Open Sans" pitchFamily="2" charset="0"/>
                <a:ea typeface="Open Sans" pitchFamily="2" charset="0"/>
                <a:cs typeface="Open Sans" pitchFamily="2" charset="0"/>
              </a:rPr>
              <a:t>: Platelet relapse (2 weeks after response)</a:t>
            </a:r>
          </a:p>
          <a:p>
            <a:pPr marL="456565" indent="-456565"/>
            <a:r>
              <a:rPr lang="en-US" sz="2650" b="1" dirty="0">
                <a:latin typeface="Open Sans" pitchFamily="2" charset="0"/>
                <a:ea typeface="Open Sans" pitchFamily="2" charset="0"/>
                <a:cs typeface="Open Sans" pitchFamily="2" charset="0"/>
              </a:rPr>
              <a:t>March 2025: </a:t>
            </a:r>
            <a:r>
              <a:rPr lang="en-US" sz="2650" b="1" noProof="0" dirty="0">
                <a:latin typeface="Open Sans" pitchFamily="2" charset="0"/>
                <a:ea typeface="Open Sans" pitchFamily="2" charset="0"/>
                <a:cs typeface="Open Sans" pitchFamily="2" charset="0"/>
              </a:rPr>
              <a:t>Laparoscopic splenectomy → </a:t>
            </a:r>
            <a:r>
              <a:rPr lang="en-US" sz="2650" b="1" dirty="0">
                <a:latin typeface="Open Sans" pitchFamily="2" charset="0"/>
                <a:ea typeface="Open Sans" pitchFamily="2" charset="0"/>
                <a:cs typeface="Open Sans" pitchFamily="2" charset="0"/>
              </a:rPr>
              <a:t>CR</a:t>
            </a:r>
          </a:p>
          <a:p>
            <a:pPr marL="456565" indent="-456565"/>
            <a:endParaRPr lang="en-US" sz="2650" b="1" noProof="0" dirty="0">
              <a:latin typeface="Open Sans" pitchFamily="2" charset="0"/>
              <a:ea typeface="Open Sans" pitchFamily="2" charset="0"/>
              <a:cs typeface="Open Sans" pitchFamily="2" charset="0"/>
            </a:endParaRPr>
          </a:p>
        </p:txBody>
      </p:sp>
    </p:spTree>
    <p:extLst>
      <p:ext uri="{BB962C8B-B14F-4D97-AF65-F5344CB8AC3E}">
        <p14:creationId xmlns:p14="http://schemas.microsoft.com/office/powerpoint/2010/main" val="38182608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501743-AB46-5AE2-8303-F1F61563B90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B43160D-6F54-03C9-9A1C-50C77E529273}"/>
              </a:ext>
            </a:extLst>
          </p:cNvPr>
          <p:cNvSpPr>
            <a:spLocks noGrp="1"/>
          </p:cNvSpPr>
          <p:nvPr>
            <p:ph type="title"/>
          </p:nvPr>
        </p:nvSpPr>
        <p:spPr/>
        <p:txBody>
          <a:bodyPr lIns="0" tIns="0" rIns="0" bIns="0" anchor="t"/>
          <a:lstStyle/>
          <a:p>
            <a:r>
              <a:rPr lang="en-US" sz="2670" dirty="0">
                <a:latin typeface="Barlow Condensed" panose="00000506000000000000" pitchFamily="2" charset="0"/>
                <a:ea typeface="Calibri"/>
                <a:cs typeface="Calibri"/>
              </a:rPr>
              <a:t>Good practice statements: </a:t>
            </a:r>
            <a:br>
              <a:rPr lang="en-US" sz="2670" dirty="0">
                <a:latin typeface="Barlow Condensed" panose="00000506000000000000" pitchFamily="2" charset="0"/>
                <a:ea typeface="Calibri"/>
                <a:cs typeface="Calibri"/>
              </a:rPr>
            </a:br>
            <a:endParaRPr lang="en-CA" sz="2670" dirty="0">
              <a:solidFill>
                <a:srgbClr val="000000"/>
              </a:solidFill>
              <a:latin typeface="Barlow Condensed" panose="00000506000000000000" pitchFamily="2" charset="0"/>
              <a:ea typeface="Calibri"/>
              <a:cs typeface="Calibri"/>
            </a:endParaRPr>
          </a:p>
          <a:p>
            <a:endParaRPr lang="en-CA" sz="2650" dirty="0"/>
          </a:p>
        </p:txBody>
      </p:sp>
      <p:sp>
        <p:nvSpPr>
          <p:cNvPr id="3" name="TextBox 2">
            <a:extLst>
              <a:ext uri="{FF2B5EF4-FFF2-40B4-BE49-F238E27FC236}">
                <a16:creationId xmlns:a16="http://schemas.microsoft.com/office/drawing/2014/main" id="{ABBB68A4-C0CA-8914-2B54-ACAD065DF5F7}"/>
              </a:ext>
            </a:extLst>
          </p:cNvPr>
          <p:cNvSpPr txBox="1"/>
          <p:nvPr/>
        </p:nvSpPr>
        <p:spPr>
          <a:xfrm>
            <a:off x="1750093" y="2323670"/>
            <a:ext cx="8691814" cy="707886"/>
          </a:xfrm>
          <a:prstGeom prst="rect">
            <a:avLst/>
          </a:prstGeom>
          <a:solidFill>
            <a:srgbClr val="CDE8EB"/>
          </a:solidFill>
        </p:spPr>
        <p:txBody>
          <a:bodyPr wrap="square" lIns="91440" tIns="45720" rIns="91440" bIns="45720" rtlCol="0" anchor="t">
            <a:spAutoFit/>
          </a:bodyPr>
          <a:lstStyle/>
          <a:p>
            <a:pPr>
              <a:defRPr/>
            </a:pPr>
            <a:r>
              <a:rPr lang="en-CA" sz="2000" dirty="0">
                <a:solidFill>
                  <a:prstClr val="black">
                    <a:lumMod val="50000"/>
                    <a:lumOff val="50000"/>
                  </a:prstClr>
                </a:solidFill>
                <a:latin typeface="Open Sans" pitchFamily="2" charset="0"/>
                <a:ea typeface="Open Sans" pitchFamily="2" charset="0"/>
                <a:cs typeface="Open Sans" pitchFamily="2" charset="0"/>
              </a:rPr>
              <a:t>If possible, splenectomy should be delayed for at least one year after diagnosis because of the potential for remission.</a:t>
            </a:r>
            <a:endParaRPr lang="en-US" dirty="0">
              <a:latin typeface="Open Sans" pitchFamily="2" charset="0"/>
              <a:ea typeface="Open Sans" pitchFamily="2" charset="0"/>
              <a:cs typeface="Open Sans" pitchFamily="2" charset="0"/>
            </a:endParaRPr>
          </a:p>
        </p:txBody>
      </p:sp>
      <p:sp>
        <p:nvSpPr>
          <p:cNvPr id="7" name="TextBox 6">
            <a:extLst>
              <a:ext uri="{FF2B5EF4-FFF2-40B4-BE49-F238E27FC236}">
                <a16:creationId xmlns:a16="http://schemas.microsoft.com/office/drawing/2014/main" id="{B08DA920-9529-BF22-AA51-DE721C66F7C1}"/>
              </a:ext>
            </a:extLst>
          </p:cNvPr>
          <p:cNvSpPr txBox="1"/>
          <p:nvPr/>
        </p:nvSpPr>
        <p:spPr>
          <a:xfrm>
            <a:off x="1750093" y="3266307"/>
            <a:ext cx="8691814" cy="2554545"/>
          </a:xfrm>
          <a:prstGeom prst="rect">
            <a:avLst/>
          </a:prstGeom>
          <a:solidFill>
            <a:srgbClr val="CDE8EB"/>
          </a:solidFill>
        </p:spPr>
        <p:txBody>
          <a:bodyPr wrap="square" lIns="91440" tIns="45720" rIns="91440" bIns="45720" rtlCol="0" anchor="t">
            <a:spAutoFit/>
          </a:bodyPr>
          <a:lstStyle/>
          <a:p>
            <a:pPr>
              <a:defRPr/>
            </a:pPr>
            <a:r>
              <a:rPr lang="en-CA" sz="2000" dirty="0">
                <a:solidFill>
                  <a:prstClr val="black">
                    <a:lumMod val="50000"/>
                    <a:lumOff val="50000"/>
                  </a:prstClr>
                </a:solidFill>
                <a:latin typeface="Open Sans" pitchFamily="2" charset="0"/>
                <a:ea typeface="Open Sans" pitchFamily="2" charset="0"/>
                <a:cs typeface="Open Sans" pitchFamily="2" charset="0"/>
              </a:rPr>
              <a:t>The treating clinician should ensure that patients receive appropriate immunizations at least two weeks prior to splenectomy, when feasible, and counseling regarding antibiotic prophylaxis and lifelong risk of sepsis and thrombosis following splenectomy. The treating clinician should educate the patient on prompt recognition and management of fever with antibiotics. After splenectomy, patients should be followed at least annually for platelet count monitoring, counseling, and to ensure adherence to recommended immunization schedules.</a:t>
            </a:r>
            <a:endParaRPr lang="en-US" dirty="0">
              <a:solidFill>
                <a:prstClr val="black">
                  <a:lumMod val="50000"/>
                  <a:lumOff val="50000"/>
                </a:prstClr>
              </a:solidFill>
              <a:latin typeface="Open Sans" pitchFamily="2" charset="0"/>
              <a:ea typeface="Open Sans" pitchFamily="2" charset="0"/>
              <a:cs typeface="Open Sans" pitchFamily="2" charset="0"/>
            </a:endParaRPr>
          </a:p>
        </p:txBody>
      </p:sp>
    </p:spTree>
    <p:extLst>
      <p:ext uri="{BB962C8B-B14F-4D97-AF65-F5344CB8AC3E}">
        <p14:creationId xmlns:p14="http://schemas.microsoft.com/office/powerpoint/2010/main" val="34012901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889DAE-F394-A93A-95CA-28418E6601F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27B4353-8966-7FD1-2A0D-289AA9D5A20E}"/>
              </a:ext>
            </a:extLst>
          </p:cNvPr>
          <p:cNvSpPr>
            <a:spLocks noGrp="1"/>
          </p:cNvSpPr>
          <p:nvPr>
            <p:ph type="title"/>
          </p:nvPr>
        </p:nvSpPr>
        <p:spPr>
          <a:xfrm>
            <a:off x="963084" y="4293779"/>
            <a:ext cx="10363200" cy="1362075"/>
          </a:xfrm>
        </p:spPr>
        <p:txBody>
          <a:bodyPr lIns="0" tIns="0" rIns="0" bIns="0" anchor="t"/>
          <a:lstStyle/>
          <a:p>
            <a:r>
              <a:rPr lang="en-US" sz="4000" b="1" dirty="0">
                <a:solidFill>
                  <a:srgbClr val="D31F32"/>
                </a:solidFill>
                <a:latin typeface="Barlow Condensed" panose="00000506000000000000" pitchFamily="2" charset="0"/>
                <a:ea typeface="Geneva"/>
              </a:rPr>
              <a:t>CASE 4</a:t>
            </a:r>
          </a:p>
        </p:txBody>
      </p:sp>
      <p:sp>
        <p:nvSpPr>
          <p:cNvPr id="3" name="Text Placeholder 2">
            <a:extLst>
              <a:ext uri="{FF2B5EF4-FFF2-40B4-BE49-F238E27FC236}">
                <a16:creationId xmlns:a16="http://schemas.microsoft.com/office/drawing/2014/main" id="{1DDED62F-CF21-0643-C374-91AC84EA4AAC}"/>
              </a:ext>
            </a:extLst>
          </p:cNvPr>
          <p:cNvSpPr txBox="1">
            <a:spLocks/>
          </p:cNvSpPr>
          <p:nvPr/>
        </p:nvSpPr>
        <p:spPr>
          <a:xfrm>
            <a:off x="963084" y="5087939"/>
            <a:ext cx="10363200" cy="897226"/>
          </a:xfrm>
          <a:prstGeom prst="rect">
            <a:avLst/>
          </a:prstGeom>
        </p:spPr>
        <p:txBody>
          <a:bodyPr lIns="0" tIns="0" rIns="0" bIns="0" anchor="ctr">
            <a:normAutofit/>
          </a:bodyPr>
          <a:lstStyle>
            <a:lvl1pPr marL="457189" indent="-457189" algn="l" defTabSz="609585" rtl="0" eaLnBrk="0" fontAlgn="base" hangingPunct="0">
              <a:spcBef>
                <a:spcPct val="20000"/>
              </a:spcBef>
              <a:spcAft>
                <a:spcPct val="0"/>
              </a:spcAft>
              <a:buFont typeface="Arial" charset="0"/>
              <a:buChar char="•"/>
              <a:defRPr sz="2667" kern="1200">
                <a:solidFill>
                  <a:schemeClr val="bg1">
                    <a:lumMod val="50000"/>
                  </a:schemeClr>
                </a:solidFill>
                <a:latin typeface="+mn-lt"/>
                <a:ea typeface="Geneva" pitchFamily="37" charset="-128"/>
                <a:cs typeface="Geneva" pitchFamily="37" charset="-128"/>
              </a:defRPr>
            </a:lvl1pPr>
            <a:lvl2pPr marL="990575" indent="-380990" algn="l" defTabSz="609585" rtl="0" eaLnBrk="0" fontAlgn="base" hangingPunct="0">
              <a:spcBef>
                <a:spcPct val="20000"/>
              </a:spcBef>
              <a:spcAft>
                <a:spcPct val="0"/>
              </a:spcAft>
              <a:buFont typeface="Arial" charset="0"/>
              <a:buChar char="–"/>
              <a:defRPr sz="2400" kern="1200">
                <a:solidFill>
                  <a:schemeClr val="bg1">
                    <a:lumMod val="50000"/>
                  </a:schemeClr>
                </a:solidFill>
                <a:latin typeface="+mn-lt"/>
                <a:ea typeface="Geneva" pitchFamily="37" charset="-128"/>
                <a:cs typeface="+mn-cs"/>
              </a:defRPr>
            </a:lvl2pPr>
            <a:lvl3pPr marL="1523962" indent="-304792" algn="l" defTabSz="609585" rtl="0" eaLnBrk="0" fontAlgn="base" hangingPunct="0">
              <a:spcBef>
                <a:spcPct val="20000"/>
              </a:spcBef>
              <a:spcAft>
                <a:spcPct val="0"/>
              </a:spcAft>
              <a:buFont typeface="Arial" charset="0"/>
              <a:buChar char="•"/>
              <a:defRPr sz="2133" kern="1200">
                <a:solidFill>
                  <a:schemeClr val="bg1">
                    <a:lumMod val="50000"/>
                  </a:schemeClr>
                </a:solidFill>
                <a:latin typeface="+mn-lt"/>
                <a:ea typeface="Geneva" pitchFamily="37" charset="-128"/>
                <a:cs typeface="+mn-cs"/>
              </a:defRPr>
            </a:lvl3pPr>
            <a:lvl4pPr marL="2133547" indent="-304792" algn="l" defTabSz="609585" rtl="0" eaLnBrk="0" fontAlgn="base" hangingPunct="0">
              <a:spcBef>
                <a:spcPct val="20000"/>
              </a:spcBef>
              <a:spcAft>
                <a:spcPct val="0"/>
              </a:spcAft>
              <a:buFont typeface="Arial" charset="0"/>
              <a:buChar char="–"/>
              <a:defRPr sz="1867" kern="1200">
                <a:solidFill>
                  <a:schemeClr val="bg1">
                    <a:lumMod val="50000"/>
                  </a:schemeClr>
                </a:solidFill>
                <a:latin typeface="+mn-lt"/>
                <a:ea typeface="Geneva" pitchFamily="37" charset="-128"/>
                <a:cs typeface="+mn-cs"/>
              </a:defRPr>
            </a:lvl4pPr>
            <a:lvl5pPr marL="2743131" indent="-304792" algn="l" defTabSz="609585" rtl="0" eaLnBrk="0" fontAlgn="base" hangingPunct="0">
              <a:spcBef>
                <a:spcPct val="20000"/>
              </a:spcBef>
              <a:spcAft>
                <a:spcPct val="0"/>
              </a:spcAft>
              <a:buFont typeface="Arial" charset="0"/>
              <a:buChar char="»"/>
              <a:defRPr sz="1867" kern="1200">
                <a:solidFill>
                  <a:schemeClr val="bg1">
                    <a:lumMod val="50000"/>
                  </a:schemeClr>
                </a:solidFill>
                <a:latin typeface="+mn-lt"/>
                <a:ea typeface="Geneva" pitchFamily="37" charset="-128"/>
                <a:cs typeface="+mn-cs"/>
              </a:defRPr>
            </a:lvl5pPr>
            <a:lvl6pPr marL="3352716" indent="-304792" algn="l" defTabSz="609585" rtl="0" eaLnBrk="1" latinLnBrk="0" hangingPunct="1">
              <a:spcBef>
                <a:spcPct val="20000"/>
              </a:spcBef>
              <a:buFont typeface="Arial"/>
              <a:buChar char="•"/>
              <a:defRPr sz="2667" kern="1200">
                <a:solidFill>
                  <a:schemeClr val="tx1"/>
                </a:solidFill>
                <a:latin typeface="+mn-lt"/>
                <a:ea typeface="+mn-ea"/>
                <a:cs typeface="+mn-cs"/>
              </a:defRPr>
            </a:lvl6pPr>
            <a:lvl7pPr marL="3962301" indent="-304792" algn="l" defTabSz="609585" rtl="0" eaLnBrk="1" latinLnBrk="0" hangingPunct="1">
              <a:spcBef>
                <a:spcPct val="20000"/>
              </a:spcBef>
              <a:buFont typeface="Arial"/>
              <a:buChar char="•"/>
              <a:defRPr sz="2667" kern="1200">
                <a:solidFill>
                  <a:schemeClr val="tx1"/>
                </a:solidFill>
                <a:latin typeface="+mn-lt"/>
                <a:ea typeface="+mn-ea"/>
                <a:cs typeface="+mn-cs"/>
              </a:defRPr>
            </a:lvl7pPr>
            <a:lvl8pPr marL="4571886" indent="-304792" algn="l" defTabSz="609585" rtl="0" eaLnBrk="1" latinLnBrk="0" hangingPunct="1">
              <a:spcBef>
                <a:spcPct val="20000"/>
              </a:spcBef>
              <a:buFont typeface="Arial"/>
              <a:buChar char="•"/>
              <a:defRPr sz="2667" kern="1200">
                <a:solidFill>
                  <a:schemeClr val="tx1"/>
                </a:solidFill>
                <a:latin typeface="+mn-lt"/>
                <a:ea typeface="+mn-ea"/>
                <a:cs typeface="+mn-cs"/>
              </a:defRPr>
            </a:lvl8pPr>
            <a:lvl9pPr marL="5181470" indent="-304792" algn="l" defTabSz="609585" rtl="0" eaLnBrk="1" latinLnBrk="0" hangingPunct="1">
              <a:spcBef>
                <a:spcPct val="20000"/>
              </a:spcBef>
              <a:buFont typeface="Arial"/>
              <a:buChar char="•"/>
              <a:defRPr sz="2667" kern="1200">
                <a:solidFill>
                  <a:schemeClr val="tx1"/>
                </a:solidFill>
                <a:latin typeface="+mn-lt"/>
                <a:ea typeface="+mn-ea"/>
                <a:cs typeface="+mn-cs"/>
              </a:defRPr>
            </a:lvl9pPr>
          </a:lstStyle>
          <a:p>
            <a:pPr marL="0" indent="0">
              <a:buNone/>
            </a:pPr>
            <a:r>
              <a:rPr lang="en-US" sz="2800" dirty="0">
                <a:solidFill>
                  <a:schemeClr val="tx1">
                    <a:lumMod val="49000"/>
                    <a:lumOff val="51000"/>
                  </a:schemeClr>
                </a:solidFill>
                <a:latin typeface="Open Sans" pitchFamily="2" charset="0"/>
                <a:ea typeface="Open Sans" pitchFamily="2" charset="0"/>
                <a:cs typeface="Open Sans" pitchFamily="2" charset="0"/>
              </a:rPr>
              <a:t>Switching thrombopoietic agents</a:t>
            </a:r>
            <a:endParaRPr lang="en-US" dirty="0">
              <a:solidFill>
                <a:schemeClr val="tx1">
                  <a:lumMod val="49000"/>
                  <a:lumOff val="51000"/>
                </a:schemeClr>
              </a:solidFill>
              <a:latin typeface="Open Sans" pitchFamily="2" charset="0"/>
              <a:ea typeface="Open Sans" pitchFamily="2" charset="0"/>
              <a:cs typeface="Open Sans" pitchFamily="2" charset="0"/>
            </a:endParaRPr>
          </a:p>
        </p:txBody>
      </p:sp>
    </p:spTree>
    <p:extLst>
      <p:ext uri="{BB962C8B-B14F-4D97-AF65-F5344CB8AC3E}">
        <p14:creationId xmlns:p14="http://schemas.microsoft.com/office/powerpoint/2010/main" val="243087480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19100" y="3402091"/>
            <a:ext cx="10972800" cy="713539"/>
          </a:xfrm>
        </p:spPr>
        <p:txBody>
          <a:bodyPr/>
          <a:lstStyle/>
          <a:p>
            <a:r>
              <a:rPr lang="en-US" noProof="0" dirty="0">
                <a:latin typeface="Barlow Condensed" panose="00000506000000000000" pitchFamily="2" charset="0"/>
              </a:rPr>
              <a:t>Guideline Context</a:t>
            </a:r>
          </a:p>
        </p:txBody>
      </p:sp>
      <p:sp>
        <p:nvSpPr>
          <p:cNvPr id="3" name="Content Placeholder 2"/>
          <p:cNvSpPr>
            <a:spLocks noGrp="1"/>
          </p:cNvSpPr>
          <p:nvPr>
            <p:ph idx="1"/>
          </p:nvPr>
        </p:nvSpPr>
        <p:spPr>
          <a:xfrm>
            <a:off x="419100" y="3908244"/>
            <a:ext cx="10972800" cy="1434006"/>
          </a:xfrm>
        </p:spPr>
        <p:txBody>
          <a:bodyPr/>
          <a:lstStyle/>
          <a:p>
            <a:r>
              <a:rPr lang="en-US" noProof="0" dirty="0">
                <a:latin typeface="Open Sans" pitchFamily="2" charset="0"/>
                <a:ea typeface="Open Sans" pitchFamily="2" charset="0"/>
                <a:cs typeface="Open Sans" pitchFamily="2" charset="0"/>
              </a:rPr>
              <a:t>TPO-RAs are recommended second-line therapy</a:t>
            </a:r>
          </a:p>
          <a:p>
            <a:r>
              <a:rPr lang="en-US" noProof="0" dirty="0">
                <a:latin typeface="Open Sans" pitchFamily="2" charset="0"/>
                <a:ea typeface="Open Sans" pitchFamily="2" charset="0"/>
                <a:cs typeface="Open Sans" pitchFamily="2" charset="0"/>
              </a:rPr>
              <a:t>Optimizing their use (including the switching among these drugs) is essential in clinical practice</a:t>
            </a:r>
          </a:p>
        </p:txBody>
      </p:sp>
      <p:sp>
        <p:nvSpPr>
          <p:cNvPr id="4" name="Title 1">
            <a:extLst>
              <a:ext uri="{FF2B5EF4-FFF2-40B4-BE49-F238E27FC236}">
                <a16:creationId xmlns:a16="http://schemas.microsoft.com/office/drawing/2014/main" id="{39B3FB25-6978-58AB-DA08-F796FDED7E47}"/>
              </a:ext>
            </a:extLst>
          </p:cNvPr>
          <p:cNvSpPr txBox="1">
            <a:spLocks/>
          </p:cNvSpPr>
          <p:nvPr/>
        </p:nvSpPr>
        <p:spPr>
          <a:xfrm>
            <a:off x="419100" y="1340569"/>
            <a:ext cx="10972800" cy="713539"/>
          </a:xfrm>
          <a:prstGeom prst="rect">
            <a:avLst/>
          </a:prstGeom>
        </p:spPr>
        <p:txBody>
          <a:bodyPr lIns="0" tIns="0" rIns="0" bIns="0"/>
          <a:lstStyle>
            <a:lvl1pPr algn="l" defTabSz="609585" rtl="0" eaLnBrk="0" fontAlgn="base" hangingPunct="0">
              <a:spcBef>
                <a:spcPct val="0"/>
              </a:spcBef>
              <a:spcAft>
                <a:spcPct val="0"/>
              </a:spcAft>
              <a:defRPr sz="2667" b="0" kern="1200" cap="none" baseline="0">
                <a:solidFill>
                  <a:srgbClr val="715073"/>
                </a:solidFill>
                <a:latin typeface="+mj-lt"/>
                <a:ea typeface="Geneva" pitchFamily="37" charset="-128"/>
                <a:cs typeface="Arial"/>
              </a:defRPr>
            </a:lvl1pPr>
            <a:lvl2pPr algn="l" defTabSz="609585" rtl="0" eaLnBrk="0" fontAlgn="base" hangingPunct="0">
              <a:spcBef>
                <a:spcPct val="0"/>
              </a:spcBef>
              <a:spcAft>
                <a:spcPct val="0"/>
              </a:spcAft>
              <a:defRPr sz="4267">
                <a:solidFill>
                  <a:srgbClr val="800000"/>
                </a:solidFill>
                <a:latin typeface="Times New Roman" pitchFamily="37" charset="0"/>
                <a:ea typeface="Geneva" pitchFamily="37" charset="-128"/>
                <a:cs typeface="Times New Roman" pitchFamily="18" charset="0"/>
              </a:defRPr>
            </a:lvl2pPr>
            <a:lvl3pPr algn="l" defTabSz="609585" rtl="0" eaLnBrk="0" fontAlgn="base" hangingPunct="0">
              <a:spcBef>
                <a:spcPct val="0"/>
              </a:spcBef>
              <a:spcAft>
                <a:spcPct val="0"/>
              </a:spcAft>
              <a:defRPr sz="4267">
                <a:solidFill>
                  <a:srgbClr val="800000"/>
                </a:solidFill>
                <a:latin typeface="Times New Roman" pitchFamily="37" charset="0"/>
                <a:ea typeface="Geneva" pitchFamily="37" charset="-128"/>
                <a:cs typeface="Times New Roman" pitchFamily="18" charset="0"/>
              </a:defRPr>
            </a:lvl3pPr>
            <a:lvl4pPr algn="l" defTabSz="609585" rtl="0" eaLnBrk="0" fontAlgn="base" hangingPunct="0">
              <a:spcBef>
                <a:spcPct val="0"/>
              </a:spcBef>
              <a:spcAft>
                <a:spcPct val="0"/>
              </a:spcAft>
              <a:defRPr sz="4267">
                <a:solidFill>
                  <a:srgbClr val="800000"/>
                </a:solidFill>
                <a:latin typeface="Times New Roman" pitchFamily="37" charset="0"/>
                <a:ea typeface="Geneva" pitchFamily="37" charset="-128"/>
                <a:cs typeface="Times New Roman" pitchFamily="18" charset="0"/>
              </a:defRPr>
            </a:lvl4pPr>
            <a:lvl5pPr algn="l" defTabSz="609585" rtl="0" eaLnBrk="0" fontAlgn="base" hangingPunct="0">
              <a:spcBef>
                <a:spcPct val="0"/>
              </a:spcBef>
              <a:spcAft>
                <a:spcPct val="0"/>
              </a:spcAft>
              <a:defRPr sz="4267">
                <a:solidFill>
                  <a:srgbClr val="800000"/>
                </a:solidFill>
                <a:latin typeface="Times New Roman" pitchFamily="37" charset="0"/>
                <a:ea typeface="Geneva" pitchFamily="37" charset="-128"/>
                <a:cs typeface="Times New Roman" pitchFamily="18" charset="0"/>
              </a:defRPr>
            </a:lvl5pPr>
            <a:lvl6pPr marL="609585" algn="l" defTabSz="609585" rtl="0" fontAlgn="base">
              <a:spcBef>
                <a:spcPct val="0"/>
              </a:spcBef>
              <a:spcAft>
                <a:spcPct val="0"/>
              </a:spcAft>
              <a:defRPr sz="4267">
                <a:solidFill>
                  <a:srgbClr val="800000"/>
                </a:solidFill>
                <a:latin typeface="Times New Roman" pitchFamily="37" charset="0"/>
                <a:ea typeface="Geneva" pitchFamily="37" charset="-128"/>
              </a:defRPr>
            </a:lvl6pPr>
            <a:lvl7pPr marL="1219170" algn="l" defTabSz="609585" rtl="0" fontAlgn="base">
              <a:spcBef>
                <a:spcPct val="0"/>
              </a:spcBef>
              <a:spcAft>
                <a:spcPct val="0"/>
              </a:spcAft>
              <a:defRPr sz="4267">
                <a:solidFill>
                  <a:srgbClr val="800000"/>
                </a:solidFill>
                <a:latin typeface="Times New Roman" pitchFamily="37" charset="0"/>
                <a:ea typeface="Geneva" pitchFamily="37" charset="-128"/>
              </a:defRPr>
            </a:lvl7pPr>
            <a:lvl8pPr marL="1828754" algn="l" defTabSz="609585" rtl="0" fontAlgn="base">
              <a:spcBef>
                <a:spcPct val="0"/>
              </a:spcBef>
              <a:spcAft>
                <a:spcPct val="0"/>
              </a:spcAft>
              <a:defRPr sz="4267">
                <a:solidFill>
                  <a:srgbClr val="800000"/>
                </a:solidFill>
                <a:latin typeface="Times New Roman" pitchFamily="37" charset="0"/>
                <a:ea typeface="Geneva" pitchFamily="37" charset="-128"/>
              </a:defRPr>
            </a:lvl8pPr>
            <a:lvl9pPr marL="2438339" algn="l" defTabSz="609585" rtl="0" fontAlgn="base">
              <a:spcBef>
                <a:spcPct val="0"/>
              </a:spcBef>
              <a:spcAft>
                <a:spcPct val="0"/>
              </a:spcAft>
              <a:defRPr sz="4267">
                <a:solidFill>
                  <a:srgbClr val="800000"/>
                </a:solidFill>
                <a:latin typeface="Times New Roman" pitchFamily="37" charset="0"/>
                <a:ea typeface="Geneva" pitchFamily="37" charset="-128"/>
              </a:defRPr>
            </a:lvl9pPr>
          </a:lstStyle>
          <a:p>
            <a:r>
              <a:rPr lang="en-US" noProof="0" dirty="0">
                <a:latin typeface="Barlow Condensed" panose="00000506000000000000" pitchFamily="2" charset="0"/>
              </a:rPr>
              <a:t>Objectives </a:t>
            </a:r>
            <a:r>
              <a:rPr lang="en-US" sz="2670" noProof="0" dirty="0">
                <a:latin typeface="Barlow Condensed" panose="00000506000000000000" pitchFamily="2" charset="0"/>
              </a:rPr>
              <a:t>(</a:t>
            </a:r>
            <a:r>
              <a:rPr lang="en-US" sz="2800" u="sng" noProof="0" dirty="0">
                <a:latin typeface="Barlow Condensed" panose="00000506000000000000" pitchFamily="2" charset="0"/>
              </a:rPr>
              <a:t>Switching TPO-RAs</a:t>
            </a:r>
            <a:r>
              <a:rPr lang="en-US" sz="2670" noProof="0" dirty="0">
                <a:latin typeface="Barlow Condensed" panose="00000506000000000000" pitchFamily="2" charset="0"/>
              </a:rPr>
              <a:t>)</a:t>
            </a:r>
          </a:p>
        </p:txBody>
      </p:sp>
      <p:sp>
        <p:nvSpPr>
          <p:cNvPr id="5" name="Content Placeholder 2">
            <a:extLst>
              <a:ext uri="{FF2B5EF4-FFF2-40B4-BE49-F238E27FC236}">
                <a16:creationId xmlns:a16="http://schemas.microsoft.com/office/drawing/2014/main" id="{DE83DB29-5946-4F6D-2465-EF4E9FF154D2}"/>
              </a:ext>
            </a:extLst>
          </p:cNvPr>
          <p:cNvSpPr txBox="1">
            <a:spLocks/>
          </p:cNvSpPr>
          <p:nvPr/>
        </p:nvSpPr>
        <p:spPr>
          <a:xfrm>
            <a:off x="419100" y="2033094"/>
            <a:ext cx="10972800" cy="983483"/>
          </a:xfrm>
          <a:prstGeom prst="rect">
            <a:avLst/>
          </a:prstGeom>
        </p:spPr>
        <p:txBody>
          <a:bodyPr lIns="0" tIns="0" rIns="0" bIns="0"/>
          <a:lstStyle>
            <a:lvl1pPr marL="457189" indent="-457189" algn="l" defTabSz="609585" rtl="0" eaLnBrk="0" fontAlgn="base" hangingPunct="0">
              <a:spcBef>
                <a:spcPct val="20000"/>
              </a:spcBef>
              <a:spcAft>
                <a:spcPct val="0"/>
              </a:spcAft>
              <a:buFont typeface="Arial" charset="0"/>
              <a:buChar char="•"/>
              <a:defRPr sz="2667" kern="1200">
                <a:solidFill>
                  <a:schemeClr val="bg1">
                    <a:lumMod val="50000"/>
                  </a:schemeClr>
                </a:solidFill>
                <a:latin typeface="+mn-lt"/>
                <a:ea typeface="Geneva" pitchFamily="37" charset="-128"/>
                <a:cs typeface="Geneva" pitchFamily="37" charset="-128"/>
              </a:defRPr>
            </a:lvl1pPr>
            <a:lvl2pPr marL="990575" indent="-380990" algn="l" defTabSz="609585" rtl="0" eaLnBrk="0" fontAlgn="base" hangingPunct="0">
              <a:spcBef>
                <a:spcPct val="20000"/>
              </a:spcBef>
              <a:spcAft>
                <a:spcPct val="0"/>
              </a:spcAft>
              <a:buFont typeface="Arial" charset="0"/>
              <a:buChar char="–"/>
              <a:defRPr sz="2400" kern="1200">
                <a:solidFill>
                  <a:schemeClr val="bg1">
                    <a:lumMod val="50000"/>
                  </a:schemeClr>
                </a:solidFill>
                <a:latin typeface="+mn-lt"/>
                <a:ea typeface="Geneva" pitchFamily="37" charset="-128"/>
                <a:cs typeface="+mn-cs"/>
              </a:defRPr>
            </a:lvl2pPr>
            <a:lvl3pPr marL="1523962" indent="-304792" algn="l" defTabSz="609585" rtl="0" eaLnBrk="0" fontAlgn="base" hangingPunct="0">
              <a:spcBef>
                <a:spcPct val="20000"/>
              </a:spcBef>
              <a:spcAft>
                <a:spcPct val="0"/>
              </a:spcAft>
              <a:buFont typeface="Arial" charset="0"/>
              <a:buChar char="•"/>
              <a:defRPr sz="2133" kern="1200">
                <a:solidFill>
                  <a:schemeClr val="bg1">
                    <a:lumMod val="50000"/>
                  </a:schemeClr>
                </a:solidFill>
                <a:latin typeface="+mn-lt"/>
                <a:ea typeface="Geneva" pitchFamily="37" charset="-128"/>
                <a:cs typeface="+mn-cs"/>
              </a:defRPr>
            </a:lvl3pPr>
            <a:lvl4pPr marL="2133547" indent="-304792" algn="l" defTabSz="609585" rtl="0" eaLnBrk="0" fontAlgn="base" hangingPunct="0">
              <a:spcBef>
                <a:spcPct val="20000"/>
              </a:spcBef>
              <a:spcAft>
                <a:spcPct val="0"/>
              </a:spcAft>
              <a:buFont typeface="Arial" charset="0"/>
              <a:buChar char="–"/>
              <a:defRPr sz="1867" kern="1200">
                <a:solidFill>
                  <a:schemeClr val="bg1">
                    <a:lumMod val="50000"/>
                  </a:schemeClr>
                </a:solidFill>
                <a:latin typeface="+mn-lt"/>
                <a:ea typeface="Geneva" pitchFamily="37" charset="-128"/>
                <a:cs typeface="+mn-cs"/>
              </a:defRPr>
            </a:lvl4pPr>
            <a:lvl5pPr marL="2743131" indent="-304792" algn="l" defTabSz="609585" rtl="0" eaLnBrk="0" fontAlgn="base" hangingPunct="0">
              <a:spcBef>
                <a:spcPct val="20000"/>
              </a:spcBef>
              <a:spcAft>
                <a:spcPct val="0"/>
              </a:spcAft>
              <a:buFont typeface="Arial" charset="0"/>
              <a:buChar char="»"/>
              <a:defRPr sz="1867" kern="1200">
                <a:solidFill>
                  <a:schemeClr val="bg1">
                    <a:lumMod val="50000"/>
                  </a:schemeClr>
                </a:solidFill>
                <a:latin typeface="+mn-lt"/>
                <a:ea typeface="Geneva" pitchFamily="37" charset="-128"/>
                <a:cs typeface="+mn-cs"/>
              </a:defRPr>
            </a:lvl5pPr>
            <a:lvl6pPr marL="3352716" indent="-304792" algn="l" defTabSz="609585" rtl="0" eaLnBrk="1" latinLnBrk="0" hangingPunct="1">
              <a:spcBef>
                <a:spcPct val="20000"/>
              </a:spcBef>
              <a:buFont typeface="Arial"/>
              <a:buChar char="•"/>
              <a:defRPr sz="2667" kern="1200">
                <a:solidFill>
                  <a:schemeClr val="tx1"/>
                </a:solidFill>
                <a:latin typeface="+mn-lt"/>
                <a:ea typeface="+mn-ea"/>
                <a:cs typeface="+mn-cs"/>
              </a:defRPr>
            </a:lvl6pPr>
            <a:lvl7pPr marL="3962301" indent="-304792" algn="l" defTabSz="609585" rtl="0" eaLnBrk="1" latinLnBrk="0" hangingPunct="1">
              <a:spcBef>
                <a:spcPct val="20000"/>
              </a:spcBef>
              <a:buFont typeface="Arial"/>
              <a:buChar char="•"/>
              <a:defRPr sz="2667" kern="1200">
                <a:solidFill>
                  <a:schemeClr val="tx1"/>
                </a:solidFill>
                <a:latin typeface="+mn-lt"/>
                <a:ea typeface="+mn-ea"/>
                <a:cs typeface="+mn-cs"/>
              </a:defRPr>
            </a:lvl7pPr>
            <a:lvl8pPr marL="4571886" indent="-304792" algn="l" defTabSz="609585" rtl="0" eaLnBrk="1" latinLnBrk="0" hangingPunct="1">
              <a:spcBef>
                <a:spcPct val="20000"/>
              </a:spcBef>
              <a:buFont typeface="Arial"/>
              <a:buChar char="•"/>
              <a:defRPr sz="2667" kern="1200">
                <a:solidFill>
                  <a:schemeClr val="tx1"/>
                </a:solidFill>
                <a:latin typeface="+mn-lt"/>
                <a:ea typeface="+mn-ea"/>
                <a:cs typeface="+mn-cs"/>
              </a:defRPr>
            </a:lvl8pPr>
            <a:lvl9pPr marL="5181470" indent="-304792" algn="l" defTabSz="609585" rtl="0" eaLnBrk="1" latinLnBrk="0" hangingPunct="1">
              <a:spcBef>
                <a:spcPct val="20000"/>
              </a:spcBef>
              <a:buFont typeface="Arial"/>
              <a:buChar char="•"/>
              <a:defRPr sz="2667" kern="1200">
                <a:solidFill>
                  <a:schemeClr val="tx1"/>
                </a:solidFill>
                <a:latin typeface="+mn-lt"/>
                <a:ea typeface="+mn-ea"/>
                <a:cs typeface="+mn-cs"/>
              </a:defRPr>
            </a:lvl9pPr>
          </a:lstStyle>
          <a:p>
            <a:r>
              <a:rPr lang="en-US" noProof="0" dirty="0">
                <a:latin typeface="Open Sans" pitchFamily="2" charset="0"/>
                <a:ea typeface="Open Sans" pitchFamily="2" charset="0"/>
                <a:cs typeface="Open Sans" pitchFamily="2" charset="0"/>
              </a:rPr>
              <a:t>Apply guideline recommendations in practice</a:t>
            </a:r>
          </a:p>
          <a:p>
            <a:r>
              <a:rPr lang="en-US" noProof="0" dirty="0">
                <a:latin typeface="Open Sans" pitchFamily="2" charset="0"/>
                <a:ea typeface="Open Sans" pitchFamily="2" charset="0"/>
                <a:cs typeface="Open Sans" pitchFamily="2" charset="0"/>
              </a:rPr>
              <a:t>Understand TPO-RA switching</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noProof="0" dirty="0">
                <a:latin typeface="Barlow Condensed" panose="00000506000000000000" pitchFamily="2" charset="0"/>
              </a:rPr>
              <a:t>Case 4: Switching TPO-RAs</a:t>
            </a:r>
          </a:p>
        </p:txBody>
      </p:sp>
      <p:sp>
        <p:nvSpPr>
          <p:cNvPr id="11" name="Espace réservé du contenu 4">
            <a:extLst>
              <a:ext uri="{FF2B5EF4-FFF2-40B4-BE49-F238E27FC236}">
                <a16:creationId xmlns:a16="http://schemas.microsoft.com/office/drawing/2014/main" id="{F66F0BF5-59C4-30A5-53F0-CFE0021021DD}"/>
              </a:ext>
            </a:extLst>
          </p:cNvPr>
          <p:cNvSpPr txBox="1">
            <a:spLocks/>
          </p:cNvSpPr>
          <p:nvPr/>
        </p:nvSpPr>
        <p:spPr>
          <a:xfrm>
            <a:off x="1555522" y="2091113"/>
            <a:ext cx="10145120" cy="4206791"/>
          </a:xfrm>
          <a:prstGeom prst="rect">
            <a:avLst/>
          </a:prstGeom>
        </p:spPr>
        <p:txBody>
          <a:bodyPr lIns="0" tIns="0" rIns="0" bIns="0" anchor="t">
            <a:noAutofit/>
          </a:bodyPr>
          <a:lstStyle>
            <a:lvl1pPr marL="457189" indent="-457189" algn="l" defTabSz="609585" rtl="0" eaLnBrk="0" fontAlgn="base" hangingPunct="0">
              <a:spcBef>
                <a:spcPct val="20000"/>
              </a:spcBef>
              <a:spcAft>
                <a:spcPct val="0"/>
              </a:spcAft>
              <a:buFont typeface="Arial" charset="0"/>
              <a:buChar char="•"/>
              <a:defRPr sz="2667" kern="1200">
                <a:solidFill>
                  <a:schemeClr val="bg1">
                    <a:lumMod val="50000"/>
                  </a:schemeClr>
                </a:solidFill>
                <a:latin typeface="+mn-lt"/>
                <a:ea typeface="Geneva" pitchFamily="37" charset="-128"/>
                <a:cs typeface="Geneva" pitchFamily="37" charset="-128"/>
              </a:defRPr>
            </a:lvl1pPr>
            <a:lvl2pPr marL="990575" indent="-380990" algn="l" defTabSz="609585" rtl="0" eaLnBrk="0" fontAlgn="base" hangingPunct="0">
              <a:spcBef>
                <a:spcPct val="20000"/>
              </a:spcBef>
              <a:spcAft>
                <a:spcPct val="0"/>
              </a:spcAft>
              <a:buFont typeface="Arial" charset="0"/>
              <a:buChar char="–"/>
              <a:defRPr sz="2400" kern="1200">
                <a:solidFill>
                  <a:schemeClr val="bg1">
                    <a:lumMod val="50000"/>
                  </a:schemeClr>
                </a:solidFill>
                <a:latin typeface="+mn-lt"/>
                <a:ea typeface="Geneva" pitchFamily="37" charset="-128"/>
                <a:cs typeface="+mn-cs"/>
              </a:defRPr>
            </a:lvl2pPr>
            <a:lvl3pPr marL="1523962" indent="-304792" algn="l" defTabSz="609585" rtl="0" eaLnBrk="0" fontAlgn="base" hangingPunct="0">
              <a:spcBef>
                <a:spcPct val="20000"/>
              </a:spcBef>
              <a:spcAft>
                <a:spcPct val="0"/>
              </a:spcAft>
              <a:buFont typeface="Arial" charset="0"/>
              <a:buChar char="•"/>
              <a:defRPr sz="2133" kern="1200">
                <a:solidFill>
                  <a:schemeClr val="bg1">
                    <a:lumMod val="50000"/>
                  </a:schemeClr>
                </a:solidFill>
                <a:latin typeface="+mn-lt"/>
                <a:ea typeface="Geneva" pitchFamily="37" charset="-128"/>
                <a:cs typeface="+mn-cs"/>
              </a:defRPr>
            </a:lvl3pPr>
            <a:lvl4pPr marL="2133547" indent="-304792" algn="l" defTabSz="609585" rtl="0" eaLnBrk="0" fontAlgn="base" hangingPunct="0">
              <a:spcBef>
                <a:spcPct val="20000"/>
              </a:spcBef>
              <a:spcAft>
                <a:spcPct val="0"/>
              </a:spcAft>
              <a:buFont typeface="Arial" charset="0"/>
              <a:buChar char="–"/>
              <a:defRPr sz="1867" kern="1200">
                <a:solidFill>
                  <a:schemeClr val="bg1">
                    <a:lumMod val="50000"/>
                  </a:schemeClr>
                </a:solidFill>
                <a:latin typeface="+mn-lt"/>
                <a:ea typeface="Geneva" pitchFamily="37" charset="-128"/>
                <a:cs typeface="+mn-cs"/>
              </a:defRPr>
            </a:lvl4pPr>
            <a:lvl5pPr marL="2743131" indent="-304792" algn="l" defTabSz="609585" rtl="0" eaLnBrk="0" fontAlgn="base" hangingPunct="0">
              <a:spcBef>
                <a:spcPct val="20000"/>
              </a:spcBef>
              <a:spcAft>
                <a:spcPct val="0"/>
              </a:spcAft>
              <a:buFont typeface="Arial" charset="0"/>
              <a:buChar char="»"/>
              <a:defRPr sz="1867" kern="1200">
                <a:solidFill>
                  <a:schemeClr val="bg1">
                    <a:lumMod val="50000"/>
                  </a:schemeClr>
                </a:solidFill>
                <a:latin typeface="+mn-lt"/>
                <a:ea typeface="Geneva" pitchFamily="37" charset="-128"/>
                <a:cs typeface="+mn-cs"/>
              </a:defRPr>
            </a:lvl5pPr>
            <a:lvl6pPr marL="3352716" indent="-304792" algn="l" defTabSz="609585" rtl="0" eaLnBrk="1" latinLnBrk="0" hangingPunct="1">
              <a:spcBef>
                <a:spcPct val="20000"/>
              </a:spcBef>
              <a:buFont typeface="Arial"/>
              <a:buChar char="•"/>
              <a:defRPr sz="2667" kern="1200">
                <a:solidFill>
                  <a:schemeClr val="tx1"/>
                </a:solidFill>
                <a:latin typeface="+mn-lt"/>
                <a:ea typeface="+mn-ea"/>
                <a:cs typeface="+mn-cs"/>
              </a:defRPr>
            </a:lvl6pPr>
            <a:lvl7pPr marL="3962301" indent="-304792" algn="l" defTabSz="609585" rtl="0" eaLnBrk="1" latinLnBrk="0" hangingPunct="1">
              <a:spcBef>
                <a:spcPct val="20000"/>
              </a:spcBef>
              <a:buFont typeface="Arial"/>
              <a:buChar char="•"/>
              <a:defRPr sz="2667" kern="1200">
                <a:solidFill>
                  <a:schemeClr val="tx1"/>
                </a:solidFill>
                <a:latin typeface="+mn-lt"/>
                <a:ea typeface="+mn-ea"/>
                <a:cs typeface="+mn-cs"/>
              </a:defRPr>
            </a:lvl7pPr>
            <a:lvl8pPr marL="4571886" indent="-304792" algn="l" defTabSz="609585" rtl="0" eaLnBrk="1" latinLnBrk="0" hangingPunct="1">
              <a:spcBef>
                <a:spcPct val="20000"/>
              </a:spcBef>
              <a:buFont typeface="Arial"/>
              <a:buChar char="•"/>
              <a:defRPr sz="2667" kern="1200">
                <a:solidFill>
                  <a:schemeClr val="tx1"/>
                </a:solidFill>
                <a:latin typeface="+mn-lt"/>
                <a:ea typeface="+mn-ea"/>
                <a:cs typeface="+mn-cs"/>
              </a:defRPr>
            </a:lvl8pPr>
            <a:lvl9pPr marL="5181470" indent="-304792" algn="l" defTabSz="609585" rtl="0" eaLnBrk="1" latinLnBrk="0" hangingPunct="1">
              <a:spcBef>
                <a:spcPct val="20000"/>
              </a:spcBef>
              <a:buFont typeface="Arial"/>
              <a:buChar char="•"/>
              <a:defRPr sz="2667" kern="1200">
                <a:solidFill>
                  <a:schemeClr val="tx1"/>
                </a:solidFill>
                <a:latin typeface="+mn-lt"/>
                <a:ea typeface="+mn-ea"/>
                <a:cs typeface="+mn-cs"/>
              </a:defRPr>
            </a:lvl9pPr>
          </a:lstStyle>
          <a:p>
            <a:pPr marL="456565" indent="-456565">
              <a:spcBef>
                <a:spcPts val="20"/>
              </a:spcBef>
            </a:pPr>
            <a:r>
              <a:rPr lang="en-US" sz="2600" dirty="0">
                <a:solidFill>
                  <a:schemeClr val="bg2">
                    <a:lumMod val="50000"/>
                  </a:schemeClr>
                </a:solidFill>
                <a:latin typeface="Open Sans" pitchFamily="2" charset="0"/>
                <a:ea typeface="Open Sans" pitchFamily="2" charset="0"/>
                <a:cs typeface="Open Sans" pitchFamily="2" charset="0"/>
              </a:rPr>
              <a:t>80-year-old woman with chronic ITP</a:t>
            </a:r>
          </a:p>
          <a:p>
            <a:pPr marL="456565" indent="-456565">
              <a:spcBef>
                <a:spcPts val="20"/>
              </a:spcBef>
            </a:pPr>
            <a:r>
              <a:rPr lang="en-US" sz="2600" dirty="0">
                <a:solidFill>
                  <a:schemeClr val="bg2">
                    <a:lumMod val="50000"/>
                  </a:schemeClr>
                </a:solidFill>
                <a:latin typeface="Open Sans" pitchFamily="2" charset="0"/>
                <a:ea typeface="Open Sans" pitchFamily="2" charset="0"/>
                <a:cs typeface="Open Sans" pitchFamily="2" charset="0"/>
              </a:rPr>
              <a:t>Overweight (5'5" tall, 154 pounds)</a:t>
            </a:r>
          </a:p>
          <a:p>
            <a:pPr marL="456565" indent="-456565">
              <a:spcBef>
                <a:spcPts val="20"/>
              </a:spcBef>
            </a:pPr>
            <a:r>
              <a:rPr lang="en-US" sz="2600" dirty="0">
                <a:solidFill>
                  <a:schemeClr val="bg2">
                    <a:lumMod val="50000"/>
                  </a:schemeClr>
                </a:solidFill>
                <a:latin typeface="Open Sans" pitchFamily="2" charset="0"/>
                <a:ea typeface="Open Sans" pitchFamily="2" charset="0"/>
                <a:cs typeface="Open Sans" pitchFamily="2" charset="0"/>
              </a:rPr>
              <a:t>Geographic distance (~53 miles) potentially limits access to care</a:t>
            </a:r>
          </a:p>
          <a:p>
            <a:pPr marL="456565" indent="-456565">
              <a:spcBef>
                <a:spcPts val="20"/>
              </a:spcBef>
            </a:pPr>
            <a:r>
              <a:rPr lang="en-US" sz="2600" b="1" dirty="0">
                <a:solidFill>
                  <a:schemeClr val="bg2">
                    <a:lumMod val="50000"/>
                  </a:schemeClr>
                </a:solidFill>
                <a:latin typeface="Open Sans" pitchFamily="2" charset="0"/>
                <a:ea typeface="Open Sans" pitchFamily="2" charset="0"/>
                <a:cs typeface="Open Sans" pitchFamily="2" charset="0"/>
              </a:rPr>
              <a:t>Key comorbidities:</a:t>
            </a:r>
            <a:r>
              <a:rPr lang="en-US" sz="2600" dirty="0">
                <a:solidFill>
                  <a:schemeClr val="bg2">
                    <a:lumMod val="50000"/>
                  </a:schemeClr>
                </a:solidFill>
                <a:latin typeface="Open Sans" pitchFamily="2" charset="0"/>
                <a:ea typeface="Open Sans" pitchFamily="2" charset="0"/>
                <a:cs typeface="Open Sans" pitchFamily="2" charset="0"/>
              </a:rPr>
              <a:t> Type 2 diabetes mellitus, osteoporosis, iron deficiency anemia (on iron supplementation), rheumatoid arthritis, peptic ulcer disease</a:t>
            </a:r>
          </a:p>
          <a:p>
            <a:pPr marL="456565" indent="-456565"/>
            <a:r>
              <a:rPr lang="en-US" sz="2600" b="1" dirty="0">
                <a:solidFill>
                  <a:srgbClr val="7F7F7F"/>
                </a:solidFill>
                <a:latin typeface="Open Sans" pitchFamily="2" charset="0"/>
                <a:ea typeface="Open Sans" pitchFamily="2" charset="0"/>
                <a:cs typeface="Open Sans" pitchFamily="2" charset="0"/>
              </a:rPr>
              <a:t>Key treatments: </a:t>
            </a:r>
            <a:r>
              <a:rPr lang="en-US" sz="2600" dirty="0">
                <a:solidFill>
                  <a:srgbClr val="7F7F7F"/>
                </a:solidFill>
                <a:latin typeface="Open Sans" pitchFamily="2" charset="0"/>
                <a:ea typeface="Open Sans" pitchFamily="2" charset="0"/>
                <a:cs typeface="Open Sans" pitchFamily="2" charset="0"/>
              </a:rPr>
              <a:t>Metformin, oral iron supplementation, omeprazole, benzodiazepine (lorazepam), acetaminophen, alendronate, vitamin D</a:t>
            </a:r>
            <a:endParaRPr lang="en-US" sz="2650" dirty="0">
              <a:latin typeface="Open Sans" pitchFamily="2" charset="0"/>
              <a:ea typeface="Open Sans" pitchFamily="2" charset="0"/>
              <a:cs typeface="Open Sans" pitchFamily="2" charset="0"/>
            </a:endParaRPr>
          </a:p>
          <a:p>
            <a:pPr marL="0" indent="0">
              <a:buNone/>
            </a:pPr>
            <a:endParaRPr lang="en-US" sz="2400" dirty="0">
              <a:solidFill>
                <a:srgbClr val="385723"/>
              </a:solidFill>
              <a:latin typeface="Open Sans" pitchFamily="2" charset="0"/>
              <a:ea typeface="Open Sans" pitchFamily="2" charset="0"/>
              <a:cs typeface="Open Sans" pitchFamily="2" charset="0"/>
            </a:endParaRPr>
          </a:p>
          <a:p>
            <a:pPr lvl="1">
              <a:buFont typeface="Arial" charset="0"/>
              <a:buChar char="–"/>
            </a:pPr>
            <a:endParaRPr lang="en-US" sz="2133" dirty="0">
              <a:solidFill>
                <a:schemeClr val="accent6">
                  <a:lumMod val="50000"/>
                </a:schemeClr>
              </a:solidFill>
              <a:latin typeface="Open Sans" pitchFamily="2" charset="0"/>
              <a:ea typeface="Open Sans" pitchFamily="2" charset="0"/>
              <a:cs typeface="Open Sans" pitchFamily="2" charset="0"/>
            </a:endParaRPr>
          </a:p>
        </p:txBody>
      </p:sp>
      <p:pic>
        <p:nvPicPr>
          <p:cNvPr id="13" name="Image 3" descr="A blue line art of a person&#10;&#10;AI-generated content may be incorrect.">
            <a:extLst>
              <a:ext uri="{FF2B5EF4-FFF2-40B4-BE49-F238E27FC236}">
                <a16:creationId xmlns:a16="http://schemas.microsoft.com/office/drawing/2014/main" id="{59E41649-81C0-484F-E293-453E6E60562D}"/>
              </a:ext>
            </a:extLst>
          </p:cNvPr>
          <p:cNvPicPr>
            <a:picLocks noChangeAspect="1"/>
          </p:cNvPicPr>
          <p:nvPr/>
        </p:nvPicPr>
        <p:blipFill>
          <a:blip r:embed="rId2">
            <a:duotone>
              <a:schemeClr val="accent5">
                <a:shade val="45000"/>
                <a:satMod val="135000"/>
              </a:schemeClr>
              <a:prstClr val="white"/>
            </a:duotone>
          </a:blip>
          <a:stretch>
            <a:fillRect/>
          </a:stretch>
        </p:blipFill>
        <p:spPr>
          <a:xfrm>
            <a:off x="321669" y="2487488"/>
            <a:ext cx="1233853" cy="1233853"/>
          </a:xfrm>
          <a:prstGeom prst="rect">
            <a:avLst/>
          </a:prstGeom>
        </p:spPr>
      </p:pic>
      <p:sp>
        <p:nvSpPr>
          <p:cNvPr id="15" name="Rectangle : coins arrondis 5">
            <a:extLst>
              <a:ext uri="{FF2B5EF4-FFF2-40B4-BE49-F238E27FC236}">
                <a16:creationId xmlns:a16="http://schemas.microsoft.com/office/drawing/2014/main" id="{9385B9C6-4CC5-CCF1-3D12-66E747EC3CD5}"/>
              </a:ext>
            </a:extLst>
          </p:cNvPr>
          <p:cNvSpPr/>
          <p:nvPr/>
        </p:nvSpPr>
        <p:spPr>
          <a:xfrm>
            <a:off x="324416" y="1953945"/>
            <a:ext cx="11376226" cy="4490293"/>
          </a:xfrm>
          <a:prstGeom prst="roundRect">
            <a:avLst/>
          </a:prstGeom>
          <a:noFill/>
          <a:ln w="28575">
            <a:solidFill>
              <a:srgbClr val="A10E2F"/>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284139006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noProof="0" dirty="0">
                <a:latin typeface="Barlow Condensed" panose="00000506000000000000" pitchFamily="2" charset="0"/>
              </a:rPr>
              <a:t>Case 4: Switching TPO-RAs</a:t>
            </a:r>
          </a:p>
        </p:txBody>
      </p:sp>
      <p:sp>
        <p:nvSpPr>
          <p:cNvPr id="3" name="Content Placeholder 2"/>
          <p:cNvSpPr>
            <a:spLocks noGrp="1"/>
          </p:cNvSpPr>
          <p:nvPr>
            <p:ph idx="1"/>
          </p:nvPr>
        </p:nvSpPr>
        <p:spPr>
          <a:xfrm>
            <a:off x="419100" y="2033094"/>
            <a:ext cx="11353800" cy="3954624"/>
          </a:xfrm>
        </p:spPr>
        <p:txBody>
          <a:bodyPr/>
          <a:lstStyle/>
          <a:p>
            <a:r>
              <a:rPr lang="en-US" sz="2400" noProof="0" dirty="0">
                <a:latin typeface="Open Sans" pitchFamily="2" charset="0"/>
                <a:ea typeface="Open Sans" pitchFamily="2" charset="0"/>
                <a:cs typeface="Open Sans" pitchFamily="2" charset="0"/>
              </a:rPr>
              <a:t>May 2024: diagnosis of immune thrombocytopenia (ITP); platelet count 14 × 10⁹/L; no bleeding</a:t>
            </a:r>
          </a:p>
          <a:p>
            <a:r>
              <a:rPr lang="en-US" sz="2400" noProof="0" dirty="0">
                <a:latin typeface="Open Sans" pitchFamily="2" charset="0"/>
                <a:ea typeface="Open Sans" pitchFamily="2" charset="0"/>
                <a:cs typeface="Open Sans" pitchFamily="2" charset="0"/>
              </a:rPr>
              <a:t>May 2024: prednisone 1 mg/kg/day × 7 days: complete response (CR)</a:t>
            </a:r>
          </a:p>
          <a:p>
            <a:r>
              <a:rPr lang="en-US" sz="2400" noProof="0" dirty="0">
                <a:latin typeface="Open Sans" pitchFamily="2" charset="0"/>
                <a:ea typeface="Open Sans" pitchFamily="2" charset="0"/>
                <a:cs typeface="Open Sans" pitchFamily="2" charset="0"/>
              </a:rPr>
              <a:t>August 2024: relapse; platelet count 3 × 10⁹/L; skin bleeding/petechiae; prednisone 1 mg/kg/day × 7 days + IVIG 1 g/kg/day × 2 days: complete response (CR)</a:t>
            </a:r>
          </a:p>
          <a:p>
            <a:r>
              <a:rPr lang="en-US" sz="2400" noProof="0" dirty="0">
                <a:latin typeface="Open Sans" pitchFamily="2" charset="0"/>
                <a:ea typeface="Open Sans" pitchFamily="2" charset="0"/>
                <a:cs typeface="Open Sans" pitchFamily="2" charset="0"/>
              </a:rPr>
              <a:t>November 2024: second relapse; platelet count 7 × 10⁹/L; skin bleeding/petechiae and ecchymoses; prednisone 1 mg/kg/day × 7 days + IVIG 1 g/kg/day × 2 days: complete response (CR); corticosteroid dependence confirmed following second ITP relapse</a:t>
            </a:r>
          </a:p>
        </p:txBody>
      </p:sp>
    </p:spTree>
    <p:extLst>
      <p:ext uri="{BB962C8B-B14F-4D97-AF65-F5344CB8AC3E}">
        <p14:creationId xmlns:p14="http://schemas.microsoft.com/office/powerpoint/2010/main" val="189240126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noProof="0" dirty="0">
                <a:latin typeface="Barlow Condensed" panose="00000506000000000000" pitchFamily="2" charset="0"/>
              </a:rPr>
              <a:t>Case 4: Switching TPO-RAs</a:t>
            </a:r>
          </a:p>
        </p:txBody>
      </p:sp>
      <p:sp>
        <p:nvSpPr>
          <p:cNvPr id="3" name="Content Placeholder 2"/>
          <p:cNvSpPr>
            <a:spLocks noGrp="1"/>
          </p:cNvSpPr>
          <p:nvPr>
            <p:ph idx="1"/>
          </p:nvPr>
        </p:nvSpPr>
        <p:spPr/>
        <p:txBody>
          <a:bodyPr/>
          <a:lstStyle/>
          <a:p>
            <a:r>
              <a:rPr lang="en-US" noProof="0" dirty="0">
                <a:latin typeface="Open Sans" pitchFamily="2" charset="0"/>
                <a:ea typeface="Open Sans" pitchFamily="2" charset="0"/>
                <a:cs typeface="Open Sans" pitchFamily="2" charset="0"/>
              </a:rPr>
              <a:t>December 2024: type 2 diabetes mellitus requiring insulin; </a:t>
            </a:r>
            <a:r>
              <a:rPr lang="en-US" noProof="0" dirty="0" err="1">
                <a:latin typeface="Open Sans" pitchFamily="2" charset="0"/>
                <a:ea typeface="Open Sans" pitchFamily="2" charset="0"/>
                <a:cs typeface="Open Sans" pitchFamily="2" charset="0"/>
              </a:rPr>
              <a:t>eltrombopag</a:t>
            </a:r>
            <a:r>
              <a:rPr lang="en-US" noProof="0" dirty="0">
                <a:latin typeface="Open Sans" pitchFamily="2" charset="0"/>
                <a:ea typeface="Open Sans" pitchFamily="2" charset="0"/>
                <a:cs typeface="Open Sans" pitchFamily="2" charset="0"/>
              </a:rPr>
              <a:t> initiated at 50 mg/day: response (R); peak platelet count 53 × 10⁹/L</a:t>
            </a:r>
          </a:p>
          <a:p>
            <a:r>
              <a:rPr lang="en-US" noProof="0" dirty="0">
                <a:latin typeface="Open Sans" pitchFamily="2" charset="0"/>
                <a:ea typeface="Open Sans" pitchFamily="2" charset="0"/>
                <a:cs typeface="Open Sans" pitchFamily="2" charset="0"/>
              </a:rPr>
              <a:t>February 2025: </a:t>
            </a:r>
            <a:r>
              <a:rPr lang="en-US" noProof="0" dirty="0" err="1">
                <a:latin typeface="Open Sans" pitchFamily="2" charset="0"/>
                <a:ea typeface="Open Sans" pitchFamily="2" charset="0"/>
                <a:cs typeface="Open Sans" pitchFamily="2" charset="0"/>
              </a:rPr>
              <a:t>eltrombopag</a:t>
            </a:r>
            <a:r>
              <a:rPr lang="en-US" noProof="0" dirty="0">
                <a:latin typeface="Open Sans" pitchFamily="2" charset="0"/>
                <a:ea typeface="Open Sans" pitchFamily="2" charset="0"/>
                <a:cs typeface="Open Sans" pitchFamily="2" charset="0"/>
              </a:rPr>
              <a:t> dose escalated up to 75 mg/day to maintain platelet response</a:t>
            </a:r>
          </a:p>
          <a:p>
            <a:r>
              <a:rPr lang="en-US" noProof="0" dirty="0">
                <a:latin typeface="Open Sans" pitchFamily="2" charset="0"/>
                <a:ea typeface="Open Sans" pitchFamily="2" charset="0"/>
                <a:cs typeface="Open Sans" pitchFamily="2" charset="0"/>
              </a:rPr>
              <a:t>April 2025: relapse on </a:t>
            </a:r>
            <a:r>
              <a:rPr lang="en-US" noProof="0" dirty="0" err="1">
                <a:latin typeface="Open Sans" pitchFamily="2" charset="0"/>
                <a:ea typeface="Open Sans" pitchFamily="2" charset="0"/>
                <a:cs typeface="Open Sans" pitchFamily="2" charset="0"/>
              </a:rPr>
              <a:t>eltrombopag</a:t>
            </a:r>
            <a:r>
              <a:rPr lang="en-US" noProof="0" dirty="0">
                <a:latin typeface="Open Sans" pitchFamily="2" charset="0"/>
                <a:ea typeface="Open Sans" pitchFamily="2" charset="0"/>
                <a:cs typeface="Open Sans" pitchFamily="2" charset="0"/>
              </a:rPr>
              <a:t>; platelet count 9 × 10⁹/L; no bleeding</a:t>
            </a:r>
          </a:p>
        </p:txBody>
      </p:sp>
    </p:spTree>
    <p:extLst>
      <p:ext uri="{BB962C8B-B14F-4D97-AF65-F5344CB8AC3E}">
        <p14:creationId xmlns:p14="http://schemas.microsoft.com/office/powerpoint/2010/main" val="116572290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noProof="0" dirty="0">
                <a:latin typeface="Barlow Condensed" panose="00000506000000000000" pitchFamily="2" charset="0"/>
              </a:rPr>
              <a:t>Question</a:t>
            </a:r>
          </a:p>
        </p:txBody>
      </p:sp>
      <p:sp>
        <p:nvSpPr>
          <p:cNvPr id="3" name="Content Placeholder 2"/>
          <p:cNvSpPr>
            <a:spLocks noGrp="1"/>
          </p:cNvSpPr>
          <p:nvPr>
            <p:ph idx="1"/>
          </p:nvPr>
        </p:nvSpPr>
        <p:spPr/>
        <p:txBody>
          <a:bodyPr lIns="0" tIns="0" rIns="0" bIns="0" anchor="t"/>
          <a:lstStyle/>
          <a:p>
            <a:pPr marL="0" indent="0">
              <a:buNone/>
            </a:pPr>
            <a:r>
              <a:rPr lang="en-US" noProof="0" dirty="0">
                <a:latin typeface="Open Sans" pitchFamily="2" charset="0"/>
                <a:ea typeface="Open Sans" pitchFamily="2" charset="0"/>
                <a:cs typeface="Open Sans" pitchFamily="2" charset="0"/>
              </a:rPr>
              <a:t>Best next step?</a:t>
            </a:r>
            <a:endParaRPr lang="en-US" dirty="0">
              <a:latin typeface="Open Sans" pitchFamily="2" charset="0"/>
              <a:ea typeface="Open Sans" pitchFamily="2" charset="0"/>
              <a:cs typeface="Open Sans" pitchFamily="2" charset="0"/>
            </a:endParaRPr>
          </a:p>
          <a:p>
            <a:pPr marL="514350" indent="-514350">
              <a:buFont typeface="+mj-lt"/>
              <a:buAutoNum type="alphaUcPeriod"/>
            </a:pPr>
            <a:r>
              <a:rPr lang="en-US" sz="2650" noProof="0" dirty="0">
                <a:latin typeface="Open Sans" pitchFamily="2" charset="0"/>
                <a:ea typeface="Open Sans" pitchFamily="2" charset="0"/>
                <a:cs typeface="Open Sans" pitchFamily="2" charset="0"/>
              </a:rPr>
              <a:t>Continue </a:t>
            </a:r>
            <a:r>
              <a:rPr lang="en-US" sz="2650" noProof="0" dirty="0" err="1">
                <a:latin typeface="Open Sans" pitchFamily="2" charset="0"/>
                <a:ea typeface="Open Sans" pitchFamily="2" charset="0"/>
                <a:cs typeface="Open Sans" pitchFamily="2" charset="0"/>
              </a:rPr>
              <a:t>eltrombopag</a:t>
            </a:r>
            <a:endParaRPr lang="en-US" sz="2650" noProof="0" dirty="0">
              <a:latin typeface="Open Sans" pitchFamily="2" charset="0"/>
              <a:ea typeface="Open Sans" pitchFamily="2" charset="0"/>
              <a:cs typeface="Open Sans" pitchFamily="2" charset="0"/>
            </a:endParaRPr>
          </a:p>
          <a:p>
            <a:pPr marL="514350" indent="-514350">
              <a:buFont typeface="+mj-lt"/>
              <a:buAutoNum type="alphaUcPeriod"/>
            </a:pPr>
            <a:r>
              <a:rPr lang="en-US" noProof="0" dirty="0">
                <a:latin typeface="Open Sans" pitchFamily="2" charset="0"/>
                <a:ea typeface="Open Sans" pitchFamily="2" charset="0"/>
                <a:cs typeface="Open Sans" pitchFamily="2" charset="0"/>
              </a:rPr>
              <a:t>Add immunosuppression</a:t>
            </a:r>
          </a:p>
          <a:p>
            <a:pPr marL="514350" indent="-514350">
              <a:buFont typeface="+mj-lt"/>
              <a:buAutoNum type="alphaUcPeriod"/>
            </a:pPr>
            <a:r>
              <a:rPr lang="en-US" noProof="0" dirty="0">
                <a:latin typeface="Open Sans" pitchFamily="2" charset="0"/>
                <a:ea typeface="Open Sans" pitchFamily="2" charset="0"/>
                <a:cs typeface="Open Sans" pitchFamily="2" charset="0"/>
              </a:rPr>
              <a:t>Switch TPO-RA</a:t>
            </a:r>
          </a:p>
          <a:p>
            <a:pPr marL="514350" indent="-514350">
              <a:buFont typeface="+mj-lt"/>
              <a:buAutoNum type="alphaUcPeriod"/>
            </a:pPr>
            <a:r>
              <a:rPr lang="en-US" noProof="0" dirty="0">
                <a:latin typeface="Open Sans" pitchFamily="2" charset="0"/>
                <a:ea typeface="Open Sans" pitchFamily="2" charset="0"/>
                <a:cs typeface="Open Sans" pitchFamily="2" charset="0"/>
              </a:rPr>
              <a:t>Splenectomy</a:t>
            </a:r>
          </a:p>
        </p:txBody>
      </p:sp>
    </p:spTree>
    <p:extLst>
      <p:ext uri="{BB962C8B-B14F-4D97-AF65-F5344CB8AC3E}">
        <p14:creationId xmlns:p14="http://schemas.microsoft.com/office/powerpoint/2010/main" val="3127442275"/>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CBF4B2-8857-8D40-0EAA-92C7FEA86A1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6E04687-2533-A7B9-E77D-74BCDC2CB4E3}"/>
              </a:ext>
            </a:extLst>
          </p:cNvPr>
          <p:cNvSpPr>
            <a:spLocks noGrp="1"/>
          </p:cNvSpPr>
          <p:nvPr>
            <p:ph type="title"/>
          </p:nvPr>
        </p:nvSpPr>
        <p:spPr/>
        <p:txBody>
          <a:bodyPr/>
          <a:lstStyle/>
          <a:p>
            <a:r>
              <a:rPr lang="en-US" noProof="0" dirty="0">
                <a:latin typeface="Barlow Condensed" panose="00000506000000000000" pitchFamily="2" charset="0"/>
              </a:rPr>
              <a:t>Answer</a:t>
            </a:r>
          </a:p>
        </p:txBody>
      </p:sp>
      <p:sp>
        <p:nvSpPr>
          <p:cNvPr id="3" name="Content Placeholder 2">
            <a:extLst>
              <a:ext uri="{FF2B5EF4-FFF2-40B4-BE49-F238E27FC236}">
                <a16:creationId xmlns:a16="http://schemas.microsoft.com/office/drawing/2014/main" id="{D1E446CE-A4F6-382F-BECE-3F8CF954C7D1}"/>
              </a:ext>
            </a:extLst>
          </p:cNvPr>
          <p:cNvSpPr>
            <a:spLocks noGrp="1"/>
          </p:cNvSpPr>
          <p:nvPr>
            <p:ph idx="1"/>
          </p:nvPr>
        </p:nvSpPr>
        <p:spPr>
          <a:xfrm>
            <a:off x="419100" y="2033094"/>
            <a:ext cx="10972800" cy="2465754"/>
          </a:xfrm>
        </p:spPr>
        <p:txBody>
          <a:bodyPr lIns="0" tIns="0" rIns="0" bIns="0" anchor="t"/>
          <a:lstStyle/>
          <a:p>
            <a:pPr marL="0" indent="0">
              <a:buNone/>
            </a:pPr>
            <a:r>
              <a:rPr lang="en-US" noProof="0" dirty="0">
                <a:latin typeface="Open Sans" pitchFamily="2" charset="0"/>
                <a:ea typeface="Open Sans" pitchFamily="2" charset="0"/>
                <a:cs typeface="Open Sans" pitchFamily="2" charset="0"/>
              </a:rPr>
              <a:t>Best next step?</a:t>
            </a:r>
            <a:endParaRPr lang="en-US" dirty="0">
              <a:latin typeface="Open Sans" pitchFamily="2" charset="0"/>
              <a:ea typeface="Open Sans" pitchFamily="2" charset="0"/>
              <a:cs typeface="Open Sans" pitchFamily="2" charset="0"/>
            </a:endParaRPr>
          </a:p>
          <a:p>
            <a:pPr marL="514350" indent="-514350">
              <a:buFont typeface="+mj-lt"/>
              <a:buAutoNum type="alphaUcPeriod"/>
            </a:pPr>
            <a:r>
              <a:rPr lang="en-US" sz="2650" noProof="0" dirty="0">
                <a:latin typeface="Open Sans" pitchFamily="2" charset="0"/>
                <a:ea typeface="Open Sans" pitchFamily="2" charset="0"/>
                <a:cs typeface="Open Sans" pitchFamily="2" charset="0"/>
              </a:rPr>
              <a:t>Continue </a:t>
            </a:r>
            <a:r>
              <a:rPr lang="en-US" sz="2650" noProof="0" dirty="0" err="1">
                <a:latin typeface="Open Sans" pitchFamily="2" charset="0"/>
                <a:ea typeface="Open Sans" pitchFamily="2" charset="0"/>
                <a:cs typeface="Open Sans" pitchFamily="2" charset="0"/>
              </a:rPr>
              <a:t>eltrombopag</a:t>
            </a:r>
            <a:endParaRPr lang="en-US" sz="2650" noProof="0" dirty="0">
              <a:latin typeface="Open Sans" pitchFamily="2" charset="0"/>
              <a:ea typeface="Open Sans" pitchFamily="2" charset="0"/>
              <a:cs typeface="Open Sans" pitchFamily="2" charset="0"/>
            </a:endParaRPr>
          </a:p>
          <a:p>
            <a:pPr marL="514350" indent="-514350">
              <a:buFont typeface="+mj-lt"/>
              <a:buAutoNum type="alphaUcPeriod"/>
            </a:pPr>
            <a:r>
              <a:rPr lang="en-US" noProof="0" dirty="0">
                <a:latin typeface="Open Sans" pitchFamily="2" charset="0"/>
                <a:ea typeface="Open Sans" pitchFamily="2" charset="0"/>
                <a:cs typeface="Open Sans" pitchFamily="2" charset="0"/>
              </a:rPr>
              <a:t>Add immunosuppression</a:t>
            </a:r>
          </a:p>
          <a:p>
            <a:pPr marL="514350" indent="-514350">
              <a:buFont typeface="+mj-lt"/>
              <a:buAutoNum type="alphaUcPeriod"/>
            </a:pPr>
            <a:r>
              <a:rPr lang="en-US" b="1" noProof="0" dirty="0">
                <a:latin typeface="Open Sans" pitchFamily="2" charset="0"/>
                <a:ea typeface="Open Sans" pitchFamily="2" charset="0"/>
                <a:cs typeface="Open Sans" pitchFamily="2" charset="0"/>
              </a:rPr>
              <a:t>Switch TPO-RA</a:t>
            </a:r>
          </a:p>
          <a:p>
            <a:pPr marL="514350" indent="-514350">
              <a:buFont typeface="+mj-lt"/>
              <a:buAutoNum type="alphaUcPeriod"/>
            </a:pPr>
            <a:r>
              <a:rPr lang="en-US" noProof="0" dirty="0">
                <a:latin typeface="Open Sans" pitchFamily="2" charset="0"/>
                <a:ea typeface="Open Sans" pitchFamily="2" charset="0"/>
                <a:cs typeface="Open Sans" pitchFamily="2" charset="0"/>
              </a:rPr>
              <a:t>Splenectomy</a:t>
            </a:r>
          </a:p>
        </p:txBody>
      </p:sp>
      <p:sp>
        <p:nvSpPr>
          <p:cNvPr id="7" name="TextBox 6">
            <a:extLst>
              <a:ext uri="{FF2B5EF4-FFF2-40B4-BE49-F238E27FC236}">
                <a16:creationId xmlns:a16="http://schemas.microsoft.com/office/drawing/2014/main" id="{960F8215-ABEA-9824-4D1C-24E3DB2A1365}"/>
              </a:ext>
            </a:extLst>
          </p:cNvPr>
          <p:cNvSpPr txBox="1"/>
          <p:nvPr/>
        </p:nvSpPr>
        <p:spPr>
          <a:xfrm>
            <a:off x="325374" y="4776461"/>
            <a:ext cx="11541252" cy="1631216"/>
          </a:xfrm>
          <a:prstGeom prst="rect">
            <a:avLst/>
          </a:prstGeom>
          <a:noFill/>
        </p:spPr>
        <p:txBody>
          <a:bodyPr wrap="square">
            <a:spAutoFit/>
          </a:bodyPr>
          <a:lstStyle/>
          <a:p>
            <a:pPr marL="285750" indent="-285750">
              <a:buFont typeface="Arial" panose="020B0604020202020204" pitchFamily="34" charset="0"/>
              <a:buChar char="•"/>
            </a:pPr>
            <a:r>
              <a:rPr lang="en-US" sz="2000" dirty="0">
                <a:solidFill>
                  <a:schemeClr val="bg1">
                    <a:lumMod val="50000"/>
                  </a:schemeClr>
                </a:solidFill>
                <a:latin typeface="Open Sans" pitchFamily="2" charset="0"/>
                <a:ea typeface="Open Sans" pitchFamily="2" charset="0"/>
                <a:cs typeface="Open Sans" pitchFamily="2" charset="0"/>
              </a:rPr>
              <a:t>Best next step: </a:t>
            </a:r>
            <a:r>
              <a:rPr lang="en-US" sz="2000" b="1" dirty="0">
                <a:solidFill>
                  <a:schemeClr val="bg1">
                    <a:lumMod val="50000"/>
                  </a:schemeClr>
                </a:solidFill>
                <a:latin typeface="Open Sans" pitchFamily="2" charset="0"/>
                <a:ea typeface="Open Sans" pitchFamily="2" charset="0"/>
                <a:cs typeface="Open Sans" pitchFamily="2" charset="0"/>
              </a:rPr>
              <a:t>switch TPO-RA, from </a:t>
            </a:r>
            <a:r>
              <a:rPr lang="en-US" sz="2000" b="1" dirty="0" err="1">
                <a:solidFill>
                  <a:schemeClr val="bg1">
                    <a:lumMod val="50000"/>
                  </a:schemeClr>
                </a:solidFill>
                <a:latin typeface="Open Sans" pitchFamily="2" charset="0"/>
                <a:ea typeface="Open Sans" pitchFamily="2" charset="0"/>
                <a:cs typeface="Open Sans" pitchFamily="2" charset="0"/>
              </a:rPr>
              <a:t>eltrombopag</a:t>
            </a:r>
            <a:r>
              <a:rPr lang="en-US" sz="2000" b="1" dirty="0">
                <a:solidFill>
                  <a:schemeClr val="bg1">
                    <a:lumMod val="50000"/>
                  </a:schemeClr>
                </a:solidFill>
                <a:latin typeface="Open Sans" pitchFamily="2" charset="0"/>
                <a:ea typeface="Open Sans" pitchFamily="2" charset="0"/>
                <a:cs typeface="Open Sans" pitchFamily="2" charset="0"/>
              </a:rPr>
              <a:t> to romiplostim</a:t>
            </a:r>
            <a:endParaRPr lang="en-US" sz="2000" b="1" noProof="0" dirty="0">
              <a:solidFill>
                <a:schemeClr val="bg1">
                  <a:lumMod val="50000"/>
                </a:schemeClr>
              </a:solidFill>
              <a:latin typeface="Open Sans" pitchFamily="2" charset="0"/>
              <a:ea typeface="Open Sans" pitchFamily="2" charset="0"/>
              <a:cs typeface="Open Sans" pitchFamily="2" charset="0"/>
            </a:endParaRPr>
          </a:p>
          <a:p>
            <a:pPr marL="285750" indent="-285750">
              <a:buFont typeface="Arial" panose="020B0604020202020204" pitchFamily="34" charset="0"/>
              <a:buChar char="•"/>
            </a:pPr>
            <a:r>
              <a:rPr lang="en-US" sz="2000" dirty="0">
                <a:solidFill>
                  <a:schemeClr val="bg1">
                    <a:lumMod val="50000"/>
                  </a:schemeClr>
                </a:solidFill>
                <a:latin typeface="Open Sans" pitchFamily="2" charset="0"/>
                <a:ea typeface="Open Sans" pitchFamily="2" charset="0"/>
                <a:cs typeface="Open Sans" pitchFamily="2" charset="0"/>
              </a:rPr>
              <a:t>In this patient, </a:t>
            </a:r>
            <a:r>
              <a:rPr lang="en-US" sz="2000" dirty="0" err="1">
                <a:solidFill>
                  <a:schemeClr val="bg1">
                    <a:lumMod val="50000"/>
                  </a:schemeClr>
                </a:solidFill>
                <a:latin typeface="Open Sans" pitchFamily="2" charset="0"/>
                <a:ea typeface="Open Sans" pitchFamily="2" charset="0"/>
                <a:cs typeface="Open Sans" pitchFamily="2" charset="0"/>
              </a:rPr>
              <a:t>eltrombopag</a:t>
            </a:r>
            <a:r>
              <a:rPr lang="en-US" sz="2000" dirty="0">
                <a:solidFill>
                  <a:schemeClr val="bg1">
                    <a:lumMod val="50000"/>
                  </a:schemeClr>
                </a:solidFill>
                <a:latin typeface="Open Sans" pitchFamily="2" charset="0"/>
                <a:ea typeface="Open Sans" pitchFamily="2" charset="0"/>
                <a:cs typeface="Open Sans" pitchFamily="2" charset="0"/>
              </a:rPr>
              <a:t> has proven ineffective as monotherapy, and immunosuppressive agents require time to achieve a response, while the patient’s condition is urgent.</a:t>
            </a:r>
          </a:p>
          <a:p>
            <a:pPr marL="285750" indent="-285750">
              <a:buFont typeface="Arial" panose="020B0604020202020204" pitchFamily="34" charset="0"/>
              <a:buChar char="•"/>
            </a:pPr>
            <a:r>
              <a:rPr lang="en-US" sz="2000" dirty="0">
                <a:solidFill>
                  <a:schemeClr val="bg1">
                    <a:lumMod val="50000"/>
                  </a:schemeClr>
                </a:solidFill>
                <a:latin typeface="Open Sans" pitchFamily="2" charset="0"/>
                <a:ea typeface="Open Sans" pitchFamily="2" charset="0"/>
                <a:cs typeface="Open Sans" pitchFamily="2" charset="0"/>
              </a:rPr>
              <a:t>Given the possibility of spontaneous remission in ITP, splenectomy is traditionally reserved, including in these guidelines, for patients with disease duration of at least 1 year.</a:t>
            </a:r>
          </a:p>
        </p:txBody>
      </p:sp>
    </p:spTree>
    <p:extLst>
      <p:ext uri="{BB962C8B-B14F-4D97-AF65-F5344CB8AC3E}">
        <p14:creationId xmlns:p14="http://schemas.microsoft.com/office/powerpoint/2010/main" val="921155031"/>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lIns="0" tIns="0" rIns="0" bIns="0" anchor="t"/>
          <a:lstStyle/>
          <a:p>
            <a:r>
              <a:rPr lang="en-US" sz="2670" noProof="0" dirty="0">
                <a:latin typeface="Barlow Condensed" panose="00000506000000000000" pitchFamily="2" charset="0"/>
                <a:ea typeface="Geneva"/>
              </a:rPr>
              <a:t>Case 4: </a:t>
            </a:r>
            <a:r>
              <a:rPr lang="en-US" sz="2670" dirty="0">
                <a:latin typeface="Barlow Condensed" panose="00000506000000000000" pitchFamily="2" charset="0"/>
                <a:ea typeface="Geneva"/>
              </a:rPr>
              <a:t>Summary &amp; Treatment Decision</a:t>
            </a:r>
          </a:p>
          <a:p>
            <a:endParaRPr lang="en-US" sz="2650" noProof="0" dirty="0"/>
          </a:p>
        </p:txBody>
      </p:sp>
      <p:sp>
        <p:nvSpPr>
          <p:cNvPr id="3" name="Content Placeholder 2"/>
          <p:cNvSpPr>
            <a:spLocks noGrp="1"/>
          </p:cNvSpPr>
          <p:nvPr>
            <p:ph idx="1"/>
          </p:nvPr>
        </p:nvSpPr>
        <p:spPr/>
        <p:txBody>
          <a:bodyPr/>
          <a:lstStyle/>
          <a:p>
            <a:r>
              <a:rPr lang="en-US" sz="2400" noProof="0" dirty="0">
                <a:latin typeface="Open Sans" pitchFamily="2" charset="0"/>
                <a:ea typeface="Open Sans" pitchFamily="2" charset="0"/>
                <a:cs typeface="Open Sans" pitchFamily="2" charset="0"/>
              </a:rPr>
              <a:t>December 2024: type 2 diabetes mellitus requiring insulin; </a:t>
            </a:r>
            <a:r>
              <a:rPr lang="en-US" sz="2400" noProof="0" dirty="0" err="1">
                <a:latin typeface="Open Sans" pitchFamily="2" charset="0"/>
                <a:ea typeface="Open Sans" pitchFamily="2" charset="0"/>
                <a:cs typeface="Open Sans" pitchFamily="2" charset="0"/>
              </a:rPr>
              <a:t>eltrombopag</a:t>
            </a:r>
            <a:r>
              <a:rPr lang="en-US" sz="2400" noProof="0" dirty="0">
                <a:latin typeface="Open Sans" pitchFamily="2" charset="0"/>
                <a:ea typeface="Open Sans" pitchFamily="2" charset="0"/>
                <a:cs typeface="Open Sans" pitchFamily="2" charset="0"/>
              </a:rPr>
              <a:t> treatment initiation: response (R); peak platelet count 53 × 10⁹/L</a:t>
            </a:r>
          </a:p>
          <a:p>
            <a:r>
              <a:rPr lang="en-US" sz="2400" noProof="0" dirty="0">
                <a:latin typeface="Open Sans" pitchFamily="2" charset="0"/>
                <a:ea typeface="Open Sans" pitchFamily="2" charset="0"/>
                <a:cs typeface="Open Sans" pitchFamily="2" charset="0"/>
              </a:rPr>
              <a:t>February 2025: escalating </a:t>
            </a:r>
            <a:r>
              <a:rPr lang="en-US" sz="2400" noProof="0" dirty="0" err="1">
                <a:latin typeface="Open Sans" pitchFamily="2" charset="0"/>
                <a:ea typeface="Open Sans" pitchFamily="2" charset="0"/>
                <a:cs typeface="Open Sans" pitchFamily="2" charset="0"/>
              </a:rPr>
              <a:t>eltrombopag</a:t>
            </a:r>
            <a:r>
              <a:rPr lang="en-US" sz="2400" noProof="0" dirty="0">
                <a:latin typeface="Open Sans" pitchFamily="2" charset="0"/>
                <a:ea typeface="Open Sans" pitchFamily="2" charset="0"/>
                <a:cs typeface="Open Sans" pitchFamily="2" charset="0"/>
              </a:rPr>
              <a:t> doses up to 75 mg/day to maintain platelet response</a:t>
            </a:r>
          </a:p>
          <a:p>
            <a:r>
              <a:rPr lang="en-US" sz="2400" noProof="0" dirty="0">
                <a:latin typeface="Open Sans" pitchFamily="2" charset="0"/>
                <a:ea typeface="Open Sans" pitchFamily="2" charset="0"/>
                <a:cs typeface="Open Sans" pitchFamily="2" charset="0"/>
              </a:rPr>
              <a:t>April 2025: relapse on </a:t>
            </a:r>
            <a:r>
              <a:rPr lang="en-US" sz="2400" noProof="0" dirty="0" err="1">
                <a:latin typeface="Open Sans" pitchFamily="2" charset="0"/>
                <a:ea typeface="Open Sans" pitchFamily="2" charset="0"/>
                <a:cs typeface="Open Sans" pitchFamily="2" charset="0"/>
              </a:rPr>
              <a:t>eltrombopag</a:t>
            </a:r>
            <a:r>
              <a:rPr lang="en-US" sz="2400" noProof="0" dirty="0">
                <a:latin typeface="Open Sans" pitchFamily="2" charset="0"/>
                <a:ea typeface="Open Sans" pitchFamily="2" charset="0"/>
                <a:cs typeface="Open Sans" pitchFamily="2" charset="0"/>
              </a:rPr>
              <a:t>; platelet count 9 × 10⁹/L; no bleeding</a:t>
            </a:r>
          </a:p>
          <a:p>
            <a:r>
              <a:rPr lang="en-US" sz="2400" noProof="0" dirty="0">
                <a:latin typeface="Open Sans" pitchFamily="2" charset="0"/>
                <a:ea typeface="Open Sans" pitchFamily="2" charset="0"/>
                <a:cs typeface="Open Sans" pitchFamily="2" charset="0"/>
              </a:rPr>
              <a:t>Romiplostim initiated at 1 µg/kg/week SC and titrated weekly to 3 µg/kg (250 µg), the minimum dose required to achieve a stable platelet count of 70–80 × 10⁹/L</a:t>
            </a:r>
          </a:p>
          <a:p>
            <a:r>
              <a:rPr lang="en-US" sz="2400" b="1" noProof="0" dirty="0">
                <a:latin typeface="Open Sans" pitchFamily="2" charset="0"/>
                <a:ea typeface="Open Sans" pitchFamily="2" charset="0"/>
                <a:cs typeface="Open Sans" pitchFamily="2" charset="0"/>
              </a:rPr>
              <a:t>Sustained response achieved</a:t>
            </a:r>
          </a:p>
          <a:p>
            <a:endParaRPr lang="en-US" sz="2400" noProof="0" dirty="0">
              <a:latin typeface="Open Sans" pitchFamily="2" charset="0"/>
              <a:ea typeface="Open Sans" pitchFamily="2" charset="0"/>
              <a:cs typeface="Open Sans" pitchFamily="2" charset="0"/>
            </a:endParaRPr>
          </a:p>
        </p:txBody>
      </p:sp>
    </p:spTree>
    <p:extLst>
      <p:ext uri="{BB962C8B-B14F-4D97-AF65-F5344CB8AC3E}">
        <p14:creationId xmlns:p14="http://schemas.microsoft.com/office/powerpoint/2010/main" val="380569393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
            <a:extLst>
              <a:ext uri="{FF2B5EF4-FFF2-40B4-BE49-F238E27FC236}">
                <a16:creationId xmlns:a16="http://schemas.microsoft.com/office/drawing/2014/main" id="{0E24C3CB-597C-8842-82F7-4EFDE00609AE}"/>
              </a:ext>
            </a:extLst>
          </p:cNvPr>
          <p:cNvSpPr>
            <a:spLocks noGrp="1"/>
          </p:cNvSpPr>
          <p:nvPr>
            <p:ph type="title"/>
          </p:nvPr>
        </p:nvSpPr>
        <p:spPr>
          <a:xfrm>
            <a:off x="702128" y="1381955"/>
            <a:ext cx="10972800" cy="425073"/>
          </a:xfrm>
        </p:spPr>
        <p:txBody>
          <a:bodyPr lIns="0" tIns="0" rIns="0" bIns="0"/>
          <a:lstStyle/>
          <a:p>
            <a:r>
              <a:rPr lang="en-US" sz="2670" noProof="0">
                <a:latin typeface="Barlow Condensed" panose="00000506000000000000" pitchFamily="2" charset="0"/>
              </a:rPr>
              <a:t>How were these guidelines updated?</a:t>
            </a:r>
          </a:p>
        </p:txBody>
      </p:sp>
      <p:sp>
        <p:nvSpPr>
          <p:cNvPr id="12" name="TextBox 11">
            <a:extLst>
              <a:ext uri="{FF2B5EF4-FFF2-40B4-BE49-F238E27FC236}">
                <a16:creationId xmlns:a16="http://schemas.microsoft.com/office/drawing/2014/main" id="{89D29A0A-5DB0-2146-B1DC-0A2DE21050F0}"/>
              </a:ext>
            </a:extLst>
          </p:cNvPr>
          <p:cNvSpPr txBox="1"/>
          <p:nvPr/>
        </p:nvSpPr>
        <p:spPr>
          <a:xfrm>
            <a:off x="702128" y="2113614"/>
            <a:ext cx="2459736" cy="3791783"/>
          </a:xfrm>
          <a:prstGeom prst="rect">
            <a:avLst/>
          </a:prstGeom>
          <a:solidFill>
            <a:srgbClr val="BEE0E4"/>
          </a:solidFill>
        </p:spPr>
        <p:txBody>
          <a:bodyPr wrap="square" lIns="91440" tIns="45720" rIns="91440" bIns="45720" rtlCol="0" anchor="t">
            <a:noAutofit/>
          </a:bodyPr>
          <a:lstStyle/>
          <a:p>
            <a:r>
              <a:rPr lang="en-US" b="1" noProof="0" dirty="0">
                <a:solidFill>
                  <a:srgbClr val="E53E31"/>
                </a:solidFill>
                <a:latin typeface="Open Sans" pitchFamily="2" charset="0"/>
                <a:ea typeface="Open Sans" pitchFamily="2" charset="0"/>
                <a:cs typeface="Open Sans" pitchFamily="2" charset="0"/>
              </a:rPr>
              <a:t>PANEL FORMATION</a:t>
            </a:r>
          </a:p>
          <a:p>
            <a:r>
              <a:rPr lang="en-US" sz="1600" b="1" noProof="0" dirty="0">
                <a:solidFill>
                  <a:schemeClr val="tx1">
                    <a:lumMod val="50000"/>
                    <a:lumOff val="50000"/>
                  </a:schemeClr>
                </a:solidFill>
                <a:latin typeface="Open Sans" pitchFamily="2" charset="0"/>
                <a:ea typeface="Open Sans" pitchFamily="2" charset="0"/>
                <a:cs typeface="Open Sans" pitchFamily="2" charset="0"/>
              </a:rPr>
              <a:t>Guideline panel</a:t>
            </a:r>
            <a:r>
              <a:rPr lang="en-US" sz="1600" noProof="0" dirty="0">
                <a:solidFill>
                  <a:schemeClr val="tx1">
                    <a:lumMod val="50000"/>
                    <a:lumOff val="50000"/>
                  </a:schemeClr>
                </a:solidFill>
                <a:latin typeface="Open Sans" pitchFamily="2" charset="0"/>
                <a:ea typeface="Open Sans" pitchFamily="2" charset="0"/>
                <a:cs typeface="Open Sans" pitchFamily="2" charset="0"/>
              </a:rPr>
              <a:t> was formed following these key criteria:</a:t>
            </a:r>
          </a:p>
          <a:p>
            <a:pPr marL="285750" indent="-285750">
              <a:buFont typeface="Arial" panose="020B0604020202020204" pitchFamily="34" charset="0"/>
              <a:buChar char="•"/>
            </a:pPr>
            <a:r>
              <a:rPr lang="en-US" sz="1600" noProof="0" dirty="0">
                <a:solidFill>
                  <a:schemeClr val="tx1">
                    <a:lumMod val="50000"/>
                    <a:lumOff val="50000"/>
                  </a:schemeClr>
                </a:solidFill>
                <a:latin typeface="Open Sans" pitchFamily="2" charset="0"/>
                <a:ea typeface="Open Sans" pitchFamily="2" charset="0"/>
                <a:cs typeface="Open Sans" pitchFamily="2" charset="0"/>
              </a:rPr>
              <a:t>Balance of expertise (including</a:t>
            </a:r>
            <a:r>
              <a:rPr lang="en-US" sz="1600" dirty="0">
                <a:solidFill>
                  <a:schemeClr val="tx1">
                    <a:lumMod val="50000"/>
                    <a:lumOff val="50000"/>
                  </a:schemeClr>
                </a:solidFill>
                <a:latin typeface="Open Sans" pitchFamily="2" charset="0"/>
                <a:ea typeface="Open Sans" pitchFamily="2" charset="0"/>
                <a:cs typeface="Open Sans" pitchFamily="2" charset="0"/>
              </a:rPr>
              <a:t> hematologists</a:t>
            </a:r>
            <a:r>
              <a:rPr lang="en-US" sz="1600" noProof="0" dirty="0">
                <a:solidFill>
                  <a:schemeClr val="tx1">
                    <a:lumMod val="50000"/>
                    <a:lumOff val="50000"/>
                  </a:schemeClr>
                </a:solidFill>
                <a:latin typeface="Open Sans" pitchFamily="2" charset="0"/>
                <a:ea typeface="Open Sans" pitchFamily="2" charset="0"/>
                <a:cs typeface="Open Sans" pitchFamily="2" charset="0"/>
              </a:rPr>
              <a:t> and</a:t>
            </a:r>
            <a:r>
              <a:rPr lang="en-US" sz="1600" dirty="0">
                <a:solidFill>
                  <a:schemeClr val="tx1">
                    <a:lumMod val="50000"/>
                    <a:lumOff val="50000"/>
                  </a:schemeClr>
                </a:solidFill>
                <a:latin typeface="Open Sans" pitchFamily="2" charset="0"/>
                <a:ea typeface="Open Sans" pitchFamily="2" charset="0"/>
                <a:cs typeface="Open Sans" pitchFamily="2" charset="0"/>
              </a:rPr>
              <a:t> lived experience experts)</a:t>
            </a:r>
            <a:endParaRPr lang="en-US" sz="1600" noProof="0" dirty="0">
              <a:solidFill>
                <a:schemeClr val="tx1">
                  <a:lumMod val="50000"/>
                  <a:lumOff val="50000"/>
                </a:schemeClr>
              </a:solidFill>
              <a:latin typeface="Open Sans" pitchFamily="2" charset="0"/>
              <a:ea typeface="Open Sans" pitchFamily="2" charset="0"/>
              <a:cs typeface="Open Sans" pitchFamily="2" charset="0"/>
            </a:endParaRPr>
          </a:p>
          <a:p>
            <a:pPr marL="285750" indent="-285750">
              <a:buFont typeface="Arial" panose="020B0604020202020204" pitchFamily="34" charset="0"/>
              <a:buChar char="•"/>
            </a:pPr>
            <a:r>
              <a:rPr lang="en-US" sz="1600" noProof="0" dirty="0">
                <a:solidFill>
                  <a:schemeClr val="tx1">
                    <a:lumMod val="50000"/>
                    <a:lumOff val="50000"/>
                  </a:schemeClr>
                </a:solidFill>
                <a:latin typeface="Open Sans" pitchFamily="2" charset="0"/>
                <a:ea typeface="Open Sans" pitchFamily="2" charset="0"/>
                <a:cs typeface="Open Sans" pitchFamily="2" charset="0"/>
              </a:rPr>
              <a:t>Close attention to minimization and management of conflicts of interest</a:t>
            </a:r>
          </a:p>
        </p:txBody>
      </p:sp>
      <p:sp>
        <p:nvSpPr>
          <p:cNvPr id="13" name="TextBox 12">
            <a:extLst>
              <a:ext uri="{FF2B5EF4-FFF2-40B4-BE49-F238E27FC236}">
                <a16:creationId xmlns:a16="http://schemas.microsoft.com/office/drawing/2014/main" id="{BF56DE98-C6B0-4B43-B955-F09AE8BF5E19}"/>
              </a:ext>
            </a:extLst>
          </p:cNvPr>
          <p:cNvSpPr txBox="1"/>
          <p:nvPr/>
        </p:nvSpPr>
        <p:spPr>
          <a:xfrm>
            <a:off x="3331243" y="2113614"/>
            <a:ext cx="2459736" cy="2037445"/>
          </a:xfrm>
          <a:prstGeom prst="rect">
            <a:avLst/>
          </a:prstGeom>
          <a:solidFill>
            <a:srgbClr val="FED9B0"/>
          </a:solidFill>
        </p:spPr>
        <p:txBody>
          <a:bodyPr wrap="square" rtlCol="0">
            <a:noAutofit/>
          </a:bodyPr>
          <a:lstStyle/>
          <a:p>
            <a:r>
              <a:rPr lang="en-US" b="1" noProof="0">
                <a:solidFill>
                  <a:srgbClr val="E53E31"/>
                </a:solidFill>
                <a:latin typeface="Open Sans" pitchFamily="2" charset="0"/>
                <a:ea typeface="Open Sans" pitchFamily="2" charset="0"/>
                <a:cs typeface="Open Sans" pitchFamily="2" charset="0"/>
              </a:rPr>
              <a:t>CLINICAL QUESTIONS</a:t>
            </a:r>
          </a:p>
          <a:p>
            <a:r>
              <a:rPr lang="en-US" sz="1600" noProof="0">
                <a:solidFill>
                  <a:schemeClr val="tx1">
                    <a:lumMod val="50000"/>
                    <a:lumOff val="50000"/>
                  </a:schemeClr>
                </a:solidFill>
                <a:latin typeface="Open Sans" pitchFamily="2" charset="0"/>
                <a:ea typeface="Open Sans" pitchFamily="2" charset="0"/>
                <a:cs typeface="Open Sans" pitchFamily="2" charset="0"/>
              </a:rPr>
              <a:t>2 </a:t>
            </a:r>
            <a:r>
              <a:rPr lang="en-US" sz="1600" b="1" noProof="0">
                <a:solidFill>
                  <a:schemeClr val="tx1">
                    <a:lumMod val="50000"/>
                    <a:lumOff val="50000"/>
                  </a:schemeClr>
                </a:solidFill>
                <a:latin typeface="Open Sans" pitchFamily="2" charset="0"/>
                <a:ea typeface="Open Sans" pitchFamily="2" charset="0"/>
                <a:cs typeface="Open Sans" pitchFamily="2" charset="0"/>
              </a:rPr>
              <a:t>clinically-relevant questions </a:t>
            </a:r>
            <a:r>
              <a:rPr lang="en-US" sz="1600" noProof="0">
                <a:solidFill>
                  <a:schemeClr val="tx1">
                    <a:lumMod val="50000"/>
                    <a:lumOff val="50000"/>
                  </a:schemeClr>
                </a:solidFill>
                <a:latin typeface="Open Sans" pitchFamily="2" charset="0"/>
                <a:ea typeface="Open Sans" pitchFamily="2" charset="0"/>
                <a:cs typeface="Open Sans" pitchFamily="2" charset="0"/>
              </a:rPr>
              <a:t>generated in </a:t>
            </a:r>
            <a:r>
              <a:rPr lang="en-US" sz="1600" b="1" noProof="0">
                <a:solidFill>
                  <a:schemeClr val="tx1">
                    <a:lumMod val="50000"/>
                    <a:lumOff val="50000"/>
                  </a:schemeClr>
                </a:solidFill>
                <a:latin typeface="Open Sans" pitchFamily="2" charset="0"/>
                <a:ea typeface="Open Sans" pitchFamily="2" charset="0"/>
                <a:cs typeface="Open Sans" pitchFamily="2" charset="0"/>
              </a:rPr>
              <a:t>PICO format</a:t>
            </a:r>
            <a:r>
              <a:rPr lang="en-US" sz="1600" noProof="0">
                <a:solidFill>
                  <a:schemeClr val="tx1">
                    <a:lumMod val="50000"/>
                    <a:lumOff val="50000"/>
                  </a:schemeClr>
                </a:solidFill>
                <a:latin typeface="Open Sans" pitchFamily="2" charset="0"/>
                <a:ea typeface="Open Sans" pitchFamily="2" charset="0"/>
                <a:cs typeface="Open Sans" pitchFamily="2" charset="0"/>
              </a:rPr>
              <a:t> (population, intervention, comparison, outcome)</a:t>
            </a:r>
          </a:p>
        </p:txBody>
      </p:sp>
      <p:sp>
        <p:nvSpPr>
          <p:cNvPr id="14" name="TextBox 13">
            <a:extLst>
              <a:ext uri="{FF2B5EF4-FFF2-40B4-BE49-F238E27FC236}">
                <a16:creationId xmlns:a16="http://schemas.microsoft.com/office/drawing/2014/main" id="{CC918534-2EA9-0648-A04C-E14CA2B85015}"/>
              </a:ext>
            </a:extLst>
          </p:cNvPr>
          <p:cNvSpPr txBox="1"/>
          <p:nvPr/>
        </p:nvSpPr>
        <p:spPr>
          <a:xfrm>
            <a:off x="5960358" y="2113613"/>
            <a:ext cx="2459736" cy="3791783"/>
          </a:xfrm>
          <a:prstGeom prst="rect">
            <a:avLst/>
          </a:prstGeom>
          <a:solidFill>
            <a:srgbClr val="C9D7AF"/>
          </a:solidFill>
        </p:spPr>
        <p:txBody>
          <a:bodyPr wrap="square" lIns="91440" tIns="45720" rIns="91440" bIns="45720" rtlCol="0" anchor="t">
            <a:noAutofit/>
          </a:bodyPr>
          <a:lstStyle/>
          <a:p>
            <a:r>
              <a:rPr lang="en-US" b="1" noProof="0">
                <a:solidFill>
                  <a:srgbClr val="E53E31"/>
                </a:solidFill>
                <a:latin typeface="Open Sans" pitchFamily="2" charset="0"/>
                <a:ea typeface="Open Sans" pitchFamily="2" charset="0"/>
                <a:cs typeface="Open Sans" pitchFamily="2" charset="0"/>
              </a:rPr>
              <a:t>EVIDENCE SYNTHESIS</a:t>
            </a:r>
          </a:p>
          <a:p>
            <a:r>
              <a:rPr lang="en-US" sz="1600" noProof="0">
                <a:solidFill>
                  <a:schemeClr val="tx1">
                    <a:lumMod val="50000"/>
                    <a:lumOff val="50000"/>
                  </a:schemeClr>
                </a:solidFill>
                <a:latin typeface="Open Sans" pitchFamily="2" charset="0"/>
                <a:ea typeface="Open Sans" pitchFamily="2" charset="0"/>
                <a:cs typeface="Open Sans" pitchFamily="2" charset="0"/>
              </a:rPr>
              <a:t>Evidence summary generated for each PICO question via systematic review of health effects plus: </a:t>
            </a:r>
          </a:p>
          <a:p>
            <a:pPr marL="342900" indent="-342900">
              <a:buFont typeface="Arial" panose="020B0604020202020204" pitchFamily="34" charset="0"/>
              <a:buChar char="•"/>
            </a:pPr>
            <a:r>
              <a:rPr lang="en-US" sz="1600" noProof="0">
                <a:solidFill>
                  <a:schemeClr val="tx1">
                    <a:lumMod val="50000"/>
                    <a:lumOff val="50000"/>
                  </a:schemeClr>
                </a:solidFill>
                <a:latin typeface="Open Sans" pitchFamily="2" charset="0"/>
                <a:ea typeface="Open Sans" pitchFamily="2" charset="0"/>
                <a:cs typeface="Open Sans" pitchFamily="2" charset="0"/>
              </a:rPr>
              <a:t>Resource use</a:t>
            </a:r>
          </a:p>
          <a:p>
            <a:pPr marL="342900" indent="-342900">
              <a:buFont typeface="Arial" panose="020B0604020202020204" pitchFamily="34" charset="0"/>
              <a:buChar char="•"/>
            </a:pPr>
            <a:r>
              <a:rPr lang="en-US" sz="1600" noProof="0">
                <a:solidFill>
                  <a:schemeClr val="tx1">
                    <a:lumMod val="50000"/>
                    <a:lumOff val="50000"/>
                  </a:schemeClr>
                </a:solidFill>
                <a:latin typeface="Open Sans" pitchFamily="2" charset="0"/>
                <a:ea typeface="Open Sans" pitchFamily="2" charset="0"/>
                <a:cs typeface="Open Sans" pitchFamily="2" charset="0"/>
              </a:rPr>
              <a:t>Feasibility</a:t>
            </a:r>
          </a:p>
          <a:p>
            <a:pPr marL="342900" indent="-342900">
              <a:buFont typeface="Arial" panose="020B0604020202020204" pitchFamily="34" charset="0"/>
              <a:buChar char="•"/>
            </a:pPr>
            <a:r>
              <a:rPr lang="en-US" sz="1600" noProof="0">
                <a:solidFill>
                  <a:schemeClr val="tx1">
                    <a:lumMod val="50000"/>
                    <a:lumOff val="50000"/>
                  </a:schemeClr>
                </a:solidFill>
                <a:latin typeface="Open Sans" pitchFamily="2" charset="0"/>
                <a:ea typeface="Open Sans" pitchFamily="2" charset="0"/>
                <a:cs typeface="Open Sans" pitchFamily="2" charset="0"/>
              </a:rPr>
              <a:t>Acceptability</a:t>
            </a:r>
          </a:p>
          <a:p>
            <a:pPr marL="342900" indent="-342900">
              <a:buFont typeface="Arial" panose="020B0604020202020204" pitchFamily="34" charset="0"/>
              <a:buChar char="•"/>
            </a:pPr>
            <a:r>
              <a:rPr lang="en-US" sz="1600" noProof="0">
                <a:solidFill>
                  <a:schemeClr val="tx1">
                    <a:lumMod val="50000"/>
                    <a:lumOff val="50000"/>
                  </a:schemeClr>
                </a:solidFill>
                <a:latin typeface="Open Sans" pitchFamily="2" charset="0"/>
                <a:ea typeface="Open Sans" pitchFamily="2" charset="0"/>
                <a:cs typeface="Open Sans" pitchFamily="2" charset="0"/>
              </a:rPr>
              <a:t>Equity</a:t>
            </a:r>
          </a:p>
          <a:p>
            <a:pPr marL="342900" indent="-342900">
              <a:buFont typeface="Arial" panose="020B0604020202020204" pitchFamily="34" charset="0"/>
              <a:buChar char="•"/>
            </a:pPr>
            <a:r>
              <a:rPr lang="en-US" sz="1600" noProof="0">
                <a:solidFill>
                  <a:schemeClr val="tx1">
                    <a:lumMod val="50000"/>
                    <a:lumOff val="50000"/>
                  </a:schemeClr>
                </a:solidFill>
                <a:latin typeface="Open Sans" pitchFamily="2" charset="0"/>
                <a:ea typeface="Open Sans" pitchFamily="2" charset="0"/>
                <a:cs typeface="Open Sans" pitchFamily="2" charset="0"/>
              </a:rPr>
              <a:t>Patient values and preferences</a:t>
            </a:r>
          </a:p>
        </p:txBody>
      </p:sp>
      <p:sp>
        <p:nvSpPr>
          <p:cNvPr id="15" name="TextBox 14">
            <a:extLst>
              <a:ext uri="{FF2B5EF4-FFF2-40B4-BE49-F238E27FC236}">
                <a16:creationId xmlns:a16="http://schemas.microsoft.com/office/drawing/2014/main" id="{3594DD09-C512-854A-ACA3-4CA23486A782}"/>
              </a:ext>
            </a:extLst>
          </p:cNvPr>
          <p:cNvSpPr txBox="1"/>
          <p:nvPr/>
        </p:nvSpPr>
        <p:spPr>
          <a:xfrm>
            <a:off x="3336840" y="4279901"/>
            <a:ext cx="2454139" cy="1625496"/>
          </a:xfrm>
          <a:prstGeom prst="rect">
            <a:avLst/>
          </a:prstGeom>
          <a:solidFill>
            <a:srgbClr val="FED9B0"/>
          </a:solidFill>
          <a:ln w="28575">
            <a:noFill/>
          </a:ln>
        </p:spPr>
        <p:txBody>
          <a:bodyPr wrap="square" rtlCol="0">
            <a:noAutofit/>
          </a:bodyPr>
          <a:lstStyle/>
          <a:p>
            <a:r>
              <a:rPr lang="en-US" sz="1100" b="1" noProof="0">
                <a:solidFill>
                  <a:schemeClr val="tx1">
                    <a:lumMod val="50000"/>
                    <a:lumOff val="50000"/>
                  </a:schemeClr>
                </a:solidFill>
                <a:latin typeface="Open Sans" pitchFamily="2" charset="0"/>
                <a:ea typeface="Open Sans" pitchFamily="2" charset="0"/>
                <a:cs typeface="Open Sans" pitchFamily="2" charset="0"/>
              </a:rPr>
              <a:t>Example: Should adults with primary ITP requiring initial therapy, be treated with corticosteroids (with or without IVIG) + additional agent (MMF, thrombopoietic agent, anti-CD20, SYK inhibitor) or corticosteroids (with or without IVIG)?</a:t>
            </a:r>
          </a:p>
          <a:p>
            <a:endParaRPr lang="en-US" sz="1200" noProof="0">
              <a:solidFill>
                <a:schemeClr val="tx1">
                  <a:lumMod val="50000"/>
                  <a:lumOff val="50000"/>
                </a:schemeClr>
              </a:solidFill>
              <a:latin typeface="Open Sans" pitchFamily="2" charset="0"/>
              <a:ea typeface="Open Sans" pitchFamily="2" charset="0"/>
              <a:cs typeface="Open Sans" pitchFamily="2" charset="0"/>
            </a:endParaRPr>
          </a:p>
        </p:txBody>
      </p:sp>
      <p:sp>
        <p:nvSpPr>
          <p:cNvPr id="16" name="Rectangle 15">
            <a:extLst>
              <a:ext uri="{FF2B5EF4-FFF2-40B4-BE49-F238E27FC236}">
                <a16:creationId xmlns:a16="http://schemas.microsoft.com/office/drawing/2014/main" id="{8E775C9E-F471-A845-8429-D89832F69364}"/>
              </a:ext>
            </a:extLst>
          </p:cNvPr>
          <p:cNvSpPr/>
          <p:nvPr/>
        </p:nvSpPr>
        <p:spPr>
          <a:xfrm>
            <a:off x="8589473" y="2113614"/>
            <a:ext cx="2459736" cy="3791782"/>
          </a:xfrm>
          <a:prstGeom prst="rect">
            <a:avLst/>
          </a:prstGeom>
          <a:solidFill>
            <a:srgbClr val="8B80A3">
              <a:alpha val="47059"/>
            </a:srgbClr>
          </a:solidFill>
        </p:spPr>
        <p:txBody>
          <a:bodyPr wrap="square">
            <a:noAutofit/>
          </a:bodyPr>
          <a:lstStyle/>
          <a:p>
            <a:r>
              <a:rPr lang="en-US" sz="1600" b="1" noProof="0" dirty="0">
                <a:solidFill>
                  <a:srgbClr val="E53E31"/>
                </a:solidFill>
                <a:latin typeface="Open Sans" pitchFamily="2" charset="0"/>
                <a:ea typeface="Open Sans" pitchFamily="2" charset="0"/>
                <a:cs typeface="Open Sans" pitchFamily="2" charset="0"/>
              </a:rPr>
              <a:t>MAKING RECOMMENDATIONS </a:t>
            </a:r>
            <a:endParaRPr lang="en-US" sz="1400" b="1" noProof="0" dirty="0">
              <a:solidFill>
                <a:srgbClr val="E53E31"/>
              </a:solidFill>
              <a:latin typeface="Open Sans" pitchFamily="2" charset="0"/>
              <a:ea typeface="Open Sans" pitchFamily="2" charset="0"/>
              <a:cs typeface="Open Sans" pitchFamily="2" charset="0"/>
            </a:endParaRPr>
          </a:p>
          <a:p>
            <a:r>
              <a:rPr lang="en-US" sz="1400" b="1" noProof="0" dirty="0">
                <a:solidFill>
                  <a:schemeClr val="tx1">
                    <a:lumMod val="50000"/>
                    <a:lumOff val="50000"/>
                  </a:schemeClr>
                </a:solidFill>
                <a:latin typeface="Open Sans" pitchFamily="2" charset="0"/>
                <a:ea typeface="Open Sans" pitchFamily="2" charset="0"/>
                <a:cs typeface="Open Sans" pitchFamily="2" charset="0"/>
              </a:rPr>
              <a:t>Recommendations made </a:t>
            </a:r>
            <a:r>
              <a:rPr lang="en-US" sz="1400" noProof="0" dirty="0">
                <a:solidFill>
                  <a:schemeClr val="tx1">
                    <a:lumMod val="50000"/>
                    <a:lumOff val="50000"/>
                  </a:schemeClr>
                </a:solidFill>
                <a:latin typeface="Open Sans" pitchFamily="2" charset="0"/>
                <a:ea typeface="Open Sans" pitchFamily="2" charset="0"/>
                <a:cs typeface="Open Sans" pitchFamily="2" charset="0"/>
              </a:rPr>
              <a:t>by guideline panel members based on evidence for all factors</a:t>
            </a:r>
          </a:p>
        </p:txBody>
      </p:sp>
      <p:sp>
        <p:nvSpPr>
          <p:cNvPr id="3" name="TextBox 4">
            <a:extLst>
              <a:ext uri="{FF2B5EF4-FFF2-40B4-BE49-F238E27FC236}">
                <a16:creationId xmlns:a16="http://schemas.microsoft.com/office/drawing/2014/main" id="{F1FDBB2D-29F3-9F53-4090-DB47C3043CCB}"/>
              </a:ext>
            </a:extLst>
          </p:cNvPr>
          <p:cNvSpPr txBox="1"/>
          <p:nvPr/>
        </p:nvSpPr>
        <p:spPr>
          <a:xfrm>
            <a:off x="625059" y="5905397"/>
            <a:ext cx="10331840" cy="523220"/>
          </a:xfrm>
          <a:prstGeom prst="rect">
            <a:avLst/>
          </a:prstGeom>
          <a:noFill/>
        </p:spPr>
        <p:txBody>
          <a:bodyPr wrap="square" lIns="91440" tIns="45720" rIns="91440" bIns="4572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i="1" noProof="0" dirty="0">
                <a:solidFill>
                  <a:schemeClr val="tx1">
                    <a:lumMod val="50000"/>
                    <a:lumOff val="50000"/>
                  </a:schemeClr>
                </a:solidFill>
                <a:latin typeface="Open Sans" pitchFamily="2" charset="0"/>
                <a:ea typeface="Open Sans" pitchFamily="2" charset="0"/>
                <a:cs typeface="Open Sans" pitchFamily="2" charset="0"/>
              </a:rPr>
              <a:t>ASH guidelines are reviewed annually by expert work groups convened by ASH. When a guideline requires updating, resources derived from it, such as this slide set, are removed from the ASH website. </a:t>
            </a:r>
          </a:p>
        </p:txBody>
      </p:sp>
    </p:spTree>
    <p:extLst>
      <p:ext uri="{BB962C8B-B14F-4D97-AF65-F5344CB8AC3E}">
        <p14:creationId xmlns:p14="http://schemas.microsoft.com/office/powerpoint/2010/main" val="12226504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5"/>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4"/>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3" grpId="0" animBg="1"/>
      <p:bldP spid="14" grpId="0" animBg="1"/>
      <p:bldP spid="15" grpId="0" animBg="1"/>
      <p:bldP spid="16" grpId="0" animBg="1"/>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F5D7BA-9417-4A77-A962-BD4FBB579F82}"/>
              </a:ext>
            </a:extLst>
          </p:cNvPr>
          <p:cNvSpPr>
            <a:spLocks noGrp="1"/>
          </p:cNvSpPr>
          <p:nvPr>
            <p:ph type="title"/>
          </p:nvPr>
        </p:nvSpPr>
        <p:spPr/>
        <p:txBody>
          <a:bodyPr lIns="0" tIns="0" rIns="0" bIns="0" anchor="t"/>
          <a:lstStyle/>
          <a:p>
            <a:r>
              <a:rPr lang="en-US" sz="2600" dirty="0">
                <a:latin typeface="Barlow Condensed" panose="00000506000000000000" pitchFamily="2" charset="0"/>
                <a:ea typeface="Calibri"/>
                <a:cs typeface="Calibri"/>
              </a:rPr>
              <a:t>Good practice statements: </a:t>
            </a:r>
            <a:endParaRPr lang="en-CA" dirty="0">
              <a:latin typeface="Barlow Condensed" panose="00000506000000000000" pitchFamily="2" charset="0"/>
            </a:endParaRPr>
          </a:p>
        </p:txBody>
      </p:sp>
      <p:sp>
        <p:nvSpPr>
          <p:cNvPr id="4" name="TextBox 3">
            <a:extLst>
              <a:ext uri="{FF2B5EF4-FFF2-40B4-BE49-F238E27FC236}">
                <a16:creationId xmlns:a16="http://schemas.microsoft.com/office/drawing/2014/main" id="{1F308EEF-EBA2-4416-ACDE-3B35F899E6EA}"/>
              </a:ext>
            </a:extLst>
          </p:cNvPr>
          <p:cNvSpPr txBox="1"/>
          <p:nvPr/>
        </p:nvSpPr>
        <p:spPr>
          <a:xfrm>
            <a:off x="1750093" y="2221165"/>
            <a:ext cx="8691814" cy="1015663"/>
          </a:xfrm>
          <a:prstGeom prst="rect">
            <a:avLst/>
          </a:prstGeom>
          <a:solidFill>
            <a:srgbClr val="C9D7AF"/>
          </a:solidFill>
        </p:spPr>
        <p:txBody>
          <a:bodyPr wrap="square" lIns="91440" tIns="45720" rIns="91440" bIns="45720" rtlCol="0" anchor="t">
            <a:spAutoFit/>
          </a:bodyPr>
          <a:lstStyle/>
          <a:p>
            <a:pPr>
              <a:defRPr/>
            </a:pPr>
            <a:r>
              <a:rPr lang="en-CA" sz="2000" b="1">
                <a:solidFill>
                  <a:prstClr val="black">
                    <a:lumMod val="50000"/>
                    <a:lumOff val="50000"/>
                  </a:prstClr>
                </a:solidFill>
                <a:latin typeface="Open Sans" pitchFamily="2" charset="0"/>
                <a:ea typeface="Open Sans" pitchFamily="2" charset="0"/>
                <a:cs typeface="Open Sans" pitchFamily="2" charset="0"/>
              </a:rPr>
              <a:t>Background:</a:t>
            </a:r>
            <a:r>
              <a:rPr lang="en-CA" sz="2000">
                <a:solidFill>
                  <a:prstClr val="black">
                    <a:lumMod val="50000"/>
                    <a:lumOff val="50000"/>
                  </a:prstClr>
                </a:solidFill>
                <a:latin typeface="Open Sans" pitchFamily="2" charset="0"/>
                <a:ea typeface="Open Sans" pitchFamily="2" charset="0"/>
                <a:cs typeface="Open Sans" pitchFamily="2" charset="0"/>
              </a:rPr>
              <a:t> Patients differ in their response to and tolerance of individual thrombopoietic agents. Patients who have failed to respond to one agent may respond to a different one.</a:t>
            </a:r>
            <a:endParaRPr lang="en-CA" sz="2000" b="0" i="0" u="none" strike="noStrike" kern="1200" cap="none" spc="0" normalizeH="0" baseline="0" noProof="0">
              <a:ln>
                <a:noFill/>
              </a:ln>
              <a:solidFill>
                <a:prstClr val="black">
                  <a:lumMod val="50000"/>
                  <a:lumOff val="50000"/>
                </a:prstClr>
              </a:solidFill>
              <a:effectLst/>
              <a:uLnTx/>
              <a:uFillTx/>
              <a:latin typeface="Open Sans" pitchFamily="2" charset="0"/>
              <a:ea typeface="Open Sans" pitchFamily="2" charset="0"/>
              <a:cs typeface="Open Sans" pitchFamily="2" charset="0"/>
            </a:endParaRPr>
          </a:p>
        </p:txBody>
      </p:sp>
      <p:sp>
        <p:nvSpPr>
          <p:cNvPr id="3" name="TextBox 2">
            <a:extLst>
              <a:ext uri="{FF2B5EF4-FFF2-40B4-BE49-F238E27FC236}">
                <a16:creationId xmlns:a16="http://schemas.microsoft.com/office/drawing/2014/main" id="{8366F12A-838B-4D91-831B-1523FD2C7EE4}"/>
              </a:ext>
            </a:extLst>
          </p:cNvPr>
          <p:cNvSpPr txBox="1"/>
          <p:nvPr/>
        </p:nvSpPr>
        <p:spPr>
          <a:xfrm>
            <a:off x="1750093" y="3430135"/>
            <a:ext cx="8691814" cy="1015663"/>
          </a:xfrm>
          <a:prstGeom prst="rect">
            <a:avLst/>
          </a:prstGeom>
          <a:solidFill>
            <a:srgbClr val="CDE8EB"/>
          </a:solidFill>
        </p:spPr>
        <p:txBody>
          <a:bodyPr wrap="square" lIns="91440" tIns="45720" rIns="91440" bIns="45720" rtlCol="0" anchor="t">
            <a:spAutoFit/>
          </a:bodyPr>
          <a:lstStyle/>
          <a:p>
            <a:pPr>
              <a:defRPr/>
            </a:pPr>
            <a:r>
              <a:rPr lang="en-CA" sz="2000" dirty="0">
                <a:solidFill>
                  <a:prstClr val="black">
                    <a:lumMod val="50000"/>
                    <a:lumOff val="50000"/>
                  </a:prstClr>
                </a:solidFill>
                <a:latin typeface="Open Sans" pitchFamily="2" charset="0"/>
                <a:ea typeface="Open Sans" pitchFamily="2" charset="0"/>
                <a:cs typeface="Open Sans" pitchFamily="2" charset="0"/>
              </a:rPr>
              <a:t>Switching to a different thrombopoietic agent may be considered based on insufficient response, adverse effects, comorbidities, poor adherence, or patient preference.</a:t>
            </a:r>
          </a:p>
        </p:txBody>
      </p:sp>
      <p:sp>
        <p:nvSpPr>
          <p:cNvPr id="7" name="TextBox 6">
            <a:extLst>
              <a:ext uri="{FF2B5EF4-FFF2-40B4-BE49-F238E27FC236}">
                <a16:creationId xmlns:a16="http://schemas.microsoft.com/office/drawing/2014/main" id="{20226332-E386-4437-6C39-9EA98C1C60C3}"/>
              </a:ext>
            </a:extLst>
          </p:cNvPr>
          <p:cNvSpPr txBox="1"/>
          <p:nvPr/>
        </p:nvSpPr>
        <p:spPr>
          <a:xfrm>
            <a:off x="1750093" y="4644171"/>
            <a:ext cx="8691814" cy="1323439"/>
          </a:xfrm>
          <a:prstGeom prst="rect">
            <a:avLst/>
          </a:prstGeom>
          <a:solidFill>
            <a:srgbClr val="CDE8EB"/>
          </a:solidFill>
        </p:spPr>
        <p:txBody>
          <a:bodyPr wrap="square" lIns="91440" tIns="45720" rIns="91440" bIns="45720" rtlCol="0" anchor="t">
            <a:spAutoFit/>
          </a:bodyPr>
          <a:lstStyle/>
          <a:p>
            <a:pPr>
              <a:defRPr/>
            </a:pPr>
            <a:r>
              <a:rPr lang="en-CA" sz="2000" dirty="0">
                <a:solidFill>
                  <a:prstClr val="black">
                    <a:lumMod val="50000"/>
                    <a:lumOff val="50000"/>
                  </a:prstClr>
                </a:solidFill>
                <a:latin typeface="Open Sans" pitchFamily="2" charset="0"/>
                <a:ea typeface="Open Sans" pitchFamily="2" charset="0"/>
                <a:cs typeface="Open Sans" pitchFamily="2" charset="0"/>
              </a:rPr>
              <a:t>Shared decision-making with the patient, documentation of the rationale for switching, avoidance of treatment gaps, and close monitoring around the time of switching are good practices to ensure optimal outcomes and continuity of care. </a:t>
            </a:r>
            <a:endParaRPr lang="en-US" dirty="0">
              <a:solidFill>
                <a:prstClr val="black">
                  <a:lumMod val="50000"/>
                  <a:lumOff val="50000"/>
                </a:prstClr>
              </a:solidFill>
              <a:latin typeface="Open Sans" pitchFamily="2" charset="0"/>
              <a:ea typeface="Open Sans" pitchFamily="2" charset="0"/>
              <a:cs typeface="Open Sans" pitchFamily="2" charset="0"/>
            </a:endParaRPr>
          </a:p>
        </p:txBody>
      </p:sp>
    </p:spTree>
    <p:extLst>
      <p:ext uri="{BB962C8B-B14F-4D97-AF65-F5344CB8AC3E}">
        <p14:creationId xmlns:p14="http://schemas.microsoft.com/office/powerpoint/2010/main" val="4058289463"/>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3F8ED3-7A9E-4FF0-A99B-08D111C93A89}"/>
              </a:ext>
            </a:extLst>
          </p:cNvPr>
          <p:cNvSpPr>
            <a:spLocks noGrp="1"/>
          </p:cNvSpPr>
          <p:nvPr>
            <p:ph type="title"/>
          </p:nvPr>
        </p:nvSpPr>
        <p:spPr/>
        <p:txBody>
          <a:bodyPr/>
          <a:lstStyle/>
          <a:p>
            <a:r>
              <a:rPr lang="en-CA" dirty="0">
                <a:latin typeface="Barlow Condensed" panose="00000506000000000000" pitchFamily="2" charset="0"/>
              </a:rPr>
              <a:t>Future Priorities for Research </a:t>
            </a:r>
          </a:p>
        </p:txBody>
      </p:sp>
      <p:sp>
        <p:nvSpPr>
          <p:cNvPr id="3" name="Content Placeholder 2">
            <a:extLst>
              <a:ext uri="{FF2B5EF4-FFF2-40B4-BE49-F238E27FC236}">
                <a16:creationId xmlns:a16="http://schemas.microsoft.com/office/drawing/2014/main" id="{EAAE8ED7-A2C9-4813-B75C-71A713A8C2AE}"/>
              </a:ext>
            </a:extLst>
          </p:cNvPr>
          <p:cNvSpPr>
            <a:spLocks noGrp="1"/>
          </p:cNvSpPr>
          <p:nvPr>
            <p:ph idx="1"/>
          </p:nvPr>
        </p:nvSpPr>
        <p:spPr>
          <a:xfrm>
            <a:off x="419100" y="1918270"/>
            <a:ext cx="11578224" cy="4497301"/>
          </a:xfrm>
          <a:noFill/>
        </p:spPr>
        <p:txBody>
          <a:bodyPr lIns="0" tIns="0" rIns="0" bIns="0" anchor="t">
            <a:noAutofit/>
          </a:bodyPr>
          <a:lstStyle/>
          <a:p>
            <a:pPr marL="456565" indent="-456565">
              <a:spcBef>
                <a:spcPts val="1400"/>
              </a:spcBef>
              <a:spcAft>
                <a:spcPts val="700"/>
              </a:spcAft>
            </a:pPr>
            <a:r>
              <a:rPr lang="en-GB" sz="1800" dirty="0">
                <a:latin typeface="Open Sans" pitchFamily="2" charset="0"/>
                <a:ea typeface="Open Sans" pitchFamily="2" charset="0"/>
                <a:cs typeface="Open Sans" pitchFamily="2" charset="0"/>
              </a:rPr>
              <a:t>Determination of the optimal initial therapy (modality, dose, and duration of treatment), including corticosteroids alone vs. combination regimens with rituximab or thrombopoietic agents</a:t>
            </a:r>
          </a:p>
          <a:p>
            <a:pPr marL="456565" indent="-456565">
              <a:spcBef>
                <a:spcPts val="1400"/>
              </a:spcBef>
              <a:spcAft>
                <a:spcPts val="700"/>
              </a:spcAft>
            </a:pPr>
            <a:r>
              <a:rPr lang="en-GB" sz="1800" dirty="0">
                <a:latin typeface="Open Sans" pitchFamily="2" charset="0"/>
                <a:ea typeface="Open Sans" pitchFamily="2" charset="0"/>
                <a:cs typeface="Open Sans" pitchFamily="2" charset="0"/>
              </a:rPr>
              <a:t>Impact of the interval between diagnosis and start of initial therapy on outcomes, and long‑term follow‑up to determine </a:t>
            </a:r>
            <a:r>
              <a:rPr lang="en-GB" sz="1800" dirty="0" err="1">
                <a:latin typeface="Open Sans" pitchFamily="2" charset="0"/>
                <a:ea typeface="Open Sans" pitchFamily="2" charset="0"/>
                <a:cs typeface="Open Sans" pitchFamily="2" charset="0"/>
              </a:rPr>
              <a:t>SRoT</a:t>
            </a:r>
            <a:r>
              <a:rPr lang="en-GB" sz="1800" dirty="0">
                <a:latin typeface="Open Sans" pitchFamily="2" charset="0"/>
                <a:ea typeface="Open Sans" pitchFamily="2" charset="0"/>
                <a:cs typeface="Open Sans" pitchFamily="2" charset="0"/>
              </a:rPr>
              <a:t> beyond 12 months after initial combination therapy (do these regimens “cure” some patients or mainly postpone relapse?)</a:t>
            </a:r>
          </a:p>
          <a:p>
            <a:pPr marL="456565" indent="-456565">
              <a:spcBef>
                <a:spcPts val="1400"/>
              </a:spcBef>
              <a:spcAft>
                <a:spcPts val="700"/>
              </a:spcAft>
            </a:pPr>
            <a:r>
              <a:rPr lang="en-GB" sz="1800" dirty="0">
                <a:latin typeface="Open Sans" pitchFamily="2" charset="0"/>
                <a:ea typeface="Open Sans" pitchFamily="2" charset="0"/>
                <a:cs typeface="Open Sans" pitchFamily="2" charset="0"/>
              </a:rPr>
              <a:t>Determination of the optimal second‑line therapy (modality and timing), and generation of more and higher‑quality evidence on agents such as azathioprine, MMF, BTK inhibitors, and SYK inhibitors, including their use in refractory disease and in combination regimens</a:t>
            </a:r>
          </a:p>
          <a:p>
            <a:pPr marL="456565" indent="-456565">
              <a:spcBef>
                <a:spcPts val="1400"/>
              </a:spcBef>
              <a:spcAft>
                <a:spcPts val="700"/>
              </a:spcAft>
            </a:pPr>
            <a:r>
              <a:rPr lang="en-GB" sz="1800" dirty="0">
                <a:latin typeface="Open Sans" pitchFamily="2" charset="0"/>
                <a:ea typeface="Open Sans" pitchFamily="2" charset="0"/>
                <a:cs typeface="Open Sans" pitchFamily="2" charset="0"/>
              </a:rPr>
              <a:t>Identification of clinical predictors and/or biomarkers to guide prioritization and sequencing of specific therapies in individual patients</a:t>
            </a:r>
          </a:p>
          <a:p>
            <a:pPr marL="456565" indent="-456565">
              <a:spcBef>
                <a:spcPts val="1400"/>
              </a:spcBef>
              <a:spcAft>
                <a:spcPts val="700"/>
              </a:spcAft>
            </a:pPr>
            <a:r>
              <a:rPr lang="en-GB" sz="1800" dirty="0">
                <a:latin typeface="Open Sans" pitchFamily="2" charset="0"/>
                <a:ea typeface="Open Sans" pitchFamily="2" charset="0"/>
                <a:cs typeface="Open Sans" pitchFamily="2" charset="0"/>
              </a:rPr>
              <a:t>Evaluation of the safety of ITP therapies in pregnancy and other vulnerable populations, with attention to long‑term outcomes</a:t>
            </a:r>
          </a:p>
          <a:p>
            <a:pPr marL="0" indent="0">
              <a:buNone/>
            </a:pPr>
            <a:endParaRPr lang="en-GB" sz="1400" dirty="0">
              <a:latin typeface="Open Sans" pitchFamily="2" charset="0"/>
              <a:ea typeface="Open Sans" pitchFamily="2" charset="0"/>
              <a:cs typeface="Open Sans" pitchFamily="2" charset="0"/>
            </a:endParaRPr>
          </a:p>
        </p:txBody>
      </p:sp>
    </p:spTree>
    <p:extLst>
      <p:ext uri="{BB962C8B-B14F-4D97-AF65-F5344CB8AC3E}">
        <p14:creationId xmlns:p14="http://schemas.microsoft.com/office/powerpoint/2010/main" val="246180939"/>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794FDB-8E68-DEF2-A1C9-0498476CC969}"/>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97119753-FA03-37D0-16D0-61F169D87048}"/>
              </a:ext>
            </a:extLst>
          </p:cNvPr>
          <p:cNvSpPr>
            <a:spLocks noGrp="1"/>
          </p:cNvSpPr>
          <p:nvPr>
            <p:ph type="title"/>
          </p:nvPr>
        </p:nvSpPr>
        <p:spPr/>
        <p:txBody>
          <a:bodyPr lIns="0" tIns="0" rIns="0" bIns="0" anchor="t"/>
          <a:lstStyle/>
          <a:p>
            <a:r>
              <a:rPr lang="en-US" sz="2670" b="1" noProof="0" dirty="0">
                <a:latin typeface="Barlow Condensed" panose="00000506000000000000" pitchFamily="2" charset="0"/>
                <a:ea typeface="Geneva"/>
              </a:rPr>
              <a:t>In Summary: </a:t>
            </a:r>
            <a:r>
              <a:rPr lang="en-US" sz="2670" noProof="0" dirty="0">
                <a:latin typeface="Barlow Condensed" panose="00000506000000000000" pitchFamily="2" charset="0"/>
                <a:ea typeface="Geneva"/>
              </a:rPr>
              <a:t>Back to our </a:t>
            </a:r>
            <a:r>
              <a:rPr lang="en-US" sz="2670" dirty="0">
                <a:latin typeface="Barlow Condensed" panose="00000506000000000000" pitchFamily="2" charset="0"/>
                <a:ea typeface="Geneva"/>
              </a:rPr>
              <a:t>Learning Objectives</a:t>
            </a:r>
            <a:endParaRPr lang="en-US" sz="2670" noProof="0" dirty="0">
              <a:latin typeface="Barlow Condensed" panose="00000506000000000000" pitchFamily="2" charset="0"/>
              <a:ea typeface="Geneva"/>
            </a:endParaRPr>
          </a:p>
        </p:txBody>
      </p:sp>
      <p:sp>
        <p:nvSpPr>
          <p:cNvPr id="6" name="Content Placeholder 5">
            <a:extLst>
              <a:ext uri="{FF2B5EF4-FFF2-40B4-BE49-F238E27FC236}">
                <a16:creationId xmlns:a16="http://schemas.microsoft.com/office/drawing/2014/main" id="{D811564E-5FA5-FE2B-E174-5DCBC128A2FF}"/>
              </a:ext>
            </a:extLst>
          </p:cNvPr>
          <p:cNvSpPr>
            <a:spLocks noGrp="1"/>
          </p:cNvSpPr>
          <p:nvPr>
            <p:ph idx="1"/>
          </p:nvPr>
        </p:nvSpPr>
        <p:spPr>
          <a:xfrm>
            <a:off x="419100" y="1900359"/>
            <a:ext cx="10972800" cy="4414840"/>
          </a:xfrm>
        </p:spPr>
        <p:txBody>
          <a:bodyPr>
            <a:noAutofit/>
          </a:bodyPr>
          <a:lstStyle/>
          <a:p>
            <a:pPr marL="0" indent="0">
              <a:buNone/>
            </a:pPr>
            <a:r>
              <a:rPr lang="en-US" sz="2400" b="1" noProof="0" dirty="0">
                <a:latin typeface="Open Sans" pitchFamily="2" charset="0"/>
                <a:ea typeface="Open Sans" pitchFamily="2" charset="0"/>
                <a:cs typeface="Open Sans" pitchFamily="2" charset="0"/>
              </a:rPr>
              <a:t>By the end of this session, you should be able to</a:t>
            </a:r>
          </a:p>
          <a:p>
            <a:pPr marL="0" indent="0">
              <a:buNone/>
            </a:pPr>
            <a:endParaRPr lang="en-US" noProof="0" dirty="0">
              <a:latin typeface="Open Sans" pitchFamily="2" charset="0"/>
              <a:ea typeface="Open Sans" pitchFamily="2" charset="0"/>
              <a:cs typeface="Open Sans" pitchFamily="2" charset="0"/>
            </a:endParaRPr>
          </a:p>
          <a:p>
            <a:pPr marL="514350" indent="-514350">
              <a:spcAft>
                <a:spcPts val="600"/>
              </a:spcAft>
              <a:buFont typeface="Arial" charset="0"/>
              <a:buAutoNum type="arabicPeriod"/>
            </a:pPr>
            <a:r>
              <a:rPr lang="en-US" sz="2400" noProof="0" dirty="0">
                <a:latin typeface="Open Sans" pitchFamily="2" charset="0"/>
                <a:ea typeface="Open Sans" pitchFamily="2" charset="0"/>
                <a:cs typeface="Open Sans" pitchFamily="2" charset="0"/>
              </a:rPr>
              <a:t>Choose appropriate initial treatment for adults with primary ITP </a:t>
            </a:r>
            <a:r>
              <a:rPr lang="en-US" sz="2400" b="1" dirty="0">
                <a:latin typeface="Open Sans" pitchFamily="2" charset="0"/>
                <a:ea typeface="Open Sans" pitchFamily="2" charset="0"/>
                <a:cs typeface="Open Sans" pitchFamily="2" charset="0"/>
              </a:rPr>
              <a:t>(Case 1)</a:t>
            </a:r>
            <a:endParaRPr lang="en-US" sz="2400" noProof="0" dirty="0">
              <a:latin typeface="Open Sans" pitchFamily="2" charset="0"/>
              <a:ea typeface="Open Sans" pitchFamily="2" charset="0"/>
              <a:cs typeface="Open Sans" pitchFamily="2" charset="0"/>
            </a:endParaRPr>
          </a:p>
          <a:p>
            <a:pPr marL="514350" indent="-514350">
              <a:spcAft>
                <a:spcPts val="600"/>
              </a:spcAft>
              <a:buFont typeface="Arial" charset="0"/>
              <a:buAutoNum type="arabicPeriod"/>
            </a:pPr>
            <a:r>
              <a:rPr lang="en-US" sz="2400" noProof="0" dirty="0">
                <a:latin typeface="Open Sans" pitchFamily="2" charset="0"/>
                <a:ea typeface="Open Sans" pitchFamily="2" charset="0"/>
                <a:cs typeface="Open Sans" pitchFamily="2" charset="0"/>
              </a:rPr>
              <a:t>Choose appropriate therapy for adults with primary ITP requiring additional treatment after corticosteroids (with or without IVIG) </a:t>
            </a:r>
            <a:r>
              <a:rPr lang="en-US" sz="2400" b="1" dirty="0">
                <a:latin typeface="Open Sans" pitchFamily="2" charset="0"/>
                <a:ea typeface="Open Sans" pitchFamily="2" charset="0"/>
                <a:cs typeface="Open Sans" pitchFamily="2" charset="0"/>
              </a:rPr>
              <a:t>(Case 2)</a:t>
            </a:r>
            <a:endParaRPr lang="en-US" sz="2400" noProof="0" dirty="0">
              <a:latin typeface="Open Sans" pitchFamily="2" charset="0"/>
              <a:ea typeface="Open Sans" pitchFamily="2" charset="0"/>
              <a:cs typeface="Open Sans" pitchFamily="2" charset="0"/>
            </a:endParaRPr>
          </a:p>
          <a:p>
            <a:pPr marL="514350" indent="-514350">
              <a:spcAft>
                <a:spcPts val="600"/>
              </a:spcAft>
              <a:buFont typeface="Arial" charset="0"/>
              <a:buAutoNum type="arabicPeriod"/>
            </a:pPr>
            <a:r>
              <a:rPr lang="en-US" sz="2400" noProof="0" dirty="0">
                <a:latin typeface="Open Sans" pitchFamily="2" charset="0"/>
                <a:ea typeface="Open Sans" pitchFamily="2" charset="0"/>
                <a:cs typeface="Open Sans" pitchFamily="2" charset="0"/>
              </a:rPr>
              <a:t>Determine the role and optimal timing of splenectomy in the modern treatment landscape </a:t>
            </a:r>
            <a:r>
              <a:rPr lang="en-US" sz="2400" b="1" noProof="0" dirty="0">
                <a:latin typeface="Open Sans" pitchFamily="2" charset="0"/>
                <a:ea typeface="Open Sans" pitchFamily="2" charset="0"/>
                <a:cs typeface="Open Sans" pitchFamily="2" charset="0"/>
              </a:rPr>
              <a:t>(Case 3)</a:t>
            </a:r>
            <a:endParaRPr lang="en-US" sz="2400" noProof="0" dirty="0">
              <a:latin typeface="Open Sans" pitchFamily="2" charset="0"/>
              <a:ea typeface="Open Sans" pitchFamily="2" charset="0"/>
              <a:cs typeface="Open Sans" pitchFamily="2" charset="0"/>
            </a:endParaRPr>
          </a:p>
          <a:p>
            <a:pPr marL="514350" indent="-514350">
              <a:spcAft>
                <a:spcPts val="600"/>
              </a:spcAft>
              <a:buAutoNum type="arabicPeriod"/>
            </a:pPr>
            <a:r>
              <a:rPr lang="en-US" sz="2400" noProof="0" dirty="0">
                <a:latin typeface="Open Sans" pitchFamily="2" charset="0"/>
                <a:ea typeface="Open Sans" pitchFamily="2" charset="0"/>
                <a:cs typeface="Open Sans" pitchFamily="2" charset="0"/>
              </a:rPr>
              <a:t>Optimize treatment sequencing, including switching between thrombopoietic agents when appropriate </a:t>
            </a:r>
            <a:r>
              <a:rPr lang="en-US" sz="2400" b="1" noProof="0" dirty="0">
                <a:latin typeface="Open Sans" pitchFamily="2" charset="0"/>
                <a:ea typeface="Open Sans" pitchFamily="2" charset="0"/>
                <a:cs typeface="Open Sans" pitchFamily="2" charset="0"/>
              </a:rPr>
              <a:t>(Case 4)</a:t>
            </a:r>
            <a:endParaRPr lang="en-US" sz="2400" noProof="0" dirty="0">
              <a:latin typeface="Open Sans" pitchFamily="2" charset="0"/>
              <a:ea typeface="Open Sans" pitchFamily="2" charset="0"/>
              <a:cs typeface="Open Sans" pitchFamily="2" charset="0"/>
            </a:endParaRPr>
          </a:p>
        </p:txBody>
      </p:sp>
    </p:spTree>
    <p:extLst>
      <p:ext uri="{BB962C8B-B14F-4D97-AF65-F5344CB8AC3E}">
        <p14:creationId xmlns:p14="http://schemas.microsoft.com/office/powerpoint/2010/main" val="1331069481"/>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5CB80B-6BB9-4FEC-97F6-F52DEF377AD4}"/>
              </a:ext>
            </a:extLst>
          </p:cNvPr>
          <p:cNvSpPr>
            <a:spLocks noGrp="1"/>
          </p:cNvSpPr>
          <p:nvPr>
            <p:ph type="title"/>
          </p:nvPr>
        </p:nvSpPr>
        <p:spPr/>
        <p:txBody>
          <a:bodyPr/>
          <a:lstStyle/>
          <a:p>
            <a:r>
              <a:rPr lang="en-CA" dirty="0">
                <a:latin typeface="Barlow Condensed" panose="00000506000000000000" pitchFamily="2" charset="0"/>
              </a:rPr>
              <a:t>Acknowledgements</a:t>
            </a:r>
          </a:p>
        </p:txBody>
      </p:sp>
      <p:sp>
        <p:nvSpPr>
          <p:cNvPr id="3" name="Content Placeholder 2">
            <a:extLst>
              <a:ext uri="{FF2B5EF4-FFF2-40B4-BE49-F238E27FC236}">
                <a16:creationId xmlns:a16="http://schemas.microsoft.com/office/drawing/2014/main" id="{312188CC-0829-495A-870F-168102C9D1EE}"/>
              </a:ext>
            </a:extLst>
          </p:cNvPr>
          <p:cNvSpPr>
            <a:spLocks noGrp="1"/>
          </p:cNvSpPr>
          <p:nvPr>
            <p:ph idx="1"/>
          </p:nvPr>
        </p:nvSpPr>
        <p:spPr/>
        <p:txBody>
          <a:bodyPr>
            <a:normAutofit/>
          </a:bodyPr>
          <a:lstStyle/>
          <a:p>
            <a:r>
              <a:rPr lang="en-US" sz="2400" dirty="0">
                <a:latin typeface="Open Sans" pitchFamily="2" charset="0"/>
                <a:ea typeface="Open Sans" pitchFamily="2" charset="0"/>
                <a:cs typeface="Open Sans" pitchFamily="2" charset="0"/>
              </a:rPr>
              <a:t>ASH guideline panel team members</a:t>
            </a:r>
          </a:p>
          <a:p>
            <a:r>
              <a:rPr lang="en-US" sz="2400" dirty="0">
                <a:latin typeface="Open Sans" pitchFamily="2" charset="0"/>
                <a:ea typeface="Open Sans" pitchFamily="2" charset="0"/>
                <a:cs typeface="Open Sans" pitchFamily="2" charset="0"/>
              </a:rPr>
              <a:t>The University Of Oklahoma Health Sciences Center (</a:t>
            </a:r>
            <a:r>
              <a:rPr lang="en-CA" sz="2400" dirty="0">
                <a:latin typeface="Open Sans" pitchFamily="2" charset="0"/>
                <a:ea typeface="Open Sans" pitchFamily="2" charset="0"/>
                <a:cs typeface="Open Sans" pitchFamily="2" charset="0"/>
              </a:rPr>
              <a:t>OUHSC)</a:t>
            </a:r>
          </a:p>
          <a:p>
            <a:r>
              <a:rPr lang="en-US" sz="2400" dirty="0">
                <a:latin typeface="Open Sans" pitchFamily="2" charset="0"/>
                <a:ea typeface="Open Sans" pitchFamily="2" charset="0"/>
                <a:cs typeface="Open Sans" pitchFamily="2" charset="0"/>
              </a:rPr>
              <a:t>Authors of ASH ITP slide sets</a:t>
            </a:r>
            <a:r>
              <a:rPr lang="en-CA" sz="2400" dirty="0">
                <a:latin typeface="Open Sans" pitchFamily="2" charset="0"/>
                <a:ea typeface="Open Sans" pitchFamily="2" charset="0"/>
                <a:cs typeface="Open Sans" pitchFamily="2" charset="0"/>
              </a:rPr>
              <a:t>: Drs. Sylvain Audia, Tomás José González-López, Mirjana Mitrovic, Sandhya Panch</a:t>
            </a:r>
          </a:p>
          <a:p>
            <a:pPr marL="0" indent="0">
              <a:buNone/>
            </a:pPr>
            <a:endParaRPr lang="en-CA" sz="2400" dirty="0">
              <a:latin typeface="Open Sans" pitchFamily="2" charset="0"/>
              <a:ea typeface="Open Sans" pitchFamily="2" charset="0"/>
              <a:cs typeface="Open Sans" pitchFamily="2" charset="0"/>
            </a:endParaRPr>
          </a:p>
          <a:p>
            <a:pPr marL="0" indent="0">
              <a:buNone/>
            </a:pPr>
            <a:r>
              <a:rPr lang="en-CA" sz="2400" dirty="0">
                <a:latin typeface="Open Sans" pitchFamily="2" charset="0"/>
                <a:ea typeface="Open Sans" pitchFamily="2" charset="0"/>
                <a:cs typeface="Open Sans" pitchFamily="2" charset="0"/>
              </a:rPr>
              <a:t>See more about the </a:t>
            </a:r>
            <a:r>
              <a:rPr lang="en-CA" sz="2400" b="1" dirty="0">
                <a:latin typeface="Open Sans" pitchFamily="2" charset="0"/>
                <a:ea typeface="Open Sans" pitchFamily="2" charset="0"/>
                <a:cs typeface="Open Sans" pitchFamily="2" charset="0"/>
              </a:rPr>
              <a:t>ASH ITP guidelines </a:t>
            </a:r>
            <a:r>
              <a:rPr lang="en-CA" sz="2400" dirty="0">
                <a:latin typeface="Open Sans" pitchFamily="2" charset="0"/>
                <a:ea typeface="Open Sans" pitchFamily="2" charset="0"/>
                <a:cs typeface="Open Sans" pitchFamily="2" charset="0"/>
              </a:rPr>
              <a:t>at </a:t>
            </a:r>
            <a:r>
              <a:rPr lang="en-CA" sz="2400" dirty="0">
                <a:latin typeface="Open Sans" pitchFamily="2" charset="0"/>
                <a:ea typeface="Open Sans" pitchFamily="2" charset="0"/>
                <a:cs typeface="Open Sans" pitchFamily="2" charset="0"/>
                <a:hlinkClick r:id="rId3"/>
              </a:rPr>
              <a:t>https://www.hematology.org/immune-thrombocytopenia-guidelines</a:t>
            </a:r>
            <a:r>
              <a:rPr lang="en-CA" sz="2400" dirty="0">
                <a:latin typeface="Open Sans" pitchFamily="2" charset="0"/>
                <a:ea typeface="Open Sans" pitchFamily="2" charset="0"/>
                <a:cs typeface="Open Sans" pitchFamily="2" charset="0"/>
              </a:rPr>
              <a:t>. </a:t>
            </a:r>
            <a:endParaRPr lang="en-CA" sz="2400" i="1" dirty="0">
              <a:latin typeface="Open Sans" pitchFamily="2" charset="0"/>
              <a:ea typeface="Open Sans" pitchFamily="2" charset="0"/>
              <a:cs typeface="Open Sans" pitchFamily="2" charset="0"/>
            </a:endParaRPr>
          </a:p>
        </p:txBody>
      </p:sp>
    </p:spTree>
    <p:extLst>
      <p:ext uri="{BB962C8B-B14F-4D97-AF65-F5344CB8AC3E}">
        <p14:creationId xmlns:p14="http://schemas.microsoft.com/office/powerpoint/2010/main" val="116373232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91F55E-1F8A-4BF9-ABF2-7CF90873A465}"/>
              </a:ext>
            </a:extLst>
          </p:cNvPr>
          <p:cNvSpPr>
            <a:spLocks noGrp="1"/>
          </p:cNvSpPr>
          <p:nvPr>
            <p:ph type="title"/>
          </p:nvPr>
        </p:nvSpPr>
        <p:spPr>
          <a:xfrm>
            <a:off x="201788" y="1276555"/>
            <a:ext cx="10972800" cy="713539"/>
          </a:xfrm>
        </p:spPr>
        <p:txBody>
          <a:bodyPr/>
          <a:lstStyle/>
          <a:p>
            <a:r>
              <a:rPr lang="en-US" noProof="0" dirty="0">
                <a:latin typeface="Barlow Condensed" panose="00000506000000000000" pitchFamily="2" charset="0"/>
              </a:rPr>
              <a:t>How patients and clinicians should use these recommendations</a:t>
            </a:r>
          </a:p>
        </p:txBody>
      </p:sp>
      <p:graphicFrame>
        <p:nvGraphicFramePr>
          <p:cNvPr id="5" name="Table 4">
            <a:extLst>
              <a:ext uri="{FF2B5EF4-FFF2-40B4-BE49-F238E27FC236}">
                <a16:creationId xmlns:a16="http://schemas.microsoft.com/office/drawing/2014/main" id="{843B839B-644B-A14B-BB93-037AAF1AA2C4}"/>
              </a:ext>
            </a:extLst>
          </p:cNvPr>
          <p:cNvGraphicFramePr>
            <a:graphicFrameLocks noGrp="1"/>
          </p:cNvGraphicFramePr>
          <p:nvPr>
            <p:extLst>
              <p:ext uri="{D42A27DB-BD31-4B8C-83A1-F6EECF244321}">
                <p14:modId xmlns:p14="http://schemas.microsoft.com/office/powerpoint/2010/main" val="3253605661"/>
              </p:ext>
            </p:extLst>
          </p:nvPr>
        </p:nvGraphicFramePr>
        <p:xfrm>
          <a:off x="1353312" y="1807214"/>
          <a:ext cx="9091876" cy="4796655"/>
        </p:xfrm>
        <a:graphic>
          <a:graphicData uri="http://schemas.openxmlformats.org/drawingml/2006/table">
            <a:tbl>
              <a:tblPr firstRow="1" bandRow="1">
                <a:tableStyleId>{5940675A-B579-460E-94D1-54222C63F5DA}</a:tableStyleId>
              </a:tblPr>
              <a:tblGrid>
                <a:gridCol w="964039">
                  <a:extLst>
                    <a:ext uri="{9D8B030D-6E8A-4147-A177-3AD203B41FA5}">
                      <a16:colId xmlns:a16="http://schemas.microsoft.com/office/drawing/2014/main" val="49921947"/>
                    </a:ext>
                  </a:extLst>
                </a:gridCol>
                <a:gridCol w="2265880">
                  <a:extLst>
                    <a:ext uri="{9D8B030D-6E8A-4147-A177-3AD203B41FA5}">
                      <a16:colId xmlns:a16="http://schemas.microsoft.com/office/drawing/2014/main" val="3542235664"/>
                    </a:ext>
                  </a:extLst>
                </a:gridCol>
                <a:gridCol w="2166147">
                  <a:extLst>
                    <a:ext uri="{9D8B030D-6E8A-4147-A177-3AD203B41FA5}">
                      <a16:colId xmlns:a16="http://schemas.microsoft.com/office/drawing/2014/main" val="1942407915"/>
                    </a:ext>
                  </a:extLst>
                </a:gridCol>
                <a:gridCol w="1855853">
                  <a:extLst>
                    <a:ext uri="{9D8B030D-6E8A-4147-A177-3AD203B41FA5}">
                      <a16:colId xmlns:a16="http://schemas.microsoft.com/office/drawing/2014/main" val="3062731847"/>
                    </a:ext>
                  </a:extLst>
                </a:gridCol>
                <a:gridCol w="1839957">
                  <a:extLst>
                    <a:ext uri="{9D8B030D-6E8A-4147-A177-3AD203B41FA5}">
                      <a16:colId xmlns:a16="http://schemas.microsoft.com/office/drawing/2014/main" val="4101483759"/>
                    </a:ext>
                  </a:extLst>
                </a:gridCol>
              </a:tblGrid>
              <a:tr h="400842">
                <a:tc>
                  <a:txBody>
                    <a:bodyPr/>
                    <a:lstStyle/>
                    <a:p>
                      <a:endParaRPr lang="en-US" sz="1600" b="1" noProof="0">
                        <a:solidFill>
                          <a:schemeClr val="tx1">
                            <a:lumMod val="50000"/>
                            <a:lumOff val="50000"/>
                          </a:schemeClr>
                        </a:solidFill>
                      </a:endParaRPr>
                    </a:p>
                  </a:txBody>
                  <a:tcPr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gridSpan="2">
                  <a:txBody>
                    <a:bodyPr/>
                    <a:lstStyle/>
                    <a:p>
                      <a:pPr algn="ctr"/>
                      <a:r>
                        <a:rPr lang="en-US" sz="1600" b="1" noProof="0" dirty="0">
                          <a:solidFill>
                            <a:schemeClr val="bg1"/>
                          </a:solidFill>
                        </a:rPr>
                        <a:t>STRONG Recommendation</a:t>
                      </a:r>
                    </a:p>
                  </a:txBody>
                  <a:tcPr anchor="ctr">
                    <a:lnL w="12700" cmpd="sng">
                      <a:noFill/>
                    </a:lnL>
                    <a:lnR w="12700" cmpd="sng">
                      <a:noFill/>
                    </a:lnR>
                    <a:lnT w="12700" cmpd="sng">
                      <a:noFill/>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rgbClr val="E53E31"/>
                    </a:solid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CA" sz="1800" b="0">
                        <a:solidFill>
                          <a:schemeClr val="bg1"/>
                        </a:solidFill>
                      </a:endParaRPr>
                    </a:p>
                  </a:txBody>
                  <a:tcPr anchor="ctr">
                    <a:lnL w="12700" cmpd="sng">
                      <a:noFill/>
                    </a:lnL>
                    <a:lnR w="12700" cmpd="sng">
                      <a:noFill/>
                    </a:lnR>
                    <a:lnT w="12700" cmpd="sng">
                      <a:noFill/>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rgbClr val="E53E31"/>
                    </a:solidFill>
                  </a:tcPr>
                </a:tc>
                <a:tc gridSpan="2">
                  <a:txBody>
                    <a:bodyPr/>
                    <a:lstStyle/>
                    <a:p>
                      <a:pPr algn="ctr"/>
                      <a:r>
                        <a:rPr lang="en-US" sz="1600" b="1" noProof="0" dirty="0">
                          <a:solidFill>
                            <a:schemeClr val="bg1"/>
                          </a:solidFill>
                        </a:rPr>
                        <a:t>CONDITIONAL Recommendation</a:t>
                      </a:r>
                    </a:p>
                  </a:txBody>
                  <a:tcPr anchor="ctr">
                    <a:lnL w="12700" cmpd="sng">
                      <a:noFill/>
                    </a:lnL>
                    <a:lnR w="12700" cmpd="sng">
                      <a:noFill/>
                    </a:lnR>
                    <a:lnT w="12700" cmpd="sng">
                      <a:noFill/>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rgbClr val="E53E31"/>
                    </a:solid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CA" sz="1800" b="0">
                        <a:solidFill>
                          <a:schemeClr val="bg1"/>
                        </a:solidFill>
                      </a:endParaRPr>
                    </a:p>
                  </a:txBody>
                  <a:tcPr anchor="ctr">
                    <a:lnL w="12700" cmpd="sng">
                      <a:noFill/>
                    </a:lnL>
                    <a:lnR w="12700" cmpd="sng">
                      <a:noFill/>
                    </a:lnR>
                    <a:lnT w="12700" cmpd="sng">
                      <a:noFill/>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rgbClr val="E53E31"/>
                    </a:solidFill>
                  </a:tcPr>
                </a:tc>
                <a:extLst>
                  <a:ext uri="{0D108BD9-81ED-4DB2-BD59-A6C34878D82A}">
                    <a16:rowId xmlns:a16="http://schemas.microsoft.com/office/drawing/2014/main" val="1335236337"/>
                  </a:ext>
                </a:extLst>
              </a:tr>
              <a:tr h="537213">
                <a:tc>
                  <a:txBody>
                    <a:bodyPr/>
                    <a:lstStyle/>
                    <a:p>
                      <a:endParaRPr lang="en-US" sz="1600" b="1" noProof="0">
                        <a:solidFill>
                          <a:schemeClr val="tx1">
                            <a:lumMod val="50000"/>
                            <a:lumOff val="50000"/>
                          </a:schemeClr>
                        </a:solidFill>
                      </a:endParaRPr>
                    </a:p>
                  </a:txBody>
                  <a:tcPr anchor="ctr">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b="1" noProof="0" dirty="0">
                          <a:solidFill>
                            <a:schemeClr val="tx1">
                              <a:lumMod val="50000"/>
                              <a:lumOff val="50000"/>
                            </a:schemeClr>
                          </a:solidFill>
                        </a:rPr>
                        <a:t>“The panel recommends…”</a:t>
                      </a:r>
                    </a:p>
                  </a:txBody>
                  <a:tcPr anchor="ctr">
                    <a:lnL w="12700" cmpd="sng">
                      <a:noFill/>
                    </a:lnL>
                    <a:lnR w="12700" cmpd="sng">
                      <a:noFill/>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rgbClr val="F2F2F2"/>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b="1" noProof="0">
                          <a:solidFill>
                            <a:schemeClr val="tx1">
                              <a:lumMod val="50000"/>
                              <a:lumOff val="50000"/>
                            </a:schemeClr>
                          </a:solidFill>
                        </a:rPr>
                        <a:t>“The panel recommends against…”</a:t>
                      </a:r>
                    </a:p>
                  </a:txBody>
                  <a:tcPr anchor="ctr">
                    <a:lnL w="12700" cmpd="sng">
                      <a:noFill/>
                    </a:lnL>
                    <a:lnR w="12700" cmpd="sng">
                      <a:noFill/>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rgbClr val="F2F2F2"/>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b="1" noProof="0" dirty="0">
                          <a:solidFill>
                            <a:schemeClr val="tx1">
                              <a:lumMod val="50000"/>
                              <a:lumOff val="50000"/>
                            </a:schemeClr>
                          </a:solidFill>
                        </a:rPr>
                        <a:t>“The panel suggests…”</a:t>
                      </a:r>
                    </a:p>
                  </a:txBody>
                  <a:tcPr anchor="ctr">
                    <a:lnL w="12700" cmpd="sng">
                      <a:noFill/>
                    </a:lnL>
                    <a:lnR w="12700" cmpd="sng">
                      <a:noFill/>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rgbClr val="F2F2F2"/>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b="1" noProof="0" dirty="0">
                          <a:solidFill>
                            <a:schemeClr val="tx1">
                              <a:lumMod val="50000"/>
                              <a:lumOff val="50000"/>
                            </a:schemeClr>
                          </a:solidFill>
                        </a:rPr>
                        <a:t>“The panel suggests against…”</a:t>
                      </a:r>
                    </a:p>
                  </a:txBody>
                  <a:tcPr anchor="ctr">
                    <a:lnL w="12700" cmpd="sng">
                      <a:noFill/>
                    </a:lnL>
                    <a:lnR w="12700" cmpd="sng">
                      <a:noFill/>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rgbClr val="F2F2F2"/>
                    </a:solidFill>
                  </a:tcPr>
                </a:tc>
                <a:extLst>
                  <a:ext uri="{0D108BD9-81ED-4DB2-BD59-A6C34878D82A}">
                    <a16:rowId xmlns:a16="http://schemas.microsoft.com/office/drawing/2014/main" val="2722662660"/>
                  </a:ext>
                </a:extLst>
              </a:tr>
              <a:tr h="463893">
                <a:tc>
                  <a:txBody>
                    <a:bodyPr/>
                    <a:lstStyle/>
                    <a:p>
                      <a:endParaRPr lang="en-US" sz="1600" b="1" noProof="0">
                        <a:solidFill>
                          <a:schemeClr val="tx1">
                            <a:lumMod val="50000"/>
                            <a:lumOff val="50000"/>
                          </a:schemeClr>
                        </a:solidFill>
                      </a:endParaRPr>
                    </a:p>
                  </a:txBody>
                  <a:tcPr anchor="ctr">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1600" b="1" noProof="0">
                        <a:solidFill>
                          <a:schemeClr val="tx1">
                            <a:lumMod val="50000"/>
                            <a:lumOff val="50000"/>
                          </a:schemeClr>
                        </a:solidFill>
                      </a:endParaRPr>
                    </a:p>
                  </a:txBody>
                  <a:tcPr anchor="ctr">
                    <a:lnL w="12700" cmpd="sng">
                      <a:noFill/>
                    </a:lnL>
                    <a:lnR w="12700" cmpd="sng">
                      <a:noFill/>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rgbClr val="F2F2F2"/>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1600" b="1" noProof="0">
                        <a:solidFill>
                          <a:schemeClr val="tx1">
                            <a:lumMod val="50000"/>
                            <a:lumOff val="50000"/>
                          </a:schemeClr>
                        </a:solidFill>
                      </a:endParaRPr>
                    </a:p>
                  </a:txBody>
                  <a:tcPr anchor="ctr">
                    <a:lnL w="12700" cmpd="sng">
                      <a:noFill/>
                    </a:lnL>
                    <a:lnR w="12700" cmpd="sng">
                      <a:noFill/>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rgbClr val="F2F2F2"/>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1600" b="1" noProof="0">
                        <a:solidFill>
                          <a:schemeClr val="tx1">
                            <a:lumMod val="50000"/>
                            <a:lumOff val="50000"/>
                          </a:schemeClr>
                        </a:solidFill>
                      </a:endParaRPr>
                    </a:p>
                  </a:txBody>
                  <a:tcPr anchor="ctr">
                    <a:lnL w="12700" cmpd="sng">
                      <a:noFill/>
                    </a:lnL>
                    <a:lnR w="12700" cmpd="sng">
                      <a:noFill/>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rgbClr val="F2F2F2"/>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1600" b="1" noProof="0">
                        <a:solidFill>
                          <a:schemeClr val="tx1">
                            <a:lumMod val="50000"/>
                            <a:lumOff val="50000"/>
                          </a:schemeClr>
                        </a:solidFill>
                      </a:endParaRPr>
                    </a:p>
                  </a:txBody>
                  <a:tcPr anchor="ctr">
                    <a:lnL w="12700" cmpd="sng">
                      <a:noFill/>
                    </a:lnL>
                    <a:lnR w="12700" cmpd="sng">
                      <a:noFill/>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rgbClr val="F2F2F2"/>
                    </a:solidFill>
                  </a:tcPr>
                </a:tc>
                <a:extLst>
                  <a:ext uri="{0D108BD9-81ED-4DB2-BD59-A6C34878D82A}">
                    <a16:rowId xmlns:a16="http://schemas.microsoft.com/office/drawing/2014/main" val="1626075409"/>
                  </a:ext>
                </a:extLst>
              </a:tr>
              <a:tr h="988082">
                <a:tc>
                  <a:txBody>
                    <a:bodyPr/>
                    <a:lstStyle/>
                    <a:p>
                      <a:r>
                        <a:rPr lang="en-US" sz="1600" b="1" noProof="0">
                          <a:solidFill>
                            <a:schemeClr val="tx1">
                              <a:lumMod val="50000"/>
                              <a:lumOff val="50000"/>
                            </a:schemeClr>
                          </a:solidFill>
                        </a:rPr>
                        <a:t>For patients</a:t>
                      </a:r>
                    </a:p>
                  </a:txBody>
                  <a:tcPr anchor="ctr">
                    <a:lnL w="12700" cmpd="sng">
                      <a:noFill/>
                    </a:lnL>
                    <a:lnR w="12700" cmpd="sng">
                      <a:noFill/>
                    </a:lnR>
                    <a:lnT w="12700" cap="flat" cmpd="sng" algn="ctr">
                      <a:no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lvl="0" indent="0" algn="l">
                        <a:lnSpc>
                          <a:spcPct val="100000"/>
                        </a:lnSpc>
                        <a:buNone/>
                      </a:pPr>
                      <a:r>
                        <a:rPr lang="en-US" sz="1600" b="0" i="0" u="none" strike="noStrike" baseline="0" noProof="0" dirty="0">
                          <a:solidFill>
                            <a:srgbClr val="808080"/>
                          </a:solidFill>
                          <a:latin typeface="Calibri"/>
                          <a:ea typeface="Calibri"/>
                          <a:cs typeface="Calibri"/>
                        </a:rPr>
                        <a:t>Most individuals would choose the recommended course of action.</a:t>
                      </a:r>
                      <a:endParaRPr lang="en-US" b="0" i="0" u="none" strike="noStrike" baseline="0" dirty="0">
                        <a:solidFill>
                          <a:srgbClr val="808080"/>
                        </a:solidFill>
                        <a:latin typeface="Calibri"/>
                        <a:ea typeface="Calibri"/>
                        <a:cs typeface="Calibri"/>
                      </a:endParaRPr>
                    </a:p>
                  </a:txBody>
                  <a:tcPr anchor="ctr">
                    <a:lnL w="12700" cmpd="sng">
                      <a:noFill/>
                    </a:lnL>
                    <a:lnR w="12700" cmpd="sng">
                      <a:noFill/>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lvl="0" indent="0" algn="l">
                        <a:lnSpc>
                          <a:spcPct val="100000"/>
                        </a:lnSpc>
                        <a:buNone/>
                      </a:pPr>
                      <a:r>
                        <a:rPr lang="en-US" sz="1600" b="0" i="0" u="none" strike="noStrike" baseline="0" noProof="0" dirty="0">
                          <a:solidFill>
                            <a:srgbClr val="808080"/>
                          </a:solidFill>
                          <a:latin typeface="Calibri"/>
                          <a:ea typeface="Calibri"/>
                          <a:cs typeface="Calibri"/>
                        </a:rPr>
                        <a:t>Most individuals would choose to avoid the intervention.</a:t>
                      </a:r>
                      <a:endParaRPr lang="en-US" dirty="0"/>
                    </a:p>
                  </a:txBody>
                  <a:tcPr anchor="ctr">
                    <a:lnL w="12700" cmpd="sng">
                      <a:noFill/>
                    </a:lnL>
                    <a:lnR w="12700" cmpd="sng">
                      <a:noFill/>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lvl="0" indent="0" algn="l">
                        <a:lnSpc>
                          <a:spcPct val="100000"/>
                        </a:lnSpc>
                        <a:buNone/>
                      </a:pPr>
                      <a:r>
                        <a:rPr lang="en-US" sz="1600" b="0" i="0" u="none" strike="noStrike" baseline="0" noProof="0" dirty="0">
                          <a:solidFill>
                            <a:srgbClr val="808080"/>
                          </a:solidFill>
                          <a:latin typeface="Calibri"/>
                          <a:ea typeface="Calibri"/>
                          <a:cs typeface="Calibri"/>
                        </a:rPr>
                        <a:t>A majority would choose the suggested course of action, but many would not.</a:t>
                      </a:r>
                      <a:endParaRPr lang="en-US" b="0" i="0" u="none" strike="noStrike" baseline="0" dirty="0">
                        <a:solidFill>
                          <a:srgbClr val="808080"/>
                        </a:solidFill>
                        <a:latin typeface="Calibri"/>
                        <a:ea typeface="Calibri"/>
                        <a:cs typeface="Calibri"/>
                      </a:endParaRPr>
                    </a:p>
                  </a:txBody>
                  <a:tcPr anchor="ctr">
                    <a:lnL w="12700" cmpd="sng">
                      <a:noFill/>
                    </a:lnL>
                    <a:lnR w="12700" cmpd="sng">
                      <a:noFill/>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lvl="0" indent="0" algn="l">
                        <a:lnSpc>
                          <a:spcPct val="100000"/>
                        </a:lnSpc>
                        <a:buNone/>
                      </a:pPr>
                      <a:r>
                        <a:rPr lang="en-US" sz="1600" b="0" i="0" u="none" strike="noStrike" baseline="0" noProof="0">
                          <a:solidFill>
                            <a:srgbClr val="808080"/>
                          </a:solidFill>
                          <a:latin typeface="Calibri"/>
                          <a:ea typeface="Calibri"/>
                          <a:cs typeface="Calibri"/>
                        </a:rPr>
                        <a:t>A majority would choose to avoid the intervention, but many would not.</a:t>
                      </a:r>
                      <a:endParaRPr lang="en-US"/>
                    </a:p>
                  </a:txBody>
                  <a:tcPr anchor="ctr">
                    <a:lnL w="12700" cmpd="sng">
                      <a:noFill/>
                    </a:lnL>
                    <a:lnR w="12700" cmpd="sng">
                      <a:noFill/>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935416709"/>
                  </a:ext>
                </a:extLst>
              </a:tr>
              <a:tr h="1797368">
                <a:tc>
                  <a:txBody>
                    <a:bodyPr/>
                    <a:lstStyle/>
                    <a:p>
                      <a:r>
                        <a:rPr lang="en-US" sz="1600" b="1" noProof="0">
                          <a:solidFill>
                            <a:schemeClr val="tx1">
                              <a:lumMod val="50000"/>
                              <a:lumOff val="50000"/>
                            </a:schemeClr>
                          </a:solidFill>
                        </a:rPr>
                        <a:t>For clinicians</a:t>
                      </a:r>
                    </a:p>
                  </a:txBody>
                  <a:tcPr anchor="ctr">
                    <a:lnL w="12700" cmpd="sng">
                      <a:noFill/>
                    </a:lnL>
                    <a:lnR w="12700" cmpd="sng">
                      <a:noFill/>
                    </a:lnR>
                    <a:lnT w="12700" cap="flat" cmpd="sng" algn="ctr">
                      <a:solidFill>
                        <a:schemeClr val="bg1">
                          <a:lumMod val="85000"/>
                        </a:schemeClr>
                      </a:solidFill>
                      <a:prstDash val="solid"/>
                      <a:round/>
                      <a:headEnd type="none" w="med" len="med"/>
                      <a:tailEnd type="none" w="med" len="med"/>
                    </a:lnT>
                    <a:lnB w="12700" cmpd="sng">
                      <a:noFill/>
                    </a:lnB>
                    <a:lnTlToBr w="12700" cmpd="sng">
                      <a:noFill/>
                      <a:prstDash val="solid"/>
                    </a:lnTlToBr>
                    <a:lnBlToTr w="12700" cmpd="sng">
                      <a:noFill/>
                      <a:prstDash val="solid"/>
                    </a:lnBlToTr>
                    <a:solidFill>
                      <a:schemeClr val="bg1">
                        <a:lumMod val="95000"/>
                      </a:schemeClr>
                    </a:solidFill>
                  </a:tcPr>
                </a:tc>
                <a:tc>
                  <a:txBody>
                    <a:bodyPr/>
                    <a:lstStyle/>
                    <a:p>
                      <a:pPr marL="0" lvl="0" indent="0" algn="l">
                        <a:lnSpc>
                          <a:spcPct val="100000"/>
                        </a:lnSpc>
                        <a:buNone/>
                      </a:pPr>
                      <a:r>
                        <a:rPr lang="en-US" sz="1600" b="0" i="0" u="none" strike="noStrike" baseline="0" noProof="0">
                          <a:solidFill>
                            <a:srgbClr val="808080"/>
                          </a:solidFill>
                          <a:latin typeface="Calibri"/>
                          <a:ea typeface="Calibri"/>
                          <a:cs typeface="Calibri"/>
                        </a:rPr>
                        <a:t>Most individuals should receive the recommended course of action.</a:t>
                      </a:r>
                      <a:endParaRPr lang="en-US" b="0" i="0" u="none" strike="noStrike" baseline="0">
                        <a:solidFill>
                          <a:srgbClr val="808080"/>
                        </a:solidFill>
                        <a:latin typeface="Calibri"/>
                        <a:ea typeface="Calibri"/>
                        <a:cs typeface="Calibri"/>
                      </a:endParaRPr>
                    </a:p>
                  </a:txBody>
                  <a:tcPr anchor="ctr">
                    <a:lnL w="12700" cmpd="sng">
                      <a:noFill/>
                    </a:lnL>
                    <a:lnR w="12700" cmpd="sng">
                      <a:noFill/>
                    </a:lnR>
                    <a:lnT w="12700" cap="flat" cmpd="sng" algn="ctr">
                      <a:solidFill>
                        <a:schemeClr val="bg1">
                          <a:lumMod val="85000"/>
                        </a:schemeClr>
                      </a:solidFill>
                      <a:prstDash val="solid"/>
                      <a:round/>
                      <a:headEnd type="none" w="med" len="med"/>
                      <a:tailEnd type="none" w="med" len="med"/>
                    </a:lnT>
                    <a:lnB w="12700" cmpd="sng">
                      <a:noFill/>
                    </a:lnB>
                    <a:lnTlToBr w="12700" cmpd="sng">
                      <a:noFill/>
                      <a:prstDash val="solid"/>
                    </a:lnTlToBr>
                    <a:lnBlToTr w="12700" cmpd="sng">
                      <a:noFill/>
                      <a:prstDash val="solid"/>
                    </a:lnBlToTr>
                    <a:solidFill>
                      <a:schemeClr val="bg1">
                        <a:lumMod val="95000"/>
                      </a:schemeClr>
                    </a:solidFill>
                  </a:tcPr>
                </a:tc>
                <a:tc>
                  <a:txBody>
                    <a:bodyPr/>
                    <a:lstStyle/>
                    <a:p>
                      <a:pPr marL="0" lvl="0" indent="0" algn="l">
                        <a:lnSpc>
                          <a:spcPct val="100000"/>
                        </a:lnSpc>
                        <a:buNone/>
                      </a:pPr>
                      <a:r>
                        <a:rPr lang="en-US" sz="1600" b="0" i="0" u="none" strike="noStrike" baseline="0" noProof="0">
                          <a:solidFill>
                            <a:srgbClr val="808080"/>
                          </a:solidFill>
                          <a:latin typeface="Calibri"/>
                          <a:ea typeface="Calibri"/>
                          <a:cs typeface="Calibri"/>
                        </a:rPr>
                        <a:t>Most individuals should not receive the intervention.</a:t>
                      </a:r>
                    </a:p>
                  </a:txBody>
                  <a:tcPr anchor="ctr">
                    <a:lnL w="12700" cmpd="sng">
                      <a:noFill/>
                    </a:lnL>
                    <a:lnR w="12700" cmpd="sng">
                      <a:noFill/>
                    </a:lnR>
                    <a:lnT w="12700" cap="flat" cmpd="sng" algn="ctr">
                      <a:solidFill>
                        <a:schemeClr val="bg1">
                          <a:lumMod val="85000"/>
                        </a:schemeClr>
                      </a:solidFill>
                      <a:prstDash val="solid"/>
                      <a:round/>
                      <a:headEnd type="none" w="med" len="med"/>
                      <a:tailEnd type="none" w="med" len="med"/>
                    </a:lnT>
                    <a:lnB w="12700" cmpd="sng">
                      <a:noFill/>
                    </a:lnB>
                    <a:lnTlToBr w="12700" cmpd="sng">
                      <a:noFill/>
                      <a:prstDash val="solid"/>
                    </a:lnTlToBr>
                    <a:lnBlToTr w="12700" cmpd="sng">
                      <a:noFill/>
                      <a:prstDash val="solid"/>
                    </a:lnBlToTr>
                    <a:solidFill>
                      <a:schemeClr val="bg1">
                        <a:lumMod val="95000"/>
                      </a:schemeClr>
                    </a:solidFill>
                  </a:tcPr>
                </a:tc>
                <a:tc>
                  <a:txBody>
                    <a:bodyPr/>
                    <a:lstStyle/>
                    <a:p>
                      <a:pPr marL="0" indent="0">
                        <a:buFont typeface="Arial" panose="020B0604020202020204" pitchFamily="34" charset="0"/>
                        <a:buNone/>
                      </a:pPr>
                      <a:r>
                        <a:rPr lang="en-US" sz="1600" noProof="0">
                          <a:solidFill>
                            <a:schemeClr val="tx1">
                              <a:lumMod val="50000"/>
                              <a:lumOff val="50000"/>
                            </a:schemeClr>
                          </a:solidFill>
                        </a:rPr>
                        <a:t>Different choices will be appropriate for different patients, depending on their values and preferences. Use </a:t>
                      </a:r>
                      <a:r>
                        <a:rPr lang="en-US" sz="1600" b="1" noProof="0">
                          <a:solidFill>
                            <a:schemeClr val="tx1">
                              <a:lumMod val="50000"/>
                              <a:lumOff val="50000"/>
                            </a:schemeClr>
                          </a:solidFill>
                        </a:rPr>
                        <a:t>shared decision making</a:t>
                      </a:r>
                      <a:r>
                        <a:rPr lang="en-US" sz="1600" b="0" noProof="0">
                          <a:solidFill>
                            <a:schemeClr val="tx1">
                              <a:lumMod val="50000"/>
                              <a:lumOff val="50000"/>
                            </a:schemeClr>
                          </a:solidFill>
                        </a:rPr>
                        <a:t>.</a:t>
                      </a:r>
                      <a:endParaRPr lang="en-US" sz="1600" noProof="0">
                        <a:solidFill>
                          <a:schemeClr val="tx1">
                            <a:lumMod val="50000"/>
                            <a:lumOff val="50000"/>
                          </a:schemeClr>
                        </a:solidFill>
                      </a:endParaRPr>
                    </a:p>
                  </a:txBody>
                  <a:tcPr anchor="ctr">
                    <a:lnL w="12700" cmpd="sng">
                      <a:noFill/>
                    </a:lnL>
                    <a:lnR w="12700" cmpd="sng">
                      <a:noFill/>
                    </a:lnR>
                    <a:lnT w="12700" cap="flat" cmpd="sng" algn="ctr">
                      <a:solidFill>
                        <a:schemeClr val="bg1">
                          <a:lumMod val="85000"/>
                        </a:schemeClr>
                      </a:solidFill>
                      <a:prstDash val="solid"/>
                      <a:round/>
                      <a:headEnd type="none" w="med" len="med"/>
                      <a:tailEnd type="none" w="med" len="med"/>
                    </a:lnT>
                    <a:lnB w="12700" cmpd="sng">
                      <a:noFill/>
                    </a:lnB>
                    <a:lnTlToBr w="12700" cmpd="sng">
                      <a:noFill/>
                      <a:prstDash val="solid"/>
                    </a:lnTlToBr>
                    <a:lnBlToTr w="12700" cmpd="sng">
                      <a:noFill/>
                      <a:prstDash val="solid"/>
                    </a:lnBlToTr>
                    <a:solidFill>
                      <a:schemeClr val="bg1">
                        <a:lumMod val="95000"/>
                      </a:schemeClr>
                    </a:solidFill>
                  </a:tcPr>
                </a:tc>
                <a:tc>
                  <a:txBody>
                    <a:bodyPr/>
                    <a:lstStyle/>
                    <a:p>
                      <a:pPr marL="0" lvl="0" indent="0">
                        <a:buNone/>
                      </a:pPr>
                      <a:r>
                        <a:rPr lang="en-US" sz="1600" b="0" i="0" u="none" strike="noStrike" baseline="0" noProof="0" dirty="0">
                          <a:solidFill>
                            <a:srgbClr val="808080"/>
                          </a:solidFill>
                          <a:latin typeface="Calibri"/>
                          <a:ea typeface="Calibri"/>
                          <a:cs typeface="Calibri"/>
                        </a:rPr>
                        <a:t>Different choices will be appropriate for different patients, depending on their values and preferences. Use</a:t>
                      </a:r>
                      <a:r>
                        <a:rPr lang="en-US" sz="1600" b="1" i="0" u="none" strike="noStrike" baseline="0" noProof="0" dirty="0">
                          <a:solidFill>
                            <a:srgbClr val="808080"/>
                          </a:solidFill>
                          <a:latin typeface="Calibri"/>
                          <a:ea typeface="Calibri"/>
                          <a:cs typeface="Calibri"/>
                        </a:rPr>
                        <a:t> shared decision making.</a:t>
                      </a:r>
                      <a:endParaRPr lang="en-US" b="1" dirty="0"/>
                    </a:p>
                  </a:txBody>
                  <a:tcPr anchor="ctr">
                    <a:lnL w="12700" cmpd="sng">
                      <a:noFill/>
                    </a:lnL>
                    <a:lnR w="12700" cmpd="sng">
                      <a:noFill/>
                    </a:lnR>
                    <a:lnT w="12700" cap="flat" cmpd="sng" algn="ctr">
                      <a:solidFill>
                        <a:schemeClr val="bg1">
                          <a:lumMod val="85000"/>
                        </a:schemeClr>
                      </a:solidFill>
                      <a:prstDash val="solid"/>
                      <a:round/>
                      <a:headEnd type="none" w="med" len="med"/>
                      <a:tailEnd type="none" w="med" len="med"/>
                    </a:lnT>
                    <a:lnB w="12700" cmpd="sng">
                      <a:noFill/>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4174822128"/>
                  </a:ext>
                </a:extLst>
              </a:tr>
            </a:tbl>
          </a:graphicData>
        </a:graphic>
      </p:graphicFrame>
      <p:pic>
        <p:nvPicPr>
          <p:cNvPr id="4" name="Picture 3" descr="A red circle with white x in it&#10;&#10;Description automatically generated">
            <a:extLst>
              <a:ext uri="{FF2B5EF4-FFF2-40B4-BE49-F238E27FC236}">
                <a16:creationId xmlns:a16="http://schemas.microsoft.com/office/drawing/2014/main" id="{6F357EB5-3B85-4521-86CF-13A2AFDFBEC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468359" y="2819182"/>
            <a:ext cx="379485" cy="373397"/>
          </a:xfrm>
          <a:prstGeom prst="rect">
            <a:avLst/>
          </a:prstGeom>
        </p:spPr>
      </p:pic>
      <p:pic>
        <p:nvPicPr>
          <p:cNvPr id="9" name="Picture 8" descr="A green circle with a white tick in it&#10;&#10;Description automatically generated">
            <a:extLst>
              <a:ext uri="{FF2B5EF4-FFF2-40B4-BE49-F238E27FC236}">
                <a16:creationId xmlns:a16="http://schemas.microsoft.com/office/drawing/2014/main" id="{64B67B54-A9EA-C735-BE10-AFFC8C79BF6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282567" y="2817876"/>
            <a:ext cx="379484" cy="373396"/>
          </a:xfrm>
          <a:prstGeom prst="rect">
            <a:avLst/>
          </a:prstGeom>
        </p:spPr>
      </p:pic>
      <p:pic>
        <p:nvPicPr>
          <p:cNvPr id="3" name="Picture 2" descr="A green tick in a circle&#10;&#10;Description automatically generated">
            <a:extLst>
              <a:ext uri="{FF2B5EF4-FFF2-40B4-BE49-F238E27FC236}">
                <a16:creationId xmlns:a16="http://schemas.microsoft.com/office/drawing/2014/main" id="{DA065E6E-6DD1-2FBC-F60B-1C241728BCA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531921" y="2830747"/>
            <a:ext cx="353096" cy="347654"/>
          </a:xfrm>
          <a:prstGeom prst="rect">
            <a:avLst/>
          </a:prstGeom>
        </p:spPr>
      </p:pic>
      <p:pic>
        <p:nvPicPr>
          <p:cNvPr id="6" name="Picture 5">
            <a:extLst>
              <a:ext uri="{FF2B5EF4-FFF2-40B4-BE49-F238E27FC236}">
                <a16:creationId xmlns:a16="http://schemas.microsoft.com/office/drawing/2014/main" id="{23F672EB-F224-F74C-3E9C-6826C3650C3D}"/>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9392748" y="2830747"/>
            <a:ext cx="352692" cy="347654"/>
          </a:xfrm>
          <a:prstGeom prst="rect">
            <a:avLst/>
          </a:prstGeom>
        </p:spPr>
      </p:pic>
    </p:spTree>
    <p:extLst>
      <p:ext uri="{BB962C8B-B14F-4D97-AF65-F5344CB8AC3E}">
        <p14:creationId xmlns:p14="http://schemas.microsoft.com/office/powerpoint/2010/main" val="219913203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CA97DC-1BF6-D663-E9B9-847B948A5195}"/>
            </a:ext>
          </a:extLst>
        </p:cNvPr>
        <p:cNvGrpSpPr/>
        <p:nvPr/>
      </p:nvGrpSpPr>
      <p:grpSpPr>
        <a:xfrm>
          <a:off x="0" y="0"/>
          <a:ext cx="0" cy="0"/>
          <a:chOff x="0" y="0"/>
          <a:chExt cx="0" cy="0"/>
        </a:xfrm>
      </p:grpSpPr>
      <p:sp>
        <p:nvSpPr>
          <p:cNvPr id="13" name="Rectangle 12">
            <a:extLst>
              <a:ext uri="{FF2B5EF4-FFF2-40B4-BE49-F238E27FC236}">
                <a16:creationId xmlns:a16="http://schemas.microsoft.com/office/drawing/2014/main" id="{78F3592F-D91B-3CC5-FAA6-8E0D9E30EB4D}"/>
              </a:ext>
            </a:extLst>
          </p:cNvPr>
          <p:cNvSpPr/>
          <p:nvPr/>
        </p:nvSpPr>
        <p:spPr>
          <a:xfrm>
            <a:off x="1036250" y="1795441"/>
            <a:ext cx="4911213" cy="2256502"/>
          </a:xfrm>
          <a:prstGeom prst="rect">
            <a:avLst/>
          </a:prstGeom>
          <a:solidFill>
            <a:srgbClr val="BEE0E4"/>
          </a:solidFill>
          <a:ln>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noProof="0" dirty="0">
              <a:latin typeface="Open Sans" pitchFamily="2" charset="0"/>
              <a:ea typeface="Open Sans" pitchFamily="2" charset="0"/>
              <a:cs typeface="Open Sans" pitchFamily="2" charset="0"/>
            </a:endParaRPr>
          </a:p>
        </p:txBody>
      </p:sp>
      <p:sp>
        <p:nvSpPr>
          <p:cNvPr id="14" name="Rectangle 13">
            <a:extLst>
              <a:ext uri="{FF2B5EF4-FFF2-40B4-BE49-F238E27FC236}">
                <a16:creationId xmlns:a16="http://schemas.microsoft.com/office/drawing/2014/main" id="{14AA23D6-738C-A404-617A-D40BBEEA082A}"/>
              </a:ext>
            </a:extLst>
          </p:cNvPr>
          <p:cNvSpPr/>
          <p:nvPr/>
        </p:nvSpPr>
        <p:spPr>
          <a:xfrm>
            <a:off x="6307570" y="1795441"/>
            <a:ext cx="4959144" cy="2256502"/>
          </a:xfrm>
          <a:prstGeom prst="rect">
            <a:avLst/>
          </a:prstGeom>
          <a:solidFill>
            <a:srgbClr val="FEE3C2"/>
          </a:solidFill>
          <a:ln>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noProof="0" dirty="0">
              <a:latin typeface="Open Sans" pitchFamily="2" charset="0"/>
              <a:ea typeface="Open Sans" pitchFamily="2" charset="0"/>
              <a:cs typeface="Open Sans" pitchFamily="2" charset="0"/>
            </a:endParaRPr>
          </a:p>
        </p:txBody>
      </p:sp>
      <p:sp>
        <p:nvSpPr>
          <p:cNvPr id="3" name="Content Placeholder 2">
            <a:extLst>
              <a:ext uri="{FF2B5EF4-FFF2-40B4-BE49-F238E27FC236}">
                <a16:creationId xmlns:a16="http://schemas.microsoft.com/office/drawing/2014/main" id="{BA1EB37C-A580-02E6-14B1-1F6B2E7204C4}"/>
              </a:ext>
            </a:extLst>
          </p:cNvPr>
          <p:cNvSpPr>
            <a:spLocks noGrp="1"/>
          </p:cNvSpPr>
          <p:nvPr>
            <p:ph idx="1"/>
          </p:nvPr>
        </p:nvSpPr>
        <p:spPr>
          <a:xfrm>
            <a:off x="1377612" y="2015625"/>
            <a:ext cx="4250258" cy="1821047"/>
          </a:xfrm>
        </p:spPr>
        <p:txBody>
          <a:bodyPr lIns="0" tIns="0" rIns="0" bIns="0" anchor="t"/>
          <a:lstStyle/>
          <a:p>
            <a:pPr marL="0" indent="0">
              <a:spcBef>
                <a:spcPts val="20"/>
              </a:spcBef>
              <a:buNone/>
            </a:pPr>
            <a:r>
              <a:rPr lang="en-US" sz="2000" dirty="0">
                <a:solidFill>
                  <a:schemeClr val="tx1">
                    <a:lumMod val="49000"/>
                    <a:lumOff val="51000"/>
                  </a:schemeClr>
                </a:solidFill>
                <a:latin typeface="Open Sans" pitchFamily="2" charset="0"/>
                <a:ea typeface="Open Sans" pitchFamily="2" charset="0"/>
                <a:cs typeface="Open Sans" pitchFamily="2" charset="0"/>
              </a:rPr>
              <a:t>Two</a:t>
            </a:r>
            <a:r>
              <a:rPr lang="en-US" sz="2000" noProof="0" dirty="0">
                <a:solidFill>
                  <a:schemeClr val="tx1">
                    <a:lumMod val="49000"/>
                    <a:lumOff val="51000"/>
                  </a:schemeClr>
                </a:solidFill>
                <a:latin typeface="Open Sans" pitchFamily="2" charset="0"/>
                <a:ea typeface="Open Sans" pitchFamily="2" charset="0"/>
                <a:cs typeface="Open Sans" pitchFamily="2" charset="0"/>
              </a:rPr>
              <a:t> new drugs with </a:t>
            </a:r>
            <a:r>
              <a:rPr lang="en-US" sz="2000" dirty="0">
                <a:solidFill>
                  <a:schemeClr val="tx1">
                    <a:lumMod val="49000"/>
                    <a:lumOff val="51000"/>
                  </a:schemeClr>
                </a:solidFill>
                <a:latin typeface="Open Sans" pitchFamily="2" charset="0"/>
                <a:ea typeface="Open Sans" pitchFamily="2" charset="0"/>
                <a:cs typeface="Open Sans" pitchFamily="2" charset="0"/>
              </a:rPr>
              <a:t>novel mechanisms of action have been </a:t>
            </a:r>
            <a:r>
              <a:rPr lang="en-US" sz="2000" noProof="0" dirty="0">
                <a:solidFill>
                  <a:schemeClr val="tx1">
                    <a:lumMod val="49000"/>
                    <a:lumOff val="51000"/>
                  </a:schemeClr>
                </a:solidFill>
                <a:latin typeface="Open Sans" pitchFamily="2" charset="0"/>
                <a:ea typeface="Open Sans" pitchFamily="2" charset="0"/>
                <a:cs typeface="Open Sans" pitchFamily="2" charset="0"/>
              </a:rPr>
              <a:t>approved</a:t>
            </a:r>
            <a:r>
              <a:rPr lang="en-US" sz="2000" dirty="0">
                <a:solidFill>
                  <a:schemeClr val="tx1">
                    <a:lumMod val="49000"/>
                    <a:lumOff val="51000"/>
                  </a:schemeClr>
                </a:solidFill>
                <a:latin typeface="Open Sans" pitchFamily="2" charset="0"/>
                <a:ea typeface="Open Sans" pitchFamily="2" charset="0"/>
                <a:cs typeface="Open Sans" pitchFamily="2" charset="0"/>
              </a:rPr>
              <a:t>, including</a:t>
            </a:r>
            <a:r>
              <a:rPr lang="en-US" sz="2000" noProof="0" dirty="0">
                <a:solidFill>
                  <a:schemeClr val="tx1">
                    <a:lumMod val="49000"/>
                    <a:lumOff val="51000"/>
                  </a:schemeClr>
                </a:solidFill>
                <a:latin typeface="Open Sans" pitchFamily="2" charset="0"/>
                <a:ea typeface="Open Sans" pitchFamily="2" charset="0"/>
                <a:cs typeface="Open Sans" pitchFamily="2" charset="0"/>
              </a:rPr>
              <a:t> </a:t>
            </a:r>
            <a:r>
              <a:rPr lang="en-US" sz="2000" dirty="0">
                <a:solidFill>
                  <a:schemeClr val="tx1">
                    <a:lumMod val="49000"/>
                    <a:lumOff val="51000"/>
                  </a:schemeClr>
                </a:solidFill>
                <a:latin typeface="Open Sans" pitchFamily="2" charset="0"/>
                <a:ea typeface="Open Sans" pitchFamily="2" charset="0"/>
                <a:cs typeface="Open Sans" pitchFamily="2" charset="0"/>
              </a:rPr>
              <a:t>inhibitors of spleen </a:t>
            </a:r>
            <a:r>
              <a:rPr lang="en-US" sz="2000" noProof="0" dirty="0">
                <a:solidFill>
                  <a:schemeClr val="tx1">
                    <a:lumMod val="49000"/>
                    <a:lumOff val="51000"/>
                  </a:schemeClr>
                </a:solidFill>
                <a:latin typeface="Open Sans" pitchFamily="2" charset="0"/>
                <a:ea typeface="Open Sans" pitchFamily="2" charset="0"/>
                <a:cs typeface="Open Sans" pitchFamily="2" charset="0"/>
              </a:rPr>
              <a:t>tyrosine kinase </a:t>
            </a:r>
            <a:r>
              <a:rPr lang="en-US" sz="2000" dirty="0">
                <a:solidFill>
                  <a:schemeClr val="tx1">
                    <a:lumMod val="49000"/>
                    <a:lumOff val="51000"/>
                  </a:schemeClr>
                </a:solidFill>
                <a:latin typeface="Open Sans" pitchFamily="2" charset="0"/>
                <a:ea typeface="Open Sans" pitchFamily="2" charset="0"/>
                <a:cs typeface="Open Sans" pitchFamily="2" charset="0"/>
              </a:rPr>
              <a:t>(SYK) </a:t>
            </a:r>
            <a:r>
              <a:rPr lang="en-US" sz="2000" noProof="0" dirty="0">
                <a:solidFill>
                  <a:schemeClr val="tx1">
                    <a:lumMod val="49000"/>
                    <a:lumOff val="51000"/>
                  </a:schemeClr>
                </a:solidFill>
                <a:latin typeface="Open Sans" pitchFamily="2" charset="0"/>
                <a:ea typeface="Open Sans" pitchFamily="2" charset="0"/>
                <a:cs typeface="Open Sans" pitchFamily="2" charset="0"/>
              </a:rPr>
              <a:t>and Bruton tyrosine </a:t>
            </a:r>
            <a:r>
              <a:rPr lang="en-US" sz="2000" dirty="0">
                <a:solidFill>
                  <a:schemeClr val="tx1">
                    <a:lumMod val="49000"/>
                    <a:lumOff val="51000"/>
                  </a:schemeClr>
                </a:solidFill>
                <a:latin typeface="Open Sans" pitchFamily="2" charset="0"/>
                <a:ea typeface="Open Sans" pitchFamily="2" charset="0"/>
                <a:cs typeface="Open Sans" pitchFamily="2" charset="0"/>
              </a:rPr>
              <a:t>kinase (BTK).</a:t>
            </a:r>
            <a:endParaRPr lang="en-US" sz="2650" dirty="0">
              <a:solidFill>
                <a:schemeClr val="tx1">
                  <a:lumMod val="49000"/>
                  <a:lumOff val="51000"/>
                </a:schemeClr>
              </a:solidFill>
              <a:latin typeface="Open Sans" pitchFamily="2" charset="0"/>
              <a:ea typeface="Open Sans" pitchFamily="2" charset="0"/>
              <a:cs typeface="Open Sans" pitchFamily="2" charset="0"/>
            </a:endParaRPr>
          </a:p>
          <a:p>
            <a:pPr marL="0" indent="0">
              <a:buNone/>
            </a:pPr>
            <a:endParaRPr lang="en-US" sz="2000" noProof="0" dirty="0">
              <a:solidFill>
                <a:schemeClr val="bg1"/>
              </a:solidFill>
              <a:latin typeface="Open Sans" pitchFamily="2" charset="0"/>
              <a:ea typeface="Open Sans" pitchFamily="2" charset="0"/>
              <a:cs typeface="Open Sans" pitchFamily="2" charset="0"/>
            </a:endParaRPr>
          </a:p>
          <a:p>
            <a:endParaRPr lang="en-US" sz="2000" noProof="0" dirty="0">
              <a:latin typeface="Open Sans" pitchFamily="2" charset="0"/>
              <a:ea typeface="Open Sans" pitchFamily="2" charset="0"/>
              <a:cs typeface="Open Sans" pitchFamily="2" charset="0"/>
            </a:endParaRPr>
          </a:p>
        </p:txBody>
      </p:sp>
      <p:sp>
        <p:nvSpPr>
          <p:cNvPr id="8" name="TextBox 7">
            <a:extLst>
              <a:ext uri="{FF2B5EF4-FFF2-40B4-BE49-F238E27FC236}">
                <a16:creationId xmlns:a16="http://schemas.microsoft.com/office/drawing/2014/main" id="{354CD2D6-1A0D-DBA0-E073-DA0104732CBA}"/>
              </a:ext>
            </a:extLst>
          </p:cNvPr>
          <p:cNvSpPr txBox="1"/>
          <p:nvPr/>
        </p:nvSpPr>
        <p:spPr>
          <a:xfrm>
            <a:off x="6477836" y="2016679"/>
            <a:ext cx="4628754" cy="1938992"/>
          </a:xfrm>
          <a:prstGeom prst="rect">
            <a:avLst/>
          </a:prstGeom>
          <a:noFill/>
        </p:spPr>
        <p:txBody>
          <a:bodyPr wrap="square" lIns="91440" tIns="45720" rIns="91440" bIns="45720" anchor="t">
            <a:spAutoFit/>
          </a:bodyPr>
          <a:lstStyle/>
          <a:p>
            <a:r>
              <a:rPr lang="en-US" sz="2000" dirty="0">
                <a:solidFill>
                  <a:schemeClr val="tx1">
                    <a:lumMod val="49000"/>
                    <a:lumOff val="51000"/>
                  </a:schemeClr>
                </a:solidFill>
                <a:latin typeface="Open Sans" pitchFamily="2" charset="0"/>
                <a:ea typeface="Open Sans" pitchFamily="2" charset="0"/>
                <a:cs typeface="Open Sans" pitchFamily="2" charset="0"/>
              </a:rPr>
              <a:t>Several new </a:t>
            </a:r>
            <a:r>
              <a:rPr lang="en-US" sz="2000" noProof="0" dirty="0">
                <a:solidFill>
                  <a:schemeClr val="tx1">
                    <a:lumMod val="49000"/>
                    <a:lumOff val="51000"/>
                  </a:schemeClr>
                </a:solidFill>
                <a:latin typeface="Open Sans" pitchFamily="2" charset="0"/>
                <a:ea typeface="Open Sans" pitchFamily="2" charset="0"/>
                <a:cs typeface="Open Sans" pitchFamily="2" charset="0"/>
              </a:rPr>
              <a:t>drug classes are in late-stage clinical development</a:t>
            </a:r>
            <a:r>
              <a:rPr lang="en-US" sz="2000" dirty="0">
                <a:solidFill>
                  <a:schemeClr val="tx1">
                    <a:lumMod val="49000"/>
                    <a:lumOff val="51000"/>
                  </a:schemeClr>
                </a:solidFill>
                <a:latin typeface="Open Sans" pitchFamily="2" charset="0"/>
                <a:ea typeface="Open Sans" pitchFamily="2" charset="0"/>
                <a:cs typeface="Open Sans" pitchFamily="2" charset="0"/>
              </a:rPr>
              <a:t>, including B‑cell</a:t>
            </a:r>
            <a:r>
              <a:rPr lang="en-US" sz="2000" noProof="0" dirty="0">
                <a:solidFill>
                  <a:schemeClr val="tx1">
                    <a:lumMod val="49000"/>
                    <a:lumOff val="51000"/>
                  </a:schemeClr>
                </a:solidFill>
                <a:latin typeface="Open Sans" pitchFamily="2" charset="0"/>
                <a:ea typeface="Open Sans" pitchFamily="2" charset="0"/>
                <a:cs typeface="Open Sans" pitchFamily="2" charset="0"/>
              </a:rPr>
              <a:t> activating factor receptor inhibitors, </a:t>
            </a:r>
            <a:r>
              <a:rPr lang="en-US" sz="2000" dirty="0">
                <a:solidFill>
                  <a:schemeClr val="tx1">
                    <a:lumMod val="49000"/>
                    <a:lumOff val="51000"/>
                  </a:schemeClr>
                </a:solidFill>
                <a:latin typeface="Open Sans" pitchFamily="2" charset="0"/>
                <a:ea typeface="Open Sans" pitchFamily="2" charset="0"/>
                <a:cs typeface="Open Sans" pitchFamily="2" charset="0"/>
              </a:rPr>
              <a:t>anti‑CD38 </a:t>
            </a:r>
            <a:r>
              <a:rPr lang="en-US" sz="2000" noProof="0" dirty="0">
                <a:solidFill>
                  <a:schemeClr val="tx1">
                    <a:lumMod val="49000"/>
                    <a:lumOff val="51000"/>
                  </a:schemeClr>
                </a:solidFill>
                <a:latin typeface="Open Sans" pitchFamily="2" charset="0"/>
                <a:ea typeface="Open Sans" pitchFamily="2" charset="0"/>
                <a:cs typeface="Open Sans" pitchFamily="2" charset="0"/>
              </a:rPr>
              <a:t>agents, neonatal </a:t>
            </a:r>
            <a:r>
              <a:rPr lang="en-US" sz="2000" dirty="0">
                <a:solidFill>
                  <a:schemeClr val="tx1">
                    <a:lumMod val="49000"/>
                    <a:lumOff val="51000"/>
                  </a:schemeClr>
                </a:solidFill>
                <a:latin typeface="Open Sans" pitchFamily="2" charset="0"/>
                <a:ea typeface="Open Sans" pitchFamily="2" charset="0"/>
                <a:cs typeface="Open Sans" pitchFamily="2" charset="0"/>
              </a:rPr>
              <a:t>Fc receptor </a:t>
            </a:r>
            <a:r>
              <a:rPr lang="en-US" sz="2000" noProof="0" dirty="0">
                <a:solidFill>
                  <a:schemeClr val="tx1">
                    <a:lumMod val="49000"/>
                    <a:lumOff val="51000"/>
                  </a:schemeClr>
                </a:solidFill>
                <a:latin typeface="Open Sans" pitchFamily="2" charset="0"/>
                <a:ea typeface="Open Sans" pitchFamily="2" charset="0"/>
                <a:cs typeface="Open Sans" pitchFamily="2" charset="0"/>
              </a:rPr>
              <a:t>antagonists, </a:t>
            </a:r>
            <a:r>
              <a:rPr lang="en-US" sz="2000" dirty="0">
                <a:solidFill>
                  <a:schemeClr val="tx1">
                    <a:lumMod val="49000"/>
                    <a:lumOff val="51000"/>
                  </a:schemeClr>
                </a:solidFill>
                <a:latin typeface="Open Sans" pitchFamily="2" charset="0"/>
                <a:ea typeface="Open Sans" pitchFamily="2" charset="0"/>
                <a:cs typeface="Open Sans" pitchFamily="2" charset="0"/>
              </a:rPr>
              <a:t>and </a:t>
            </a:r>
            <a:r>
              <a:rPr lang="en-US" sz="2000" noProof="0" dirty="0">
                <a:solidFill>
                  <a:schemeClr val="tx1">
                    <a:lumMod val="49000"/>
                    <a:lumOff val="51000"/>
                  </a:schemeClr>
                </a:solidFill>
                <a:latin typeface="Open Sans" pitchFamily="2" charset="0"/>
                <a:ea typeface="Open Sans" pitchFamily="2" charset="0"/>
                <a:cs typeface="Open Sans" pitchFamily="2" charset="0"/>
              </a:rPr>
              <a:t>complement inhibitors</a:t>
            </a:r>
            <a:r>
              <a:rPr lang="en-US" sz="2000" dirty="0">
                <a:solidFill>
                  <a:schemeClr val="tx1">
                    <a:lumMod val="49000"/>
                    <a:lumOff val="51000"/>
                  </a:schemeClr>
                </a:solidFill>
                <a:latin typeface="Open Sans" pitchFamily="2" charset="0"/>
                <a:ea typeface="Open Sans" pitchFamily="2" charset="0"/>
                <a:cs typeface="Open Sans" pitchFamily="2" charset="0"/>
              </a:rPr>
              <a:t>.</a:t>
            </a:r>
            <a:endParaRPr lang="en-US" dirty="0">
              <a:latin typeface="Open Sans" pitchFamily="2" charset="0"/>
              <a:ea typeface="Open Sans" pitchFamily="2" charset="0"/>
              <a:cs typeface="Open Sans" pitchFamily="2" charset="0"/>
            </a:endParaRPr>
          </a:p>
        </p:txBody>
      </p:sp>
      <p:sp>
        <p:nvSpPr>
          <p:cNvPr id="15" name="Rectangle 14">
            <a:extLst>
              <a:ext uri="{FF2B5EF4-FFF2-40B4-BE49-F238E27FC236}">
                <a16:creationId xmlns:a16="http://schemas.microsoft.com/office/drawing/2014/main" id="{007F4CB0-D5B3-63EF-6B5A-AE47C0A82F23}"/>
              </a:ext>
            </a:extLst>
          </p:cNvPr>
          <p:cNvSpPr/>
          <p:nvPr/>
        </p:nvSpPr>
        <p:spPr>
          <a:xfrm>
            <a:off x="1036248" y="4163597"/>
            <a:ext cx="4911213" cy="2256503"/>
          </a:xfrm>
          <a:prstGeom prst="rect">
            <a:avLst/>
          </a:prstGeom>
          <a:solidFill>
            <a:srgbClr val="C9D7AF"/>
          </a:solidFill>
          <a:ln>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noProof="0"/>
          </a:p>
        </p:txBody>
      </p:sp>
      <p:sp>
        <p:nvSpPr>
          <p:cNvPr id="10" name="TextBox 9">
            <a:extLst>
              <a:ext uri="{FF2B5EF4-FFF2-40B4-BE49-F238E27FC236}">
                <a16:creationId xmlns:a16="http://schemas.microsoft.com/office/drawing/2014/main" id="{6E9A5BDF-444A-AE43-F36F-AFC5D375AB21}"/>
              </a:ext>
            </a:extLst>
          </p:cNvPr>
          <p:cNvSpPr txBox="1"/>
          <p:nvPr/>
        </p:nvSpPr>
        <p:spPr>
          <a:xfrm>
            <a:off x="1253634" y="4165813"/>
            <a:ext cx="4476440" cy="2554545"/>
          </a:xfrm>
          <a:prstGeom prst="rect">
            <a:avLst/>
          </a:prstGeom>
          <a:noFill/>
        </p:spPr>
        <p:txBody>
          <a:bodyPr wrap="square" lIns="91440" tIns="45720" rIns="91440" bIns="45720" anchor="t">
            <a:spAutoFit/>
          </a:bodyPr>
          <a:lstStyle/>
          <a:p>
            <a:r>
              <a:rPr lang="en-US" sz="2000" dirty="0">
                <a:solidFill>
                  <a:schemeClr val="tx1">
                    <a:lumMod val="49000"/>
                    <a:lumOff val="51000"/>
                  </a:schemeClr>
                </a:solidFill>
                <a:latin typeface="Open Sans" pitchFamily="2" charset="0"/>
                <a:ea typeface="Open Sans" pitchFamily="2" charset="0"/>
                <a:cs typeface="Open Sans" pitchFamily="2" charset="0"/>
              </a:rPr>
              <a:t>Therapeutic </a:t>
            </a:r>
            <a:r>
              <a:rPr lang="en-US" sz="2000" noProof="0" dirty="0">
                <a:solidFill>
                  <a:schemeClr val="tx1">
                    <a:lumMod val="49000"/>
                    <a:lumOff val="51000"/>
                  </a:schemeClr>
                </a:solidFill>
                <a:latin typeface="Open Sans" pitchFamily="2" charset="0"/>
                <a:ea typeface="Open Sans" pitchFamily="2" charset="0"/>
                <a:cs typeface="Open Sans" pitchFamily="2" charset="0"/>
              </a:rPr>
              <a:t>goals are shifting from </a:t>
            </a:r>
            <a:r>
              <a:rPr lang="en-US" sz="2000" dirty="0">
                <a:solidFill>
                  <a:schemeClr val="tx1">
                    <a:lumMod val="49000"/>
                    <a:lumOff val="51000"/>
                  </a:schemeClr>
                </a:solidFill>
                <a:latin typeface="Open Sans" pitchFamily="2" charset="0"/>
                <a:ea typeface="Open Sans" pitchFamily="2" charset="0"/>
                <a:cs typeface="Open Sans" pitchFamily="2" charset="0"/>
              </a:rPr>
              <a:t>a primary focus on </a:t>
            </a:r>
            <a:r>
              <a:rPr lang="en-US" sz="2000" noProof="0" dirty="0">
                <a:solidFill>
                  <a:schemeClr val="tx1">
                    <a:lumMod val="49000"/>
                    <a:lumOff val="51000"/>
                  </a:schemeClr>
                </a:solidFill>
                <a:latin typeface="Open Sans" pitchFamily="2" charset="0"/>
                <a:ea typeface="Open Sans" pitchFamily="2" charset="0"/>
                <a:cs typeface="Open Sans" pitchFamily="2" charset="0"/>
              </a:rPr>
              <a:t>platelet </a:t>
            </a:r>
            <a:r>
              <a:rPr lang="en-US" sz="2000" dirty="0">
                <a:solidFill>
                  <a:schemeClr val="tx1">
                    <a:lumMod val="49000"/>
                    <a:lumOff val="51000"/>
                  </a:schemeClr>
                </a:solidFill>
                <a:latin typeface="Open Sans" pitchFamily="2" charset="0"/>
                <a:ea typeface="Open Sans" pitchFamily="2" charset="0"/>
                <a:cs typeface="Open Sans" pitchFamily="2" charset="0"/>
              </a:rPr>
              <a:t>count–based outcomes </a:t>
            </a:r>
            <a:r>
              <a:rPr lang="en-US" sz="2000" noProof="0" dirty="0">
                <a:solidFill>
                  <a:schemeClr val="tx1">
                    <a:lumMod val="49000"/>
                    <a:lumOff val="51000"/>
                  </a:schemeClr>
                </a:solidFill>
                <a:latin typeface="Open Sans" pitchFamily="2" charset="0"/>
                <a:ea typeface="Open Sans" pitchFamily="2" charset="0"/>
                <a:cs typeface="Open Sans" pitchFamily="2" charset="0"/>
              </a:rPr>
              <a:t>to </a:t>
            </a:r>
            <a:r>
              <a:rPr lang="en-US" sz="2000" dirty="0">
                <a:solidFill>
                  <a:schemeClr val="tx1">
                    <a:lumMod val="49000"/>
                    <a:lumOff val="51000"/>
                  </a:schemeClr>
                </a:solidFill>
                <a:latin typeface="Open Sans" pitchFamily="2" charset="0"/>
                <a:ea typeface="Open Sans" pitchFamily="2" charset="0"/>
                <a:cs typeface="Open Sans" pitchFamily="2" charset="0"/>
              </a:rPr>
              <a:t>more ambitious aims, including </a:t>
            </a:r>
            <a:r>
              <a:rPr lang="en-US" sz="2000" noProof="0" dirty="0">
                <a:solidFill>
                  <a:schemeClr val="tx1">
                    <a:lumMod val="49000"/>
                    <a:lumOff val="51000"/>
                  </a:schemeClr>
                </a:solidFill>
                <a:latin typeface="Open Sans" pitchFamily="2" charset="0"/>
                <a:ea typeface="Open Sans" pitchFamily="2" charset="0"/>
                <a:cs typeface="Open Sans" pitchFamily="2" charset="0"/>
              </a:rPr>
              <a:t>improved </a:t>
            </a:r>
            <a:r>
              <a:rPr lang="en-US" sz="2000" dirty="0">
                <a:solidFill>
                  <a:schemeClr val="tx1">
                    <a:lumMod val="49000"/>
                    <a:lumOff val="51000"/>
                  </a:schemeClr>
                </a:solidFill>
                <a:latin typeface="Open Sans" pitchFamily="2" charset="0"/>
                <a:ea typeface="Open Sans" pitchFamily="2" charset="0"/>
                <a:cs typeface="Open Sans" pitchFamily="2" charset="0"/>
              </a:rPr>
              <a:t>health-related </a:t>
            </a:r>
            <a:r>
              <a:rPr lang="en-US" sz="2000" noProof="0" dirty="0">
                <a:solidFill>
                  <a:schemeClr val="tx1">
                    <a:lumMod val="49000"/>
                    <a:lumOff val="51000"/>
                  </a:schemeClr>
                </a:solidFill>
                <a:latin typeface="Open Sans" pitchFamily="2" charset="0"/>
                <a:ea typeface="Open Sans" pitchFamily="2" charset="0"/>
                <a:cs typeface="Open Sans" pitchFamily="2" charset="0"/>
              </a:rPr>
              <a:t>quality of life, sustained </a:t>
            </a:r>
            <a:r>
              <a:rPr lang="en-US" sz="2000" dirty="0">
                <a:solidFill>
                  <a:schemeClr val="tx1">
                    <a:lumMod val="49000"/>
                    <a:lumOff val="51000"/>
                  </a:schemeClr>
                </a:solidFill>
                <a:latin typeface="Open Sans" pitchFamily="2" charset="0"/>
                <a:ea typeface="Open Sans" pitchFamily="2" charset="0"/>
                <a:cs typeface="Open Sans" pitchFamily="2" charset="0"/>
              </a:rPr>
              <a:t>treatment-free </a:t>
            </a:r>
            <a:r>
              <a:rPr lang="en-US" sz="2000" noProof="0" dirty="0">
                <a:solidFill>
                  <a:schemeClr val="tx1">
                    <a:lumMod val="49000"/>
                    <a:lumOff val="51000"/>
                  </a:schemeClr>
                </a:solidFill>
                <a:latin typeface="Open Sans" pitchFamily="2" charset="0"/>
                <a:ea typeface="Open Sans" pitchFamily="2" charset="0"/>
                <a:cs typeface="Open Sans" pitchFamily="2" charset="0"/>
              </a:rPr>
              <a:t>response, and even </a:t>
            </a:r>
            <a:r>
              <a:rPr lang="en-US" sz="2000" dirty="0">
                <a:solidFill>
                  <a:schemeClr val="tx1">
                    <a:lumMod val="49000"/>
                    <a:lumOff val="51000"/>
                  </a:schemeClr>
                </a:solidFill>
                <a:latin typeface="Open Sans" pitchFamily="2" charset="0"/>
                <a:ea typeface="Open Sans" pitchFamily="2" charset="0"/>
                <a:cs typeface="Open Sans" pitchFamily="2" charset="0"/>
              </a:rPr>
              <a:t>the possibility of </a:t>
            </a:r>
            <a:r>
              <a:rPr lang="en-US" sz="2000" noProof="0" dirty="0">
                <a:solidFill>
                  <a:schemeClr val="tx1">
                    <a:lumMod val="49000"/>
                    <a:lumOff val="51000"/>
                  </a:schemeClr>
                </a:solidFill>
                <a:latin typeface="Open Sans" pitchFamily="2" charset="0"/>
                <a:ea typeface="Open Sans" pitchFamily="2" charset="0"/>
                <a:cs typeface="Open Sans" pitchFamily="2" charset="0"/>
              </a:rPr>
              <a:t>cure</a:t>
            </a:r>
            <a:r>
              <a:rPr lang="en-US" sz="2000" dirty="0">
                <a:solidFill>
                  <a:schemeClr val="tx1">
                    <a:lumMod val="49000"/>
                    <a:lumOff val="51000"/>
                  </a:schemeClr>
                </a:solidFill>
                <a:latin typeface="Open Sans" pitchFamily="2" charset="0"/>
                <a:ea typeface="Open Sans" pitchFamily="2" charset="0"/>
                <a:cs typeface="Open Sans" pitchFamily="2" charset="0"/>
              </a:rPr>
              <a:t>.</a:t>
            </a:r>
            <a:endParaRPr lang="en-US" dirty="0">
              <a:solidFill>
                <a:schemeClr val="tx1">
                  <a:lumMod val="49000"/>
                  <a:lumOff val="51000"/>
                </a:schemeClr>
              </a:solidFill>
              <a:latin typeface="Open Sans" pitchFamily="2" charset="0"/>
              <a:ea typeface="Open Sans" pitchFamily="2" charset="0"/>
              <a:cs typeface="Open Sans" pitchFamily="2" charset="0"/>
            </a:endParaRPr>
          </a:p>
          <a:p>
            <a:endParaRPr lang="en-US" sz="2000" noProof="0" dirty="0">
              <a:solidFill>
                <a:schemeClr val="tx1">
                  <a:lumMod val="49000"/>
                  <a:lumOff val="51000"/>
                </a:schemeClr>
              </a:solidFill>
              <a:latin typeface="Open Sans" pitchFamily="2" charset="0"/>
              <a:ea typeface="Open Sans" pitchFamily="2" charset="0"/>
              <a:cs typeface="Open Sans" pitchFamily="2" charset="0"/>
            </a:endParaRPr>
          </a:p>
        </p:txBody>
      </p:sp>
      <p:sp>
        <p:nvSpPr>
          <p:cNvPr id="16" name="Rectangle 15">
            <a:extLst>
              <a:ext uri="{FF2B5EF4-FFF2-40B4-BE49-F238E27FC236}">
                <a16:creationId xmlns:a16="http://schemas.microsoft.com/office/drawing/2014/main" id="{FAB9AD95-6AB7-1280-1F81-0F5CC449AD59}"/>
              </a:ext>
            </a:extLst>
          </p:cNvPr>
          <p:cNvSpPr/>
          <p:nvPr/>
        </p:nvSpPr>
        <p:spPr>
          <a:xfrm>
            <a:off x="6311961" y="4159457"/>
            <a:ext cx="4965640" cy="2267389"/>
          </a:xfrm>
          <a:prstGeom prst="rect">
            <a:avLst/>
          </a:prstGeom>
          <a:solidFill>
            <a:srgbClr val="C8C3D4"/>
          </a:solidFill>
          <a:ln>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noProof="0"/>
          </a:p>
        </p:txBody>
      </p:sp>
      <p:sp>
        <p:nvSpPr>
          <p:cNvPr id="12" name="TextBox 11">
            <a:extLst>
              <a:ext uri="{FF2B5EF4-FFF2-40B4-BE49-F238E27FC236}">
                <a16:creationId xmlns:a16="http://schemas.microsoft.com/office/drawing/2014/main" id="{9BE38CFA-EB86-70C5-C7A2-B16FD93BEF2A}"/>
              </a:ext>
            </a:extLst>
          </p:cNvPr>
          <p:cNvSpPr txBox="1"/>
          <p:nvPr/>
        </p:nvSpPr>
        <p:spPr>
          <a:xfrm>
            <a:off x="6521267" y="4296442"/>
            <a:ext cx="4618089" cy="1938992"/>
          </a:xfrm>
          <a:prstGeom prst="rect">
            <a:avLst/>
          </a:prstGeom>
          <a:noFill/>
        </p:spPr>
        <p:txBody>
          <a:bodyPr wrap="square" lIns="91440" tIns="45720" rIns="91440" bIns="45720" anchor="t">
            <a:spAutoFit/>
          </a:bodyPr>
          <a:lstStyle/>
          <a:p>
            <a:r>
              <a:rPr lang="en-US" sz="2000" noProof="0" dirty="0">
                <a:solidFill>
                  <a:srgbClr val="767171"/>
                </a:solidFill>
                <a:latin typeface="Open Sans" pitchFamily="2" charset="0"/>
                <a:ea typeface="Open Sans" pitchFamily="2" charset="0"/>
                <a:cs typeface="Open Sans" pitchFamily="2" charset="0"/>
              </a:rPr>
              <a:t>Patients and clinicians </a:t>
            </a:r>
            <a:r>
              <a:rPr lang="en-US" sz="2000" dirty="0">
                <a:solidFill>
                  <a:srgbClr val="767171"/>
                </a:solidFill>
                <a:latin typeface="Open Sans" pitchFamily="2" charset="0"/>
                <a:ea typeface="Open Sans" pitchFamily="2" charset="0"/>
                <a:cs typeface="Open Sans" pitchFamily="2" charset="0"/>
              </a:rPr>
              <a:t>now </a:t>
            </a:r>
            <a:r>
              <a:rPr lang="en-US" sz="2000" noProof="0" dirty="0">
                <a:solidFill>
                  <a:srgbClr val="767171"/>
                </a:solidFill>
                <a:latin typeface="Open Sans" pitchFamily="2" charset="0"/>
                <a:ea typeface="Open Sans" pitchFamily="2" charset="0"/>
                <a:cs typeface="Open Sans" pitchFamily="2" charset="0"/>
              </a:rPr>
              <a:t>have more </a:t>
            </a:r>
            <a:r>
              <a:rPr lang="en-US" sz="2000" dirty="0">
                <a:solidFill>
                  <a:srgbClr val="767171"/>
                </a:solidFill>
                <a:latin typeface="Open Sans" pitchFamily="2" charset="0"/>
                <a:ea typeface="Open Sans" pitchFamily="2" charset="0"/>
                <a:cs typeface="Open Sans" pitchFamily="2" charset="0"/>
              </a:rPr>
              <a:t>treatment </a:t>
            </a:r>
            <a:r>
              <a:rPr lang="en-US" sz="2000" noProof="0" dirty="0">
                <a:solidFill>
                  <a:srgbClr val="767171"/>
                </a:solidFill>
                <a:latin typeface="Open Sans" pitchFamily="2" charset="0"/>
                <a:ea typeface="Open Sans" pitchFamily="2" charset="0"/>
                <a:cs typeface="Open Sans" pitchFamily="2" charset="0"/>
              </a:rPr>
              <a:t>options than ever </a:t>
            </a:r>
            <a:r>
              <a:rPr lang="en-US" sz="2000" dirty="0">
                <a:solidFill>
                  <a:srgbClr val="767171"/>
                </a:solidFill>
                <a:latin typeface="Open Sans" pitchFamily="2" charset="0"/>
                <a:ea typeface="Open Sans" pitchFamily="2" charset="0"/>
                <a:cs typeface="Open Sans" pitchFamily="2" charset="0"/>
              </a:rPr>
              <a:t>before, </a:t>
            </a:r>
            <a:r>
              <a:rPr lang="en-US" sz="2000" noProof="0" dirty="0">
                <a:solidFill>
                  <a:srgbClr val="767171"/>
                </a:solidFill>
                <a:latin typeface="Open Sans" pitchFamily="2" charset="0"/>
                <a:ea typeface="Open Sans" pitchFamily="2" charset="0"/>
                <a:cs typeface="Open Sans" pitchFamily="2" charset="0"/>
              </a:rPr>
              <a:t>but must </a:t>
            </a:r>
            <a:r>
              <a:rPr lang="en-US" sz="2000" dirty="0">
                <a:solidFill>
                  <a:srgbClr val="767171"/>
                </a:solidFill>
                <a:latin typeface="Open Sans" pitchFamily="2" charset="0"/>
                <a:ea typeface="Open Sans" pitchFamily="2" charset="0"/>
                <a:cs typeface="Open Sans" pitchFamily="2" charset="0"/>
              </a:rPr>
              <a:t>determine </a:t>
            </a:r>
            <a:r>
              <a:rPr lang="en-US" sz="2000" noProof="0" dirty="0">
                <a:solidFill>
                  <a:srgbClr val="767171"/>
                </a:solidFill>
                <a:latin typeface="Open Sans" pitchFamily="2" charset="0"/>
                <a:ea typeface="Open Sans" pitchFamily="2" charset="0"/>
                <a:cs typeface="Open Sans" pitchFamily="2" charset="0"/>
              </a:rPr>
              <a:t>how </a:t>
            </a:r>
            <a:r>
              <a:rPr lang="en-US" sz="2000" dirty="0">
                <a:solidFill>
                  <a:srgbClr val="767171"/>
                </a:solidFill>
                <a:latin typeface="Open Sans" pitchFamily="2" charset="0"/>
                <a:ea typeface="Open Sans" pitchFamily="2" charset="0"/>
                <a:cs typeface="Open Sans" pitchFamily="2" charset="0"/>
              </a:rPr>
              <a:t>best </a:t>
            </a:r>
            <a:r>
              <a:rPr lang="en-US" sz="2000" noProof="0" dirty="0">
                <a:solidFill>
                  <a:srgbClr val="767171"/>
                </a:solidFill>
                <a:latin typeface="Open Sans" pitchFamily="2" charset="0"/>
                <a:ea typeface="Open Sans" pitchFamily="2" charset="0"/>
                <a:cs typeface="Open Sans" pitchFamily="2" charset="0"/>
              </a:rPr>
              <a:t>to prioritize and sequence </a:t>
            </a:r>
            <a:r>
              <a:rPr lang="en-US" sz="2000" dirty="0">
                <a:solidFill>
                  <a:srgbClr val="767171"/>
                </a:solidFill>
                <a:latin typeface="Open Sans" pitchFamily="2" charset="0"/>
                <a:ea typeface="Open Sans" pitchFamily="2" charset="0"/>
                <a:cs typeface="Open Sans" pitchFamily="2" charset="0"/>
              </a:rPr>
              <a:t>these </a:t>
            </a:r>
            <a:r>
              <a:rPr lang="en-US" sz="2000" noProof="0" dirty="0">
                <a:solidFill>
                  <a:srgbClr val="767171"/>
                </a:solidFill>
                <a:latin typeface="Open Sans" pitchFamily="2" charset="0"/>
                <a:ea typeface="Open Sans" pitchFamily="2" charset="0"/>
                <a:cs typeface="Open Sans" pitchFamily="2" charset="0"/>
              </a:rPr>
              <a:t>therapies</a:t>
            </a:r>
            <a:r>
              <a:rPr lang="en-US" sz="2000" dirty="0">
                <a:solidFill>
                  <a:srgbClr val="767171"/>
                </a:solidFill>
                <a:latin typeface="Open Sans" pitchFamily="2" charset="0"/>
                <a:ea typeface="Open Sans" pitchFamily="2" charset="0"/>
                <a:cs typeface="Open Sans" pitchFamily="2" charset="0"/>
              </a:rPr>
              <a:t>. </a:t>
            </a:r>
            <a:endParaRPr lang="en-US" dirty="0">
              <a:solidFill>
                <a:srgbClr val="767171"/>
              </a:solidFill>
              <a:latin typeface="Open Sans" pitchFamily="2" charset="0"/>
              <a:ea typeface="Open Sans" pitchFamily="2" charset="0"/>
              <a:cs typeface="Open Sans" pitchFamily="2" charset="0"/>
            </a:endParaRPr>
          </a:p>
          <a:p>
            <a:endParaRPr lang="en-US" sz="2000" noProof="0" dirty="0">
              <a:solidFill>
                <a:schemeClr val="tx1">
                  <a:lumMod val="49000"/>
                  <a:lumOff val="51000"/>
                </a:schemeClr>
              </a:solidFill>
              <a:latin typeface="Open Sans" pitchFamily="2" charset="0"/>
              <a:ea typeface="Open Sans" pitchFamily="2" charset="0"/>
              <a:cs typeface="Open Sans" pitchFamily="2" charset="0"/>
            </a:endParaRPr>
          </a:p>
        </p:txBody>
      </p:sp>
      <p:sp>
        <p:nvSpPr>
          <p:cNvPr id="5" name="Title 1">
            <a:extLst>
              <a:ext uri="{FF2B5EF4-FFF2-40B4-BE49-F238E27FC236}">
                <a16:creationId xmlns:a16="http://schemas.microsoft.com/office/drawing/2014/main" id="{5C25CA63-E49E-2323-9D76-CFFB3EC60681}"/>
              </a:ext>
            </a:extLst>
          </p:cNvPr>
          <p:cNvSpPr>
            <a:spLocks noGrp="1"/>
          </p:cNvSpPr>
          <p:nvPr>
            <p:ph type="title"/>
          </p:nvPr>
        </p:nvSpPr>
        <p:spPr>
          <a:xfrm>
            <a:off x="243674" y="1232757"/>
            <a:ext cx="10972800" cy="714375"/>
          </a:xfrm>
        </p:spPr>
        <p:txBody>
          <a:bodyPr/>
          <a:lstStyle/>
          <a:p>
            <a:r>
              <a:rPr lang="en-US" noProof="0" dirty="0">
                <a:latin typeface="Barlow Condensed" panose="00000506000000000000" pitchFamily="2" charset="0"/>
              </a:rPr>
              <a:t>What has changed since 2019?</a:t>
            </a:r>
          </a:p>
        </p:txBody>
      </p:sp>
    </p:spTree>
    <p:extLst>
      <p:ext uri="{BB962C8B-B14F-4D97-AF65-F5344CB8AC3E}">
        <p14:creationId xmlns:p14="http://schemas.microsoft.com/office/powerpoint/2010/main" val="55755569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970145-49E2-CB6A-A453-DD3E41083BCF}"/>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0F0EA391-8E6D-E131-D605-10DA6B39E87E}"/>
              </a:ext>
            </a:extLst>
          </p:cNvPr>
          <p:cNvSpPr>
            <a:spLocks noGrp="1"/>
          </p:cNvSpPr>
          <p:nvPr>
            <p:ph type="title"/>
          </p:nvPr>
        </p:nvSpPr>
        <p:spPr/>
        <p:txBody>
          <a:bodyPr lIns="0" tIns="0" rIns="0" bIns="0" anchor="t"/>
          <a:lstStyle/>
          <a:p>
            <a:r>
              <a:rPr lang="en-US" sz="2670" dirty="0">
                <a:latin typeface="Barlow Condensed" panose="00000506000000000000" pitchFamily="2" charset="0"/>
                <a:ea typeface="Geneva"/>
              </a:rPr>
              <a:t>Learning Objectives</a:t>
            </a:r>
            <a:endParaRPr lang="en-US" sz="2670" noProof="0" dirty="0">
              <a:latin typeface="Barlow Condensed" panose="00000506000000000000" pitchFamily="2" charset="0"/>
              <a:ea typeface="Geneva"/>
            </a:endParaRPr>
          </a:p>
        </p:txBody>
      </p:sp>
      <p:sp>
        <p:nvSpPr>
          <p:cNvPr id="6" name="Content Placeholder 5">
            <a:extLst>
              <a:ext uri="{FF2B5EF4-FFF2-40B4-BE49-F238E27FC236}">
                <a16:creationId xmlns:a16="http://schemas.microsoft.com/office/drawing/2014/main" id="{0884433D-4CE4-C9EF-2642-AEC577899AA6}"/>
              </a:ext>
            </a:extLst>
          </p:cNvPr>
          <p:cNvSpPr>
            <a:spLocks noGrp="1"/>
          </p:cNvSpPr>
          <p:nvPr>
            <p:ph idx="1"/>
          </p:nvPr>
        </p:nvSpPr>
        <p:spPr>
          <a:xfrm>
            <a:off x="419100" y="1900359"/>
            <a:ext cx="10972800" cy="4414840"/>
          </a:xfrm>
        </p:spPr>
        <p:txBody>
          <a:bodyPr lIns="0" tIns="0" rIns="0" bIns="0" anchor="t">
            <a:noAutofit/>
          </a:bodyPr>
          <a:lstStyle/>
          <a:p>
            <a:pPr marL="0" indent="0">
              <a:buNone/>
            </a:pPr>
            <a:r>
              <a:rPr lang="en-US" sz="2000" noProof="0" dirty="0">
                <a:latin typeface="Open Sans" pitchFamily="2" charset="0"/>
                <a:ea typeface="Open Sans" pitchFamily="2" charset="0"/>
                <a:cs typeface="Open Sans" pitchFamily="2" charset="0"/>
              </a:rPr>
              <a:t>By the end of this session, you should be able to</a:t>
            </a:r>
          </a:p>
          <a:p>
            <a:pPr marL="0" indent="0">
              <a:buNone/>
            </a:pPr>
            <a:endParaRPr lang="en-US" sz="2400" noProof="0" dirty="0">
              <a:latin typeface="Open Sans" pitchFamily="2" charset="0"/>
              <a:ea typeface="Open Sans" pitchFamily="2" charset="0"/>
              <a:cs typeface="Open Sans" pitchFamily="2" charset="0"/>
            </a:endParaRPr>
          </a:p>
          <a:p>
            <a:pPr marL="514350" indent="-514350">
              <a:spcBef>
                <a:spcPts val="20"/>
              </a:spcBef>
              <a:spcAft>
                <a:spcPts val="600"/>
              </a:spcAft>
              <a:buFont typeface="Arial" charset="0"/>
              <a:buAutoNum type="arabicPeriod"/>
            </a:pPr>
            <a:r>
              <a:rPr lang="en-US" sz="2000" noProof="0" dirty="0">
                <a:latin typeface="Open Sans" pitchFamily="2" charset="0"/>
                <a:ea typeface="Open Sans" pitchFamily="2" charset="0"/>
                <a:cs typeface="Open Sans" pitchFamily="2" charset="0"/>
              </a:rPr>
              <a:t>Choose appropriate initial treatment for adults with primary ITP</a:t>
            </a:r>
            <a:r>
              <a:rPr lang="en-US" sz="2000" dirty="0">
                <a:latin typeface="Open Sans" pitchFamily="2" charset="0"/>
                <a:ea typeface="Open Sans" pitchFamily="2" charset="0"/>
                <a:cs typeface="Open Sans" pitchFamily="2" charset="0"/>
              </a:rPr>
              <a:t>.</a:t>
            </a:r>
          </a:p>
          <a:p>
            <a:pPr marL="514350" indent="-514350">
              <a:spcBef>
                <a:spcPts val="20"/>
              </a:spcBef>
              <a:spcAft>
                <a:spcPts val="600"/>
              </a:spcAft>
              <a:buAutoNum type="arabicPeriod"/>
            </a:pPr>
            <a:r>
              <a:rPr lang="en-US" sz="2000" noProof="0" dirty="0">
                <a:latin typeface="Open Sans" pitchFamily="2" charset="0"/>
                <a:ea typeface="Open Sans" pitchFamily="2" charset="0"/>
                <a:cs typeface="Open Sans" pitchFamily="2" charset="0"/>
              </a:rPr>
              <a:t>Choose appropriate therapy for adults with primary ITP requiring additional treatment after corticosteroids</a:t>
            </a:r>
            <a:r>
              <a:rPr lang="en-US" sz="2000" dirty="0">
                <a:latin typeface="Open Sans" pitchFamily="2" charset="0"/>
                <a:ea typeface="Open Sans" pitchFamily="2" charset="0"/>
                <a:cs typeface="Open Sans" pitchFamily="2" charset="0"/>
              </a:rPr>
              <a:t>,</a:t>
            </a:r>
            <a:r>
              <a:rPr lang="en-US" sz="2000" noProof="0" dirty="0">
                <a:latin typeface="Open Sans" pitchFamily="2" charset="0"/>
                <a:ea typeface="Open Sans" pitchFamily="2" charset="0"/>
                <a:cs typeface="Open Sans" pitchFamily="2" charset="0"/>
              </a:rPr>
              <a:t> with or without IVIG</a:t>
            </a:r>
            <a:r>
              <a:rPr lang="en-US" sz="2000" dirty="0">
                <a:latin typeface="Open Sans" pitchFamily="2" charset="0"/>
                <a:ea typeface="Open Sans" pitchFamily="2" charset="0"/>
                <a:cs typeface="Open Sans" pitchFamily="2" charset="0"/>
              </a:rPr>
              <a:t>.</a:t>
            </a:r>
            <a:endParaRPr lang="en-US" sz="2400" dirty="0">
              <a:latin typeface="Open Sans" pitchFamily="2" charset="0"/>
              <a:ea typeface="Open Sans" pitchFamily="2" charset="0"/>
              <a:cs typeface="Open Sans" pitchFamily="2" charset="0"/>
            </a:endParaRPr>
          </a:p>
          <a:p>
            <a:pPr marL="514350" indent="-514350">
              <a:spcBef>
                <a:spcPts val="20"/>
              </a:spcBef>
              <a:spcAft>
                <a:spcPts val="600"/>
              </a:spcAft>
              <a:buAutoNum type="arabicPeriod"/>
            </a:pPr>
            <a:r>
              <a:rPr lang="en-US" sz="2000" noProof="0" dirty="0">
                <a:latin typeface="Open Sans" pitchFamily="2" charset="0"/>
                <a:ea typeface="Open Sans" pitchFamily="2" charset="0"/>
                <a:cs typeface="Open Sans" pitchFamily="2" charset="0"/>
              </a:rPr>
              <a:t>Determine the role and optimal timing of splenectomy in the modern treatment landscape</a:t>
            </a:r>
            <a:r>
              <a:rPr lang="en-US" sz="2000" dirty="0">
                <a:latin typeface="Open Sans" pitchFamily="2" charset="0"/>
                <a:ea typeface="Open Sans" pitchFamily="2" charset="0"/>
                <a:cs typeface="Open Sans" pitchFamily="2" charset="0"/>
              </a:rPr>
              <a:t>.</a:t>
            </a:r>
            <a:endParaRPr lang="en-US" sz="2400" dirty="0">
              <a:latin typeface="Open Sans" pitchFamily="2" charset="0"/>
              <a:ea typeface="Open Sans" pitchFamily="2" charset="0"/>
              <a:cs typeface="Open Sans" pitchFamily="2" charset="0"/>
            </a:endParaRPr>
          </a:p>
          <a:p>
            <a:pPr marL="514350" indent="-514350">
              <a:spcBef>
                <a:spcPts val="20"/>
              </a:spcBef>
              <a:spcAft>
                <a:spcPts val="600"/>
              </a:spcAft>
              <a:buAutoNum type="arabicPeriod"/>
            </a:pPr>
            <a:r>
              <a:rPr lang="en-US" sz="2000" noProof="0" dirty="0">
                <a:latin typeface="Open Sans" pitchFamily="2" charset="0"/>
                <a:ea typeface="Open Sans" pitchFamily="2" charset="0"/>
                <a:cs typeface="Open Sans" pitchFamily="2" charset="0"/>
              </a:rPr>
              <a:t>Optimize treatment sequencing, including switching between thrombopoietic agents when appropriate</a:t>
            </a:r>
            <a:r>
              <a:rPr lang="en-US" sz="2000" dirty="0">
                <a:latin typeface="Open Sans" pitchFamily="2" charset="0"/>
                <a:ea typeface="Open Sans" pitchFamily="2" charset="0"/>
                <a:cs typeface="Open Sans" pitchFamily="2" charset="0"/>
              </a:rPr>
              <a:t>.</a:t>
            </a:r>
            <a:endParaRPr lang="en-US" sz="2400" dirty="0">
              <a:latin typeface="Open Sans" pitchFamily="2" charset="0"/>
              <a:ea typeface="Open Sans" pitchFamily="2" charset="0"/>
              <a:cs typeface="Open Sans" pitchFamily="2" charset="0"/>
            </a:endParaRPr>
          </a:p>
          <a:p>
            <a:pPr marL="514350" indent="-514350">
              <a:spcAft>
                <a:spcPts val="600"/>
              </a:spcAft>
              <a:buAutoNum type="arabicPeriod"/>
            </a:pPr>
            <a:endParaRPr lang="en-US" sz="2000" b="1" noProof="0" dirty="0">
              <a:latin typeface="Open Sans" pitchFamily="2" charset="0"/>
              <a:ea typeface="Open Sans" pitchFamily="2" charset="0"/>
              <a:cs typeface="Open Sans" pitchFamily="2" charset="0"/>
            </a:endParaRPr>
          </a:p>
        </p:txBody>
      </p:sp>
    </p:spTree>
    <p:extLst>
      <p:ext uri="{BB962C8B-B14F-4D97-AF65-F5344CB8AC3E}">
        <p14:creationId xmlns:p14="http://schemas.microsoft.com/office/powerpoint/2010/main" val="47090046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B60A2E-971F-CB74-037F-776E26698D9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C9A2BEB-AED9-B2B7-B635-F586CB8C18F4}"/>
              </a:ext>
            </a:extLst>
          </p:cNvPr>
          <p:cNvSpPr>
            <a:spLocks noGrp="1"/>
          </p:cNvSpPr>
          <p:nvPr>
            <p:ph type="title"/>
          </p:nvPr>
        </p:nvSpPr>
        <p:spPr>
          <a:xfrm>
            <a:off x="963084" y="4293779"/>
            <a:ext cx="10363200" cy="1362075"/>
          </a:xfrm>
        </p:spPr>
        <p:txBody>
          <a:bodyPr/>
          <a:lstStyle/>
          <a:p>
            <a:r>
              <a:rPr lang="en-US" sz="4000" b="1" dirty="0">
                <a:solidFill>
                  <a:srgbClr val="D31F32"/>
                </a:solidFill>
                <a:latin typeface="Barlow Condensed" panose="00000506000000000000" pitchFamily="2" charset="0"/>
              </a:rPr>
              <a:t>CASE 1</a:t>
            </a:r>
          </a:p>
        </p:txBody>
      </p:sp>
      <p:sp>
        <p:nvSpPr>
          <p:cNvPr id="3" name="Text Placeholder 2">
            <a:extLst>
              <a:ext uri="{FF2B5EF4-FFF2-40B4-BE49-F238E27FC236}">
                <a16:creationId xmlns:a16="http://schemas.microsoft.com/office/drawing/2014/main" id="{C988CF22-918D-8F96-11B6-88A2F3949CDC}"/>
              </a:ext>
            </a:extLst>
          </p:cNvPr>
          <p:cNvSpPr txBox="1">
            <a:spLocks/>
          </p:cNvSpPr>
          <p:nvPr/>
        </p:nvSpPr>
        <p:spPr>
          <a:xfrm>
            <a:off x="963084" y="5087939"/>
            <a:ext cx="10363200" cy="897226"/>
          </a:xfrm>
          <a:prstGeom prst="rect">
            <a:avLst/>
          </a:prstGeom>
        </p:spPr>
        <p:txBody>
          <a:bodyPr lIns="0" tIns="0" rIns="0" bIns="0" anchor="ctr">
            <a:normAutofit/>
          </a:bodyPr>
          <a:lstStyle>
            <a:lvl1pPr marL="457189" indent="-457189" algn="l" defTabSz="609585" rtl="0" eaLnBrk="0" fontAlgn="base" hangingPunct="0">
              <a:spcBef>
                <a:spcPct val="20000"/>
              </a:spcBef>
              <a:spcAft>
                <a:spcPct val="0"/>
              </a:spcAft>
              <a:buFont typeface="Arial" charset="0"/>
              <a:buChar char="•"/>
              <a:defRPr sz="2667" kern="1200">
                <a:solidFill>
                  <a:schemeClr val="bg1">
                    <a:lumMod val="50000"/>
                  </a:schemeClr>
                </a:solidFill>
                <a:latin typeface="+mn-lt"/>
                <a:ea typeface="Geneva" pitchFamily="37" charset="-128"/>
                <a:cs typeface="Geneva" pitchFamily="37" charset="-128"/>
              </a:defRPr>
            </a:lvl1pPr>
            <a:lvl2pPr marL="990575" indent="-380990" algn="l" defTabSz="609585" rtl="0" eaLnBrk="0" fontAlgn="base" hangingPunct="0">
              <a:spcBef>
                <a:spcPct val="20000"/>
              </a:spcBef>
              <a:spcAft>
                <a:spcPct val="0"/>
              </a:spcAft>
              <a:buFont typeface="Arial" charset="0"/>
              <a:buChar char="–"/>
              <a:defRPr sz="2400" kern="1200">
                <a:solidFill>
                  <a:schemeClr val="bg1">
                    <a:lumMod val="50000"/>
                  </a:schemeClr>
                </a:solidFill>
                <a:latin typeface="+mn-lt"/>
                <a:ea typeface="Geneva" pitchFamily="37" charset="-128"/>
                <a:cs typeface="+mn-cs"/>
              </a:defRPr>
            </a:lvl2pPr>
            <a:lvl3pPr marL="1523962" indent="-304792" algn="l" defTabSz="609585" rtl="0" eaLnBrk="0" fontAlgn="base" hangingPunct="0">
              <a:spcBef>
                <a:spcPct val="20000"/>
              </a:spcBef>
              <a:spcAft>
                <a:spcPct val="0"/>
              </a:spcAft>
              <a:buFont typeface="Arial" charset="0"/>
              <a:buChar char="•"/>
              <a:defRPr sz="2133" kern="1200">
                <a:solidFill>
                  <a:schemeClr val="bg1">
                    <a:lumMod val="50000"/>
                  </a:schemeClr>
                </a:solidFill>
                <a:latin typeface="+mn-lt"/>
                <a:ea typeface="Geneva" pitchFamily="37" charset="-128"/>
                <a:cs typeface="+mn-cs"/>
              </a:defRPr>
            </a:lvl3pPr>
            <a:lvl4pPr marL="2133547" indent="-304792" algn="l" defTabSz="609585" rtl="0" eaLnBrk="0" fontAlgn="base" hangingPunct="0">
              <a:spcBef>
                <a:spcPct val="20000"/>
              </a:spcBef>
              <a:spcAft>
                <a:spcPct val="0"/>
              </a:spcAft>
              <a:buFont typeface="Arial" charset="0"/>
              <a:buChar char="–"/>
              <a:defRPr sz="1867" kern="1200">
                <a:solidFill>
                  <a:schemeClr val="bg1">
                    <a:lumMod val="50000"/>
                  </a:schemeClr>
                </a:solidFill>
                <a:latin typeface="+mn-lt"/>
                <a:ea typeface="Geneva" pitchFamily="37" charset="-128"/>
                <a:cs typeface="+mn-cs"/>
              </a:defRPr>
            </a:lvl4pPr>
            <a:lvl5pPr marL="2743131" indent="-304792" algn="l" defTabSz="609585" rtl="0" eaLnBrk="0" fontAlgn="base" hangingPunct="0">
              <a:spcBef>
                <a:spcPct val="20000"/>
              </a:spcBef>
              <a:spcAft>
                <a:spcPct val="0"/>
              </a:spcAft>
              <a:buFont typeface="Arial" charset="0"/>
              <a:buChar char="»"/>
              <a:defRPr sz="1867" kern="1200">
                <a:solidFill>
                  <a:schemeClr val="bg1">
                    <a:lumMod val="50000"/>
                  </a:schemeClr>
                </a:solidFill>
                <a:latin typeface="+mn-lt"/>
                <a:ea typeface="Geneva" pitchFamily="37" charset="-128"/>
                <a:cs typeface="+mn-cs"/>
              </a:defRPr>
            </a:lvl5pPr>
            <a:lvl6pPr marL="3352716" indent="-304792" algn="l" defTabSz="609585" rtl="0" eaLnBrk="1" latinLnBrk="0" hangingPunct="1">
              <a:spcBef>
                <a:spcPct val="20000"/>
              </a:spcBef>
              <a:buFont typeface="Arial"/>
              <a:buChar char="•"/>
              <a:defRPr sz="2667" kern="1200">
                <a:solidFill>
                  <a:schemeClr val="tx1"/>
                </a:solidFill>
                <a:latin typeface="+mn-lt"/>
                <a:ea typeface="+mn-ea"/>
                <a:cs typeface="+mn-cs"/>
              </a:defRPr>
            </a:lvl6pPr>
            <a:lvl7pPr marL="3962301" indent="-304792" algn="l" defTabSz="609585" rtl="0" eaLnBrk="1" latinLnBrk="0" hangingPunct="1">
              <a:spcBef>
                <a:spcPct val="20000"/>
              </a:spcBef>
              <a:buFont typeface="Arial"/>
              <a:buChar char="•"/>
              <a:defRPr sz="2667" kern="1200">
                <a:solidFill>
                  <a:schemeClr val="tx1"/>
                </a:solidFill>
                <a:latin typeface="+mn-lt"/>
                <a:ea typeface="+mn-ea"/>
                <a:cs typeface="+mn-cs"/>
              </a:defRPr>
            </a:lvl7pPr>
            <a:lvl8pPr marL="4571886" indent="-304792" algn="l" defTabSz="609585" rtl="0" eaLnBrk="1" latinLnBrk="0" hangingPunct="1">
              <a:spcBef>
                <a:spcPct val="20000"/>
              </a:spcBef>
              <a:buFont typeface="Arial"/>
              <a:buChar char="•"/>
              <a:defRPr sz="2667" kern="1200">
                <a:solidFill>
                  <a:schemeClr val="tx1"/>
                </a:solidFill>
                <a:latin typeface="+mn-lt"/>
                <a:ea typeface="+mn-ea"/>
                <a:cs typeface="+mn-cs"/>
              </a:defRPr>
            </a:lvl8pPr>
            <a:lvl9pPr marL="5181470" indent="-304792" algn="l" defTabSz="609585" rtl="0" eaLnBrk="1" latinLnBrk="0" hangingPunct="1">
              <a:spcBef>
                <a:spcPct val="20000"/>
              </a:spcBef>
              <a:buFont typeface="Arial"/>
              <a:buChar char="•"/>
              <a:defRPr sz="2667" kern="1200">
                <a:solidFill>
                  <a:schemeClr val="tx1"/>
                </a:solidFill>
                <a:latin typeface="+mn-lt"/>
                <a:ea typeface="+mn-ea"/>
                <a:cs typeface="+mn-cs"/>
              </a:defRPr>
            </a:lvl9pPr>
          </a:lstStyle>
          <a:p>
            <a:pPr marL="0" indent="0">
              <a:buNone/>
            </a:pPr>
            <a:r>
              <a:rPr lang="en-US" sz="2800" dirty="0">
                <a:solidFill>
                  <a:schemeClr val="tx1">
                    <a:lumMod val="49000"/>
                    <a:lumOff val="51000"/>
                  </a:schemeClr>
                </a:solidFill>
                <a:latin typeface="Open Sans" pitchFamily="2" charset="0"/>
                <a:ea typeface="Open Sans" pitchFamily="2" charset="0"/>
                <a:cs typeface="Open Sans" pitchFamily="2" charset="0"/>
              </a:rPr>
              <a:t>Adults with Primary ITP Requiring Initial Therapy </a:t>
            </a:r>
            <a:endParaRPr lang="en-US" dirty="0">
              <a:solidFill>
                <a:schemeClr val="tx1">
                  <a:lumMod val="49000"/>
                  <a:lumOff val="51000"/>
                </a:schemeClr>
              </a:solidFill>
              <a:latin typeface="Open Sans" pitchFamily="2" charset="0"/>
              <a:ea typeface="Open Sans" pitchFamily="2" charset="0"/>
              <a:cs typeface="Open Sans" pitchFamily="2" charset="0"/>
            </a:endParaRPr>
          </a:p>
        </p:txBody>
      </p:sp>
    </p:spTree>
    <p:extLst>
      <p:ext uri="{BB962C8B-B14F-4D97-AF65-F5344CB8AC3E}">
        <p14:creationId xmlns:p14="http://schemas.microsoft.com/office/powerpoint/2010/main" val="2275948708"/>
      </p:ext>
    </p:extLst>
  </p:cSld>
  <p:clrMapOvr>
    <a:masterClrMapping/>
  </p:clrMapOvr>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mso-contentType ?>
<customXsn xmlns="http://schemas.microsoft.com/office/2006/metadata/customXsn">
  <xsnLocation/>
  <cached>True</cached>
  <openByDefault>True</openByDefault>
  <xsnScope/>
</customXsn>
</file>

<file path=customXml/item2.xml><?xml version="1.0" encoding="utf-8"?>
<p:properties xmlns:p="http://schemas.microsoft.com/office/2006/metadata/properties" xmlns:xsi="http://www.w3.org/2001/XMLSchema-instance" xmlns:pc="http://schemas.microsoft.com/office/infopath/2007/PartnerControls">
  <documentManagement>
    <Doc_x0020_Status xmlns="f428f131-8437-48c9-9cdf-8fab9dca4571" xsi:nil="true"/>
    <DocumentType xmlns="c0b592b8-075b-45b2-8686-4b1e9fc21aec">Derivative Products</DocumentTyp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32E9DB4C5E650844A85CC6CA8D68F787" ma:contentTypeVersion="7" ma:contentTypeDescription="Create a new document." ma:contentTypeScope="" ma:versionID="7781563276a8a471b4f13bda512fb996">
  <xsd:schema xmlns:xsd="http://www.w3.org/2001/XMLSchema" xmlns:xs="http://www.w3.org/2001/XMLSchema" xmlns:p="http://schemas.microsoft.com/office/2006/metadata/properties" xmlns:ns2="f428f131-8437-48c9-9cdf-8fab9dca4571" xmlns:ns3="c0b592b8-075b-45b2-8686-4b1e9fc21aec" targetNamespace="http://schemas.microsoft.com/office/2006/metadata/properties" ma:root="true" ma:fieldsID="3475d19943b7c8c6a9a6c339dcdceef3" ns2:_="" ns3:_="">
    <xsd:import namespace="f428f131-8437-48c9-9cdf-8fab9dca4571"/>
    <xsd:import namespace="c0b592b8-075b-45b2-8686-4b1e9fc21aec"/>
    <xsd:element name="properties">
      <xsd:complexType>
        <xsd:sequence>
          <xsd:element name="documentManagement">
            <xsd:complexType>
              <xsd:all>
                <xsd:element ref="ns2:Doc_x0020_Status" minOccurs="0"/>
                <xsd:element ref="ns3:MediaServiceMetadata" minOccurs="0"/>
                <xsd:element ref="ns3:MediaServiceFastMetadata" minOccurs="0"/>
                <xsd:element ref="ns3:MediaServiceSearchProperties" minOccurs="0"/>
                <xsd:element ref="ns3:MediaServiceObjectDetectorVersions" minOccurs="0"/>
                <xsd:element ref="ns2:SharedWithUsers" minOccurs="0"/>
                <xsd:element ref="ns2:SharedWithDetails" minOccurs="0"/>
                <xsd:element ref="ns3:DocumentTyp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428f131-8437-48c9-9cdf-8fab9dca4571" elementFormDefault="qualified">
    <xsd:import namespace="http://schemas.microsoft.com/office/2006/documentManagement/types"/>
    <xsd:import namespace="http://schemas.microsoft.com/office/infopath/2007/PartnerControls"/>
    <xsd:element name="Doc_x0020_Status" ma:index="8" nillable="true" ma:displayName="Doc Status" ma:default="Final" ma:format="Dropdown" ma:internalName="Doc_x0020_Status" ma:readOnly="false">
      <xsd:simpleType>
        <xsd:restriction base="dms:Choice">
          <xsd:enumeration value="Draft"/>
          <xsd:enumeration value="Final"/>
        </xsd:restriction>
      </xsd:simpleType>
    </xsd:element>
    <xsd:element name="SharedWithUsers" ma:index="13"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4"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c0b592b8-075b-45b2-8686-4b1e9fc21aec" elementFormDefault="qualified">
    <xsd:import namespace="http://schemas.microsoft.com/office/2006/documentManagement/types"/>
    <xsd:import namespace="http://schemas.microsoft.com/office/infopath/2007/PartnerControls"/>
    <xsd:element name="MediaServiceMetadata" ma:index="9" nillable="true" ma:displayName="MediaServiceMetadata" ma:hidden="true" ma:internalName="MediaServiceMetadata" ma:readOnly="true">
      <xsd:simpleType>
        <xsd:restriction base="dms:Note"/>
      </xsd:simpleType>
    </xsd:element>
    <xsd:element name="MediaServiceFastMetadata" ma:index="10" nillable="true" ma:displayName="MediaServiceFastMetadata" ma:hidden="true" ma:internalName="MediaServiceFastMetadata" ma:readOnly="true">
      <xsd:simpleType>
        <xsd:restriction base="dms:Note"/>
      </xsd:simpleType>
    </xsd:element>
    <xsd:element name="MediaServiceSearchProperties" ma:index="11" nillable="true" ma:displayName="MediaServiceSearchProperties" ma:hidden="true" ma:internalName="MediaServiceSearchProperties" ma:readOnly="true">
      <xsd:simpleType>
        <xsd:restriction base="dms:Note"/>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DocumentType" ma:index="15" nillable="true" ma:displayName="Document Type" ma:format="Dropdown" ma:internalName="DocumentType">
      <xsd:simpleType>
        <xsd:restriction base="dms:Choice">
          <xsd:enumeration value="Planning"/>
          <xsd:enumeration value="Reference"/>
          <xsd:enumeration value="Question Formulation"/>
          <xsd:enumeration value="Evidence Review"/>
          <xsd:enumeration value="Public Comment"/>
          <xsd:enumeration value="Publication"/>
          <xsd:enumeration value="Draft Recommendations"/>
          <xsd:enumeration value="Appointments"/>
          <xsd:enumeration value="Derivative Products"/>
          <xsd:enumeration value="Post Publication"/>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4.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3BF49450-3A7D-4D1A-BBA5-4CC2705237A4}">
  <ds:schemaRefs>
    <ds:schemaRef ds:uri="http://schemas.microsoft.com/office/2006/metadata/customXsn"/>
  </ds:schemaRefs>
</ds:datastoreItem>
</file>

<file path=customXml/itemProps2.xml><?xml version="1.0" encoding="utf-8"?>
<ds:datastoreItem xmlns:ds="http://schemas.openxmlformats.org/officeDocument/2006/customXml" ds:itemID="{9B401481-A814-43FC-AE88-1BBC3651A017}">
  <ds:schemaRefs>
    <ds:schemaRef ds:uri="926aedc4-b751-440d-a389-1ac323e0ffb4"/>
    <ds:schemaRef ds:uri="f428f131-8437-48c9-9cdf-8fab9dca4571"/>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 ds:uri="c0b592b8-075b-45b2-8686-4b1e9fc21aec"/>
  </ds:schemaRefs>
</ds:datastoreItem>
</file>

<file path=customXml/itemProps3.xml><?xml version="1.0" encoding="utf-8"?>
<ds:datastoreItem xmlns:ds="http://schemas.openxmlformats.org/officeDocument/2006/customXml" ds:itemID="{636C9A7E-FC4C-4595-B093-DAF2F81346C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f428f131-8437-48c9-9cdf-8fab9dca4571"/>
    <ds:schemaRef ds:uri="c0b592b8-075b-45b2-8686-4b1e9fc21ae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4.xml><?xml version="1.0" encoding="utf-8"?>
<ds:datastoreItem xmlns:ds="http://schemas.openxmlformats.org/officeDocument/2006/customXml" ds:itemID="{1BAA65AF-4DBB-4E7B-872A-F20629E12C79}">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444</TotalTime>
  <Words>4616</Words>
  <Application>Microsoft Office PowerPoint</Application>
  <PresentationFormat>Widescreen</PresentationFormat>
  <Paragraphs>474</Paragraphs>
  <Slides>53</Slides>
  <Notes>32</Notes>
  <HiddenSlides>0</HiddenSlides>
  <MMClips>0</MMClips>
  <ScaleCrop>false</ScaleCrop>
  <HeadingPairs>
    <vt:vector size="4" baseType="variant">
      <vt:variant>
        <vt:lpstr>Theme</vt:lpstr>
      </vt:variant>
      <vt:variant>
        <vt:i4>1</vt:i4>
      </vt:variant>
      <vt:variant>
        <vt:lpstr>Slide Titles</vt:lpstr>
      </vt:variant>
      <vt:variant>
        <vt:i4>53</vt:i4>
      </vt:variant>
    </vt:vector>
  </HeadingPairs>
  <TitlesOfParts>
    <vt:vector size="54" baseType="lpstr">
      <vt:lpstr>1_Office Theme</vt:lpstr>
      <vt:lpstr>Management of Initial and Second-Line Therapy in Adults with Primary ITP</vt:lpstr>
      <vt:lpstr>American Society of Hematology 2026 Guidelines for Immune Thrombocytopenia (ITP): Initial and Second-Line Therapy in Adults with Primary ITP</vt:lpstr>
      <vt:lpstr>Scope: Initial and Second-Line Therapy in Adults with Primary ITP</vt:lpstr>
      <vt:lpstr>History of Immune Thrombocytopenia Guideline </vt:lpstr>
      <vt:lpstr>How were these guidelines updated?</vt:lpstr>
      <vt:lpstr>How patients and clinicians should use these recommendations</vt:lpstr>
      <vt:lpstr>What has changed since 2019?</vt:lpstr>
      <vt:lpstr>Learning Objectives</vt:lpstr>
      <vt:lpstr>CASE 1</vt:lpstr>
      <vt:lpstr>Case 1: </vt:lpstr>
      <vt:lpstr>PowerPoint Presentation</vt:lpstr>
      <vt:lpstr>PowerPoint Presentation</vt:lpstr>
      <vt:lpstr>Agents considered</vt:lpstr>
      <vt:lpstr>PowerPoint Presentation</vt:lpstr>
      <vt:lpstr>Recommendation 1: </vt:lpstr>
      <vt:lpstr>Recommendation 1: </vt:lpstr>
      <vt:lpstr>Recommendation 1: </vt:lpstr>
      <vt:lpstr>Case 1: Summary</vt:lpstr>
      <vt:lpstr>Case 1: Summary</vt:lpstr>
      <vt:lpstr>CASE 2</vt:lpstr>
      <vt:lpstr>Case 2 </vt:lpstr>
      <vt:lpstr>PowerPoint Presentation</vt:lpstr>
      <vt:lpstr>PowerPoint Presentation</vt:lpstr>
      <vt:lpstr>Agents considered </vt:lpstr>
      <vt:lpstr>PowerPoint Presentation</vt:lpstr>
      <vt:lpstr>Recommendation 2a: </vt:lpstr>
      <vt:lpstr>Recommendation 2a: </vt:lpstr>
      <vt:lpstr>Recommendation 2b: </vt:lpstr>
      <vt:lpstr>Case 2: Summary</vt:lpstr>
      <vt:lpstr>CASE 3</vt:lpstr>
      <vt:lpstr>Guideline Context</vt:lpstr>
      <vt:lpstr>Case 3: Splenectomy</vt:lpstr>
      <vt:lpstr>Case 3: Splenectomy</vt:lpstr>
      <vt:lpstr>Case 3: Splenectomy</vt:lpstr>
      <vt:lpstr>Case 3: Splenectomy</vt:lpstr>
      <vt:lpstr>Question</vt:lpstr>
      <vt:lpstr>Answer</vt:lpstr>
      <vt:lpstr>Background (cont.)</vt:lpstr>
      <vt:lpstr>Background</vt:lpstr>
      <vt:lpstr>Case 3: Summary &amp; Treatment Decision</vt:lpstr>
      <vt:lpstr>Good practice statements:   </vt:lpstr>
      <vt:lpstr>CASE 4</vt:lpstr>
      <vt:lpstr>Guideline Context</vt:lpstr>
      <vt:lpstr>Case 4: Switching TPO-RAs</vt:lpstr>
      <vt:lpstr>Case 4: Switching TPO-RAs</vt:lpstr>
      <vt:lpstr>Case 4: Switching TPO-RAs</vt:lpstr>
      <vt:lpstr>Question</vt:lpstr>
      <vt:lpstr>Answer</vt:lpstr>
      <vt:lpstr>Case 4: Summary &amp; Treatment Decision </vt:lpstr>
      <vt:lpstr>Good practice statements: </vt:lpstr>
      <vt:lpstr>Future Priorities for Research </vt:lpstr>
      <vt:lpstr>In Summary: Back to our Learning Objectives</vt:lpstr>
      <vt:lpstr>Acknowledgements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Treatment of Pediatric Venous Thromboembolism</dc:title>
  <dc:creator>Eric Tseng</dc:creator>
  <cp:lastModifiedBy>Rachel Cohen</cp:lastModifiedBy>
  <cp:revision>6</cp:revision>
  <dcterms:created xsi:type="dcterms:W3CDTF">2018-08-17T18:11:17Z</dcterms:created>
  <dcterms:modified xsi:type="dcterms:W3CDTF">2026-08-26T19:24:24Z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0x01010032E9DB4C5E650844A85CC6CA8D68F787</vt:lpwstr>
  </property>
  <property fmtid="{D5CDD505-2E9C-101B-9397-08002B2CF9AE}" pid="3" name="MediaServiceImageTags">
    <vt:lpwstr/>
  </property>
  <property fmtid="{D5CDD505-2E9C-101B-9397-08002B2CF9AE}" pid="4" name="Order">
    <vt:r8>163400</vt:r8>
  </property>
  <property fmtid="{D5CDD505-2E9C-101B-9397-08002B2CF9AE}" pid="5" name="xd_Signature">
    <vt:bool>false</vt:bool>
  </property>
  <property fmtid="{D5CDD505-2E9C-101B-9397-08002B2CF9AE}" pid="6" name="xd_ProgID">
    <vt:lpwstr/>
  </property>
  <property fmtid="{D5CDD505-2E9C-101B-9397-08002B2CF9AE}" pid="7" name="ComplianceAssetId">
    <vt:lpwstr/>
  </property>
  <property fmtid="{D5CDD505-2E9C-101B-9397-08002B2CF9AE}" pid="8" name="TemplateUrl">
    <vt:lpwstr/>
  </property>
  <property fmtid="{D5CDD505-2E9C-101B-9397-08002B2CF9AE}" pid="9" name="_ExtendedDescription">
    <vt:lpwstr/>
  </property>
  <property fmtid="{D5CDD505-2E9C-101B-9397-08002B2CF9AE}" pid="10" name="TriggerFlowInfo">
    <vt:lpwstr/>
  </property>
</Properties>
</file>