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AA_AD598DC5.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5"/>
  </p:sldMasterIdLst>
  <p:notesMasterIdLst>
    <p:notesMasterId r:id="rId52"/>
  </p:notesMasterIdLst>
  <p:sldIdLst>
    <p:sldId id="257" r:id="rId6"/>
    <p:sldId id="296" r:id="rId7"/>
    <p:sldId id="350" r:id="rId8"/>
    <p:sldId id="259" r:id="rId9"/>
    <p:sldId id="260" r:id="rId10"/>
    <p:sldId id="428" r:id="rId11"/>
    <p:sldId id="430" r:id="rId12"/>
    <p:sldId id="352" r:id="rId13"/>
    <p:sldId id="399" r:id="rId14"/>
    <p:sldId id="416" r:id="rId15"/>
    <p:sldId id="395" r:id="rId16"/>
    <p:sldId id="417" r:id="rId17"/>
    <p:sldId id="398" r:id="rId18"/>
    <p:sldId id="445" r:id="rId19"/>
    <p:sldId id="388" r:id="rId20"/>
    <p:sldId id="418" r:id="rId21"/>
    <p:sldId id="420" r:id="rId22"/>
    <p:sldId id="389" r:id="rId23"/>
    <p:sldId id="419" r:id="rId24"/>
    <p:sldId id="356" r:id="rId25"/>
    <p:sldId id="390" r:id="rId26"/>
    <p:sldId id="394" r:id="rId27"/>
    <p:sldId id="421" r:id="rId28"/>
    <p:sldId id="422" r:id="rId29"/>
    <p:sldId id="423" r:id="rId30"/>
    <p:sldId id="424" r:id="rId31"/>
    <p:sldId id="426" r:id="rId32"/>
    <p:sldId id="427" r:id="rId33"/>
    <p:sldId id="443" r:id="rId34"/>
    <p:sldId id="444" r:id="rId35"/>
    <p:sldId id="431" r:id="rId36"/>
    <p:sldId id="432" r:id="rId37"/>
    <p:sldId id="433" r:id="rId38"/>
    <p:sldId id="439" r:id="rId39"/>
    <p:sldId id="434" r:id="rId40"/>
    <p:sldId id="446" r:id="rId41"/>
    <p:sldId id="440" r:id="rId42"/>
    <p:sldId id="435" r:id="rId43"/>
    <p:sldId id="436" r:id="rId44"/>
    <p:sldId id="441" r:id="rId45"/>
    <p:sldId id="447" r:id="rId46"/>
    <p:sldId id="437" r:id="rId47"/>
    <p:sldId id="438" r:id="rId48"/>
    <p:sldId id="298" r:id="rId49"/>
    <p:sldId id="310" r:id="rId50"/>
    <p:sldId id="29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DA0823-4BD1-7D02-6501-63F074FBBDFB}" name="Nicole Elena Kucine" initials="NEK" userId="S::nik9015@med.cornell.edu::d8bcc144-1e4e-49d4-8e3e-52d022e9e57d" providerId="AD"/>
  <p188:author id="{A91A5D2F-3F00-2C49-3847-CE4B0C15194B}" name="Raza, Shahzad" initials="SR" userId="S::RAZAS@ccf.org::822a6c54-c29a-4c43-b1e7-b49778d5519b" providerId="AD"/>
  <p188:author id="{2DD14537-2B9B-C0E4-AF87-C406AC498639}" name="Meghin Brooks" initials="MB" userId="S::mbrooks@hq.hematology.org::574d0f88-8da7-4c03-8969-c87c61c83944" providerId="AD"/>
  <p188:author id="{2ABE855B-9336-92A5-5742-8426C0A5F1A7}" name="Guest User" initials="GU" userId="S::urn:spo:tenantanon#8d7b7cfa-ce16-4c90-bb54-20ee76075edc::" providerId="AD"/>
  <p188:author id="{6646FE5D-EB91-EDC5-BBD3-C3F720258624}" name="Kumar, Riten" initials="KR" userId="S::riten.kumar_childrens.harvard.edu#ext#@ashdc.onmicrosoft.com::171c0469-95e0-495c-9d61-2919df28b3c5" providerId="AD"/>
  <p188:author id="{981C6D73-D16E-BDCA-1C69-71847D104AB2}" name="Guest User" initials="GU" userId="S::urn:spo:anon#e56f1ea16e1deb2aaf021b9cca3d3f728de868b8576d458e5eb2dfb5127de827::" providerId="AD"/>
  <p188:author id="{2BC8E0A3-4360-82FA-C2C8-BFDFBD52B11F}" name="Guest User" initials="GU" userId="S::urn:spo:anon#25063a538bba941f9d71a21ad53cb9c62e3ad4a1b6d2f8167c1f8c4966b2a20a::" providerId="AD"/>
  <p188:author id="{0108DFB7-98DC-365A-B63D-A53658A4CAD3}" name="Raza, Shahzad" initials="RS" userId="S::razas_ccf.org#ext#@ashdc.onmicrosoft.com::2ceb42fb-f555-49be-a0cc-04e0e4fb078f" providerId="AD"/>
  <p188:author id="{1F0064D2-D82C-0D47-5A4E-7BA849D59A82}" name="Dasgupta, Noel R" initials="DN" userId="S::ndasgupt_iu.edu#ext#@ashdc.onmicrosoft.com::8ead5dff-d260-4449-b2af-5bb62e705c49" providerId="AD"/>
  <p188:author id="{FEB709FF-62E0-6489-3A67-0D05DA6CCC73}" name="Sarah Paliani" initials="SP" userId="S::spaliani@hq.hematology.org::a5b1fdcc-e7bb-40e6-ad11-c70cf6bc87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 Witt" initials="DMW" lastIdx="6" clrIdx="0">
    <p:extLst>
      <p:ext uri="{19B8F6BF-5375-455C-9EA6-DF929625EA0E}">
        <p15:presenceInfo xmlns:p15="http://schemas.microsoft.com/office/powerpoint/2012/main" userId="Dan Witt" providerId="None"/>
      </p:ext>
    </p:extLst>
  </p:cmAuthor>
  <p:cmAuthor id="2" name="Eric Tseng" initials="ET" lastIdx="38" clrIdx="1">
    <p:extLst>
      <p:ext uri="{19B8F6BF-5375-455C-9EA6-DF929625EA0E}">
        <p15:presenceInfo xmlns:p15="http://schemas.microsoft.com/office/powerpoint/2012/main" userId="S::eric.tseng@mail.utoronto.ca::ff68222d-e22b-4bed-bc89-3c5383ae0691" providerId="AD"/>
      </p:ext>
    </p:extLst>
  </p:cmAuthor>
  <p:cmAuthor id="3" name="page hayes" initials="ph" lastIdx="4" clrIdx="2">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8A8"/>
    <a:srgbClr val="715073"/>
    <a:srgbClr val="EAEAEA"/>
    <a:srgbClr val="E63E30"/>
    <a:srgbClr val="93AE60"/>
    <a:srgbClr val="F26922"/>
    <a:srgbClr val="5388AE"/>
    <a:srgbClr val="008D82"/>
    <a:srgbClr val="FDDAB0"/>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E9BC2-0363-4B07-8225-5FEDED3B334E}" v="26" dt="2025-07-24T17:24:23.733"/>
    <p1510:client id="{8939A490-F26E-FD90-5C09-3E5E7B3078D4}" v="2" dt="2025-07-24T13:07:47.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1" d="100"/>
          <a:sy n="111" d="100"/>
        </p:scale>
        <p:origin x="558" y="108"/>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omments/modernComment_1AA_AD598DC5.xml><?xml version="1.0" encoding="utf-8"?>
<p188:cmLst xmlns:a="http://schemas.openxmlformats.org/drawingml/2006/main" xmlns:r="http://schemas.openxmlformats.org/officeDocument/2006/relationships" xmlns:p188="http://schemas.microsoft.com/office/powerpoint/2018/8/main">
  <p188:cm id="{ACCC196F-79C6-4FCC-AB00-56DFEB0B331D}" authorId="{2DD14537-2B9B-C0E4-AF87-C406AC498639}" status="resolved" created="2025-07-15T16:11:38.616" complete="100000">
    <ac:txMkLst xmlns:ac="http://schemas.microsoft.com/office/drawing/2013/main/command">
      <pc:docMk xmlns:pc="http://schemas.microsoft.com/office/powerpoint/2013/main/command"/>
      <pc:sldMk xmlns:pc="http://schemas.microsoft.com/office/powerpoint/2013/main/command" cId="2908327365" sldId="426"/>
      <ac:spMk id="3" creationId="{EF609032-BA18-738B-5C38-BF7750F26245}"/>
      <ac:txMk cp="269">
        <ac:context len="330" hash="167597580"/>
      </ac:txMk>
    </ac:txMkLst>
    <p188:pos x="4856135" y="309966"/>
    <p188:replyLst>
      <p188:reply id="{D0CE7F14-2C35-4AC9-8F56-7E1AECA9D09D}" authorId="{1F0064D2-D82C-0D47-5A4E-7BA849D59A82}" created="2025-07-21T14:43:36.023">
        <p188:txBody>
          <a:bodyPr/>
          <a:lstStyle/>
          <a:p>
            <a:r>
              <a:rPr lang="en-US"/>
              <a:t>Yes, I think that is correct</a:t>
            </a:r>
          </a:p>
        </p188:txBody>
      </p188:reply>
    </p188:replyLst>
    <p188:txBody>
      <a:bodyPr/>
      <a:lstStyle/>
      <a:p>
        <a:r>
          <a:rPr lang="en-US"/>
          <a:t>Is this supposed to be this rec: For individuals with unexplained proteinuria, the ASH Guideline Panel suggests performing paraprotein testing (SIFE/UIFE/sFLC) to increase clinical suspicion of AL amyloidosis (conditional recommendation based on low certainty in the evidence about effects ⨁⨁◯◯).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2026-01-28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6205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313869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284988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406569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44</a:t>
            </a:fld>
            <a:endParaRPr lang="en-CA"/>
          </a:p>
        </p:txBody>
      </p:sp>
    </p:spTree>
    <p:extLst>
      <p:ext uri="{BB962C8B-B14F-4D97-AF65-F5344CB8AC3E}">
        <p14:creationId xmlns:p14="http://schemas.microsoft.com/office/powerpoint/2010/main" val="356077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45</a:t>
            </a:fld>
            <a:endParaRPr lang="en-CA"/>
          </a:p>
        </p:txBody>
      </p:sp>
    </p:spTree>
    <p:extLst>
      <p:ext uri="{BB962C8B-B14F-4D97-AF65-F5344CB8AC3E}">
        <p14:creationId xmlns:p14="http://schemas.microsoft.com/office/powerpoint/2010/main" val="332184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46</a:t>
            </a:fld>
            <a:endParaRPr lang="en-CA"/>
          </a:p>
        </p:txBody>
      </p:sp>
    </p:spTree>
    <p:extLst>
      <p:ext uri="{BB962C8B-B14F-4D97-AF65-F5344CB8AC3E}">
        <p14:creationId xmlns:p14="http://schemas.microsoft.com/office/powerpoint/2010/main" val="338586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346998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a:t>
            </a:fld>
            <a:endParaRPr lang="en-CA"/>
          </a:p>
        </p:txBody>
      </p:sp>
    </p:spTree>
    <p:extLst>
      <p:ext uri="{BB962C8B-B14F-4D97-AF65-F5344CB8AC3E}">
        <p14:creationId xmlns:p14="http://schemas.microsoft.com/office/powerpoint/2010/main" val="34767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300744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79706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6</a:t>
            </a:fld>
            <a:endParaRPr lang="en-CA"/>
          </a:p>
        </p:txBody>
      </p:sp>
    </p:spTree>
    <p:extLst>
      <p:ext uri="{BB962C8B-B14F-4D97-AF65-F5344CB8AC3E}">
        <p14:creationId xmlns:p14="http://schemas.microsoft.com/office/powerpoint/2010/main" val="338729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8</a:t>
            </a:fld>
            <a:endParaRPr lang="en-CA"/>
          </a:p>
        </p:txBody>
      </p:sp>
    </p:spTree>
    <p:extLst>
      <p:ext uri="{BB962C8B-B14F-4D97-AF65-F5344CB8AC3E}">
        <p14:creationId xmlns:p14="http://schemas.microsoft.com/office/powerpoint/2010/main" val="1842540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179204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3060179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EB283B-D6E9-66DA-27D8-C76615D31466}"/>
              </a:ext>
            </a:extLst>
          </p:cNvPr>
          <p:cNvPicPr>
            <a:picLocks noChangeAspect="1"/>
          </p:cNvPicPr>
          <p:nvPr userDrawn="1"/>
        </p:nvPicPr>
        <p:blipFill>
          <a:blip r:embed="rId2"/>
          <a:stretch>
            <a:fillRect/>
          </a:stretch>
        </p:blipFill>
        <p:spPr>
          <a:xfrm>
            <a:off x="-22735" y="1581913"/>
            <a:ext cx="12214735" cy="5276087"/>
          </a:xfrm>
          <a:prstGeom prst="rect">
            <a:avLst/>
          </a:prstGeom>
          <a:effectLst/>
        </p:spPr>
      </p:pic>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715073"/>
                </a:solidFill>
                <a:latin typeface="+mj-lt"/>
                <a:cs typeface="Arial"/>
              </a:defRPr>
            </a:lvl1pPr>
          </a:lstStyle>
          <a:p>
            <a:r>
              <a:rPr lang="en-US"/>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Rectangle 4">
            <a:extLst>
              <a:ext uri="{FF2B5EF4-FFF2-40B4-BE49-F238E27FC236}">
                <a16:creationId xmlns:a16="http://schemas.microsoft.com/office/drawing/2014/main" id="{00CDD8DC-F016-34A6-96B0-D85B5DF0BF21}"/>
              </a:ext>
            </a:extLst>
          </p:cNvPr>
          <p:cNvSpPr/>
          <p:nvPr userDrawn="1"/>
        </p:nvSpPr>
        <p:spPr>
          <a:xfrm>
            <a:off x="0" y="-10160"/>
            <a:ext cx="12192000" cy="1592072"/>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0D9302-B2BF-7806-DA13-4F0A245D6742}"/>
              </a:ext>
            </a:extLst>
          </p:cNvPr>
          <p:cNvPicPr>
            <a:picLocks noChangeAspect="1"/>
          </p:cNvPicPr>
          <p:nvPr userDrawn="1"/>
        </p:nvPicPr>
        <p:blipFill>
          <a:blip r:embed="rId3"/>
          <a:stretch>
            <a:fillRect/>
          </a:stretch>
        </p:blipFill>
        <p:spPr>
          <a:xfrm>
            <a:off x="10195560" y="801827"/>
            <a:ext cx="1645920" cy="1645920"/>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5E21949A-2ED2-0B8E-2671-CD227327CEDC}"/>
              </a:ext>
            </a:extLst>
          </p:cNvPr>
          <p:cNvSpPr/>
          <p:nvPr userDrawn="1"/>
        </p:nvSpPr>
        <p:spPr>
          <a:xfrm>
            <a:off x="0" y="6634480"/>
            <a:ext cx="12192000" cy="223520"/>
          </a:xfrm>
          <a:prstGeom prst="rect">
            <a:avLst/>
          </a:prstGeom>
          <a:solidFill>
            <a:srgbClr val="E63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9E3ED3A-552F-B2EE-2EC9-C7EE68B857B8}"/>
              </a:ext>
            </a:extLst>
          </p:cNvPr>
          <p:cNvPicPr>
            <a:picLocks noChangeAspect="1"/>
          </p:cNvPicPr>
          <p:nvPr userDrawn="1"/>
        </p:nvPicPr>
        <p:blipFill>
          <a:blip r:embed="rId4"/>
          <a:stretch>
            <a:fillRect/>
          </a:stretch>
        </p:blipFill>
        <p:spPr>
          <a:xfrm>
            <a:off x="350520" y="402474"/>
            <a:ext cx="4150847" cy="798705"/>
          </a:xfrm>
          <a:prstGeom prst="rect">
            <a:avLst/>
          </a:prstGeom>
        </p:spPr>
      </p:pic>
    </p:spTree>
    <p:extLst>
      <p:ext uri="{BB962C8B-B14F-4D97-AF65-F5344CB8AC3E}">
        <p14:creationId xmlns:p14="http://schemas.microsoft.com/office/powerpoint/2010/main" val="2646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28C43-AF8B-F72B-7E0E-FEC3EBDE4D0D}"/>
              </a:ext>
            </a:extLst>
          </p:cNvPr>
          <p:cNvPicPr>
            <a:picLocks noChangeAspect="1"/>
          </p:cNvPicPr>
          <p:nvPr userDrawn="1"/>
        </p:nvPicPr>
        <p:blipFill>
          <a:blip r:embed="rId2">
            <a:alphaModFix amt="27000"/>
          </a:blip>
          <a:stretch>
            <a:fillRect/>
          </a:stretch>
        </p:blipFill>
        <p:spPr>
          <a:xfrm>
            <a:off x="0" y="0"/>
            <a:ext cx="12192000" cy="1189521"/>
          </a:xfrm>
          <a:prstGeom prst="rect">
            <a:avLst/>
          </a:prstGeom>
          <a:effectLst/>
        </p:spPr>
      </p:pic>
      <p:sp>
        <p:nvSpPr>
          <p:cNvPr id="3" name="Rectangle 2">
            <a:extLst>
              <a:ext uri="{FF2B5EF4-FFF2-40B4-BE49-F238E27FC236}">
                <a16:creationId xmlns:a16="http://schemas.microsoft.com/office/drawing/2014/main" id="{F015CD90-E1A0-30BA-9452-6F7524104369}"/>
              </a:ext>
            </a:extLst>
          </p:cNvPr>
          <p:cNvSpPr/>
          <p:nvPr userDrawn="1"/>
        </p:nvSpPr>
        <p:spPr>
          <a:xfrm>
            <a:off x="0" y="0"/>
            <a:ext cx="12192000" cy="365124"/>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C13000-320F-D844-BE01-DD67AD566586}"/>
              </a:ext>
            </a:extLst>
          </p:cNvPr>
          <p:cNvPicPr>
            <a:picLocks noChangeAspect="1"/>
          </p:cNvPicPr>
          <p:nvPr userDrawn="1"/>
        </p:nvPicPr>
        <p:blipFill>
          <a:blip r:embed="rId3"/>
          <a:stretch>
            <a:fillRect/>
          </a:stretch>
        </p:blipFill>
        <p:spPr>
          <a:xfrm>
            <a:off x="11264348" y="-16097"/>
            <a:ext cx="636104" cy="636104"/>
          </a:xfrm>
          <a:prstGeom prst="rect">
            <a:avLst/>
          </a:prstGeom>
          <a:effectLst>
            <a:outerShdw blurRad="50800" dist="38100" dir="2700000" algn="tl" rotWithShape="0">
              <a:prstClr val="black">
                <a:alpha val="40000"/>
              </a:prstClr>
            </a:outerShdw>
          </a:effectLst>
        </p:spPr>
      </p:pic>
      <p:sp>
        <p:nvSpPr>
          <p:cNvPr id="7" name="Title 1"/>
          <p:cNvSpPr>
            <a:spLocks noGrp="1"/>
          </p:cNvSpPr>
          <p:nvPr>
            <p:ph type="title"/>
          </p:nvPr>
        </p:nvSpPr>
        <p:spPr>
          <a:xfrm>
            <a:off x="419100" y="1340569"/>
            <a:ext cx="10972800" cy="713539"/>
          </a:xfrm>
          <a:prstGeom prst="rect">
            <a:avLst/>
          </a:prstGeom>
        </p:spPr>
        <p:txBody>
          <a:bodyPr lIns="0" tIns="0" rIns="0" bIns="0"/>
          <a:lstStyle>
            <a:lvl1pPr>
              <a:defRPr sz="2667" b="0" cap="none" baseline="0">
                <a:solidFill>
                  <a:srgbClr val="715073"/>
                </a:solidFill>
                <a:latin typeface="+mj-lt"/>
              </a:defRPr>
            </a:lvl1pPr>
          </a:lstStyle>
          <a:p>
            <a:r>
              <a:rPr lang="en-US"/>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1/28/2026</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pic>
        <p:nvPicPr>
          <p:cNvPr id="6" name="Picture 5">
            <a:extLst>
              <a:ext uri="{FF2B5EF4-FFF2-40B4-BE49-F238E27FC236}">
                <a16:creationId xmlns:a16="http://schemas.microsoft.com/office/drawing/2014/main" id="{CD39EA55-0FA9-31E1-0F8A-994F9351C83D}"/>
              </a:ext>
            </a:extLst>
          </p:cNvPr>
          <p:cNvPicPr>
            <a:picLocks noChangeAspect="1"/>
          </p:cNvPicPr>
          <p:nvPr userDrawn="1"/>
        </p:nvPicPr>
        <p:blipFill>
          <a:blip r:embed="rId4"/>
          <a:stretch>
            <a:fillRect/>
          </a:stretch>
        </p:blipFill>
        <p:spPr>
          <a:xfrm>
            <a:off x="419100" y="485395"/>
            <a:ext cx="3274359" cy="634165"/>
          </a:xfrm>
          <a:prstGeom prst="rect">
            <a:avLst/>
          </a:prstGeom>
        </p:spPr>
      </p:pic>
    </p:spTree>
    <p:extLst>
      <p:ext uri="{BB962C8B-B14F-4D97-AF65-F5344CB8AC3E}">
        <p14:creationId xmlns:p14="http://schemas.microsoft.com/office/powerpoint/2010/main" val="3660538155"/>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264" userDrawn="1">
          <p15:clr>
            <a:srgbClr val="FBAE40"/>
          </p15:clr>
        </p15:guide>
        <p15:guide id="4" orient="horz" pos="1200" userDrawn="1">
          <p15:clr>
            <a:srgbClr val="FBAE40"/>
          </p15:clr>
        </p15:guide>
        <p15:guide id="5" orient="horz" pos="1272" userDrawn="1">
          <p15:clr>
            <a:srgbClr val="FBAE40"/>
          </p15:clr>
        </p15:guide>
        <p15:guide id="6" orient="horz" pos="2136" userDrawn="1">
          <p15:clr>
            <a:srgbClr val="FBAE40"/>
          </p15:clr>
        </p15:guide>
        <p15:guide id="7" orient="horz" pos="3984" userDrawn="1">
          <p15:clr>
            <a:srgbClr val="FBAE40"/>
          </p15:clr>
        </p15:guide>
        <p15:guide id="8" pos="5112" userDrawn="1">
          <p15:clr>
            <a:srgbClr val="FBAE40"/>
          </p15:clr>
        </p15:guide>
        <p15:guide id="9" pos="52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715073"/>
                </a:solidFill>
              </a:defRPr>
            </a:lvl1pPr>
          </a:lstStyle>
          <a:p>
            <a:r>
              <a:rPr lang="en-US"/>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2"/>
            <a:ext cx="3290047" cy="224120"/>
          </a:xfrm>
          <a:prstGeom prst="rect">
            <a:avLst/>
          </a:prstGeom>
        </p:spPr>
        <p:txBody>
          <a:bodyPr/>
          <a:lstStyle>
            <a:lvl1pPr>
              <a:defRPr sz="1067">
                <a:solidFill>
                  <a:schemeClr val="bg1"/>
                </a:solidFill>
              </a:defRPr>
            </a:lvl1pPr>
          </a:lstStyle>
          <a:p>
            <a:fld id="{12F42DBC-C000-474C-847A-96A1FE0230FB}" type="datetime1">
              <a:rPr lang="en-US" smtClean="0"/>
              <a:pPr/>
              <a:t>1/28/2026</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pic>
        <p:nvPicPr>
          <p:cNvPr id="2" name="Picture 1">
            <a:extLst>
              <a:ext uri="{FF2B5EF4-FFF2-40B4-BE49-F238E27FC236}">
                <a16:creationId xmlns:a16="http://schemas.microsoft.com/office/drawing/2014/main" id="{57364A12-5636-9277-6575-91D158B25B79}"/>
              </a:ext>
            </a:extLst>
          </p:cNvPr>
          <p:cNvPicPr>
            <a:picLocks noChangeAspect="1"/>
          </p:cNvPicPr>
          <p:nvPr userDrawn="1"/>
        </p:nvPicPr>
        <p:blipFill>
          <a:blip r:embed="rId2">
            <a:alphaModFix amt="27000"/>
          </a:blip>
          <a:stretch>
            <a:fillRect/>
          </a:stretch>
        </p:blipFill>
        <p:spPr>
          <a:xfrm>
            <a:off x="0" y="0"/>
            <a:ext cx="12192000" cy="1189521"/>
          </a:xfrm>
          <a:prstGeom prst="rect">
            <a:avLst/>
          </a:prstGeom>
          <a:effectLst/>
        </p:spPr>
      </p:pic>
      <p:sp>
        <p:nvSpPr>
          <p:cNvPr id="5" name="Rectangle 4">
            <a:extLst>
              <a:ext uri="{FF2B5EF4-FFF2-40B4-BE49-F238E27FC236}">
                <a16:creationId xmlns:a16="http://schemas.microsoft.com/office/drawing/2014/main" id="{B341DDE8-E7EB-A26A-E48C-93183E1D8336}"/>
              </a:ext>
            </a:extLst>
          </p:cNvPr>
          <p:cNvSpPr/>
          <p:nvPr userDrawn="1"/>
        </p:nvSpPr>
        <p:spPr>
          <a:xfrm>
            <a:off x="0" y="-10160"/>
            <a:ext cx="12192000" cy="365124"/>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64E339-2B80-88E0-57DF-B21F2C884209}"/>
              </a:ext>
            </a:extLst>
          </p:cNvPr>
          <p:cNvPicPr>
            <a:picLocks noChangeAspect="1"/>
          </p:cNvPicPr>
          <p:nvPr userDrawn="1"/>
        </p:nvPicPr>
        <p:blipFill>
          <a:blip r:embed="rId3"/>
          <a:stretch>
            <a:fillRect/>
          </a:stretch>
        </p:blipFill>
        <p:spPr>
          <a:xfrm>
            <a:off x="11264348" y="-16097"/>
            <a:ext cx="636104" cy="63610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EEF466E-D5CC-7F9D-E70C-E196A952373D}"/>
              </a:ext>
            </a:extLst>
          </p:cNvPr>
          <p:cNvPicPr>
            <a:picLocks noChangeAspect="1"/>
          </p:cNvPicPr>
          <p:nvPr userDrawn="1"/>
        </p:nvPicPr>
        <p:blipFill>
          <a:blip r:embed="rId4"/>
          <a:stretch>
            <a:fillRect/>
          </a:stretch>
        </p:blipFill>
        <p:spPr>
          <a:xfrm>
            <a:off x="419100" y="485395"/>
            <a:ext cx="3274359" cy="634165"/>
          </a:xfrm>
          <a:prstGeom prst="rect">
            <a:avLst/>
          </a:prstGeom>
        </p:spPr>
      </p:pic>
    </p:spTree>
    <p:extLst>
      <p:ext uri="{BB962C8B-B14F-4D97-AF65-F5344CB8AC3E}">
        <p14:creationId xmlns:p14="http://schemas.microsoft.com/office/powerpoint/2010/main" val="347016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8B0519-EF76-0307-44D5-D7BE7BAEDA3E}"/>
              </a:ext>
            </a:extLst>
          </p:cNvPr>
          <p:cNvSpPr/>
          <p:nvPr userDrawn="1"/>
        </p:nvSpPr>
        <p:spPr>
          <a:xfrm>
            <a:off x="0" y="6634480"/>
            <a:ext cx="12192000" cy="223520"/>
          </a:xfrm>
          <a:prstGeom prst="rect">
            <a:avLst/>
          </a:prstGeom>
          <a:solidFill>
            <a:srgbClr val="E63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2097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9"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microsoft.com/office/2018/10/relationships/comments" Target="../comments/modernComment_1AA_AD598DC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hematology.org/amyloidosis-guidelin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895451"/>
            <a:ext cx="10363200" cy="891931"/>
          </a:xfrm>
        </p:spPr>
        <p:txBody>
          <a:bodyPr lIns="91440" tIns="45720" rIns="91440" bIns="45720" anchor="t">
            <a:normAutofit/>
          </a:bodyPr>
          <a:lstStyle/>
          <a:p>
            <a:pPr algn="l"/>
            <a:r>
              <a:rPr lang="en-CA" sz="3700" b="0">
                <a:ea typeface="Geneva"/>
              </a:rPr>
              <a:t>Diagnosis of Light Chain Amyloidosis (AL)</a:t>
            </a:r>
            <a:endParaRPr lang="en-CA" b="0"/>
          </a:p>
        </p:txBody>
      </p:sp>
      <p:sp>
        <p:nvSpPr>
          <p:cNvPr id="6" name="Subtitle 2">
            <a:extLst>
              <a:ext uri="{FF2B5EF4-FFF2-40B4-BE49-F238E27FC236}">
                <a16:creationId xmlns:a16="http://schemas.microsoft.com/office/drawing/2014/main" id="{9A7A0DF7-3A2B-8846-AACF-AB69A37D8BA5}"/>
              </a:ext>
            </a:extLst>
          </p:cNvPr>
          <p:cNvSpPr>
            <a:spLocks noGrp="1"/>
          </p:cNvSpPr>
          <p:nvPr>
            <p:ph type="subTitle" idx="1"/>
          </p:nvPr>
        </p:nvSpPr>
        <p:spPr>
          <a:xfrm>
            <a:off x="914400" y="3787382"/>
            <a:ext cx="9568543" cy="2791640"/>
          </a:xfrm>
        </p:spPr>
        <p:txBody>
          <a:bodyPr lIns="91440" tIns="45720" rIns="91440" bIns="45720" anchor="t">
            <a:noAutofit/>
          </a:bodyPr>
          <a:lstStyle/>
          <a:p>
            <a:pPr algn="l"/>
            <a:r>
              <a:rPr lang="en-CA" b="1" i="1" cap="none">
                <a:ea typeface="Geneva"/>
              </a:rPr>
              <a:t>An Educational Slide Set </a:t>
            </a:r>
          </a:p>
          <a:p>
            <a:pPr algn="l"/>
            <a:r>
              <a:rPr lang="en-CA" sz="2000" cap="none">
                <a:ea typeface="Geneva"/>
              </a:rPr>
              <a:t>American Society of Hematology 2025 Guidelines for </a:t>
            </a:r>
            <a:r>
              <a:rPr lang="en-US" sz="2000" cap="none">
                <a:ea typeface="Geneva"/>
              </a:rPr>
              <a:t>Diagnosis of Light Chain Amyloidosis</a:t>
            </a:r>
          </a:p>
          <a:p>
            <a:pPr algn="l"/>
            <a:endParaRPr lang="en-US" sz="1800" b="1" cap="none"/>
          </a:p>
          <a:p>
            <a:pPr algn="l"/>
            <a:r>
              <a:rPr lang="en-US" sz="1600" b="1" cap="none">
                <a:ea typeface="Geneva"/>
              </a:rPr>
              <a:t>Slide set authors: </a:t>
            </a:r>
            <a:br>
              <a:rPr lang="en-US" sz="1600" cap="none"/>
            </a:br>
            <a:r>
              <a:rPr lang="en-US" sz="1600" cap="none">
                <a:ea typeface="Geneva"/>
              </a:rPr>
              <a:t>Shahzad Raza, MD, FACP</a:t>
            </a:r>
          </a:p>
          <a:p>
            <a:pPr algn="l"/>
            <a:r>
              <a:rPr lang="en-US" sz="1600" cap="none">
                <a:ea typeface="Geneva"/>
              </a:rPr>
              <a:t>Raymond </a:t>
            </a:r>
            <a:r>
              <a:rPr lang="en-US" sz="1600" cap="none" err="1">
                <a:ea typeface="Geneva"/>
              </a:rPr>
              <a:t>Comenzo</a:t>
            </a:r>
            <a:r>
              <a:rPr lang="en-US" sz="1600" cap="none">
                <a:ea typeface="Geneva"/>
              </a:rPr>
              <a:t>, MD</a:t>
            </a:r>
          </a:p>
          <a:p>
            <a:pPr algn="l"/>
            <a:r>
              <a:rPr lang="en-US" sz="1600" cap="none">
                <a:ea typeface="Geneva"/>
              </a:rPr>
              <a:t>Noel Dasgupta, MD, FACC</a:t>
            </a:r>
          </a:p>
          <a:p>
            <a:pPr algn="l"/>
            <a:r>
              <a:rPr lang="en-US" sz="1600" cap="none">
                <a:ea typeface="Geneva"/>
              </a:rPr>
              <a:t>Vishal Kukreti, MD, FRCPC, MSc</a:t>
            </a:r>
          </a:p>
        </p:txBody>
      </p:sp>
    </p:spTree>
    <p:extLst>
      <p:ext uri="{BB962C8B-B14F-4D97-AF65-F5344CB8AC3E}">
        <p14:creationId xmlns:p14="http://schemas.microsoft.com/office/powerpoint/2010/main" val="186448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535E-52F6-27A0-2C46-DD74B79086E3}"/>
              </a:ext>
            </a:extLst>
          </p:cNvPr>
          <p:cNvSpPr>
            <a:spLocks noGrp="1"/>
          </p:cNvSpPr>
          <p:nvPr>
            <p:ph type="title"/>
          </p:nvPr>
        </p:nvSpPr>
        <p:spPr/>
        <p:txBody>
          <a:bodyPr lIns="0" tIns="0" rIns="0" bIns="0" anchor="t"/>
          <a:lstStyle/>
          <a:p>
            <a:r>
              <a:rPr lang="en-US" sz="2650">
                <a:ea typeface="Geneva"/>
              </a:rPr>
              <a:t>Case 1: Suspected Cardiac Light Chain Amyloidosis (AL)</a:t>
            </a:r>
            <a:endParaRPr lang="en-US"/>
          </a:p>
        </p:txBody>
      </p:sp>
      <p:sp>
        <p:nvSpPr>
          <p:cNvPr id="3" name="Content Placeholder 2">
            <a:extLst>
              <a:ext uri="{FF2B5EF4-FFF2-40B4-BE49-F238E27FC236}">
                <a16:creationId xmlns:a16="http://schemas.microsoft.com/office/drawing/2014/main" id="{BC68854B-8EB6-0824-8DDD-106CBB7C63F7}"/>
              </a:ext>
            </a:extLst>
          </p:cNvPr>
          <p:cNvSpPr>
            <a:spLocks noGrp="1"/>
          </p:cNvSpPr>
          <p:nvPr>
            <p:ph idx="1"/>
          </p:nvPr>
        </p:nvSpPr>
        <p:spPr>
          <a:xfrm>
            <a:off x="419100" y="2033094"/>
            <a:ext cx="10825843" cy="3954624"/>
          </a:xfrm>
        </p:spPr>
        <p:txBody>
          <a:bodyPr lIns="0" tIns="0" rIns="0" bIns="0" anchor="t"/>
          <a:lstStyle/>
          <a:p>
            <a:pPr marL="0" indent="0">
              <a:buNone/>
            </a:pPr>
            <a:r>
              <a:rPr lang="en-US" sz="2400" b="1">
                <a:ea typeface="Geneva"/>
              </a:rPr>
              <a:t>Which of the following increase suspicion for cardiac AL?</a:t>
            </a:r>
          </a:p>
          <a:p>
            <a:pPr marL="456565" indent="-456565"/>
            <a:endParaRPr lang="en-US" sz="2400" b="1"/>
          </a:p>
          <a:p>
            <a:pPr marL="1066165" lvl="1" indent="-457200">
              <a:buFont typeface="+mj-lt"/>
              <a:buAutoNum type="alphaUcPeriod"/>
            </a:pPr>
            <a:r>
              <a:rPr lang="en-US" b="1">
                <a:solidFill>
                  <a:srgbClr val="E63E30"/>
                </a:solidFill>
                <a:ea typeface="Geneva"/>
              </a:rPr>
              <a:t>Low voltage on EKG, left ventricular hypertrophy on echo that is discordant to the QRS voltage on EKG, echocardiographic reduced longitudinal strain with an apical sparing pattern, elevated NT-</a:t>
            </a:r>
            <a:r>
              <a:rPr lang="en-US" b="1" err="1">
                <a:solidFill>
                  <a:srgbClr val="E63E30"/>
                </a:solidFill>
                <a:ea typeface="Geneva"/>
              </a:rPr>
              <a:t>proBNP</a:t>
            </a:r>
            <a:r>
              <a:rPr lang="en-US" b="1">
                <a:solidFill>
                  <a:srgbClr val="E63E30"/>
                </a:solidFill>
                <a:ea typeface="Geneva"/>
              </a:rPr>
              <a:t>, elevated troponin</a:t>
            </a:r>
            <a:endParaRPr lang="en-US" b="1">
              <a:solidFill>
                <a:srgbClr val="FF0000"/>
              </a:solidFill>
              <a:ea typeface="Geneva"/>
              <a:cs typeface="Calibri"/>
            </a:endParaRPr>
          </a:p>
          <a:p>
            <a:pPr marL="1066165" lvl="1" indent="-457200">
              <a:buFont typeface="+mj-lt"/>
              <a:buAutoNum type="alphaUcPeriod"/>
            </a:pPr>
            <a:r>
              <a:rPr lang="en-US">
                <a:ea typeface="Geneva"/>
              </a:rPr>
              <a:t>High voltage of EKG, normal wall thickness on echocardiography, normal diastolic function, elevated NT-</a:t>
            </a:r>
            <a:r>
              <a:rPr lang="en-US" err="1">
                <a:ea typeface="Geneva"/>
              </a:rPr>
              <a:t>proBNP</a:t>
            </a:r>
            <a:r>
              <a:rPr lang="en-US">
                <a:ea typeface="Geneva"/>
              </a:rPr>
              <a:t>, elevated troponin</a:t>
            </a:r>
            <a:endParaRPr lang="en-US">
              <a:ea typeface="Geneva"/>
              <a:cs typeface="Calibri"/>
            </a:endParaRPr>
          </a:p>
          <a:p>
            <a:pPr marL="1066165" lvl="1" indent="-457200">
              <a:buFont typeface="+mj-lt"/>
              <a:buAutoNum type="alphaUcPeriod"/>
            </a:pPr>
            <a:r>
              <a:rPr lang="en-US">
                <a:ea typeface="Geneva"/>
              </a:rPr>
              <a:t>High voltage on EKG, echocardiographic longitudinal strain with a basal sparing pattern, elevated NT-</a:t>
            </a:r>
            <a:r>
              <a:rPr lang="en-US" err="1">
                <a:ea typeface="Geneva"/>
              </a:rPr>
              <a:t>proBNP</a:t>
            </a:r>
            <a:r>
              <a:rPr lang="en-US">
                <a:ea typeface="Geneva"/>
              </a:rPr>
              <a:t>, elevated troponin</a:t>
            </a:r>
            <a:endParaRPr lang="en-US">
              <a:ea typeface="Geneva"/>
              <a:cs typeface="Calibri"/>
            </a:endParaRPr>
          </a:p>
          <a:p>
            <a:pPr marL="456565" indent="-456565"/>
            <a:endParaRPr lang="en-US" sz="2400"/>
          </a:p>
        </p:txBody>
      </p:sp>
    </p:spTree>
    <p:extLst>
      <p:ext uri="{BB962C8B-B14F-4D97-AF65-F5344CB8AC3E}">
        <p14:creationId xmlns:p14="http://schemas.microsoft.com/office/powerpoint/2010/main" val="123224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1DF7-2594-419C-AFD0-9AA1A57EA8E8}"/>
              </a:ext>
            </a:extLst>
          </p:cNvPr>
          <p:cNvSpPr>
            <a:spLocks noGrp="1"/>
          </p:cNvSpPr>
          <p:nvPr>
            <p:ph type="title"/>
          </p:nvPr>
        </p:nvSpPr>
        <p:spPr/>
        <p:txBody>
          <a:bodyPr lIns="0" tIns="0" rIns="0" bIns="0" anchor="t"/>
          <a:lstStyle/>
          <a:p>
            <a:r>
              <a:rPr lang="en-US" sz="2650">
                <a:ea typeface="Geneva"/>
              </a:rPr>
              <a:t>Case 1: Suspected Cardiac Light Chain Amyloidosis (AL)</a:t>
            </a:r>
            <a:endParaRPr lang="en-US"/>
          </a:p>
        </p:txBody>
      </p:sp>
      <p:sp>
        <p:nvSpPr>
          <p:cNvPr id="3" name="Content Placeholder 2">
            <a:extLst>
              <a:ext uri="{FF2B5EF4-FFF2-40B4-BE49-F238E27FC236}">
                <a16:creationId xmlns:a16="http://schemas.microsoft.com/office/drawing/2014/main" id="{F8EB5183-96E5-6BFE-AEFA-1AA1F3FDC1EF}"/>
              </a:ext>
            </a:extLst>
          </p:cNvPr>
          <p:cNvSpPr>
            <a:spLocks noGrp="1"/>
          </p:cNvSpPr>
          <p:nvPr>
            <p:ph idx="1"/>
          </p:nvPr>
        </p:nvSpPr>
        <p:spPr/>
        <p:txBody>
          <a:bodyPr lIns="0" tIns="0" rIns="0" bIns="0" anchor="t"/>
          <a:lstStyle/>
          <a:p>
            <a:pPr marL="0" indent="0">
              <a:buNone/>
            </a:pPr>
            <a:r>
              <a:rPr lang="en-US" sz="2400" b="1">
                <a:ea typeface="Geneva"/>
              </a:rPr>
              <a:t>What labs should be ordered to evaluate for AL?</a:t>
            </a:r>
          </a:p>
          <a:p>
            <a:pPr marL="0" indent="0">
              <a:buNone/>
            </a:pPr>
            <a:endParaRPr lang="en-US" sz="2400" b="1"/>
          </a:p>
          <a:p>
            <a:pPr marL="1123315" lvl="1" indent="-514350">
              <a:buAutoNum type="alphaUcPeriod"/>
            </a:pPr>
            <a:r>
              <a:rPr lang="en-US">
                <a:ea typeface="Calibri"/>
                <a:cs typeface="Calibri"/>
              </a:rPr>
              <a:t>Serum protein electrophoresis </a:t>
            </a:r>
            <a:endParaRPr lang="en-US">
              <a:ea typeface="Geneva"/>
              <a:cs typeface="Calibri"/>
            </a:endParaRPr>
          </a:p>
          <a:p>
            <a:pPr marL="1123315" lvl="1" indent="-514350">
              <a:buFont typeface="+mj-lt"/>
              <a:buAutoNum type="alphaUcPeriod"/>
            </a:pPr>
            <a:r>
              <a:rPr lang="en-US">
                <a:solidFill>
                  <a:srgbClr val="7F7F7F"/>
                </a:solidFill>
                <a:ea typeface="Geneva"/>
              </a:rPr>
              <a:t>Serum free light chains with ratio, Serum Immunofixation, and Urine Immunofixation</a:t>
            </a:r>
            <a:endParaRPr lang="en-US">
              <a:solidFill>
                <a:srgbClr val="7F7F7F"/>
              </a:solidFill>
              <a:ea typeface="Geneva"/>
              <a:cs typeface="Calibri"/>
            </a:endParaRPr>
          </a:p>
          <a:p>
            <a:pPr marL="1123315" lvl="1" indent="-514350">
              <a:buFont typeface="+mj-lt"/>
              <a:buAutoNum type="alphaUcPeriod"/>
            </a:pPr>
            <a:r>
              <a:rPr lang="en-US">
                <a:ea typeface="Geneva"/>
              </a:rPr>
              <a:t>Urine free light chains</a:t>
            </a:r>
            <a:endParaRPr lang="en-US">
              <a:ea typeface="Geneva"/>
              <a:cs typeface="Calibri"/>
            </a:endParaRPr>
          </a:p>
          <a:p>
            <a:pPr marL="1123315" lvl="1" indent="-514350">
              <a:buFont typeface="+mj-lt"/>
              <a:buAutoNum type="alphaUcPeriod"/>
            </a:pPr>
            <a:r>
              <a:rPr lang="en-US">
                <a:ea typeface="Geneva"/>
              </a:rPr>
              <a:t>Serum free light chains with ratio and urine free light chains </a:t>
            </a:r>
            <a:endParaRPr lang="en-US">
              <a:ea typeface="Geneva"/>
              <a:cs typeface="Calibri"/>
            </a:endParaRPr>
          </a:p>
        </p:txBody>
      </p:sp>
    </p:spTree>
    <p:extLst>
      <p:ext uri="{BB962C8B-B14F-4D97-AF65-F5344CB8AC3E}">
        <p14:creationId xmlns:p14="http://schemas.microsoft.com/office/powerpoint/2010/main" val="359448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1DF7-2594-419C-AFD0-9AA1A57EA8E8}"/>
              </a:ext>
            </a:extLst>
          </p:cNvPr>
          <p:cNvSpPr>
            <a:spLocks noGrp="1"/>
          </p:cNvSpPr>
          <p:nvPr>
            <p:ph type="title"/>
          </p:nvPr>
        </p:nvSpPr>
        <p:spPr/>
        <p:txBody>
          <a:bodyPr lIns="0" tIns="0" rIns="0" bIns="0" anchor="t"/>
          <a:lstStyle/>
          <a:p>
            <a:r>
              <a:rPr lang="en-US" sz="2650">
                <a:ea typeface="Geneva"/>
              </a:rPr>
              <a:t>Case 1: Suspected Cardiac Light Chain Amyloidosis (AL)</a:t>
            </a:r>
            <a:endParaRPr lang="en-US"/>
          </a:p>
        </p:txBody>
      </p:sp>
      <p:sp>
        <p:nvSpPr>
          <p:cNvPr id="3" name="Content Placeholder 2">
            <a:extLst>
              <a:ext uri="{FF2B5EF4-FFF2-40B4-BE49-F238E27FC236}">
                <a16:creationId xmlns:a16="http://schemas.microsoft.com/office/drawing/2014/main" id="{F8EB5183-96E5-6BFE-AEFA-1AA1F3FDC1EF}"/>
              </a:ext>
            </a:extLst>
          </p:cNvPr>
          <p:cNvSpPr>
            <a:spLocks noGrp="1"/>
          </p:cNvSpPr>
          <p:nvPr>
            <p:ph idx="1"/>
          </p:nvPr>
        </p:nvSpPr>
        <p:spPr/>
        <p:txBody>
          <a:bodyPr lIns="0" tIns="0" rIns="0" bIns="0" anchor="t"/>
          <a:lstStyle/>
          <a:p>
            <a:pPr marL="0" indent="0">
              <a:buNone/>
            </a:pPr>
            <a:r>
              <a:rPr lang="en-US" sz="2400" b="1">
                <a:ea typeface="Geneva"/>
              </a:rPr>
              <a:t>What labs should be ordered to evaluate for AL?</a:t>
            </a:r>
          </a:p>
          <a:p>
            <a:pPr marL="0" indent="0">
              <a:buNone/>
            </a:pPr>
            <a:endParaRPr lang="en-US" b="1">
              <a:ea typeface="Geneva"/>
            </a:endParaRPr>
          </a:p>
          <a:p>
            <a:pPr marL="1123315" lvl="1" indent="-514350">
              <a:buAutoNum type="alphaUcPeriod"/>
            </a:pPr>
            <a:r>
              <a:rPr lang="en-US">
                <a:ea typeface="Calibri"/>
              </a:rPr>
              <a:t>Serum protein electrophoresis </a:t>
            </a:r>
            <a:endParaRPr lang="en-US">
              <a:ea typeface="Geneva"/>
              <a:cs typeface="Calibri"/>
            </a:endParaRPr>
          </a:p>
          <a:p>
            <a:pPr marL="1123315" lvl="1" indent="-514350">
              <a:buFont typeface="+mj-lt"/>
              <a:buAutoNum type="alphaUcPeriod"/>
            </a:pPr>
            <a:r>
              <a:rPr lang="en-US" b="1">
                <a:solidFill>
                  <a:srgbClr val="E63E30"/>
                </a:solidFill>
                <a:ea typeface="Geneva"/>
              </a:rPr>
              <a:t>Serum free light chains with ratio, Serum Immunofixation, and Urine Immunofixation</a:t>
            </a:r>
            <a:endParaRPr lang="en-US" b="1">
              <a:solidFill>
                <a:srgbClr val="E63E30"/>
              </a:solidFill>
              <a:ea typeface="Geneva"/>
              <a:cs typeface="Calibri"/>
            </a:endParaRPr>
          </a:p>
          <a:p>
            <a:pPr marL="1123315" lvl="1" indent="-514350">
              <a:buFont typeface="+mj-lt"/>
              <a:buAutoNum type="alphaUcPeriod"/>
            </a:pPr>
            <a:r>
              <a:rPr lang="en-US">
                <a:ea typeface="Geneva"/>
              </a:rPr>
              <a:t>Urine free light chains</a:t>
            </a:r>
            <a:endParaRPr lang="en-US">
              <a:ea typeface="Geneva"/>
              <a:cs typeface="Calibri"/>
            </a:endParaRPr>
          </a:p>
          <a:p>
            <a:pPr marL="1123315" lvl="1" indent="-514350">
              <a:buFont typeface="+mj-lt"/>
              <a:buAutoNum type="alphaUcPeriod"/>
            </a:pPr>
            <a:r>
              <a:rPr lang="en-US">
                <a:ea typeface="Geneva"/>
              </a:rPr>
              <a:t>Serum free light chains with ratio and urine free light chains </a:t>
            </a:r>
            <a:endParaRPr lang="en-US">
              <a:ea typeface="Geneva"/>
              <a:cs typeface="Calibri"/>
            </a:endParaRPr>
          </a:p>
        </p:txBody>
      </p:sp>
    </p:spTree>
    <p:extLst>
      <p:ext uri="{BB962C8B-B14F-4D97-AF65-F5344CB8AC3E}">
        <p14:creationId xmlns:p14="http://schemas.microsoft.com/office/powerpoint/2010/main" val="191063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FD1F-F721-414B-BF51-497759342760}"/>
              </a:ext>
            </a:extLst>
          </p:cNvPr>
          <p:cNvSpPr>
            <a:spLocks noGrp="1"/>
          </p:cNvSpPr>
          <p:nvPr>
            <p:ph type="title"/>
          </p:nvPr>
        </p:nvSpPr>
        <p:spPr/>
        <p:txBody>
          <a:bodyPr lIns="0" tIns="0" rIns="0" bIns="0" anchor="t"/>
          <a:lstStyle/>
          <a:p>
            <a:r>
              <a:rPr lang="en-US" sz="2650">
                <a:ea typeface="Geneva"/>
              </a:rPr>
              <a:t>Case 1: Suspected Cardiac Light Chain Amyloidosis (AL)</a:t>
            </a:r>
            <a:endParaRPr lang="en-US"/>
          </a:p>
        </p:txBody>
      </p:sp>
      <p:sp>
        <p:nvSpPr>
          <p:cNvPr id="3" name="Content Placeholder 2">
            <a:extLst>
              <a:ext uri="{FF2B5EF4-FFF2-40B4-BE49-F238E27FC236}">
                <a16:creationId xmlns:a16="http://schemas.microsoft.com/office/drawing/2014/main" id="{847B47B2-9384-A447-84A3-97B8CB1FA0CA}"/>
              </a:ext>
            </a:extLst>
          </p:cNvPr>
          <p:cNvSpPr>
            <a:spLocks noGrp="1"/>
          </p:cNvSpPr>
          <p:nvPr>
            <p:ph idx="1"/>
          </p:nvPr>
        </p:nvSpPr>
        <p:spPr>
          <a:xfrm>
            <a:off x="518249" y="3683870"/>
            <a:ext cx="5484471" cy="1333667"/>
          </a:xfrm>
        </p:spPr>
        <p:txBody>
          <a:bodyPr lIns="0" tIns="0" rIns="0" bIns="0" anchor="t"/>
          <a:lstStyle/>
          <a:p>
            <a:pPr marL="989965" lvl="1" indent="-380365"/>
            <a:r>
              <a:rPr lang="en-US">
                <a:ea typeface="Geneva"/>
              </a:rPr>
              <a:t>serum free light chains with ratio</a:t>
            </a:r>
            <a:endParaRPr lang="en-US">
              <a:ea typeface="Geneva"/>
              <a:cs typeface="Calibri"/>
            </a:endParaRPr>
          </a:p>
          <a:p>
            <a:pPr marL="989965" lvl="1" indent="-380365"/>
            <a:r>
              <a:rPr lang="en-US">
                <a:ea typeface="Geneva"/>
              </a:rPr>
              <a:t>serum immunofixation, and </a:t>
            </a:r>
            <a:endParaRPr lang="en-US">
              <a:ea typeface="Geneva"/>
              <a:cs typeface="Calibri"/>
            </a:endParaRPr>
          </a:p>
          <a:p>
            <a:pPr marL="989965" lvl="1" indent="-380365"/>
            <a:r>
              <a:rPr lang="en-US"/>
              <a:t>urine immunofixation</a:t>
            </a:r>
            <a:endParaRPr lang="en-US">
              <a:cs typeface="Calibri"/>
            </a:endParaRPr>
          </a:p>
          <a:p>
            <a:pPr marL="456565" indent="-456565"/>
            <a:endParaRPr lang="en-US" sz="2400"/>
          </a:p>
          <a:p>
            <a:pPr marL="456565" indent="-456565"/>
            <a:endParaRPr lang="en-US" sz="2400"/>
          </a:p>
        </p:txBody>
      </p:sp>
      <p:sp>
        <p:nvSpPr>
          <p:cNvPr id="4" name="Rectangle 3">
            <a:extLst>
              <a:ext uri="{FF2B5EF4-FFF2-40B4-BE49-F238E27FC236}">
                <a16:creationId xmlns:a16="http://schemas.microsoft.com/office/drawing/2014/main" id="{04A15905-19F8-9850-40BC-73CAF7609910}"/>
              </a:ext>
            </a:extLst>
          </p:cNvPr>
          <p:cNvSpPr/>
          <p:nvPr/>
        </p:nvSpPr>
        <p:spPr>
          <a:xfrm>
            <a:off x="6584041" y="2519788"/>
            <a:ext cx="4536601" cy="3669353"/>
          </a:xfrm>
          <a:prstGeom prst="rect">
            <a:avLst/>
          </a:prstGeom>
          <a:solidFill>
            <a:srgbClr val="FDDAB0"/>
          </a:solidFill>
          <a:ln w="381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400" b="1">
                <a:solidFill>
                  <a:schemeClr val="tx1">
                    <a:lumMod val="50000"/>
                    <a:lumOff val="50000"/>
                  </a:schemeClr>
                </a:solidFill>
              </a:rPr>
              <a:t>For this patient: </a:t>
            </a:r>
            <a:endParaRPr lang="en-US" b="1">
              <a:solidFill>
                <a:schemeClr val="tx1">
                  <a:lumMod val="50000"/>
                  <a:lumOff val="50000"/>
                </a:schemeClr>
              </a:solidFill>
            </a:endParaRPr>
          </a:p>
          <a:p>
            <a:pPr marL="285750" indent="-285750">
              <a:buFont typeface="Arial" panose="020B0604020202020204" pitchFamily="34" charset="0"/>
              <a:buChar char="•"/>
            </a:pPr>
            <a:r>
              <a:rPr lang="en-US" sz="1800" b="1">
                <a:solidFill>
                  <a:schemeClr val="tx1">
                    <a:lumMod val="50000"/>
                    <a:lumOff val="50000"/>
                  </a:schemeClr>
                </a:solidFill>
                <a:latin typeface="+mj-lt"/>
                <a:cs typeface="Arial"/>
              </a:rPr>
              <a:t>Serum free light </a:t>
            </a:r>
            <a:r>
              <a:rPr lang="en-US" b="1">
                <a:solidFill>
                  <a:schemeClr val="tx1">
                    <a:lumMod val="50000"/>
                    <a:lumOff val="50000"/>
                  </a:schemeClr>
                </a:solidFill>
                <a:latin typeface="+mj-lt"/>
                <a:cs typeface="Arial"/>
              </a:rPr>
              <a:t>chains</a:t>
            </a:r>
            <a:r>
              <a:rPr lang="en-US" sz="1800" b="1">
                <a:solidFill>
                  <a:schemeClr val="tx1">
                    <a:lumMod val="50000"/>
                    <a:lumOff val="50000"/>
                  </a:schemeClr>
                </a:solidFill>
                <a:latin typeface="+mj-lt"/>
                <a:cs typeface="Arial"/>
              </a:rPr>
              <a:t> with ratio:</a:t>
            </a:r>
            <a:endParaRPr lang="en-US" sz="1800" b="1">
              <a:solidFill>
                <a:schemeClr val="tx1">
                  <a:lumMod val="50000"/>
                  <a:lumOff val="50000"/>
                </a:schemeClr>
              </a:solidFill>
              <a:latin typeface="+mj-lt"/>
              <a:ea typeface="Calibri"/>
              <a:cs typeface="Arial"/>
            </a:endParaRPr>
          </a:p>
          <a:p>
            <a:pPr marL="742950" lvl="1" indent="-285750">
              <a:buFont typeface="Arial" panose="020B0604020202020204" pitchFamily="34" charset="0"/>
              <a:buChar char="•"/>
            </a:pPr>
            <a:r>
              <a:rPr lang="en-US">
                <a:solidFill>
                  <a:schemeClr val="tx1">
                    <a:lumMod val="50000"/>
                    <a:lumOff val="50000"/>
                  </a:schemeClr>
                </a:solidFill>
                <a:ea typeface="+mn-lt"/>
                <a:cs typeface="Arial"/>
              </a:rPr>
              <a:t>Kappa</a:t>
            </a:r>
            <a:r>
              <a:rPr lang="en-US">
                <a:solidFill>
                  <a:schemeClr val="tx1">
                    <a:lumMod val="50000"/>
                    <a:lumOff val="50000"/>
                  </a:schemeClr>
                </a:solidFill>
                <a:latin typeface="+mj-lt"/>
                <a:cs typeface="Arial"/>
              </a:rPr>
              <a:t> (</a:t>
            </a:r>
            <a:r>
              <a:rPr lang="en-US">
                <a:solidFill>
                  <a:schemeClr val="tx1">
                    <a:lumMod val="50000"/>
                    <a:lumOff val="50000"/>
                  </a:schemeClr>
                </a:solidFill>
                <a:ea typeface="+mn-lt"/>
                <a:cs typeface="+mn-lt"/>
              </a:rPr>
              <a:t>k</a:t>
            </a:r>
            <a:r>
              <a:rPr lang="en-US">
                <a:solidFill>
                  <a:schemeClr val="tx1">
                    <a:lumMod val="50000"/>
                    <a:lumOff val="50000"/>
                  </a:schemeClr>
                </a:solidFill>
                <a:latin typeface="+mj-lt"/>
                <a:cs typeface="Calibri"/>
              </a:rPr>
              <a:t>)</a:t>
            </a:r>
            <a:r>
              <a:rPr lang="en-US">
                <a:solidFill>
                  <a:schemeClr val="tx1">
                    <a:lumMod val="50000"/>
                    <a:lumOff val="50000"/>
                  </a:schemeClr>
                </a:solidFill>
                <a:latin typeface="+mj-lt"/>
                <a:cs typeface="Arial"/>
              </a:rPr>
              <a:t> FLC 18.0 mg/L</a:t>
            </a:r>
            <a:endParaRPr lang="en-US">
              <a:solidFill>
                <a:schemeClr val="tx1">
                  <a:lumMod val="50000"/>
                  <a:lumOff val="50000"/>
                </a:schemeClr>
              </a:solidFill>
              <a:latin typeface="+mj-lt"/>
              <a:ea typeface="Calibri"/>
              <a:cs typeface="Arial"/>
            </a:endParaRPr>
          </a:p>
          <a:p>
            <a:pPr marL="742950" lvl="1" indent="-285750">
              <a:buFont typeface="Arial" panose="020B0604020202020204" pitchFamily="34" charset="0"/>
              <a:buChar char="•"/>
            </a:pPr>
            <a:r>
              <a:rPr lang="en-US">
                <a:solidFill>
                  <a:schemeClr val="tx1">
                    <a:lumMod val="50000"/>
                    <a:lumOff val="50000"/>
                  </a:schemeClr>
                </a:solidFill>
                <a:latin typeface="+mj-lt"/>
                <a:cs typeface="Arial"/>
              </a:rPr>
              <a:t>Lambda (</a:t>
            </a:r>
            <a:r>
              <a:rPr lang="en-US">
                <a:solidFill>
                  <a:schemeClr val="tx1">
                    <a:lumMod val="50000"/>
                    <a:lumOff val="50000"/>
                  </a:schemeClr>
                </a:solidFill>
                <a:ea typeface="+mn-lt"/>
                <a:cs typeface="+mn-lt"/>
              </a:rPr>
              <a:t>λ) </a:t>
            </a:r>
            <a:r>
              <a:rPr lang="en-US">
                <a:solidFill>
                  <a:schemeClr val="tx1">
                    <a:lumMod val="50000"/>
                    <a:lumOff val="50000"/>
                  </a:schemeClr>
                </a:solidFill>
                <a:latin typeface="+mj-lt"/>
                <a:cs typeface="Arial"/>
              </a:rPr>
              <a:t>FLC 245.7 mg/L </a:t>
            </a:r>
            <a:endParaRPr lang="en-US">
              <a:solidFill>
                <a:schemeClr val="tx1">
                  <a:lumMod val="50000"/>
                  <a:lumOff val="50000"/>
                </a:schemeClr>
              </a:solidFill>
              <a:latin typeface="+mj-lt"/>
              <a:ea typeface="Calibri"/>
              <a:cs typeface="Arial"/>
            </a:endParaRPr>
          </a:p>
          <a:p>
            <a:pPr marL="742950" lvl="1" indent="-285750">
              <a:buFont typeface="Arial" panose="020B0604020202020204" pitchFamily="34" charset="0"/>
              <a:buChar char="•"/>
            </a:pPr>
            <a:r>
              <a:rPr lang="en-US" err="1">
                <a:solidFill>
                  <a:schemeClr val="tx1">
                    <a:lumMod val="50000"/>
                    <a:lumOff val="50000"/>
                  </a:schemeClr>
                </a:solidFill>
                <a:ea typeface="+mn-lt"/>
                <a:cs typeface="+mn-lt"/>
              </a:rPr>
              <a:t>k</a:t>
            </a:r>
            <a:r>
              <a:rPr lang="en-US" err="1">
                <a:solidFill>
                  <a:schemeClr val="tx1">
                    <a:lumMod val="50000"/>
                    <a:lumOff val="50000"/>
                  </a:schemeClr>
                </a:solidFill>
                <a:latin typeface="+mj-lt"/>
                <a:cs typeface="Calibri"/>
              </a:rPr>
              <a:t>λ</a:t>
            </a:r>
            <a:r>
              <a:rPr lang="en-US">
                <a:solidFill>
                  <a:schemeClr val="tx1">
                    <a:lumMod val="50000"/>
                    <a:lumOff val="50000"/>
                  </a:schemeClr>
                </a:solidFill>
                <a:latin typeface="+mj-lt"/>
                <a:cs typeface="Arial"/>
              </a:rPr>
              <a:t> ratio 13.65</a:t>
            </a:r>
            <a:endParaRPr lang="en-US">
              <a:solidFill>
                <a:schemeClr val="tx1">
                  <a:lumMod val="50000"/>
                  <a:lumOff val="50000"/>
                </a:schemeClr>
              </a:solidFill>
              <a:latin typeface="+mj-lt"/>
              <a:ea typeface="Calibri"/>
              <a:cs typeface="Arial"/>
            </a:endParaRPr>
          </a:p>
          <a:p>
            <a:pPr marL="285750" indent="-285750">
              <a:buFont typeface="Arial" panose="020B0604020202020204" pitchFamily="34" charset="0"/>
              <a:buChar char="•"/>
            </a:pPr>
            <a:r>
              <a:rPr lang="en-US" sz="1800" b="1">
                <a:solidFill>
                  <a:schemeClr val="tx1">
                    <a:lumMod val="50000"/>
                    <a:lumOff val="50000"/>
                  </a:schemeClr>
                </a:solidFill>
                <a:latin typeface="+mj-lt"/>
                <a:cs typeface="Arial"/>
              </a:rPr>
              <a:t>Serum immunofixation:</a:t>
            </a:r>
            <a:endParaRPr lang="en-US" sz="1800" b="1">
              <a:solidFill>
                <a:schemeClr val="tx1">
                  <a:lumMod val="50000"/>
                  <a:lumOff val="50000"/>
                </a:schemeClr>
              </a:solidFill>
              <a:latin typeface="+mj-lt"/>
              <a:ea typeface="Calibri"/>
              <a:cs typeface="Arial"/>
            </a:endParaRPr>
          </a:p>
          <a:p>
            <a:pPr marL="742950" lvl="1" indent="-285750">
              <a:buFont typeface="Arial" panose="020B0604020202020204" pitchFamily="34" charset="0"/>
              <a:buChar char="•"/>
            </a:pPr>
            <a:r>
              <a:rPr lang="en-US">
                <a:solidFill>
                  <a:schemeClr val="tx1">
                    <a:lumMod val="50000"/>
                    <a:lumOff val="50000"/>
                  </a:schemeClr>
                </a:solidFill>
                <a:latin typeface="+mj-lt"/>
                <a:cs typeface="Arial"/>
              </a:rPr>
              <a:t>SPEP+ IFE showed monoclonal lambda protein band</a:t>
            </a:r>
            <a:endParaRPr lang="en-US">
              <a:solidFill>
                <a:schemeClr val="tx1">
                  <a:lumMod val="50000"/>
                  <a:lumOff val="50000"/>
                </a:schemeClr>
              </a:solidFill>
              <a:latin typeface="+mj-lt"/>
              <a:ea typeface="Calibri"/>
              <a:cs typeface="Arial"/>
            </a:endParaRPr>
          </a:p>
          <a:p>
            <a:pPr marL="285750" indent="-285750">
              <a:buFont typeface="Arial" panose="020B0604020202020204" pitchFamily="34" charset="0"/>
              <a:buChar char="•"/>
            </a:pPr>
            <a:r>
              <a:rPr lang="en-US" sz="1800" b="1">
                <a:solidFill>
                  <a:schemeClr val="tx1">
                    <a:lumMod val="50000"/>
                    <a:lumOff val="50000"/>
                  </a:schemeClr>
                </a:solidFill>
                <a:latin typeface="+mj-lt"/>
                <a:cs typeface="Arial"/>
              </a:rPr>
              <a:t>Urine immunofixation:</a:t>
            </a:r>
            <a:endParaRPr lang="en-US" sz="1800" b="1">
              <a:solidFill>
                <a:schemeClr val="tx1">
                  <a:lumMod val="50000"/>
                  <a:lumOff val="50000"/>
                </a:schemeClr>
              </a:solidFill>
              <a:latin typeface="+mj-lt"/>
              <a:ea typeface="Calibri"/>
              <a:cs typeface="Arial"/>
            </a:endParaRPr>
          </a:p>
          <a:p>
            <a:pPr marL="742950" lvl="1" indent="-285750">
              <a:buFont typeface="Arial" panose="020B0604020202020204" pitchFamily="34" charset="0"/>
              <a:buChar char="•"/>
            </a:pPr>
            <a:r>
              <a:rPr lang="en-US">
                <a:solidFill>
                  <a:schemeClr val="tx1">
                    <a:lumMod val="50000"/>
                    <a:lumOff val="50000"/>
                  </a:schemeClr>
                </a:solidFill>
                <a:latin typeface="+mj-lt"/>
                <a:cs typeface="Arial"/>
              </a:rPr>
              <a:t>UPEP+ IFE : No evidence of monoclonal protein </a:t>
            </a:r>
            <a:endParaRPr lang="en-US">
              <a:solidFill>
                <a:schemeClr val="tx1">
                  <a:lumMod val="50000"/>
                  <a:lumOff val="50000"/>
                </a:schemeClr>
              </a:solidFill>
              <a:latin typeface="+mj-lt"/>
              <a:ea typeface="Calibri"/>
              <a:cs typeface="Arial"/>
            </a:endParaRPr>
          </a:p>
        </p:txBody>
      </p:sp>
      <p:sp>
        <p:nvSpPr>
          <p:cNvPr id="5" name="Right Brace 4">
            <a:extLst>
              <a:ext uri="{FF2B5EF4-FFF2-40B4-BE49-F238E27FC236}">
                <a16:creationId xmlns:a16="http://schemas.microsoft.com/office/drawing/2014/main" id="{35A59FC6-516E-EF94-EFB7-074EFF162D3E}"/>
              </a:ext>
            </a:extLst>
          </p:cNvPr>
          <p:cNvSpPr/>
          <p:nvPr/>
        </p:nvSpPr>
        <p:spPr>
          <a:xfrm>
            <a:off x="5623903" y="3688030"/>
            <a:ext cx="746326" cy="1341414"/>
          </a:xfrm>
          <a:prstGeom prst="rightBrac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2314C35-E98D-2B4B-9CAA-00432FE7CAF1}"/>
              </a:ext>
            </a:extLst>
          </p:cNvPr>
          <p:cNvSpPr txBox="1"/>
          <p:nvPr/>
        </p:nvSpPr>
        <p:spPr>
          <a:xfrm>
            <a:off x="315410" y="1913405"/>
            <a:ext cx="9834430" cy="830997"/>
          </a:xfrm>
          <a:prstGeom prst="rect">
            <a:avLst/>
          </a:prstGeom>
          <a:noFill/>
        </p:spPr>
        <p:txBody>
          <a:bodyPr wrap="square">
            <a:spAutoFit/>
          </a:bodyPr>
          <a:lstStyle/>
          <a:p>
            <a:pPr marL="0" indent="0">
              <a:buNone/>
            </a:pPr>
            <a:r>
              <a:rPr lang="en-US" sz="2400">
                <a:solidFill>
                  <a:srgbClr val="909090"/>
                </a:solidFill>
              </a:rPr>
              <a:t>Sensitivity to diagnose light chain amyloidosis increases if all of the following labs are ordered: </a:t>
            </a:r>
          </a:p>
        </p:txBody>
      </p:sp>
    </p:spTree>
    <p:extLst>
      <p:ext uri="{BB962C8B-B14F-4D97-AF65-F5344CB8AC3E}">
        <p14:creationId xmlns:p14="http://schemas.microsoft.com/office/powerpoint/2010/main" val="416158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B11A-5B09-D866-7DE4-03912F9BA327}"/>
              </a:ext>
            </a:extLst>
          </p:cNvPr>
          <p:cNvSpPr>
            <a:spLocks noGrp="1"/>
          </p:cNvSpPr>
          <p:nvPr>
            <p:ph type="title"/>
          </p:nvPr>
        </p:nvSpPr>
        <p:spPr>
          <a:xfrm>
            <a:off x="336473" y="1551726"/>
            <a:ext cx="10972800" cy="713539"/>
          </a:xfrm>
        </p:spPr>
        <p:txBody>
          <a:bodyPr/>
          <a:lstStyle/>
          <a:p>
            <a:r>
              <a:rPr lang="en-US"/>
              <a:t>Recommendation</a:t>
            </a:r>
          </a:p>
        </p:txBody>
      </p:sp>
      <p:sp>
        <p:nvSpPr>
          <p:cNvPr id="4" name="Content Placeholder 3">
            <a:extLst>
              <a:ext uri="{FF2B5EF4-FFF2-40B4-BE49-F238E27FC236}">
                <a16:creationId xmlns:a16="http://schemas.microsoft.com/office/drawing/2014/main" id="{7740D668-C9AA-7914-D0F4-7294AB310856}"/>
              </a:ext>
            </a:extLst>
          </p:cNvPr>
          <p:cNvSpPr txBox="1">
            <a:spLocks noGrp="1"/>
          </p:cNvSpPr>
          <p:nvPr>
            <p:ph idx="1"/>
          </p:nvPr>
        </p:nvSpPr>
        <p:spPr>
          <a:xfrm>
            <a:off x="1028805" y="2244745"/>
            <a:ext cx="10431037" cy="2659190"/>
          </a:xfrm>
          <a:prstGeom prst="rect">
            <a:avLst/>
          </a:prstGeom>
          <a:noFill/>
        </p:spPr>
        <p:txBody>
          <a:bodyPr wrap="square" lIns="0" tIns="0" rIns="0" bIns="0" anchor="t">
            <a:spAutoFit/>
          </a:bodyPr>
          <a:lstStyle/>
          <a:p>
            <a:pPr marL="0" indent="0">
              <a:buNone/>
            </a:pPr>
            <a:r>
              <a:rPr lang="en-US" sz="2400" b="0" i="0" u="none" strike="noStrike" baseline="0">
                <a:solidFill>
                  <a:schemeClr val="tx1">
                    <a:lumMod val="50000"/>
                    <a:lumOff val="50000"/>
                  </a:schemeClr>
                </a:solidFill>
                <a:latin typeface="Calibri"/>
                <a:ea typeface="Geneva"/>
              </a:rPr>
              <a:t>For individuals with suspected cardiac amyloidosis, the ASH Guideline Panel </a:t>
            </a:r>
            <a:r>
              <a:rPr lang="en-US" sz="2400" b="1" i="1" u="none" strike="noStrike" baseline="0">
                <a:solidFill>
                  <a:srgbClr val="93AE60"/>
                </a:solidFill>
                <a:latin typeface="Calibri"/>
                <a:ea typeface="Geneva"/>
              </a:rPr>
              <a:t>recommends</a:t>
            </a:r>
            <a:r>
              <a:rPr lang="en-US" sz="2400" b="1" i="1" u="none" strike="noStrike" baseline="0">
                <a:solidFill>
                  <a:schemeClr val="tx1">
                    <a:lumMod val="50000"/>
                    <a:lumOff val="50000"/>
                  </a:schemeClr>
                </a:solidFill>
                <a:latin typeface="Calibri"/>
                <a:ea typeface="Geneva"/>
              </a:rPr>
              <a:t> </a:t>
            </a:r>
            <a:r>
              <a:rPr lang="en-US" sz="2400" b="0" i="0" u="none" strike="noStrike" baseline="0">
                <a:solidFill>
                  <a:schemeClr val="tx1">
                    <a:lumMod val="50000"/>
                    <a:lumOff val="50000"/>
                  </a:schemeClr>
                </a:solidFill>
                <a:latin typeface="Calibri"/>
                <a:ea typeface="Geneva"/>
              </a:rPr>
              <a:t>the use of serum and urine immunofixation (SIFE/UIFE) and serum free light </a:t>
            </a:r>
            <a:r>
              <a:rPr lang="en-US" sz="2400">
                <a:solidFill>
                  <a:schemeClr val="tx1">
                    <a:lumMod val="50000"/>
                    <a:lumOff val="50000"/>
                  </a:schemeClr>
                </a:solidFill>
                <a:latin typeface="Calibri"/>
                <a:ea typeface="Geneva"/>
              </a:rPr>
              <a:t>chains</a:t>
            </a:r>
            <a:r>
              <a:rPr lang="en-US" sz="2400" b="0" i="0" u="none" strike="noStrike" baseline="0">
                <a:solidFill>
                  <a:schemeClr val="tx1">
                    <a:lumMod val="50000"/>
                    <a:lumOff val="50000"/>
                  </a:schemeClr>
                </a:solidFill>
                <a:latin typeface="Calibri"/>
                <a:ea typeface="Geneva"/>
              </a:rPr>
              <a:t> with ratio to increase clinical suspicion of cardiac light chain amyloidosis. </a:t>
            </a:r>
            <a:r>
              <a:rPr lang="en-US" sz="1600" b="0" i="0" u="none" strike="noStrike" baseline="0">
                <a:solidFill>
                  <a:schemeClr val="tx1">
                    <a:lumMod val="50000"/>
                    <a:lumOff val="50000"/>
                  </a:schemeClr>
                </a:solidFill>
                <a:latin typeface="Calibri"/>
                <a:ea typeface="Geneva"/>
              </a:rPr>
              <a:t>(Strong recommendation based on moderate certainty in the evidence about effects</a:t>
            </a:r>
            <a:r>
              <a:rPr lang="en-US" sz="1600">
                <a:solidFill>
                  <a:schemeClr val="tx1">
                    <a:lumMod val="50000"/>
                    <a:lumOff val="50000"/>
                  </a:schemeClr>
                </a:solidFill>
                <a:latin typeface="Calibri"/>
                <a:ea typeface="Geneva"/>
              </a:rPr>
              <a:t>)</a:t>
            </a:r>
            <a:r>
              <a:rPr lang="en-US" sz="2400" b="0" i="0" u="none" strike="noStrike" baseline="0">
                <a:solidFill>
                  <a:schemeClr val="tx1">
                    <a:lumMod val="50000"/>
                    <a:lumOff val="50000"/>
                  </a:schemeClr>
                </a:solidFill>
                <a:latin typeface="Calibri"/>
                <a:ea typeface="Geneva"/>
              </a:rPr>
              <a:t> </a:t>
            </a:r>
          </a:p>
          <a:p>
            <a:pPr marL="342900" indent="-342900"/>
            <a:r>
              <a:rPr lang="en-US" sz="2400">
                <a:solidFill>
                  <a:schemeClr val="tx1">
                    <a:lumMod val="50000"/>
                    <a:lumOff val="50000"/>
                  </a:schemeClr>
                </a:solidFill>
                <a:latin typeface="Calibri"/>
                <a:ea typeface="Geneva"/>
                <a:cs typeface="Segoe UI"/>
              </a:rPr>
              <a:t>The panel judged the diagnostic performance of these tests to be very accurate as these tests have high sensitivity (99%) and hence an optimal screening tool for increasing suspicion of AL amyloidosis. </a:t>
            </a:r>
          </a:p>
        </p:txBody>
      </p:sp>
      <p:pic>
        <p:nvPicPr>
          <p:cNvPr id="3" name="Picture 2">
            <a:extLst>
              <a:ext uri="{FF2B5EF4-FFF2-40B4-BE49-F238E27FC236}">
                <a16:creationId xmlns:a16="http://schemas.microsoft.com/office/drawing/2014/main" id="{F69F0ADD-6B4D-490D-DD57-8CAF118A588E}"/>
              </a:ext>
            </a:extLst>
          </p:cNvPr>
          <p:cNvPicPr>
            <a:picLocks noChangeAspect="1"/>
          </p:cNvPicPr>
          <p:nvPr/>
        </p:nvPicPr>
        <p:blipFill>
          <a:blip r:embed="rId2"/>
          <a:stretch>
            <a:fillRect/>
          </a:stretch>
        </p:blipFill>
        <p:spPr>
          <a:xfrm>
            <a:off x="261691" y="2818283"/>
            <a:ext cx="517074" cy="517074"/>
          </a:xfrm>
          <a:prstGeom prst="rect">
            <a:avLst/>
          </a:prstGeom>
        </p:spPr>
      </p:pic>
    </p:spTree>
    <p:extLst>
      <p:ext uri="{BB962C8B-B14F-4D97-AF65-F5344CB8AC3E}">
        <p14:creationId xmlns:p14="http://schemas.microsoft.com/office/powerpoint/2010/main" val="352250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lIns="0" tIns="0" rIns="0" bIns="0" anchor="t"/>
          <a:lstStyle/>
          <a:p>
            <a:r>
              <a:rPr lang="en-CA" sz="2650">
                <a:ea typeface="Geneva"/>
              </a:rPr>
              <a:t>Case 1: Suspected Cardiac</a:t>
            </a:r>
            <a:r>
              <a:rPr lang="en-CA" sz="2650">
                <a:solidFill>
                  <a:srgbClr val="00B0F0"/>
                </a:solidFill>
                <a:ea typeface="Geneva"/>
              </a:rPr>
              <a:t> </a:t>
            </a:r>
            <a:r>
              <a:rPr lang="en-CA" sz="2650">
                <a:ea typeface="Geneva"/>
              </a:rPr>
              <a:t>Light Chain Amyloidosis (AL)</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p:txBody>
          <a:bodyPr/>
          <a:lstStyle/>
          <a:p>
            <a:pPr marL="0" indent="0">
              <a:buNone/>
            </a:pPr>
            <a:endParaRPr lang="en-US" sz="1600">
              <a:solidFill>
                <a:schemeClr val="tx1"/>
              </a:solidFill>
              <a:latin typeface="Times New Roman" panose="02020603050405020304" pitchFamily="18" charset="0"/>
              <a:cs typeface="Times New Roman" panose="02020603050405020304" pitchFamily="18" charset="0"/>
            </a:endParaRPr>
          </a:p>
          <a:p>
            <a:pPr marL="0" indent="0">
              <a:buNone/>
            </a:pPr>
            <a:endParaRPr lang="en-US" sz="160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12D848C4-BC8F-C94D-9674-25335F9A8452}"/>
              </a:ext>
            </a:extLst>
          </p:cNvPr>
          <p:cNvSpPr txBox="1">
            <a:spLocks/>
          </p:cNvSpPr>
          <p:nvPr/>
        </p:nvSpPr>
        <p:spPr>
          <a:xfrm>
            <a:off x="419100" y="2185494"/>
            <a:ext cx="10972800" cy="3954624"/>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CA" sz="2400" b="1" dirty="0">
                <a:ea typeface="Geneva"/>
              </a:rPr>
              <a:t>Part A - What would you suggest as the next step to establish diagnosis?</a:t>
            </a:r>
          </a:p>
          <a:p>
            <a:pPr marL="0" indent="0">
              <a:buNone/>
            </a:pPr>
            <a:endParaRPr lang="en-CA" sz="2400" b="1" dirty="0"/>
          </a:p>
          <a:p>
            <a:pPr marL="514350" indent="-514350">
              <a:buAutoNum type="alphaUcPeriod"/>
            </a:pPr>
            <a:r>
              <a:rPr lang="en-CA" sz="2400" dirty="0">
                <a:ea typeface="Geneva"/>
              </a:rPr>
              <a:t>Cardiac MRI </a:t>
            </a:r>
          </a:p>
          <a:p>
            <a:pPr marL="514350" indent="-514350">
              <a:buAutoNum type="alphaUcPeriod"/>
            </a:pPr>
            <a:r>
              <a:rPr lang="en-CA" sz="2400" dirty="0">
                <a:ea typeface="Geneva"/>
              </a:rPr>
              <a:t>Renal Ultrasound </a:t>
            </a:r>
          </a:p>
          <a:p>
            <a:pPr marL="514350" indent="-514350">
              <a:buAutoNum type="alphaUcPeriod"/>
            </a:pPr>
            <a:r>
              <a:rPr lang="en-CA" sz="2400" dirty="0">
                <a:ea typeface="Geneva"/>
              </a:rPr>
              <a:t>Fat pad sampling and Bone Marrow Biopsy</a:t>
            </a:r>
          </a:p>
          <a:p>
            <a:pPr marL="514350" indent="-514350">
              <a:buAutoNum type="alphaUcPeriod"/>
            </a:pPr>
            <a:r>
              <a:rPr lang="en-CA" sz="2400" dirty="0">
                <a:ea typeface="Geneva"/>
              </a:rPr>
              <a:t>Bone scintigraphy using Tc99m-PYP</a:t>
            </a:r>
            <a:r>
              <a:rPr lang="en-CA" sz="2400" dirty="0">
                <a:solidFill>
                  <a:srgbClr val="7F7F7F"/>
                </a:solidFill>
                <a:ea typeface="Geneva"/>
              </a:rPr>
              <a:t>, Tc99-DPD</a:t>
            </a:r>
            <a:r>
              <a:rPr lang="en-CA" sz="2400" dirty="0">
                <a:solidFill>
                  <a:schemeClr val="tx1">
                    <a:lumMod val="50000"/>
                    <a:lumOff val="50000"/>
                  </a:schemeClr>
                </a:solidFill>
                <a:ea typeface="Geneva"/>
                <a:cs typeface="Calibri"/>
              </a:rPr>
              <a:t> or Tc99m-HMDP</a:t>
            </a:r>
            <a:r>
              <a:rPr lang="en-US" sz="2000" dirty="0">
                <a:solidFill>
                  <a:schemeClr val="tx1">
                    <a:lumMod val="50000"/>
                    <a:lumOff val="50000"/>
                  </a:schemeClr>
                </a:solidFill>
                <a:ea typeface="Calibri"/>
                <a:cs typeface="Calibri"/>
              </a:rPr>
              <a:t> </a:t>
            </a:r>
          </a:p>
          <a:p>
            <a:pPr marL="514350" indent="-514350">
              <a:buAutoNum type="alphaUcPeriod"/>
            </a:pPr>
            <a:endParaRPr lang="en-US" sz="2000" dirty="0">
              <a:solidFill>
                <a:schemeClr val="tx1">
                  <a:lumMod val="50000"/>
                  <a:lumOff val="50000"/>
                </a:schemeClr>
              </a:solidFill>
              <a:latin typeface="Calibri"/>
              <a:ea typeface="Calibri"/>
              <a:cs typeface="Calibri"/>
            </a:endParaRPr>
          </a:p>
          <a:p>
            <a:pPr marL="456565" indent="-456565"/>
            <a:r>
              <a:rPr lang="en-CA" sz="2400" dirty="0">
                <a:solidFill>
                  <a:srgbClr val="7F7F7F"/>
                </a:solidFill>
                <a:ea typeface="+mn-lt"/>
                <a:cs typeface="+mn-lt"/>
              </a:rPr>
              <a:t>PYP – Pyrophosphate</a:t>
            </a:r>
            <a:r>
              <a:rPr lang="en-CA" sz="2400" dirty="0">
                <a:solidFill>
                  <a:srgbClr val="7F7F7F"/>
                </a:solidFill>
                <a:cs typeface="+mn-lt"/>
              </a:rPr>
              <a:t>; </a:t>
            </a:r>
            <a:r>
              <a:rPr lang="en-CA" sz="2400" dirty="0">
                <a:ea typeface="+mn-lt"/>
                <a:cs typeface="+mn-lt"/>
              </a:rPr>
              <a:t>HMDP – </a:t>
            </a:r>
            <a:r>
              <a:rPr lang="en-CA" sz="2400" dirty="0" err="1">
                <a:ea typeface="+mn-lt"/>
                <a:cs typeface="+mn-lt"/>
              </a:rPr>
              <a:t>Hydroxymethylene</a:t>
            </a:r>
            <a:r>
              <a:rPr lang="en-CA" sz="2400" dirty="0">
                <a:ea typeface="+mn-lt"/>
                <a:cs typeface="+mn-lt"/>
              </a:rPr>
              <a:t> Diphosphonate</a:t>
            </a:r>
            <a:r>
              <a:rPr lang="en-CA" sz="2400" dirty="0">
                <a:ea typeface="Calibri"/>
                <a:cs typeface="Calibri"/>
              </a:rPr>
              <a:t>; </a:t>
            </a:r>
            <a:r>
              <a:rPr lang="en-CA" sz="2400" dirty="0">
                <a:ea typeface="+mn-lt"/>
                <a:cs typeface="+mn-lt"/>
              </a:rPr>
              <a:t>DPD – 3,3-diphosphono-1,2-propanodicarboxylic acid</a:t>
            </a:r>
            <a:endParaRPr lang="en-CA" sz="2400" dirty="0">
              <a:ea typeface="Calibri"/>
              <a:cs typeface="Calibri"/>
            </a:endParaRPr>
          </a:p>
          <a:p>
            <a:pPr marL="0" indent="0">
              <a:buNone/>
            </a:pPr>
            <a:endParaRPr lang="en-CA" sz="2400" dirty="0">
              <a:solidFill>
                <a:schemeClr val="tx1">
                  <a:lumMod val="50000"/>
                  <a:lumOff val="50000"/>
                </a:schemeClr>
              </a:solidFill>
              <a:latin typeface="Calibri"/>
              <a:cs typeface="Times New Roman" panose="02020603050405020304" pitchFamily="18" charset="0"/>
            </a:endParaRPr>
          </a:p>
        </p:txBody>
      </p:sp>
    </p:spTree>
    <p:extLst>
      <p:ext uri="{BB962C8B-B14F-4D97-AF65-F5344CB8AC3E}">
        <p14:creationId xmlns:p14="http://schemas.microsoft.com/office/powerpoint/2010/main" val="170445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lIns="0" tIns="0" rIns="0" bIns="0" anchor="t"/>
          <a:lstStyle/>
          <a:p>
            <a:r>
              <a:rPr lang="en-CA" sz="2650">
                <a:ea typeface="Geneva"/>
              </a:rPr>
              <a:t>Case 1: Suspected Light Chain Amyloidosis (AL)</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p:txBody>
          <a:bodyPr/>
          <a:lstStyle/>
          <a:p>
            <a:pPr marL="0" indent="0">
              <a:buNone/>
            </a:pPr>
            <a:endParaRPr lang="en-US" sz="1600">
              <a:solidFill>
                <a:schemeClr val="tx1"/>
              </a:solidFill>
              <a:latin typeface="Times New Roman" panose="02020603050405020304" pitchFamily="18" charset="0"/>
              <a:cs typeface="Times New Roman" panose="02020603050405020304" pitchFamily="18" charset="0"/>
            </a:endParaRPr>
          </a:p>
          <a:p>
            <a:pPr marL="0" indent="0">
              <a:buNone/>
            </a:pPr>
            <a:endParaRPr lang="en-US" sz="160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12D848C4-BC8F-C94D-9674-25335F9A8452}"/>
              </a:ext>
            </a:extLst>
          </p:cNvPr>
          <p:cNvSpPr txBox="1">
            <a:spLocks/>
          </p:cNvSpPr>
          <p:nvPr/>
        </p:nvSpPr>
        <p:spPr>
          <a:xfrm>
            <a:off x="419100" y="2185494"/>
            <a:ext cx="10972800" cy="3954624"/>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CA" sz="2400" b="1">
                <a:ea typeface="Geneva"/>
              </a:rPr>
              <a:t>Part A - What would you suggest as the next step to establish diagnosis?</a:t>
            </a:r>
          </a:p>
          <a:p>
            <a:pPr marL="0" indent="0">
              <a:buNone/>
            </a:pPr>
            <a:endParaRPr lang="en-CA" sz="2400" b="1"/>
          </a:p>
          <a:p>
            <a:pPr marL="514350" indent="-514350">
              <a:buAutoNum type="alphaUcPeriod"/>
            </a:pPr>
            <a:r>
              <a:rPr lang="en-CA" sz="2400">
                <a:ea typeface="Geneva"/>
              </a:rPr>
              <a:t>Cardiac MRI </a:t>
            </a:r>
          </a:p>
          <a:p>
            <a:pPr marL="514350" indent="-514350">
              <a:buAutoNum type="alphaUcPeriod"/>
            </a:pPr>
            <a:r>
              <a:rPr lang="en-CA" sz="2400">
                <a:ea typeface="Geneva"/>
              </a:rPr>
              <a:t>Renal Ultrasound </a:t>
            </a:r>
          </a:p>
          <a:p>
            <a:pPr marL="514350" indent="-514350">
              <a:buAutoNum type="alphaUcPeriod"/>
            </a:pPr>
            <a:r>
              <a:rPr lang="en-CA" sz="2400" b="1">
                <a:solidFill>
                  <a:srgbClr val="E63E30"/>
                </a:solidFill>
                <a:ea typeface="Geneva"/>
              </a:rPr>
              <a:t>Fat pad sampling and Bone Marrow Biopsy</a:t>
            </a:r>
          </a:p>
          <a:p>
            <a:pPr marL="514350" indent="-514350">
              <a:buAutoNum type="alphaUcPeriod"/>
            </a:pPr>
            <a:r>
              <a:rPr lang="en-CA" sz="2400">
                <a:latin typeface="Calibri"/>
                <a:ea typeface="Calibri"/>
                <a:cs typeface="Calibri"/>
              </a:rPr>
              <a:t>Bone scintigraphy using Tc99m-PYP, Tc99-</a:t>
            </a:r>
            <a:r>
              <a:rPr lang="en-US" sz="2400">
                <a:solidFill>
                  <a:schemeClr val="tx1">
                    <a:lumMod val="50000"/>
                    <a:lumOff val="50000"/>
                  </a:schemeClr>
                </a:solidFill>
                <a:latin typeface="Calibri"/>
                <a:ea typeface="Calibri"/>
                <a:cs typeface="Calibri"/>
              </a:rPr>
              <a:t>DPD or Tc99m-HMDP</a:t>
            </a:r>
            <a:endParaRPr lang="en-US" sz="240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03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4" end="4"/>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4">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168C-A565-93B9-EBE5-451697C34B42}"/>
              </a:ext>
            </a:extLst>
          </p:cNvPr>
          <p:cNvSpPr>
            <a:spLocks noGrp="1"/>
          </p:cNvSpPr>
          <p:nvPr>
            <p:ph type="title"/>
          </p:nvPr>
        </p:nvSpPr>
        <p:spPr/>
        <p:txBody>
          <a:bodyPr/>
          <a:lstStyle/>
          <a:p>
            <a:r>
              <a:rPr lang="en-CA"/>
              <a:t>Recommendations </a:t>
            </a:r>
            <a:endParaRPr lang="en-US"/>
          </a:p>
        </p:txBody>
      </p:sp>
      <p:sp>
        <p:nvSpPr>
          <p:cNvPr id="17" name="TextBox 16">
            <a:extLst>
              <a:ext uri="{FF2B5EF4-FFF2-40B4-BE49-F238E27FC236}">
                <a16:creationId xmlns:a16="http://schemas.microsoft.com/office/drawing/2014/main" id="{DC741B45-9F3E-ABC2-0FDE-D70FE7A46ED3}"/>
              </a:ext>
            </a:extLst>
          </p:cNvPr>
          <p:cNvSpPr txBox="1"/>
          <p:nvPr/>
        </p:nvSpPr>
        <p:spPr>
          <a:xfrm>
            <a:off x="1398815" y="1937994"/>
            <a:ext cx="10527574" cy="1508105"/>
          </a:xfrm>
          <a:prstGeom prst="rect">
            <a:avLst/>
          </a:prstGeom>
          <a:noFill/>
        </p:spPr>
        <p:txBody>
          <a:bodyPr wrap="square">
            <a:spAutoFit/>
          </a:bodyPr>
          <a:lstStyle/>
          <a:p>
            <a:r>
              <a:rPr lang="en-US" sz="2000" b="0" i="0" u="none" strike="noStrike" baseline="0">
                <a:solidFill>
                  <a:schemeClr val="tx1">
                    <a:lumMod val="50000"/>
                    <a:lumOff val="50000"/>
                  </a:schemeClr>
                </a:solidFill>
                <a:latin typeface="Calibri" panose="020F0502020204030204" pitchFamily="34" charset="0"/>
              </a:rPr>
              <a:t>For </a:t>
            </a:r>
            <a:r>
              <a:rPr lang="en-US" sz="2000">
                <a:solidFill>
                  <a:schemeClr val="tx1">
                    <a:lumMod val="50000"/>
                    <a:lumOff val="50000"/>
                  </a:schemeClr>
                </a:solidFill>
                <a:latin typeface="Calibri" panose="020F0502020204030204" pitchFamily="34" charset="0"/>
              </a:rPr>
              <a:t>individuals</a:t>
            </a:r>
            <a:r>
              <a:rPr lang="en-US" sz="2000" b="0" i="0" u="none" strike="noStrike" baseline="0">
                <a:solidFill>
                  <a:schemeClr val="tx1">
                    <a:lumMod val="50000"/>
                    <a:lumOff val="50000"/>
                  </a:schemeClr>
                </a:solidFill>
                <a:latin typeface="Calibri" panose="020F0502020204030204" pitchFamily="34" charset="0"/>
              </a:rPr>
              <a:t> with positivity in any of the following studies: </a:t>
            </a:r>
            <a:r>
              <a:rPr lang="en-US" sz="2000">
                <a:solidFill>
                  <a:schemeClr val="tx1">
                    <a:lumMod val="50000"/>
                    <a:lumOff val="50000"/>
                  </a:schemeClr>
                </a:solidFill>
                <a:latin typeface="Calibri" panose="020F0502020204030204" pitchFamily="34" charset="0"/>
              </a:rPr>
              <a:t>S</a:t>
            </a:r>
            <a:r>
              <a:rPr lang="en-US" sz="2000" b="0" i="0" u="none" strike="noStrike" baseline="0">
                <a:solidFill>
                  <a:schemeClr val="tx1">
                    <a:lumMod val="50000"/>
                    <a:lumOff val="50000"/>
                  </a:schemeClr>
                </a:solidFill>
                <a:latin typeface="Calibri" panose="020F0502020204030204" pitchFamily="34" charset="0"/>
              </a:rPr>
              <a:t>IFE, UIFE, or </a:t>
            </a:r>
            <a:r>
              <a:rPr lang="en-US" sz="2000" b="0" i="0" u="none" strike="noStrike" baseline="0" err="1">
                <a:solidFill>
                  <a:schemeClr val="tx1">
                    <a:lumMod val="50000"/>
                    <a:lumOff val="50000"/>
                  </a:schemeClr>
                </a:solidFill>
                <a:latin typeface="Calibri" panose="020F0502020204030204" pitchFamily="34" charset="0"/>
              </a:rPr>
              <a:t>sFLC</a:t>
            </a:r>
            <a:r>
              <a:rPr lang="en-US" sz="2000" b="0" i="0" u="none" strike="noStrike" baseline="0">
                <a:solidFill>
                  <a:schemeClr val="tx1">
                    <a:lumMod val="50000"/>
                    <a:lumOff val="50000"/>
                  </a:schemeClr>
                </a:solidFill>
                <a:latin typeface="Calibri" panose="020F0502020204030204" pitchFamily="34" charset="0"/>
              </a:rPr>
              <a:t>, abnormal cardiac biomarkers, and echocardiography consistent with amyloidosis, the ASH Guideline Panel </a:t>
            </a:r>
            <a:r>
              <a:rPr lang="en-US" sz="2000" b="1" i="1" u="none" strike="noStrike" baseline="0">
                <a:solidFill>
                  <a:srgbClr val="E63E30"/>
                </a:solidFill>
                <a:latin typeface="Calibri" panose="020F0502020204030204" pitchFamily="34" charset="0"/>
              </a:rPr>
              <a:t>suggests against </a:t>
            </a:r>
            <a:r>
              <a:rPr lang="en-US" sz="2000" b="0" i="0" u="none" strike="noStrike" baseline="0">
                <a:solidFill>
                  <a:schemeClr val="tx1">
                    <a:lumMod val="50000"/>
                    <a:lumOff val="50000"/>
                  </a:schemeClr>
                </a:solidFill>
                <a:latin typeface="Calibri" panose="020F0502020204030204" pitchFamily="34" charset="0"/>
              </a:rPr>
              <a:t>performing cardiac magnetic resonance (CMR) </a:t>
            </a:r>
            <a:r>
              <a:rPr lang="en-US" sz="1600" b="0" i="0" u="none" strike="noStrike" baseline="0">
                <a:solidFill>
                  <a:schemeClr val="tx1">
                    <a:lumMod val="50000"/>
                    <a:lumOff val="50000"/>
                  </a:schemeClr>
                </a:solidFill>
                <a:latin typeface="Calibri" panose="020F0502020204030204" pitchFamily="34" charset="0"/>
              </a:rPr>
              <a:t>(conditional recommendation based on a very low certainty in the evidence about effects).*</a:t>
            </a:r>
          </a:p>
          <a:p>
            <a:r>
              <a:rPr lang="en-US" sz="1600">
                <a:solidFill>
                  <a:schemeClr val="tx1">
                    <a:lumMod val="50000"/>
                    <a:lumOff val="50000"/>
                  </a:schemeClr>
                </a:solidFill>
                <a:latin typeface="Calibri" panose="020F0502020204030204" pitchFamily="34" charset="0"/>
              </a:rPr>
              <a:t>	</a:t>
            </a:r>
            <a:endParaRPr lang="en-US" sz="2000" b="0" i="0" u="none" strike="noStrike" baseline="0">
              <a:solidFill>
                <a:srgbClr val="00B0F0"/>
              </a:solidFill>
              <a:latin typeface="Calibri" panose="020F0502020204030204" pitchFamily="34" charset="0"/>
            </a:endParaRPr>
          </a:p>
        </p:txBody>
      </p:sp>
      <p:sp>
        <p:nvSpPr>
          <p:cNvPr id="19" name="TextBox 18">
            <a:extLst>
              <a:ext uri="{FF2B5EF4-FFF2-40B4-BE49-F238E27FC236}">
                <a16:creationId xmlns:a16="http://schemas.microsoft.com/office/drawing/2014/main" id="{B33A124C-B510-58CD-04E6-AE8A3844159B}"/>
              </a:ext>
            </a:extLst>
          </p:cNvPr>
          <p:cNvSpPr txBox="1"/>
          <p:nvPr/>
        </p:nvSpPr>
        <p:spPr>
          <a:xfrm>
            <a:off x="1398814" y="3468599"/>
            <a:ext cx="10165997" cy="1015663"/>
          </a:xfrm>
          <a:prstGeom prst="rect">
            <a:avLst/>
          </a:prstGeom>
          <a:noFill/>
        </p:spPr>
        <p:txBody>
          <a:bodyPr wrap="square">
            <a:spAutoFit/>
          </a:bodyPr>
          <a:lstStyle/>
          <a:p>
            <a:r>
              <a:rPr lang="en-US" sz="2000">
                <a:solidFill>
                  <a:schemeClr val="tx1">
                    <a:lumMod val="50000"/>
                    <a:lumOff val="50000"/>
                  </a:schemeClr>
                </a:solidFill>
              </a:rPr>
              <a:t>For individuals with a suspicion of light chain amyloidosis, the ASH Guideline Panel </a:t>
            </a:r>
            <a:r>
              <a:rPr lang="en-US" sz="2000" b="1" i="1">
                <a:solidFill>
                  <a:srgbClr val="E63E30"/>
                </a:solidFill>
              </a:rPr>
              <a:t>recommends</a:t>
            </a:r>
            <a:r>
              <a:rPr lang="en-US" sz="2000" b="1" i="1">
                <a:solidFill>
                  <a:srgbClr val="C00000"/>
                </a:solidFill>
              </a:rPr>
              <a:t> </a:t>
            </a:r>
            <a:r>
              <a:rPr lang="en-US" sz="2000" b="1" i="1">
                <a:solidFill>
                  <a:srgbClr val="E63E30"/>
                </a:solidFill>
              </a:rPr>
              <a:t>against</a:t>
            </a:r>
            <a:r>
              <a:rPr lang="en-US" sz="2000" b="1" i="1">
                <a:solidFill>
                  <a:schemeClr val="tx1">
                    <a:lumMod val="50000"/>
                    <a:lumOff val="50000"/>
                  </a:schemeClr>
                </a:solidFill>
              </a:rPr>
              <a:t> </a:t>
            </a:r>
            <a:r>
              <a:rPr lang="en-US" sz="2000">
                <a:solidFill>
                  <a:schemeClr val="tx1">
                    <a:lumMod val="50000"/>
                    <a:lumOff val="50000"/>
                  </a:schemeClr>
                </a:solidFill>
              </a:rPr>
              <a:t>the use of bone scintigraphy (PYP, DPD, HMDP) for the diagnosis of AL cardiac amyloidosis </a:t>
            </a:r>
            <a:r>
              <a:rPr lang="en-US" sz="1600">
                <a:solidFill>
                  <a:schemeClr val="tx1">
                    <a:lumMod val="50000"/>
                    <a:lumOff val="50000"/>
                  </a:schemeClr>
                </a:solidFill>
              </a:rPr>
              <a:t>(strong recommendation based on moderate certainty in the evidence about effects).</a:t>
            </a:r>
          </a:p>
        </p:txBody>
      </p:sp>
      <p:sp>
        <p:nvSpPr>
          <p:cNvPr id="21" name="TextBox 20">
            <a:extLst>
              <a:ext uri="{FF2B5EF4-FFF2-40B4-BE49-F238E27FC236}">
                <a16:creationId xmlns:a16="http://schemas.microsoft.com/office/drawing/2014/main" id="{9C7C53A7-956A-6D70-CF0B-09A4DE92E681}"/>
              </a:ext>
            </a:extLst>
          </p:cNvPr>
          <p:cNvSpPr txBox="1"/>
          <p:nvPr/>
        </p:nvSpPr>
        <p:spPr>
          <a:xfrm>
            <a:off x="1407694" y="4784494"/>
            <a:ext cx="10165997" cy="1323439"/>
          </a:xfrm>
          <a:prstGeom prst="rect">
            <a:avLst/>
          </a:prstGeom>
          <a:noFill/>
        </p:spPr>
        <p:txBody>
          <a:bodyPr wrap="square" lIns="91440" tIns="45720" rIns="91440" bIns="45720" anchor="t">
            <a:spAutoFit/>
          </a:bodyPr>
          <a:lstStyle/>
          <a:p>
            <a:r>
              <a:rPr lang="en-US" sz="2000">
                <a:solidFill>
                  <a:schemeClr val="tx1">
                    <a:lumMod val="50000"/>
                    <a:lumOff val="50000"/>
                  </a:schemeClr>
                </a:solidFill>
              </a:rPr>
              <a:t>For individuals with suspected AL cardiac amyloidosis and positive cardiac biomarkers, echocardiogram, and positivity in any of the following studies: SIFE, UIFE, or </a:t>
            </a:r>
            <a:r>
              <a:rPr lang="en-US" sz="2000" err="1">
                <a:solidFill>
                  <a:schemeClr val="tx1">
                    <a:lumMod val="50000"/>
                    <a:lumOff val="50000"/>
                  </a:schemeClr>
                </a:solidFill>
              </a:rPr>
              <a:t>sFLC</a:t>
            </a:r>
            <a:r>
              <a:rPr lang="en-US" sz="2000">
                <a:solidFill>
                  <a:schemeClr val="tx1">
                    <a:lumMod val="50000"/>
                    <a:lumOff val="50000"/>
                  </a:schemeClr>
                </a:solidFill>
              </a:rPr>
              <a:t>, the ASH Guideline Panel </a:t>
            </a:r>
            <a:r>
              <a:rPr lang="en-US" sz="2000" b="1" i="1">
                <a:solidFill>
                  <a:srgbClr val="93AE60"/>
                </a:solidFill>
              </a:rPr>
              <a:t>suggests either </a:t>
            </a:r>
            <a:r>
              <a:rPr lang="en-US" sz="2000">
                <a:solidFill>
                  <a:schemeClr val="tx1">
                    <a:lumMod val="50000"/>
                    <a:lumOff val="50000"/>
                  </a:schemeClr>
                </a:solidFill>
              </a:rPr>
              <a:t>both fat pad sampling and bone marrow biopsy or endomyocardial biopsy. </a:t>
            </a:r>
            <a:r>
              <a:rPr lang="en-US" sz="1600">
                <a:solidFill>
                  <a:schemeClr val="tx1">
                    <a:lumMod val="50000"/>
                    <a:lumOff val="50000"/>
                  </a:schemeClr>
                </a:solidFill>
              </a:rPr>
              <a:t>(conditional recommendation based on low certainty in the evidence about effects)</a:t>
            </a:r>
            <a:endParaRPr lang="en-US" sz="2000">
              <a:solidFill>
                <a:schemeClr val="tx1">
                  <a:lumMod val="50000"/>
                  <a:lumOff val="50000"/>
                </a:schemeClr>
              </a:solidFill>
            </a:endParaRPr>
          </a:p>
        </p:txBody>
      </p:sp>
      <p:pic>
        <p:nvPicPr>
          <p:cNvPr id="4" name="Picture 3">
            <a:extLst>
              <a:ext uri="{FF2B5EF4-FFF2-40B4-BE49-F238E27FC236}">
                <a16:creationId xmlns:a16="http://schemas.microsoft.com/office/drawing/2014/main" id="{A17661EE-0479-8F27-A3B0-AD98B40ECA53}"/>
              </a:ext>
            </a:extLst>
          </p:cNvPr>
          <p:cNvPicPr>
            <a:picLocks noChangeAspect="1"/>
          </p:cNvPicPr>
          <p:nvPr/>
        </p:nvPicPr>
        <p:blipFill>
          <a:blip r:embed="rId2"/>
          <a:stretch>
            <a:fillRect/>
          </a:stretch>
        </p:blipFill>
        <p:spPr>
          <a:xfrm>
            <a:off x="605340" y="5150676"/>
            <a:ext cx="529519" cy="529519"/>
          </a:xfrm>
          <a:prstGeom prst="rect">
            <a:avLst/>
          </a:prstGeom>
        </p:spPr>
      </p:pic>
      <p:pic>
        <p:nvPicPr>
          <p:cNvPr id="6" name="Picture 5">
            <a:extLst>
              <a:ext uri="{FF2B5EF4-FFF2-40B4-BE49-F238E27FC236}">
                <a16:creationId xmlns:a16="http://schemas.microsoft.com/office/drawing/2014/main" id="{2D9422E6-4857-8D16-DE1B-D598F47106B5}"/>
              </a:ext>
            </a:extLst>
          </p:cNvPr>
          <p:cNvPicPr>
            <a:picLocks noChangeAspect="1"/>
          </p:cNvPicPr>
          <p:nvPr/>
        </p:nvPicPr>
        <p:blipFill>
          <a:blip r:embed="rId3"/>
          <a:stretch>
            <a:fillRect/>
          </a:stretch>
        </p:blipFill>
        <p:spPr>
          <a:xfrm>
            <a:off x="605340" y="2263843"/>
            <a:ext cx="529519" cy="529519"/>
          </a:xfrm>
          <a:prstGeom prst="rect">
            <a:avLst/>
          </a:prstGeom>
        </p:spPr>
      </p:pic>
      <p:pic>
        <p:nvPicPr>
          <p:cNvPr id="7" name="Picture 6">
            <a:extLst>
              <a:ext uri="{FF2B5EF4-FFF2-40B4-BE49-F238E27FC236}">
                <a16:creationId xmlns:a16="http://schemas.microsoft.com/office/drawing/2014/main" id="{AA866754-2675-DFA0-C8D7-BEE832EE2078}"/>
              </a:ext>
            </a:extLst>
          </p:cNvPr>
          <p:cNvPicPr>
            <a:picLocks noChangeAspect="1"/>
          </p:cNvPicPr>
          <p:nvPr/>
        </p:nvPicPr>
        <p:blipFill>
          <a:blip r:embed="rId4"/>
          <a:stretch>
            <a:fillRect/>
          </a:stretch>
        </p:blipFill>
        <p:spPr>
          <a:xfrm>
            <a:off x="605340" y="3690657"/>
            <a:ext cx="529519" cy="529519"/>
          </a:xfrm>
          <a:prstGeom prst="rect">
            <a:avLst/>
          </a:prstGeom>
        </p:spPr>
      </p:pic>
      <p:sp>
        <p:nvSpPr>
          <p:cNvPr id="3" name="TextBox 2">
            <a:extLst>
              <a:ext uri="{FF2B5EF4-FFF2-40B4-BE49-F238E27FC236}">
                <a16:creationId xmlns:a16="http://schemas.microsoft.com/office/drawing/2014/main" id="{65CD4261-CF9B-B01D-8BEF-060243ED6FCD}"/>
              </a:ext>
            </a:extLst>
          </p:cNvPr>
          <p:cNvSpPr txBox="1"/>
          <p:nvPr/>
        </p:nvSpPr>
        <p:spPr>
          <a:xfrm>
            <a:off x="1398814" y="3111741"/>
            <a:ext cx="7729870" cy="307777"/>
          </a:xfrm>
          <a:prstGeom prst="rect">
            <a:avLst/>
          </a:prstGeom>
          <a:noFill/>
        </p:spPr>
        <p:txBody>
          <a:bodyPr wrap="square" rtlCol="0">
            <a:spAutoFit/>
          </a:bodyPr>
          <a:lstStyle/>
          <a:p>
            <a:r>
              <a:rPr lang="en-US" sz="1400" i="1">
                <a:solidFill>
                  <a:srgbClr val="715073"/>
                </a:solidFill>
              </a:rPr>
              <a:t>*Note that this recommendation solely applies to diagnosis, not staging.</a:t>
            </a:r>
          </a:p>
        </p:txBody>
      </p:sp>
    </p:spTree>
    <p:extLst>
      <p:ext uri="{BB962C8B-B14F-4D97-AF65-F5344CB8AC3E}">
        <p14:creationId xmlns:p14="http://schemas.microsoft.com/office/powerpoint/2010/main" val="2124347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lIns="0" tIns="0" rIns="0" bIns="0" anchor="t"/>
          <a:lstStyle/>
          <a:p>
            <a:r>
              <a:rPr lang="en-CA" sz="2650">
                <a:ea typeface="Geneva"/>
              </a:rPr>
              <a:t>Case 1: Suspected Cardiac</a:t>
            </a:r>
            <a:r>
              <a:rPr lang="en-CA" sz="2650">
                <a:solidFill>
                  <a:srgbClr val="FF0000"/>
                </a:solidFill>
                <a:ea typeface="Geneva"/>
              </a:rPr>
              <a:t> </a:t>
            </a:r>
            <a:r>
              <a:rPr lang="en-CA" sz="2650">
                <a:ea typeface="Geneva"/>
              </a:rPr>
              <a:t>Light Chain Amyloidosis (AL)</a:t>
            </a:r>
            <a:endParaRPr lang="en-CA"/>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p:txBody>
          <a:bodyPr/>
          <a:lstStyle/>
          <a:p>
            <a:pPr marL="0" indent="0">
              <a:buNone/>
            </a:pPr>
            <a:endParaRPr lang="en-US" sz="1600">
              <a:solidFill>
                <a:schemeClr val="tx1"/>
              </a:solidFill>
              <a:latin typeface="Times New Roman" panose="02020603050405020304" pitchFamily="18" charset="0"/>
              <a:cs typeface="Times New Roman" panose="02020603050405020304" pitchFamily="18" charset="0"/>
            </a:endParaRPr>
          </a:p>
          <a:p>
            <a:pPr marL="0" indent="0">
              <a:buNone/>
            </a:pPr>
            <a:endParaRPr lang="en-US" sz="160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12D848C4-BC8F-C94D-9674-25335F9A8452}"/>
              </a:ext>
            </a:extLst>
          </p:cNvPr>
          <p:cNvSpPr txBox="1">
            <a:spLocks/>
          </p:cNvSpPr>
          <p:nvPr/>
        </p:nvSpPr>
        <p:spPr>
          <a:xfrm>
            <a:off x="419100" y="1959505"/>
            <a:ext cx="10972800" cy="3954624"/>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CA" sz="2400" b="1">
                <a:ea typeface="Geneva"/>
              </a:rPr>
              <a:t>Part B - Fat pad sampling showed no evidence of amyloidosis (negative Congo red staining). Bone marrow biopsy showed 5% lambda clonal plasma cells and </a:t>
            </a:r>
            <a:r>
              <a:rPr lang="en-CA" sz="2400" b="1">
                <a:solidFill>
                  <a:srgbClr val="7F7F7F"/>
                </a:solidFill>
                <a:ea typeface="Geneva"/>
              </a:rPr>
              <a:t>negative Congo red stain.</a:t>
            </a:r>
            <a:r>
              <a:rPr lang="en-CA" sz="2400" b="1">
                <a:solidFill>
                  <a:srgbClr val="00B0F0"/>
                </a:solidFill>
                <a:ea typeface="Geneva"/>
              </a:rPr>
              <a:t> </a:t>
            </a:r>
            <a:r>
              <a:rPr lang="en-CA" sz="2400" b="1">
                <a:ea typeface="Geneva"/>
              </a:rPr>
              <a:t>What should be done next to establish the diagnosis?</a:t>
            </a:r>
          </a:p>
          <a:p>
            <a:pPr marL="0" indent="0">
              <a:buNone/>
            </a:pPr>
            <a:endParaRPr lang="en-CA" sz="2400"/>
          </a:p>
          <a:p>
            <a:pPr marL="514350" indent="-514350">
              <a:buAutoNum type="alphaUcPeriod"/>
            </a:pPr>
            <a:r>
              <a:rPr lang="en-CA" sz="2400">
                <a:ea typeface="Geneva"/>
              </a:rPr>
              <a:t>Cardiac MRI </a:t>
            </a:r>
          </a:p>
          <a:p>
            <a:pPr marL="514350" indent="-514350">
              <a:buAutoNum type="alphaUcPeriod"/>
            </a:pPr>
            <a:r>
              <a:rPr lang="en-CA" sz="2400">
                <a:ea typeface="Geneva"/>
              </a:rPr>
              <a:t>No additional tests are needed; starting systemic treatment for light chain amyloidosis</a:t>
            </a:r>
          </a:p>
          <a:p>
            <a:pPr marL="514350" indent="-514350">
              <a:buAutoNum type="alphaUcPeriod"/>
            </a:pPr>
            <a:r>
              <a:rPr lang="en-CA" sz="2400">
                <a:ea typeface="Geneva"/>
              </a:rPr>
              <a:t>Endomyocardial Biopsy </a:t>
            </a:r>
          </a:p>
          <a:p>
            <a:pPr marL="514350" indent="-514350">
              <a:buAutoNum type="alphaUcPeriod"/>
            </a:pPr>
            <a:r>
              <a:rPr lang="en-CA" sz="2400">
                <a:ea typeface="Geneva"/>
              </a:rPr>
              <a:t>Repeat Bone Marrow Biopsy</a:t>
            </a:r>
            <a:endParaRPr lang="en-CA" sz="2400"/>
          </a:p>
          <a:p>
            <a:pPr marL="0" indent="0">
              <a:buFont typeface="Arial" charset="0"/>
              <a:buNone/>
            </a:pPr>
            <a:endParaRPr lang="en-US" sz="2400">
              <a:solidFill>
                <a:schemeClr val="tx1"/>
              </a:solidFill>
              <a:latin typeface="Times New Roman" panose="02020603050405020304" pitchFamily="18" charset="0"/>
              <a:cs typeface="Times New Roman" panose="02020603050405020304" pitchFamily="18" charset="0"/>
            </a:endParaRPr>
          </a:p>
          <a:p>
            <a:pPr marL="0" indent="0">
              <a:buFont typeface="Arial" charset="0"/>
              <a:buNone/>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344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lIns="0" tIns="0" rIns="0" bIns="0" anchor="t"/>
          <a:lstStyle/>
          <a:p>
            <a:r>
              <a:rPr lang="en-CA" sz="2650">
                <a:ea typeface="Geneva"/>
              </a:rPr>
              <a:t>Case 1: Suspected Cardiac</a:t>
            </a:r>
            <a:r>
              <a:rPr lang="en-CA" sz="2650">
                <a:solidFill>
                  <a:srgbClr val="00B0F0"/>
                </a:solidFill>
                <a:ea typeface="Geneva"/>
              </a:rPr>
              <a:t> </a:t>
            </a:r>
            <a:r>
              <a:rPr lang="en-CA" sz="2650">
                <a:ea typeface="Geneva"/>
              </a:rPr>
              <a:t>Light Chain Amyloidosis (AL)</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p:txBody>
          <a:bodyPr/>
          <a:lstStyle/>
          <a:p>
            <a:pPr marL="0" indent="0">
              <a:buNone/>
            </a:pPr>
            <a:endParaRPr lang="en-US" sz="1600">
              <a:solidFill>
                <a:schemeClr val="tx1"/>
              </a:solidFill>
              <a:latin typeface="Times New Roman" panose="02020603050405020304" pitchFamily="18" charset="0"/>
              <a:cs typeface="Times New Roman" panose="02020603050405020304" pitchFamily="18" charset="0"/>
            </a:endParaRPr>
          </a:p>
          <a:p>
            <a:pPr marL="0" indent="0">
              <a:buNone/>
            </a:pPr>
            <a:endParaRPr lang="en-US" sz="160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12D848C4-BC8F-C94D-9674-25335F9A8452}"/>
              </a:ext>
            </a:extLst>
          </p:cNvPr>
          <p:cNvSpPr txBox="1">
            <a:spLocks/>
          </p:cNvSpPr>
          <p:nvPr/>
        </p:nvSpPr>
        <p:spPr>
          <a:xfrm>
            <a:off x="419100" y="1959505"/>
            <a:ext cx="10972800" cy="3954624"/>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CA" sz="2400" b="1">
                <a:ea typeface="Geneva"/>
              </a:rPr>
              <a:t>Part B - Fat pad biopsy showed no evidence of amyloidosis (negative Congo red staining). Bone marrow biopsy showed 5% lambda clonal plasma cells </a:t>
            </a:r>
            <a:r>
              <a:rPr lang="en-CA" sz="2400" b="1">
                <a:ea typeface="Calibri"/>
                <a:cs typeface="Calibri"/>
              </a:rPr>
              <a:t>and negative Congo red stain</a:t>
            </a:r>
            <a:r>
              <a:rPr lang="en-CA" sz="2400" b="1">
                <a:ea typeface="Geneva"/>
                <a:cs typeface="Calibri"/>
              </a:rPr>
              <a:t>.</a:t>
            </a:r>
            <a:r>
              <a:rPr lang="en-CA" sz="2400" b="1">
                <a:ea typeface="Geneva"/>
              </a:rPr>
              <a:t> What should be done next to establish the diagnosis?</a:t>
            </a:r>
          </a:p>
          <a:p>
            <a:pPr marL="0" indent="0">
              <a:buNone/>
            </a:pPr>
            <a:endParaRPr lang="en-CA" sz="2400"/>
          </a:p>
          <a:p>
            <a:pPr marL="514350" indent="-514350">
              <a:buAutoNum type="alphaUcPeriod"/>
            </a:pPr>
            <a:r>
              <a:rPr lang="en-CA" sz="2400">
                <a:ea typeface="Geneva"/>
              </a:rPr>
              <a:t>Cardiac MRI </a:t>
            </a:r>
          </a:p>
          <a:p>
            <a:pPr marL="514350" indent="-514350">
              <a:buAutoNum type="alphaUcPeriod"/>
            </a:pPr>
            <a:r>
              <a:rPr lang="en-CA" sz="2400">
                <a:ea typeface="Geneva"/>
              </a:rPr>
              <a:t>No additional tests are needed; starting systemic treatment for light chain amyloidosis</a:t>
            </a:r>
          </a:p>
          <a:p>
            <a:pPr marL="514350" indent="-514350">
              <a:buAutoNum type="alphaUcPeriod"/>
            </a:pPr>
            <a:r>
              <a:rPr lang="en-CA" sz="2400" b="1">
                <a:solidFill>
                  <a:srgbClr val="E63E30"/>
                </a:solidFill>
                <a:ea typeface="Geneva"/>
              </a:rPr>
              <a:t>Endomyocardial Biopsy </a:t>
            </a:r>
          </a:p>
          <a:p>
            <a:pPr marL="514350" indent="-514350">
              <a:buAutoNum type="alphaUcPeriod"/>
            </a:pPr>
            <a:r>
              <a:rPr lang="en-CA" sz="2400">
                <a:ea typeface="Geneva"/>
              </a:rPr>
              <a:t>Repeat Bone Marrow Biopsy</a:t>
            </a:r>
            <a:endParaRPr lang="en-CA" sz="2400"/>
          </a:p>
          <a:p>
            <a:pPr marL="0" indent="0">
              <a:buFont typeface="Arial" charset="0"/>
              <a:buNone/>
            </a:pPr>
            <a:endParaRPr lang="en-US" sz="2400">
              <a:solidFill>
                <a:schemeClr val="tx1"/>
              </a:solidFill>
              <a:latin typeface="Times New Roman" panose="02020603050405020304" pitchFamily="18" charset="0"/>
              <a:cs typeface="Times New Roman" panose="02020603050405020304" pitchFamily="18" charset="0"/>
            </a:endParaRPr>
          </a:p>
          <a:p>
            <a:pPr marL="0" indent="0">
              <a:buFont typeface="Arial" charset="0"/>
              <a:buNone/>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3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0F42C6D-2BC2-9B42-82E6-8B8CAD1BCEE3}"/>
              </a:ext>
            </a:extLst>
          </p:cNvPr>
          <p:cNvSpPr txBox="1">
            <a:spLocks/>
          </p:cNvSpPr>
          <p:nvPr/>
        </p:nvSpPr>
        <p:spPr>
          <a:xfrm>
            <a:off x="419100" y="2019300"/>
            <a:ext cx="11125200" cy="4508822"/>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2650" b="1" dirty="0">
                <a:ea typeface="Geneva"/>
              </a:rPr>
              <a:t>American Society of Hematology 2025 guidelines for diagnosis of light chain amyloidosis</a:t>
            </a:r>
          </a:p>
          <a:p>
            <a:pPr marL="0" indent="0">
              <a:buFont typeface="Arial" charset="0"/>
              <a:buNone/>
            </a:pPr>
            <a:endParaRPr lang="en-US" dirty="0"/>
          </a:p>
          <a:p>
            <a:pPr marL="0" indent="0">
              <a:buNone/>
            </a:pPr>
            <a:r>
              <a:rPr lang="en-US" sz="1800" dirty="0">
                <a:ea typeface="Geneva"/>
              </a:rPr>
              <a:t>Vishal Kukreti, Matthew Seftel, Maria Adela Aguirre, Muayad Azzam, Deborah D. Boedicker, Naresh Bumma, Antonia S. Carroll, Raymond Comenzo, Joselle Cook, Noel Dasgupta, Alfredo De La Torre, Angela Dispenzieri, Faizi Jamal, Hassan Kawtharany, Jack Khouri, Nelson Leung, Jamil Nazzal, Maria M. Picken, Shahzad Raza, Vaishali Sanchorawala, Nitasha Sarswat, Hira Shaikh, Daulath Singh, Reem A. Mustafa </a:t>
            </a:r>
            <a:endParaRPr lang="en-US" dirty="0">
              <a:ea typeface="Geneva"/>
            </a:endParaRPr>
          </a:p>
        </p:txBody>
      </p:sp>
    </p:spTree>
    <p:extLst>
      <p:ext uri="{BB962C8B-B14F-4D97-AF65-F5344CB8AC3E}">
        <p14:creationId xmlns:p14="http://schemas.microsoft.com/office/powerpoint/2010/main" val="130780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a:lstStyle/>
          <a:p>
            <a:r>
              <a:rPr lang="en-CA"/>
              <a:t>Case 1: Conclusion</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a:xfrm>
            <a:off x="419100" y="1918075"/>
            <a:ext cx="10972800" cy="4285303"/>
          </a:xfrm>
        </p:spPr>
        <p:txBody>
          <a:bodyPr lIns="0" tIns="0" rIns="0" bIns="0" anchor="t">
            <a:noAutofit/>
          </a:bodyPr>
          <a:lstStyle/>
          <a:p>
            <a:pPr marL="0" indent="0">
              <a:buNone/>
            </a:pPr>
            <a:r>
              <a:rPr lang="en-US" sz="2400" b="1" dirty="0">
                <a:ea typeface="Geneva"/>
              </a:rPr>
              <a:t>Part A</a:t>
            </a:r>
            <a:endParaRPr lang="en-US" sz="2400" b="1" i="0" dirty="0">
              <a:effectLst/>
              <a:ea typeface="Geneva"/>
            </a:endParaRPr>
          </a:p>
          <a:p>
            <a:pPr marL="0" indent="0">
              <a:buNone/>
            </a:pPr>
            <a:r>
              <a:rPr lang="en-US" sz="2000" dirty="0">
                <a:ea typeface="Geneva"/>
              </a:rPr>
              <a:t>In this case, the patient has suspected cardiac light chain amyloidosis (AL). He has positive cardiac biomarkers, an abnormal echocardiogram and abnormal free light chains levels. Fat pad sampling and bone marrow or endomyocardial biopsy should be performed first to establish the diagnosis.</a:t>
            </a:r>
          </a:p>
          <a:p>
            <a:pPr marL="1066165" lvl="1" indent="-457200">
              <a:buFont typeface="+mj-lt"/>
              <a:buAutoNum type="alphaUcPeriod"/>
            </a:pPr>
            <a:r>
              <a:rPr lang="en-US" sz="2100" dirty="0">
                <a:ea typeface="Geneva"/>
              </a:rPr>
              <a:t>Cardiac MRI should not be performed: The patient already has suspected light chain </a:t>
            </a:r>
            <a:r>
              <a:rPr lang="en-US" sz="2000" dirty="0">
                <a:ea typeface="Geneva"/>
              </a:rPr>
              <a:t>amyloidosis with abnormal serum free light chains with ratio and serum immunofixation and an echocardiogram consistent with possible cardiac amyloidosis (left ventricular hypertrophy, reduced left ventricular global longitudinal strain with an apical sparing pattern). Cardiac MRI would delay the diagnosis. </a:t>
            </a:r>
            <a:endParaRPr lang="en-US" sz="2000" dirty="0">
              <a:ea typeface="Geneva"/>
              <a:cs typeface="Calibri"/>
            </a:endParaRPr>
          </a:p>
          <a:p>
            <a:pPr marL="1066165" lvl="1" indent="-457200">
              <a:buAutoNum type="alphaUcPeriod"/>
            </a:pPr>
            <a:r>
              <a:rPr lang="en-US" sz="2000" dirty="0">
                <a:solidFill>
                  <a:schemeClr val="tx1">
                    <a:lumMod val="49000"/>
                    <a:lumOff val="51000"/>
                  </a:schemeClr>
                </a:solidFill>
                <a:latin typeface="Calibri"/>
                <a:ea typeface="Geneva"/>
                <a:cs typeface="Segoe UI"/>
              </a:rPr>
              <a:t>Renal Ultrasound provides information on kidney morphology, and helpful for ruling out other causes of renal dysfunction.</a:t>
            </a:r>
            <a:r>
              <a:rPr lang="en-US" sz="2000" dirty="0">
                <a:solidFill>
                  <a:schemeClr val="tx1">
                    <a:lumMod val="49000"/>
                    <a:lumOff val="51000"/>
                  </a:schemeClr>
                </a:solidFill>
                <a:ea typeface="Geneva"/>
              </a:rPr>
              <a:t> </a:t>
            </a:r>
            <a:r>
              <a:rPr lang="en-CA" sz="2000" dirty="0">
                <a:ea typeface="Calibri"/>
              </a:rPr>
              <a:t>    </a:t>
            </a:r>
          </a:p>
          <a:p>
            <a:pPr marL="1066165" lvl="1" indent="-457200">
              <a:buAutoNum type="alphaUcPeriod"/>
            </a:pPr>
            <a:r>
              <a:rPr lang="en-CA" sz="2000" dirty="0">
                <a:ea typeface="Calibri"/>
              </a:rPr>
              <a:t>Tc99m-</a:t>
            </a:r>
            <a:r>
              <a:rPr lang="en-US" sz="2000" dirty="0">
                <a:ea typeface="Geneva"/>
              </a:rPr>
              <a:t>PYP scan: This test is performed if there is a high suspicion for ATTR Amyloidosis</a:t>
            </a:r>
            <a:endParaRPr lang="en-US" sz="2000" dirty="0">
              <a:ea typeface="Geneva"/>
              <a:cs typeface="Calibri"/>
            </a:endParaRPr>
          </a:p>
          <a:p>
            <a:pPr marL="1066165" lvl="1" indent="-457200">
              <a:buFont typeface="+mj-lt"/>
              <a:buAutoNum type="alphaUcPeriod"/>
            </a:pPr>
            <a:endParaRPr lang="en-US" sz="2000" dirty="0">
              <a:cs typeface="Calibri"/>
            </a:endParaRPr>
          </a:p>
          <a:p>
            <a:pPr marL="456565" indent="-456565"/>
            <a:endParaRPr lang="en-CA" sz="2400" dirty="0">
              <a:solidFill>
                <a:schemeClr val="tx1"/>
              </a:solidFill>
            </a:endParaRPr>
          </a:p>
        </p:txBody>
      </p:sp>
    </p:spTree>
    <p:extLst>
      <p:ext uri="{BB962C8B-B14F-4D97-AF65-F5344CB8AC3E}">
        <p14:creationId xmlns:p14="http://schemas.microsoft.com/office/powerpoint/2010/main" val="386373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a:lstStyle/>
          <a:p>
            <a:r>
              <a:rPr lang="en-CA"/>
              <a:t>Case 1: Conclusion</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a:xfrm>
            <a:off x="419100" y="1831811"/>
            <a:ext cx="11259094" cy="4184661"/>
          </a:xfrm>
        </p:spPr>
        <p:txBody>
          <a:bodyPr lIns="0" tIns="0" rIns="0" bIns="0" anchor="t">
            <a:noAutofit/>
          </a:bodyPr>
          <a:lstStyle/>
          <a:p>
            <a:pPr marL="0" indent="0">
              <a:buNone/>
            </a:pPr>
            <a:r>
              <a:rPr lang="en-US" sz="2400" b="1" i="0">
                <a:effectLst/>
                <a:ea typeface="Geneva"/>
              </a:rPr>
              <a:t>Part B</a:t>
            </a:r>
            <a:endParaRPr lang="en-US" sz="2400" b="1">
              <a:ea typeface="Geneva"/>
            </a:endParaRPr>
          </a:p>
          <a:p>
            <a:pPr marL="0" indent="0">
              <a:buNone/>
            </a:pPr>
            <a:r>
              <a:rPr lang="en-US" sz="2000">
                <a:ea typeface="Geneva"/>
              </a:rPr>
              <a:t>In this case, we emphasize need for an accurate diagnosis, avoiding delays by choosing the right investigation and identifying common errors.</a:t>
            </a:r>
            <a:endParaRPr lang="en-US" sz="2000" b="0" i="0">
              <a:effectLst/>
              <a:highlight>
                <a:srgbClr val="F2F2F2"/>
              </a:highlight>
              <a:ea typeface="Geneva"/>
            </a:endParaRPr>
          </a:p>
          <a:p>
            <a:pPr marL="457200" indent="-457200">
              <a:buFont typeface="+mj-lt"/>
              <a:buAutoNum type="alphaUcPeriod"/>
            </a:pPr>
            <a:r>
              <a:rPr lang="en-US" sz="2000">
                <a:ea typeface="Geneva"/>
              </a:rPr>
              <a:t>Cardiac MRI is incorrect: The patient already has suspected light chain amyloidosis. His echocardiogram has features concerning for cardiac amyloidosis. Cardiac MRI would delay the diagnosis. </a:t>
            </a:r>
          </a:p>
          <a:p>
            <a:pPr marL="457200" indent="-457200">
              <a:buFont typeface="+mj-lt"/>
              <a:buAutoNum type="alphaUcPeriod"/>
            </a:pPr>
            <a:r>
              <a:rPr lang="en-CA" sz="2000">
                <a:ea typeface="Geneva"/>
              </a:rPr>
              <a:t>No additional tests; starting systemic treatment for light chain amyloidosis is incorrect.  Detecting clonal plasma cells alone without amyloidosis does not establish the diagnosis. </a:t>
            </a:r>
            <a:endParaRPr lang="en-US" sz="2000">
              <a:ea typeface="Geneva"/>
            </a:endParaRPr>
          </a:p>
          <a:p>
            <a:pPr marL="457200" indent="-457200">
              <a:buFont typeface="+mj-lt"/>
              <a:buAutoNum type="alphaUcPeriod"/>
            </a:pPr>
            <a:r>
              <a:rPr lang="en-US" sz="2000">
                <a:ea typeface="Geneva"/>
              </a:rPr>
              <a:t>Endomyocardial Biopsy: If surrogate biopsy is negative for amyloidosis, clinicians should evaluate target site for biopsy. This will prevent delays in making a diagnosis.</a:t>
            </a:r>
            <a:endParaRPr lang="en-US" sz="2000"/>
          </a:p>
          <a:p>
            <a:pPr marL="457200" indent="-457200">
              <a:buFont typeface="+mj-lt"/>
              <a:buAutoNum type="alphaUcPeriod"/>
            </a:pPr>
            <a:r>
              <a:rPr lang="en-US" sz="2000">
                <a:ea typeface="Geneva"/>
              </a:rPr>
              <a:t>Repeat bone marrow biopsy: The patient has a bone marrow biopsy with clonal plasma cells but without evidence of amyloidosis (negative Congo red stain). To avoid delays, the patient should get a target organ biopsy, in this case, an endomyocardial biopsy.</a:t>
            </a:r>
          </a:p>
          <a:p>
            <a:pPr marL="456565" indent="-456565"/>
            <a:endParaRPr lang="en-CA" sz="2200">
              <a:solidFill>
                <a:schemeClr val="tx1"/>
              </a:solidFill>
            </a:endParaRPr>
          </a:p>
        </p:txBody>
      </p:sp>
    </p:spTree>
    <p:extLst>
      <p:ext uri="{BB962C8B-B14F-4D97-AF65-F5344CB8AC3E}">
        <p14:creationId xmlns:p14="http://schemas.microsoft.com/office/powerpoint/2010/main" val="1319128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B93A-C30B-DC6F-05AF-99464B861412}"/>
              </a:ext>
            </a:extLst>
          </p:cNvPr>
          <p:cNvSpPr>
            <a:spLocks noGrp="1"/>
          </p:cNvSpPr>
          <p:nvPr>
            <p:ph type="title"/>
          </p:nvPr>
        </p:nvSpPr>
        <p:spPr/>
        <p:txBody>
          <a:bodyPr/>
          <a:lstStyle/>
          <a:p>
            <a:r>
              <a:rPr lang="en-US"/>
              <a:t>Case 1: Summary</a:t>
            </a:r>
          </a:p>
        </p:txBody>
      </p:sp>
      <p:sp>
        <p:nvSpPr>
          <p:cNvPr id="3" name="Content Placeholder 2">
            <a:extLst>
              <a:ext uri="{FF2B5EF4-FFF2-40B4-BE49-F238E27FC236}">
                <a16:creationId xmlns:a16="http://schemas.microsoft.com/office/drawing/2014/main" id="{5E35E844-5E1F-F7C2-5214-BBD79D3871E7}"/>
              </a:ext>
            </a:extLst>
          </p:cNvPr>
          <p:cNvSpPr>
            <a:spLocks noGrp="1"/>
          </p:cNvSpPr>
          <p:nvPr>
            <p:ph idx="1"/>
          </p:nvPr>
        </p:nvSpPr>
        <p:spPr>
          <a:xfrm>
            <a:off x="419100" y="2033094"/>
            <a:ext cx="11259094" cy="3954624"/>
          </a:xfrm>
        </p:spPr>
        <p:txBody>
          <a:bodyPr lIns="0" tIns="0" rIns="0" bIns="0" anchor="t"/>
          <a:lstStyle/>
          <a:p>
            <a:pPr marL="456565" indent="-456565"/>
            <a:r>
              <a:rPr lang="en-US" sz="2000">
                <a:ea typeface="Geneva"/>
              </a:rPr>
              <a:t>Lab work to evaluate for suspected cardiac light chain amyloidosis (AL) should include serum free light chains with ratio, serum immunofixation, urine immunofixation, NT-</a:t>
            </a:r>
            <a:r>
              <a:rPr lang="en-US" sz="2000" err="1">
                <a:ea typeface="Geneva"/>
              </a:rPr>
              <a:t>proBNP</a:t>
            </a:r>
            <a:r>
              <a:rPr lang="en-US" sz="2000">
                <a:ea typeface="Geneva"/>
              </a:rPr>
              <a:t>, and troponin.</a:t>
            </a:r>
          </a:p>
          <a:p>
            <a:pPr marL="456565" indent="-456565"/>
            <a:r>
              <a:rPr lang="en-US" sz="2000">
                <a:ea typeface="Geneva"/>
              </a:rPr>
              <a:t>Diagnostic tests that may increase clinical suspicion of light chain amyloidosis include low voltage on EKG, echocardiography showing increased left ventricular wall thickness, diastolic dysfunction, reduced global longitudinal strain with an apical sparing pattern, and a cardiac MRI with diffuse subendocardial late gadolinium enhancement. </a:t>
            </a:r>
          </a:p>
          <a:p>
            <a:pPr marL="456565" indent="-456565"/>
            <a:r>
              <a:rPr lang="en-US" sz="2000">
                <a:ea typeface="Geneva"/>
              </a:rPr>
              <a:t>Diagnosis of cardiac AL includes a bone marrow biopsy demonstrating a plasma cell disorder and a tissue sample showing amyloid deposition with amyloid typing using a verified method.  If a surrogate site is negative for amyloid deposition, the next highest yield site is typically the affected organ.</a:t>
            </a:r>
            <a:endParaRPr lang="en-US" sz="2000"/>
          </a:p>
        </p:txBody>
      </p:sp>
    </p:spTree>
    <p:extLst>
      <p:ext uri="{BB962C8B-B14F-4D97-AF65-F5344CB8AC3E}">
        <p14:creationId xmlns:p14="http://schemas.microsoft.com/office/powerpoint/2010/main" val="180430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1851-9D67-6736-4BC5-6C809EB2408A}"/>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33F1E36F-E029-0BBC-92B6-5E18DDB2FDCE}"/>
              </a:ext>
            </a:extLst>
          </p:cNvPr>
          <p:cNvSpPr>
            <a:spLocks noGrp="1"/>
          </p:cNvSpPr>
          <p:nvPr>
            <p:ph idx="1"/>
          </p:nvPr>
        </p:nvSpPr>
        <p:spPr/>
        <p:txBody>
          <a:bodyPr/>
          <a:lstStyle/>
          <a:p>
            <a:pPr>
              <a:lnSpc>
                <a:spcPct val="107000"/>
              </a:lnSpc>
              <a:spcBef>
                <a:spcPts val="600"/>
              </a:spcBef>
              <a:spcAft>
                <a:spcPts val="800"/>
              </a:spcAft>
            </a:pPr>
            <a:r>
              <a:rPr lang="en-US" sz="2400">
                <a:effectLst/>
                <a:latin typeface="+mj-lt"/>
                <a:ea typeface="Aptos" panose="020B0004020202020204" pitchFamily="34" charset="0"/>
                <a:cs typeface="Times New Roman" panose="02020603050405020304" pitchFamily="18" charset="0"/>
              </a:rPr>
              <a:t>A 65-year-old female presents to the clinic as a referral from her nephrologist. She reports symptoms of unexplained generalized fatigue</a:t>
            </a:r>
            <a:r>
              <a:rPr lang="en-US" sz="2400">
                <a:latin typeface="+mj-lt"/>
                <a:ea typeface="Aptos" panose="020B0004020202020204" pitchFamily="34" charset="0"/>
                <a:cs typeface="Times New Roman" panose="02020603050405020304" pitchFamily="18" charset="0"/>
              </a:rPr>
              <a:t>, </a:t>
            </a:r>
            <a:r>
              <a:rPr lang="en-US" sz="2400">
                <a:effectLst/>
                <a:latin typeface="+mj-lt"/>
                <a:ea typeface="Aptos" panose="020B0004020202020204" pitchFamily="34" charset="0"/>
                <a:cs typeface="Times New Roman" panose="02020603050405020304" pitchFamily="18" charset="0"/>
              </a:rPr>
              <a:t>weight gain (20 pounds) and significant bilateral leg swelling to the extent that her shoes do not fit anymore over the last 2 months. She has also noticed foamy urine over the past month. </a:t>
            </a:r>
          </a:p>
          <a:p>
            <a:pPr>
              <a:lnSpc>
                <a:spcPct val="107000"/>
              </a:lnSpc>
              <a:spcBef>
                <a:spcPts val="600"/>
              </a:spcBef>
              <a:spcAft>
                <a:spcPts val="800"/>
              </a:spcAft>
            </a:pPr>
            <a:r>
              <a:rPr lang="en-US" sz="2400">
                <a:effectLst/>
                <a:latin typeface="+mj-lt"/>
                <a:ea typeface="Aptos" panose="020B0004020202020204" pitchFamily="34" charset="0"/>
                <a:cs typeface="Times New Roman" panose="02020603050405020304" pitchFamily="18" charset="0"/>
              </a:rPr>
              <a:t>Her medical history includes hypertension but no prior renal disease. Her surgical history is notable for bilateral carpal tunnel release surgery which she had done 10 years ago.</a:t>
            </a:r>
            <a:r>
              <a:rPr lang="en-US" sz="2400" b="1">
                <a:effectLst/>
                <a:latin typeface="+mj-lt"/>
                <a:ea typeface="Aptos" panose="020B0004020202020204" pitchFamily="34" charset="0"/>
                <a:cs typeface="Times New Roman" panose="02020603050405020304" pitchFamily="18" charset="0"/>
              </a:rPr>
              <a:t> </a:t>
            </a:r>
            <a:r>
              <a:rPr lang="en-US" sz="2400">
                <a:effectLst/>
                <a:latin typeface="+mj-lt"/>
                <a:ea typeface="Aptos" panose="020B0004020202020204" pitchFamily="34" charset="0"/>
                <a:cs typeface="Times New Roman" panose="02020603050405020304" pitchFamily="18" charset="0"/>
              </a:rPr>
              <a:t>She denies smoking history or use of any illicit drugs.</a:t>
            </a:r>
          </a:p>
          <a:p>
            <a:pPr>
              <a:lnSpc>
                <a:spcPct val="107000"/>
              </a:lnSpc>
              <a:spcBef>
                <a:spcPts val="600"/>
              </a:spcBef>
              <a:spcAft>
                <a:spcPts val="800"/>
              </a:spcAft>
            </a:pPr>
            <a:r>
              <a:rPr lang="en-US" sz="2400">
                <a:effectLst/>
                <a:latin typeface="+mj-lt"/>
                <a:ea typeface="Aptos" panose="020B0004020202020204" pitchFamily="34" charset="0"/>
                <a:cs typeface="Times New Roman" panose="02020603050405020304" pitchFamily="18" charset="0"/>
              </a:rPr>
              <a:t>Physical examination reveals bilateral lower extremity pitting edema 3+,  macroglossia, dark bruises around the eye. Rest of the exam was unremarkable.</a:t>
            </a:r>
          </a:p>
          <a:p>
            <a:pPr marL="0" marR="0" indent="0">
              <a:lnSpc>
                <a:spcPct val="107000"/>
              </a:lnSpc>
              <a:spcBef>
                <a:spcPts val="0"/>
              </a:spcBef>
              <a:spcAft>
                <a:spcPts val="800"/>
              </a:spcAft>
              <a:buNone/>
            </a:pPr>
            <a:endParaRPr lang="en-US" sz="2400">
              <a:effectLst/>
              <a:latin typeface="+mj-lt"/>
              <a:ea typeface="Aptos" panose="020B0004020202020204" pitchFamily="34" charset="0"/>
              <a:cs typeface="Times New Roman" panose="02020603050405020304" pitchFamily="18" charset="0"/>
            </a:endParaRPr>
          </a:p>
          <a:p>
            <a:endParaRPr lang="en-US" sz="2400" b="1">
              <a:latin typeface="+mj-lt"/>
            </a:endParaRPr>
          </a:p>
        </p:txBody>
      </p:sp>
    </p:spTree>
    <p:extLst>
      <p:ext uri="{BB962C8B-B14F-4D97-AF65-F5344CB8AC3E}">
        <p14:creationId xmlns:p14="http://schemas.microsoft.com/office/powerpoint/2010/main" val="1440515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1851-9D67-6736-4BC5-6C809EB2408A}"/>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33F1E36F-E029-0BBC-92B6-5E18DDB2FDCE}"/>
              </a:ext>
            </a:extLst>
          </p:cNvPr>
          <p:cNvSpPr>
            <a:spLocks noGrp="1"/>
          </p:cNvSpPr>
          <p:nvPr>
            <p:ph idx="1"/>
          </p:nvPr>
        </p:nvSpPr>
        <p:spPr/>
        <p:txBody>
          <a:bodyPr lIns="0" tIns="0" rIns="0" bIns="0" anchor="t"/>
          <a:lstStyle/>
          <a:p>
            <a:pPr marL="0" marR="0" indent="0">
              <a:lnSpc>
                <a:spcPct val="107000"/>
              </a:lnSpc>
              <a:spcBef>
                <a:spcPts val="0"/>
              </a:spcBef>
              <a:spcAft>
                <a:spcPts val="800"/>
              </a:spcAft>
              <a:buNone/>
            </a:pPr>
            <a:r>
              <a:rPr lang="en-US" sz="2400">
                <a:effectLst/>
                <a:latin typeface="+mj-lt"/>
                <a:ea typeface="Aptos" panose="020B0004020202020204" pitchFamily="34" charset="0"/>
                <a:cs typeface="Times New Roman"/>
              </a:rPr>
              <a:t>On presentation, her laboratory findings include:</a:t>
            </a:r>
          </a:p>
          <a:p>
            <a:pPr marL="342900" indent="-342900">
              <a:lnSpc>
                <a:spcPct val="107000"/>
              </a:lnSpc>
              <a:spcBef>
                <a:spcPts val="0"/>
              </a:spcBef>
              <a:spcAft>
                <a:spcPts val="300"/>
              </a:spcAft>
              <a:buSzPts val="1000"/>
              <a:buFont typeface="Symbol" panose="05050102010706020507" pitchFamily="18" charset="2"/>
              <a:buChar char=""/>
              <a:tabLst>
                <a:tab pos="457200" algn="l"/>
              </a:tabLst>
            </a:pPr>
            <a:r>
              <a:rPr lang="en-US" sz="2400" b="1">
                <a:effectLst/>
                <a:latin typeface="+mj-lt"/>
                <a:ea typeface="Aptos" panose="020B0004020202020204" pitchFamily="34" charset="0"/>
                <a:cs typeface="Times New Roman"/>
              </a:rPr>
              <a:t>Urine Protein</a:t>
            </a:r>
            <a:r>
              <a:rPr lang="en-US" sz="2400">
                <a:effectLst/>
                <a:latin typeface="+mj-lt"/>
                <a:ea typeface="Aptos" panose="020B0004020202020204" pitchFamily="34" charset="0"/>
                <a:cs typeface="Times New Roman"/>
              </a:rPr>
              <a:t> (24-hour collection): 5.5 g</a:t>
            </a:r>
            <a:r>
              <a:rPr lang="en-US" sz="2400">
                <a:latin typeface="+mj-lt"/>
                <a:ea typeface="Aptos" panose="020B0004020202020204" pitchFamily="34" charset="0"/>
                <a:cs typeface="Times New Roman"/>
              </a:rPr>
              <a:t>/day</a:t>
            </a:r>
            <a:r>
              <a:rPr lang="en-US" sz="2400">
                <a:solidFill>
                  <a:srgbClr val="00B0F0"/>
                </a:solidFill>
                <a:effectLst/>
                <a:latin typeface="+mj-lt"/>
                <a:ea typeface="Aptos" panose="020B0004020202020204" pitchFamily="34" charset="0"/>
                <a:cs typeface="Times New Roman"/>
              </a:rPr>
              <a:t> </a:t>
            </a:r>
            <a:r>
              <a:rPr lang="en-US" sz="2400">
                <a:effectLst/>
                <a:latin typeface="+mj-lt"/>
                <a:ea typeface="Aptos" panose="020B0004020202020204" pitchFamily="34" charset="0"/>
                <a:cs typeface="Times New Roman"/>
              </a:rPr>
              <a:t>(normal is less than </a:t>
            </a:r>
            <a:r>
              <a:rPr lang="en-US" sz="2400">
                <a:latin typeface="+mj-lt"/>
                <a:ea typeface="Aptos" panose="020B0004020202020204" pitchFamily="34" charset="0"/>
                <a:cs typeface="Times New Roman"/>
              </a:rPr>
              <a:t>150 mg/day)</a:t>
            </a:r>
            <a:endParaRPr lang="en-US" sz="2400">
              <a:effectLst/>
              <a:latin typeface="+mj-lt"/>
              <a:ea typeface="Aptos" panose="020B0004020202020204" pitchFamily="34" charset="0"/>
              <a:cs typeface="Times New Roman"/>
            </a:endParaRP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b="1">
                <a:effectLst/>
                <a:latin typeface="+mj-lt"/>
                <a:ea typeface="Aptos" panose="020B0004020202020204" pitchFamily="34" charset="0"/>
                <a:cs typeface="Times New Roman"/>
              </a:rPr>
              <a:t>Serum Albumin</a:t>
            </a:r>
            <a:r>
              <a:rPr lang="en-US" sz="2400">
                <a:effectLst/>
                <a:latin typeface="+mj-lt"/>
                <a:ea typeface="Aptos" panose="020B0004020202020204" pitchFamily="34" charset="0"/>
                <a:cs typeface="Times New Roman"/>
              </a:rPr>
              <a:t>: 2.8 g/dL (normal range: 3.4-5.4 g/dL)</a:t>
            </a: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b="1">
                <a:effectLst/>
                <a:latin typeface="+mj-lt"/>
                <a:ea typeface="Aptos" panose="020B0004020202020204" pitchFamily="34" charset="0"/>
                <a:cs typeface="Times New Roman"/>
              </a:rPr>
              <a:t>Creatinine</a:t>
            </a:r>
            <a:r>
              <a:rPr lang="en-US" sz="2400">
                <a:effectLst/>
                <a:latin typeface="+mj-lt"/>
                <a:ea typeface="Aptos" panose="020B0004020202020204" pitchFamily="34" charset="0"/>
                <a:cs typeface="Times New Roman"/>
              </a:rPr>
              <a:t>: 1.3 mg/dL (previously 1.0 mg/dL)</a:t>
            </a:r>
          </a:p>
          <a:p>
            <a:pPr marL="342900" indent="-342900">
              <a:lnSpc>
                <a:spcPct val="107000"/>
              </a:lnSpc>
              <a:spcBef>
                <a:spcPts val="0"/>
              </a:spcBef>
              <a:spcAft>
                <a:spcPts val="300"/>
              </a:spcAft>
              <a:buSzPts val="1000"/>
              <a:buFont typeface="Symbol" panose="05050102010706020507" pitchFamily="18" charset="2"/>
              <a:buChar char=""/>
              <a:tabLst>
                <a:tab pos="457200" algn="l"/>
              </a:tabLst>
            </a:pPr>
            <a:r>
              <a:rPr lang="en-US" sz="2400" b="1">
                <a:latin typeface="+mj-lt"/>
                <a:ea typeface="Aptos" panose="020B0004020202020204" pitchFamily="34" charset="0"/>
                <a:cs typeface="Times New Roman"/>
              </a:rPr>
              <a:t>NT-</a:t>
            </a:r>
            <a:r>
              <a:rPr lang="en-US" sz="2400" b="1" err="1">
                <a:latin typeface="+mj-lt"/>
                <a:ea typeface="Aptos" panose="020B0004020202020204" pitchFamily="34" charset="0"/>
                <a:cs typeface="Times New Roman"/>
              </a:rPr>
              <a:t>proBNP</a:t>
            </a:r>
            <a:r>
              <a:rPr lang="en-US" sz="2400" b="1">
                <a:latin typeface="+mj-lt"/>
                <a:ea typeface="Aptos" panose="020B0004020202020204" pitchFamily="34" charset="0"/>
                <a:cs typeface="Times New Roman"/>
              </a:rPr>
              <a:t>: </a:t>
            </a:r>
            <a:r>
              <a:rPr lang="en-US" sz="2400">
                <a:latin typeface="+mj-lt"/>
                <a:ea typeface="Aptos" panose="020B0004020202020204" pitchFamily="34" charset="0"/>
                <a:cs typeface="Times New Roman"/>
              </a:rPr>
              <a:t>350 </a:t>
            </a:r>
            <a:r>
              <a:rPr lang="en-US" sz="2400" err="1">
                <a:latin typeface="+mj-lt"/>
                <a:ea typeface="Aptos" panose="020B0004020202020204" pitchFamily="34" charset="0"/>
                <a:cs typeface="Times New Roman"/>
              </a:rPr>
              <a:t>pg</a:t>
            </a:r>
            <a:r>
              <a:rPr lang="en-US" sz="2400">
                <a:latin typeface="+mj-lt"/>
                <a:ea typeface="Aptos" panose="020B0004020202020204" pitchFamily="34" charset="0"/>
                <a:cs typeface="Times New Roman"/>
              </a:rPr>
              <a:t>/mL </a:t>
            </a:r>
            <a:r>
              <a:rPr lang="en-GB" sz="2400">
                <a:solidFill>
                  <a:schemeClr val="tx1">
                    <a:lumMod val="50000"/>
                    <a:lumOff val="50000"/>
                  </a:schemeClr>
                </a:solidFill>
                <a:latin typeface="+mj-lt"/>
                <a:ea typeface="Calibri"/>
                <a:cs typeface="Calibri"/>
              </a:rPr>
              <a:t>(AL threshold &gt;332 </a:t>
            </a:r>
            <a:r>
              <a:rPr lang="en-GB" sz="2400" err="1">
                <a:solidFill>
                  <a:schemeClr val="tx1">
                    <a:lumMod val="50000"/>
                    <a:lumOff val="50000"/>
                  </a:schemeClr>
                </a:solidFill>
                <a:latin typeface="+mj-lt"/>
                <a:ea typeface="Calibri"/>
                <a:cs typeface="Calibri"/>
              </a:rPr>
              <a:t>pg</a:t>
            </a:r>
            <a:r>
              <a:rPr lang="en-GB" sz="2400">
                <a:solidFill>
                  <a:schemeClr val="tx1">
                    <a:lumMod val="50000"/>
                    <a:lumOff val="50000"/>
                  </a:schemeClr>
                </a:solidFill>
                <a:latin typeface="+mj-lt"/>
                <a:ea typeface="Calibri"/>
                <a:cs typeface="Calibri"/>
              </a:rPr>
              <a:t>/mL)</a:t>
            </a:r>
            <a:endParaRPr lang="en-GB" sz="2400">
              <a:solidFill>
                <a:schemeClr val="tx1">
                  <a:lumMod val="50000"/>
                  <a:lumOff val="50000"/>
                </a:schemeClr>
              </a:solidFill>
              <a:effectLst/>
              <a:latin typeface="+mj-lt"/>
              <a:ea typeface="Calibri"/>
              <a:cs typeface="Calibri"/>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a:effectLst/>
                <a:latin typeface="+mj-lt"/>
                <a:ea typeface="Aptos" panose="020B0004020202020204" pitchFamily="34" charset="0"/>
                <a:cs typeface="Times New Roman"/>
              </a:rPr>
              <a:t>Echocardiogram</a:t>
            </a:r>
            <a:r>
              <a:rPr lang="en-US" sz="2400">
                <a:effectLst/>
                <a:latin typeface="+mj-lt"/>
                <a:ea typeface="Aptos" panose="020B0004020202020204" pitchFamily="34" charset="0"/>
                <a:cs typeface="Times New Roman"/>
              </a:rPr>
              <a:t> </a:t>
            </a:r>
            <a:r>
              <a:rPr lang="en-US" sz="2400" b="1">
                <a:effectLst/>
                <a:latin typeface="+mj-lt"/>
                <a:ea typeface="Aptos" panose="020B0004020202020204" pitchFamily="34" charset="0"/>
                <a:cs typeface="Times New Roman"/>
              </a:rPr>
              <a:t>findings:</a:t>
            </a:r>
            <a:endParaRPr lang="en-US" sz="2400" b="1">
              <a:latin typeface="+mj-lt"/>
              <a:ea typeface="Aptos" panose="020B0004020202020204" pitchFamily="34" charset="0"/>
              <a:cs typeface="Times New Roman"/>
            </a:endParaRPr>
          </a:p>
          <a:p>
            <a:pPr marL="875665" lvl="1" indent="-342900">
              <a:lnSpc>
                <a:spcPct val="107000"/>
              </a:lnSpc>
              <a:spcBef>
                <a:spcPts val="0"/>
              </a:spcBef>
              <a:spcAft>
                <a:spcPts val="800"/>
              </a:spcAft>
              <a:buSzPct val="75000"/>
              <a:buFont typeface="Courier New" panose="02070309020205020404" pitchFamily="49" charset="0"/>
              <a:buChar char="o"/>
              <a:tabLst>
                <a:tab pos="457200" algn="l"/>
              </a:tabLst>
            </a:pPr>
            <a:r>
              <a:rPr lang="en-US">
                <a:effectLst/>
                <a:latin typeface="+mj-lt"/>
                <a:ea typeface="Aptos" panose="020B0004020202020204" pitchFamily="34" charset="0"/>
                <a:cs typeface="Times New Roman"/>
              </a:rPr>
              <a:t>Normal left ventricular size, with an interventricular septal thickness of 0.9 cm (normal values range between 0.6 - 1.</a:t>
            </a:r>
            <a:r>
              <a:rPr lang="en-US">
                <a:latin typeface="+mj-lt"/>
                <a:ea typeface="Aptos" panose="020B0004020202020204" pitchFamily="34" charset="0"/>
                <a:cs typeface="Times New Roman"/>
              </a:rPr>
              <a:t>1</a:t>
            </a:r>
            <a:r>
              <a:rPr lang="en-US">
                <a:effectLst/>
                <a:latin typeface="+mj-lt"/>
                <a:ea typeface="Aptos" panose="020B0004020202020204" pitchFamily="34" charset="0"/>
                <a:cs typeface="Times New Roman"/>
              </a:rPr>
              <a:t> cm) and an ejection fraction of 60-65%. No evidence of diastolic dysfunction.</a:t>
            </a:r>
          </a:p>
          <a:p>
            <a:pPr marL="0" marR="0" indent="0">
              <a:lnSpc>
                <a:spcPct val="107000"/>
              </a:lnSpc>
              <a:spcBef>
                <a:spcPts val="0"/>
              </a:spcBef>
              <a:spcAft>
                <a:spcPts val="800"/>
              </a:spcAft>
              <a:buNone/>
            </a:pPr>
            <a:endParaRPr lang="en-US" sz="2400">
              <a:effectLst/>
              <a:latin typeface="+mj-lt"/>
              <a:ea typeface="Aptos" panose="020B0004020202020204" pitchFamily="34" charset="0"/>
              <a:cs typeface="Times New Roman" panose="02020603050405020304" pitchFamily="18" charset="0"/>
            </a:endParaRPr>
          </a:p>
          <a:p>
            <a:pPr marL="456565" indent="-456565"/>
            <a:endParaRPr lang="en-US" sz="2400" b="1">
              <a:latin typeface="+mj-lt"/>
            </a:endParaRPr>
          </a:p>
        </p:txBody>
      </p:sp>
    </p:spTree>
    <p:extLst>
      <p:ext uri="{BB962C8B-B14F-4D97-AF65-F5344CB8AC3E}">
        <p14:creationId xmlns:p14="http://schemas.microsoft.com/office/powerpoint/2010/main" val="4055950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0A7D-7B1C-8EAB-CF5F-D6C5AB4C7AE0}"/>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EF609032-BA18-738B-5C38-BF7750F26245}"/>
              </a:ext>
            </a:extLst>
          </p:cNvPr>
          <p:cNvSpPr>
            <a:spLocks noGrp="1"/>
          </p:cNvSpPr>
          <p:nvPr>
            <p:ph idx="1"/>
          </p:nvPr>
        </p:nvSpPr>
        <p:spPr/>
        <p:txBody>
          <a:bodyPr lIns="0" tIns="0" rIns="0" bIns="0" anchor="t"/>
          <a:lstStyle/>
          <a:p>
            <a:pPr marL="0" indent="0">
              <a:buNone/>
            </a:pPr>
            <a:r>
              <a:rPr lang="en-US" sz="2400" b="1" dirty="0">
                <a:effectLst/>
                <a:latin typeface="+mj-lt"/>
                <a:ea typeface="Aptos" panose="020B0004020202020204" pitchFamily="34" charset="0"/>
                <a:cs typeface="Times New Roman"/>
              </a:rPr>
              <a:t>Part A: Based on the clinical presentation and laboratory findings, what is the first diagnostic test to consider evaluating for suspected</a:t>
            </a:r>
            <a:r>
              <a:rPr lang="en-US" sz="2400" b="1" dirty="0">
                <a:solidFill>
                  <a:srgbClr val="7F7F7F"/>
                </a:solidFill>
                <a:latin typeface="+mj-lt"/>
                <a:ea typeface="Aptos" panose="020B0004020202020204" pitchFamily="34" charset="0"/>
                <a:cs typeface="Times New Roman"/>
              </a:rPr>
              <a:t> renal</a:t>
            </a:r>
            <a:r>
              <a:rPr lang="en-US" sz="2400" b="1" dirty="0">
                <a:latin typeface="+mj-lt"/>
                <a:ea typeface="Aptos" panose="020B0004020202020204" pitchFamily="34" charset="0"/>
                <a:cs typeface="Times New Roman"/>
              </a:rPr>
              <a:t> AL?</a:t>
            </a:r>
            <a:endParaRPr lang="en-US" sz="2400" b="1" dirty="0">
              <a:effectLst/>
              <a:latin typeface="+mj-lt"/>
              <a:ea typeface="Aptos" panose="020B0004020202020204" pitchFamily="34" charset="0"/>
              <a:cs typeface="Times New Roman"/>
            </a:endParaRPr>
          </a:p>
          <a:p>
            <a:pPr marL="456565" indent="-456565"/>
            <a:endParaRPr lang="en-US" sz="2400" b="1" dirty="0">
              <a:latin typeface="+mj-lt"/>
              <a:ea typeface="Aptos" panose="020B0004020202020204" pitchFamily="34" charset="0"/>
              <a:cs typeface="Times New Roman" panose="02020603050405020304" pitchFamily="18" charset="0"/>
            </a:endParaRPr>
          </a:p>
          <a:p>
            <a:pPr marL="342900" marR="0" lvl="0" indent="-342900">
              <a:spcBef>
                <a:spcPts val="0"/>
              </a:spcBef>
              <a:spcAft>
                <a:spcPts val="300"/>
              </a:spcAft>
              <a:buFont typeface="+mj-lt"/>
              <a:buAutoNum type="alphaUcParenR"/>
            </a:pPr>
            <a:r>
              <a:rPr lang="en-US" sz="2400" dirty="0">
                <a:effectLst/>
                <a:latin typeface="+mj-lt"/>
                <a:ea typeface="Aptos" panose="020B0004020202020204" pitchFamily="34" charset="0"/>
                <a:cs typeface="Times New Roman"/>
              </a:rPr>
              <a:t>Serum protein electrophoresis (SPEP) with Immunofixation (IFE) alone (SPEP/IFE)</a:t>
            </a:r>
          </a:p>
          <a:p>
            <a:pPr marL="342900" marR="0" lvl="0" indent="-342900">
              <a:spcBef>
                <a:spcPts val="0"/>
              </a:spcBef>
              <a:spcAft>
                <a:spcPts val="300"/>
              </a:spcAft>
              <a:buFont typeface="+mj-lt"/>
              <a:buAutoNum type="alphaUcParenR"/>
            </a:pPr>
            <a:r>
              <a:rPr lang="en-US" sz="2400" dirty="0">
                <a:effectLst/>
                <a:latin typeface="+mj-lt"/>
                <a:ea typeface="Aptos" panose="020B0004020202020204" pitchFamily="34" charset="0"/>
                <a:cs typeface="Times New Roman"/>
              </a:rPr>
              <a:t>Urine protein electrophoresis (UPEP) with Immunofixation (IFE) alone (UPEP/IFE)</a:t>
            </a:r>
          </a:p>
          <a:p>
            <a:pPr marL="342900" indent="-342900">
              <a:spcBef>
                <a:spcPts val="0"/>
              </a:spcBef>
              <a:spcAft>
                <a:spcPts val="300"/>
              </a:spcAft>
              <a:buFont typeface="+mj-lt"/>
              <a:buAutoNum type="alphaUcParenR"/>
            </a:pPr>
            <a:r>
              <a:rPr lang="en-US" sz="2400" dirty="0">
                <a:effectLst/>
                <a:latin typeface="+mj-lt"/>
                <a:ea typeface="Aptos" panose="020B0004020202020204" pitchFamily="34" charset="0"/>
                <a:cs typeface="Times New Roman"/>
              </a:rPr>
              <a:t>Serum Immunoglobulin Free Light </a:t>
            </a:r>
            <a:r>
              <a:rPr lang="en-US" sz="2400" dirty="0">
                <a:latin typeface="+mj-lt"/>
                <a:ea typeface="Aptos" panose="020B0004020202020204" pitchFamily="34" charset="0"/>
                <a:cs typeface="Times New Roman"/>
              </a:rPr>
              <a:t>Chains with ratio</a:t>
            </a:r>
            <a:r>
              <a:rPr lang="en-US" sz="2400" dirty="0">
                <a:effectLst/>
                <a:latin typeface="+mj-lt"/>
                <a:ea typeface="Aptos" panose="020B0004020202020204" pitchFamily="34" charset="0"/>
                <a:cs typeface="Times New Roman"/>
              </a:rPr>
              <a:t> (</a:t>
            </a:r>
            <a:r>
              <a:rPr lang="en-US" sz="2400" dirty="0" err="1">
                <a:latin typeface="+mj-lt"/>
                <a:ea typeface="Aptos" panose="020B0004020202020204" pitchFamily="34" charset="0"/>
                <a:cs typeface="Times New Roman"/>
              </a:rPr>
              <a:t>sFLC</a:t>
            </a:r>
            <a:r>
              <a:rPr lang="en-US" sz="2400" dirty="0">
                <a:effectLst/>
                <a:latin typeface="+mj-lt"/>
                <a:ea typeface="Aptos" panose="020B0004020202020204" pitchFamily="34" charset="0"/>
                <a:cs typeface="Times New Roman"/>
              </a:rPr>
              <a:t>)</a:t>
            </a:r>
          </a:p>
          <a:p>
            <a:pPr marL="342900" indent="-342900">
              <a:spcBef>
                <a:spcPts val="0"/>
              </a:spcBef>
              <a:spcAft>
                <a:spcPts val="300"/>
              </a:spcAft>
              <a:buFont typeface="+mj-lt"/>
              <a:buAutoNum type="alphaUcParenR"/>
            </a:pPr>
            <a:r>
              <a:rPr lang="en-US" sz="2400" dirty="0">
                <a:effectLst/>
                <a:latin typeface="+mj-lt"/>
                <a:ea typeface="Aptos" panose="020B0004020202020204" pitchFamily="34" charset="0"/>
                <a:cs typeface="Times New Roman"/>
              </a:rPr>
              <a:t>Combination of SPEP/IFE, UPEP/IFE, and </a:t>
            </a:r>
            <a:r>
              <a:rPr lang="en-US" sz="2400" dirty="0" err="1">
                <a:latin typeface="+mj-lt"/>
                <a:ea typeface="Aptos" panose="020B0004020202020204" pitchFamily="34" charset="0"/>
                <a:cs typeface="Times New Roman"/>
              </a:rPr>
              <a:t>sFLC</a:t>
            </a:r>
            <a:r>
              <a:rPr lang="en-US" sz="2400" dirty="0">
                <a:latin typeface="+mj-lt"/>
                <a:ea typeface="Aptos" panose="020B0004020202020204" pitchFamily="34" charset="0"/>
                <a:cs typeface="Times New Roman"/>
              </a:rPr>
              <a:t> </a:t>
            </a:r>
            <a:endParaRPr lang="en-US" sz="2400" dirty="0">
              <a:effectLst/>
              <a:latin typeface="+mj-lt"/>
              <a:ea typeface="Aptos" panose="020B0004020202020204" pitchFamily="34" charset="0"/>
              <a:cs typeface="Times New Roman" panose="02020603050405020304" pitchFamily="18" charset="0"/>
            </a:endParaRPr>
          </a:p>
          <a:p>
            <a:pPr marL="342900" indent="-342900">
              <a:spcBef>
                <a:spcPts val="0"/>
              </a:spcBef>
              <a:spcAft>
                <a:spcPts val="300"/>
              </a:spcAft>
              <a:buFont typeface="+mj-lt"/>
              <a:buAutoNum type="alphaUcParenR"/>
            </a:pPr>
            <a:r>
              <a:rPr lang="en-US" sz="2400" dirty="0">
                <a:latin typeface="+mj-lt"/>
                <a:ea typeface="Aptos" panose="020B0004020202020204" pitchFamily="34" charset="0"/>
                <a:cs typeface="Times New Roman"/>
              </a:rPr>
              <a:t>Renal biopsy </a:t>
            </a:r>
            <a:endParaRPr lang="en-US" sz="2400" dirty="0">
              <a:effectLst/>
              <a:latin typeface="+mj-lt"/>
              <a:ea typeface="Aptos" panose="020B0004020202020204" pitchFamily="34" charset="0"/>
              <a:cs typeface="Times New Roman" panose="02020603050405020304" pitchFamily="18" charset="0"/>
            </a:endParaRPr>
          </a:p>
          <a:p>
            <a:pPr marL="456565" indent="-456565"/>
            <a:endParaRPr lang="en-US" sz="2400" dirty="0">
              <a:effectLst/>
              <a:latin typeface="+mj-lt"/>
              <a:ea typeface="Aptos" panose="020B0004020202020204" pitchFamily="34" charset="0"/>
              <a:cs typeface="Times New Roman" panose="02020603050405020304" pitchFamily="18" charset="0"/>
            </a:endParaRPr>
          </a:p>
          <a:p>
            <a:pPr marL="456565" indent="-456565"/>
            <a:endParaRPr lang="en-US" sz="2400" dirty="0">
              <a:latin typeface="+mj-lt"/>
            </a:endParaRPr>
          </a:p>
        </p:txBody>
      </p:sp>
    </p:spTree>
    <p:extLst>
      <p:ext uri="{BB962C8B-B14F-4D97-AF65-F5344CB8AC3E}">
        <p14:creationId xmlns:p14="http://schemas.microsoft.com/office/powerpoint/2010/main" val="2972695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0A7D-7B1C-8EAB-CF5F-D6C5AB4C7AE0}"/>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EF609032-BA18-738B-5C38-BF7750F26245}"/>
              </a:ext>
            </a:extLst>
          </p:cNvPr>
          <p:cNvSpPr>
            <a:spLocks noGrp="1"/>
          </p:cNvSpPr>
          <p:nvPr>
            <p:ph idx="1"/>
          </p:nvPr>
        </p:nvSpPr>
        <p:spPr>
          <a:xfrm>
            <a:off x="678982" y="2054108"/>
            <a:ext cx="10972800" cy="3954624"/>
          </a:xfrm>
        </p:spPr>
        <p:txBody>
          <a:bodyPr lIns="0" tIns="0" rIns="0" bIns="0" anchor="t"/>
          <a:lstStyle/>
          <a:p>
            <a:pPr marL="0" indent="0">
              <a:buNone/>
            </a:pPr>
            <a:r>
              <a:rPr lang="en-US" sz="2400" b="1" dirty="0">
                <a:effectLst/>
                <a:latin typeface="+mj-lt"/>
                <a:ea typeface="Aptos" panose="020B0004020202020204" pitchFamily="34" charset="0"/>
                <a:cs typeface="Times New Roman"/>
              </a:rPr>
              <a:t>Question 1 (Part A): Based on the clinical presentation and laboratory findings, what is the first diagnostic test to consider evaluating for suspected </a:t>
            </a:r>
            <a:r>
              <a:rPr lang="en-US" sz="2400" b="1" dirty="0">
                <a:latin typeface="+mj-lt"/>
                <a:ea typeface="Aptos" panose="020B0004020202020204" pitchFamily="34" charset="0"/>
                <a:cs typeface="Times New Roman"/>
              </a:rPr>
              <a:t>renal AL</a:t>
            </a:r>
            <a:r>
              <a:rPr lang="en-US" sz="2400" b="1" dirty="0">
                <a:effectLst/>
                <a:latin typeface="+mj-lt"/>
                <a:ea typeface="Aptos" panose="020B0004020202020204" pitchFamily="34" charset="0"/>
                <a:cs typeface="Times New Roman"/>
              </a:rPr>
              <a:t>?</a:t>
            </a:r>
          </a:p>
          <a:p>
            <a:pPr marL="456565" indent="-456565"/>
            <a:endParaRPr lang="en-US" sz="2400" b="1" dirty="0">
              <a:latin typeface="+mj-lt"/>
              <a:ea typeface="Aptos" panose="020B0004020202020204" pitchFamily="34" charset="0"/>
              <a:cs typeface="Times New Roman" panose="02020603050405020304" pitchFamily="18" charset="0"/>
            </a:endParaRPr>
          </a:p>
          <a:p>
            <a:pPr marL="342900" marR="0" lvl="0" indent="-342900">
              <a:spcBef>
                <a:spcPts val="0"/>
              </a:spcBef>
              <a:spcAft>
                <a:spcPts val="300"/>
              </a:spcAft>
              <a:buFont typeface="+mj-lt"/>
              <a:buAutoNum type="alphaUcParenR"/>
            </a:pPr>
            <a:r>
              <a:rPr lang="en-US" sz="2400" dirty="0">
                <a:effectLst/>
                <a:latin typeface="+mj-lt"/>
                <a:ea typeface="Aptos" panose="020B0004020202020204" pitchFamily="34" charset="0"/>
                <a:cs typeface="Times New Roman"/>
              </a:rPr>
              <a:t>Serum protein electrophoresis (SPEP) with Immunofixation (IFE) alone (SPEP/IFE)</a:t>
            </a:r>
          </a:p>
          <a:p>
            <a:pPr marL="342900" marR="0" lvl="0" indent="-342900">
              <a:spcBef>
                <a:spcPts val="0"/>
              </a:spcBef>
              <a:spcAft>
                <a:spcPts val="300"/>
              </a:spcAft>
              <a:buFont typeface="+mj-lt"/>
              <a:buAutoNum type="alphaUcParenR"/>
            </a:pPr>
            <a:r>
              <a:rPr lang="en-US" sz="2400" dirty="0">
                <a:effectLst/>
                <a:latin typeface="+mj-lt"/>
                <a:ea typeface="Aptos" panose="020B0004020202020204" pitchFamily="34" charset="0"/>
                <a:cs typeface="Times New Roman"/>
              </a:rPr>
              <a:t>Urine protein electrophoresis (UPEP) with Immunofixation (IFE) alone (UPEP/IFE)</a:t>
            </a:r>
          </a:p>
          <a:p>
            <a:pPr marL="342900" marR="0" lvl="0" indent="-342900">
              <a:spcBef>
                <a:spcPts val="0"/>
              </a:spcBef>
              <a:spcAft>
                <a:spcPts val="300"/>
              </a:spcAft>
              <a:buFont typeface="+mj-lt"/>
              <a:buAutoNum type="alphaUcParenR"/>
            </a:pPr>
            <a:r>
              <a:rPr lang="en-US" sz="2400" dirty="0">
                <a:effectLst/>
                <a:latin typeface="+mj-lt"/>
                <a:ea typeface="Aptos" panose="020B0004020202020204" pitchFamily="34" charset="0"/>
                <a:cs typeface="Times New Roman"/>
              </a:rPr>
              <a:t>Serum Free Light </a:t>
            </a:r>
            <a:r>
              <a:rPr lang="en-US" sz="2400" dirty="0">
                <a:latin typeface="+mj-lt"/>
                <a:ea typeface="Aptos" panose="020B0004020202020204" pitchFamily="34" charset="0"/>
                <a:cs typeface="Times New Roman"/>
              </a:rPr>
              <a:t>Chains</a:t>
            </a:r>
            <a:r>
              <a:rPr lang="en-US" sz="2400" dirty="0">
                <a:effectLst/>
                <a:latin typeface="+mj-lt"/>
                <a:ea typeface="Aptos" panose="020B0004020202020204" pitchFamily="34" charset="0"/>
                <a:cs typeface="Times New Roman"/>
              </a:rPr>
              <a:t> with ratio (</a:t>
            </a:r>
            <a:r>
              <a:rPr lang="en-US" sz="2400" dirty="0" err="1">
                <a:effectLst/>
                <a:latin typeface="+mj-lt"/>
                <a:ea typeface="Aptos" panose="020B0004020202020204" pitchFamily="34" charset="0"/>
                <a:cs typeface="Times New Roman"/>
              </a:rPr>
              <a:t>sFLC</a:t>
            </a:r>
            <a:r>
              <a:rPr lang="en-US" sz="2400" dirty="0">
                <a:effectLst/>
                <a:latin typeface="+mj-lt"/>
                <a:ea typeface="Aptos" panose="020B0004020202020204" pitchFamily="34" charset="0"/>
                <a:cs typeface="Times New Roman"/>
              </a:rPr>
              <a:t>)</a:t>
            </a:r>
          </a:p>
          <a:p>
            <a:pPr marL="342900" indent="-342900">
              <a:spcBef>
                <a:spcPts val="0"/>
              </a:spcBef>
              <a:spcAft>
                <a:spcPts val="300"/>
              </a:spcAft>
              <a:buFont typeface="+mj-lt"/>
              <a:buAutoNum type="alphaUcParenR"/>
            </a:pPr>
            <a:r>
              <a:rPr lang="en-US" sz="2400" b="1" dirty="0">
                <a:solidFill>
                  <a:srgbClr val="E63E30"/>
                </a:solidFill>
                <a:effectLst/>
                <a:latin typeface="+mj-lt"/>
                <a:ea typeface="Aptos" panose="020B0004020202020204" pitchFamily="34" charset="0"/>
                <a:cs typeface="Times New Roman"/>
              </a:rPr>
              <a:t>Combination of SPEP/IFE, UPEP/IFE, and </a:t>
            </a:r>
            <a:r>
              <a:rPr lang="en-US" sz="2400" b="1" dirty="0" err="1">
                <a:solidFill>
                  <a:srgbClr val="E63E30"/>
                </a:solidFill>
                <a:effectLst/>
                <a:latin typeface="+mj-lt"/>
                <a:ea typeface="Aptos" panose="020B0004020202020204" pitchFamily="34" charset="0"/>
                <a:cs typeface="Times New Roman"/>
              </a:rPr>
              <a:t>sFLC</a:t>
            </a:r>
            <a:r>
              <a:rPr lang="en-US" sz="2400" b="1" dirty="0">
                <a:solidFill>
                  <a:srgbClr val="E63E30"/>
                </a:solidFill>
                <a:latin typeface="+mj-lt"/>
                <a:ea typeface="Aptos" panose="020B0004020202020204" pitchFamily="34" charset="0"/>
                <a:cs typeface="Times New Roman"/>
              </a:rPr>
              <a:t> </a:t>
            </a:r>
            <a:endParaRPr lang="en-US" sz="2400" b="1" dirty="0">
              <a:solidFill>
                <a:srgbClr val="E63E30"/>
              </a:solidFill>
              <a:effectLst/>
              <a:latin typeface="+mj-lt"/>
              <a:ea typeface="Aptos" panose="020B0004020202020204" pitchFamily="34" charset="0"/>
              <a:cs typeface="Times New Roman" panose="02020603050405020304" pitchFamily="18" charset="0"/>
            </a:endParaRPr>
          </a:p>
          <a:p>
            <a:pPr marL="342900" marR="0" lvl="0" indent="-342900">
              <a:spcBef>
                <a:spcPts val="0"/>
              </a:spcBef>
              <a:spcAft>
                <a:spcPts val="300"/>
              </a:spcAft>
              <a:buFont typeface="+mj-lt"/>
              <a:buAutoNum type="alphaUcParenR"/>
            </a:pPr>
            <a:r>
              <a:rPr lang="en-US" sz="2400" dirty="0">
                <a:latin typeface="+mj-lt"/>
                <a:ea typeface="Aptos" panose="020B0004020202020204" pitchFamily="34" charset="0"/>
                <a:cs typeface="Times New Roman"/>
              </a:rPr>
              <a:t>Renal biopsy</a:t>
            </a:r>
            <a:endParaRPr lang="en-US" sz="2400" dirty="0">
              <a:effectLst/>
              <a:latin typeface="+mj-lt"/>
              <a:ea typeface="Aptos" panose="020B0004020202020204" pitchFamily="34" charset="0"/>
              <a:cs typeface="Times New Roman"/>
            </a:endParaRPr>
          </a:p>
          <a:p>
            <a:pPr marL="456565" indent="-456565">
              <a:spcAft>
                <a:spcPts val="300"/>
              </a:spcAft>
            </a:pPr>
            <a:endParaRPr lang="en-US" sz="2400" dirty="0">
              <a:effectLst/>
              <a:latin typeface="+mj-lt"/>
              <a:ea typeface="Aptos" panose="020B0004020202020204" pitchFamily="34" charset="0"/>
              <a:cs typeface="Times New Roman" panose="02020603050405020304" pitchFamily="18" charset="0"/>
            </a:endParaRPr>
          </a:p>
          <a:p>
            <a:pPr marL="456565" indent="-456565"/>
            <a:endParaRPr lang="en-US" sz="2400" dirty="0">
              <a:latin typeface="+mj-lt"/>
            </a:endParaRPr>
          </a:p>
        </p:txBody>
      </p:sp>
    </p:spTree>
    <p:extLst>
      <p:ext uri="{BB962C8B-B14F-4D97-AF65-F5344CB8AC3E}">
        <p14:creationId xmlns:p14="http://schemas.microsoft.com/office/powerpoint/2010/main" val="515800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0A7D-7B1C-8EAB-CF5F-D6C5AB4C7AE0}"/>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EF609032-BA18-738B-5C38-BF7750F26245}"/>
              </a:ext>
            </a:extLst>
          </p:cNvPr>
          <p:cNvSpPr>
            <a:spLocks noGrp="1"/>
          </p:cNvSpPr>
          <p:nvPr>
            <p:ph idx="1"/>
          </p:nvPr>
        </p:nvSpPr>
        <p:spPr>
          <a:xfrm>
            <a:off x="786329" y="2060636"/>
            <a:ext cx="11155866" cy="3954624"/>
          </a:xfrm>
        </p:spPr>
        <p:txBody>
          <a:bodyPr lIns="0" tIns="0" rIns="0" bIns="0" anchor="t"/>
          <a:lstStyle/>
          <a:p>
            <a:pPr marL="533400" lvl="1" indent="0">
              <a:buNone/>
            </a:pPr>
            <a:r>
              <a:rPr lang="en-US" dirty="0"/>
              <a:t>For patients with unexplained proteinuria, the ASH Guideline Panel suggests performing paraprotein testing (IFE/UIFE/FLC) to increase clinical suspicion of light chain amyloidosis (conditional recommendation based on low certainty in the evidence about effects ⨁⨁◯◯).</a:t>
            </a:r>
            <a:endParaRPr lang="en-US" dirty="0">
              <a:latin typeface="+mj-lt"/>
              <a:ea typeface="Aptos" panose="020B0004020202020204" pitchFamily="34" charset="0"/>
              <a:cs typeface="Times New Roman"/>
            </a:endParaRPr>
          </a:p>
          <a:p>
            <a:pPr marL="533400" lvl="1" indent="0">
              <a:buNone/>
            </a:pPr>
            <a:endParaRPr lang="en-US" dirty="0">
              <a:latin typeface="+mj-lt"/>
              <a:ea typeface="Aptos" panose="020B0004020202020204" pitchFamily="34" charset="0"/>
              <a:cs typeface="Times New Roman"/>
            </a:endParaRPr>
          </a:p>
          <a:p>
            <a:pPr marL="990600" lvl="1" indent="-457200">
              <a:buFont typeface="Arial" charset="0"/>
              <a:buChar char="•"/>
            </a:pPr>
            <a:r>
              <a:rPr lang="en-US" dirty="0">
                <a:latin typeface="+mj-lt"/>
                <a:ea typeface="Aptos" panose="020B0004020202020204" pitchFamily="34" charset="0"/>
                <a:cs typeface="Times New Roman"/>
              </a:rPr>
              <a:t>Renal biopsy is not indicated as initial diagnostic test. </a:t>
            </a:r>
            <a:endParaRPr lang="en-US" dirty="0">
              <a:effectLst/>
              <a:latin typeface="+mj-lt"/>
              <a:cs typeface="Times New Roman"/>
            </a:endParaRPr>
          </a:p>
          <a:p>
            <a:pPr marL="456565" indent="-456565"/>
            <a:endParaRPr lang="en-US" sz="2400" dirty="0">
              <a:effectLst/>
              <a:latin typeface="+mj-lt"/>
              <a:ea typeface="Aptos" panose="020B0004020202020204" pitchFamily="34" charset="0"/>
              <a:cs typeface="Times New Roman" panose="02020603050405020304" pitchFamily="18" charset="0"/>
            </a:endParaRPr>
          </a:p>
          <a:p>
            <a:pPr marL="456565" indent="-456565"/>
            <a:endParaRPr lang="en-US" sz="2400" dirty="0">
              <a:latin typeface="+mj-lt"/>
            </a:endParaRPr>
          </a:p>
        </p:txBody>
      </p:sp>
      <p:pic>
        <p:nvPicPr>
          <p:cNvPr id="5" name="Picture 4" descr="A green check mark in a circle&#10;&#10;AI-generated content may be incorrect.">
            <a:extLst>
              <a:ext uri="{FF2B5EF4-FFF2-40B4-BE49-F238E27FC236}">
                <a16:creationId xmlns:a16="http://schemas.microsoft.com/office/drawing/2014/main" id="{8D6C3A29-641D-01C6-2C13-7F64AA0AFFD0}"/>
              </a:ext>
            </a:extLst>
          </p:cNvPr>
          <p:cNvPicPr>
            <a:picLocks noChangeAspect="1"/>
          </p:cNvPicPr>
          <p:nvPr/>
        </p:nvPicPr>
        <p:blipFill>
          <a:blip r:embed="rId3"/>
          <a:stretch>
            <a:fillRect/>
          </a:stretch>
        </p:blipFill>
        <p:spPr>
          <a:xfrm>
            <a:off x="160703" y="2028741"/>
            <a:ext cx="517074" cy="517074"/>
          </a:xfrm>
          <a:prstGeom prst="rect">
            <a:avLst/>
          </a:prstGeom>
        </p:spPr>
      </p:pic>
    </p:spTree>
    <p:extLst>
      <p:ext uri="{BB962C8B-B14F-4D97-AF65-F5344CB8AC3E}">
        <p14:creationId xmlns:p14="http://schemas.microsoft.com/office/powerpoint/2010/main" val="2908327365"/>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B7FA-6C5A-D6BC-EEE5-97BE72439E2F}"/>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E6DFFD51-D75E-C0DD-F729-655A99E228A1}"/>
              </a:ext>
            </a:extLst>
          </p:cNvPr>
          <p:cNvSpPr>
            <a:spLocks noGrp="1"/>
          </p:cNvSpPr>
          <p:nvPr>
            <p:ph idx="1"/>
          </p:nvPr>
        </p:nvSpPr>
        <p:spPr/>
        <p:txBody>
          <a:bodyPr lIns="0" tIns="0" rIns="0" bIns="0" anchor="t"/>
          <a:lstStyle/>
          <a:p>
            <a:pPr marL="0" marR="0" lvl="0" indent="0">
              <a:lnSpc>
                <a:spcPct val="107000"/>
              </a:lnSpc>
              <a:spcBef>
                <a:spcPts val="0"/>
              </a:spcBef>
              <a:spcAft>
                <a:spcPts val="800"/>
              </a:spcAft>
              <a:buSzPts val="1000"/>
              <a:buNone/>
              <a:tabLst>
                <a:tab pos="457200" algn="l"/>
              </a:tabLst>
            </a:pPr>
            <a:r>
              <a:rPr lang="en-US" sz="2400" b="1" dirty="0">
                <a:effectLst/>
                <a:latin typeface="+mj-lt"/>
                <a:ea typeface="Aptos" panose="020B0004020202020204" pitchFamily="34" charset="0"/>
                <a:cs typeface="Times New Roman"/>
              </a:rPr>
              <a:t>Free Light Chains showed the following</a:t>
            </a:r>
            <a:r>
              <a:rPr lang="en-US" sz="2400" dirty="0">
                <a:effectLst/>
                <a:latin typeface="+mj-lt"/>
                <a:ea typeface="Aptos" panose="020B0004020202020204" pitchFamily="34" charset="0"/>
                <a:cs typeface="Times New Roman"/>
              </a:rPr>
              <a:t>:</a:t>
            </a:r>
          </a:p>
          <a:p>
            <a:pPr marL="456565" indent="-456565">
              <a:lnSpc>
                <a:spcPct val="107000"/>
              </a:lnSpc>
              <a:spcBef>
                <a:spcPts val="0"/>
              </a:spcBef>
              <a:spcAft>
                <a:spcPts val="800"/>
              </a:spcAft>
              <a:buSzPct val="100000"/>
              <a:tabLst>
                <a:tab pos="914400" algn="l"/>
              </a:tabLst>
            </a:pPr>
            <a:r>
              <a:rPr lang="en-US" sz="2400" dirty="0">
                <a:effectLst/>
                <a:latin typeface="+mj-lt"/>
                <a:ea typeface="Aptos" panose="020B0004020202020204" pitchFamily="34" charset="0"/>
                <a:cs typeface="Times New Roman"/>
              </a:rPr>
              <a:t>Kappa</a:t>
            </a:r>
            <a:r>
              <a:rPr lang="en-US" sz="2400" dirty="0">
                <a:latin typeface="+mj-lt"/>
                <a:ea typeface="Aptos" panose="020B0004020202020204" pitchFamily="34" charset="0"/>
                <a:cs typeface="Times New Roman"/>
              </a:rPr>
              <a:t> (</a:t>
            </a:r>
            <a:r>
              <a:rPr lang="en-US" sz="2400" dirty="0">
                <a:solidFill>
                  <a:schemeClr val="tx1">
                    <a:lumMod val="50000"/>
                    <a:lumOff val="50000"/>
                  </a:schemeClr>
                </a:solidFill>
                <a:latin typeface="+mj-lt"/>
                <a:ea typeface="Calibri"/>
                <a:cs typeface="Calibri"/>
              </a:rPr>
              <a:t>k)</a:t>
            </a:r>
            <a:r>
              <a:rPr lang="en-US" sz="2400" dirty="0">
                <a:latin typeface="+mj-lt"/>
                <a:ea typeface="Aptos" panose="020B0004020202020204" pitchFamily="34" charset="0"/>
                <a:cs typeface="Times New Roman"/>
              </a:rPr>
              <a:t>:</a:t>
            </a:r>
            <a:r>
              <a:rPr lang="en-US" sz="2400" dirty="0">
                <a:effectLst/>
                <a:latin typeface="+mj-lt"/>
                <a:ea typeface="Aptos" panose="020B0004020202020204" pitchFamily="34" charset="0"/>
                <a:cs typeface="Times New Roman"/>
              </a:rPr>
              <a:t> 10 mg/L (reference range: 3.3-19.4 mg/L)</a:t>
            </a:r>
          </a:p>
          <a:p>
            <a:pPr marL="456565" indent="-456565">
              <a:lnSpc>
                <a:spcPct val="107000"/>
              </a:lnSpc>
              <a:spcBef>
                <a:spcPts val="0"/>
              </a:spcBef>
              <a:spcAft>
                <a:spcPts val="800"/>
              </a:spcAft>
              <a:buSzPct val="100000"/>
              <a:tabLst>
                <a:tab pos="914400" algn="l"/>
              </a:tabLst>
            </a:pPr>
            <a:r>
              <a:rPr lang="en-US" sz="2400" dirty="0">
                <a:effectLst/>
                <a:latin typeface="+mj-lt"/>
                <a:ea typeface="Aptos" panose="020B0004020202020204" pitchFamily="34" charset="0"/>
                <a:cs typeface="Times New Roman"/>
              </a:rPr>
              <a:t>Lambda</a:t>
            </a:r>
            <a:r>
              <a:rPr lang="en-US" sz="2400" dirty="0">
                <a:latin typeface="+mj-lt"/>
                <a:ea typeface="Aptos" panose="020B0004020202020204" pitchFamily="34" charset="0"/>
                <a:cs typeface="Times New Roman"/>
              </a:rPr>
              <a:t> (</a:t>
            </a:r>
            <a:r>
              <a:rPr lang="en-US" sz="2400" dirty="0">
                <a:solidFill>
                  <a:schemeClr val="tx1">
                    <a:lumMod val="50000"/>
                    <a:lumOff val="50000"/>
                  </a:schemeClr>
                </a:solidFill>
                <a:latin typeface="+mj-lt"/>
                <a:ea typeface="Calibri"/>
                <a:cs typeface="Calibri"/>
              </a:rPr>
              <a:t>λ)</a:t>
            </a:r>
            <a:r>
              <a:rPr lang="en-US" sz="2400" dirty="0">
                <a:latin typeface="+mj-lt"/>
                <a:ea typeface="Calibri"/>
                <a:cs typeface="Times New Roman"/>
              </a:rPr>
              <a:t>:</a:t>
            </a:r>
            <a:r>
              <a:rPr lang="en-US" sz="2400" dirty="0">
                <a:effectLst/>
                <a:latin typeface="+mj-lt"/>
                <a:ea typeface="Aptos" panose="020B0004020202020204" pitchFamily="34" charset="0"/>
                <a:cs typeface="Times New Roman"/>
              </a:rPr>
              <a:t> 140 mg/L (reference range: 5.7-26.3 mg/L)</a:t>
            </a:r>
          </a:p>
          <a:p>
            <a:pPr marL="456565" indent="-456565">
              <a:lnSpc>
                <a:spcPct val="107000"/>
              </a:lnSpc>
              <a:spcBef>
                <a:spcPts val="0"/>
              </a:spcBef>
              <a:spcAft>
                <a:spcPts val="800"/>
              </a:spcAft>
              <a:buSzPct val="100000"/>
              <a:tabLst>
                <a:tab pos="914400" algn="l"/>
              </a:tabLst>
            </a:pPr>
            <a:r>
              <a:rPr lang="en-US" sz="2400" dirty="0" err="1">
                <a:solidFill>
                  <a:schemeClr val="tx1">
                    <a:lumMod val="50000"/>
                    <a:lumOff val="50000"/>
                  </a:schemeClr>
                </a:solidFill>
                <a:latin typeface="+mj-lt"/>
                <a:ea typeface="Calibri"/>
                <a:cs typeface="Calibri"/>
              </a:rPr>
              <a:t>kλ</a:t>
            </a:r>
            <a:r>
              <a:rPr lang="en-US" sz="2400" dirty="0">
                <a:latin typeface="+mj-lt"/>
                <a:ea typeface="Aptos" panose="020B0004020202020204" pitchFamily="34" charset="0"/>
                <a:cs typeface="Times New Roman"/>
              </a:rPr>
              <a:t> </a:t>
            </a:r>
            <a:r>
              <a:rPr lang="en-US" sz="2400" dirty="0">
                <a:effectLst/>
                <a:latin typeface="+mj-lt"/>
                <a:ea typeface="Aptos" panose="020B0004020202020204" pitchFamily="34" charset="0"/>
                <a:cs typeface="Times New Roman"/>
              </a:rPr>
              <a:t>Ratio: 0.07 (reference range: 0.26-1.65) </a:t>
            </a:r>
          </a:p>
          <a:p>
            <a:pPr marL="456565" indent="-456565">
              <a:lnSpc>
                <a:spcPct val="107000"/>
              </a:lnSpc>
              <a:spcBef>
                <a:spcPts val="0"/>
              </a:spcBef>
              <a:spcAft>
                <a:spcPts val="800"/>
              </a:spcAft>
              <a:buSzPct val="100000"/>
              <a:tabLst>
                <a:tab pos="914400" algn="l"/>
              </a:tabLst>
            </a:pPr>
            <a:r>
              <a:rPr lang="en-US" sz="2400" dirty="0">
                <a:effectLst/>
                <a:latin typeface="+mj-lt"/>
                <a:ea typeface="Aptos" panose="020B0004020202020204" pitchFamily="34" charset="0"/>
                <a:cs typeface="Times New Roman"/>
              </a:rPr>
              <a:t>SPEP+IFE </a:t>
            </a:r>
            <a:r>
              <a:rPr lang="en-US" sz="2400" dirty="0">
                <a:latin typeface="+mj-lt"/>
                <a:ea typeface="Aptos" panose="020B0004020202020204" pitchFamily="34" charset="0"/>
                <a:cs typeface="Times New Roman"/>
              </a:rPr>
              <a:t>showed no monoclonal spike in the serum</a:t>
            </a:r>
          </a:p>
          <a:p>
            <a:pPr marL="456565" indent="-456565">
              <a:lnSpc>
                <a:spcPct val="107000"/>
              </a:lnSpc>
              <a:spcBef>
                <a:spcPts val="0"/>
              </a:spcBef>
              <a:spcAft>
                <a:spcPts val="800"/>
              </a:spcAft>
              <a:buSzPct val="100000"/>
              <a:tabLst>
                <a:tab pos="914400" algn="l"/>
              </a:tabLst>
            </a:pPr>
            <a:r>
              <a:rPr lang="en-US" sz="2400" dirty="0">
                <a:latin typeface="+mj-lt"/>
                <a:ea typeface="Aptos" panose="020B0004020202020204" pitchFamily="34" charset="0"/>
                <a:cs typeface="Times New Roman"/>
              </a:rPr>
              <a:t>UPEP+ IFE showed </a:t>
            </a:r>
            <a:r>
              <a:rPr lang="en-US" sz="2400" dirty="0">
                <a:effectLst/>
                <a:latin typeface="+mj-lt"/>
                <a:ea typeface="Aptos" panose="020B0004020202020204" pitchFamily="34" charset="0"/>
                <a:cs typeface="Times New Roman"/>
              </a:rPr>
              <a:t>minimal detected monoclonal spike (</a:t>
            </a:r>
            <a:r>
              <a:rPr lang="en-US" sz="2400" dirty="0">
                <a:latin typeface="+mj-lt"/>
                <a:ea typeface="Aptos" panose="020B0004020202020204" pitchFamily="34" charset="0"/>
                <a:cs typeface="Times New Roman"/>
              </a:rPr>
              <a:t>0.02 g/dL)</a:t>
            </a:r>
            <a:r>
              <a:rPr lang="en-US" sz="2400" dirty="0">
                <a:effectLst/>
                <a:latin typeface="+mj-lt"/>
                <a:ea typeface="Aptos" panose="020B0004020202020204" pitchFamily="34" charset="0"/>
                <a:cs typeface="Times New Roman"/>
              </a:rPr>
              <a:t> in the urine</a:t>
            </a:r>
          </a:p>
          <a:p>
            <a:pPr marL="0" marR="0" indent="-456565">
              <a:lnSpc>
                <a:spcPct val="107000"/>
              </a:lnSpc>
              <a:spcBef>
                <a:spcPts val="0"/>
              </a:spcBef>
              <a:spcAft>
                <a:spcPts val="800"/>
              </a:spcAft>
            </a:pPr>
            <a:endParaRPr lang="en-US" sz="2400" dirty="0">
              <a:latin typeface="+mj-lt"/>
              <a:ea typeface="Aptos" panose="020B0004020202020204" pitchFamily="34" charset="0"/>
              <a:cs typeface="Times New Roman" panose="02020603050405020304" pitchFamily="18" charset="0"/>
            </a:endParaRPr>
          </a:p>
          <a:p>
            <a:pPr marL="0" marR="0" indent="-456565">
              <a:lnSpc>
                <a:spcPct val="107000"/>
              </a:lnSpc>
              <a:spcBef>
                <a:spcPts val="0"/>
              </a:spcBef>
              <a:spcAft>
                <a:spcPts val="800"/>
              </a:spcAft>
            </a:pPr>
            <a:endParaRPr lang="en-US" sz="2400" dirty="0">
              <a:effectLst/>
              <a:latin typeface="+mj-lt"/>
              <a:ea typeface="Aptos" panose="020B0004020202020204" pitchFamily="34" charset="0"/>
              <a:cs typeface="Times New Roman" panose="02020603050405020304" pitchFamily="18" charset="0"/>
            </a:endParaRPr>
          </a:p>
          <a:p>
            <a:pPr marL="456565" indent="-456565"/>
            <a:endParaRPr lang="en-US" sz="2400" dirty="0">
              <a:latin typeface="+mj-lt"/>
            </a:endParaRPr>
          </a:p>
        </p:txBody>
      </p:sp>
    </p:spTree>
    <p:extLst>
      <p:ext uri="{BB962C8B-B14F-4D97-AF65-F5344CB8AC3E}">
        <p14:creationId xmlns:p14="http://schemas.microsoft.com/office/powerpoint/2010/main" val="364772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F08B-B90B-A214-9E15-7EB327BA2D84}"/>
              </a:ext>
            </a:extLst>
          </p:cNvPr>
          <p:cNvSpPr>
            <a:spLocks noGrp="1"/>
          </p:cNvSpPr>
          <p:nvPr>
            <p:ph type="title"/>
          </p:nvPr>
        </p:nvSpPr>
        <p:spPr/>
        <p:txBody>
          <a:bodyPr lIns="0" tIns="0" rIns="0" bIns="0" anchor="t"/>
          <a:lstStyle/>
          <a:p>
            <a:r>
              <a:rPr lang="en-US" sz="2650">
                <a:ea typeface="Geneva"/>
              </a:rPr>
              <a:t>Case 2: Suspected Renal Light Chain Amyloidosis (AL) </a:t>
            </a:r>
          </a:p>
        </p:txBody>
      </p:sp>
      <p:sp>
        <p:nvSpPr>
          <p:cNvPr id="3" name="Content Placeholder 2">
            <a:extLst>
              <a:ext uri="{FF2B5EF4-FFF2-40B4-BE49-F238E27FC236}">
                <a16:creationId xmlns:a16="http://schemas.microsoft.com/office/drawing/2014/main" id="{D88BA4FD-522A-2E6C-D120-0513EB163678}"/>
              </a:ext>
            </a:extLst>
          </p:cNvPr>
          <p:cNvSpPr>
            <a:spLocks noGrp="1"/>
          </p:cNvSpPr>
          <p:nvPr>
            <p:ph idx="1"/>
          </p:nvPr>
        </p:nvSpPr>
        <p:spPr/>
        <p:txBody>
          <a:bodyPr lIns="0" tIns="0" rIns="0" bIns="0" anchor="t"/>
          <a:lstStyle/>
          <a:p>
            <a:pPr marL="0" marR="0" indent="0">
              <a:lnSpc>
                <a:spcPct val="107000"/>
              </a:lnSpc>
              <a:spcBef>
                <a:spcPts val="0"/>
              </a:spcBef>
              <a:spcAft>
                <a:spcPts val="800"/>
              </a:spcAft>
              <a:buNone/>
            </a:pPr>
            <a:r>
              <a:rPr lang="en-US" sz="2400" b="1" dirty="0">
                <a:latin typeface="+mj-lt"/>
                <a:ea typeface="Aptos" panose="020B0004020202020204" pitchFamily="34" charset="0"/>
                <a:cs typeface="Times New Roman" panose="02020603050405020304" pitchFamily="18" charset="0"/>
              </a:rPr>
              <a:t>Part B</a:t>
            </a:r>
            <a:r>
              <a:rPr lang="en-US" sz="2400" b="1" dirty="0">
                <a:effectLst/>
                <a:latin typeface="+mj-lt"/>
                <a:ea typeface="Aptos" panose="020B0004020202020204" pitchFamily="34" charset="0"/>
                <a:cs typeface="Times New Roman" panose="02020603050405020304" pitchFamily="18" charset="0"/>
              </a:rPr>
              <a:t>: Based on the clinical presentation and laboratory findings, what is the next diagnostic test to consider?</a:t>
            </a:r>
          </a:p>
          <a:p>
            <a:pPr marL="0" marR="0" indent="0">
              <a:lnSpc>
                <a:spcPct val="107000"/>
              </a:lnSpc>
              <a:spcBef>
                <a:spcPts val="0"/>
              </a:spcBef>
              <a:spcAft>
                <a:spcPts val="800"/>
              </a:spcAft>
              <a:buNone/>
            </a:pPr>
            <a:endParaRPr lang="en-US" sz="2400" dirty="0">
              <a:effectLst/>
              <a:latin typeface="+mj-lt"/>
              <a:ea typeface="Aptos" panose="020B0004020202020204" pitchFamily="34" charset="0"/>
              <a:cs typeface="Times New Roman" panose="02020603050405020304" pitchFamily="18" charset="0"/>
            </a:endParaRPr>
          </a:p>
          <a:p>
            <a:pPr marL="457200" marR="0" indent="-457200">
              <a:lnSpc>
                <a:spcPct val="107000"/>
              </a:lnSpc>
              <a:spcBef>
                <a:spcPts val="0"/>
              </a:spcBef>
              <a:spcAft>
                <a:spcPts val="300"/>
              </a:spcAft>
              <a:buFont typeface="+mj-lt"/>
              <a:buAutoNum type="alphaUcPeriod"/>
            </a:pPr>
            <a:r>
              <a:rPr lang="en-US" sz="2400" dirty="0">
                <a:effectLst/>
                <a:latin typeface="+mj-lt"/>
                <a:ea typeface="Aptos" panose="020B0004020202020204" pitchFamily="34" charset="0"/>
                <a:cs typeface="Times New Roman" panose="02020603050405020304" pitchFamily="18" charset="0"/>
              </a:rPr>
              <a:t>Kidney ultrasound</a:t>
            </a:r>
            <a:endParaRPr lang="en-US" sz="2400" dirty="0">
              <a:latin typeface="+mj-lt"/>
              <a:ea typeface="Aptos" panose="020B0004020202020204" pitchFamily="34" charset="0"/>
              <a:cs typeface="Times New Roman" panose="02020603050405020304" pitchFamily="18" charset="0"/>
            </a:endParaRPr>
          </a:p>
          <a:p>
            <a:pPr marL="457200" marR="0" indent="-457200">
              <a:lnSpc>
                <a:spcPct val="107000"/>
              </a:lnSpc>
              <a:spcBef>
                <a:spcPts val="0"/>
              </a:spcBef>
              <a:spcAft>
                <a:spcPts val="300"/>
              </a:spcAft>
              <a:buFont typeface="+mj-lt"/>
              <a:buAutoNum type="alphaUcPeriod"/>
            </a:pPr>
            <a:r>
              <a:rPr lang="en-US" sz="2400" dirty="0">
                <a:effectLst/>
                <a:latin typeface="+mj-lt"/>
                <a:ea typeface="Aptos" panose="020B0004020202020204" pitchFamily="34" charset="0"/>
                <a:cs typeface="Times New Roman" panose="02020603050405020304" pitchFamily="18" charset="0"/>
              </a:rPr>
              <a:t>Renal biopsy</a:t>
            </a:r>
            <a:endParaRPr lang="en-US" sz="2400" dirty="0">
              <a:latin typeface="+mj-lt"/>
              <a:ea typeface="Aptos" panose="020B0004020202020204" pitchFamily="34" charset="0"/>
              <a:cs typeface="Times New Roman" panose="02020603050405020304" pitchFamily="18" charset="0"/>
            </a:endParaRPr>
          </a:p>
          <a:p>
            <a:pPr marL="457200" marR="0" indent="-457200">
              <a:lnSpc>
                <a:spcPct val="107000"/>
              </a:lnSpc>
              <a:spcBef>
                <a:spcPts val="0"/>
              </a:spcBef>
              <a:spcAft>
                <a:spcPts val="300"/>
              </a:spcAft>
              <a:buFont typeface="+mj-lt"/>
              <a:buAutoNum type="alphaUcPeriod"/>
            </a:pPr>
            <a:r>
              <a:rPr lang="en-US" sz="2400" dirty="0">
                <a:effectLst/>
                <a:latin typeface="+mj-lt"/>
                <a:ea typeface="Aptos" panose="020B0004020202020204" pitchFamily="34" charset="0"/>
                <a:cs typeface="Times New Roman"/>
              </a:rPr>
              <a:t>Abdominal fat pad </a:t>
            </a:r>
            <a:r>
              <a:rPr lang="en-US" sz="2400" dirty="0">
                <a:solidFill>
                  <a:srgbClr val="7F7F7F"/>
                </a:solidFill>
                <a:effectLst/>
                <a:latin typeface="+mj-lt"/>
                <a:ea typeface="Aptos" panose="020B0004020202020204" pitchFamily="34" charset="0"/>
                <a:cs typeface="Times New Roman"/>
              </a:rPr>
              <a:t>sampling</a:t>
            </a:r>
            <a:r>
              <a:rPr lang="en-US" sz="2400" dirty="0">
                <a:solidFill>
                  <a:srgbClr val="00B0F0"/>
                </a:solidFill>
                <a:effectLst/>
                <a:latin typeface="+mj-lt"/>
                <a:ea typeface="Aptos" panose="020B0004020202020204" pitchFamily="34" charset="0"/>
                <a:cs typeface="Times New Roman"/>
              </a:rPr>
              <a:t> </a:t>
            </a:r>
            <a:r>
              <a:rPr lang="en-US" sz="2400" dirty="0">
                <a:effectLst/>
                <a:latin typeface="+mj-lt"/>
                <a:ea typeface="Aptos" panose="020B0004020202020204" pitchFamily="34" charset="0"/>
                <a:cs typeface="Times New Roman"/>
              </a:rPr>
              <a:t>and bone marrow biopsy</a:t>
            </a:r>
            <a:endParaRPr lang="en-US" sz="2400" dirty="0">
              <a:latin typeface="+mj-lt"/>
              <a:ea typeface="Aptos" panose="020B0004020202020204" pitchFamily="34" charset="0"/>
              <a:cs typeface="Times New Roman"/>
            </a:endParaRPr>
          </a:p>
          <a:p>
            <a:pPr marL="457200" marR="0" indent="-457200">
              <a:lnSpc>
                <a:spcPct val="107000"/>
              </a:lnSpc>
              <a:spcBef>
                <a:spcPts val="0"/>
              </a:spcBef>
              <a:spcAft>
                <a:spcPts val="300"/>
              </a:spcAft>
              <a:buFont typeface="+mj-lt"/>
              <a:buAutoNum type="alphaUcPeriod"/>
            </a:pPr>
            <a:r>
              <a:rPr lang="en-US" sz="2400" dirty="0">
                <a:effectLst/>
                <a:latin typeface="+mj-lt"/>
                <a:ea typeface="Aptos" panose="020B0004020202020204" pitchFamily="34" charset="0"/>
                <a:cs typeface="Times New Roman" panose="02020603050405020304" pitchFamily="18" charset="0"/>
              </a:rPr>
              <a:t>Cardiac MRI</a:t>
            </a:r>
          </a:p>
          <a:p>
            <a:pPr marL="456565" indent="-456565"/>
            <a:endParaRPr lang="en-US" dirty="0">
              <a:latin typeface="+mj-lt"/>
            </a:endParaRPr>
          </a:p>
        </p:txBody>
      </p:sp>
    </p:spTree>
    <p:extLst>
      <p:ext uri="{BB962C8B-B14F-4D97-AF65-F5344CB8AC3E}">
        <p14:creationId xmlns:p14="http://schemas.microsoft.com/office/powerpoint/2010/main" val="344242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24C3CB-597C-8842-82F7-4EFDE00609AE}"/>
              </a:ext>
            </a:extLst>
          </p:cNvPr>
          <p:cNvSpPr>
            <a:spLocks noGrp="1"/>
          </p:cNvSpPr>
          <p:nvPr>
            <p:ph type="title"/>
          </p:nvPr>
        </p:nvSpPr>
        <p:spPr>
          <a:xfrm>
            <a:off x="702128" y="1381955"/>
            <a:ext cx="10972800" cy="425073"/>
          </a:xfrm>
        </p:spPr>
        <p:txBody>
          <a:bodyPr lIns="0" tIns="0" rIns="0" bIns="0"/>
          <a:lstStyle/>
          <a:p>
            <a:r>
              <a:rPr lang="en-CA" sz="2800"/>
              <a:t>How were these guidelines generated? </a:t>
            </a:r>
            <a:endParaRPr lang="en-CA" sz="2800">
              <a:solidFill>
                <a:srgbClr val="00B0F0"/>
              </a:solidFill>
            </a:endParaRPr>
          </a:p>
        </p:txBody>
      </p:sp>
      <p:sp>
        <p:nvSpPr>
          <p:cNvPr id="2" name="TextBox 1">
            <a:extLst>
              <a:ext uri="{FF2B5EF4-FFF2-40B4-BE49-F238E27FC236}">
                <a16:creationId xmlns:a16="http://schemas.microsoft.com/office/drawing/2014/main" id="{DB214292-41DC-5A0B-5241-4C9B427CB945}"/>
              </a:ext>
            </a:extLst>
          </p:cNvPr>
          <p:cNvSpPr txBox="1"/>
          <p:nvPr/>
        </p:nvSpPr>
        <p:spPr>
          <a:xfrm>
            <a:off x="936304" y="2113614"/>
            <a:ext cx="2459736" cy="3664886"/>
          </a:xfrm>
          <a:prstGeom prst="rect">
            <a:avLst/>
          </a:prstGeom>
          <a:solidFill>
            <a:srgbClr val="BEE0E4"/>
          </a:solidFill>
        </p:spPr>
        <p:txBody>
          <a:bodyPr wrap="square" rtlCol="0">
            <a:noAutofit/>
          </a:bodyPr>
          <a:lstStyle/>
          <a:p>
            <a:r>
              <a:rPr lang="en-CA" sz="2000" b="1">
                <a:solidFill>
                  <a:srgbClr val="E53E31"/>
                </a:solidFill>
              </a:rPr>
              <a:t>PANEL FORMATION</a:t>
            </a:r>
          </a:p>
          <a:p>
            <a:r>
              <a:rPr lang="en-CA" b="1">
                <a:solidFill>
                  <a:schemeClr val="tx1">
                    <a:lumMod val="50000"/>
                    <a:lumOff val="50000"/>
                  </a:schemeClr>
                </a:solidFill>
              </a:rPr>
              <a:t>Guideline panel</a:t>
            </a:r>
            <a:r>
              <a:rPr lang="en-CA">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a:solidFill>
                  <a:schemeClr val="tx1">
                    <a:lumMod val="50000"/>
                    <a:lumOff val="50000"/>
                  </a:schemeClr>
                </a:solidFill>
              </a:rPr>
              <a:t>Balance of expertise (including disciplines beyond hematology, &amp; inclusive of</a:t>
            </a:r>
            <a:r>
              <a:rPr lang="en-CA">
                <a:solidFill>
                  <a:srgbClr val="00B0F0"/>
                </a:solidFill>
              </a:rPr>
              <a:t> </a:t>
            </a:r>
            <a:r>
              <a:rPr lang="en-CA">
                <a:solidFill>
                  <a:schemeClr val="tx1">
                    <a:lumMod val="50000"/>
                    <a:lumOff val="50000"/>
                  </a:schemeClr>
                </a:solidFill>
              </a:rPr>
              <a:t>patients)</a:t>
            </a:r>
          </a:p>
          <a:p>
            <a:pPr marL="285750" indent="-285750">
              <a:buFont typeface="Arial" panose="020B0604020202020204" pitchFamily="34" charset="0"/>
              <a:buChar char="•"/>
            </a:pPr>
            <a:r>
              <a:rPr lang="en-CA">
                <a:solidFill>
                  <a:schemeClr val="tx1">
                    <a:lumMod val="50000"/>
                    <a:lumOff val="50000"/>
                  </a:schemeClr>
                </a:solidFill>
              </a:rPr>
              <a:t>Close attention to minimization &amp; management of conflicts of interest</a:t>
            </a:r>
          </a:p>
        </p:txBody>
      </p:sp>
      <p:sp>
        <p:nvSpPr>
          <p:cNvPr id="4" name="TextBox 3">
            <a:extLst>
              <a:ext uri="{FF2B5EF4-FFF2-40B4-BE49-F238E27FC236}">
                <a16:creationId xmlns:a16="http://schemas.microsoft.com/office/drawing/2014/main" id="{2F63B10C-E052-D970-3462-84456D0937C6}"/>
              </a:ext>
            </a:extLst>
          </p:cNvPr>
          <p:cNvSpPr txBox="1"/>
          <p:nvPr/>
        </p:nvSpPr>
        <p:spPr>
          <a:xfrm>
            <a:off x="3565419" y="2113615"/>
            <a:ext cx="2459736" cy="1899586"/>
          </a:xfrm>
          <a:prstGeom prst="rect">
            <a:avLst/>
          </a:prstGeom>
          <a:solidFill>
            <a:srgbClr val="FED9B0"/>
          </a:solidFill>
        </p:spPr>
        <p:txBody>
          <a:bodyPr wrap="square" rtlCol="0">
            <a:noAutofit/>
          </a:bodyPr>
          <a:lstStyle/>
          <a:p>
            <a:r>
              <a:rPr lang="en-CA" sz="2000" b="1">
                <a:solidFill>
                  <a:srgbClr val="E53E31"/>
                </a:solidFill>
              </a:rPr>
              <a:t>CLINICAL QUESTIONS</a:t>
            </a:r>
          </a:p>
          <a:p>
            <a:r>
              <a:rPr lang="en-CA" sz="1600" b="1">
                <a:solidFill>
                  <a:schemeClr val="tx1">
                    <a:lumMod val="50000"/>
                    <a:lumOff val="50000"/>
                  </a:schemeClr>
                </a:solidFill>
              </a:rPr>
              <a:t>7</a:t>
            </a:r>
            <a:r>
              <a:rPr lang="en-CA" sz="1600">
                <a:solidFill>
                  <a:schemeClr val="tx1">
                    <a:lumMod val="50000"/>
                    <a:lumOff val="50000"/>
                  </a:schemeClr>
                </a:solidFill>
              </a:rPr>
              <a:t> </a:t>
            </a:r>
            <a:r>
              <a:rPr lang="en-CA" sz="1600" b="1">
                <a:solidFill>
                  <a:schemeClr val="tx1">
                    <a:lumMod val="50000"/>
                    <a:lumOff val="50000"/>
                  </a:schemeClr>
                </a:solidFill>
              </a:rPr>
              <a:t>clinically-relevant questions </a:t>
            </a:r>
            <a:r>
              <a:rPr lang="en-CA" sz="1600">
                <a:solidFill>
                  <a:schemeClr val="tx1">
                    <a:lumMod val="50000"/>
                    <a:lumOff val="50000"/>
                  </a:schemeClr>
                </a:solidFill>
              </a:rPr>
              <a:t>generated in </a:t>
            </a:r>
            <a:r>
              <a:rPr lang="en-CA" sz="1600" b="1">
                <a:solidFill>
                  <a:schemeClr val="tx1">
                    <a:lumMod val="50000"/>
                    <a:lumOff val="50000"/>
                  </a:schemeClr>
                </a:solidFill>
              </a:rPr>
              <a:t>PICO format</a:t>
            </a:r>
            <a:r>
              <a:rPr lang="en-CA" sz="1600">
                <a:solidFill>
                  <a:schemeClr val="tx1">
                    <a:lumMod val="50000"/>
                    <a:lumOff val="50000"/>
                  </a:schemeClr>
                </a:solidFill>
              </a:rPr>
              <a:t> (population, intervention, comparison, outcome)</a:t>
            </a:r>
          </a:p>
        </p:txBody>
      </p:sp>
      <p:sp>
        <p:nvSpPr>
          <p:cNvPr id="5" name="TextBox 4">
            <a:extLst>
              <a:ext uri="{FF2B5EF4-FFF2-40B4-BE49-F238E27FC236}">
                <a16:creationId xmlns:a16="http://schemas.microsoft.com/office/drawing/2014/main" id="{7FD88B68-1751-6E0D-2645-53FFE1FAC18D}"/>
              </a:ext>
            </a:extLst>
          </p:cNvPr>
          <p:cNvSpPr txBox="1"/>
          <p:nvPr/>
        </p:nvSpPr>
        <p:spPr>
          <a:xfrm>
            <a:off x="6194534" y="2113614"/>
            <a:ext cx="2459736" cy="3664886"/>
          </a:xfrm>
          <a:prstGeom prst="rect">
            <a:avLst/>
          </a:prstGeom>
          <a:solidFill>
            <a:srgbClr val="C9D7AF"/>
          </a:solidFill>
        </p:spPr>
        <p:txBody>
          <a:bodyPr wrap="square" rtlCol="0">
            <a:noAutofit/>
          </a:bodyPr>
          <a:lstStyle/>
          <a:p>
            <a:r>
              <a:rPr lang="en-CA" sz="2000" b="1">
                <a:solidFill>
                  <a:srgbClr val="E53E31"/>
                </a:solidFill>
              </a:rPr>
              <a:t>EVIDENCE SYNTHESIS</a:t>
            </a:r>
          </a:p>
          <a:p>
            <a:r>
              <a:rPr lang="en-CA">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a:solidFill>
                  <a:schemeClr val="tx1">
                    <a:lumMod val="50000"/>
                    <a:lumOff val="50000"/>
                  </a:schemeClr>
                </a:solidFill>
              </a:rPr>
              <a:t>Resource use</a:t>
            </a:r>
          </a:p>
          <a:p>
            <a:pPr marL="342900" indent="-342900">
              <a:buFont typeface="Arial" panose="020B0604020202020204" pitchFamily="34" charset="0"/>
              <a:buChar char="•"/>
            </a:pPr>
            <a:r>
              <a:rPr lang="en-CA">
                <a:solidFill>
                  <a:schemeClr val="tx1">
                    <a:lumMod val="50000"/>
                    <a:lumOff val="50000"/>
                  </a:schemeClr>
                </a:solidFill>
              </a:rPr>
              <a:t>Feasibility</a:t>
            </a:r>
          </a:p>
          <a:p>
            <a:pPr marL="342900" indent="-342900">
              <a:buFont typeface="Arial" panose="020B0604020202020204" pitchFamily="34" charset="0"/>
              <a:buChar char="•"/>
            </a:pPr>
            <a:r>
              <a:rPr lang="en-CA">
                <a:solidFill>
                  <a:schemeClr val="tx1">
                    <a:lumMod val="50000"/>
                    <a:lumOff val="50000"/>
                  </a:schemeClr>
                </a:solidFill>
              </a:rPr>
              <a:t>Acceptability</a:t>
            </a:r>
          </a:p>
          <a:p>
            <a:pPr marL="342900" indent="-342900">
              <a:buFont typeface="Arial" panose="020B0604020202020204" pitchFamily="34" charset="0"/>
              <a:buChar char="•"/>
            </a:pPr>
            <a:r>
              <a:rPr lang="en-CA">
                <a:solidFill>
                  <a:schemeClr val="tx1">
                    <a:lumMod val="50000"/>
                    <a:lumOff val="50000"/>
                  </a:schemeClr>
                </a:solidFill>
              </a:rPr>
              <a:t>Equity</a:t>
            </a:r>
          </a:p>
          <a:p>
            <a:pPr marL="342900" indent="-342900">
              <a:buFont typeface="Arial" panose="020B0604020202020204" pitchFamily="34" charset="0"/>
              <a:buChar char="•"/>
            </a:pPr>
            <a:r>
              <a:rPr lang="en-CA">
                <a:solidFill>
                  <a:schemeClr val="tx1">
                    <a:lumMod val="50000"/>
                    <a:lumOff val="50000"/>
                  </a:schemeClr>
                </a:solidFill>
              </a:rPr>
              <a:t>Patient values and preferences</a:t>
            </a:r>
          </a:p>
        </p:txBody>
      </p:sp>
      <p:sp>
        <p:nvSpPr>
          <p:cNvPr id="6" name="TextBox 5">
            <a:extLst>
              <a:ext uri="{FF2B5EF4-FFF2-40B4-BE49-F238E27FC236}">
                <a16:creationId xmlns:a16="http://schemas.microsoft.com/office/drawing/2014/main" id="{04DD2E67-4486-EC0E-258C-4C2C72245F17}"/>
              </a:ext>
            </a:extLst>
          </p:cNvPr>
          <p:cNvSpPr txBox="1"/>
          <p:nvPr/>
        </p:nvSpPr>
        <p:spPr>
          <a:xfrm>
            <a:off x="3571016" y="4114800"/>
            <a:ext cx="2459736" cy="1663700"/>
          </a:xfrm>
          <a:prstGeom prst="rect">
            <a:avLst/>
          </a:prstGeom>
          <a:solidFill>
            <a:srgbClr val="FED9B0"/>
          </a:solidFill>
          <a:ln w="28575">
            <a:noFill/>
          </a:ln>
        </p:spPr>
        <p:txBody>
          <a:bodyPr wrap="square" rtlCol="0">
            <a:noAutofit/>
          </a:bodyPr>
          <a:lstStyle/>
          <a:p>
            <a:r>
              <a:rPr lang="en-CA" sz="1400" b="1">
                <a:solidFill>
                  <a:schemeClr val="tx1">
                    <a:lumMod val="50000"/>
                    <a:lumOff val="50000"/>
                  </a:schemeClr>
                </a:solidFill>
              </a:rPr>
              <a:t>Example: PICO question</a:t>
            </a:r>
            <a:endParaRPr lang="en-CA" sz="1400">
              <a:solidFill>
                <a:schemeClr val="tx1">
                  <a:lumMod val="50000"/>
                  <a:lumOff val="50000"/>
                </a:schemeClr>
              </a:solidFill>
            </a:endParaRPr>
          </a:p>
          <a:p>
            <a:r>
              <a:rPr lang="en-CA" sz="1400">
                <a:solidFill>
                  <a:schemeClr val="tx1">
                    <a:lumMod val="50000"/>
                    <a:lumOff val="50000"/>
                  </a:schemeClr>
                </a:solidFill>
              </a:rPr>
              <a:t>“In individuals with clinical suspicion of light chain amyloidosis, should we perform target organ biopsy vs surrogate organ biopsy?</a:t>
            </a:r>
          </a:p>
        </p:txBody>
      </p:sp>
      <p:sp>
        <p:nvSpPr>
          <p:cNvPr id="7" name="Rectangle 6">
            <a:extLst>
              <a:ext uri="{FF2B5EF4-FFF2-40B4-BE49-F238E27FC236}">
                <a16:creationId xmlns:a16="http://schemas.microsoft.com/office/drawing/2014/main" id="{7681F31A-CD01-60BE-BF4D-E51E44BECFBC}"/>
              </a:ext>
            </a:extLst>
          </p:cNvPr>
          <p:cNvSpPr/>
          <p:nvPr/>
        </p:nvSpPr>
        <p:spPr>
          <a:xfrm>
            <a:off x="8823649" y="2113614"/>
            <a:ext cx="2459736" cy="3664886"/>
          </a:xfrm>
          <a:prstGeom prst="rect">
            <a:avLst/>
          </a:prstGeom>
          <a:solidFill>
            <a:srgbClr val="8B80A3">
              <a:alpha val="47059"/>
            </a:srgbClr>
          </a:solidFill>
        </p:spPr>
        <p:txBody>
          <a:bodyPr wrap="square">
            <a:noAutofit/>
          </a:bodyPr>
          <a:lstStyle/>
          <a:p>
            <a:r>
              <a:rPr lang="en-CA" sz="2000" b="1">
                <a:solidFill>
                  <a:srgbClr val="E53E31"/>
                </a:solidFill>
              </a:rPr>
              <a:t>MAKING RECOMMENDATIONS </a:t>
            </a:r>
            <a:endParaRPr lang="en-CA" b="1">
              <a:solidFill>
                <a:srgbClr val="E53E31"/>
              </a:solidFill>
            </a:endParaRPr>
          </a:p>
          <a:p>
            <a:r>
              <a:rPr lang="en-CA" b="1">
                <a:solidFill>
                  <a:schemeClr val="tx1">
                    <a:lumMod val="50000"/>
                    <a:lumOff val="50000"/>
                  </a:schemeClr>
                </a:solidFill>
              </a:rPr>
              <a:t>Recommendations made </a:t>
            </a:r>
            <a:r>
              <a:rPr lang="en-CA">
                <a:solidFill>
                  <a:schemeClr val="tx1">
                    <a:lumMod val="50000"/>
                    <a:lumOff val="50000"/>
                  </a:schemeClr>
                </a:solidFill>
              </a:rPr>
              <a:t>by guideline panel members based on evidence for all factors.</a:t>
            </a:r>
          </a:p>
        </p:txBody>
      </p:sp>
      <p:sp>
        <p:nvSpPr>
          <p:cNvPr id="8" name="TextBox 4">
            <a:extLst>
              <a:ext uri="{FF2B5EF4-FFF2-40B4-BE49-F238E27FC236}">
                <a16:creationId xmlns:a16="http://schemas.microsoft.com/office/drawing/2014/main" id="{83CCD80B-FF79-1933-62D6-381EF5EC2A7C}"/>
              </a:ext>
            </a:extLst>
          </p:cNvPr>
          <p:cNvSpPr txBox="1"/>
          <p:nvPr/>
        </p:nvSpPr>
        <p:spPr>
          <a:xfrm>
            <a:off x="859235" y="5905397"/>
            <a:ext cx="10331840" cy="5232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a:solidFill>
                  <a:schemeClr val="tx1">
                    <a:lumMod val="50000"/>
                    <a:lumOff val="50000"/>
                  </a:schemeClr>
                </a:solidFill>
                <a:latin typeface="Arial"/>
                <a:cs typeface="Arial"/>
              </a:rPr>
              <a:t>ASH guidelines are reviewed annually by expert work groups convened by ASH. Resources, such as this slide set, derived from guidelines that require updating are removed from the ASH website. </a:t>
            </a:r>
            <a:endParaRPr lang="en-US" sz="1400" b="1" i="1">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6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F08B-B90B-A214-9E15-7EB327BA2D84}"/>
              </a:ext>
            </a:extLst>
          </p:cNvPr>
          <p:cNvSpPr>
            <a:spLocks noGrp="1"/>
          </p:cNvSpPr>
          <p:nvPr>
            <p:ph type="title"/>
          </p:nvPr>
        </p:nvSpPr>
        <p:spPr/>
        <p:txBody>
          <a:bodyPr lIns="0" tIns="0" rIns="0" bIns="0" anchor="t"/>
          <a:lstStyle/>
          <a:p>
            <a:r>
              <a:rPr lang="en-US" sz="2650">
                <a:ea typeface="Geneva"/>
              </a:rPr>
              <a:t>Case 2: Suspected Renal Light Chain Amyloidosis (AL) </a:t>
            </a:r>
          </a:p>
        </p:txBody>
      </p:sp>
      <p:sp>
        <p:nvSpPr>
          <p:cNvPr id="3" name="Content Placeholder 2">
            <a:extLst>
              <a:ext uri="{FF2B5EF4-FFF2-40B4-BE49-F238E27FC236}">
                <a16:creationId xmlns:a16="http://schemas.microsoft.com/office/drawing/2014/main" id="{D88BA4FD-522A-2E6C-D120-0513EB163678}"/>
              </a:ext>
            </a:extLst>
          </p:cNvPr>
          <p:cNvSpPr>
            <a:spLocks noGrp="1"/>
          </p:cNvSpPr>
          <p:nvPr>
            <p:ph idx="1"/>
          </p:nvPr>
        </p:nvSpPr>
        <p:spPr/>
        <p:txBody>
          <a:bodyPr/>
          <a:lstStyle/>
          <a:p>
            <a:pPr marL="0" marR="0" indent="0">
              <a:lnSpc>
                <a:spcPct val="107000"/>
              </a:lnSpc>
              <a:spcBef>
                <a:spcPts val="0"/>
              </a:spcBef>
              <a:spcAft>
                <a:spcPts val="800"/>
              </a:spcAft>
              <a:buNone/>
            </a:pPr>
            <a:r>
              <a:rPr lang="en-US" sz="2400" b="1" dirty="0">
                <a:latin typeface="+mj-lt"/>
                <a:ea typeface="Aptos" panose="020B0004020202020204" pitchFamily="34" charset="0"/>
                <a:cs typeface="Times New Roman" panose="02020603050405020304" pitchFamily="18" charset="0"/>
              </a:rPr>
              <a:t>Part B: </a:t>
            </a:r>
            <a:r>
              <a:rPr lang="en-US" sz="2400" b="1" dirty="0">
                <a:effectLst/>
                <a:latin typeface="+mj-lt"/>
                <a:ea typeface="Aptos" panose="020B0004020202020204" pitchFamily="34" charset="0"/>
                <a:cs typeface="Times New Roman" panose="02020603050405020304" pitchFamily="18" charset="0"/>
              </a:rPr>
              <a:t>Based on the clinical presentation and laboratory findings, what is the next diagnostic test to consider?</a:t>
            </a:r>
          </a:p>
          <a:p>
            <a:pPr marL="0" marR="0" indent="0">
              <a:lnSpc>
                <a:spcPct val="107000"/>
              </a:lnSpc>
              <a:spcBef>
                <a:spcPts val="0"/>
              </a:spcBef>
              <a:spcAft>
                <a:spcPts val="800"/>
              </a:spcAft>
              <a:buNone/>
            </a:pPr>
            <a:endParaRPr lang="en-US" sz="2400" dirty="0">
              <a:effectLst/>
              <a:latin typeface="+mj-lt"/>
              <a:ea typeface="Aptos" panose="020B0004020202020204" pitchFamily="34" charset="0"/>
              <a:cs typeface="Times New Roman" panose="02020603050405020304" pitchFamily="18" charset="0"/>
            </a:endParaRPr>
          </a:p>
          <a:p>
            <a:pPr marL="457200" marR="0" indent="-457200">
              <a:lnSpc>
                <a:spcPct val="107000"/>
              </a:lnSpc>
              <a:spcBef>
                <a:spcPts val="0"/>
              </a:spcBef>
              <a:spcAft>
                <a:spcPts val="300"/>
              </a:spcAft>
              <a:buFont typeface="+mj-lt"/>
              <a:buAutoNum type="alphaUcPeriod"/>
            </a:pPr>
            <a:r>
              <a:rPr lang="en-US" sz="2400" dirty="0">
                <a:effectLst/>
                <a:latin typeface="+mj-lt"/>
                <a:ea typeface="Aptos" panose="020B0004020202020204" pitchFamily="34" charset="0"/>
                <a:cs typeface="Times New Roman" panose="02020603050405020304" pitchFamily="18" charset="0"/>
              </a:rPr>
              <a:t>Kidney ultrasound</a:t>
            </a:r>
            <a:endParaRPr lang="en-US" sz="2400" dirty="0">
              <a:latin typeface="+mj-lt"/>
              <a:ea typeface="Aptos" panose="020B0004020202020204" pitchFamily="34" charset="0"/>
              <a:cs typeface="Times New Roman" panose="02020603050405020304" pitchFamily="18" charset="0"/>
            </a:endParaRPr>
          </a:p>
          <a:p>
            <a:pPr marL="457200" marR="0" indent="-457200">
              <a:lnSpc>
                <a:spcPct val="107000"/>
              </a:lnSpc>
              <a:spcBef>
                <a:spcPts val="0"/>
              </a:spcBef>
              <a:spcAft>
                <a:spcPts val="300"/>
              </a:spcAft>
              <a:buFont typeface="+mj-lt"/>
              <a:buAutoNum type="alphaUcPeriod"/>
            </a:pPr>
            <a:r>
              <a:rPr lang="en-US" sz="2400" dirty="0">
                <a:effectLst/>
                <a:latin typeface="+mj-lt"/>
                <a:ea typeface="Aptos" panose="020B0004020202020204" pitchFamily="34" charset="0"/>
                <a:cs typeface="Times New Roman" panose="02020603050405020304" pitchFamily="18" charset="0"/>
              </a:rPr>
              <a:t>Renal biopsy</a:t>
            </a:r>
            <a:endParaRPr lang="en-US" sz="2400" dirty="0">
              <a:latin typeface="+mj-lt"/>
              <a:ea typeface="Aptos" panose="020B0004020202020204" pitchFamily="34" charset="0"/>
              <a:cs typeface="Times New Roman" panose="02020603050405020304" pitchFamily="18" charset="0"/>
            </a:endParaRPr>
          </a:p>
          <a:p>
            <a:pPr marL="457200" marR="0" indent="-457200">
              <a:lnSpc>
                <a:spcPct val="107000"/>
              </a:lnSpc>
              <a:spcBef>
                <a:spcPts val="0"/>
              </a:spcBef>
              <a:spcAft>
                <a:spcPts val="300"/>
              </a:spcAft>
              <a:buFont typeface="+mj-lt"/>
              <a:buAutoNum type="alphaUcPeriod"/>
            </a:pPr>
            <a:r>
              <a:rPr lang="en-US" sz="2400" b="1" dirty="0">
                <a:solidFill>
                  <a:srgbClr val="E63E30"/>
                </a:solidFill>
                <a:effectLst/>
                <a:latin typeface="+mj-lt"/>
                <a:ea typeface="Aptos" panose="020B0004020202020204" pitchFamily="34" charset="0"/>
                <a:cs typeface="Times New Roman" panose="02020603050405020304" pitchFamily="18" charset="0"/>
              </a:rPr>
              <a:t>Abdominal fat pad biopsy and bone marrow biopsy</a:t>
            </a:r>
            <a:endParaRPr lang="en-US" sz="2400" b="1" dirty="0">
              <a:solidFill>
                <a:srgbClr val="E63E30"/>
              </a:solidFill>
              <a:latin typeface="+mj-lt"/>
              <a:ea typeface="Aptos" panose="020B0004020202020204" pitchFamily="34" charset="0"/>
              <a:cs typeface="Times New Roman" panose="02020603050405020304" pitchFamily="18" charset="0"/>
            </a:endParaRPr>
          </a:p>
          <a:p>
            <a:pPr marL="457200" marR="0" indent="-457200">
              <a:lnSpc>
                <a:spcPct val="107000"/>
              </a:lnSpc>
              <a:spcBef>
                <a:spcPts val="0"/>
              </a:spcBef>
              <a:spcAft>
                <a:spcPts val="300"/>
              </a:spcAft>
              <a:buFont typeface="+mj-lt"/>
              <a:buAutoNum type="alphaUcPeriod"/>
            </a:pPr>
            <a:r>
              <a:rPr lang="en-US" sz="2400" dirty="0">
                <a:effectLst/>
                <a:latin typeface="+mj-lt"/>
                <a:ea typeface="Aptos" panose="020B0004020202020204" pitchFamily="34" charset="0"/>
                <a:cs typeface="Times New Roman" panose="02020603050405020304" pitchFamily="18" charset="0"/>
              </a:rPr>
              <a:t>Cardiac MRI</a:t>
            </a:r>
          </a:p>
          <a:p>
            <a:endParaRPr lang="en-US" sz="2400" dirty="0">
              <a:latin typeface="+mj-lt"/>
            </a:endParaRPr>
          </a:p>
        </p:txBody>
      </p:sp>
    </p:spTree>
    <p:extLst>
      <p:ext uri="{BB962C8B-B14F-4D97-AF65-F5344CB8AC3E}">
        <p14:creationId xmlns:p14="http://schemas.microsoft.com/office/powerpoint/2010/main" val="337858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F08B-B90B-A214-9E15-7EB327BA2D84}"/>
              </a:ext>
            </a:extLst>
          </p:cNvPr>
          <p:cNvSpPr>
            <a:spLocks noGrp="1"/>
          </p:cNvSpPr>
          <p:nvPr>
            <p:ph type="title"/>
          </p:nvPr>
        </p:nvSpPr>
        <p:spPr/>
        <p:txBody>
          <a:bodyPr lIns="0" tIns="0" rIns="0" bIns="0" anchor="t"/>
          <a:lstStyle/>
          <a:p>
            <a:r>
              <a:rPr lang="en-US" sz="2650">
                <a:ea typeface="Geneva"/>
              </a:rPr>
              <a:t>Case 2: Suspected Renal Light Chain Amyloidosis (AL) </a:t>
            </a:r>
          </a:p>
        </p:txBody>
      </p:sp>
      <p:sp>
        <p:nvSpPr>
          <p:cNvPr id="3" name="Content Placeholder 2">
            <a:extLst>
              <a:ext uri="{FF2B5EF4-FFF2-40B4-BE49-F238E27FC236}">
                <a16:creationId xmlns:a16="http://schemas.microsoft.com/office/drawing/2014/main" id="{D88BA4FD-522A-2E6C-D120-0513EB163678}"/>
              </a:ext>
            </a:extLst>
          </p:cNvPr>
          <p:cNvSpPr>
            <a:spLocks noGrp="1"/>
          </p:cNvSpPr>
          <p:nvPr>
            <p:ph idx="1"/>
          </p:nvPr>
        </p:nvSpPr>
        <p:spPr>
          <a:xfrm>
            <a:off x="419099" y="2033093"/>
            <a:ext cx="11232969" cy="4221057"/>
          </a:xfrm>
        </p:spPr>
        <p:txBody>
          <a:bodyPr lIns="0" tIns="0" rIns="0" bIns="0" anchor="t"/>
          <a:lstStyle/>
          <a:p>
            <a:pPr marL="0" indent="0">
              <a:lnSpc>
                <a:spcPct val="107000"/>
              </a:lnSpc>
              <a:spcBef>
                <a:spcPts val="0"/>
              </a:spcBef>
              <a:spcAft>
                <a:spcPts val="1400"/>
              </a:spcAft>
              <a:buNone/>
            </a:pPr>
            <a:r>
              <a:rPr lang="en-US" sz="2400" b="1" dirty="0">
                <a:effectLst/>
                <a:latin typeface="+mj-lt"/>
                <a:ea typeface="Aptos" panose="020B0004020202020204" pitchFamily="34" charset="0"/>
                <a:cs typeface="Times New Roman"/>
              </a:rPr>
              <a:t>Part B: Based on the clinical presentation and laboratory findings, what is the next diagnostic test to consider?</a:t>
            </a:r>
            <a:endParaRPr lang="en-US" dirty="0">
              <a:latin typeface="+mj-lt"/>
              <a:cs typeface="Times New Roman"/>
            </a:endParaRPr>
          </a:p>
          <a:p>
            <a:pPr marL="457200" marR="0" indent="-457200">
              <a:lnSpc>
                <a:spcPct val="107000"/>
              </a:lnSpc>
              <a:spcBef>
                <a:spcPts val="0"/>
              </a:spcBef>
              <a:spcAft>
                <a:spcPts val="1400"/>
              </a:spcAft>
              <a:buAutoNum type="alphaUcPeriod"/>
            </a:pPr>
            <a:r>
              <a:rPr lang="en-US" sz="2400" dirty="0">
                <a:effectLst/>
                <a:latin typeface="+mj-lt"/>
                <a:ea typeface="Aptos" panose="020B0004020202020204" pitchFamily="34" charset="0"/>
                <a:cs typeface="Times New Roman"/>
              </a:rPr>
              <a:t>Kidney ultrasound</a:t>
            </a:r>
            <a:endParaRPr lang="en-US" sz="2650" dirty="0"/>
          </a:p>
          <a:p>
            <a:pPr marL="457200" marR="0" indent="-457200">
              <a:lnSpc>
                <a:spcPct val="107000"/>
              </a:lnSpc>
              <a:spcBef>
                <a:spcPts val="0"/>
              </a:spcBef>
              <a:spcAft>
                <a:spcPts val="300"/>
              </a:spcAft>
              <a:buAutoNum type="alphaUcPeriod"/>
            </a:pPr>
            <a:r>
              <a:rPr lang="en-US" sz="2400" dirty="0">
                <a:effectLst/>
                <a:latin typeface="+mj-lt"/>
                <a:ea typeface="Aptos" panose="020B0004020202020204" pitchFamily="34" charset="0"/>
                <a:cs typeface="Times New Roman"/>
              </a:rPr>
              <a:t>Renal biopsy</a:t>
            </a:r>
            <a:endParaRPr lang="en-US" sz="2400" dirty="0">
              <a:latin typeface="+mj-lt"/>
              <a:ea typeface="Aptos" panose="020B0004020202020204" pitchFamily="34" charset="0"/>
              <a:cs typeface="Times New Roman"/>
            </a:endParaRPr>
          </a:p>
          <a:p>
            <a:pPr marL="457200" marR="0" indent="-457200">
              <a:lnSpc>
                <a:spcPct val="107000"/>
              </a:lnSpc>
              <a:spcBef>
                <a:spcPts val="0"/>
              </a:spcBef>
              <a:spcAft>
                <a:spcPts val="300"/>
              </a:spcAft>
              <a:buAutoNum type="alphaUcPeriod"/>
            </a:pPr>
            <a:r>
              <a:rPr lang="en-US" sz="2400" b="1" dirty="0">
                <a:solidFill>
                  <a:srgbClr val="E63E30"/>
                </a:solidFill>
                <a:effectLst/>
                <a:latin typeface="+mj-lt"/>
                <a:ea typeface="Aptos" panose="020B0004020202020204" pitchFamily="34" charset="0"/>
                <a:cs typeface="Times New Roman"/>
              </a:rPr>
              <a:t>Abdominal fat pad biopsy and bone marrow biopsy</a:t>
            </a:r>
            <a:endParaRPr lang="en-US" sz="2400" b="1" dirty="0">
              <a:solidFill>
                <a:srgbClr val="E63E30"/>
              </a:solidFill>
              <a:latin typeface="+mj-lt"/>
              <a:ea typeface="Aptos" panose="020B0004020202020204" pitchFamily="34" charset="0"/>
              <a:cs typeface="Times New Roman"/>
            </a:endParaRPr>
          </a:p>
          <a:p>
            <a:pPr marL="457200" marR="0" indent="-457200">
              <a:lnSpc>
                <a:spcPct val="107000"/>
              </a:lnSpc>
              <a:spcBef>
                <a:spcPts val="0"/>
              </a:spcBef>
              <a:spcAft>
                <a:spcPts val="800"/>
              </a:spcAft>
              <a:buAutoNum type="alphaUcPeriod"/>
            </a:pPr>
            <a:r>
              <a:rPr lang="en-US" sz="2400" dirty="0">
                <a:effectLst/>
                <a:latin typeface="+mj-lt"/>
                <a:ea typeface="Aptos" panose="020B0004020202020204" pitchFamily="34" charset="0"/>
                <a:cs typeface="Times New Roman"/>
              </a:rPr>
              <a:t>Cardiac MRI</a:t>
            </a:r>
          </a:p>
        </p:txBody>
      </p:sp>
    </p:spTree>
    <p:extLst>
      <p:ext uri="{BB962C8B-B14F-4D97-AF65-F5344CB8AC3E}">
        <p14:creationId xmlns:p14="http://schemas.microsoft.com/office/powerpoint/2010/main" val="2991707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7ED2-CB69-8FBE-3658-59341EF407CD}"/>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CECEBC2A-9BC6-2ABA-C1CE-640328B73761}"/>
              </a:ext>
            </a:extLst>
          </p:cNvPr>
          <p:cNvSpPr>
            <a:spLocks noGrp="1"/>
          </p:cNvSpPr>
          <p:nvPr>
            <p:ph idx="1"/>
          </p:nvPr>
        </p:nvSpPr>
        <p:spPr>
          <a:xfrm>
            <a:off x="419100" y="1915528"/>
            <a:ext cx="10972800" cy="3954624"/>
          </a:xfrm>
        </p:spPr>
        <p:txBody>
          <a:bodyPr lIns="0" tIns="0" rIns="0" bIns="0" anchor="t"/>
          <a:lstStyle/>
          <a:p>
            <a:pPr marL="0" indent="0">
              <a:spcAft>
                <a:spcPts val="1200"/>
              </a:spcAft>
              <a:buNone/>
            </a:pPr>
            <a:r>
              <a:rPr lang="en-US" sz="2000" b="1" dirty="0">
                <a:effectLst/>
                <a:latin typeface="+mj-lt"/>
                <a:ea typeface="Aptos" panose="020B0004020202020204" pitchFamily="34" charset="0"/>
                <a:cs typeface="Times New Roman"/>
              </a:rPr>
              <a:t>Part C: The abdominal fat pad </a:t>
            </a:r>
            <a:r>
              <a:rPr lang="en-US" sz="2000" b="1" dirty="0">
                <a:solidFill>
                  <a:srgbClr val="7F7F7F"/>
                </a:solidFill>
                <a:effectLst/>
                <a:latin typeface="+mj-lt"/>
                <a:ea typeface="Aptos" panose="020B0004020202020204" pitchFamily="34" charset="0"/>
                <a:cs typeface="Times New Roman"/>
              </a:rPr>
              <a:t>sampling </a:t>
            </a:r>
            <a:r>
              <a:rPr lang="en-US" sz="2000" b="1" dirty="0">
                <a:effectLst/>
                <a:latin typeface="+mj-lt"/>
                <a:ea typeface="Aptos" panose="020B0004020202020204" pitchFamily="34" charset="0"/>
                <a:cs typeface="Times New Roman"/>
              </a:rPr>
              <a:t>was positive for amyloid with Congo red staining, but mass spectrometry results were inconclusive. Bone </a:t>
            </a:r>
            <a:r>
              <a:rPr lang="en-US" sz="2000" b="1" dirty="0">
                <a:latin typeface="+mj-lt"/>
                <a:ea typeface="Aptos" panose="020B0004020202020204" pitchFamily="34" charset="0"/>
                <a:cs typeface="Times New Roman"/>
              </a:rPr>
              <a:t>marrow</a:t>
            </a:r>
            <a:r>
              <a:rPr lang="en-US" sz="2000" b="1" dirty="0">
                <a:effectLst/>
                <a:latin typeface="+mj-lt"/>
                <a:ea typeface="Aptos" panose="020B0004020202020204" pitchFamily="34" charset="0"/>
                <a:cs typeface="Times New Roman"/>
              </a:rPr>
              <a:t> biopsy revealed 10% plasma cells with negative </a:t>
            </a:r>
            <a:r>
              <a:rPr lang="en-US" sz="2000" b="1" dirty="0">
                <a:latin typeface="+mj-lt"/>
                <a:ea typeface="Aptos" panose="020B0004020202020204" pitchFamily="34" charset="0"/>
                <a:cs typeface="Times New Roman"/>
              </a:rPr>
              <a:t>Congo</a:t>
            </a:r>
            <a:r>
              <a:rPr lang="en-US" sz="2000" b="1" dirty="0">
                <a:effectLst/>
                <a:latin typeface="+mj-lt"/>
                <a:ea typeface="Aptos" panose="020B0004020202020204" pitchFamily="34" charset="0"/>
                <a:cs typeface="Times New Roman"/>
              </a:rPr>
              <a:t> red stain. What is the next best step in management of this patient?</a:t>
            </a:r>
            <a:endParaRPr lang="en-US" sz="2000" b="1" dirty="0">
              <a:latin typeface="+mj-lt"/>
              <a:ea typeface="Aptos" panose="020B0004020202020204" pitchFamily="34" charset="0"/>
              <a:cs typeface="Times New Roman"/>
            </a:endParaRPr>
          </a:p>
          <a:p>
            <a:pPr marL="457200" indent="-457200">
              <a:buFont typeface="+mj-lt"/>
              <a:buAutoNum type="alphaUcPeriod"/>
            </a:pPr>
            <a:r>
              <a:rPr lang="en-US" sz="2000" dirty="0">
                <a:effectLst/>
                <a:latin typeface="+mj-lt"/>
                <a:ea typeface="Aptos" panose="020B0004020202020204" pitchFamily="34" charset="0"/>
                <a:cs typeface="Times New Roman"/>
              </a:rPr>
              <a:t>Repeat fat pad biopsy</a:t>
            </a:r>
            <a:endParaRPr lang="en-US" sz="2000" dirty="0">
              <a:latin typeface="+mj-lt"/>
              <a:ea typeface="Aptos" panose="020B0004020202020204" pitchFamily="34" charset="0"/>
              <a:cs typeface="Times New Roman"/>
            </a:endParaRPr>
          </a:p>
          <a:p>
            <a:pPr marL="457200" indent="-457200">
              <a:buFont typeface="+mj-lt"/>
              <a:buAutoNum type="alphaUcPeriod"/>
            </a:pPr>
            <a:r>
              <a:rPr lang="en-US" sz="2000" dirty="0">
                <a:effectLst/>
                <a:latin typeface="+mj-lt"/>
                <a:ea typeface="Aptos" panose="020B0004020202020204" pitchFamily="34" charset="0"/>
                <a:cs typeface="Times New Roman"/>
              </a:rPr>
              <a:t>Perform a renal biopsy</a:t>
            </a:r>
            <a:endParaRPr lang="en-US" sz="2000" dirty="0">
              <a:latin typeface="+mj-lt"/>
              <a:ea typeface="Aptos" panose="020B0004020202020204" pitchFamily="34" charset="0"/>
              <a:cs typeface="Times New Roman"/>
            </a:endParaRPr>
          </a:p>
          <a:p>
            <a:pPr marL="457200" indent="-457200">
              <a:buFont typeface="+mj-lt"/>
              <a:buAutoNum type="alphaUcPeriod"/>
            </a:pPr>
            <a:r>
              <a:rPr lang="en-US" sz="2000" dirty="0">
                <a:effectLst/>
                <a:latin typeface="+mj-lt"/>
                <a:ea typeface="Aptos" panose="020B0004020202020204" pitchFamily="34" charset="0"/>
                <a:cs typeface="Times New Roman"/>
              </a:rPr>
              <a:t>Perform endomyocardial biopsy</a:t>
            </a:r>
            <a:endParaRPr lang="en-US" sz="2000" dirty="0">
              <a:latin typeface="+mj-lt"/>
              <a:ea typeface="Aptos" panose="020B0004020202020204" pitchFamily="34" charset="0"/>
              <a:cs typeface="Times New Roman"/>
            </a:endParaRPr>
          </a:p>
          <a:p>
            <a:pPr marL="457200" indent="-457200">
              <a:buAutoNum type="alphaUcPeriod"/>
            </a:pPr>
            <a:r>
              <a:rPr lang="en-US" sz="2000" dirty="0">
                <a:effectLst/>
                <a:latin typeface="+mj-lt"/>
                <a:ea typeface="Aptos" panose="020B0004020202020204" pitchFamily="34" charset="0"/>
                <a:cs typeface="Times New Roman"/>
              </a:rPr>
              <a:t>Perform Bone Scintigraphy </a:t>
            </a:r>
            <a:r>
              <a:rPr lang="en-US" sz="2000" dirty="0">
                <a:latin typeface="+mj-lt"/>
                <a:ea typeface="Calibri"/>
                <a:cs typeface="Calibri"/>
              </a:rPr>
              <a:t>(Tc-99 m-PYP, Tc-99m-DPD, or Tc-99m-HMDP) </a:t>
            </a:r>
          </a:p>
          <a:p>
            <a:pPr marL="457200" indent="-457200">
              <a:buAutoNum type="alphaUcPeriod"/>
            </a:pPr>
            <a:r>
              <a:rPr lang="en-US" sz="2000" dirty="0">
                <a:effectLst/>
                <a:latin typeface="+mj-lt"/>
                <a:ea typeface="Aptos" panose="020B0004020202020204" pitchFamily="34" charset="0"/>
                <a:cs typeface="Times New Roman"/>
              </a:rPr>
              <a:t>Monitor renal function and proteinuria in 6 months</a:t>
            </a:r>
            <a:endParaRPr lang="en-US" sz="2000" dirty="0"/>
          </a:p>
          <a:p>
            <a:pPr marL="457200" indent="-457200">
              <a:buFont typeface="+mj-lt"/>
              <a:buAutoNum type="alphaUcPeriod"/>
            </a:pPr>
            <a:endParaRPr lang="en-US" sz="2400" dirty="0">
              <a:effectLst/>
              <a:latin typeface="+mj-lt"/>
              <a:ea typeface="Aptos" panose="020B0004020202020204" pitchFamily="34" charset="0"/>
              <a:cs typeface="Times New Roman" panose="02020603050405020304" pitchFamily="18" charset="0"/>
            </a:endParaRPr>
          </a:p>
          <a:p>
            <a:pPr marL="456565" indent="-456565"/>
            <a:endParaRPr lang="en-US" sz="2400" dirty="0">
              <a:latin typeface="+mj-lt"/>
            </a:endParaRPr>
          </a:p>
        </p:txBody>
      </p:sp>
    </p:spTree>
    <p:extLst>
      <p:ext uri="{BB962C8B-B14F-4D97-AF65-F5344CB8AC3E}">
        <p14:creationId xmlns:p14="http://schemas.microsoft.com/office/powerpoint/2010/main" val="1938439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7ED2-CB69-8FBE-3658-59341EF407CD}"/>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CECEBC2A-9BC6-2ABA-C1CE-640328B73761}"/>
              </a:ext>
            </a:extLst>
          </p:cNvPr>
          <p:cNvSpPr>
            <a:spLocks noGrp="1"/>
          </p:cNvSpPr>
          <p:nvPr>
            <p:ph idx="1"/>
          </p:nvPr>
        </p:nvSpPr>
        <p:spPr>
          <a:xfrm>
            <a:off x="-165460" y="1845095"/>
            <a:ext cx="12141919" cy="4460193"/>
          </a:xfrm>
        </p:spPr>
        <p:txBody>
          <a:bodyPr lIns="0" tIns="0" rIns="0" bIns="0" anchor="t"/>
          <a:lstStyle/>
          <a:p>
            <a:pPr marL="608965" lvl="1" indent="0">
              <a:buNone/>
            </a:pPr>
            <a:r>
              <a:rPr lang="en-US" sz="2000" b="1" dirty="0">
                <a:effectLst/>
                <a:latin typeface="+mj-lt"/>
                <a:ea typeface="Aptos" panose="020B0004020202020204" pitchFamily="34" charset="0"/>
                <a:cs typeface="Times New Roman"/>
              </a:rPr>
              <a:t>Part C: The abdominal fat pad sampling was positive for amyloid with Congo red staining, but mass spectrometry results were inconclusive. Bone </a:t>
            </a:r>
            <a:r>
              <a:rPr lang="en-US" sz="2000" b="1" dirty="0">
                <a:latin typeface="+mj-lt"/>
                <a:ea typeface="Aptos" panose="020B0004020202020204" pitchFamily="34" charset="0"/>
                <a:cs typeface="Times New Roman"/>
              </a:rPr>
              <a:t>marrow</a:t>
            </a:r>
            <a:r>
              <a:rPr lang="en-US" sz="2000" b="1" dirty="0">
                <a:effectLst/>
                <a:latin typeface="+mj-lt"/>
                <a:ea typeface="Aptos" panose="020B0004020202020204" pitchFamily="34" charset="0"/>
                <a:cs typeface="Times New Roman"/>
              </a:rPr>
              <a:t> biopsy revealed 10% plasma cells with negative </a:t>
            </a:r>
            <a:r>
              <a:rPr lang="en-US" sz="2000" b="1" dirty="0">
                <a:latin typeface="+mj-lt"/>
                <a:ea typeface="Aptos" panose="020B0004020202020204" pitchFamily="34" charset="0"/>
                <a:cs typeface="Times New Roman"/>
              </a:rPr>
              <a:t>Congo</a:t>
            </a:r>
            <a:r>
              <a:rPr lang="en-US" sz="2000" b="1" dirty="0">
                <a:effectLst/>
                <a:latin typeface="+mj-lt"/>
                <a:ea typeface="Aptos" panose="020B0004020202020204" pitchFamily="34" charset="0"/>
                <a:cs typeface="Times New Roman"/>
              </a:rPr>
              <a:t> red stain. What is the next best step in management of this patient?</a:t>
            </a:r>
            <a:endParaRPr lang="en-US" sz="2000" dirty="0">
              <a:cs typeface="Times New Roman"/>
            </a:endParaRPr>
          </a:p>
          <a:p>
            <a:pPr marL="989965" lvl="1" indent="-380365"/>
            <a:endParaRPr lang="en-US" sz="2000" b="1" dirty="0">
              <a:latin typeface="+mj-lt"/>
              <a:ea typeface="Aptos" panose="020B0004020202020204" pitchFamily="34" charset="0"/>
              <a:cs typeface="Times New Roman" panose="02020603050405020304" pitchFamily="18" charset="0"/>
            </a:endParaRPr>
          </a:p>
          <a:p>
            <a:pPr marL="1066165" lvl="1" indent="-457200">
              <a:spcBef>
                <a:spcPts val="0"/>
              </a:spcBef>
              <a:spcAft>
                <a:spcPts val="300"/>
              </a:spcAft>
              <a:buFont typeface="+mj-lt"/>
              <a:buAutoNum type="alphaUcPeriod"/>
            </a:pPr>
            <a:r>
              <a:rPr lang="en-US" sz="2000" dirty="0">
                <a:effectLst/>
                <a:latin typeface="+mj-lt"/>
                <a:ea typeface="Aptos" panose="020B0004020202020204" pitchFamily="34" charset="0"/>
                <a:cs typeface="Times New Roman"/>
              </a:rPr>
              <a:t>Repeat fat pad biopsy</a:t>
            </a:r>
            <a:endParaRPr lang="en-US" sz="2000" dirty="0">
              <a:latin typeface="+mj-lt"/>
              <a:ea typeface="Aptos" panose="020B0004020202020204" pitchFamily="34" charset="0"/>
              <a:cs typeface="Times New Roman"/>
            </a:endParaRPr>
          </a:p>
          <a:p>
            <a:pPr marL="1066165" lvl="1" indent="-457200">
              <a:spcBef>
                <a:spcPts val="0"/>
              </a:spcBef>
              <a:spcAft>
                <a:spcPts val="300"/>
              </a:spcAft>
              <a:buFont typeface="+mj-lt"/>
              <a:buAutoNum type="alphaUcPeriod"/>
            </a:pPr>
            <a:r>
              <a:rPr lang="en-US" sz="2000" b="1" dirty="0">
                <a:solidFill>
                  <a:srgbClr val="E63E30"/>
                </a:solidFill>
                <a:effectLst/>
                <a:latin typeface="+mj-lt"/>
                <a:ea typeface="Aptos" panose="020B0004020202020204" pitchFamily="34" charset="0"/>
                <a:cs typeface="Times New Roman"/>
              </a:rPr>
              <a:t>Perform a renal biopsy</a:t>
            </a:r>
            <a:endParaRPr lang="en-US" sz="2000" b="1" dirty="0">
              <a:solidFill>
                <a:srgbClr val="E63E30"/>
              </a:solidFill>
              <a:latin typeface="+mj-lt"/>
              <a:ea typeface="Aptos" panose="020B0004020202020204" pitchFamily="34" charset="0"/>
              <a:cs typeface="Times New Roman"/>
            </a:endParaRPr>
          </a:p>
          <a:p>
            <a:pPr marL="1066165" lvl="1" indent="-457200">
              <a:spcBef>
                <a:spcPts val="0"/>
              </a:spcBef>
              <a:spcAft>
                <a:spcPts val="300"/>
              </a:spcAft>
              <a:buFont typeface="+mj-lt"/>
              <a:buAutoNum type="alphaUcPeriod"/>
            </a:pPr>
            <a:r>
              <a:rPr lang="en-US" sz="2000" dirty="0">
                <a:effectLst/>
                <a:latin typeface="+mj-lt"/>
                <a:ea typeface="Aptos" panose="020B0004020202020204" pitchFamily="34" charset="0"/>
                <a:cs typeface="Times New Roman"/>
              </a:rPr>
              <a:t>Perform endomyocardial biopsy</a:t>
            </a:r>
            <a:endParaRPr lang="en-US" sz="2000" dirty="0">
              <a:latin typeface="+mj-lt"/>
              <a:ea typeface="Aptos" panose="020B0004020202020204" pitchFamily="34" charset="0"/>
              <a:cs typeface="Times New Roman"/>
            </a:endParaRPr>
          </a:p>
          <a:p>
            <a:pPr marL="1066165" lvl="1" indent="-457200">
              <a:spcBef>
                <a:spcPts val="0"/>
              </a:spcBef>
              <a:spcAft>
                <a:spcPts val="300"/>
              </a:spcAft>
              <a:buFont typeface="+mj-lt"/>
              <a:buAutoNum type="alphaUcPeriod"/>
            </a:pPr>
            <a:r>
              <a:rPr lang="en-US" sz="2000" dirty="0">
                <a:effectLst/>
                <a:latin typeface="+mj-lt"/>
                <a:ea typeface="Aptos" panose="020B0004020202020204" pitchFamily="34" charset="0"/>
                <a:cs typeface="Times New Roman"/>
              </a:rPr>
              <a:t>Perform Bone Scintigraphy (</a:t>
            </a:r>
            <a:r>
              <a:rPr lang="en-US" sz="2000" dirty="0">
                <a:latin typeface="+mj-lt"/>
                <a:ea typeface="Aptos" panose="020B0004020202020204" pitchFamily="34" charset="0"/>
                <a:cs typeface="Times New Roman"/>
              </a:rPr>
              <a:t>Tc-99 m-PYP</a:t>
            </a:r>
            <a:r>
              <a:rPr lang="en-US" sz="2000" dirty="0">
                <a:effectLst/>
                <a:latin typeface="+mj-lt"/>
                <a:ea typeface="Aptos" panose="020B0004020202020204" pitchFamily="34" charset="0"/>
                <a:cs typeface="Times New Roman"/>
              </a:rPr>
              <a:t>, </a:t>
            </a:r>
            <a:r>
              <a:rPr lang="en-US" sz="2000" dirty="0">
                <a:latin typeface="+mj-lt"/>
                <a:ea typeface="Aptos" panose="020B0004020202020204" pitchFamily="34" charset="0"/>
                <a:cs typeface="Times New Roman"/>
              </a:rPr>
              <a:t>Tc-99m-DPD</a:t>
            </a:r>
            <a:r>
              <a:rPr lang="en-US" sz="2000" dirty="0">
                <a:effectLst/>
                <a:latin typeface="+mj-lt"/>
                <a:ea typeface="Aptos" panose="020B0004020202020204" pitchFamily="34" charset="0"/>
                <a:cs typeface="Times New Roman"/>
              </a:rPr>
              <a:t>, </a:t>
            </a:r>
            <a:r>
              <a:rPr lang="en-US" sz="2000" dirty="0">
                <a:latin typeface="+mj-lt"/>
                <a:ea typeface="Aptos" panose="020B0004020202020204" pitchFamily="34" charset="0"/>
                <a:cs typeface="Times New Roman"/>
              </a:rPr>
              <a:t>or Tc-99m-HMDP</a:t>
            </a:r>
            <a:r>
              <a:rPr lang="en-US" sz="2000" dirty="0">
                <a:effectLst/>
                <a:latin typeface="+mj-lt"/>
                <a:ea typeface="Aptos" panose="020B0004020202020204" pitchFamily="34" charset="0"/>
                <a:cs typeface="Times New Roman"/>
              </a:rPr>
              <a:t>)</a:t>
            </a:r>
            <a:endParaRPr lang="en-US" sz="2000" dirty="0">
              <a:latin typeface="+mj-lt"/>
              <a:ea typeface="Aptos" panose="020B0004020202020204" pitchFamily="34" charset="0"/>
              <a:cs typeface="Times New Roman"/>
            </a:endParaRPr>
          </a:p>
          <a:p>
            <a:pPr marL="1066165" lvl="1" indent="-457200">
              <a:spcBef>
                <a:spcPts val="0"/>
              </a:spcBef>
              <a:spcAft>
                <a:spcPts val="300"/>
              </a:spcAft>
              <a:buFont typeface="+mj-lt"/>
              <a:buAutoNum type="alphaUcPeriod"/>
            </a:pPr>
            <a:r>
              <a:rPr lang="en-US" sz="2000" dirty="0">
                <a:effectLst/>
                <a:latin typeface="+mj-lt"/>
                <a:ea typeface="Aptos" panose="020B0004020202020204" pitchFamily="34" charset="0"/>
                <a:cs typeface="Times New Roman"/>
              </a:rPr>
              <a:t>Monitor renal function and proteinuria in 6 months</a:t>
            </a:r>
          </a:p>
          <a:p>
            <a:pPr marL="989965" lvl="1" indent="-380365"/>
            <a:endParaRPr lang="en-US" dirty="0">
              <a:latin typeface="+mj-lt"/>
              <a:cs typeface="Calibri"/>
            </a:endParaRPr>
          </a:p>
        </p:txBody>
      </p:sp>
    </p:spTree>
    <p:extLst>
      <p:ext uri="{BB962C8B-B14F-4D97-AF65-F5344CB8AC3E}">
        <p14:creationId xmlns:p14="http://schemas.microsoft.com/office/powerpoint/2010/main" val="2722159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D59F-496E-5459-7C10-CE9E569D1903}"/>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7063E942-9157-9A91-B8FF-4BDF0254D944}"/>
              </a:ext>
            </a:extLst>
          </p:cNvPr>
          <p:cNvSpPr>
            <a:spLocks noGrp="1"/>
          </p:cNvSpPr>
          <p:nvPr>
            <p:ph idx="1"/>
          </p:nvPr>
        </p:nvSpPr>
        <p:spPr/>
        <p:txBody>
          <a:bodyPr lIns="0" tIns="0" rIns="0" bIns="0" anchor="t"/>
          <a:lstStyle/>
          <a:p>
            <a:pPr marL="0" indent="0">
              <a:buNone/>
            </a:pPr>
            <a:r>
              <a:rPr lang="en-US" sz="2400" dirty="0">
                <a:ea typeface="Geneva"/>
              </a:rPr>
              <a:t>Part D: The patient’s renal biopsy confirms AL with a lambda light chain. Echo was normal. What lab tests could be performed to evaluate for cardiac involvement?</a:t>
            </a:r>
          </a:p>
          <a:p>
            <a:pPr marL="0" indent="0">
              <a:buNone/>
            </a:pPr>
            <a:endParaRPr lang="en-US" sz="2400" dirty="0"/>
          </a:p>
          <a:p>
            <a:pPr marL="514350" indent="-514350">
              <a:buFont typeface="+mj-lt"/>
              <a:buAutoNum type="alphaUcPeriod"/>
            </a:pPr>
            <a:r>
              <a:rPr lang="en-US" sz="2400" dirty="0">
                <a:ea typeface="Geneva"/>
              </a:rPr>
              <a:t>C reactive protein, Erythrocyte sedimentation rate</a:t>
            </a:r>
          </a:p>
          <a:p>
            <a:pPr marL="514350" indent="-514350">
              <a:buFont typeface="+mj-lt"/>
              <a:buAutoNum type="alphaUcPeriod"/>
            </a:pPr>
            <a:r>
              <a:rPr lang="en-US" sz="2400" dirty="0">
                <a:ea typeface="Geneva"/>
              </a:rPr>
              <a:t>NT-</a:t>
            </a:r>
            <a:r>
              <a:rPr lang="en-US" sz="2400" dirty="0" err="1">
                <a:ea typeface="Geneva"/>
              </a:rPr>
              <a:t>proBNP</a:t>
            </a:r>
            <a:r>
              <a:rPr lang="en-US" sz="2400" dirty="0">
                <a:ea typeface="Geneva"/>
              </a:rPr>
              <a:t> and high sensitivity troponin</a:t>
            </a:r>
          </a:p>
          <a:p>
            <a:pPr marL="514350" indent="-514350">
              <a:buAutoNum type="alphaUcPeriod"/>
            </a:pPr>
            <a:r>
              <a:rPr lang="en-CA" sz="2400" dirty="0">
                <a:ea typeface="Calibri"/>
                <a:cs typeface="Calibri"/>
              </a:rPr>
              <a:t>Bone scintigraphy using Tc99m-PYP, Tc99-DPD</a:t>
            </a:r>
            <a:r>
              <a:rPr lang="en-CA" sz="2400" dirty="0">
                <a:solidFill>
                  <a:schemeClr val="tx1">
                    <a:lumMod val="50000"/>
                    <a:lumOff val="50000"/>
                  </a:schemeClr>
                </a:solidFill>
                <a:ea typeface="Calibri"/>
                <a:cs typeface="Calibri"/>
              </a:rPr>
              <a:t> </a:t>
            </a:r>
            <a:r>
              <a:rPr lang="en-US" sz="2400" dirty="0">
                <a:solidFill>
                  <a:schemeClr val="tx1">
                    <a:lumMod val="50000"/>
                    <a:lumOff val="50000"/>
                  </a:schemeClr>
                </a:solidFill>
                <a:ea typeface="Calibri"/>
                <a:cs typeface="Calibri"/>
              </a:rPr>
              <a:t>or Tc99m-HMDP</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068348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D59F-496E-5459-7C10-CE9E569D1903}"/>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7063E942-9157-9A91-B8FF-4BDF0254D944}"/>
              </a:ext>
            </a:extLst>
          </p:cNvPr>
          <p:cNvSpPr>
            <a:spLocks noGrp="1"/>
          </p:cNvSpPr>
          <p:nvPr>
            <p:ph idx="1"/>
          </p:nvPr>
        </p:nvSpPr>
        <p:spPr/>
        <p:txBody>
          <a:bodyPr lIns="0" tIns="0" rIns="0" bIns="0" anchor="t"/>
          <a:lstStyle/>
          <a:p>
            <a:pPr marL="0" indent="0">
              <a:buNone/>
            </a:pPr>
            <a:r>
              <a:rPr lang="en-US" sz="2400" dirty="0">
                <a:ea typeface="Geneva"/>
              </a:rPr>
              <a:t>Part D: The patient’s renal biopsy confirms AL with a lambda light chain. Echo was normal. What lab tests could be performed to evaluate for cardiac involvement?</a:t>
            </a:r>
          </a:p>
          <a:p>
            <a:pPr marL="456565" indent="-456565"/>
            <a:endParaRPr lang="en-US" sz="2400" dirty="0"/>
          </a:p>
          <a:p>
            <a:pPr marL="514350" indent="-514350">
              <a:buFont typeface="+mj-lt"/>
              <a:buAutoNum type="alphaUcPeriod"/>
            </a:pPr>
            <a:r>
              <a:rPr lang="en-US" sz="2400" dirty="0">
                <a:ea typeface="Geneva"/>
              </a:rPr>
              <a:t>C reactive protein, Erythrocyte sedimentation rate</a:t>
            </a:r>
          </a:p>
          <a:p>
            <a:pPr marL="514350" indent="-514350">
              <a:buFont typeface="+mj-lt"/>
              <a:buAutoNum type="alphaUcPeriod"/>
            </a:pPr>
            <a:r>
              <a:rPr lang="en-US" sz="2400" b="1" dirty="0">
                <a:solidFill>
                  <a:srgbClr val="E63E30"/>
                </a:solidFill>
                <a:ea typeface="Geneva"/>
              </a:rPr>
              <a:t>NT-pro BNP and high sensitivity troponin</a:t>
            </a:r>
          </a:p>
          <a:p>
            <a:pPr marL="514350" indent="-514350">
              <a:buAutoNum type="alphaUcPeriod"/>
            </a:pPr>
            <a:r>
              <a:rPr lang="en-CA" sz="2400" dirty="0">
                <a:solidFill>
                  <a:srgbClr val="7F7F7F"/>
                </a:solidFill>
                <a:ea typeface="Calibri"/>
                <a:cs typeface="Calibri"/>
              </a:rPr>
              <a:t>Bone scintigraphy using Tc99m-PYP, Tc99-DPD</a:t>
            </a:r>
            <a:r>
              <a:rPr lang="en-CA" sz="2400" dirty="0">
                <a:solidFill>
                  <a:schemeClr val="tx1">
                    <a:lumMod val="50000"/>
                    <a:lumOff val="50000"/>
                  </a:schemeClr>
                </a:solidFill>
                <a:ea typeface="Calibri"/>
                <a:cs typeface="Calibri"/>
              </a:rPr>
              <a:t> or Tc99m-HMDP</a:t>
            </a:r>
            <a:endParaRPr lang="en-US" sz="2000" dirty="0">
              <a:solidFill>
                <a:schemeClr val="tx1">
                  <a:lumMod val="50000"/>
                  <a:lumOff val="50000"/>
                </a:schemeClr>
              </a:solidFill>
              <a:ea typeface="Calibri"/>
              <a:cs typeface="Calibri"/>
            </a:endParaRPr>
          </a:p>
          <a:p>
            <a:pPr marL="514350" indent="-514350">
              <a:buAutoNum type="alphaUcPeriod"/>
            </a:pPr>
            <a:endParaRPr lang="en-US" sz="2400" b="1" dirty="0">
              <a:solidFill>
                <a:srgbClr val="E63E30"/>
              </a:solidFill>
            </a:endParaRPr>
          </a:p>
          <a:p>
            <a:pPr marL="514350" indent="-514350">
              <a:buAutoNum type="alphaUcPeriod"/>
            </a:pPr>
            <a:endParaRPr lang="en-US" sz="2400" b="1" dirty="0">
              <a:solidFill>
                <a:srgbClr val="E63E30"/>
              </a:solidFill>
            </a:endParaRPr>
          </a:p>
        </p:txBody>
      </p:sp>
    </p:spTree>
    <p:extLst>
      <p:ext uri="{BB962C8B-B14F-4D97-AF65-F5344CB8AC3E}">
        <p14:creationId xmlns:p14="http://schemas.microsoft.com/office/powerpoint/2010/main" val="3105350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4A7B-CEF0-0461-52F5-6E0B74418F17}"/>
              </a:ext>
            </a:extLst>
          </p:cNvPr>
          <p:cNvSpPr>
            <a:spLocks noGrp="1"/>
          </p:cNvSpPr>
          <p:nvPr>
            <p:ph type="title"/>
          </p:nvPr>
        </p:nvSpPr>
        <p:spPr/>
        <p:txBody>
          <a:bodyPr/>
          <a:lstStyle/>
          <a:p>
            <a:r>
              <a:rPr lang="en-US"/>
              <a:t>Recommendation</a:t>
            </a:r>
          </a:p>
        </p:txBody>
      </p:sp>
      <p:sp>
        <p:nvSpPr>
          <p:cNvPr id="3" name="Content Placeholder 2">
            <a:extLst>
              <a:ext uri="{FF2B5EF4-FFF2-40B4-BE49-F238E27FC236}">
                <a16:creationId xmlns:a16="http://schemas.microsoft.com/office/drawing/2014/main" id="{B175668B-62D1-0FE0-89D5-4F08982281B2}"/>
              </a:ext>
            </a:extLst>
          </p:cNvPr>
          <p:cNvSpPr>
            <a:spLocks noGrp="1"/>
          </p:cNvSpPr>
          <p:nvPr>
            <p:ph idx="1"/>
          </p:nvPr>
        </p:nvSpPr>
        <p:spPr>
          <a:xfrm>
            <a:off x="1308100" y="2033094"/>
            <a:ext cx="10464800" cy="3954624"/>
          </a:xfrm>
        </p:spPr>
        <p:txBody>
          <a:bodyPr lIns="0" tIns="0" rIns="0" bIns="0" anchor="t"/>
          <a:lstStyle/>
          <a:p>
            <a:pPr marL="0" indent="0">
              <a:buNone/>
            </a:pPr>
            <a:r>
              <a:rPr lang="en-US" sz="2400">
                <a:ea typeface="Geneva"/>
              </a:rPr>
              <a:t>For individuals with proven light chain amyloidosis and no cardiac symptoms and the ASH Guideline Panel </a:t>
            </a:r>
            <a:r>
              <a:rPr lang="en-US" sz="2400" b="1" i="1">
                <a:solidFill>
                  <a:srgbClr val="93AE60"/>
                </a:solidFill>
                <a:ea typeface="Geneva"/>
              </a:rPr>
              <a:t>recommends</a:t>
            </a:r>
            <a:r>
              <a:rPr lang="en-US" sz="2400">
                <a:ea typeface="Geneva"/>
              </a:rPr>
              <a:t> performing cardiac biomarkers (high sensitivity troponin T and NT-</a:t>
            </a:r>
            <a:r>
              <a:rPr lang="en-US" sz="2400" err="1">
                <a:ea typeface="Geneva"/>
              </a:rPr>
              <a:t>proBNP</a:t>
            </a:r>
            <a:r>
              <a:rPr lang="en-US" sz="2400">
                <a:ea typeface="Geneva"/>
              </a:rPr>
              <a:t>) and cardiac imaging rather than not performing these tests to define the presence and extent of cardiac involvement. </a:t>
            </a:r>
            <a:r>
              <a:rPr lang="en-US" sz="1600">
                <a:solidFill>
                  <a:schemeClr val="tx1">
                    <a:lumMod val="50000"/>
                    <a:lumOff val="50000"/>
                  </a:schemeClr>
                </a:solidFill>
                <a:ea typeface="Calibri"/>
                <a:cs typeface="Calibri"/>
              </a:rPr>
              <a:t>(Strong recommendation based on moderate certainty in the evidence about effects)</a:t>
            </a:r>
            <a:r>
              <a:rPr lang="en-US" sz="2400">
                <a:solidFill>
                  <a:schemeClr val="tx1">
                    <a:lumMod val="50000"/>
                    <a:lumOff val="50000"/>
                  </a:schemeClr>
                </a:solidFill>
                <a:ea typeface="Calibri"/>
                <a:cs typeface="Calibri"/>
              </a:rPr>
              <a:t> </a:t>
            </a:r>
            <a:endParaRPr lang="en-US" sz="2400">
              <a:solidFill>
                <a:schemeClr val="tx1">
                  <a:lumMod val="50000"/>
                  <a:lumOff val="50000"/>
                </a:schemeClr>
              </a:solidFill>
              <a:ea typeface="Geneva"/>
            </a:endParaRPr>
          </a:p>
          <a:p>
            <a:pPr marL="0" indent="0">
              <a:buNone/>
            </a:pPr>
            <a:endParaRPr lang="en-US" sz="2400">
              <a:ea typeface="+mn-lt"/>
              <a:cs typeface="+mn-lt"/>
            </a:endParaRPr>
          </a:p>
          <a:p>
            <a:pPr marL="0" indent="0">
              <a:buNone/>
            </a:pPr>
            <a:r>
              <a:rPr lang="en-US" sz="2400">
                <a:ea typeface="+mn-lt"/>
                <a:cs typeface="+mn-lt"/>
              </a:rPr>
              <a:t>For individuals with a suspicion of light chain amyloidosis, the ASH Guideline Panel </a:t>
            </a:r>
            <a:r>
              <a:rPr lang="en-US" sz="2400" b="1" i="1">
                <a:solidFill>
                  <a:srgbClr val="FF0000"/>
                </a:solidFill>
                <a:ea typeface="+mn-lt"/>
                <a:cs typeface="+mn-lt"/>
              </a:rPr>
              <a:t>recommends against</a:t>
            </a:r>
            <a:r>
              <a:rPr lang="en-US" sz="2400" b="1" i="1">
                <a:ea typeface="+mn-lt"/>
                <a:cs typeface="+mn-lt"/>
              </a:rPr>
              <a:t> </a:t>
            </a:r>
            <a:r>
              <a:rPr lang="en-US" sz="2400">
                <a:ea typeface="+mn-lt"/>
                <a:cs typeface="+mn-lt"/>
              </a:rPr>
              <a:t>the use of bone scintigraphy (PYP, DPD, HMDP) for the diagnosis of AL cardiac amyloidosis. </a:t>
            </a:r>
            <a:r>
              <a:rPr lang="en-US" sz="1600">
                <a:solidFill>
                  <a:schemeClr val="tx1">
                    <a:lumMod val="50000"/>
                    <a:lumOff val="50000"/>
                  </a:schemeClr>
                </a:solidFill>
                <a:ea typeface="+mn-lt"/>
                <a:cs typeface="+mn-lt"/>
              </a:rPr>
              <a:t>(Strong recommendation based on moderate certainty in the evidence about effects)</a:t>
            </a:r>
            <a:r>
              <a:rPr lang="en-US" sz="2400">
                <a:solidFill>
                  <a:schemeClr val="tx1">
                    <a:lumMod val="50000"/>
                    <a:lumOff val="50000"/>
                  </a:schemeClr>
                </a:solidFill>
                <a:ea typeface="+mn-lt"/>
                <a:cs typeface="+mn-lt"/>
              </a:rPr>
              <a:t> </a:t>
            </a:r>
            <a:endParaRPr lang="en-US" sz="2400">
              <a:solidFill>
                <a:schemeClr val="tx1">
                  <a:lumMod val="50000"/>
                  <a:lumOff val="50000"/>
                </a:schemeClr>
              </a:solidFill>
            </a:endParaRPr>
          </a:p>
        </p:txBody>
      </p:sp>
      <p:pic>
        <p:nvPicPr>
          <p:cNvPr id="5" name="Picture 4">
            <a:extLst>
              <a:ext uri="{FF2B5EF4-FFF2-40B4-BE49-F238E27FC236}">
                <a16:creationId xmlns:a16="http://schemas.microsoft.com/office/drawing/2014/main" id="{AC6E6BB3-C908-895B-68C3-90644387EFF0}"/>
              </a:ext>
            </a:extLst>
          </p:cNvPr>
          <p:cNvPicPr>
            <a:picLocks noChangeAspect="1"/>
          </p:cNvPicPr>
          <p:nvPr/>
        </p:nvPicPr>
        <p:blipFill>
          <a:blip r:embed="rId2"/>
          <a:stretch>
            <a:fillRect/>
          </a:stretch>
        </p:blipFill>
        <p:spPr>
          <a:xfrm>
            <a:off x="344317" y="2450372"/>
            <a:ext cx="517074" cy="517074"/>
          </a:xfrm>
          <a:prstGeom prst="rect">
            <a:avLst/>
          </a:prstGeom>
        </p:spPr>
      </p:pic>
      <p:pic>
        <p:nvPicPr>
          <p:cNvPr id="6" name="Picture 5" descr="A red circle with white x in it&#10;&#10;Description automatically generated">
            <a:extLst>
              <a:ext uri="{FF2B5EF4-FFF2-40B4-BE49-F238E27FC236}">
                <a16:creationId xmlns:a16="http://schemas.microsoft.com/office/drawing/2014/main" id="{A90E0BED-DD61-A66F-FDBC-B3A328A4C1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3821" y="4613027"/>
            <a:ext cx="482807" cy="554210"/>
          </a:xfrm>
          <a:prstGeom prst="rect">
            <a:avLst/>
          </a:prstGeom>
        </p:spPr>
      </p:pic>
    </p:spTree>
    <p:extLst>
      <p:ext uri="{BB962C8B-B14F-4D97-AF65-F5344CB8AC3E}">
        <p14:creationId xmlns:p14="http://schemas.microsoft.com/office/powerpoint/2010/main" val="2396603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4E04-66F9-8348-01FE-DA42B759FF02}"/>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11F9A6B1-6CA1-4900-23BC-18070CF86AEC}"/>
              </a:ext>
            </a:extLst>
          </p:cNvPr>
          <p:cNvSpPr>
            <a:spLocks noGrp="1"/>
          </p:cNvSpPr>
          <p:nvPr>
            <p:ph idx="1"/>
          </p:nvPr>
        </p:nvSpPr>
        <p:spPr/>
        <p:txBody>
          <a:bodyPr lIns="0" tIns="0" rIns="0" bIns="0" anchor="t"/>
          <a:lstStyle/>
          <a:p>
            <a:pPr marL="0" indent="0">
              <a:lnSpc>
                <a:spcPct val="107000"/>
              </a:lnSpc>
              <a:spcBef>
                <a:spcPts val="0"/>
              </a:spcBef>
              <a:spcAft>
                <a:spcPts val="800"/>
              </a:spcAft>
              <a:buSzPts val="1000"/>
              <a:buNone/>
              <a:tabLst>
                <a:tab pos="457200" algn="l"/>
              </a:tabLst>
            </a:pPr>
            <a:r>
              <a:rPr lang="en-US" sz="2400" dirty="0">
                <a:latin typeface="+mj-lt"/>
                <a:ea typeface="Aptos" panose="020B0004020202020204" pitchFamily="34" charset="0"/>
                <a:cs typeface="Times New Roman"/>
              </a:rPr>
              <a:t>Part E: The patient’s </a:t>
            </a:r>
            <a:r>
              <a:rPr lang="en-US" sz="2400" dirty="0">
                <a:effectLst/>
                <a:latin typeface="+mj-lt"/>
                <a:ea typeface="Aptos" panose="020B0004020202020204" pitchFamily="34" charset="0"/>
                <a:cs typeface="Times New Roman"/>
              </a:rPr>
              <a:t>NT-</a:t>
            </a:r>
            <a:r>
              <a:rPr lang="en-US" sz="2400" dirty="0" err="1">
                <a:effectLst/>
                <a:latin typeface="+mj-lt"/>
                <a:ea typeface="Aptos" panose="020B0004020202020204" pitchFamily="34" charset="0"/>
                <a:cs typeface="Times New Roman"/>
              </a:rPr>
              <a:t>proBNP</a:t>
            </a:r>
            <a:r>
              <a:rPr lang="en-US" sz="2400" dirty="0">
                <a:effectLst/>
                <a:latin typeface="+mj-lt"/>
                <a:ea typeface="Aptos" panose="020B0004020202020204" pitchFamily="34" charset="0"/>
                <a:cs typeface="Times New Roman"/>
              </a:rPr>
              <a:t> is 350 </a:t>
            </a:r>
            <a:r>
              <a:rPr lang="en-US" sz="2400" dirty="0" err="1">
                <a:effectLst/>
                <a:latin typeface="+mj-lt"/>
                <a:ea typeface="Aptos" panose="020B0004020202020204" pitchFamily="34" charset="0"/>
                <a:cs typeface="Times New Roman"/>
              </a:rPr>
              <a:t>pg</a:t>
            </a:r>
            <a:r>
              <a:rPr lang="en-US" sz="2400" dirty="0">
                <a:effectLst/>
                <a:latin typeface="+mj-lt"/>
                <a:ea typeface="Aptos" panose="020B0004020202020204" pitchFamily="34" charset="0"/>
                <a:cs typeface="Times New Roman"/>
              </a:rPr>
              <a:t>/mL</a:t>
            </a:r>
            <a:r>
              <a:rPr lang="en-US" sz="2400" dirty="0">
                <a:latin typeface="+mj-lt"/>
                <a:ea typeface="Aptos" panose="020B0004020202020204" pitchFamily="34" charset="0"/>
                <a:cs typeface="Times New Roman"/>
              </a:rPr>
              <a:t> </a:t>
            </a:r>
            <a:r>
              <a:rPr lang="en-GB" sz="2400" dirty="0">
                <a:solidFill>
                  <a:schemeClr val="tx1">
                    <a:lumMod val="50000"/>
                    <a:lumOff val="50000"/>
                  </a:schemeClr>
                </a:solidFill>
                <a:effectLst/>
                <a:latin typeface="+mj-lt"/>
                <a:ea typeface="Calibri"/>
                <a:cs typeface="Calibri"/>
              </a:rPr>
              <a:t>(</a:t>
            </a:r>
            <a:r>
              <a:rPr lang="en-GB" sz="2400" dirty="0">
                <a:solidFill>
                  <a:schemeClr val="tx1">
                    <a:lumMod val="50000"/>
                    <a:lumOff val="50000"/>
                  </a:schemeClr>
                </a:solidFill>
                <a:latin typeface="+mj-lt"/>
                <a:ea typeface="Calibri"/>
                <a:cs typeface="Calibri"/>
              </a:rPr>
              <a:t>AL threshold &gt;332 </a:t>
            </a:r>
            <a:r>
              <a:rPr lang="en-GB" sz="2400" dirty="0" err="1">
                <a:solidFill>
                  <a:schemeClr val="tx1">
                    <a:lumMod val="50000"/>
                    <a:lumOff val="50000"/>
                  </a:schemeClr>
                </a:solidFill>
                <a:effectLst/>
                <a:latin typeface="+mj-lt"/>
                <a:ea typeface="Calibri"/>
                <a:cs typeface="Calibri"/>
              </a:rPr>
              <a:t>pg</a:t>
            </a:r>
            <a:r>
              <a:rPr lang="en-GB" sz="2400" dirty="0">
                <a:solidFill>
                  <a:schemeClr val="tx1">
                    <a:lumMod val="50000"/>
                    <a:lumOff val="50000"/>
                  </a:schemeClr>
                </a:solidFill>
                <a:effectLst/>
                <a:latin typeface="+mj-lt"/>
                <a:ea typeface="Calibri"/>
                <a:cs typeface="Calibri"/>
              </a:rPr>
              <a:t>/mL)</a:t>
            </a:r>
            <a:r>
              <a:rPr lang="en-US" sz="2400" dirty="0">
                <a:latin typeface="+mj-lt"/>
                <a:ea typeface="Aptos" panose="020B0004020202020204" pitchFamily="34" charset="0"/>
                <a:cs typeface="Times New Roman"/>
              </a:rPr>
              <a:t> and h</a:t>
            </a:r>
            <a:r>
              <a:rPr lang="en-US" sz="2400" dirty="0">
                <a:effectLst/>
                <a:latin typeface="+mj-lt"/>
                <a:ea typeface="Aptos" panose="020B0004020202020204" pitchFamily="34" charset="0"/>
                <a:cs typeface="Times New Roman"/>
              </a:rPr>
              <a:t>igh-sensitivity Troponin: 10 ng/L (reference: &lt;14 ng/L). Serum creatinine is </a:t>
            </a:r>
            <a:r>
              <a:rPr lang="en-US" sz="2400" dirty="0">
                <a:latin typeface="+mj-lt"/>
                <a:ea typeface="Aptos" panose="020B0004020202020204" pitchFamily="34" charset="0"/>
                <a:cs typeface="Times New Roman"/>
              </a:rPr>
              <a:t>1.3 mg/dL. How do you interpret these results: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dirty="0">
              <a:latin typeface="+mj-lt"/>
              <a:ea typeface="Aptos" panose="020B0004020202020204" pitchFamily="34" charset="0"/>
              <a:cs typeface="Times New Roman" panose="02020603050405020304" pitchFamily="18" charset="0"/>
            </a:endParaRPr>
          </a:p>
          <a:p>
            <a:pPr marL="457200" marR="0" lvl="0" indent="-457200">
              <a:lnSpc>
                <a:spcPct val="107000"/>
              </a:lnSpc>
              <a:spcBef>
                <a:spcPts val="0"/>
              </a:spcBef>
              <a:spcAft>
                <a:spcPts val="800"/>
              </a:spcAft>
              <a:buSzPct val="100000"/>
              <a:buFont typeface="+mj-lt"/>
              <a:buAutoNum type="alphaUcPeriod"/>
              <a:tabLst>
                <a:tab pos="457200" algn="l"/>
              </a:tabLst>
            </a:pPr>
            <a:r>
              <a:rPr lang="en-US" sz="2400" dirty="0">
                <a:effectLst/>
                <a:latin typeface="+mj-lt"/>
                <a:ea typeface="Aptos" panose="020B0004020202020204" pitchFamily="34" charset="0"/>
                <a:cs typeface="Times New Roman"/>
              </a:rPr>
              <a:t>Definite cardiac amyloidosis</a:t>
            </a:r>
          </a:p>
          <a:p>
            <a:pPr marL="457200" marR="0" lvl="0" indent="-457200">
              <a:lnSpc>
                <a:spcPct val="107000"/>
              </a:lnSpc>
              <a:spcBef>
                <a:spcPts val="0"/>
              </a:spcBef>
              <a:spcAft>
                <a:spcPts val="800"/>
              </a:spcAft>
              <a:buSzPct val="100000"/>
              <a:buFont typeface="+mj-lt"/>
              <a:buAutoNum type="alphaUcPeriod"/>
              <a:tabLst>
                <a:tab pos="457200" algn="l"/>
              </a:tabLst>
            </a:pPr>
            <a:r>
              <a:rPr lang="en-US" sz="2400" dirty="0">
                <a:solidFill>
                  <a:schemeClr val="bg2">
                    <a:lumMod val="50000"/>
                  </a:schemeClr>
                </a:solidFill>
                <a:latin typeface="+mj-lt"/>
                <a:ea typeface="Aptos" panose="020B0004020202020204" pitchFamily="34" charset="0"/>
                <a:cs typeface="Times New Roman"/>
              </a:rPr>
              <a:t>Possible cardiac amyloidosis</a:t>
            </a:r>
          </a:p>
          <a:p>
            <a:pPr marL="457200" marR="0" lvl="0" indent="-457200">
              <a:lnSpc>
                <a:spcPct val="107000"/>
              </a:lnSpc>
              <a:spcBef>
                <a:spcPts val="0"/>
              </a:spcBef>
              <a:spcAft>
                <a:spcPts val="800"/>
              </a:spcAft>
              <a:buSzPct val="100000"/>
              <a:buFont typeface="+mj-lt"/>
              <a:buAutoNum type="alphaUcPeriod"/>
              <a:tabLst>
                <a:tab pos="457200" algn="l"/>
              </a:tabLst>
            </a:pPr>
            <a:r>
              <a:rPr lang="en-US" sz="2400" dirty="0">
                <a:effectLst/>
                <a:latin typeface="+mj-lt"/>
                <a:ea typeface="Aptos" panose="020B0004020202020204" pitchFamily="34" charset="0"/>
                <a:cs typeface="Times New Roman"/>
              </a:rPr>
              <a:t>No evidence of cardiac </a:t>
            </a:r>
            <a:r>
              <a:rPr lang="en-US" sz="2400" dirty="0">
                <a:solidFill>
                  <a:schemeClr val="bg2">
                    <a:lumMod val="50000"/>
                  </a:schemeClr>
                </a:solidFill>
                <a:effectLst/>
                <a:latin typeface="+mj-lt"/>
                <a:ea typeface="Aptos" panose="020B0004020202020204" pitchFamily="34" charset="0"/>
                <a:cs typeface="Times New Roman"/>
              </a:rPr>
              <a:t>amyloidosis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dirty="0">
              <a:effectLst/>
              <a:latin typeface="+mj-lt"/>
              <a:ea typeface="Aptos" panose="020B0004020202020204" pitchFamily="34" charset="0"/>
              <a:cs typeface="Times New Roman" panose="02020603050405020304" pitchFamily="18" charset="0"/>
            </a:endParaRPr>
          </a:p>
          <a:p>
            <a:pPr marL="456565" indent="-456565"/>
            <a:endParaRPr lang="en-US" sz="2400" dirty="0">
              <a:latin typeface="+mj-lt"/>
            </a:endParaRPr>
          </a:p>
        </p:txBody>
      </p:sp>
    </p:spTree>
    <p:extLst>
      <p:ext uri="{BB962C8B-B14F-4D97-AF65-F5344CB8AC3E}">
        <p14:creationId xmlns:p14="http://schemas.microsoft.com/office/powerpoint/2010/main" val="1030587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4E04-66F9-8348-01FE-DA42B759FF02}"/>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11F9A6B1-6CA1-4900-23BC-18070CF86AEC}"/>
              </a:ext>
            </a:extLst>
          </p:cNvPr>
          <p:cNvSpPr>
            <a:spLocks noGrp="1"/>
          </p:cNvSpPr>
          <p:nvPr>
            <p:ph idx="1"/>
          </p:nvPr>
        </p:nvSpPr>
        <p:spPr>
          <a:xfrm>
            <a:off x="419100" y="2061849"/>
            <a:ext cx="10972800" cy="3954624"/>
          </a:xfrm>
        </p:spPr>
        <p:txBody>
          <a:bodyPr lIns="0" tIns="0" rIns="0" bIns="0" anchor="t"/>
          <a:lstStyle/>
          <a:p>
            <a:pPr marL="0" indent="0">
              <a:lnSpc>
                <a:spcPct val="107000"/>
              </a:lnSpc>
              <a:spcBef>
                <a:spcPts val="0"/>
              </a:spcBef>
              <a:spcAft>
                <a:spcPts val="1400"/>
              </a:spcAft>
              <a:buSzPts val="1000"/>
              <a:buNone/>
              <a:tabLst>
                <a:tab pos="457200" algn="l"/>
              </a:tabLst>
            </a:pPr>
            <a:r>
              <a:rPr lang="en-US" sz="2400" dirty="0">
                <a:latin typeface="+mj-lt"/>
                <a:ea typeface="Aptos" panose="020B0004020202020204" pitchFamily="34" charset="0"/>
                <a:cs typeface="Times New Roman"/>
              </a:rPr>
              <a:t>Part E: The patient’s </a:t>
            </a:r>
            <a:r>
              <a:rPr lang="en-US" sz="2400" dirty="0">
                <a:effectLst/>
                <a:latin typeface="+mj-lt"/>
                <a:ea typeface="Aptos" panose="020B0004020202020204" pitchFamily="34" charset="0"/>
                <a:cs typeface="Times New Roman"/>
              </a:rPr>
              <a:t>NT-</a:t>
            </a:r>
            <a:r>
              <a:rPr lang="en-US" sz="2400" dirty="0" err="1">
                <a:effectLst/>
                <a:latin typeface="+mj-lt"/>
                <a:ea typeface="Aptos" panose="020B0004020202020204" pitchFamily="34" charset="0"/>
                <a:cs typeface="Times New Roman"/>
              </a:rPr>
              <a:t>proBNP</a:t>
            </a:r>
            <a:r>
              <a:rPr lang="en-US" sz="2400" dirty="0">
                <a:effectLst/>
                <a:latin typeface="+mj-lt"/>
                <a:ea typeface="Aptos" panose="020B0004020202020204" pitchFamily="34" charset="0"/>
                <a:cs typeface="Times New Roman"/>
              </a:rPr>
              <a:t> is 350 </a:t>
            </a:r>
            <a:r>
              <a:rPr lang="en-US" sz="2400" dirty="0" err="1">
                <a:effectLst/>
                <a:latin typeface="+mj-lt"/>
                <a:ea typeface="Aptos" panose="020B0004020202020204" pitchFamily="34" charset="0"/>
                <a:cs typeface="Times New Roman"/>
              </a:rPr>
              <a:t>pg</a:t>
            </a:r>
            <a:r>
              <a:rPr lang="en-US" sz="2400" dirty="0">
                <a:effectLst/>
                <a:latin typeface="+mj-lt"/>
                <a:ea typeface="Aptos" panose="020B0004020202020204" pitchFamily="34" charset="0"/>
                <a:cs typeface="Times New Roman"/>
              </a:rPr>
              <a:t>/mL</a:t>
            </a:r>
            <a:r>
              <a:rPr lang="en-US" sz="2400" dirty="0">
                <a:latin typeface="+mj-lt"/>
                <a:ea typeface="Aptos" panose="020B0004020202020204" pitchFamily="34" charset="0"/>
                <a:cs typeface="Times New Roman"/>
              </a:rPr>
              <a:t> </a:t>
            </a:r>
            <a:r>
              <a:rPr lang="en-GB" sz="2400" dirty="0">
                <a:solidFill>
                  <a:schemeClr val="tx1">
                    <a:lumMod val="50000"/>
                    <a:lumOff val="50000"/>
                  </a:schemeClr>
                </a:solidFill>
                <a:effectLst/>
                <a:latin typeface="+mj-lt"/>
                <a:ea typeface="Calibri"/>
                <a:cs typeface="Calibri"/>
              </a:rPr>
              <a:t>(</a:t>
            </a:r>
            <a:r>
              <a:rPr lang="en-GB" sz="2400" dirty="0">
                <a:solidFill>
                  <a:schemeClr val="tx1">
                    <a:lumMod val="50000"/>
                    <a:lumOff val="50000"/>
                  </a:schemeClr>
                </a:solidFill>
                <a:latin typeface="+mj-lt"/>
                <a:ea typeface="Calibri"/>
                <a:cs typeface="Calibri"/>
              </a:rPr>
              <a:t>AL threshold &gt;332 </a:t>
            </a:r>
            <a:r>
              <a:rPr lang="en-GB" sz="2400" dirty="0" err="1">
                <a:solidFill>
                  <a:schemeClr val="tx1">
                    <a:lumMod val="50000"/>
                    <a:lumOff val="50000"/>
                  </a:schemeClr>
                </a:solidFill>
                <a:effectLst/>
                <a:latin typeface="+mj-lt"/>
                <a:ea typeface="Calibri"/>
                <a:cs typeface="Calibri"/>
              </a:rPr>
              <a:t>pg</a:t>
            </a:r>
            <a:r>
              <a:rPr lang="en-GB" sz="2400" dirty="0">
                <a:solidFill>
                  <a:schemeClr val="tx1">
                    <a:lumMod val="50000"/>
                    <a:lumOff val="50000"/>
                  </a:schemeClr>
                </a:solidFill>
                <a:effectLst/>
                <a:latin typeface="+mj-lt"/>
                <a:ea typeface="Calibri"/>
                <a:cs typeface="Calibri"/>
              </a:rPr>
              <a:t>/mL)</a:t>
            </a:r>
            <a:r>
              <a:rPr lang="en-US" sz="2400" dirty="0">
                <a:latin typeface="+mj-lt"/>
                <a:ea typeface="Aptos" panose="020B0004020202020204" pitchFamily="34" charset="0"/>
                <a:cs typeface="Times New Roman"/>
              </a:rPr>
              <a:t> and h</a:t>
            </a:r>
            <a:r>
              <a:rPr lang="en-US" sz="2400" dirty="0">
                <a:effectLst/>
                <a:latin typeface="+mj-lt"/>
                <a:ea typeface="Aptos" panose="020B0004020202020204" pitchFamily="34" charset="0"/>
                <a:cs typeface="Times New Roman"/>
              </a:rPr>
              <a:t>igh-sensitivity Troponin: 10 ng/L (reference: &lt;14 ng/L). Serum creatinine is </a:t>
            </a:r>
            <a:r>
              <a:rPr lang="en-US" sz="2400" dirty="0">
                <a:latin typeface="+mj-lt"/>
                <a:ea typeface="Aptos" panose="020B0004020202020204" pitchFamily="34" charset="0"/>
                <a:cs typeface="Times New Roman"/>
              </a:rPr>
              <a:t>1.3 mg/dL</a:t>
            </a:r>
            <a:r>
              <a:rPr lang="en-US" sz="2400" dirty="0">
                <a:effectLst/>
                <a:latin typeface="+mj-lt"/>
                <a:ea typeface="Aptos" panose="020B0004020202020204" pitchFamily="34" charset="0"/>
                <a:cs typeface="Times New Roman"/>
              </a:rPr>
              <a:t>.  </a:t>
            </a:r>
            <a:r>
              <a:rPr lang="en-US" sz="2400" dirty="0">
                <a:latin typeface="+mj-lt"/>
                <a:ea typeface="Aptos" panose="020B0004020202020204" pitchFamily="34" charset="0"/>
                <a:cs typeface="Times New Roman"/>
              </a:rPr>
              <a:t>How do you interpret these results:</a:t>
            </a:r>
          </a:p>
          <a:p>
            <a:pPr marL="457200" marR="0" lvl="0" indent="-457200">
              <a:lnSpc>
                <a:spcPct val="107000"/>
              </a:lnSpc>
              <a:spcBef>
                <a:spcPts val="0"/>
              </a:spcBef>
              <a:spcAft>
                <a:spcPts val="800"/>
              </a:spcAft>
              <a:buSzPct val="100000"/>
              <a:buFont typeface="+mj-lt"/>
              <a:buAutoNum type="alphaUcPeriod"/>
              <a:tabLst>
                <a:tab pos="457200" algn="l"/>
              </a:tabLst>
            </a:pPr>
            <a:r>
              <a:rPr lang="en-US" sz="2400" dirty="0">
                <a:effectLst/>
                <a:latin typeface="+mj-lt"/>
                <a:ea typeface="Aptos" panose="020B0004020202020204" pitchFamily="34" charset="0"/>
                <a:cs typeface="Times New Roman"/>
              </a:rPr>
              <a:t>Definite cardiac amyloidosis</a:t>
            </a:r>
          </a:p>
          <a:p>
            <a:pPr marL="457200" marR="0" lvl="0" indent="-457200">
              <a:lnSpc>
                <a:spcPct val="107000"/>
              </a:lnSpc>
              <a:spcBef>
                <a:spcPts val="0"/>
              </a:spcBef>
              <a:spcAft>
                <a:spcPts val="800"/>
              </a:spcAft>
              <a:buSzPct val="100000"/>
              <a:buFont typeface="+mj-lt"/>
              <a:buAutoNum type="alphaUcPeriod"/>
              <a:tabLst>
                <a:tab pos="457200" algn="l"/>
              </a:tabLst>
            </a:pPr>
            <a:r>
              <a:rPr lang="en-US" sz="2400" b="1" dirty="0">
                <a:solidFill>
                  <a:srgbClr val="E63E30"/>
                </a:solidFill>
                <a:latin typeface="+mj-lt"/>
                <a:ea typeface="Aptos" panose="020B0004020202020204" pitchFamily="34" charset="0"/>
                <a:cs typeface="Times New Roman"/>
              </a:rPr>
              <a:t>Possible cardiac amyloidosis</a:t>
            </a:r>
          </a:p>
          <a:p>
            <a:pPr marL="457200" marR="0" lvl="0" indent="-457200">
              <a:lnSpc>
                <a:spcPct val="107000"/>
              </a:lnSpc>
              <a:spcBef>
                <a:spcPts val="0"/>
              </a:spcBef>
              <a:spcAft>
                <a:spcPts val="800"/>
              </a:spcAft>
              <a:buSzPct val="100000"/>
              <a:buFont typeface="+mj-lt"/>
              <a:buAutoNum type="alphaUcPeriod"/>
              <a:tabLst>
                <a:tab pos="457200" algn="l"/>
              </a:tabLst>
            </a:pPr>
            <a:r>
              <a:rPr lang="en-US" sz="2400" dirty="0">
                <a:effectLst/>
                <a:latin typeface="+mj-lt"/>
                <a:ea typeface="Aptos" panose="020B0004020202020204" pitchFamily="34" charset="0"/>
                <a:cs typeface="Times New Roman"/>
              </a:rPr>
              <a:t>No evidence of cardiac amyloidosis</a:t>
            </a:r>
          </a:p>
          <a:p>
            <a:pPr marL="0" marR="0" lvl="0" indent="0">
              <a:lnSpc>
                <a:spcPct val="107000"/>
              </a:lnSpc>
              <a:spcBef>
                <a:spcPts val="0"/>
              </a:spcBef>
              <a:spcAft>
                <a:spcPts val="800"/>
              </a:spcAft>
              <a:buSzPct val="100000"/>
              <a:buNone/>
              <a:tabLst>
                <a:tab pos="457200" algn="l"/>
              </a:tabLst>
            </a:pPr>
            <a:r>
              <a:rPr lang="en-US" sz="2000" dirty="0">
                <a:solidFill>
                  <a:srgbClr val="E63E30"/>
                </a:solidFill>
                <a:ea typeface="Aptos" panose="020B0004020202020204" pitchFamily="34" charset="0"/>
                <a:cs typeface="Times New Roman"/>
              </a:rPr>
              <a:t>The patient’s high sensitivity troponin T is normal. Her NT-pro BNP is slightly over the proposed screening value of 332 </a:t>
            </a:r>
            <a:r>
              <a:rPr lang="en-US" sz="2000" dirty="0" err="1">
                <a:solidFill>
                  <a:srgbClr val="E63E30"/>
                </a:solidFill>
                <a:ea typeface="Aptos" panose="020B0004020202020204" pitchFamily="34" charset="0"/>
                <a:cs typeface="Times New Roman"/>
              </a:rPr>
              <a:t>pg</a:t>
            </a:r>
            <a:r>
              <a:rPr lang="en-US" sz="2000" dirty="0">
                <a:solidFill>
                  <a:srgbClr val="E63E30"/>
                </a:solidFill>
                <a:ea typeface="Aptos" panose="020B0004020202020204" pitchFamily="34" charset="0"/>
                <a:cs typeface="Times New Roman"/>
              </a:rPr>
              <a:t>/dL but may be affected by her renal impairment, so it is not clear if she has cardiac involvement with her amyloidosis based on the available data. </a:t>
            </a:r>
          </a:p>
          <a:p>
            <a:pPr marL="456565" indent="-456565"/>
            <a:endParaRPr lang="en-US" b="1" dirty="0"/>
          </a:p>
        </p:txBody>
      </p:sp>
    </p:spTree>
    <p:extLst>
      <p:ext uri="{BB962C8B-B14F-4D97-AF65-F5344CB8AC3E}">
        <p14:creationId xmlns:p14="http://schemas.microsoft.com/office/powerpoint/2010/main" val="1948064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2BDB-D159-FBA0-75AB-9877D9236839}"/>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E61EC67C-1A37-66C8-4D62-E4AD1312C1DB}"/>
              </a:ext>
            </a:extLst>
          </p:cNvPr>
          <p:cNvSpPr>
            <a:spLocks noGrp="1"/>
          </p:cNvSpPr>
          <p:nvPr>
            <p:ph idx="1"/>
          </p:nvPr>
        </p:nvSpPr>
        <p:spPr/>
        <p:txBody>
          <a:bodyPr lIns="0" tIns="0" rIns="0" bIns="0" anchor="t"/>
          <a:lstStyle/>
          <a:p>
            <a:pPr marL="0" indent="0">
              <a:buNone/>
            </a:pPr>
            <a:r>
              <a:rPr lang="en-US" sz="2400" dirty="0">
                <a:ea typeface="Geneva"/>
              </a:rPr>
              <a:t>Part F: What additional imaging tests could be considered to screen for cardiac involvement in this patient with renal AL, no definite cardiac symptoms, and equivocal labs?</a:t>
            </a:r>
          </a:p>
          <a:p>
            <a:pPr marL="456565" indent="-456565"/>
            <a:endParaRPr lang="en-US" sz="2400" dirty="0"/>
          </a:p>
          <a:p>
            <a:pPr marL="457200" indent="-457200">
              <a:buFont typeface="+mj-lt"/>
              <a:buAutoNum type="alphaUcPeriod"/>
            </a:pPr>
            <a:r>
              <a:rPr lang="en-US" sz="2400" dirty="0">
                <a:ea typeface="Geneva"/>
              </a:rPr>
              <a:t>Bone scintigraphy with Tc-99m-PYP looking for grade 1 uptake consistent with cardiac AL amyloidosis</a:t>
            </a:r>
          </a:p>
          <a:p>
            <a:pPr marL="457200" indent="-457200">
              <a:buFont typeface="+mj-lt"/>
              <a:buAutoNum type="alphaUcPeriod"/>
            </a:pPr>
            <a:r>
              <a:rPr lang="en-US" sz="2400" dirty="0">
                <a:solidFill>
                  <a:schemeClr val="bg2">
                    <a:lumMod val="50000"/>
                  </a:schemeClr>
                </a:solidFill>
                <a:ea typeface="Geneva"/>
              </a:rPr>
              <a:t>Cardiac MRI looking for diffuse late gadolinium enhancement</a:t>
            </a:r>
          </a:p>
          <a:p>
            <a:pPr marL="457200" indent="-457200">
              <a:buFont typeface="+mj-lt"/>
              <a:buAutoNum type="alphaUcPeriod"/>
            </a:pPr>
            <a:r>
              <a:rPr lang="en-US" sz="2400" dirty="0">
                <a:ea typeface="Geneva"/>
              </a:rPr>
              <a:t>Exercise stress test</a:t>
            </a:r>
          </a:p>
        </p:txBody>
      </p:sp>
    </p:spTree>
    <p:extLst>
      <p:ext uri="{BB962C8B-B14F-4D97-AF65-F5344CB8AC3E}">
        <p14:creationId xmlns:p14="http://schemas.microsoft.com/office/powerpoint/2010/main" val="311743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a:t>How patients and clinicians should use these recommendations</a:t>
            </a:r>
          </a:p>
        </p:txBody>
      </p:sp>
      <p:graphicFrame>
        <p:nvGraphicFramePr>
          <p:cNvPr id="5" name="Table 4">
            <a:extLst>
              <a:ext uri="{FF2B5EF4-FFF2-40B4-BE49-F238E27FC236}">
                <a16:creationId xmlns:a16="http://schemas.microsoft.com/office/drawing/2014/main" id="{843B839B-644B-A14B-BB93-037AAF1AA2C4}"/>
              </a:ext>
            </a:extLst>
          </p:cNvPr>
          <p:cNvGraphicFramePr>
            <a:graphicFrameLocks noGrp="1"/>
          </p:cNvGraphicFramePr>
          <p:nvPr>
            <p:extLst>
              <p:ext uri="{D42A27DB-BD31-4B8C-83A1-F6EECF244321}">
                <p14:modId xmlns:p14="http://schemas.microsoft.com/office/powerpoint/2010/main" val="1492715516"/>
              </p:ext>
            </p:extLst>
          </p:nvPr>
        </p:nvGraphicFramePr>
        <p:xfrm>
          <a:off x="952500" y="2671582"/>
          <a:ext cx="10020301" cy="3326252"/>
        </p:xfrm>
        <a:graphic>
          <a:graphicData uri="http://schemas.openxmlformats.org/drawingml/2006/table">
            <a:tbl>
              <a:tblPr firstRow="1" bandRow="1">
                <a:tableStyleId>{5940675A-B579-460E-94D1-54222C63F5DA}</a:tableStyleId>
              </a:tblPr>
              <a:tblGrid>
                <a:gridCol w="1280241">
                  <a:extLst>
                    <a:ext uri="{9D8B030D-6E8A-4147-A177-3AD203B41FA5}">
                      <a16:colId xmlns:a16="http://schemas.microsoft.com/office/drawing/2014/main" val="49921947"/>
                    </a:ext>
                  </a:extLst>
                </a:gridCol>
                <a:gridCol w="2185015">
                  <a:extLst>
                    <a:ext uri="{9D8B030D-6E8A-4147-A177-3AD203B41FA5}">
                      <a16:colId xmlns:a16="http://schemas.microsoft.com/office/drawing/2014/main" val="3542235664"/>
                    </a:ext>
                  </a:extLst>
                </a:gridCol>
                <a:gridCol w="2185015">
                  <a:extLst>
                    <a:ext uri="{9D8B030D-6E8A-4147-A177-3AD203B41FA5}">
                      <a16:colId xmlns:a16="http://schemas.microsoft.com/office/drawing/2014/main" val="1942407915"/>
                    </a:ext>
                  </a:extLst>
                </a:gridCol>
                <a:gridCol w="2185015">
                  <a:extLst>
                    <a:ext uri="{9D8B030D-6E8A-4147-A177-3AD203B41FA5}">
                      <a16:colId xmlns:a16="http://schemas.microsoft.com/office/drawing/2014/main" val="3062731847"/>
                    </a:ext>
                  </a:extLst>
                </a:gridCol>
                <a:gridCol w="2185015">
                  <a:extLst>
                    <a:ext uri="{9D8B030D-6E8A-4147-A177-3AD203B41FA5}">
                      <a16:colId xmlns:a16="http://schemas.microsoft.com/office/drawing/2014/main" val="4101483759"/>
                    </a:ext>
                  </a:extLst>
                </a:gridCol>
              </a:tblGrid>
              <a:tr h="432776">
                <a:tc>
                  <a:txBody>
                    <a:bodyPr/>
                    <a:lstStyle/>
                    <a:p>
                      <a:endParaRPr lang="en-CA" sz="1600" b="1">
                        <a:solidFill>
                          <a:schemeClr val="tx1">
                            <a:lumMod val="50000"/>
                            <a:lumOff val="50000"/>
                          </a:schemeClr>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CA" sz="1600" b="1">
                          <a:solidFill>
                            <a:schemeClr val="bg1"/>
                          </a:solidFill>
                        </a:rPr>
                        <a:t>STRONG Recommendation</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b="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600" b="1">
                          <a:solidFill>
                            <a:schemeClr val="bg1"/>
                          </a:solidFill>
                        </a:rPr>
                        <a:t>CONDITIONAL Recommendation</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b="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580012">
                <a:tc>
                  <a:txBody>
                    <a:bodyPr/>
                    <a:lstStyle/>
                    <a:p>
                      <a:endParaRPr lang="en-CA" sz="1600" b="1">
                        <a:solidFill>
                          <a:schemeClr val="tx1">
                            <a:lumMod val="50000"/>
                            <a:lumOff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a:solidFill>
                            <a:schemeClr val="tx1">
                              <a:lumMod val="50000"/>
                              <a:lumOff val="50000"/>
                            </a:schemeClr>
                          </a:solidFill>
                        </a:rPr>
                        <a:t>“The panel recommends…”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a:solidFill>
                            <a:schemeClr val="tx1">
                              <a:lumMod val="50000"/>
                              <a:lumOff val="50000"/>
                            </a:schemeClr>
                          </a:solidFill>
                        </a:rPr>
                        <a:t>“The panel recommends against…”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a:solidFill>
                            <a:schemeClr val="tx1">
                              <a:lumMod val="50000"/>
                              <a:lumOff val="50000"/>
                            </a:schemeClr>
                          </a:solidFill>
                        </a:rPr>
                        <a:t>“The panel suggests…”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a:solidFill>
                            <a:schemeClr val="tx1">
                              <a:lumMod val="50000"/>
                              <a:lumOff val="50000"/>
                            </a:schemeClr>
                          </a:solidFill>
                        </a:rPr>
                        <a:t>“The panel suggests against…”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2662660"/>
                  </a:ext>
                </a:extLst>
              </a:tr>
              <a:tr h="500850">
                <a:tc>
                  <a:txBody>
                    <a:bodyPr/>
                    <a:lstStyle/>
                    <a:p>
                      <a:endParaRPr lang="en-CA" sz="1600" b="1">
                        <a:solidFill>
                          <a:schemeClr val="tx1">
                            <a:lumMod val="50000"/>
                            <a:lumOff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26075409"/>
                  </a:ext>
                </a:extLst>
              </a:tr>
              <a:tr h="546658">
                <a:tc>
                  <a:txBody>
                    <a:bodyPr/>
                    <a:lstStyle/>
                    <a:p>
                      <a:r>
                        <a:rPr lang="en-CA" sz="1600" b="1">
                          <a:solidFill>
                            <a:schemeClr val="tx1">
                              <a:lumMod val="50000"/>
                              <a:lumOff val="50000"/>
                            </a:schemeClr>
                          </a:solidFill>
                        </a:rPr>
                        <a:t>For patients</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233494">
                <a:tc>
                  <a:txBody>
                    <a:bodyPr/>
                    <a:lstStyle/>
                    <a:p>
                      <a:r>
                        <a:rPr lang="en-CA" sz="1600" b="1">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a:solidFill>
                            <a:schemeClr val="tx1">
                              <a:lumMod val="50000"/>
                              <a:lumOff val="50000"/>
                            </a:schemeClr>
                          </a:solidFill>
                        </a:rPr>
                        <a:t>Different choices will be appropriate for different patients, depending on their values and preferences. Use </a:t>
                      </a:r>
                      <a:r>
                        <a:rPr lang="en-CA" sz="1600" b="1">
                          <a:solidFill>
                            <a:schemeClr val="tx1">
                              <a:lumMod val="50000"/>
                              <a:lumOff val="50000"/>
                            </a:schemeClr>
                          </a:solidFill>
                        </a:rPr>
                        <a:t>shared decision making</a:t>
                      </a:r>
                      <a:r>
                        <a:rPr lang="en-CA" sz="1600" b="0">
                          <a:solidFill>
                            <a:schemeClr val="tx1">
                              <a:lumMod val="50000"/>
                              <a:lumOff val="50000"/>
                            </a:schemeClr>
                          </a:solidFill>
                        </a:rPr>
                        <a:t>.</a:t>
                      </a:r>
                      <a:endParaRPr lang="en-CA" sz="16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pic>
        <p:nvPicPr>
          <p:cNvPr id="4" name="Picture 3" descr="A red circle with white x in it&#10;&#10;Description automatically generated">
            <a:extLst>
              <a:ext uri="{FF2B5EF4-FFF2-40B4-BE49-F238E27FC236}">
                <a16:creationId xmlns:a16="http://schemas.microsoft.com/office/drawing/2014/main" id="{6F357EB5-3B85-4521-86CF-13A2AFDFBE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08702" y="3747705"/>
            <a:ext cx="379485" cy="373397"/>
          </a:xfrm>
          <a:prstGeom prst="rect">
            <a:avLst/>
          </a:prstGeom>
        </p:spPr>
      </p:pic>
      <p:pic>
        <p:nvPicPr>
          <p:cNvPr id="9" name="Picture 8" descr="A green circle with a white tick in it&#10;&#10;Description automatically generated">
            <a:extLst>
              <a:ext uri="{FF2B5EF4-FFF2-40B4-BE49-F238E27FC236}">
                <a16:creationId xmlns:a16="http://schemas.microsoft.com/office/drawing/2014/main" id="{64B67B54-A9EA-C735-BE10-AFFC8C79BF6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26847" y="3719633"/>
            <a:ext cx="379484" cy="373396"/>
          </a:xfrm>
          <a:prstGeom prst="rect">
            <a:avLst/>
          </a:prstGeom>
        </p:spPr>
      </p:pic>
      <p:pic>
        <p:nvPicPr>
          <p:cNvPr id="3" name="Picture 2" descr="A green tick in a circle&#10;&#10;Description automatically generated">
            <a:extLst>
              <a:ext uri="{FF2B5EF4-FFF2-40B4-BE49-F238E27FC236}">
                <a16:creationId xmlns:a16="http://schemas.microsoft.com/office/drawing/2014/main" id="{DA065E6E-6DD1-2FBC-F60B-1C241728BCA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10342" y="3766542"/>
            <a:ext cx="353096" cy="347654"/>
          </a:xfrm>
          <a:prstGeom prst="rect">
            <a:avLst/>
          </a:prstGeom>
        </p:spPr>
      </p:pic>
      <p:pic>
        <p:nvPicPr>
          <p:cNvPr id="6" name="Picture 5">
            <a:extLst>
              <a:ext uri="{FF2B5EF4-FFF2-40B4-BE49-F238E27FC236}">
                <a16:creationId xmlns:a16="http://schemas.microsoft.com/office/drawing/2014/main" id="{23F672EB-F224-F74C-3E9C-6826C3650C3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9695544" y="3766541"/>
            <a:ext cx="352692" cy="347654"/>
          </a:xfrm>
          <a:prstGeom prst="rect">
            <a:avLst/>
          </a:prstGeom>
        </p:spPr>
      </p:pic>
    </p:spTree>
    <p:extLst>
      <p:ext uri="{BB962C8B-B14F-4D97-AF65-F5344CB8AC3E}">
        <p14:creationId xmlns:p14="http://schemas.microsoft.com/office/powerpoint/2010/main" val="2199132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2BDB-D159-FBA0-75AB-9877D9236839}"/>
              </a:ext>
            </a:extLst>
          </p:cNvPr>
          <p:cNvSpPr>
            <a:spLocks noGrp="1"/>
          </p:cNvSpPr>
          <p:nvPr>
            <p:ph type="title"/>
          </p:nvPr>
        </p:nvSpPr>
        <p:spPr/>
        <p:txBody>
          <a:bodyPr lIns="0" tIns="0" rIns="0" bIns="0" anchor="t"/>
          <a:lstStyle/>
          <a:p>
            <a:r>
              <a:rPr lang="en-US" sz="2650">
                <a:ea typeface="Geneva"/>
              </a:rPr>
              <a:t>Case 2: Suspected Renal Light Chain Amyloidosis (AL)</a:t>
            </a:r>
            <a:endParaRPr lang="en-US"/>
          </a:p>
        </p:txBody>
      </p:sp>
      <p:sp>
        <p:nvSpPr>
          <p:cNvPr id="3" name="Content Placeholder 2">
            <a:extLst>
              <a:ext uri="{FF2B5EF4-FFF2-40B4-BE49-F238E27FC236}">
                <a16:creationId xmlns:a16="http://schemas.microsoft.com/office/drawing/2014/main" id="{E61EC67C-1A37-66C8-4D62-E4AD1312C1DB}"/>
              </a:ext>
            </a:extLst>
          </p:cNvPr>
          <p:cNvSpPr>
            <a:spLocks noGrp="1"/>
          </p:cNvSpPr>
          <p:nvPr>
            <p:ph idx="1"/>
          </p:nvPr>
        </p:nvSpPr>
        <p:spPr/>
        <p:txBody>
          <a:bodyPr lIns="0" tIns="0" rIns="0" bIns="0" anchor="t"/>
          <a:lstStyle/>
          <a:p>
            <a:pPr marL="0" indent="0">
              <a:buNone/>
            </a:pPr>
            <a:r>
              <a:rPr lang="en-US" sz="2400" dirty="0">
                <a:ea typeface="Geneva"/>
              </a:rPr>
              <a:t>Part F: What additional imaging tests could be considered to screen for cardiac involvement in this patient with renal AL, no definite cardiac symptoms, and equivocal labs?</a:t>
            </a:r>
          </a:p>
          <a:p>
            <a:pPr marL="0" indent="0">
              <a:buNone/>
            </a:pPr>
            <a:endParaRPr lang="en-US" sz="2400" dirty="0"/>
          </a:p>
          <a:p>
            <a:pPr marL="457200" indent="-457200">
              <a:buAutoNum type="alphaUcPeriod"/>
            </a:pPr>
            <a:r>
              <a:rPr lang="en-CA" sz="2400" dirty="0">
                <a:ea typeface="Calibri"/>
                <a:cs typeface="Calibri"/>
              </a:rPr>
              <a:t>Bone scintigraphy with Tc99m-PYP, Tc99-DPD</a:t>
            </a:r>
            <a:r>
              <a:rPr lang="en-CA" sz="2400" dirty="0">
                <a:solidFill>
                  <a:schemeClr val="tx1">
                    <a:lumMod val="50000"/>
                    <a:lumOff val="50000"/>
                  </a:schemeClr>
                </a:solidFill>
                <a:ea typeface="Calibri"/>
                <a:cs typeface="Calibri"/>
              </a:rPr>
              <a:t> </a:t>
            </a:r>
            <a:r>
              <a:rPr lang="en-US" sz="2400" dirty="0">
                <a:solidFill>
                  <a:schemeClr val="tx1">
                    <a:lumMod val="50000"/>
                    <a:lumOff val="50000"/>
                  </a:schemeClr>
                </a:solidFill>
                <a:ea typeface="Calibri"/>
                <a:cs typeface="Calibri"/>
              </a:rPr>
              <a:t>or Tc99m-HMDP</a:t>
            </a:r>
            <a:r>
              <a:rPr lang="en-US" sz="2000" dirty="0">
                <a:solidFill>
                  <a:schemeClr val="tx1">
                    <a:lumMod val="50000"/>
                    <a:lumOff val="50000"/>
                  </a:schemeClr>
                </a:solidFill>
                <a:ea typeface="Calibri"/>
                <a:cs typeface="Calibri"/>
              </a:rPr>
              <a:t> </a:t>
            </a:r>
            <a:r>
              <a:rPr lang="en-US" sz="2400" dirty="0">
                <a:solidFill>
                  <a:schemeClr val="tx1">
                    <a:lumMod val="50000"/>
                    <a:lumOff val="50000"/>
                  </a:schemeClr>
                </a:solidFill>
                <a:ea typeface="Geneva"/>
                <a:cs typeface="Calibri"/>
              </a:rPr>
              <a:t>looking</a:t>
            </a:r>
            <a:r>
              <a:rPr lang="en-US" sz="2400" dirty="0">
                <a:ea typeface="Geneva"/>
              </a:rPr>
              <a:t> for grade 1 uptake consistent with cardiac AL amyloidosis</a:t>
            </a:r>
            <a:endParaRPr lang="en-US" sz="2650" dirty="0"/>
          </a:p>
          <a:p>
            <a:pPr marL="457200" indent="-457200">
              <a:buAutoNum type="alphaUcPeriod"/>
            </a:pPr>
            <a:r>
              <a:rPr lang="en-US" sz="2400" b="1" dirty="0">
                <a:solidFill>
                  <a:srgbClr val="E63E30"/>
                </a:solidFill>
                <a:ea typeface="Geneva"/>
              </a:rPr>
              <a:t>Cardiac MRI looking for diffuse late gadolinium enhancement</a:t>
            </a:r>
          </a:p>
          <a:p>
            <a:pPr marL="457200" indent="-457200">
              <a:buFont typeface="+mj-lt"/>
              <a:buAutoNum type="alphaUcPeriod"/>
            </a:pPr>
            <a:r>
              <a:rPr lang="en-US" sz="2400" dirty="0">
                <a:ea typeface="Geneva"/>
              </a:rPr>
              <a:t>Exercise stress test</a:t>
            </a:r>
          </a:p>
          <a:p>
            <a:pPr marL="0" indent="0">
              <a:buNone/>
            </a:pPr>
            <a:endParaRPr lang="en-US" sz="2400" dirty="0"/>
          </a:p>
        </p:txBody>
      </p:sp>
    </p:spTree>
    <p:extLst>
      <p:ext uri="{BB962C8B-B14F-4D97-AF65-F5344CB8AC3E}">
        <p14:creationId xmlns:p14="http://schemas.microsoft.com/office/powerpoint/2010/main" val="2045069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BA7F-628C-C82A-D9F4-D16A96AD3768}"/>
              </a:ext>
            </a:extLst>
          </p:cNvPr>
          <p:cNvSpPr>
            <a:spLocks noGrp="1"/>
          </p:cNvSpPr>
          <p:nvPr>
            <p:ph type="title"/>
          </p:nvPr>
        </p:nvSpPr>
        <p:spPr/>
        <p:txBody>
          <a:bodyPr/>
          <a:lstStyle/>
          <a:p>
            <a:r>
              <a:rPr lang="en-US"/>
              <a:t>Recommendation</a:t>
            </a:r>
          </a:p>
        </p:txBody>
      </p:sp>
      <p:sp>
        <p:nvSpPr>
          <p:cNvPr id="3" name="Content Placeholder 2">
            <a:extLst>
              <a:ext uri="{FF2B5EF4-FFF2-40B4-BE49-F238E27FC236}">
                <a16:creationId xmlns:a16="http://schemas.microsoft.com/office/drawing/2014/main" id="{9108E9AF-2D3D-D81E-04AF-AFAB31124530}"/>
              </a:ext>
            </a:extLst>
          </p:cNvPr>
          <p:cNvSpPr>
            <a:spLocks noGrp="1"/>
          </p:cNvSpPr>
          <p:nvPr>
            <p:ph idx="1"/>
          </p:nvPr>
        </p:nvSpPr>
        <p:spPr>
          <a:xfrm>
            <a:off x="1460500" y="2033094"/>
            <a:ext cx="10312400" cy="3954624"/>
          </a:xfrm>
        </p:spPr>
        <p:txBody>
          <a:bodyPr lIns="0" tIns="0" rIns="0" bIns="0" anchor="t"/>
          <a:lstStyle/>
          <a:p>
            <a:pPr marL="0" indent="0">
              <a:buNone/>
            </a:pPr>
            <a:r>
              <a:rPr lang="en-US" sz="2400">
                <a:ea typeface="Geneva"/>
              </a:rPr>
              <a:t>For individuals with suspected light chain amyloidosis, abnormal biomarkers and nondiagnostic echocardiography, the ASH Guideline Panel</a:t>
            </a:r>
            <a:r>
              <a:rPr lang="en-US" sz="2400" b="1" i="1">
                <a:solidFill>
                  <a:schemeClr val="accent6">
                    <a:lumMod val="75000"/>
                  </a:schemeClr>
                </a:solidFill>
                <a:ea typeface="Geneva"/>
              </a:rPr>
              <a:t> </a:t>
            </a:r>
            <a:r>
              <a:rPr lang="en-US" sz="2400" b="1" i="1">
                <a:solidFill>
                  <a:srgbClr val="93AE60"/>
                </a:solidFill>
                <a:ea typeface="Geneva"/>
              </a:rPr>
              <a:t>suggests</a:t>
            </a:r>
            <a:r>
              <a:rPr lang="en-US" sz="2400" b="1" i="1">
                <a:solidFill>
                  <a:schemeClr val="accent6">
                    <a:lumMod val="75000"/>
                  </a:schemeClr>
                </a:solidFill>
                <a:ea typeface="Geneva"/>
              </a:rPr>
              <a:t> </a:t>
            </a:r>
            <a:r>
              <a:rPr lang="en-US" sz="2400">
                <a:ea typeface="Geneva"/>
              </a:rPr>
              <a:t>performing cardiac CMR rather than not performing CMR to increase clinical suspicion of cardiac amyloidosis. </a:t>
            </a:r>
            <a:r>
              <a:rPr lang="en-US" sz="1600">
                <a:ea typeface="Geneva"/>
              </a:rPr>
              <a:t>(</a:t>
            </a:r>
            <a:r>
              <a:rPr lang="en-CA" sz="1600">
                <a:solidFill>
                  <a:schemeClr val="tx1">
                    <a:lumMod val="49000"/>
                    <a:lumOff val="51000"/>
                  </a:schemeClr>
                </a:solidFill>
                <a:ea typeface="Calibri"/>
                <a:cs typeface="Calibri"/>
              </a:rPr>
              <a:t>conditional recommendation based on a moderate certainty in the evidence about effects) </a:t>
            </a:r>
            <a:endParaRPr lang="en-US" sz="1600">
              <a:solidFill>
                <a:schemeClr val="tx1">
                  <a:lumMod val="49000"/>
                  <a:lumOff val="51000"/>
                </a:schemeClr>
              </a:solidFill>
              <a:ea typeface="Geneva"/>
            </a:endParaRPr>
          </a:p>
          <a:p>
            <a:pPr marL="456565" indent="-456565"/>
            <a:endParaRPr lang="en-US"/>
          </a:p>
        </p:txBody>
      </p:sp>
      <p:pic>
        <p:nvPicPr>
          <p:cNvPr id="5" name="Picture 4">
            <a:extLst>
              <a:ext uri="{FF2B5EF4-FFF2-40B4-BE49-F238E27FC236}">
                <a16:creationId xmlns:a16="http://schemas.microsoft.com/office/drawing/2014/main" id="{15F5551C-98D1-A530-FE10-EB1E86271E9F}"/>
              </a:ext>
            </a:extLst>
          </p:cNvPr>
          <p:cNvPicPr>
            <a:picLocks noChangeAspect="1"/>
          </p:cNvPicPr>
          <p:nvPr/>
        </p:nvPicPr>
        <p:blipFill>
          <a:blip r:embed="rId2"/>
          <a:stretch>
            <a:fillRect/>
          </a:stretch>
        </p:blipFill>
        <p:spPr>
          <a:xfrm>
            <a:off x="605340" y="2485853"/>
            <a:ext cx="529519" cy="529519"/>
          </a:xfrm>
          <a:prstGeom prst="rect">
            <a:avLst/>
          </a:prstGeom>
        </p:spPr>
      </p:pic>
    </p:spTree>
    <p:extLst>
      <p:ext uri="{BB962C8B-B14F-4D97-AF65-F5344CB8AC3E}">
        <p14:creationId xmlns:p14="http://schemas.microsoft.com/office/powerpoint/2010/main" val="2057274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832C-01DB-5ED2-0A91-8A43D525909C}"/>
              </a:ext>
            </a:extLst>
          </p:cNvPr>
          <p:cNvSpPr>
            <a:spLocks noGrp="1"/>
          </p:cNvSpPr>
          <p:nvPr>
            <p:ph type="title"/>
          </p:nvPr>
        </p:nvSpPr>
        <p:spPr/>
        <p:txBody>
          <a:bodyPr/>
          <a:lstStyle/>
          <a:p>
            <a:r>
              <a:rPr lang="en-US"/>
              <a:t>Case 2: Summary</a:t>
            </a:r>
          </a:p>
        </p:txBody>
      </p:sp>
      <p:sp>
        <p:nvSpPr>
          <p:cNvPr id="3" name="Content Placeholder 2">
            <a:extLst>
              <a:ext uri="{FF2B5EF4-FFF2-40B4-BE49-F238E27FC236}">
                <a16:creationId xmlns:a16="http://schemas.microsoft.com/office/drawing/2014/main" id="{A6C5C8AA-E21B-67C4-8EDA-F44B2D7D5A34}"/>
              </a:ext>
            </a:extLst>
          </p:cNvPr>
          <p:cNvSpPr>
            <a:spLocks noGrp="1"/>
          </p:cNvSpPr>
          <p:nvPr>
            <p:ph idx="1"/>
          </p:nvPr>
        </p:nvSpPr>
        <p:spPr/>
        <p:txBody>
          <a:bodyPr lIns="0" tIns="0" rIns="0" bIns="0" anchor="t"/>
          <a:lstStyle/>
          <a:p>
            <a:pPr marL="456565" indent="-456565">
              <a:spcBef>
                <a:spcPts val="600"/>
              </a:spcBef>
              <a:spcAft>
                <a:spcPts val="600"/>
              </a:spcAft>
            </a:pPr>
            <a:r>
              <a:rPr lang="en-US" sz="2400" dirty="0">
                <a:ea typeface="Geneva"/>
              </a:rPr>
              <a:t>In patients with suspected renal light chain amyloidosis (AL) the panel recommends performing serum free light chains with ratio (</a:t>
            </a:r>
            <a:r>
              <a:rPr lang="en-US" sz="2400" dirty="0" err="1">
                <a:ea typeface="Geneva"/>
              </a:rPr>
              <a:t>sFLC</a:t>
            </a:r>
            <a:r>
              <a:rPr lang="en-US" sz="2400" dirty="0">
                <a:ea typeface="Geneva"/>
              </a:rPr>
              <a:t>), serum immunofixation (</a:t>
            </a:r>
            <a:r>
              <a:rPr lang="en-US" sz="2400" dirty="0" err="1">
                <a:ea typeface="Geneva"/>
              </a:rPr>
              <a:t>sIFE</a:t>
            </a:r>
            <a:r>
              <a:rPr lang="en-US" sz="2400" dirty="0">
                <a:ea typeface="Geneva"/>
              </a:rPr>
              <a:t>) and urine immunofixation (</a:t>
            </a:r>
            <a:r>
              <a:rPr lang="en-US" sz="2400" dirty="0" err="1">
                <a:ea typeface="Geneva"/>
              </a:rPr>
              <a:t>uIFE</a:t>
            </a:r>
            <a:r>
              <a:rPr lang="en-US" sz="2400" dirty="0">
                <a:ea typeface="Geneva"/>
              </a:rPr>
              <a:t>)</a:t>
            </a:r>
          </a:p>
          <a:p>
            <a:pPr marL="456565" indent="-456565">
              <a:spcBef>
                <a:spcPts val="600"/>
              </a:spcBef>
              <a:spcAft>
                <a:spcPts val="600"/>
              </a:spcAft>
            </a:pPr>
            <a:r>
              <a:rPr lang="en-US" sz="2400" dirty="0">
                <a:ea typeface="Geneva"/>
              </a:rPr>
              <a:t>Fat pad biopsy and bone marrow biopsy are recommended initially rather than target organ biopsy (renal) initially due the combined sensitivity of 89% to lower associated patient risks and accessibility. A positive abdominal fat pad sampling or bone marrow biopsy with subtyping makes renal biopsy unnecessary. </a:t>
            </a:r>
          </a:p>
          <a:p>
            <a:pPr marL="456565" indent="-456565">
              <a:spcBef>
                <a:spcPts val="600"/>
              </a:spcBef>
              <a:spcAft>
                <a:spcPts val="600"/>
              </a:spcAft>
            </a:pPr>
            <a:r>
              <a:rPr lang="en-US" sz="2400" dirty="0">
                <a:ea typeface="Geneva"/>
              </a:rPr>
              <a:t>In patients where subtyping of the abdominal fat is not feasible, the patient should be referred for a kidney biopsy</a:t>
            </a:r>
            <a:endParaRPr lang="en-US" sz="2400" dirty="0">
              <a:ea typeface="Geneva"/>
              <a:cs typeface="+mn-cs"/>
            </a:endParaRPr>
          </a:p>
          <a:p>
            <a:pPr marL="456565" indent="-456565">
              <a:spcBef>
                <a:spcPts val="600"/>
              </a:spcBef>
              <a:spcAft>
                <a:spcPts val="600"/>
              </a:spcAft>
            </a:pPr>
            <a:endParaRPr lang="en-US" sz="2400" dirty="0">
              <a:ea typeface="Geneva"/>
            </a:endParaRPr>
          </a:p>
        </p:txBody>
      </p:sp>
    </p:spTree>
    <p:extLst>
      <p:ext uri="{BB962C8B-B14F-4D97-AF65-F5344CB8AC3E}">
        <p14:creationId xmlns:p14="http://schemas.microsoft.com/office/powerpoint/2010/main" val="245465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C396-E356-47A5-59D8-0E75C350B6D8}"/>
              </a:ext>
            </a:extLst>
          </p:cNvPr>
          <p:cNvSpPr>
            <a:spLocks noGrp="1"/>
          </p:cNvSpPr>
          <p:nvPr>
            <p:ph type="title"/>
          </p:nvPr>
        </p:nvSpPr>
        <p:spPr/>
        <p:txBody>
          <a:bodyPr lIns="0" tIns="0" rIns="0" bIns="0" anchor="t"/>
          <a:lstStyle/>
          <a:p>
            <a:r>
              <a:rPr lang="en-US" sz="2650">
                <a:ea typeface="Geneva"/>
              </a:rPr>
              <a:t>Case 2: Summary </a:t>
            </a:r>
            <a:endParaRPr lang="en-US"/>
          </a:p>
        </p:txBody>
      </p:sp>
      <p:sp>
        <p:nvSpPr>
          <p:cNvPr id="3" name="Content Placeholder 2">
            <a:extLst>
              <a:ext uri="{FF2B5EF4-FFF2-40B4-BE49-F238E27FC236}">
                <a16:creationId xmlns:a16="http://schemas.microsoft.com/office/drawing/2014/main" id="{91E5CD55-AC52-D843-5C04-9215C5F22465}"/>
              </a:ext>
            </a:extLst>
          </p:cNvPr>
          <p:cNvSpPr>
            <a:spLocks noGrp="1"/>
          </p:cNvSpPr>
          <p:nvPr>
            <p:ph idx="1"/>
          </p:nvPr>
        </p:nvSpPr>
        <p:spPr/>
        <p:txBody>
          <a:bodyPr lIns="0" tIns="0" rIns="0" bIns="0" anchor="t"/>
          <a:lstStyle/>
          <a:p>
            <a:pPr marL="456565" indent="-456565">
              <a:spcBef>
                <a:spcPts val="600"/>
              </a:spcBef>
              <a:spcAft>
                <a:spcPts val="600"/>
              </a:spcAft>
            </a:pPr>
            <a:r>
              <a:rPr lang="en-US" sz="2400" dirty="0">
                <a:solidFill>
                  <a:schemeClr val="bg2">
                    <a:lumMod val="50000"/>
                  </a:schemeClr>
                </a:solidFill>
                <a:ea typeface="Aptos" panose="020B0004020202020204" pitchFamily="34" charset="0"/>
                <a:cs typeface="Times New Roman"/>
              </a:rPr>
              <a:t>When fat pad biopsy is positive for Congo red stain but mass spectrometry cannot subtype the amyloid, a biopsy of the symptomatic organ (the kidneys in this case) can provide tissue for further amyloid subtyping. This is crucial for identifying the specific type of amyloidosis and guiding appropriate treatment.</a:t>
            </a:r>
            <a:endParaRPr lang="en-US" sz="2400" dirty="0">
              <a:solidFill>
                <a:schemeClr val="bg2">
                  <a:lumMod val="50000"/>
                </a:schemeClr>
              </a:solidFill>
              <a:ea typeface="Geneva"/>
            </a:endParaRPr>
          </a:p>
          <a:p>
            <a:pPr marL="456565" indent="-456565">
              <a:spcBef>
                <a:spcPts val="600"/>
              </a:spcBef>
              <a:spcAft>
                <a:spcPts val="600"/>
              </a:spcAft>
            </a:pPr>
            <a:r>
              <a:rPr lang="en-US" sz="2400" dirty="0">
                <a:ea typeface="Geneva"/>
              </a:rPr>
              <a:t>In patients with AL and no cardiac symptoms, cardiac imaging (echo/MRI) and cardiac biomarkers (NT-pro BNP, troponin) can be performed to evaluate for the presence and extent of cardiac involvement.</a:t>
            </a:r>
            <a:endParaRPr lang="en-US" dirty="0">
              <a:ea typeface="Geneva"/>
            </a:endParaRPr>
          </a:p>
          <a:p>
            <a:pPr marL="456565" indent="-456565">
              <a:spcBef>
                <a:spcPts val="600"/>
              </a:spcBef>
              <a:spcAft>
                <a:spcPts val="600"/>
              </a:spcAft>
            </a:pPr>
            <a:r>
              <a:rPr lang="en-US" sz="2400" dirty="0">
                <a:ea typeface="Geneva"/>
              </a:rPr>
              <a:t>In patients with evidence of AL and nondiagnostic echocardiograms, cardiac MRI has higher sensitivity to detect cardiac amyloidosis and could be performed if available and not cost prohibitive to evaluate for cardiac involvement. </a:t>
            </a:r>
          </a:p>
          <a:p>
            <a:pPr marL="456565" indent="-456565">
              <a:spcBef>
                <a:spcPts val="600"/>
              </a:spcBef>
              <a:spcAft>
                <a:spcPts val="600"/>
              </a:spcAft>
            </a:pPr>
            <a:endParaRPr lang="en-US" sz="2400" dirty="0">
              <a:ea typeface="Geneva"/>
            </a:endParaRPr>
          </a:p>
          <a:p>
            <a:pPr marL="456565" indent="-456565">
              <a:spcBef>
                <a:spcPts val="600"/>
              </a:spcBef>
              <a:spcAft>
                <a:spcPts val="600"/>
              </a:spcAft>
            </a:pPr>
            <a:endParaRPr lang="en-US" sz="2400" dirty="0">
              <a:ea typeface="Geneva"/>
            </a:endParaRPr>
          </a:p>
        </p:txBody>
      </p:sp>
    </p:spTree>
    <p:extLst>
      <p:ext uri="{BB962C8B-B14F-4D97-AF65-F5344CB8AC3E}">
        <p14:creationId xmlns:p14="http://schemas.microsoft.com/office/powerpoint/2010/main" val="822773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a:lstStyle/>
          <a:p>
            <a:r>
              <a:rPr lang="en-CA"/>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a:xfrm>
            <a:off x="419100" y="2054108"/>
            <a:ext cx="10972800" cy="4518177"/>
          </a:xfrm>
        </p:spPr>
        <p:txBody>
          <a:bodyPr lIns="0" tIns="0" rIns="0" bIns="0" anchor="t">
            <a:normAutofit/>
          </a:bodyPr>
          <a:lstStyle/>
          <a:p>
            <a:pPr marL="456565" indent="-456565"/>
            <a:r>
              <a:rPr lang="en-US" sz="2650">
                <a:ea typeface="Geneva"/>
              </a:rPr>
              <a:t>Earlier detection of amyloidosis/enhancing clinical suspicion</a:t>
            </a:r>
          </a:p>
          <a:p>
            <a:pPr marL="456565" indent="-456565"/>
            <a:r>
              <a:rPr lang="en-US" sz="2650">
                <a:ea typeface="Geneva"/>
              </a:rPr>
              <a:t>Predictive Models for likelihood of light chain amyloidosis or of organ involvement</a:t>
            </a:r>
            <a:endParaRPr lang="en-CA" sz="2650">
              <a:ea typeface="Geneva"/>
            </a:endParaRPr>
          </a:p>
          <a:p>
            <a:pPr marL="456565" indent="-456565"/>
            <a:r>
              <a:rPr lang="en-CA" sz="2650">
                <a:ea typeface="Geneva"/>
              </a:rPr>
              <a:t>Disease heterogeneity </a:t>
            </a:r>
          </a:p>
          <a:p>
            <a:pPr marL="456565" indent="-456565"/>
            <a:r>
              <a:rPr lang="en-CA" sz="2650">
                <a:ea typeface="Geneva"/>
              </a:rPr>
              <a:t>Optimizing Diagnostic pathways</a:t>
            </a:r>
          </a:p>
          <a:p>
            <a:pPr marL="456565" indent="-456565"/>
            <a:endParaRPr lang="en-CA"/>
          </a:p>
        </p:txBody>
      </p:sp>
    </p:spTree>
    <p:extLst>
      <p:ext uri="{BB962C8B-B14F-4D97-AF65-F5344CB8AC3E}">
        <p14:creationId xmlns:p14="http://schemas.microsoft.com/office/powerpoint/2010/main" val="246180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a:t>In Summary: 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lIns="0" tIns="0" rIns="0" bIns="0" anchor="t">
            <a:normAutofit/>
          </a:bodyPr>
          <a:lstStyle/>
          <a:p>
            <a:pPr marL="1047115" lvl="1" indent="-514350">
              <a:buFont typeface="+mj-lt"/>
              <a:buAutoNum type="arabicPeriod"/>
            </a:pPr>
            <a:r>
              <a:rPr lang="en-US">
                <a:ea typeface="Geneva"/>
              </a:rPr>
              <a:t>Identify signs and symptoms of possible cardiac light chain amyloidosis (AL)</a:t>
            </a:r>
            <a:endParaRPr lang="en-US"/>
          </a:p>
          <a:p>
            <a:pPr marL="1047115" lvl="1" indent="-514350">
              <a:buFont typeface="+mj-lt"/>
              <a:buAutoNum type="arabicPeriod"/>
            </a:pPr>
            <a:r>
              <a:rPr lang="en-US">
                <a:ea typeface="Geneva"/>
              </a:rPr>
              <a:t>Know what lab work should be ordered to evaluate for AL</a:t>
            </a:r>
            <a:endParaRPr lang="en-US">
              <a:cs typeface="Calibri"/>
            </a:endParaRPr>
          </a:p>
          <a:p>
            <a:pPr marL="1047115" lvl="1" indent="-514350">
              <a:buFont typeface="+mj-lt"/>
              <a:buAutoNum type="arabicPeriod"/>
            </a:pPr>
            <a:r>
              <a:rPr lang="en-US">
                <a:ea typeface="Geneva"/>
              </a:rPr>
              <a:t>Determine appropriate sites for biopsy in patients with suspected AL</a:t>
            </a:r>
            <a:endParaRPr lang="en-CA" u="sng">
              <a:ea typeface="Geneva"/>
              <a:cs typeface="Calibri"/>
            </a:endParaRPr>
          </a:p>
          <a:p>
            <a:pPr marL="608965" lvl="1" indent="0">
              <a:buNone/>
            </a:pPr>
            <a:endParaRPr lang="en-CA">
              <a:cs typeface="Calibri"/>
            </a:endParaRPr>
          </a:p>
          <a:p>
            <a:pPr marL="989965" lvl="1" indent="-380365">
              <a:buFont typeface="Wingdings" panose="05000000000000000000" pitchFamily="2" charset="2"/>
              <a:buChar char="§"/>
            </a:pPr>
            <a:endParaRPr lang="en-CA">
              <a:cs typeface="Calibri"/>
            </a:endParaRPr>
          </a:p>
          <a:p>
            <a:pPr marL="0" indent="0">
              <a:buNone/>
            </a:pPr>
            <a:endParaRPr lang="en-CA" sz="2400">
              <a:solidFill>
                <a:schemeClr val="tx1">
                  <a:lumMod val="50000"/>
                  <a:lumOff val="50000"/>
                </a:schemeClr>
              </a:solidFill>
            </a:endParaRPr>
          </a:p>
          <a:p>
            <a:pPr marL="989965" lvl="1" indent="-380365"/>
            <a:endParaRPr lang="en-CA">
              <a:cs typeface="Calibri"/>
            </a:endParaRPr>
          </a:p>
        </p:txBody>
      </p:sp>
    </p:spTree>
    <p:extLst>
      <p:ext uri="{BB962C8B-B14F-4D97-AF65-F5344CB8AC3E}">
        <p14:creationId xmlns:p14="http://schemas.microsoft.com/office/powerpoint/2010/main" val="3044303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p:txBody>
          <a:bodyPr lIns="0" tIns="0" rIns="0" bIns="0" anchor="t">
            <a:normAutofit lnSpcReduction="10000"/>
          </a:bodyPr>
          <a:lstStyle/>
          <a:p>
            <a:pPr marL="456565" indent="-456565"/>
            <a:r>
              <a:rPr lang="en-CA" sz="2400">
                <a:ea typeface="Geneva"/>
              </a:rPr>
              <a:t>ASH Guideline Panel team members</a:t>
            </a:r>
            <a:endParaRPr lang="en-US">
              <a:ea typeface="Geneva"/>
            </a:endParaRPr>
          </a:p>
          <a:p>
            <a:pPr marL="456565" indent="-456565"/>
            <a:r>
              <a:rPr lang="en-CA" sz="2400">
                <a:ea typeface="Geneva"/>
              </a:rPr>
              <a:t>Knowledge Synthesis team members</a:t>
            </a:r>
          </a:p>
          <a:p>
            <a:pPr marL="456565" indent="-456565"/>
            <a:r>
              <a:rPr lang="en-US" sz="2400">
                <a:ea typeface="Geneva"/>
              </a:rPr>
              <a:t>Evidence-Based Practice and Impact Center, Department of Internal Medicine, University of Kansas Medical Center</a:t>
            </a:r>
          </a:p>
          <a:p>
            <a:pPr marL="456565" indent="-456565"/>
            <a:r>
              <a:rPr lang="en-CA" sz="2400">
                <a:ea typeface="Geneva"/>
              </a:rPr>
              <a:t>Authors of Amyloidosis Slide Set: </a:t>
            </a:r>
            <a:r>
              <a:rPr lang="en-US" sz="2400" cap="none">
                <a:ea typeface="Geneva"/>
              </a:rPr>
              <a:t>Shahzad Raza, MD, FACP, Raymond </a:t>
            </a:r>
            <a:r>
              <a:rPr lang="en-US" sz="2400" cap="none" err="1">
                <a:ea typeface="Geneva"/>
              </a:rPr>
              <a:t>Comenzo</a:t>
            </a:r>
            <a:r>
              <a:rPr lang="en-US" sz="2400" cap="none">
                <a:ea typeface="Geneva"/>
              </a:rPr>
              <a:t>, MD, Noel Dasgupta, MD, </a:t>
            </a:r>
            <a:r>
              <a:rPr lang="en-US" sz="2400">
                <a:ea typeface="Geneva"/>
              </a:rPr>
              <a:t>FACC, </a:t>
            </a:r>
            <a:r>
              <a:rPr lang="en-US" sz="2400" cap="none">
                <a:ea typeface="Geneva"/>
              </a:rPr>
              <a:t>Vishal Kukreti, MD, FRCPC, MSc</a:t>
            </a:r>
            <a:endParaRPr lang="en-US" sz="2400" cap="none">
              <a:solidFill>
                <a:srgbClr val="00B0F0"/>
              </a:solidFill>
              <a:ea typeface="Geneva"/>
            </a:endParaRPr>
          </a:p>
          <a:p>
            <a:pPr marL="456565" indent="-456565"/>
            <a:endParaRPr lang="en-CA" sz="2400"/>
          </a:p>
          <a:p>
            <a:pPr marL="456565" indent="-456565"/>
            <a:endParaRPr lang="en-CA" sz="2400"/>
          </a:p>
          <a:p>
            <a:pPr marL="0" indent="0">
              <a:buNone/>
            </a:pPr>
            <a:r>
              <a:rPr lang="en-CA" sz="2400">
                <a:ea typeface="Geneva"/>
              </a:rPr>
              <a:t>See more about the </a:t>
            </a:r>
            <a:r>
              <a:rPr lang="en-CA" sz="2400" b="1">
                <a:ea typeface="Geneva"/>
              </a:rPr>
              <a:t>ASH Amyloidosis guidelines </a:t>
            </a:r>
            <a:r>
              <a:rPr lang="en-CA" sz="2400">
                <a:ea typeface="Geneva"/>
              </a:rPr>
              <a:t>at </a:t>
            </a:r>
            <a:r>
              <a:rPr lang="en-CA" sz="2400">
                <a:ea typeface="Geneva"/>
                <a:hlinkClick r:id="rId3"/>
              </a:rPr>
              <a:t>https://www.hematology.org/amyloidosis-guidelines</a:t>
            </a:r>
            <a:r>
              <a:rPr lang="en-CA" sz="2400">
                <a:ea typeface="Geneva"/>
              </a:rPr>
              <a:t> </a:t>
            </a:r>
          </a:p>
        </p:txBody>
      </p:sp>
    </p:spTree>
    <p:extLst>
      <p:ext uri="{BB962C8B-B14F-4D97-AF65-F5344CB8AC3E}">
        <p14:creationId xmlns:p14="http://schemas.microsoft.com/office/powerpoint/2010/main" val="316477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lIns="0" tIns="0" rIns="0" bIns="0" anchor="t">
            <a:noAutofit/>
          </a:bodyPr>
          <a:lstStyle/>
          <a:p>
            <a:pPr marL="0" indent="0">
              <a:buNone/>
            </a:pPr>
            <a:r>
              <a:rPr lang="en-CA" sz="2400" b="1">
                <a:ea typeface="Geneva"/>
              </a:rPr>
              <a:t>By the end of this session, you should be able to</a:t>
            </a:r>
          </a:p>
          <a:p>
            <a:pPr marL="0" indent="0">
              <a:buNone/>
            </a:pPr>
            <a:endParaRPr lang="en-CA" sz="2400"/>
          </a:p>
          <a:p>
            <a:pPr marL="1047115" lvl="1" indent="-514350">
              <a:buFont typeface="+mj-lt"/>
              <a:buAutoNum type="arabicPeriod"/>
            </a:pPr>
            <a:r>
              <a:rPr lang="en-US">
                <a:ea typeface="Geneva"/>
              </a:rPr>
              <a:t>Identify signs and symptoms of possible cardiac light chain amyloidosis (AL)</a:t>
            </a:r>
            <a:endParaRPr lang="en-US">
              <a:ea typeface="Geneva"/>
              <a:cs typeface="Calibri"/>
            </a:endParaRPr>
          </a:p>
          <a:p>
            <a:pPr marL="1047115" lvl="1" indent="-514350">
              <a:buFont typeface="+mj-lt"/>
              <a:buAutoNum type="arabicPeriod"/>
            </a:pPr>
            <a:r>
              <a:rPr lang="en-US">
                <a:ea typeface="Geneva"/>
              </a:rPr>
              <a:t>Know what lab work should be ordered to evaluate for AL </a:t>
            </a:r>
            <a:endParaRPr lang="en-US">
              <a:ea typeface="Geneva"/>
              <a:cs typeface="Calibri"/>
            </a:endParaRPr>
          </a:p>
          <a:p>
            <a:pPr marL="1047115" lvl="1" indent="-514350">
              <a:buFont typeface="+mj-lt"/>
              <a:buAutoNum type="arabicPeriod"/>
            </a:pPr>
            <a:r>
              <a:rPr lang="en-US">
                <a:ea typeface="Geneva"/>
              </a:rPr>
              <a:t>Determine appropriate sites for biopsy in patients with suspected AL </a:t>
            </a:r>
            <a:endParaRPr lang="en-US" sz="2400">
              <a:cs typeface="Calibri"/>
            </a:endParaRPr>
          </a:p>
        </p:txBody>
      </p:sp>
    </p:spTree>
    <p:extLst>
      <p:ext uri="{BB962C8B-B14F-4D97-AF65-F5344CB8AC3E}">
        <p14:creationId xmlns:p14="http://schemas.microsoft.com/office/powerpoint/2010/main" val="92198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0ADA2D-E191-D4B3-0BEE-DC10A9DCBF22}"/>
              </a:ext>
            </a:extLst>
          </p:cNvPr>
          <p:cNvPicPr>
            <a:picLocks noChangeAspect="1"/>
          </p:cNvPicPr>
          <p:nvPr/>
        </p:nvPicPr>
        <p:blipFill>
          <a:blip r:embed="rId3">
            <a:duotone>
              <a:prstClr val="black"/>
              <a:schemeClr val="accent3">
                <a:lumMod val="20000"/>
                <a:lumOff val="80000"/>
                <a:tint val="45000"/>
                <a:satMod val="400000"/>
              </a:schemeClr>
            </a:duotone>
          </a:blip>
          <a:stretch>
            <a:fillRect/>
          </a:stretch>
        </p:blipFill>
        <p:spPr>
          <a:xfrm>
            <a:off x="475089" y="1338127"/>
            <a:ext cx="7988675" cy="4840299"/>
          </a:xfrm>
          <a:prstGeom prst="rect">
            <a:avLst/>
          </a:prstGeom>
        </p:spPr>
      </p:pic>
      <p:sp>
        <p:nvSpPr>
          <p:cNvPr id="2" name="TextBox 1">
            <a:extLst>
              <a:ext uri="{FF2B5EF4-FFF2-40B4-BE49-F238E27FC236}">
                <a16:creationId xmlns:a16="http://schemas.microsoft.com/office/drawing/2014/main" id="{26687BFC-8150-8BD8-BDAE-58D67912E091}"/>
              </a:ext>
            </a:extLst>
          </p:cNvPr>
          <p:cNvSpPr txBox="1"/>
          <p:nvPr/>
        </p:nvSpPr>
        <p:spPr>
          <a:xfrm>
            <a:off x="8848948" y="1685576"/>
            <a:ext cx="3107956" cy="4632037"/>
          </a:xfrm>
          <a:prstGeom prst="rect">
            <a:avLst/>
          </a:prstGeom>
          <a:noFill/>
        </p:spPr>
        <p:txBody>
          <a:bodyPr wrap="square" rtlCol="0">
            <a:spAutoFit/>
          </a:bodyPr>
          <a:lstStyle/>
          <a:p>
            <a:r>
              <a:rPr lang="en-US" b="1">
                <a:solidFill>
                  <a:srgbClr val="715073"/>
                </a:solidFill>
                <a:latin typeface="Arial" panose="020B0604020202020204" pitchFamily="34" charset="0"/>
                <a:cs typeface="Arial" panose="020B0604020202020204" pitchFamily="34" charset="0"/>
              </a:rPr>
              <a:t>Symptoms may include:</a:t>
            </a:r>
          </a:p>
          <a:p>
            <a:endParaRPr lang="en-US" b="1">
              <a:solidFill>
                <a:schemeClr val="tx1">
                  <a:lumMod val="50000"/>
                  <a:lumOff val="50000"/>
                </a:schemeClr>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Difficulty breathing</a:t>
            </a: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Low blood pressure</a:t>
            </a: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Severe fatigue</a:t>
            </a: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Diarrhea/Constipation</a:t>
            </a: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Proteinuria </a:t>
            </a:r>
            <a:endParaRPr lang="en-US" sz="1400">
              <a:solidFill>
                <a:srgbClr val="00B0F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Numbness and tingling in extremities</a:t>
            </a: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Bruised looking eyes</a:t>
            </a: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Tongue swelling</a:t>
            </a: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Difficulty swallowing</a:t>
            </a: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Carpal tunnel</a:t>
            </a:r>
          </a:p>
          <a:p>
            <a:pPr marL="285750" indent="-285750">
              <a:spcAft>
                <a:spcPts val="600"/>
              </a:spcAft>
              <a:buFont typeface="Arial" panose="020B0604020202020204" pitchFamily="34" charset="0"/>
              <a:buChar char="•"/>
            </a:pPr>
            <a:r>
              <a:rPr lang="en-US" sz="1400">
                <a:solidFill>
                  <a:schemeClr val="tx1">
                    <a:lumMod val="50000"/>
                    <a:lumOff val="50000"/>
                  </a:schemeClr>
                </a:solidFill>
                <a:latin typeface="Arial" panose="020B0604020202020204" pitchFamily="34" charset="0"/>
                <a:cs typeface="Arial" panose="020B0604020202020204" pitchFamily="34" charset="0"/>
              </a:rPr>
              <a:t>Swelling of legs or abdomen</a:t>
            </a:r>
          </a:p>
          <a:p>
            <a:pPr marL="285750" indent="-285750">
              <a:buFont typeface="Arial" panose="020B0604020202020204" pitchFamily="34" charset="0"/>
              <a:buChar char="•"/>
            </a:pPr>
            <a:endParaRPr lang="en-US">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solidFill>
                <a:schemeClr val="tx1">
                  <a:lumMod val="50000"/>
                  <a:lumOff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A7B2700-3357-0D17-4C1A-49D1E1F14E51}"/>
              </a:ext>
            </a:extLst>
          </p:cNvPr>
          <p:cNvSpPr txBox="1"/>
          <p:nvPr/>
        </p:nvSpPr>
        <p:spPr>
          <a:xfrm>
            <a:off x="475089" y="6178426"/>
            <a:ext cx="11374011" cy="369332"/>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Kumar N, Zhang NJ, Cherepanov D, Romanus D, Hughes M, Faller DV. Global epidemiology of amyloid light-chain amyloidosis. </a:t>
            </a:r>
            <a:r>
              <a:rPr lang="en-US" sz="600" dirty="0" err="1">
                <a:latin typeface="Arial" panose="020B0604020202020204" pitchFamily="34" charset="0"/>
                <a:cs typeface="Arial" panose="020B0604020202020204" pitchFamily="34" charset="0"/>
              </a:rPr>
              <a:t>Orphanet</a:t>
            </a:r>
            <a:r>
              <a:rPr lang="en-US" sz="600" dirty="0">
                <a:latin typeface="Arial" panose="020B0604020202020204" pitchFamily="34" charset="0"/>
                <a:cs typeface="Arial" panose="020B0604020202020204" pitchFamily="34" charset="0"/>
              </a:rPr>
              <a:t> J Rare Dis. 2022;17(1):278.; 2. </a:t>
            </a:r>
            <a:r>
              <a:rPr lang="en-US" sz="600" dirty="0" err="1">
                <a:latin typeface="Arial" panose="020B0604020202020204" pitchFamily="34" charset="0"/>
                <a:cs typeface="Arial" panose="020B0604020202020204" pitchFamily="34" charset="0"/>
              </a:rPr>
              <a:t>Szor</a:t>
            </a:r>
            <a:r>
              <a:rPr lang="en-US" sz="600" dirty="0">
                <a:latin typeface="Arial" panose="020B0604020202020204" pitchFamily="34" charset="0"/>
                <a:cs typeface="Arial" panose="020B0604020202020204" pitchFamily="34" charset="0"/>
              </a:rPr>
              <a:t> RS, Fernandes F, Lino AMM, et al. Systemic amyloidosis journey from diagnosis to outcomes: a twelve-year real-world experience of a single center in a middle-income country. </a:t>
            </a:r>
            <a:r>
              <a:rPr lang="en-US" sz="600" dirty="0" err="1">
                <a:latin typeface="Arial" panose="020B0604020202020204" pitchFamily="34" charset="0"/>
                <a:cs typeface="Arial" panose="020B0604020202020204" pitchFamily="34" charset="0"/>
              </a:rPr>
              <a:t>Orphanet</a:t>
            </a:r>
            <a:r>
              <a:rPr lang="en-US" sz="600" dirty="0">
                <a:latin typeface="Arial" panose="020B0604020202020204" pitchFamily="34" charset="0"/>
                <a:cs typeface="Arial" panose="020B0604020202020204" pitchFamily="34" charset="0"/>
              </a:rPr>
              <a:t> Journal of Rare Diseases. 2022;17(1):425; 3. Hester LL, </a:t>
            </a:r>
            <a:r>
              <a:rPr lang="en-US" sz="600" dirty="0" err="1">
                <a:latin typeface="Arial" panose="020B0604020202020204" pitchFamily="34" charset="0"/>
                <a:cs typeface="Arial" panose="020B0604020202020204" pitchFamily="34" charset="0"/>
              </a:rPr>
              <a:t>Gifkins</a:t>
            </a:r>
            <a:r>
              <a:rPr lang="en-US" sz="600" dirty="0">
                <a:latin typeface="Arial" panose="020B0604020202020204" pitchFamily="34" charset="0"/>
                <a:cs typeface="Arial" panose="020B0604020202020204" pitchFamily="34" charset="0"/>
              </a:rPr>
              <a:t> DM, Bellew KM, et al. Diagnostic delay and characterization of the clinical prodrome in AL amyloidosis among 1523 US adults diagnosed between 2001 and 2019. </a:t>
            </a:r>
            <a:r>
              <a:rPr lang="en-US" sz="600" dirty="0" err="1">
                <a:latin typeface="Arial" panose="020B0604020202020204" pitchFamily="34" charset="0"/>
                <a:cs typeface="Arial" panose="020B0604020202020204" pitchFamily="34" charset="0"/>
              </a:rPr>
              <a:t>Eur</a:t>
            </a:r>
            <a:r>
              <a:rPr lang="en-US" sz="600" dirty="0">
                <a:latin typeface="Arial" panose="020B0604020202020204" pitchFamily="34" charset="0"/>
                <a:cs typeface="Arial" panose="020B0604020202020204" pitchFamily="34" charset="0"/>
              </a:rPr>
              <a:t> J </a:t>
            </a:r>
            <a:r>
              <a:rPr lang="en-US" sz="600" dirty="0" err="1">
                <a:latin typeface="Arial" panose="020B0604020202020204" pitchFamily="34" charset="0"/>
                <a:cs typeface="Arial" panose="020B0604020202020204" pitchFamily="34" charset="0"/>
              </a:rPr>
              <a:t>Haematol</a:t>
            </a:r>
            <a:r>
              <a:rPr lang="en-US" sz="600" dirty="0">
                <a:latin typeface="Arial" panose="020B0604020202020204" pitchFamily="34" charset="0"/>
                <a:cs typeface="Arial" panose="020B0604020202020204" pitchFamily="34" charset="0"/>
              </a:rPr>
              <a:t>. 2021; 107: 428–435. https://doi.org/10.1111/ejh.13679</a:t>
            </a:r>
          </a:p>
        </p:txBody>
      </p:sp>
    </p:spTree>
    <p:extLst>
      <p:ext uri="{BB962C8B-B14F-4D97-AF65-F5344CB8AC3E}">
        <p14:creationId xmlns:p14="http://schemas.microsoft.com/office/powerpoint/2010/main" val="12693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lIns="0" tIns="0" rIns="0" bIns="0" anchor="t"/>
          <a:lstStyle/>
          <a:p>
            <a:r>
              <a:rPr lang="en-CA" sz="2650">
                <a:ea typeface="Geneva"/>
              </a:rPr>
              <a:t>Case 1:  Suspected Cardiac Light Chain Amyloidosis (AL)</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100" y="2054108"/>
            <a:ext cx="10606709" cy="4104060"/>
          </a:xfrm>
        </p:spPr>
        <p:txBody>
          <a:bodyPr lIns="0" tIns="0" rIns="0" bIns="0" anchor="t">
            <a:normAutofit fontScale="92500" lnSpcReduction="20000"/>
          </a:bodyPr>
          <a:lstStyle/>
          <a:p>
            <a:pPr marL="456565" indent="-456565">
              <a:spcAft>
                <a:spcPts val="300"/>
              </a:spcAft>
            </a:pPr>
            <a:r>
              <a:rPr lang="en-US" sz="2200">
                <a:solidFill>
                  <a:schemeClr val="tx1">
                    <a:lumMod val="50000"/>
                    <a:lumOff val="50000"/>
                  </a:schemeClr>
                </a:solidFill>
                <a:latin typeface="+mj-lt"/>
                <a:ea typeface="Geneva"/>
              </a:rPr>
              <a:t>A 54-year-old male presented with complaints of difficulty going up the hill with his colleagues during lunch breaks for the past 1.5 years. </a:t>
            </a:r>
            <a:endParaRPr lang="en-US">
              <a:solidFill>
                <a:schemeClr val="tx1">
                  <a:lumMod val="50000"/>
                  <a:lumOff val="50000"/>
                </a:schemeClr>
              </a:solidFill>
              <a:ea typeface="Geneva"/>
            </a:endParaRPr>
          </a:p>
          <a:p>
            <a:pPr marL="456565" indent="-456565"/>
            <a:r>
              <a:rPr lang="en-US" sz="2200">
                <a:solidFill>
                  <a:schemeClr val="tx1">
                    <a:lumMod val="50000"/>
                    <a:lumOff val="50000"/>
                  </a:schemeClr>
                </a:solidFill>
                <a:latin typeface="+mj-lt"/>
                <a:ea typeface="Geneva"/>
              </a:rPr>
              <a:t>Symptoms included:</a:t>
            </a:r>
          </a:p>
          <a:p>
            <a:pPr marL="989965" lvl="1" indent="-380365">
              <a:buSzPct val="75000"/>
              <a:buFont typeface="Courier New" panose="02070309020205020404" pitchFamily="49" charset="0"/>
              <a:buChar char="o"/>
            </a:pPr>
            <a:r>
              <a:rPr lang="en-US" sz="2100">
                <a:solidFill>
                  <a:schemeClr val="tx1">
                    <a:lumMod val="50000"/>
                    <a:lumOff val="50000"/>
                  </a:schemeClr>
                </a:solidFill>
                <a:latin typeface="+mj-lt"/>
                <a:ea typeface="Geneva"/>
              </a:rPr>
              <a:t>Dizziness</a:t>
            </a:r>
            <a:endParaRPr lang="en-US" sz="2100">
              <a:solidFill>
                <a:schemeClr val="tx1">
                  <a:lumMod val="50000"/>
                  <a:lumOff val="50000"/>
                </a:schemeClr>
              </a:solidFill>
              <a:latin typeface="+mj-lt"/>
              <a:ea typeface="Geneva"/>
              <a:cs typeface="Calibri"/>
            </a:endParaRPr>
          </a:p>
          <a:p>
            <a:pPr marL="989965" lvl="1" indent="-380365">
              <a:buSzPct val="75000"/>
              <a:buFont typeface="Courier New" panose="02070309020205020404" pitchFamily="49" charset="0"/>
              <a:buChar char="o"/>
            </a:pPr>
            <a:r>
              <a:rPr lang="en-US" sz="2100">
                <a:solidFill>
                  <a:schemeClr val="tx1">
                    <a:lumMod val="50000"/>
                    <a:lumOff val="50000"/>
                  </a:schemeClr>
                </a:solidFill>
                <a:latin typeface="+mj-lt"/>
                <a:ea typeface="Geneva"/>
              </a:rPr>
              <a:t>Headache</a:t>
            </a:r>
            <a:endParaRPr lang="en-US" sz="2100">
              <a:solidFill>
                <a:schemeClr val="tx1">
                  <a:lumMod val="50000"/>
                  <a:lumOff val="50000"/>
                </a:schemeClr>
              </a:solidFill>
              <a:latin typeface="+mj-lt"/>
              <a:ea typeface="Geneva"/>
              <a:cs typeface="Calibri"/>
            </a:endParaRPr>
          </a:p>
          <a:p>
            <a:pPr marL="989965" lvl="1" indent="-380365">
              <a:buSzPct val="75000"/>
              <a:buFont typeface="Courier New" panose="02070309020205020404" pitchFamily="49" charset="0"/>
              <a:buChar char="o"/>
            </a:pPr>
            <a:r>
              <a:rPr lang="en-US" sz="2100">
                <a:solidFill>
                  <a:schemeClr val="tx1">
                    <a:lumMod val="50000"/>
                    <a:lumOff val="50000"/>
                  </a:schemeClr>
                </a:solidFill>
                <a:latin typeface="+mj-lt"/>
                <a:ea typeface="Geneva"/>
              </a:rPr>
              <a:t>Fatigue</a:t>
            </a:r>
            <a:endParaRPr lang="en-US" sz="2100">
              <a:solidFill>
                <a:schemeClr val="tx1">
                  <a:lumMod val="50000"/>
                  <a:lumOff val="50000"/>
                </a:schemeClr>
              </a:solidFill>
              <a:latin typeface="+mj-lt"/>
              <a:cs typeface="Calibri"/>
            </a:endParaRPr>
          </a:p>
          <a:p>
            <a:pPr marL="989965" lvl="1" indent="-380365">
              <a:spcAft>
                <a:spcPts val="300"/>
              </a:spcAft>
              <a:buSzPct val="75000"/>
              <a:buFont typeface="Courier New" panose="02070309020205020404" pitchFamily="49" charset="0"/>
              <a:buChar char="o"/>
            </a:pPr>
            <a:r>
              <a:rPr lang="en-US" sz="2100">
                <a:solidFill>
                  <a:schemeClr val="tx1">
                    <a:lumMod val="50000"/>
                    <a:lumOff val="50000"/>
                  </a:schemeClr>
                </a:solidFill>
                <a:latin typeface="+mj-lt"/>
                <a:ea typeface="Geneva"/>
              </a:rPr>
              <a:t>Mild dyspnea on exertion </a:t>
            </a:r>
            <a:endParaRPr lang="en-US" sz="2100">
              <a:solidFill>
                <a:schemeClr val="tx1">
                  <a:lumMod val="50000"/>
                  <a:lumOff val="50000"/>
                </a:schemeClr>
              </a:solidFill>
              <a:latin typeface="+mj-lt"/>
              <a:ea typeface="Geneva"/>
              <a:cs typeface="Calibri"/>
            </a:endParaRPr>
          </a:p>
          <a:p>
            <a:pPr marL="456565" indent="-456565">
              <a:spcAft>
                <a:spcPts val="300"/>
              </a:spcAft>
            </a:pPr>
            <a:r>
              <a:rPr lang="en-US" sz="2200">
                <a:solidFill>
                  <a:schemeClr val="tx1">
                    <a:lumMod val="50000"/>
                    <a:lumOff val="50000"/>
                  </a:schemeClr>
                </a:solidFill>
                <a:latin typeface="+mj-lt"/>
                <a:ea typeface="Geneva"/>
              </a:rPr>
              <a:t>Routine tests including complete blood count (CBC), comprehensive metabolic profile (CMP), and chest x-ray (CXR) were normal. </a:t>
            </a:r>
          </a:p>
          <a:p>
            <a:pPr marL="456565" indent="-456565">
              <a:spcAft>
                <a:spcPts val="300"/>
              </a:spcAft>
            </a:pPr>
            <a:r>
              <a:rPr lang="en-US" sz="2200">
                <a:solidFill>
                  <a:schemeClr val="tx1">
                    <a:lumMod val="50000"/>
                    <a:lumOff val="50000"/>
                  </a:schemeClr>
                </a:solidFill>
                <a:latin typeface="+mj-lt"/>
                <a:ea typeface="Geneva"/>
              </a:rPr>
              <a:t>The patient was encouraged to exercise and make lifestyle modifications. </a:t>
            </a:r>
          </a:p>
          <a:p>
            <a:pPr marL="456565" indent="-456565">
              <a:spcAft>
                <a:spcPts val="300"/>
              </a:spcAft>
            </a:pPr>
            <a:r>
              <a:rPr lang="en-US" sz="2200">
                <a:solidFill>
                  <a:schemeClr val="tx1">
                    <a:lumMod val="50000"/>
                    <a:lumOff val="50000"/>
                  </a:schemeClr>
                </a:solidFill>
                <a:latin typeface="+mj-lt"/>
                <a:ea typeface="Geneva"/>
              </a:rPr>
              <a:t>Over the next 12 months, he developed progressively worsening leg swelling, significant fatigue, and worsening dyspnea. </a:t>
            </a:r>
          </a:p>
          <a:p>
            <a:pPr marL="456565" indent="-456565">
              <a:spcAft>
                <a:spcPts val="300"/>
              </a:spcAft>
            </a:pPr>
            <a:r>
              <a:rPr lang="en-US" sz="2200">
                <a:solidFill>
                  <a:schemeClr val="tx1">
                    <a:lumMod val="50000"/>
                    <a:lumOff val="50000"/>
                  </a:schemeClr>
                </a:solidFill>
                <a:latin typeface="+mj-lt"/>
                <a:ea typeface="Geneva"/>
              </a:rPr>
              <a:t>He was then referred to cardiology for further evaluation.</a:t>
            </a:r>
          </a:p>
          <a:p>
            <a:pPr marL="456565" indent="-456565"/>
            <a:endParaRPr lang="en-US" sz="2200">
              <a:solidFill>
                <a:schemeClr val="tx1">
                  <a:lumMod val="50000"/>
                  <a:lumOff val="50000"/>
                </a:schemeClr>
              </a:solidFill>
              <a:latin typeface="+mj-lt"/>
            </a:endParaRPr>
          </a:p>
          <a:p>
            <a:pPr marL="0" indent="0">
              <a:buNone/>
            </a:pPr>
            <a:endParaRPr lang="en-CA" sz="2200">
              <a:solidFill>
                <a:schemeClr val="tx1">
                  <a:lumMod val="50000"/>
                  <a:lumOff val="50000"/>
                </a:schemeClr>
              </a:solidFill>
              <a:latin typeface="+mj-lt"/>
            </a:endParaRPr>
          </a:p>
          <a:p>
            <a:pPr marL="0" indent="0">
              <a:buNone/>
            </a:pPr>
            <a:endParaRPr lang="en-CA" b="1">
              <a:solidFill>
                <a:schemeClr val="tx1">
                  <a:lumMod val="50000"/>
                  <a:lumOff val="50000"/>
                </a:schemeClr>
              </a:solidFill>
              <a:latin typeface="+mj-lt"/>
            </a:endParaRPr>
          </a:p>
        </p:txBody>
      </p:sp>
    </p:spTree>
    <p:extLst>
      <p:ext uri="{BB962C8B-B14F-4D97-AF65-F5344CB8AC3E}">
        <p14:creationId xmlns:p14="http://schemas.microsoft.com/office/powerpoint/2010/main" val="369487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a:xfrm>
            <a:off x="982435" y="2083473"/>
            <a:ext cx="10227129" cy="5022463"/>
          </a:xfrm>
        </p:spPr>
        <p:txBody>
          <a:bodyPr lIns="0" tIns="0" rIns="0" bIns="0" anchor="t"/>
          <a:lstStyle/>
          <a:p>
            <a:pPr marL="0" indent="0">
              <a:spcAft>
                <a:spcPts val="600"/>
              </a:spcAft>
              <a:buNone/>
            </a:pPr>
            <a:r>
              <a:rPr lang="en-CA" sz="2400" b="1" dirty="0">
                <a:solidFill>
                  <a:schemeClr val="tx1">
                    <a:lumMod val="50000"/>
                    <a:lumOff val="50000"/>
                  </a:schemeClr>
                </a:solidFill>
                <a:latin typeface="+mj-lt"/>
                <a:ea typeface="Geneva"/>
                <a:cs typeface="Arial"/>
              </a:rPr>
              <a:t>Investigations</a:t>
            </a:r>
            <a:r>
              <a:rPr lang="en-CA" sz="2400" dirty="0">
                <a:solidFill>
                  <a:schemeClr val="tx1">
                    <a:lumMod val="50000"/>
                    <a:lumOff val="50000"/>
                  </a:schemeClr>
                </a:solidFill>
                <a:latin typeface="+mj-lt"/>
                <a:ea typeface="Geneva"/>
                <a:cs typeface="Arial"/>
              </a:rPr>
              <a:t>:</a:t>
            </a:r>
          </a:p>
          <a:p>
            <a:pPr marL="1523365" lvl="2" indent="-304165"/>
            <a:r>
              <a:rPr lang="en-CA" sz="2000" b="1" dirty="0">
                <a:solidFill>
                  <a:schemeClr val="tx1">
                    <a:lumMod val="50000"/>
                    <a:lumOff val="50000"/>
                  </a:schemeClr>
                </a:solidFill>
                <a:latin typeface="+mj-lt"/>
                <a:ea typeface="Geneva"/>
                <a:cs typeface="Arial"/>
              </a:rPr>
              <a:t>EKG:</a:t>
            </a:r>
            <a:r>
              <a:rPr lang="en-CA" sz="2000" dirty="0">
                <a:solidFill>
                  <a:schemeClr val="tx1">
                    <a:lumMod val="50000"/>
                    <a:lumOff val="50000"/>
                  </a:schemeClr>
                </a:solidFill>
                <a:latin typeface="+mj-lt"/>
                <a:ea typeface="Geneva"/>
                <a:cs typeface="Arial"/>
              </a:rPr>
              <a:t> Sinus rhythm, low voltage QRS complexes, prolonged QTc (493 msec)</a:t>
            </a:r>
          </a:p>
          <a:p>
            <a:pPr marL="1066165" lvl="2" indent="0">
              <a:buNone/>
            </a:pPr>
            <a:endParaRPr lang="en-CA" sz="1100" dirty="0">
              <a:solidFill>
                <a:schemeClr val="tx1">
                  <a:lumMod val="50000"/>
                  <a:lumOff val="50000"/>
                </a:schemeClr>
              </a:solidFill>
              <a:latin typeface="+mj-lt"/>
              <a:ea typeface="Geneva"/>
              <a:cs typeface="Arial"/>
            </a:endParaRPr>
          </a:p>
          <a:p>
            <a:pPr marL="1523365" lvl="2" indent="-304165"/>
            <a:r>
              <a:rPr lang="en-CA" sz="2000" b="1" dirty="0">
                <a:solidFill>
                  <a:schemeClr val="tx1">
                    <a:lumMod val="50000"/>
                    <a:lumOff val="50000"/>
                  </a:schemeClr>
                </a:solidFill>
                <a:latin typeface="+mj-lt"/>
                <a:ea typeface="Geneva"/>
                <a:cs typeface="Arial"/>
              </a:rPr>
              <a:t>Echocardiogram:</a:t>
            </a:r>
            <a:r>
              <a:rPr lang="en-CA" sz="2000" dirty="0">
                <a:solidFill>
                  <a:schemeClr val="tx1">
                    <a:lumMod val="50000"/>
                    <a:lumOff val="50000"/>
                  </a:schemeClr>
                </a:solidFill>
                <a:latin typeface="+mj-lt"/>
                <a:ea typeface="Geneva"/>
                <a:cs typeface="Arial"/>
              </a:rPr>
              <a:t> Left ventricular posterior wall thickness 1.4 cm (Normal range: 0.6-1.1 cm),  interventricular septal thickness 1.3 cm (Normal range: 0.6-1.1 cm), EF 52%, Global peak longitudinal strain reduced with apical sparing (abnormal)</a:t>
            </a:r>
            <a:endParaRPr lang="en-CA" sz="2000" dirty="0">
              <a:solidFill>
                <a:schemeClr val="tx1">
                  <a:lumMod val="50000"/>
                  <a:lumOff val="50000"/>
                </a:schemeClr>
              </a:solidFill>
              <a:latin typeface="+mj-lt"/>
              <a:cs typeface="Arial" panose="020B0604020202020204" pitchFamily="34" charset="0"/>
            </a:endParaRPr>
          </a:p>
          <a:p>
            <a:pPr marL="1523365" lvl="2" indent="-304165"/>
            <a:endParaRPr lang="en-CA" sz="2000" dirty="0">
              <a:solidFill>
                <a:schemeClr val="tx1">
                  <a:lumMod val="50000"/>
                  <a:lumOff val="50000"/>
                </a:schemeClr>
              </a:solidFill>
              <a:latin typeface="+mj-lt"/>
              <a:ea typeface="Geneva"/>
              <a:cs typeface="Arial"/>
            </a:endParaRPr>
          </a:p>
          <a:p>
            <a:pPr marL="1523365" lvl="2" indent="-304165"/>
            <a:r>
              <a:rPr lang="en-CA" sz="2000" b="1" dirty="0">
                <a:solidFill>
                  <a:schemeClr val="tx1">
                    <a:lumMod val="50000"/>
                    <a:lumOff val="50000"/>
                  </a:schemeClr>
                </a:solidFill>
                <a:latin typeface="+mj-lt"/>
                <a:ea typeface="Geneva"/>
                <a:cs typeface="Arial"/>
              </a:rPr>
              <a:t>Cardiac biomarkers: </a:t>
            </a:r>
            <a:r>
              <a:rPr lang="en-GB" sz="2000" dirty="0">
                <a:solidFill>
                  <a:schemeClr val="tx1">
                    <a:lumMod val="50000"/>
                    <a:lumOff val="50000"/>
                  </a:schemeClr>
                </a:solidFill>
                <a:latin typeface="+mj-lt"/>
                <a:ea typeface="Geneva"/>
                <a:cs typeface="Arial"/>
              </a:rPr>
              <a:t>NT-</a:t>
            </a:r>
            <a:r>
              <a:rPr lang="en-GB" sz="2000" dirty="0" err="1">
                <a:solidFill>
                  <a:schemeClr val="tx1">
                    <a:lumMod val="50000"/>
                    <a:lumOff val="50000"/>
                  </a:schemeClr>
                </a:solidFill>
                <a:latin typeface="+mj-lt"/>
                <a:ea typeface="Geneva"/>
                <a:cs typeface="Arial"/>
              </a:rPr>
              <a:t>proBNP</a:t>
            </a:r>
            <a:r>
              <a:rPr lang="en-GB" sz="2000" dirty="0">
                <a:solidFill>
                  <a:schemeClr val="tx1">
                    <a:lumMod val="50000"/>
                    <a:lumOff val="50000"/>
                  </a:schemeClr>
                </a:solidFill>
                <a:latin typeface="+mj-lt"/>
                <a:ea typeface="Geneva"/>
                <a:cs typeface="Arial"/>
              </a:rPr>
              <a:t> 7050 </a:t>
            </a:r>
            <a:r>
              <a:rPr lang="en-GB" sz="2000" dirty="0" err="1">
                <a:solidFill>
                  <a:schemeClr val="tx1">
                    <a:lumMod val="50000"/>
                    <a:lumOff val="50000"/>
                  </a:schemeClr>
                </a:solidFill>
                <a:latin typeface="+mj-lt"/>
                <a:ea typeface="Geneva"/>
                <a:cs typeface="Arial"/>
              </a:rPr>
              <a:t>pg</a:t>
            </a:r>
            <a:r>
              <a:rPr lang="en-GB" sz="2000" dirty="0">
                <a:solidFill>
                  <a:schemeClr val="tx1">
                    <a:lumMod val="50000"/>
                    <a:lumOff val="50000"/>
                  </a:schemeClr>
                </a:solidFill>
                <a:latin typeface="+mj-lt"/>
                <a:ea typeface="Geneva"/>
                <a:cs typeface="Arial"/>
              </a:rPr>
              <a:t>/mL </a:t>
            </a:r>
            <a:r>
              <a:rPr lang="en-GB" sz="2000" dirty="0">
                <a:solidFill>
                  <a:schemeClr val="tx1">
                    <a:lumMod val="50000"/>
                    <a:lumOff val="50000"/>
                  </a:schemeClr>
                </a:solidFill>
                <a:latin typeface="Calibri"/>
                <a:ea typeface="Geneva"/>
                <a:cs typeface="Segoe UI"/>
              </a:rPr>
              <a:t>(AL threshold &gt;332 </a:t>
            </a:r>
            <a:r>
              <a:rPr lang="en-GB" sz="2000" dirty="0" err="1">
                <a:solidFill>
                  <a:schemeClr val="tx1">
                    <a:lumMod val="50000"/>
                    <a:lumOff val="50000"/>
                  </a:schemeClr>
                </a:solidFill>
                <a:latin typeface="Calibri"/>
                <a:ea typeface="Geneva"/>
                <a:cs typeface="Segoe UI"/>
              </a:rPr>
              <a:t>pg</a:t>
            </a:r>
            <a:r>
              <a:rPr lang="en-GB" sz="2000" dirty="0">
                <a:solidFill>
                  <a:schemeClr val="tx1">
                    <a:lumMod val="50000"/>
                    <a:lumOff val="50000"/>
                  </a:schemeClr>
                </a:solidFill>
                <a:latin typeface="Calibri"/>
                <a:ea typeface="Geneva"/>
                <a:cs typeface="Segoe UI"/>
              </a:rPr>
              <a:t>/mL</a:t>
            </a:r>
            <a:r>
              <a:rPr lang="en-GB" sz="2000" dirty="0">
                <a:solidFill>
                  <a:schemeClr val="tx1">
                    <a:lumMod val="50000"/>
                    <a:lumOff val="50000"/>
                  </a:schemeClr>
                </a:solidFill>
                <a:latin typeface="Calibri"/>
                <a:ea typeface="Geneva"/>
                <a:cs typeface="Arial"/>
              </a:rPr>
              <a:t>),</a:t>
            </a:r>
            <a:r>
              <a:rPr lang="en-GB" sz="2000" dirty="0">
                <a:solidFill>
                  <a:schemeClr val="tx1">
                    <a:lumMod val="50000"/>
                    <a:lumOff val="50000"/>
                  </a:schemeClr>
                </a:solidFill>
                <a:latin typeface="+mj-lt"/>
                <a:ea typeface="Geneva"/>
                <a:cs typeface="Arial"/>
              </a:rPr>
              <a:t> High sensitivity Troponin T 137 ng/L</a:t>
            </a:r>
            <a:r>
              <a:rPr lang="en-GB" sz="2000" dirty="0">
                <a:solidFill>
                  <a:schemeClr val="tx1">
                    <a:lumMod val="50000"/>
                    <a:lumOff val="50000"/>
                  </a:schemeClr>
                </a:solidFill>
                <a:ea typeface="Geneva"/>
                <a:cs typeface="Arial"/>
              </a:rPr>
              <a:t> (AL</a:t>
            </a:r>
            <a:r>
              <a:rPr lang="en-GB" sz="2000" dirty="0">
                <a:solidFill>
                  <a:schemeClr val="tx1">
                    <a:lumMod val="50000"/>
                    <a:lumOff val="50000"/>
                  </a:schemeClr>
                </a:solidFill>
                <a:effectLst/>
                <a:ea typeface="Geneva"/>
                <a:cs typeface="Arial"/>
              </a:rPr>
              <a:t> </a:t>
            </a:r>
            <a:r>
              <a:rPr lang="en-GB" sz="2000" dirty="0">
                <a:solidFill>
                  <a:schemeClr val="tx1">
                    <a:lumMod val="50000"/>
                    <a:lumOff val="50000"/>
                  </a:schemeClr>
                </a:solidFill>
                <a:ea typeface="Geneva"/>
                <a:cs typeface="Arial"/>
              </a:rPr>
              <a:t>threshold</a:t>
            </a:r>
            <a:r>
              <a:rPr lang="en-US" sz="2000" dirty="0">
                <a:solidFill>
                  <a:schemeClr val="tx1">
                    <a:lumMod val="50000"/>
                    <a:lumOff val="50000"/>
                  </a:schemeClr>
                </a:solidFill>
                <a:ea typeface="Aptos" panose="020B0004020202020204" pitchFamily="34" charset="0"/>
              </a:rPr>
              <a:t> &gt;35</a:t>
            </a:r>
            <a:r>
              <a:rPr lang="en-US" sz="2000" dirty="0">
                <a:solidFill>
                  <a:schemeClr val="tx1">
                    <a:lumMod val="50000"/>
                    <a:lumOff val="50000"/>
                  </a:schemeClr>
                </a:solidFill>
                <a:effectLst/>
                <a:ea typeface="Aptos" panose="020B0004020202020204" pitchFamily="34" charset="0"/>
              </a:rPr>
              <a:t> ng/L)</a:t>
            </a:r>
            <a:endParaRPr lang="en-GB" sz="2000" dirty="0">
              <a:solidFill>
                <a:schemeClr val="tx1">
                  <a:lumMod val="50000"/>
                  <a:lumOff val="50000"/>
                </a:schemeClr>
              </a:solidFill>
              <a:cs typeface="Arial" panose="020B0604020202020204" pitchFamily="34" charset="0"/>
            </a:endParaRPr>
          </a:p>
          <a:p>
            <a:pPr marL="1066165" lvl="2" indent="0">
              <a:buNone/>
            </a:pPr>
            <a:endParaRPr lang="en-GB" sz="1100" dirty="0">
              <a:solidFill>
                <a:schemeClr val="tx1">
                  <a:lumMod val="50000"/>
                  <a:lumOff val="50000"/>
                </a:schemeClr>
              </a:solidFill>
              <a:latin typeface="+mj-lt"/>
              <a:cs typeface="Arial" panose="020B0604020202020204" pitchFamily="34" charset="0"/>
            </a:endParaRPr>
          </a:p>
          <a:p>
            <a:pPr marL="1523365" lvl="2" indent="-304165"/>
            <a:r>
              <a:rPr lang="en-GB" sz="2000" b="1" dirty="0">
                <a:solidFill>
                  <a:schemeClr val="tx1">
                    <a:lumMod val="50000"/>
                    <a:lumOff val="50000"/>
                  </a:schemeClr>
                </a:solidFill>
                <a:latin typeface="+mj-lt"/>
                <a:ea typeface="Geneva"/>
                <a:cs typeface="Arial"/>
              </a:rPr>
              <a:t>Labs</a:t>
            </a:r>
            <a:r>
              <a:rPr lang="en-GB" sz="2000" dirty="0">
                <a:solidFill>
                  <a:schemeClr val="tx1">
                    <a:lumMod val="50000"/>
                    <a:lumOff val="50000"/>
                  </a:schemeClr>
                </a:solidFill>
                <a:latin typeface="+mj-lt"/>
                <a:ea typeface="Geneva"/>
                <a:cs typeface="Arial"/>
              </a:rPr>
              <a:t>: </a:t>
            </a:r>
            <a:r>
              <a:rPr lang="en-US" sz="2000" dirty="0">
                <a:solidFill>
                  <a:schemeClr val="tx1">
                    <a:lumMod val="50000"/>
                    <a:lumOff val="50000"/>
                  </a:schemeClr>
                </a:solidFill>
                <a:latin typeface="+mj-lt"/>
                <a:ea typeface="Geneva"/>
                <a:cs typeface="Arial"/>
              </a:rPr>
              <a:t>WBC 7.02 (4-11 k/</a:t>
            </a:r>
            <a:r>
              <a:rPr lang="en-US" sz="2000" dirty="0">
                <a:solidFill>
                  <a:schemeClr val="tx1">
                    <a:lumMod val="50000"/>
                    <a:lumOff val="50000"/>
                  </a:schemeClr>
                </a:solidFill>
                <a:ea typeface="+mn-lt"/>
                <a:cs typeface="+mn-lt"/>
              </a:rPr>
              <a:t>µL</a:t>
            </a:r>
            <a:r>
              <a:rPr lang="en-US" sz="2000" dirty="0">
                <a:solidFill>
                  <a:schemeClr val="tx1">
                    <a:lumMod val="50000"/>
                    <a:lumOff val="50000"/>
                  </a:schemeClr>
                </a:solidFill>
                <a:latin typeface="+mj-lt"/>
                <a:ea typeface="Geneva"/>
                <a:cs typeface="Arial"/>
              </a:rPr>
              <a:t>), hemoglobin 12.1 (13-17 g/dL), platelet 89 (150 –400 K/</a:t>
            </a:r>
            <a:r>
              <a:rPr lang="en-US" sz="2000" dirty="0">
                <a:solidFill>
                  <a:schemeClr val="tx1">
                    <a:lumMod val="50000"/>
                    <a:lumOff val="50000"/>
                  </a:schemeClr>
                </a:solidFill>
                <a:ea typeface="+mn-lt"/>
                <a:cs typeface="+mn-lt"/>
              </a:rPr>
              <a:t>µL</a:t>
            </a:r>
            <a:r>
              <a:rPr lang="en-US" sz="2000" dirty="0">
                <a:solidFill>
                  <a:schemeClr val="tx1">
                    <a:lumMod val="50000"/>
                    <a:lumOff val="50000"/>
                  </a:schemeClr>
                </a:solidFill>
                <a:latin typeface="+mj-lt"/>
                <a:ea typeface="Geneva"/>
                <a:cs typeface="Arial"/>
              </a:rPr>
              <a:t>), creatinine 1.0 (0.73-1.22 mg/dL), total protein 5.1 (6.3-8 g/dL), calcium 8.1 (8.5-10.2 mg/dL), albumin 2.7 (3.9-4.9 g/dL), liver chemistries are normal</a:t>
            </a:r>
          </a:p>
          <a:p>
            <a:pPr marL="0" indent="0">
              <a:buNone/>
            </a:pPr>
            <a:endParaRPr lang="en-US" sz="1400" dirty="0">
              <a:solidFill>
                <a:schemeClr val="tx1">
                  <a:lumMod val="50000"/>
                  <a:lumOff val="50000"/>
                </a:schemeClr>
              </a:solidFill>
              <a:latin typeface="+mj-lt"/>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lIns="0" tIns="0" rIns="0" bIns="0" anchor="t"/>
          <a:lstStyle/>
          <a:p>
            <a:r>
              <a:rPr lang="en-CA" sz="2650">
                <a:ea typeface="Geneva"/>
              </a:rPr>
              <a:t>Case 1: Suspected Cardiac Light Chain Amyloidosis (AL)</a:t>
            </a:r>
          </a:p>
        </p:txBody>
      </p:sp>
      <p:pic>
        <p:nvPicPr>
          <p:cNvPr id="5" name="Graphic 4" descr="Heart organ with solid fill">
            <a:extLst>
              <a:ext uri="{FF2B5EF4-FFF2-40B4-BE49-F238E27FC236}">
                <a16:creationId xmlns:a16="http://schemas.microsoft.com/office/drawing/2014/main" id="{6CCC9CE6-63CF-0AC8-EA1F-25E9729EFD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6808" y="3352855"/>
            <a:ext cx="581628" cy="581628"/>
          </a:xfrm>
          <a:prstGeom prst="rect">
            <a:avLst/>
          </a:prstGeom>
        </p:spPr>
      </p:pic>
      <p:pic>
        <p:nvPicPr>
          <p:cNvPr id="7" name="Graphic 6" descr="Heart with pulse with solid fill">
            <a:extLst>
              <a:ext uri="{FF2B5EF4-FFF2-40B4-BE49-F238E27FC236}">
                <a16:creationId xmlns:a16="http://schemas.microsoft.com/office/drawing/2014/main" id="{7669D796-22DE-4617-7A3B-A410190137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3718" y="2567503"/>
            <a:ext cx="581628" cy="581628"/>
          </a:xfrm>
          <a:prstGeom prst="rect">
            <a:avLst/>
          </a:prstGeom>
        </p:spPr>
      </p:pic>
      <p:pic>
        <p:nvPicPr>
          <p:cNvPr id="11" name="Graphic 10" descr="Test tubes with solid fill">
            <a:extLst>
              <a:ext uri="{FF2B5EF4-FFF2-40B4-BE49-F238E27FC236}">
                <a16:creationId xmlns:a16="http://schemas.microsoft.com/office/drawing/2014/main" id="{DFEBBC7C-8769-7F56-8D2C-A583E1466B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1986" y="5420251"/>
            <a:ext cx="606450" cy="606450"/>
          </a:xfrm>
          <a:prstGeom prst="rect">
            <a:avLst/>
          </a:prstGeom>
        </p:spPr>
      </p:pic>
      <p:pic>
        <p:nvPicPr>
          <p:cNvPr id="13" name="Graphic 12" descr="Scatterplot with solid fill">
            <a:extLst>
              <a:ext uri="{FF2B5EF4-FFF2-40B4-BE49-F238E27FC236}">
                <a16:creationId xmlns:a16="http://schemas.microsoft.com/office/drawing/2014/main" id="{CCCDC4FC-647C-F789-455B-88AEEBBD7D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86808" y="4364727"/>
            <a:ext cx="657594" cy="657594"/>
          </a:xfrm>
          <a:prstGeom prst="rect">
            <a:avLst/>
          </a:prstGeom>
        </p:spPr>
      </p:pic>
    </p:spTree>
    <p:extLst>
      <p:ext uri="{BB962C8B-B14F-4D97-AF65-F5344CB8AC3E}">
        <p14:creationId xmlns:p14="http://schemas.microsoft.com/office/powerpoint/2010/main" val="262830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535E-52F6-27A0-2C46-DD74B79086E3}"/>
              </a:ext>
            </a:extLst>
          </p:cNvPr>
          <p:cNvSpPr>
            <a:spLocks noGrp="1"/>
          </p:cNvSpPr>
          <p:nvPr>
            <p:ph type="title"/>
          </p:nvPr>
        </p:nvSpPr>
        <p:spPr/>
        <p:txBody>
          <a:bodyPr lIns="0" tIns="0" rIns="0" bIns="0" anchor="t"/>
          <a:lstStyle/>
          <a:p>
            <a:r>
              <a:rPr lang="en-US" sz="2650">
                <a:ea typeface="Geneva"/>
              </a:rPr>
              <a:t>Case 1: Suspected Cardiac Light Chain Amyloidosis (AL)</a:t>
            </a:r>
            <a:endParaRPr lang="en-US" sz="2650">
              <a:solidFill>
                <a:srgbClr val="00B0F0"/>
              </a:solidFill>
              <a:ea typeface="Geneva"/>
            </a:endParaRPr>
          </a:p>
        </p:txBody>
      </p:sp>
      <p:sp>
        <p:nvSpPr>
          <p:cNvPr id="3" name="Content Placeholder 2">
            <a:extLst>
              <a:ext uri="{FF2B5EF4-FFF2-40B4-BE49-F238E27FC236}">
                <a16:creationId xmlns:a16="http://schemas.microsoft.com/office/drawing/2014/main" id="{BC68854B-8EB6-0824-8DDD-106CBB7C63F7}"/>
              </a:ext>
            </a:extLst>
          </p:cNvPr>
          <p:cNvSpPr>
            <a:spLocks noGrp="1"/>
          </p:cNvSpPr>
          <p:nvPr>
            <p:ph idx="1"/>
          </p:nvPr>
        </p:nvSpPr>
        <p:spPr>
          <a:xfrm>
            <a:off x="419100" y="2033094"/>
            <a:ext cx="11572272" cy="3954624"/>
          </a:xfrm>
        </p:spPr>
        <p:txBody>
          <a:bodyPr lIns="0" tIns="0" rIns="0" bIns="0" anchor="t"/>
          <a:lstStyle/>
          <a:p>
            <a:pPr marL="0" indent="0">
              <a:buNone/>
            </a:pPr>
            <a:r>
              <a:rPr lang="en-US" sz="2400" b="1">
                <a:ea typeface="Geneva"/>
              </a:rPr>
              <a:t>Which of the following increase suspicion for cardiac AL?</a:t>
            </a:r>
          </a:p>
          <a:p>
            <a:pPr marL="456565" indent="-456565"/>
            <a:endParaRPr lang="en-US" sz="2400" b="1"/>
          </a:p>
          <a:p>
            <a:pPr marL="1066165" lvl="1" indent="-457200">
              <a:buFont typeface="+mj-lt"/>
              <a:buAutoNum type="alphaUcPeriod"/>
            </a:pPr>
            <a:r>
              <a:rPr lang="en-US">
                <a:solidFill>
                  <a:schemeClr val="tx1">
                    <a:lumMod val="50000"/>
                    <a:lumOff val="50000"/>
                  </a:schemeClr>
                </a:solidFill>
                <a:ea typeface="Geneva"/>
              </a:rPr>
              <a:t>Low voltage on EKG, left ventricular hypertrophy on echo that is discordant to the QRS voltage on EKG, echocardiographic reduced longitudinal strain with an apical sparing pattern, elevated NT-</a:t>
            </a:r>
            <a:r>
              <a:rPr lang="en-US" err="1">
                <a:solidFill>
                  <a:schemeClr val="tx1">
                    <a:lumMod val="50000"/>
                    <a:lumOff val="50000"/>
                  </a:schemeClr>
                </a:solidFill>
                <a:ea typeface="Geneva"/>
              </a:rPr>
              <a:t>proBNP</a:t>
            </a:r>
            <a:r>
              <a:rPr lang="en-US">
                <a:solidFill>
                  <a:schemeClr val="tx1">
                    <a:lumMod val="50000"/>
                    <a:lumOff val="50000"/>
                  </a:schemeClr>
                </a:solidFill>
                <a:ea typeface="Geneva"/>
              </a:rPr>
              <a:t>, elevated troponin</a:t>
            </a:r>
            <a:endParaRPr lang="en-US">
              <a:solidFill>
                <a:schemeClr val="tx1">
                  <a:lumMod val="50000"/>
                  <a:lumOff val="50000"/>
                </a:schemeClr>
              </a:solidFill>
              <a:ea typeface="Geneva"/>
              <a:cs typeface="Calibri"/>
            </a:endParaRPr>
          </a:p>
          <a:p>
            <a:pPr marL="1066165" lvl="1" indent="-457200">
              <a:buFont typeface="+mj-lt"/>
              <a:buAutoNum type="alphaUcPeriod"/>
            </a:pPr>
            <a:r>
              <a:rPr lang="en-US">
                <a:ea typeface="Geneva"/>
              </a:rPr>
              <a:t>High voltage of EKG, normal wall thickness on echocardiography, normal diastolic function, elevated NT-</a:t>
            </a:r>
            <a:r>
              <a:rPr lang="en-US" err="1">
                <a:ea typeface="Geneva"/>
              </a:rPr>
              <a:t>proBNP</a:t>
            </a:r>
            <a:r>
              <a:rPr lang="en-US">
                <a:ea typeface="Geneva"/>
              </a:rPr>
              <a:t>, elevated troponin</a:t>
            </a:r>
            <a:endParaRPr lang="en-US">
              <a:ea typeface="Geneva"/>
              <a:cs typeface="Calibri"/>
            </a:endParaRPr>
          </a:p>
          <a:p>
            <a:pPr marL="1066165" lvl="1" indent="-457200">
              <a:buFont typeface="+mj-lt"/>
              <a:buAutoNum type="alphaUcPeriod"/>
            </a:pPr>
            <a:r>
              <a:rPr lang="en-US">
                <a:ea typeface="Geneva"/>
              </a:rPr>
              <a:t>High voltage on EKG, echocardiographic longitudinal strain with a basal sparing pattern, elevated NT-</a:t>
            </a:r>
            <a:r>
              <a:rPr lang="en-US" err="1">
                <a:ea typeface="Geneva"/>
              </a:rPr>
              <a:t>proBNP</a:t>
            </a:r>
            <a:r>
              <a:rPr lang="en-US">
                <a:ea typeface="Geneva"/>
              </a:rPr>
              <a:t>, elevated troponin</a:t>
            </a:r>
            <a:endParaRPr lang="en-US">
              <a:ea typeface="Geneva"/>
              <a:cs typeface="Calibri"/>
            </a:endParaRPr>
          </a:p>
          <a:p>
            <a:pPr marL="456565" indent="-456565"/>
            <a:endParaRPr lang="en-US" sz="2400"/>
          </a:p>
        </p:txBody>
      </p:sp>
    </p:spTree>
    <p:extLst>
      <p:ext uri="{BB962C8B-B14F-4D97-AF65-F5344CB8AC3E}">
        <p14:creationId xmlns:p14="http://schemas.microsoft.com/office/powerpoint/2010/main" val="29403520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Status xmlns="f428f131-8437-48c9-9cdf-8fab9dca4571">Final</Doc_x0020_Status>
    <DocumentType xmlns="58979e1f-5e20-4b67-b220-3687aa2af90e">Derivative Products</DocumentType>
    <Currentstatus xmlns="58979e1f-5e20-4b67-b220-3687aa2af9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A961BBE930444FB8C26ECDB9EEDEA4" ma:contentTypeVersion="10" ma:contentTypeDescription="Create a new document." ma:contentTypeScope="" ma:versionID="840fc6b79d0e02247f100c64c2781ad3">
  <xsd:schema xmlns:xsd="http://www.w3.org/2001/XMLSchema" xmlns:xs="http://www.w3.org/2001/XMLSchema" xmlns:p="http://schemas.microsoft.com/office/2006/metadata/properties" xmlns:ns2="f428f131-8437-48c9-9cdf-8fab9dca4571" xmlns:ns3="58979e1f-5e20-4b67-b220-3687aa2af90e" targetNamespace="http://schemas.microsoft.com/office/2006/metadata/properties" ma:root="true" ma:fieldsID="fdd57dc99a33d639e914141900a2172c" ns2:_="" ns3:_="">
    <xsd:import namespace="f428f131-8437-48c9-9cdf-8fab9dca4571"/>
    <xsd:import namespace="58979e1f-5e20-4b67-b220-3687aa2af90e"/>
    <xsd:element name="properties">
      <xsd:complexType>
        <xsd:sequence>
          <xsd:element name="documentManagement">
            <xsd:complexType>
              <xsd:all>
                <xsd:element ref="ns2:Doc_x0020_Status" minOccurs="0"/>
                <xsd:element ref="ns3:Currentstatus" minOccurs="0"/>
                <xsd:element ref="ns3:DocumentType"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Doc_x0020_Status" ma:index="8" nillable="true" ma:displayName="Doc Status" ma:default="Final" ma:format="Dropdown" ma:internalName="Doc_x0020_Status" ma:readOnly="false">
      <xsd:simpleType>
        <xsd:restriction base="dms:Choice">
          <xsd:enumeration value="Draft"/>
          <xsd:enumeration value="Final"/>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979e1f-5e20-4b67-b220-3687aa2af90e" elementFormDefault="qualified">
    <xsd:import namespace="http://schemas.microsoft.com/office/2006/documentManagement/types"/>
    <xsd:import namespace="http://schemas.microsoft.com/office/infopath/2007/PartnerControls"/>
    <xsd:element name="Currentstatus" ma:index="9" nillable="true" ma:displayName="Current status " ma:format="Dropdown" ma:internalName="Currentstatus">
      <xsd:simpleType>
        <xsd:restriction base="dms:Choice">
          <xsd:enumeration value="Draft"/>
          <xsd:enumeration value="Final"/>
          <xsd:enumeration value="Choice 3"/>
        </xsd:restriction>
      </xsd:simpleType>
    </xsd:element>
    <xsd:element name="DocumentType" ma:index="10" nillable="true" ma:displayName="Document Type" ma:format="Dropdown" ma:internalName="DocumentType">
      <xsd:simpleType>
        <xsd:restriction base="dms:Choice">
          <xsd:enumeration value="Reference"/>
          <xsd:enumeration value="Planning"/>
          <xsd:enumeration value="Appointments"/>
          <xsd:enumeration value="Question formulation"/>
          <xsd:enumeration value="Evidence review"/>
          <xsd:enumeration value="Draft recommendations"/>
          <xsd:enumeration value="Public Comment"/>
          <xsd:enumeration value="Organizational review"/>
          <xsd:enumeration value="Publication"/>
          <xsd:enumeration value="Derivative Products"/>
          <xsd:enumeration value="Post Publication"/>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9B401481-A814-43FC-AE88-1BBC3651A017}">
  <ds:schemaRefs>
    <ds:schemaRef ds:uri="f428f131-8437-48c9-9cdf-8fab9dca4571"/>
    <ds:schemaRef ds:uri="f60e50cf-b4eb-4913-b91b-c5f6cad801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8979e1f-5e20-4b67-b220-3687aa2af90e"/>
  </ds:schemaRefs>
</ds:datastoreItem>
</file>

<file path=customXml/itemProps2.xml><?xml version="1.0" encoding="utf-8"?>
<ds:datastoreItem xmlns:ds="http://schemas.openxmlformats.org/officeDocument/2006/customXml" ds:itemID="{1BAA65AF-4DBB-4E7B-872A-F20629E12C79}">
  <ds:schemaRefs>
    <ds:schemaRef ds:uri="http://schemas.microsoft.com/sharepoint/v3/contenttype/forms"/>
  </ds:schemaRefs>
</ds:datastoreItem>
</file>

<file path=customXml/itemProps3.xml><?xml version="1.0" encoding="utf-8"?>
<ds:datastoreItem xmlns:ds="http://schemas.openxmlformats.org/officeDocument/2006/customXml" ds:itemID="{5F19A40B-109C-44C4-876C-44DE5CA8D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58979e1f-5e20-4b67-b220-3687aa2af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BF49450-3A7D-4D1A-BBA5-4CC2705237A4}">
  <ds:schemaRefs>
    <ds:schemaRef ds:uri="http://schemas.microsoft.com/office/2006/metadata/customXsn"/>
  </ds:schemaRefs>
</ds:datastoreItem>
</file>

<file path=docMetadata/LabelInfo.xml><?xml version="1.0" encoding="utf-8"?>
<clbl:labelList xmlns:clbl="http://schemas.microsoft.com/office/2020/mipLabelMetadata">
  <clbl:label id="{cf7ff65a-ced6-400c-9856-fcac58ff39e8}" enabled="0" method="" siteId="{cf7ff65a-ced6-400c-9856-fcac58ff39e8}" removed="1"/>
</clbl:labelList>
</file>

<file path=docProps/app.xml><?xml version="1.0" encoding="utf-8"?>
<Properties xmlns="http://schemas.openxmlformats.org/officeDocument/2006/extended-properties" xmlns:vt="http://schemas.openxmlformats.org/officeDocument/2006/docPropsVTypes">
  <Template/>
  <TotalTime>28</TotalTime>
  <Words>4200</Words>
  <Application>Microsoft Office PowerPoint</Application>
  <PresentationFormat>Widescreen</PresentationFormat>
  <Paragraphs>339</Paragraphs>
  <Slides>46</Slides>
  <Notes>15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1_Office Theme</vt:lpstr>
      <vt:lpstr>Diagnosis of Light Chain Amyloidosis (AL)</vt:lpstr>
      <vt:lpstr>PowerPoint Presentation</vt:lpstr>
      <vt:lpstr>How were these guidelines generated? </vt:lpstr>
      <vt:lpstr>How patients and clinicians should use these recommendations</vt:lpstr>
      <vt:lpstr>Objectives</vt:lpstr>
      <vt:lpstr>PowerPoint Presentation</vt:lpstr>
      <vt:lpstr>Case 1:  Suspected Cardiac Light Chain Amyloidosis (AL)</vt:lpstr>
      <vt:lpstr>Case 1: Suspected Cardiac Light Chain Amyloidosis (AL)</vt:lpstr>
      <vt:lpstr>Case 1: Suspected Cardiac Light Chain Amyloidosis (AL)</vt:lpstr>
      <vt:lpstr>Case 1: Suspected Cardiac Light Chain Amyloidosis (AL)</vt:lpstr>
      <vt:lpstr>Case 1: Suspected Cardiac Light Chain Amyloidosis (AL)</vt:lpstr>
      <vt:lpstr>Case 1: Suspected Cardiac Light Chain Amyloidosis (AL)</vt:lpstr>
      <vt:lpstr>Case 1: Suspected Cardiac Light Chain Amyloidosis (AL)</vt:lpstr>
      <vt:lpstr>Recommendation</vt:lpstr>
      <vt:lpstr>Case 1: Suspected Cardiac Light Chain Amyloidosis (AL)</vt:lpstr>
      <vt:lpstr>Case 1: Suspected Light Chain Amyloidosis (AL)</vt:lpstr>
      <vt:lpstr>Recommendations </vt:lpstr>
      <vt:lpstr>Case 1: Suspected Cardiac Light Chain Amyloidosis (AL)</vt:lpstr>
      <vt:lpstr>Case 1: Suspected Cardiac Light Chain Amyloidosis (AL)</vt:lpstr>
      <vt:lpstr>Case 1: Conclusion</vt:lpstr>
      <vt:lpstr>Case 1: Conclusion</vt:lpstr>
      <vt:lpstr>Case 1: Summary</vt:lpstr>
      <vt:lpstr>Case 2: Suspected Renal Light Chain Amyloidosis (AL)</vt:lpstr>
      <vt:lpstr>Case 2: Suspected Renal Light Chain Amyloidosis (AL)</vt:lpstr>
      <vt:lpstr>Case 2: Suspected Renal Light Chain Amyloidosis (AL)</vt:lpstr>
      <vt:lpstr>Case 2: Suspected Renal Light Chain Amyloidosis (AL)</vt:lpstr>
      <vt:lpstr>Case 2: Suspected Renal Light Chain Amyloidosis (AL)</vt:lpstr>
      <vt:lpstr>Case 2: Suspected Renal Light Chain Amyloidosis (AL)</vt:lpstr>
      <vt:lpstr>Case 2: Suspected Renal Light Chain Amyloidosis (AL) </vt:lpstr>
      <vt:lpstr>Case 2: Suspected Renal Light Chain Amyloidosis (AL) </vt:lpstr>
      <vt:lpstr>Case 2: Suspected Renal Light Chain Amyloidosis (AL) </vt:lpstr>
      <vt:lpstr>Case 2: Suspected Renal Light Chain Amyloidosis (AL)</vt:lpstr>
      <vt:lpstr>Case 2: Suspected Renal Light Chain Amyloidosis (AL)</vt:lpstr>
      <vt:lpstr>Case 2: Suspected Renal Light Chain Amyloidosis (AL)</vt:lpstr>
      <vt:lpstr>Case 2: Suspected Renal Light Chain Amyloidosis (AL)</vt:lpstr>
      <vt:lpstr>Recommendation</vt:lpstr>
      <vt:lpstr>Case 2: Suspected Renal Light Chain Amyloidosis (AL)</vt:lpstr>
      <vt:lpstr>Case 2: Suspected Renal Light Chain Amyloidosis (AL)</vt:lpstr>
      <vt:lpstr>Case 2: Suspected Renal Light Chain Amyloidosis (AL)</vt:lpstr>
      <vt:lpstr>Case 2: Suspected Renal Light Chain Amyloidosis (AL)</vt:lpstr>
      <vt:lpstr>Recommendation</vt:lpstr>
      <vt:lpstr>Case 2: Summary</vt:lpstr>
      <vt:lpstr>Case 2: Summary </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Pediatric Venous Thromboembolism</dc:title>
  <dc:creator>Eric Tseng</dc:creator>
  <cp:lastModifiedBy>Meghin Brooks</cp:lastModifiedBy>
  <cp:revision>9</cp:revision>
  <dcterms:created xsi:type="dcterms:W3CDTF">2018-08-17T18:11:17Z</dcterms:created>
  <dcterms:modified xsi:type="dcterms:W3CDTF">2026-01-28T15:09:18Z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0x010100FDA961BBE930444FB8C26ECDB9EEDEA4</vt:lpwstr>
  </property>
  <property fmtid="{D5CDD505-2E9C-101B-9397-08002B2CF9AE}" pid="3" name="MediaServiceImageTags">
    <vt:lpwstr/>
  </property>
</Properties>
</file>