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6"/>
  </p:sldMasterIdLst>
  <p:notesMasterIdLst>
    <p:notesMasterId r:id="rId65"/>
  </p:notesMasterIdLst>
  <p:sldIdLst>
    <p:sldId id="381" r:id="rId7"/>
    <p:sldId id="333" r:id="rId8"/>
    <p:sldId id="335" r:id="rId9"/>
    <p:sldId id="334" r:id="rId10"/>
    <p:sldId id="296" r:id="rId11"/>
    <p:sldId id="315" r:id="rId12"/>
    <p:sldId id="298" r:id="rId13"/>
    <p:sldId id="340" r:id="rId14"/>
    <p:sldId id="262" r:id="rId15"/>
    <p:sldId id="321" r:id="rId16"/>
    <p:sldId id="320" r:id="rId17"/>
    <p:sldId id="322" r:id="rId18"/>
    <p:sldId id="325" r:id="rId19"/>
    <p:sldId id="323" r:id="rId20"/>
    <p:sldId id="324" r:id="rId21"/>
    <p:sldId id="327" r:id="rId22"/>
    <p:sldId id="347" r:id="rId23"/>
    <p:sldId id="366" r:id="rId24"/>
    <p:sldId id="367" r:id="rId25"/>
    <p:sldId id="368" r:id="rId26"/>
    <p:sldId id="369" r:id="rId27"/>
    <p:sldId id="370" r:id="rId28"/>
    <p:sldId id="371" r:id="rId29"/>
    <p:sldId id="375" r:id="rId30"/>
    <p:sldId id="376" r:id="rId31"/>
    <p:sldId id="372" r:id="rId32"/>
    <p:sldId id="373" r:id="rId33"/>
    <p:sldId id="374" r:id="rId34"/>
    <p:sldId id="348" r:id="rId35"/>
    <p:sldId id="314" r:id="rId36"/>
    <p:sldId id="380" r:id="rId37"/>
    <p:sldId id="328" r:id="rId38"/>
    <p:sldId id="351" r:id="rId39"/>
    <p:sldId id="352" r:id="rId40"/>
    <p:sldId id="313" r:id="rId41"/>
    <p:sldId id="271" r:id="rId42"/>
    <p:sldId id="300" r:id="rId43"/>
    <p:sldId id="305" r:id="rId44"/>
    <p:sldId id="306" r:id="rId45"/>
    <p:sldId id="302" r:id="rId46"/>
    <p:sldId id="286" r:id="rId47"/>
    <p:sldId id="316" r:id="rId48"/>
    <p:sldId id="310" r:id="rId49"/>
    <p:sldId id="288" r:id="rId50"/>
    <p:sldId id="353" r:id="rId51"/>
    <p:sldId id="287" r:id="rId52"/>
    <p:sldId id="308" r:id="rId53"/>
    <p:sldId id="311" r:id="rId54"/>
    <p:sldId id="317" r:id="rId55"/>
    <p:sldId id="329" r:id="rId56"/>
    <p:sldId id="318" r:id="rId57"/>
    <p:sldId id="312" r:id="rId58"/>
    <p:sldId id="330" r:id="rId59"/>
    <p:sldId id="331" r:id="rId60"/>
    <p:sldId id="355" r:id="rId61"/>
    <p:sldId id="326" r:id="rId62"/>
    <p:sldId id="332" r:id="rId63"/>
    <p:sldId id="292" r:id="rId64"/>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Geneva" charset="0"/>
        <a:cs typeface="Geneva" charset="0"/>
      </a:defRPr>
    </a:lvl1pPr>
    <a:lvl2pPr marL="457200" algn="l" defTabSz="457200" rtl="0" fontAlgn="base">
      <a:spcBef>
        <a:spcPct val="0"/>
      </a:spcBef>
      <a:spcAft>
        <a:spcPct val="0"/>
      </a:spcAft>
      <a:defRPr kern="1200">
        <a:solidFill>
          <a:schemeClr val="tx1"/>
        </a:solidFill>
        <a:latin typeface="Arial" charset="0"/>
        <a:ea typeface="Geneva" charset="0"/>
        <a:cs typeface="Geneva" charset="0"/>
      </a:defRPr>
    </a:lvl2pPr>
    <a:lvl3pPr marL="914400" algn="l" defTabSz="457200" rtl="0" fontAlgn="base">
      <a:spcBef>
        <a:spcPct val="0"/>
      </a:spcBef>
      <a:spcAft>
        <a:spcPct val="0"/>
      </a:spcAft>
      <a:defRPr kern="1200">
        <a:solidFill>
          <a:schemeClr val="tx1"/>
        </a:solidFill>
        <a:latin typeface="Arial" charset="0"/>
        <a:ea typeface="Geneva" charset="0"/>
        <a:cs typeface="Geneva" charset="0"/>
      </a:defRPr>
    </a:lvl3pPr>
    <a:lvl4pPr marL="1371600" algn="l" defTabSz="457200" rtl="0" fontAlgn="base">
      <a:spcBef>
        <a:spcPct val="0"/>
      </a:spcBef>
      <a:spcAft>
        <a:spcPct val="0"/>
      </a:spcAft>
      <a:defRPr kern="1200">
        <a:solidFill>
          <a:schemeClr val="tx1"/>
        </a:solidFill>
        <a:latin typeface="Arial" charset="0"/>
        <a:ea typeface="Geneva" charset="0"/>
        <a:cs typeface="Geneva" charset="0"/>
      </a:defRPr>
    </a:lvl4pPr>
    <a:lvl5pPr marL="1828800" algn="l" defTabSz="457200" rtl="0" fontAlgn="base">
      <a:spcBef>
        <a:spcPct val="0"/>
      </a:spcBef>
      <a:spcAft>
        <a:spcPct val="0"/>
      </a:spcAft>
      <a:defRPr kern="1200">
        <a:solidFill>
          <a:schemeClr val="tx1"/>
        </a:solidFill>
        <a:latin typeface="Arial" charset="0"/>
        <a:ea typeface="Geneva" charset="0"/>
        <a:cs typeface="Geneva" charset="0"/>
      </a:defRPr>
    </a:lvl5pPr>
    <a:lvl6pPr marL="2286000" algn="l" defTabSz="457200" rtl="0" eaLnBrk="1" latinLnBrk="0" hangingPunct="1">
      <a:defRPr kern="1200">
        <a:solidFill>
          <a:schemeClr val="tx1"/>
        </a:solidFill>
        <a:latin typeface="Arial" charset="0"/>
        <a:ea typeface="Geneva" charset="0"/>
        <a:cs typeface="Geneva" charset="0"/>
      </a:defRPr>
    </a:lvl6pPr>
    <a:lvl7pPr marL="2743200" algn="l" defTabSz="457200" rtl="0" eaLnBrk="1" latinLnBrk="0" hangingPunct="1">
      <a:defRPr kern="1200">
        <a:solidFill>
          <a:schemeClr val="tx1"/>
        </a:solidFill>
        <a:latin typeface="Arial" charset="0"/>
        <a:ea typeface="Geneva" charset="0"/>
        <a:cs typeface="Geneva" charset="0"/>
      </a:defRPr>
    </a:lvl7pPr>
    <a:lvl8pPr marL="3200400" algn="l" defTabSz="457200" rtl="0" eaLnBrk="1" latinLnBrk="0" hangingPunct="1">
      <a:defRPr kern="1200">
        <a:solidFill>
          <a:schemeClr val="tx1"/>
        </a:solidFill>
        <a:latin typeface="Arial" charset="0"/>
        <a:ea typeface="Geneva" charset="0"/>
        <a:cs typeface="Geneva" charset="0"/>
      </a:defRPr>
    </a:lvl8pPr>
    <a:lvl9pPr marL="3657600" algn="l" defTabSz="457200" rtl="0" eaLnBrk="1" latinLnBrk="0" hangingPunct="1">
      <a:defRPr kern="1200">
        <a:solidFill>
          <a:schemeClr val="tx1"/>
        </a:solidFill>
        <a:latin typeface="Arial" charset="0"/>
        <a:ea typeface="Geneva" charset="0"/>
        <a:cs typeface="Geneva" charset="0"/>
      </a:defRPr>
    </a:lvl9pPr>
  </p:defaultTextStyle>
  <p:extLst>
    <p:ext uri="{EFAFB233-063F-42B5-8137-9DF3F51BA10A}">
      <p15:sldGuideLst xmlns:p15="http://schemas.microsoft.com/office/powerpoint/2012/main">
        <p15:guide id="1" orient="horz" pos="2160">
          <p15:clr>
            <a:srgbClr val="A4A3A4"/>
          </p15:clr>
        </p15:guide>
        <p15:guide id="2" pos="2850">
          <p15:clr>
            <a:srgbClr val="A4A3A4"/>
          </p15:clr>
        </p15:guide>
        <p15:guide id="3" orient="horz" pos="16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rgan Homer" initials="MH" lastIdx="2" clrIdx="0">
    <p:extLst>
      <p:ext uri="{19B8F6BF-5375-455C-9EA6-DF929625EA0E}">
        <p15:presenceInfo xmlns:p15="http://schemas.microsoft.com/office/powerpoint/2012/main" userId="S-1-5-21-2606473280-548047295-8510507-8747" providerId="AD"/>
      </p:ext>
    </p:extLst>
  </p:cmAuthor>
  <p:cmAuthor id="2" name="Patricia Frustace" initials="PF" lastIdx="5" clrIdx="1">
    <p:extLst>
      <p:ext uri="{19B8F6BF-5375-455C-9EA6-DF929625EA0E}">
        <p15:presenceInfo xmlns:p15="http://schemas.microsoft.com/office/powerpoint/2012/main" userId="S-1-5-21-2606473280-548047295-8510507-2786" providerId="AD"/>
      </p:ext>
    </p:extLst>
  </p:cmAuthor>
  <p:cmAuthor id="3" name="Charles Clayton" initials="CC" lastIdx="1" clrIdx="2">
    <p:extLst>
      <p:ext uri="{19B8F6BF-5375-455C-9EA6-DF929625EA0E}">
        <p15:presenceInfo xmlns:p15="http://schemas.microsoft.com/office/powerpoint/2012/main" userId="S::cclayton@hq.hematology.org::b3aca7b7-1c6f-4ad5-b477-cb30e6d1d5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0E2F"/>
    <a:srgbClr val="CD113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637" autoAdjust="0"/>
  </p:normalViewPr>
  <p:slideViewPr>
    <p:cSldViewPr snapToGrid="0">
      <p:cViewPr varScale="1">
        <p:scale>
          <a:sx n="119" d="100"/>
          <a:sy n="119" d="100"/>
        </p:scale>
        <p:origin x="1374" y="96"/>
      </p:cViewPr>
      <p:guideLst>
        <p:guide orient="horz" pos="2160"/>
        <p:guide pos="285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dirty="0"/>
              <a:t>Current Race and Ethnicity Demographic Trends in Medical Education (AAMC Facts &amp; Figures 2016)</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Whites</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Acceptance Rates</c:v>
                </c:pt>
                <c:pt idx="1">
                  <c:v>Graduation Rates</c:v>
                </c:pt>
              </c:strCache>
            </c:strRef>
          </c:cat>
          <c:val>
            <c:numRef>
              <c:f>Sheet1!$B$2:$B$3</c:f>
              <c:numCache>
                <c:formatCode>0.00%</c:formatCode>
                <c:ptCount val="2"/>
                <c:pt idx="0" formatCode="0%">
                  <c:v>0.44</c:v>
                </c:pt>
                <c:pt idx="1">
                  <c:v>0.58799999999999997</c:v>
                </c:pt>
              </c:numCache>
            </c:numRef>
          </c:val>
          <c:extLst>
            <c:ext xmlns:c16="http://schemas.microsoft.com/office/drawing/2014/chart" uri="{C3380CC4-5D6E-409C-BE32-E72D297353CC}">
              <c16:uniqueId val="{00000000-12AF-4BDB-862C-EBE9581BF5A6}"/>
            </c:ext>
          </c:extLst>
        </c:ser>
        <c:ser>
          <c:idx val="1"/>
          <c:order val="1"/>
          <c:tx>
            <c:strRef>
              <c:f>Sheet1!$C$1</c:f>
              <c:strCache>
                <c:ptCount val="1"/>
                <c:pt idx="0">
                  <c:v>Asians</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Acceptance Rates</c:v>
                </c:pt>
                <c:pt idx="1">
                  <c:v>Graduation Rates</c:v>
                </c:pt>
              </c:strCache>
            </c:strRef>
          </c:cat>
          <c:val>
            <c:numRef>
              <c:f>Sheet1!$C$2:$C$3</c:f>
              <c:numCache>
                <c:formatCode>0.00%</c:formatCode>
                <c:ptCount val="2"/>
                <c:pt idx="0" formatCode="0%">
                  <c:v>0.42</c:v>
                </c:pt>
                <c:pt idx="1">
                  <c:v>0.19800000000000001</c:v>
                </c:pt>
              </c:numCache>
            </c:numRef>
          </c:val>
          <c:extLst>
            <c:ext xmlns:c16="http://schemas.microsoft.com/office/drawing/2014/chart" uri="{C3380CC4-5D6E-409C-BE32-E72D297353CC}">
              <c16:uniqueId val="{00000001-12AF-4BDB-862C-EBE9581BF5A6}"/>
            </c:ext>
          </c:extLst>
        </c:ser>
        <c:ser>
          <c:idx val="2"/>
          <c:order val="2"/>
          <c:tx>
            <c:strRef>
              <c:f>Sheet1!$D$1</c:f>
              <c:strCache>
                <c:ptCount val="1"/>
                <c:pt idx="0">
                  <c:v>Hispanic or Latino</c:v>
                </c:pt>
              </c:strCache>
            </c:strRef>
          </c:tx>
          <c:spPr>
            <a:solidFill>
              <a:schemeClr val="accent3"/>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Acceptance Rates</c:v>
                </c:pt>
                <c:pt idx="1">
                  <c:v>Graduation Rates</c:v>
                </c:pt>
              </c:strCache>
            </c:strRef>
          </c:cat>
          <c:val>
            <c:numRef>
              <c:f>Sheet1!$D$2:$D$3</c:f>
              <c:numCache>
                <c:formatCode>0.00%</c:formatCode>
                <c:ptCount val="2"/>
                <c:pt idx="0" formatCode="0%">
                  <c:v>0.42</c:v>
                </c:pt>
                <c:pt idx="1">
                  <c:v>4.5999999999999999E-2</c:v>
                </c:pt>
              </c:numCache>
            </c:numRef>
          </c:val>
          <c:extLst>
            <c:ext xmlns:c16="http://schemas.microsoft.com/office/drawing/2014/chart" uri="{C3380CC4-5D6E-409C-BE32-E72D297353CC}">
              <c16:uniqueId val="{00000002-12AF-4BDB-862C-EBE9581BF5A6}"/>
            </c:ext>
          </c:extLst>
        </c:ser>
        <c:ser>
          <c:idx val="3"/>
          <c:order val="3"/>
          <c:tx>
            <c:strRef>
              <c:f>Sheet1!$E$1</c:f>
              <c:strCache>
                <c:ptCount val="1"/>
                <c:pt idx="0">
                  <c:v>African American or Black</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2"/>
                <c:pt idx="0">
                  <c:v>Acceptance Rates</c:v>
                </c:pt>
                <c:pt idx="1">
                  <c:v>Graduation Rates</c:v>
                </c:pt>
              </c:strCache>
            </c:strRef>
          </c:cat>
          <c:val>
            <c:numRef>
              <c:f>Sheet1!$E$2:$E$3</c:f>
              <c:numCache>
                <c:formatCode>0.00%</c:formatCode>
                <c:ptCount val="2"/>
                <c:pt idx="0" formatCode="0%">
                  <c:v>0.34</c:v>
                </c:pt>
                <c:pt idx="1">
                  <c:v>5.7000000000000002E-2</c:v>
                </c:pt>
              </c:numCache>
            </c:numRef>
          </c:val>
          <c:extLst>
            <c:ext xmlns:c16="http://schemas.microsoft.com/office/drawing/2014/chart" uri="{C3380CC4-5D6E-409C-BE32-E72D297353CC}">
              <c16:uniqueId val="{00000003-12AF-4BDB-862C-EBE9581BF5A6}"/>
            </c:ext>
          </c:extLst>
        </c:ser>
        <c:dLbls>
          <c:dLblPos val="outEnd"/>
          <c:showLegendKey val="0"/>
          <c:showVal val="1"/>
          <c:showCatName val="0"/>
          <c:showSerName val="0"/>
          <c:showPercent val="0"/>
          <c:showBubbleSize val="0"/>
        </c:dLbls>
        <c:gapWidth val="444"/>
        <c:overlap val="-90"/>
        <c:axId val="398893328"/>
        <c:axId val="400677728"/>
      </c:barChart>
      <c:catAx>
        <c:axId val="3988933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400677728"/>
        <c:crosses val="autoZero"/>
        <c:auto val="1"/>
        <c:lblAlgn val="ctr"/>
        <c:lblOffset val="100"/>
        <c:noMultiLvlLbl val="0"/>
      </c:catAx>
      <c:valAx>
        <c:axId val="400677728"/>
        <c:scaling>
          <c:orientation val="minMax"/>
        </c:scaling>
        <c:delete val="1"/>
        <c:axPos val="l"/>
        <c:numFmt formatCode="0%" sourceLinked="1"/>
        <c:majorTickMark val="none"/>
        <c:minorTickMark val="none"/>
        <c:tickLblPos val="nextTo"/>
        <c:crossAx val="398893328"/>
        <c:crosses val="autoZero"/>
        <c:crossBetween val="between"/>
      </c:valAx>
      <c:spPr>
        <a:noFill/>
        <a:ln>
          <a:noFill/>
        </a:ln>
        <a:effectLst/>
      </c:spPr>
    </c:plotArea>
    <c:legend>
      <c:legendPos val="t"/>
      <c:layout>
        <c:manualLayout>
          <c:xMode val="edge"/>
          <c:yMode val="edge"/>
          <c:x val="0.19433119471177213"/>
          <c:y val="0.29071476530780299"/>
          <c:w val="0.61133761057645575"/>
          <c:h val="7.0051997486783646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Hematology/Oncology Fellowships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8AB6-4952-A121-0E760B8A37E6}"/>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8345-48B0-B0C9-023F9C4FC5F3}"/>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8AB6-4952-A121-0E760B8A37E6}"/>
              </c:ext>
            </c:extLst>
          </c:dPt>
          <c:dLbls>
            <c:dLbl>
              <c:idx val="1"/>
              <c:layout>
                <c:manualLayout>
                  <c:x val="-3.5305649251537674E-2"/>
                  <c:y val="0.1232510279521105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345-48B0-B0C9-023F9C4FC5F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Latino </c:v>
                </c:pt>
                <c:pt idx="1">
                  <c:v>African-American</c:v>
                </c:pt>
                <c:pt idx="2">
                  <c:v>Other</c:v>
                </c:pt>
              </c:strCache>
            </c:strRef>
          </c:cat>
          <c:val>
            <c:numRef>
              <c:f>Sheet1!$B$2:$B$4</c:f>
              <c:numCache>
                <c:formatCode>0.00%</c:formatCode>
                <c:ptCount val="3"/>
                <c:pt idx="0" formatCode="0%">
                  <c:v>0.06</c:v>
                </c:pt>
                <c:pt idx="1">
                  <c:v>4.2000000000000003E-2</c:v>
                </c:pt>
                <c:pt idx="2">
                  <c:v>0.89800000000000002</c:v>
                </c:pt>
              </c:numCache>
            </c:numRef>
          </c:val>
          <c:extLst>
            <c:ext xmlns:c16="http://schemas.microsoft.com/office/drawing/2014/chart" uri="{C3380CC4-5D6E-409C-BE32-E72D297353CC}">
              <c16:uniqueId val="{00000000-8345-48B0-B0C9-023F9C4FC5F3}"/>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Pediatric Hematology/Oncology Fellowships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74B4-419A-8E54-D27201811BFE}"/>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2-74B4-419A-8E54-D27201811BFE}"/>
              </c:ext>
            </c:extLst>
          </c:dPt>
          <c:dPt>
            <c:idx val="2"/>
            <c:bubble3D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9FB3-4EAC-B6FD-CD89590C4037}"/>
              </c:ext>
            </c:extLst>
          </c:dPt>
          <c:dLbls>
            <c:dLbl>
              <c:idx val="0"/>
              <c:layout>
                <c:manualLayout>
                  <c:x val="-0.10059010679642634"/>
                  <c:y val="0.1271994460437861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74B4-419A-8E54-D27201811BFE}"/>
                </c:ext>
              </c:extLst>
            </c:dLbl>
            <c:dLbl>
              <c:idx val="1"/>
              <c:layout>
                <c:manualLayout>
                  <c:x val="-4.1991239279772843E-2"/>
                  <c:y val="0.13351488820532789"/>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74B4-419A-8E54-D27201811BF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Latino</c:v>
                </c:pt>
                <c:pt idx="1">
                  <c:v>African-American</c:v>
                </c:pt>
                <c:pt idx="2">
                  <c:v>Other</c:v>
                </c:pt>
              </c:strCache>
            </c:strRef>
          </c:cat>
          <c:val>
            <c:numRef>
              <c:f>Sheet1!$B$2:$B$4</c:f>
              <c:numCache>
                <c:formatCode>0.00%</c:formatCode>
                <c:ptCount val="3"/>
                <c:pt idx="0">
                  <c:v>7.1999999999999995E-2</c:v>
                </c:pt>
                <c:pt idx="1">
                  <c:v>4.2999999999999997E-2</c:v>
                </c:pt>
                <c:pt idx="2">
                  <c:v>0.88500000000000001</c:v>
                </c:pt>
              </c:numCache>
            </c:numRef>
          </c:val>
          <c:extLst>
            <c:ext xmlns:c16="http://schemas.microsoft.com/office/drawing/2014/chart" uri="{C3380CC4-5D6E-409C-BE32-E72D297353CC}">
              <c16:uniqueId val="{00000000-74B4-419A-8E54-D27201811BF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Obsterics and Gynecology</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E58-437A-8693-D3E5B8631FB8}"/>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E58-437A-8693-D3E5B8631FB8}"/>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E58-437A-8693-D3E5B8631FB8}"/>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E58-437A-8693-D3E5B8631FB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3"/>
                <c:pt idx="0">
                  <c:v>Latino</c:v>
                </c:pt>
                <c:pt idx="1">
                  <c:v>African-American</c:v>
                </c:pt>
                <c:pt idx="2">
                  <c:v>Other</c:v>
                </c:pt>
              </c:strCache>
            </c:strRef>
          </c:cat>
          <c:val>
            <c:numRef>
              <c:f>Sheet1!$B$2:$B$5</c:f>
              <c:numCache>
                <c:formatCode>0%</c:formatCode>
                <c:ptCount val="4"/>
                <c:pt idx="0">
                  <c:v>0.1</c:v>
                </c:pt>
                <c:pt idx="1">
                  <c:v>0.14000000000000001</c:v>
                </c:pt>
                <c:pt idx="2">
                  <c:v>0.86</c:v>
                </c:pt>
              </c:numCache>
            </c:numRef>
          </c:val>
          <c:extLst>
            <c:ext xmlns:c16="http://schemas.microsoft.com/office/drawing/2014/chart" uri="{C3380CC4-5D6E-409C-BE32-E72D297353CC}">
              <c16:uniqueId val="{00000000-2B83-470A-856E-9EB521D59B0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3"/>
        <c:delete val="1"/>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Family Medicine</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5CF-43B6-8BEB-6E5553BA32F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5CF-43B6-8BEB-6E5553BA32F7}"/>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5CF-43B6-8BEB-6E5553BA32F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Latino</c:v>
                </c:pt>
                <c:pt idx="1">
                  <c:v>African-American</c:v>
                </c:pt>
                <c:pt idx="2">
                  <c:v>Other</c:v>
                </c:pt>
              </c:strCache>
            </c:strRef>
          </c:cat>
          <c:val>
            <c:numRef>
              <c:f>Sheet1!$B$2:$B$4</c:f>
              <c:numCache>
                <c:formatCode>0%</c:formatCode>
                <c:ptCount val="3"/>
                <c:pt idx="0">
                  <c:v>0.09</c:v>
                </c:pt>
                <c:pt idx="1">
                  <c:v>0.08</c:v>
                </c:pt>
                <c:pt idx="2">
                  <c:v>0.83</c:v>
                </c:pt>
              </c:numCache>
            </c:numRef>
          </c:val>
          <c:extLst>
            <c:ext xmlns:c16="http://schemas.microsoft.com/office/drawing/2014/chart" uri="{C3380CC4-5D6E-409C-BE32-E72D297353CC}">
              <c16:uniqueId val="{00000000-4DCA-4A3C-AF37-E060CE47434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ea typeface="Geneva" pitchFamily="34" charset="-128"/>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6E388DC7-E9F6-284C-9857-FDA7F02FFFDF}" type="datetimeFigureOut">
              <a:rPr lang="en-US"/>
              <a:pPr/>
              <a:t>8/15/2018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ea typeface="Geneva"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CBFAA9E6-400A-E640-A318-E520058423C6}" type="slidenum">
              <a:rPr lang="en-US"/>
              <a:pPr/>
              <a:t>‹#›</a:t>
            </a:fld>
            <a:endParaRPr lang="en-US"/>
          </a:p>
        </p:txBody>
      </p:sp>
    </p:spTree>
    <p:extLst>
      <p:ext uri="{BB962C8B-B14F-4D97-AF65-F5344CB8AC3E}">
        <p14:creationId xmlns:p14="http://schemas.microsoft.com/office/powerpoint/2010/main" val="40043009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Geneva" charset="0"/>
        <a:cs typeface="+mn-cs"/>
      </a:defRPr>
    </a:lvl1pPr>
    <a:lvl2pPr marL="457200" algn="l" rtl="0" eaLnBrk="0" fontAlgn="base" hangingPunct="0">
      <a:spcBef>
        <a:spcPct val="30000"/>
      </a:spcBef>
      <a:spcAft>
        <a:spcPct val="0"/>
      </a:spcAft>
      <a:defRPr sz="1200" kern="1200">
        <a:solidFill>
          <a:schemeClr val="tx1"/>
        </a:solidFill>
        <a:latin typeface="+mn-lt"/>
        <a:ea typeface="Geneva" charset="0"/>
        <a:cs typeface="+mn-cs"/>
      </a:defRPr>
    </a:lvl2pPr>
    <a:lvl3pPr marL="914400" algn="l" rtl="0" eaLnBrk="0" fontAlgn="base" hangingPunct="0">
      <a:spcBef>
        <a:spcPct val="30000"/>
      </a:spcBef>
      <a:spcAft>
        <a:spcPct val="0"/>
      </a:spcAft>
      <a:defRPr sz="1200" kern="1200">
        <a:solidFill>
          <a:schemeClr val="tx1"/>
        </a:solidFill>
        <a:latin typeface="+mn-lt"/>
        <a:ea typeface="Geneva" charset="0"/>
        <a:cs typeface="+mn-cs"/>
      </a:defRPr>
    </a:lvl3pPr>
    <a:lvl4pPr marL="1371600" algn="l" rtl="0" eaLnBrk="0" fontAlgn="base" hangingPunct="0">
      <a:spcBef>
        <a:spcPct val="30000"/>
      </a:spcBef>
      <a:spcAft>
        <a:spcPct val="0"/>
      </a:spcAft>
      <a:defRPr sz="1200" kern="1200">
        <a:solidFill>
          <a:schemeClr val="tx1"/>
        </a:solidFill>
        <a:latin typeface="+mn-lt"/>
        <a:ea typeface="Geneva" charset="0"/>
        <a:cs typeface="+mn-cs"/>
      </a:defRPr>
    </a:lvl4pPr>
    <a:lvl5pPr marL="1828800" algn="l"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1</a:t>
            </a:fld>
            <a:endParaRPr lang="en-US"/>
          </a:p>
        </p:txBody>
      </p:sp>
    </p:spTree>
    <p:extLst>
      <p:ext uri="{BB962C8B-B14F-4D97-AF65-F5344CB8AC3E}">
        <p14:creationId xmlns:p14="http://schemas.microsoft.com/office/powerpoint/2010/main" val="195991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10</a:t>
            </a:fld>
            <a:endParaRPr lang="en-US"/>
          </a:p>
        </p:txBody>
      </p:sp>
    </p:spTree>
    <p:extLst>
      <p:ext uri="{BB962C8B-B14F-4D97-AF65-F5344CB8AC3E}">
        <p14:creationId xmlns:p14="http://schemas.microsoft.com/office/powerpoint/2010/main" val="2196289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11</a:t>
            </a:fld>
            <a:endParaRPr lang="en-US"/>
          </a:p>
        </p:txBody>
      </p:sp>
    </p:spTree>
    <p:extLst>
      <p:ext uri="{BB962C8B-B14F-4D97-AF65-F5344CB8AC3E}">
        <p14:creationId xmlns:p14="http://schemas.microsoft.com/office/powerpoint/2010/main" val="2247137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12</a:t>
            </a:fld>
            <a:endParaRPr lang="en-US"/>
          </a:p>
        </p:txBody>
      </p:sp>
    </p:spTree>
    <p:extLst>
      <p:ext uri="{BB962C8B-B14F-4D97-AF65-F5344CB8AC3E}">
        <p14:creationId xmlns:p14="http://schemas.microsoft.com/office/powerpoint/2010/main" val="2957461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13</a:t>
            </a:fld>
            <a:endParaRPr lang="en-US"/>
          </a:p>
        </p:txBody>
      </p:sp>
    </p:spTree>
    <p:extLst>
      <p:ext uri="{BB962C8B-B14F-4D97-AF65-F5344CB8AC3E}">
        <p14:creationId xmlns:p14="http://schemas.microsoft.com/office/powerpoint/2010/main" val="2598269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14</a:t>
            </a:fld>
            <a:endParaRPr lang="en-US"/>
          </a:p>
        </p:txBody>
      </p:sp>
    </p:spTree>
    <p:extLst>
      <p:ext uri="{BB962C8B-B14F-4D97-AF65-F5344CB8AC3E}">
        <p14:creationId xmlns:p14="http://schemas.microsoft.com/office/powerpoint/2010/main" val="1065484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15</a:t>
            </a:fld>
            <a:endParaRPr lang="en-US"/>
          </a:p>
        </p:txBody>
      </p:sp>
    </p:spTree>
    <p:extLst>
      <p:ext uri="{BB962C8B-B14F-4D97-AF65-F5344CB8AC3E}">
        <p14:creationId xmlns:p14="http://schemas.microsoft.com/office/powerpoint/2010/main" val="763514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16</a:t>
            </a:fld>
            <a:endParaRPr lang="en-US"/>
          </a:p>
        </p:txBody>
      </p:sp>
    </p:spTree>
    <p:extLst>
      <p:ext uri="{BB962C8B-B14F-4D97-AF65-F5344CB8AC3E}">
        <p14:creationId xmlns:p14="http://schemas.microsoft.com/office/powerpoint/2010/main" val="4067147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FAA9E6-400A-E640-A318-E520058423C6}" type="slidenum">
              <a:rPr lang="en-US" smtClean="0"/>
              <a:pPr/>
              <a:t>17</a:t>
            </a:fld>
            <a:endParaRPr lang="en-US"/>
          </a:p>
        </p:txBody>
      </p:sp>
    </p:spTree>
    <p:extLst>
      <p:ext uri="{BB962C8B-B14F-4D97-AF65-F5344CB8AC3E}">
        <p14:creationId xmlns:p14="http://schemas.microsoft.com/office/powerpoint/2010/main" val="1299333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18</a:t>
            </a:fld>
            <a:endParaRPr lang="en-US"/>
          </a:p>
        </p:txBody>
      </p:sp>
    </p:spTree>
    <p:extLst>
      <p:ext uri="{BB962C8B-B14F-4D97-AF65-F5344CB8AC3E}">
        <p14:creationId xmlns:p14="http://schemas.microsoft.com/office/powerpoint/2010/main" val="2361946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19</a:t>
            </a:fld>
            <a:endParaRPr lang="en-US"/>
          </a:p>
        </p:txBody>
      </p:sp>
    </p:spTree>
    <p:extLst>
      <p:ext uri="{BB962C8B-B14F-4D97-AF65-F5344CB8AC3E}">
        <p14:creationId xmlns:p14="http://schemas.microsoft.com/office/powerpoint/2010/main" val="369302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2</a:t>
            </a:fld>
            <a:endParaRPr lang="en-US"/>
          </a:p>
        </p:txBody>
      </p:sp>
    </p:spTree>
    <p:extLst>
      <p:ext uri="{BB962C8B-B14F-4D97-AF65-F5344CB8AC3E}">
        <p14:creationId xmlns:p14="http://schemas.microsoft.com/office/powerpoint/2010/main" val="2370605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20</a:t>
            </a:fld>
            <a:endParaRPr lang="en-US"/>
          </a:p>
        </p:txBody>
      </p:sp>
    </p:spTree>
    <p:extLst>
      <p:ext uri="{BB962C8B-B14F-4D97-AF65-F5344CB8AC3E}">
        <p14:creationId xmlns:p14="http://schemas.microsoft.com/office/powerpoint/2010/main" val="13599134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21</a:t>
            </a:fld>
            <a:endParaRPr lang="en-US"/>
          </a:p>
        </p:txBody>
      </p:sp>
    </p:spTree>
    <p:extLst>
      <p:ext uri="{BB962C8B-B14F-4D97-AF65-F5344CB8AC3E}">
        <p14:creationId xmlns:p14="http://schemas.microsoft.com/office/powerpoint/2010/main" val="2718696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effectLst/>
              <a:latin typeface="+mn-lt"/>
              <a:ea typeface="Geneva" charset="0"/>
              <a:cs typeface="+mn-cs"/>
            </a:endParaRPr>
          </a:p>
        </p:txBody>
      </p:sp>
      <p:sp>
        <p:nvSpPr>
          <p:cNvPr id="4" name="Slide Number Placeholder 3"/>
          <p:cNvSpPr>
            <a:spLocks noGrp="1"/>
          </p:cNvSpPr>
          <p:nvPr>
            <p:ph type="sldNum" sz="quarter" idx="10"/>
          </p:nvPr>
        </p:nvSpPr>
        <p:spPr/>
        <p:txBody>
          <a:bodyPr/>
          <a:lstStyle/>
          <a:p>
            <a:fld id="{CBFAA9E6-400A-E640-A318-E520058423C6}" type="slidenum">
              <a:rPr lang="en-US" smtClean="0"/>
              <a:pPr/>
              <a:t>22</a:t>
            </a:fld>
            <a:endParaRPr lang="en-US"/>
          </a:p>
        </p:txBody>
      </p:sp>
    </p:spTree>
    <p:extLst>
      <p:ext uri="{BB962C8B-B14F-4D97-AF65-F5344CB8AC3E}">
        <p14:creationId xmlns:p14="http://schemas.microsoft.com/office/powerpoint/2010/main" val="3344320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23</a:t>
            </a:fld>
            <a:endParaRPr lang="en-US"/>
          </a:p>
        </p:txBody>
      </p:sp>
    </p:spTree>
    <p:extLst>
      <p:ext uri="{BB962C8B-B14F-4D97-AF65-F5344CB8AC3E}">
        <p14:creationId xmlns:p14="http://schemas.microsoft.com/office/powerpoint/2010/main" val="2242880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FAA9E6-400A-E640-A318-E520058423C6}" type="slidenum">
              <a:rPr lang="en-US" smtClean="0"/>
              <a:pPr/>
              <a:t>24</a:t>
            </a:fld>
            <a:endParaRPr lang="en-US"/>
          </a:p>
        </p:txBody>
      </p:sp>
    </p:spTree>
    <p:extLst>
      <p:ext uri="{BB962C8B-B14F-4D97-AF65-F5344CB8AC3E}">
        <p14:creationId xmlns:p14="http://schemas.microsoft.com/office/powerpoint/2010/main" val="456347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BFAA9E6-400A-E640-A318-E520058423C6}" type="slidenum">
              <a:rPr lang="en-US" smtClean="0"/>
              <a:pPr/>
              <a:t>25</a:t>
            </a:fld>
            <a:endParaRPr lang="en-US"/>
          </a:p>
        </p:txBody>
      </p:sp>
    </p:spTree>
    <p:extLst>
      <p:ext uri="{BB962C8B-B14F-4D97-AF65-F5344CB8AC3E}">
        <p14:creationId xmlns:p14="http://schemas.microsoft.com/office/powerpoint/2010/main" val="2027010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Yong, E. (2016, November 22). Science's Minority Talent Pool Is Growing—but Draining Away. </a:t>
            </a:r>
            <a:r>
              <a:rPr lang="en-US" sz="1200" i="1" dirty="0"/>
              <a:t>The Atlantic</a:t>
            </a:r>
            <a:r>
              <a:rPr lang="en-US" sz="1200" dirty="0"/>
              <a:t>. Retrieved from https://www.theatlantic.com/science/archive/2016/11/the-minority-talent-pool-in-science-is-growing-and-draining-away/508481/</a:t>
            </a:r>
            <a:endParaRPr lang="en-US" sz="1200" dirty="0">
              <a:cs typeface="Calibri"/>
            </a:endParaRPr>
          </a:p>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26</a:t>
            </a:fld>
            <a:endParaRPr lang="en-US"/>
          </a:p>
        </p:txBody>
      </p:sp>
    </p:spTree>
    <p:extLst>
      <p:ext uri="{BB962C8B-B14F-4D97-AF65-F5344CB8AC3E}">
        <p14:creationId xmlns:p14="http://schemas.microsoft.com/office/powerpoint/2010/main" val="29423112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27</a:t>
            </a:fld>
            <a:endParaRPr lang="en-US"/>
          </a:p>
        </p:txBody>
      </p:sp>
    </p:spTree>
    <p:extLst>
      <p:ext uri="{BB962C8B-B14F-4D97-AF65-F5344CB8AC3E}">
        <p14:creationId xmlns:p14="http://schemas.microsoft.com/office/powerpoint/2010/main" val="150878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28</a:t>
            </a:fld>
            <a:endParaRPr lang="en-US"/>
          </a:p>
        </p:txBody>
      </p:sp>
    </p:spTree>
    <p:extLst>
      <p:ext uri="{BB962C8B-B14F-4D97-AF65-F5344CB8AC3E}">
        <p14:creationId xmlns:p14="http://schemas.microsoft.com/office/powerpoint/2010/main" val="861710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29</a:t>
            </a:fld>
            <a:endParaRPr lang="en-US"/>
          </a:p>
        </p:txBody>
      </p:sp>
    </p:spTree>
    <p:extLst>
      <p:ext uri="{BB962C8B-B14F-4D97-AF65-F5344CB8AC3E}">
        <p14:creationId xmlns:p14="http://schemas.microsoft.com/office/powerpoint/2010/main" val="104341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3</a:t>
            </a:fld>
            <a:endParaRPr lang="en-US"/>
          </a:p>
        </p:txBody>
      </p:sp>
    </p:spTree>
    <p:extLst>
      <p:ext uri="{BB962C8B-B14F-4D97-AF65-F5344CB8AC3E}">
        <p14:creationId xmlns:p14="http://schemas.microsoft.com/office/powerpoint/2010/main" val="2193600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30</a:t>
            </a:fld>
            <a:endParaRPr lang="en-US"/>
          </a:p>
        </p:txBody>
      </p:sp>
    </p:spTree>
    <p:extLst>
      <p:ext uri="{BB962C8B-B14F-4D97-AF65-F5344CB8AC3E}">
        <p14:creationId xmlns:p14="http://schemas.microsoft.com/office/powerpoint/2010/main" val="2086634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31</a:t>
            </a:fld>
            <a:endParaRPr lang="en-US"/>
          </a:p>
        </p:txBody>
      </p:sp>
    </p:spTree>
    <p:extLst>
      <p:ext uri="{BB962C8B-B14F-4D97-AF65-F5344CB8AC3E}">
        <p14:creationId xmlns:p14="http://schemas.microsoft.com/office/powerpoint/2010/main" val="41919145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32</a:t>
            </a:fld>
            <a:endParaRPr lang="en-US"/>
          </a:p>
        </p:txBody>
      </p:sp>
    </p:spTree>
    <p:extLst>
      <p:ext uri="{BB962C8B-B14F-4D97-AF65-F5344CB8AC3E}">
        <p14:creationId xmlns:p14="http://schemas.microsoft.com/office/powerpoint/2010/main" val="3362546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33</a:t>
            </a:fld>
            <a:endParaRPr lang="en-US"/>
          </a:p>
        </p:txBody>
      </p:sp>
    </p:spTree>
    <p:extLst>
      <p:ext uri="{BB962C8B-B14F-4D97-AF65-F5344CB8AC3E}">
        <p14:creationId xmlns:p14="http://schemas.microsoft.com/office/powerpoint/2010/main" val="9587602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34</a:t>
            </a:fld>
            <a:endParaRPr lang="en-US"/>
          </a:p>
        </p:txBody>
      </p:sp>
    </p:spTree>
    <p:extLst>
      <p:ext uri="{BB962C8B-B14F-4D97-AF65-F5344CB8AC3E}">
        <p14:creationId xmlns:p14="http://schemas.microsoft.com/office/powerpoint/2010/main" val="252175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35</a:t>
            </a:fld>
            <a:endParaRPr lang="en-US"/>
          </a:p>
        </p:txBody>
      </p:sp>
    </p:spTree>
    <p:extLst>
      <p:ext uri="{BB962C8B-B14F-4D97-AF65-F5344CB8AC3E}">
        <p14:creationId xmlns:p14="http://schemas.microsoft.com/office/powerpoint/2010/main" val="27953324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36</a:t>
            </a:fld>
            <a:endParaRPr lang="en-US"/>
          </a:p>
        </p:txBody>
      </p:sp>
    </p:spTree>
    <p:extLst>
      <p:ext uri="{BB962C8B-B14F-4D97-AF65-F5344CB8AC3E}">
        <p14:creationId xmlns:p14="http://schemas.microsoft.com/office/powerpoint/2010/main" val="2751847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37</a:t>
            </a:fld>
            <a:endParaRPr lang="en-US"/>
          </a:p>
        </p:txBody>
      </p:sp>
    </p:spTree>
    <p:extLst>
      <p:ext uri="{BB962C8B-B14F-4D97-AF65-F5344CB8AC3E}">
        <p14:creationId xmlns:p14="http://schemas.microsoft.com/office/powerpoint/2010/main" val="1729308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38</a:t>
            </a:fld>
            <a:endParaRPr lang="en-US"/>
          </a:p>
        </p:txBody>
      </p:sp>
    </p:spTree>
    <p:extLst>
      <p:ext uri="{BB962C8B-B14F-4D97-AF65-F5344CB8AC3E}">
        <p14:creationId xmlns:p14="http://schemas.microsoft.com/office/powerpoint/2010/main" val="3055617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39</a:t>
            </a:fld>
            <a:endParaRPr lang="en-US"/>
          </a:p>
        </p:txBody>
      </p:sp>
    </p:spTree>
    <p:extLst>
      <p:ext uri="{BB962C8B-B14F-4D97-AF65-F5344CB8AC3E}">
        <p14:creationId xmlns:p14="http://schemas.microsoft.com/office/powerpoint/2010/main" val="4143071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4</a:t>
            </a:fld>
            <a:endParaRPr lang="en-US"/>
          </a:p>
        </p:txBody>
      </p:sp>
    </p:spTree>
    <p:extLst>
      <p:ext uri="{BB962C8B-B14F-4D97-AF65-F5344CB8AC3E}">
        <p14:creationId xmlns:p14="http://schemas.microsoft.com/office/powerpoint/2010/main" val="37239527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40</a:t>
            </a:fld>
            <a:endParaRPr lang="en-US"/>
          </a:p>
        </p:txBody>
      </p:sp>
    </p:spTree>
    <p:extLst>
      <p:ext uri="{BB962C8B-B14F-4D97-AF65-F5344CB8AC3E}">
        <p14:creationId xmlns:p14="http://schemas.microsoft.com/office/powerpoint/2010/main" val="3809971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41</a:t>
            </a:fld>
            <a:endParaRPr lang="en-US"/>
          </a:p>
        </p:txBody>
      </p:sp>
    </p:spTree>
    <p:extLst>
      <p:ext uri="{BB962C8B-B14F-4D97-AF65-F5344CB8AC3E}">
        <p14:creationId xmlns:p14="http://schemas.microsoft.com/office/powerpoint/2010/main" val="1357411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a:cs typeface="Calibri"/>
            </a:endParaRPr>
          </a:p>
        </p:txBody>
      </p:sp>
      <p:sp>
        <p:nvSpPr>
          <p:cNvPr id="4" name="Slide Number Placeholder 3"/>
          <p:cNvSpPr>
            <a:spLocks noGrp="1"/>
          </p:cNvSpPr>
          <p:nvPr>
            <p:ph type="sldNum" sz="quarter" idx="10"/>
          </p:nvPr>
        </p:nvSpPr>
        <p:spPr/>
        <p:txBody>
          <a:bodyPr/>
          <a:lstStyle/>
          <a:p>
            <a:fld id="{CBFAA9E6-400A-E640-A318-E520058423C6}" type="slidenum">
              <a:rPr lang="en-US" smtClean="0"/>
              <a:pPr/>
              <a:t>42</a:t>
            </a:fld>
            <a:endParaRPr lang="en-US"/>
          </a:p>
        </p:txBody>
      </p:sp>
    </p:spTree>
    <p:extLst>
      <p:ext uri="{BB962C8B-B14F-4D97-AF65-F5344CB8AC3E}">
        <p14:creationId xmlns:p14="http://schemas.microsoft.com/office/powerpoint/2010/main" val="3480106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43</a:t>
            </a:fld>
            <a:endParaRPr lang="en-US"/>
          </a:p>
        </p:txBody>
      </p:sp>
    </p:spTree>
    <p:extLst>
      <p:ext uri="{BB962C8B-B14F-4D97-AF65-F5344CB8AC3E}">
        <p14:creationId xmlns:p14="http://schemas.microsoft.com/office/powerpoint/2010/main" val="1209007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CBFAA9E6-400A-E640-A318-E520058423C6}" type="slidenum">
              <a:rPr lang="en-US" smtClean="0"/>
              <a:pPr/>
              <a:t>44</a:t>
            </a:fld>
            <a:endParaRPr lang="en-US"/>
          </a:p>
        </p:txBody>
      </p:sp>
    </p:spTree>
    <p:extLst>
      <p:ext uri="{BB962C8B-B14F-4D97-AF65-F5344CB8AC3E}">
        <p14:creationId xmlns:p14="http://schemas.microsoft.com/office/powerpoint/2010/main" val="1094537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45</a:t>
            </a:fld>
            <a:endParaRPr lang="en-US"/>
          </a:p>
        </p:txBody>
      </p:sp>
    </p:spTree>
    <p:extLst>
      <p:ext uri="{BB962C8B-B14F-4D97-AF65-F5344CB8AC3E}">
        <p14:creationId xmlns:p14="http://schemas.microsoft.com/office/powerpoint/2010/main" val="3038210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46</a:t>
            </a:fld>
            <a:endParaRPr lang="en-US"/>
          </a:p>
        </p:txBody>
      </p:sp>
    </p:spTree>
    <p:extLst>
      <p:ext uri="{BB962C8B-B14F-4D97-AF65-F5344CB8AC3E}">
        <p14:creationId xmlns:p14="http://schemas.microsoft.com/office/powerpoint/2010/main" val="36528149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47</a:t>
            </a:fld>
            <a:endParaRPr lang="en-US"/>
          </a:p>
        </p:txBody>
      </p:sp>
    </p:spTree>
    <p:extLst>
      <p:ext uri="{BB962C8B-B14F-4D97-AF65-F5344CB8AC3E}">
        <p14:creationId xmlns:p14="http://schemas.microsoft.com/office/powerpoint/2010/main" val="9952388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48</a:t>
            </a:fld>
            <a:endParaRPr lang="en-US"/>
          </a:p>
        </p:txBody>
      </p:sp>
    </p:spTree>
    <p:extLst>
      <p:ext uri="{BB962C8B-B14F-4D97-AF65-F5344CB8AC3E}">
        <p14:creationId xmlns:p14="http://schemas.microsoft.com/office/powerpoint/2010/main" val="22148517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49</a:t>
            </a:fld>
            <a:endParaRPr lang="en-US"/>
          </a:p>
        </p:txBody>
      </p:sp>
    </p:spTree>
    <p:extLst>
      <p:ext uri="{BB962C8B-B14F-4D97-AF65-F5344CB8AC3E}">
        <p14:creationId xmlns:p14="http://schemas.microsoft.com/office/powerpoint/2010/main" val="1094920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5</a:t>
            </a:fld>
            <a:endParaRPr lang="en-US"/>
          </a:p>
        </p:txBody>
      </p:sp>
    </p:spTree>
    <p:extLst>
      <p:ext uri="{BB962C8B-B14F-4D97-AF65-F5344CB8AC3E}">
        <p14:creationId xmlns:p14="http://schemas.microsoft.com/office/powerpoint/2010/main" val="27751860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50</a:t>
            </a:fld>
            <a:endParaRPr lang="en-US"/>
          </a:p>
        </p:txBody>
      </p:sp>
    </p:spTree>
    <p:extLst>
      <p:ext uri="{BB962C8B-B14F-4D97-AF65-F5344CB8AC3E}">
        <p14:creationId xmlns:p14="http://schemas.microsoft.com/office/powerpoint/2010/main" val="8485215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51</a:t>
            </a:fld>
            <a:endParaRPr lang="en-US"/>
          </a:p>
        </p:txBody>
      </p:sp>
    </p:spTree>
    <p:extLst>
      <p:ext uri="{BB962C8B-B14F-4D97-AF65-F5344CB8AC3E}">
        <p14:creationId xmlns:p14="http://schemas.microsoft.com/office/powerpoint/2010/main" val="26668539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52</a:t>
            </a:fld>
            <a:endParaRPr lang="en-US"/>
          </a:p>
        </p:txBody>
      </p:sp>
    </p:spTree>
    <p:extLst>
      <p:ext uri="{BB962C8B-B14F-4D97-AF65-F5344CB8AC3E}">
        <p14:creationId xmlns:p14="http://schemas.microsoft.com/office/powerpoint/2010/main" val="42395240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53</a:t>
            </a:fld>
            <a:endParaRPr lang="en-US"/>
          </a:p>
        </p:txBody>
      </p:sp>
    </p:spTree>
    <p:extLst>
      <p:ext uri="{BB962C8B-B14F-4D97-AF65-F5344CB8AC3E}">
        <p14:creationId xmlns:p14="http://schemas.microsoft.com/office/powerpoint/2010/main" val="4458526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54</a:t>
            </a:fld>
            <a:endParaRPr lang="en-US"/>
          </a:p>
        </p:txBody>
      </p:sp>
    </p:spTree>
    <p:extLst>
      <p:ext uri="{BB962C8B-B14F-4D97-AF65-F5344CB8AC3E}">
        <p14:creationId xmlns:p14="http://schemas.microsoft.com/office/powerpoint/2010/main" val="103133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55</a:t>
            </a:fld>
            <a:endParaRPr lang="en-US"/>
          </a:p>
        </p:txBody>
      </p:sp>
    </p:spTree>
    <p:extLst>
      <p:ext uri="{BB962C8B-B14F-4D97-AF65-F5344CB8AC3E}">
        <p14:creationId xmlns:p14="http://schemas.microsoft.com/office/powerpoint/2010/main" val="30710707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56</a:t>
            </a:fld>
            <a:endParaRPr lang="en-US"/>
          </a:p>
        </p:txBody>
      </p:sp>
    </p:spTree>
    <p:extLst>
      <p:ext uri="{BB962C8B-B14F-4D97-AF65-F5344CB8AC3E}">
        <p14:creationId xmlns:p14="http://schemas.microsoft.com/office/powerpoint/2010/main" val="6400884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57</a:t>
            </a:fld>
            <a:endParaRPr lang="en-US"/>
          </a:p>
        </p:txBody>
      </p:sp>
    </p:spTree>
    <p:extLst>
      <p:ext uri="{BB962C8B-B14F-4D97-AF65-F5344CB8AC3E}">
        <p14:creationId xmlns:p14="http://schemas.microsoft.com/office/powerpoint/2010/main" val="42057061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58</a:t>
            </a:fld>
            <a:endParaRPr lang="en-US"/>
          </a:p>
        </p:txBody>
      </p:sp>
    </p:spTree>
    <p:extLst>
      <p:ext uri="{BB962C8B-B14F-4D97-AF65-F5344CB8AC3E}">
        <p14:creationId xmlns:p14="http://schemas.microsoft.com/office/powerpoint/2010/main" val="455413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6</a:t>
            </a:fld>
            <a:endParaRPr lang="en-US"/>
          </a:p>
        </p:txBody>
      </p:sp>
    </p:spTree>
    <p:extLst>
      <p:ext uri="{BB962C8B-B14F-4D97-AF65-F5344CB8AC3E}">
        <p14:creationId xmlns:p14="http://schemas.microsoft.com/office/powerpoint/2010/main" val="762788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7</a:t>
            </a:fld>
            <a:endParaRPr lang="en-US"/>
          </a:p>
        </p:txBody>
      </p:sp>
    </p:spTree>
    <p:extLst>
      <p:ext uri="{BB962C8B-B14F-4D97-AF65-F5344CB8AC3E}">
        <p14:creationId xmlns:p14="http://schemas.microsoft.com/office/powerpoint/2010/main" val="286383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8</a:t>
            </a:fld>
            <a:endParaRPr lang="en-US"/>
          </a:p>
        </p:txBody>
      </p:sp>
    </p:spTree>
    <p:extLst>
      <p:ext uri="{BB962C8B-B14F-4D97-AF65-F5344CB8AC3E}">
        <p14:creationId xmlns:p14="http://schemas.microsoft.com/office/powerpoint/2010/main" val="1705178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FAA9E6-400A-E640-A318-E520058423C6}" type="slidenum">
              <a:rPr lang="en-US" smtClean="0"/>
              <a:pPr/>
              <a:t>9</a:t>
            </a:fld>
            <a:endParaRPr lang="en-US"/>
          </a:p>
        </p:txBody>
      </p:sp>
    </p:spTree>
    <p:extLst>
      <p:ext uri="{BB962C8B-B14F-4D97-AF65-F5344CB8AC3E}">
        <p14:creationId xmlns:p14="http://schemas.microsoft.com/office/powerpoint/2010/main" val="2138143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99852"/>
            <a:ext cx="7772400" cy="668948"/>
          </a:xfrm>
          <a:prstGeom prst="rect">
            <a:avLst/>
          </a:prstGeom>
        </p:spPr>
        <p:txBody>
          <a:bodyPr>
            <a:normAutofit/>
          </a:bodyPr>
          <a:lstStyle>
            <a:lvl1pPr algn="ctr">
              <a:defRPr sz="3200" b="0" i="0">
                <a:solidFill>
                  <a:srgbClr val="CD113B"/>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304003" y="4071907"/>
            <a:ext cx="6400800" cy="805327"/>
          </a:xfrm>
          <a:prstGeom prst="rect">
            <a:avLst/>
          </a:prstGeom>
        </p:spPr>
        <p:txBody>
          <a:bodyPr>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8/15/2018</a:t>
            </a:fld>
            <a:endParaRPr lang="en-US"/>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a:p>
        </p:txBody>
      </p:sp>
    </p:spTree>
    <p:extLst>
      <p:ext uri="{BB962C8B-B14F-4D97-AF65-F5344CB8AC3E}">
        <p14:creationId xmlns:p14="http://schemas.microsoft.com/office/powerpoint/2010/main" val="3908532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8/15/2018</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457200" y="367840"/>
            <a:ext cx="8229600" cy="535154"/>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457200" y="1026691"/>
            <a:ext cx="8229600" cy="3710927"/>
          </a:xfrm>
          <a:prstGeom prst="rect">
            <a:avLst/>
          </a:prstGeo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683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8/15/2018</a:t>
            </a:fld>
            <a:endParaRPr lang="en-US"/>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a:p>
        </p:txBody>
      </p:sp>
    </p:spTree>
    <p:extLst>
      <p:ext uri="{BB962C8B-B14F-4D97-AF65-F5344CB8AC3E}">
        <p14:creationId xmlns:p14="http://schemas.microsoft.com/office/powerpoint/2010/main" val="3667938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26691"/>
            <a:ext cx="4038600" cy="26531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26691"/>
            <a:ext cx="4038600" cy="265319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8/15/2018</a:t>
            </a:fld>
            <a:endParaRPr lang="en-US"/>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
        <p:nvSpPr>
          <p:cNvPr id="8" name="Title 1"/>
          <p:cNvSpPr>
            <a:spLocks noGrp="1"/>
          </p:cNvSpPr>
          <p:nvPr>
            <p:ph type="title"/>
          </p:nvPr>
        </p:nvSpPr>
        <p:spPr>
          <a:xfrm>
            <a:off x="457200" y="367840"/>
            <a:ext cx="8229600" cy="535154"/>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1660645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026692"/>
            <a:ext cx="5486400" cy="3545308"/>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a:p>
        </p:txBody>
      </p:sp>
      <p:sp>
        <p:nvSpPr>
          <p:cNvPr id="8" name="Title 1"/>
          <p:cNvSpPr>
            <a:spLocks noGrp="1"/>
          </p:cNvSpPr>
          <p:nvPr>
            <p:ph type="title"/>
          </p:nvPr>
        </p:nvSpPr>
        <p:spPr>
          <a:xfrm>
            <a:off x="457200" y="367840"/>
            <a:ext cx="8229600" cy="535154"/>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1761277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486400" y="4869657"/>
            <a:ext cx="24892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96090422-FAC2-1B47-B696-15B7C4FF0E2E}" type="datetime1">
              <a:rPr lang="en-US" smtClean="0"/>
              <a:pPr/>
              <a:t>8/15/2018</a:t>
            </a:fld>
            <a:endParaRPr lang="en-US"/>
          </a:p>
        </p:txBody>
      </p:sp>
      <p:sp>
        <p:nvSpPr>
          <p:cNvPr id="6" name="Slide Number Placeholder 5"/>
          <p:cNvSpPr>
            <a:spLocks noGrp="1"/>
          </p:cNvSpPr>
          <p:nvPr>
            <p:ph type="sldNum" sz="quarter" idx="4"/>
          </p:nvPr>
        </p:nvSpPr>
        <p:spPr>
          <a:xfrm>
            <a:off x="6553200" y="4869657"/>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B0ABAB64-726D-C943-9B15-2E81C6025A8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58" r:id="rId1"/>
    <p:sldLayoutId id="2147483751" r:id="rId2"/>
    <p:sldLayoutId id="2147483752" r:id="rId3"/>
    <p:sldLayoutId id="2147483759" r:id="rId4"/>
    <p:sldLayoutId id="2147483755" r:id="rId5"/>
  </p:sldLayoutIdLst>
  <p:txStyles>
    <p:titleStyle>
      <a:lvl1pPr algn="l" defTabSz="457200" rtl="0" eaLnBrk="0" fontAlgn="base" hangingPunct="0">
        <a:spcBef>
          <a:spcPct val="0"/>
        </a:spcBef>
        <a:spcAft>
          <a:spcPct val="0"/>
        </a:spcAft>
        <a:defRPr sz="320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p:titleStyle>
    <p:body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hematology.org/Patients/Cancers/Leukemia.aspx" TargetMode="External"/><Relationship Id="rId3" Type="http://schemas.openxmlformats.org/officeDocument/2006/relationships/hyperlink" Target="http://www.hematology.org/Patients/Anemia/" TargetMode="External"/><Relationship Id="rId7" Type="http://schemas.openxmlformats.org/officeDocument/2006/relationships/hyperlink" Target="http://www.hematology.org/Patients/Cancer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hematology.org/Patients/Clots/" TargetMode="External"/><Relationship Id="rId5" Type="http://schemas.openxmlformats.org/officeDocument/2006/relationships/hyperlink" Target="http://www.hematology.org/Patients/Bleeding.aspx#a2" TargetMode="External"/><Relationship Id="rId10" Type="http://schemas.openxmlformats.org/officeDocument/2006/relationships/hyperlink" Target="http://www.hematology.org/Patients/Cancers/Myeloma.aspx" TargetMode="External"/><Relationship Id="rId4" Type="http://schemas.openxmlformats.org/officeDocument/2006/relationships/hyperlink" Target="http://www.hematology.org/Patients/Bleeding.aspx" TargetMode="External"/><Relationship Id="rId9" Type="http://schemas.openxmlformats.org/officeDocument/2006/relationships/hyperlink" Target="http://www.hematology.org/Patients/Cancers/Lymphoma.aspx"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hematology.org/Awards/Medical-Studen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hematology.org/Awards/Career/"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hematology.org/Research/" TargetMode="External"/><Relationship Id="rId7" Type="http://schemas.openxmlformats.org/officeDocument/2006/relationships/hyperlink" Target="http://www.hematology.org/Advocacy/"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hematology.org/Trainees/" TargetMode="External"/><Relationship Id="rId5" Type="http://schemas.openxmlformats.org/officeDocument/2006/relationships/hyperlink" Target="http://www.hematology.org/Education/" TargetMode="External"/><Relationship Id="rId4" Type="http://schemas.openxmlformats.org/officeDocument/2006/relationships/hyperlink" Target="http://www.hematology.org/Clinicia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8203" y="2608904"/>
            <a:ext cx="7772400" cy="668948"/>
          </a:xfrm>
        </p:spPr>
        <p:txBody>
          <a:bodyPr anchor="t">
            <a:normAutofit/>
          </a:bodyPr>
          <a:lstStyle/>
          <a:p>
            <a:r>
              <a:rPr lang="en-US"/>
              <a:t>Advancing Your Career</a:t>
            </a:r>
          </a:p>
        </p:txBody>
      </p:sp>
      <p:sp>
        <p:nvSpPr>
          <p:cNvPr id="4" name="Subtitle 3"/>
          <p:cNvSpPr>
            <a:spLocks noGrp="1"/>
          </p:cNvSpPr>
          <p:nvPr>
            <p:ph type="subTitle" idx="1"/>
          </p:nvPr>
        </p:nvSpPr>
        <p:spPr>
          <a:xfrm>
            <a:off x="1304003" y="3288575"/>
            <a:ext cx="6400800" cy="805327"/>
          </a:xfrm>
        </p:spPr>
        <p:txBody>
          <a:bodyPr anchor="t">
            <a:normAutofit/>
          </a:bodyPr>
          <a:lstStyle/>
          <a:p>
            <a:r>
              <a:rPr lang="en-US"/>
              <a:t>Support for hematologists at all stages of their education and careers</a:t>
            </a:r>
          </a:p>
        </p:txBody>
      </p:sp>
    </p:spTree>
    <p:extLst>
      <p:ext uri="{BB962C8B-B14F-4D97-AF65-F5344CB8AC3E}">
        <p14:creationId xmlns:p14="http://schemas.microsoft.com/office/powerpoint/2010/main" val="3113768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B94F-874B-4C4D-8D9C-3364E27B2064}"/>
              </a:ext>
            </a:extLst>
          </p:cNvPr>
          <p:cNvSpPr>
            <a:spLocks noGrp="1"/>
          </p:cNvSpPr>
          <p:nvPr>
            <p:ph type="title"/>
          </p:nvPr>
        </p:nvSpPr>
        <p:spPr/>
        <p:txBody>
          <a:bodyPr/>
          <a:lstStyle/>
          <a:p>
            <a:pPr algn="ctr"/>
            <a:r>
              <a:rPr lang="en-US"/>
              <a:t>Innovation at ASH</a:t>
            </a:r>
          </a:p>
        </p:txBody>
      </p:sp>
      <p:sp>
        <p:nvSpPr>
          <p:cNvPr id="25" name="AutoShape 2" descr="Meeting free icon">
            <a:extLst>
              <a:ext uri="{FF2B5EF4-FFF2-40B4-BE49-F238E27FC236}">
                <a16:creationId xmlns:a16="http://schemas.microsoft.com/office/drawing/2014/main" id="{5FBBBAA9-D3D3-43A2-AC3B-5FA6BD6D2255}"/>
              </a:ext>
            </a:extLst>
          </p:cNvPr>
          <p:cNvSpPr>
            <a:spLocks noChangeAspect="1" noChangeArrowheads="1"/>
          </p:cNvSpPr>
          <p:nvPr/>
        </p:nvSpPr>
        <p:spPr bwMode="auto">
          <a:xfrm>
            <a:off x="3505200" y="1504950"/>
            <a:ext cx="2133600" cy="2133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ontent Placeholder 4">
            <a:extLst>
              <a:ext uri="{FF2B5EF4-FFF2-40B4-BE49-F238E27FC236}">
                <a16:creationId xmlns:a16="http://schemas.microsoft.com/office/drawing/2014/main" id="{A3A5119D-E368-437C-9683-AFDAF2F66CFB}"/>
              </a:ext>
            </a:extLst>
          </p:cNvPr>
          <p:cNvSpPr>
            <a:spLocks noGrp="1"/>
          </p:cNvSpPr>
          <p:nvPr>
            <p:ph idx="1"/>
          </p:nvPr>
        </p:nvSpPr>
        <p:spPr>
          <a:xfrm>
            <a:off x="457201" y="978459"/>
            <a:ext cx="6472518" cy="3453853"/>
          </a:xfrm>
        </p:spPr>
        <p:txBody>
          <a:bodyPr anchor="t"/>
          <a:lstStyle/>
          <a:p>
            <a:pPr>
              <a:lnSpc>
                <a:spcPct val="150000"/>
              </a:lnSpc>
            </a:pPr>
            <a:r>
              <a:rPr lang="en-US" sz="1700" b="1" dirty="0">
                <a:cs typeface="Arial" panose="020B0604020202020204" pitchFamily="34" charset="0"/>
              </a:rPr>
              <a:t>Development of a patient registry.</a:t>
            </a:r>
            <a:endParaRPr lang="en-US" sz="1700" dirty="0">
              <a:cs typeface="Arial" panose="020B0604020202020204" pitchFamily="34" charset="0"/>
            </a:endParaRPr>
          </a:p>
          <a:p>
            <a:pPr>
              <a:lnSpc>
                <a:spcPct val="150000"/>
              </a:lnSpc>
            </a:pPr>
            <a:r>
              <a:rPr lang="en-US" sz="1700" dirty="0">
                <a:cs typeface="Arial" panose="020B0604020202020204" pitchFamily="34" charset="0"/>
              </a:rPr>
              <a:t>Strengthened its role regarding </a:t>
            </a:r>
            <a:r>
              <a:rPr lang="en-US" sz="1700" b="1" dirty="0">
                <a:cs typeface="Arial" panose="020B0604020202020204" pitchFamily="34" charset="0"/>
              </a:rPr>
              <a:t>precision medicine and immunotherapies.</a:t>
            </a:r>
          </a:p>
          <a:p>
            <a:pPr>
              <a:lnSpc>
                <a:spcPct val="150000"/>
              </a:lnSpc>
            </a:pPr>
            <a:r>
              <a:rPr lang="en-US" sz="1700" b="1" dirty="0">
                <a:cs typeface="Arial" panose="020B0604020202020204" pitchFamily="34" charset="0"/>
              </a:rPr>
              <a:t>Revitalized its recruitment and retention </a:t>
            </a:r>
            <a:r>
              <a:rPr lang="en-US" sz="1700" dirty="0">
                <a:cs typeface="Arial" panose="020B0604020202020204" pitchFamily="34" charset="0"/>
              </a:rPr>
              <a:t>initiative.</a:t>
            </a:r>
          </a:p>
          <a:p>
            <a:pPr>
              <a:lnSpc>
                <a:spcPct val="150000"/>
              </a:lnSpc>
            </a:pPr>
            <a:r>
              <a:rPr lang="en-US" sz="1700" dirty="0">
                <a:cs typeface="Arial" panose="020B0604020202020204" pitchFamily="34" charset="0"/>
              </a:rPr>
              <a:t>Continued its commitment to </a:t>
            </a:r>
            <a:r>
              <a:rPr lang="en-US" sz="1700" b="1" dirty="0">
                <a:cs typeface="Arial" panose="020B0604020202020204" pitchFamily="34" charset="0"/>
              </a:rPr>
              <a:t>conquering sickle cell disease.</a:t>
            </a:r>
            <a:endParaRPr lang="en-US" sz="1700" dirty="0">
              <a:cs typeface="Arial" panose="020B0604020202020204" pitchFamily="34" charset="0"/>
            </a:endParaRPr>
          </a:p>
          <a:p>
            <a:pPr>
              <a:lnSpc>
                <a:spcPct val="150000"/>
              </a:lnSpc>
            </a:pPr>
            <a:r>
              <a:rPr lang="en-US" sz="1700" b="1" dirty="0">
                <a:cs typeface="Arial" panose="020B0604020202020204" pitchFamily="34" charset="0"/>
              </a:rPr>
              <a:t>Grew the global programs and services.</a:t>
            </a:r>
          </a:p>
          <a:p>
            <a:pPr>
              <a:lnSpc>
                <a:spcPct val="150000"/>
              </a:lnSpc>
            </a:pPr>
            <a:r>
              <a:rPr lang="en-US" sz="1700" b="1" dirty="0">
                <a:cs typeface="Arial" panose="020B0604020202020204" pitchFamily="34" charset="0"/>
              </a:rPr>
              <a:t>Implemented an educational roadmap.</a:t>
            </a:r>
            <a:endParaRPr lang="en-US" sz="1700" dirty="0">
              <a:cs typeface="Arial" panose="020B0604020202020204" pitchFamily="34" charset="0"/>
            </a:endParaRPr>
          </a:p>
        </p:txBody>
      </p:sp>
      <p:pic>
        <p:nvPicPr>
          <p:cNvPr id="2050" name="Picture 2" descr="http://www.hematology.org/Annual-Report/2017/includes/img/report-images/presidents/scd.jpg">
            <a:extLst>
              <a:ext uri="{FF2B5EF4-FFF2-40B4-BE49-F238E27FC236}">
                <a16:creationId xmlns:a16="http://schemas.microsoft.com/office/drawing/2014/main" id="{BEC5F742-2B46-45A0-B7F8-C16FEBD31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827" y="1118172"/>
            <a:ext cx="154305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hematology.org/Annual-Report/2017/includes/img/report-images/presidents/immunotherapies.jpg">
            <a:extLst>
              <a:ext uri="{FF2B5EF4-FFF2-40B4-BE49-F238E27FC236}">
                <a16:creationId xmlns:a16="http://schemas.microsoft.com/office/drawing/2014/main" id="{54496459-BD1E-4A7D-B1EB-BD3AD4883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2827" y="3058044"/>
            <a:ext cx="1543050" cy="102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95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B94F-874B-4C4D-8D9C-3364E27B2064}"/>
              </a:ext>
            </a:extLst>
          </p:cNvPr>
          <p:cNvSpPr>
            <a:spLocks noGrp="1"/>
          </p:cNvSpPr>
          <p:nvPr>
            <p:ph type="title"/>
          </p:nvPr>
        </p:nvSpPr>
        <p:spPr/>
        <p:txBody>
          <a:bodyPr/>
          <a:lstStyle/>
          <a:p>
            <a:pPr algn="ctr"/>
            <a:r>
              <a:rPr lang="en-US"/>
              <a:t>Pillars of ASH (Research)</a:t>
            </a:r>
          </a:p>
        </p:txBody>
      </p:sp>
      <p:sp>
        <p:nvSpPr>
          <p:cNvPr id="25" name="AutoShape 2" descr="Meeting free icon">
            <a:extLst>
              <a:ext uri="{FF2B5EF4-FFF2-40B4-BE49-F238E27FC236}">
                <a16:creationId xmlns:a16="http://schemas.microsoft.com/office/drawing/2014/main" id="{5FBBBAA9-D3D3-43A2-AC3B-5FA6BD6D2255}"/>
              </a:ext>
            </a:extLst>
          </p:cNvPr>
          <p:cNvSpPr>
            <a:spLocks noChangeAspect="1" noChangeArrowheads="1"/>
          </p:cNvSpPr>
          <p:nvPr/>
        </p:nvSpPr>
        <p:spPr bwMode="auto">
          <a:xfrm>
            <a:off x="3505200" y="1504950"/>
            <a:ext cx="2133600" cy="2133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ontent Placeholder 4">
            <a:extLst>
              <a:ext uri="{FF2B5EF4-FFF2-40B4-BE49-F238E27FC236}">
                <a16:creationId xmlns:a16="http://schemas.microsoft.com/office/drawing/2014/main" id="{7686FCF3-C097-4907-88F9-24F76B8E5C9C}"/>
              </a:ext>
            </a:extLst>
          </p:cNvPr>
          <p:cNvSpPr>
            <a:spLocks noGrp="1"/>
          </p:cNvSpPr>
          <p:nvPr>
            <p:ph idx="1"/>
          </p:nvPr>
        </p:nvSpPr>
        <p:spPr>
          <a:xfrm>
            <a:off x="457200" y="992641"/>
            <a:ext cx="8283388" cy="3453853"/>
          </a:xfrm>
        </p:spPr>
        <p:txBody>
          <a:bodyPr anchor="t"/>
          <a:lstStyle/>
          <a:p>
            <a:r>
              <a:rPr lang="en-US"/>
              <a:t>The ASH Agenda for Hematology Research, developed by the Society's scientific committees, guides many of ASH's scientific initiatives.</a:t>
            </a:r>
          </a:p>
          <a:p>
            <a:pPr lvl="1"/>
            <a:r>
              <a:rPr lang="en-US"/>
              <a:t>In 2017, ASH announced plans to develop a research-focused registry that will harness the power of big data to conquer blood diseases worldwide. </a:t>
            </a:r>
            <a:endParaRPr lang="en-US" sz="1500">
              <a:cs typeface="Arial" panose="020B0604020202020204" pitchFamily="34" charset="0"/>
            </a:endParaRPr>
          </a:p>
          <a:p>
            <a:endParaRPr lang="en-US" sz="1700" b="1">
              <a:cs typeface="Arial" panose="020B0604020202020204" pitchFamily="34" charset="0"/>
            </a:endParaRPr>
          </a:p>
        </p:txBody>
      </p:sp>
      <p:pic>
        <p:nvPicPr>
          <p:cNvPr id="3" name="Picture 2">
            <a:extLst>
              <a:ext uri="{FF2B5EF4-FFF2-40B4-BE49-F238E27FC236}">
                <a16:creationId xmlns:a16="http://schemas.microsoft.com/office/drawing/2014/main" id="{082E889C-D1C2-4383-B0EC-813CADE3E1A1}"/>
              </a:ext>
            </a:extLst>
          </p:cNvPr>
          <p:cNvPicPr>
            <a:picLocks noChangeAspect="1"/>
          </p:cNvPicPr>
          <p:nvPr/>
        </p:nvPicPr>
        <p:blipFill>
          <a:blip r:embed="rId3"/>
          <a:stretch>
            <a:fillRect/>
          </a:stretch>
        </p:blipFill>
        <p:spPr>
          <a:xfrm>
            <a:off x="2245052" y="2463781"/>
            <a:ext cx="4236824" cy="2229517"/>
          </a:xfrm>
          <a:prstGeom prst="rect">
            <a:avLst/>
          </a:prstGeom>
        </p:spPr>
      </p:pic>
    </p:spTree>
    <p:extLst>
      <p:ext uri="{BB962C8B-B14F-4D97-AF65-F5344CB8AC3E}">
        <p14:creationId xmlns:p14="http://schemas.microsoft.com/office/powerpoint/2010/main" val="3805537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B94F-874B-4C4D-8D9C-3364E27B2064}"/>
              </a:ext>
            </a:extLst>
          </p:cNvPr>
          <p:cNvSpPr>
            <a:spLocks noGrp="1"/>
          </p:cNvSpPr>
          <p:nvPr>
            <p:ph type="title"/>
          </p:nvPr>
        </p:nvSpPr>
        <p:spPr/>
        <p:txBody>
          <a:bodyPr/>
          <a:lstStyle/>
          <a:p>
            <a:pPr algn="ctr"/>
            <a:r>
              <a:rPr lang="en-US" dirty="0"/>
              <a:t>Pillars of ASH (Education)</a:t>
            </a:r>
          </a:p>
        </p:txBody>
      </p:sp>
      <p:sp>
        <p:nvSpPr>
          <p:cNvPr id="25" name="AutoShape 2" descr="Meeting free icon">
            <a:extLst>
              <a:ext uri="{FF2B5EF4-FFF2-40B4-BE49-F238E27FC236}">
                <a16:creationId xmlns:a16="http://schemas.microsoft.com/office/drawing/2014/main" id="{5FBBBAA9-D3D3-43A2-AC3B-5FA6BD6D2255}"/>
              </a:ext>
            </a:extLst>
          </p:cNvPr>
          <p:cNvSpPr>
            <a:spLocks noChangeAspect="1" noChangeArrowheads="1"/>
          </p:cNvSpPr>
          <p:nvPr/>
        </p:nvSpPr>
        <p:spPr bwMode="auto">
          <a:xfrm>
            <a:off x="3505200" y="1504950"/>
            <a:ext cx="2133600" cy="2133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ontent Placeholder 4">
            <a:extLst>
              <a:ext uri="{FF2B5EF4-FFF2-40B4-BE49-F238E27FC236}">
                <a16:creationId xmlns:a16="http://schemas.microsoft.com/office/drawing/2014/main" id="{7686FCF3-C097-4907-88F9-24F76B8E5C9C}"/>
              </a:ext>
            </a:extLst>
          </p:cNvPr>
          <p:cNvSpPr>
            <a:spLocks noGrp="1"/>
          </p:cNvSpPr>
          <p:nvPr>
            <p:ph idx="1"/>
          </p:nvPr>
        </p:nvSpPr>
        <p:spPr>
          <a:xfrm>
            <a:off x="457200" y="876099"/>
            <a:ext cx="7528560" cy="3453853"/>
          </a:xfrm>
        </p:spPr>
        <p:txBody>
          <a:bodyPr anchor="t"/>
          <a:lstStyle/>
          <a:p>
            <a:endParaRPr lang="en-US" sz="1700" dirty="0">
              <a:cs typeface="Arial" panose="020B0604020202020204" pitchFamily="34" charset="0"/>
            </a:endParaRPr>
          </a:p>
          <a:p>
            <a:r>
              <a:rPr lang="en-US" sz="1700" dirty="0">
                <a:cs typeface="Arial" panose="020B0604020202020204" pitchFamily="34" charset="0"/>
              </a:rPr>
              <a:t>ASH is the leading provider of hematology education.</a:t>
            </a:r>
          </a:p>
          <a:p>
            <a:pPr lvl="1"/>
            <a:r>
              <a:rPr lang="en-US" sz="1500" dirty="0">
                <a:cs typeface="Arial" panose="020B0604020202020204" pitchFamily="34" charset="0"/>
              </a:rPr>
              <a:t>Offers free webinars on a wide range of hematology topics from “Coding for Sickle Cell Disease to “How to Develop a CV”.</a:t>
            </a:r>
          </a:p>
          <a:p>
            <a:r>
              <a:rPr lang="en-US" sz="1700" dirty="0">
                <a:cs typeface="Arial" panose="020B0604020202020204" pitchFamily="34" charset="0"/>
              </a:rPr>
              <a:t>Publish new guidelines, create new resources, and broaden existing initiatives.</a:t>
            </a:r>
          </a:p>
          <a:p>
            <a:endParaRPr lang="en-US" sz="1700" dirty="0">
              <a:cs typeface="Arial" panose="020B0604020202020204" pitchFamily="34" charset="0"/>
            </a:endParaRPr>
          </a:p>
          <a:p>
            <a:endParaRPr lang="en-US" sz="1700" b="1" dirty="0">
              <a:cs typeface="Arial" panose="020B0604020202020204" pitchFamily="34" charset="0"/>
            </a:endParaRPr>
          </a:p>
        </p:txBody>
      </p:sp>
      <p:sp>
        <p:nvSpPr>
          <p:cNvPr id="6" name="TextBox 5">
            <a:extLst>
              <a:ext uri="{FF2B5EF4-FFF2-40B4-BE49-F238E27FC236}">
                <a16:creationId xmlns:a16="http://schemas.microsoft.com/office/drawing/2014/main" id="{645D5C70-34BF-453E-87EC-C981F926D33E}"/>
              </a:ext>
            </a:extLst>
          </p:cNvPr>
          <p:cNvSpPr txBox="1"/>
          <p:nvPr/>
        </p:nvSpPr>
        <p:spPr>
          <a:xfrm>
            <a:off x="1535824" y="3212438"/>
            <a:ext cx="2392932" cy="646331"/>
          </a:xfrm>
          <a:prstGeom prst="rect">
            <a:avLst/>
          </a:prstGeom>
          <a:noFill/>
        </p:spPr>
        <p:txBody>
          <a:bodyPr wrap="square" rtlCol="0">
            <a:spAutoFit/>
          </a:bodyPr>
          <a:lstStyle/>
          <a:p>
            <a:pPr algn="ctr"/>
            <a:r>
              <a:rPr lang="en-US" b="1">
                <a:solidFill>
                  <a:srgbClr val="C00000"/>
                </a:solidFill>
              </a:rPr>
              <a:t>80,000 print pocket guides requested</a:t>
            </a:r>
          </a:p>
        </p:txBody>
      </p:sp>
      <p:sp>
        <p:nvSpPr>
          <p:cNvPr id="8" name="TextBox 7">
            <a:extLst>
              <a:ext uri="{FF2B5EF4-FFF2-40B4-BE49-F238E27FC236}">
                <a16:creationId xmlns:a16="http://schemas.microsoft.com/office/drawing/2014/main" id="{F3C8CE3C-2F8F-4D7E-B2BA-321A82B3933E}"/>
              </a:ext>
            </a:extLst>
          </p:cNvPr>
          <p:cNvSpPr txBox="1"/>
          <p:nvPr/>
        </p:nvSpPr>
        <p:spPr>
          <a:xfrm>
            <a:off x="5356521" y="3073939"/>
            <a:ext cx="3243719" cy="923330"/>
          </a:xfrm>
          <a:prstGeom prst="rect">
            <a:avLst/>
          </a:prstGeom>
          <a:noFill/>
        </p:spPr>
        <p:txBody>
          <a:bodyPr wrap="square" rtlCol="0">
            <a:spAutoFit/>
          </a:bodyPr>
          <a:lstStyle/>
          <a:p>
            <a:pPr algn="ctr"/>
            <a:r>
              <a:rPr lang="en-US" b="1">
                <a:solidFill>
                  <a:srgbClr val="C00000"/>
                </a:solidFill>
              </a:rPr>
              <a:t>280 new case based questions added to the ASH Self-Assessment Program</a:t>
            </a:r>
          </a:p>
        </p:txBody>
      </p:sp>
      <p:pic>
        <p:nvPicPr>
          <p:cNvPr id="7170" name="Picture 2" descr="Image result for book graphic">
            <a:extLst>
              <a:ext uri="{FF2B5EF4-FFF2-40B4-BE49-F238E27FC236}">
                <a16:creationId xmlns:a16="http://schemas.microsoft.com/office/drawing/2014/main" id="{30B7EB13-AF0D-40A0-93BA-A2ECA6592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101" y="2978334"/>
            <a:ext cx="773985" cy="111453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question mark graphic">
            <a:extLst>
              <a:ext uri="{FF2B5EF4-FFF2-40B4-BE49-F238E27FC236}">
                <a16:creationId xmlns:a16="http://schemas.microsoft.com/office/drawing/2014/main" id="{E9695C23-212B-4C84-AF45-FE3703812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5428" y="3082380"/>
            <a:ext cx="841944" cy="841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7409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B94F-874B-4C4D-8D9C-3364E27B2064}"/>
              </a:ext>
            </a:extLst>
          </p:cNvPr>
          <p:cNvSpPr>
            <a:spLocks noGrp="1"/>
          </p:cNvSpPr>
          <p:nvPr>
            <p:ph type="title"/>
          </p:nvPr>
        </p:nvSpPr>
        <p:spPr/>
        <p:txBody>
          <a:bodyPr/>
          <a:lstStyle/>
          <a:p>
            <a:pPr algn="ctr"/>
            <a:r>
              <a:rPr lang="en-US"/>
              <a:t>Pillars of ASH (Publications)</a:t>
            </a:r>
          </a:p>
        </p:txBody>
      </p:sp>
      <p:sp>
        <p:nvSpPr>
          <p:cNvPr id="25" name="AutoShape 2" descr="Meeting free icon">
            <a:extLst>
              <a:ext uri="{FF2B5EF4-FFF2-40B4-BE49-F238E27FC236}">
                <a16:creationId xmlns:a16="http://schemas.microsoft.com/office/drawing/2014/main" id="{5FBBBAA9-D3D3-43A2-AC3B-5FA6BD6D2255}"/>
              </a:ext>
            </a:extLst>
          </p:cNvPr>
          <p:cNvSpPr>
            <a:spLocks noChangeAspect="1" noChangeArrowheads="1"/>
          </p:cNvSpPr>
          <p:nvPr/>
        </p:nvSpPr>
        <p:spPr bwMode="auto">
          <a:xfrm>
            <a:off x="3505200" y="1504950"/>
            <a:ext cx="2133600" cy="2133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ontent Placeholder 4">
            <a:extLst>
              <a:ext uri="{FF2B5EF4-FFF2-40B4-BE49-F238E27FC236}">
                <a16:creationId xmlns:a16="http://schemas.microsoft.com/office/drawing/2014/main" id="{7686FCF3-C097-4907-88F9-24F76B8E5C9C}"/>
              </a:ext>
            </a:extLst>
          </p:cNvPr>
          <p:cNvSpPr>
            <a:spLocks noGrp="1"/>
          </p:cNvSpPr>
          <p:nvPr>
            <p:ph idx="1"/>
          </p:nvPr>
        </p:nvSpPr>
        <p:spPr>
          <a:xfrm>
            <a:off x="457200" y="876099"/>
            <a:ext cx="7162800" cy="3453853"/>
          </a:xfrm>
        </p:spPr>
        <p:txBody>
          <a:bodyPr anchor="t"/>
          <a:lstStyle/>
          <a:p>
            <a:endParaRPr lang="en-US" sz="1700" dirty="0">
              <a:cs typeface="Arial" panose="020B0604020202020204" pitchFamily="34" charset="0"/>
            </a:endParaRPr>
          </a:p>
          <a:p>
            <a:r>
              <a:rPr lang="en-US" dirty="0"/>
              <a:t>ASH continues to be an innovative and trusted resource for the latest clinical and scientific research and education in the field of hematology.</a:t>
            </a:r>
          </a:p>
          <a:p>
            <a:pPr lvl="1"/>
            <a:r>
              <a:rPr lang="en-US" dirty="0"/>
              <a:t>Since its launch in 2016, </a:t>
            </a:r>
            <a:r>
              <a:rPr lang="en-US" i="1" dirty="0"/>
              <a:t>Blood Advances</a:t>
            </a:r>
            <a:r>
              <a:rPr lang="en-US" dirty="0"/>
              <a:t> has doubled its article submissions.</a:t>
            </a:r>
          </a:p>
          <a:p>
            <a:pPr lvl="1"/>
            <a:r>
              <a:rPr lang="en-US" dirty="0"/>
              <a:t>The most cited peer-reviewed publication in hematology, </a:t>
            </a:r>
            <a:r>
              <a:rPr lang="en-US" i="1" dirty="0"/>
              <a:t>Blood </a:t>
            </a:r>
            <a:r>
              <a:rPr lang="en-US" dirty="0"/>
              <a:t>covers the full spectrum of the field through a diverse collection of article types and videos.</a:t>
            </a:r>
          </a:p>
          <a:p>
            <a:pPr lvl="1"/>
            <a:r>
              <a:rPr lang="en-US" dirty="0">
                <a:cs typeface="Arial" panose="020B0604020202020204" pitchFamily="34" charset="0"/>
              </a:rPr>
              <a:t>Other publications include: </a:t>
            </a:r>
            <a:r>
              <a:rPr lang="en-US" i="1" dirty="0">
                <a:cs typeface="Arial" panose="020B0604020202020204" pitchFamily="34" charset="0"/>
              </a:rPr>
              <a:t>The Hematologist </a:t>
            </a:r>
            <a:r>
              <a:rPr lang="en-US" dirty="0">
                <a:cs typeface="Arial" panose="020B0604020202020204" pitchFamily="34" charset="0"/>
              </a:rPr>
              <a:t>and </a:t>
            </a:r>
            <a:r>
              <a:rPr lang="en-US" i="1" dirty="0">
                <a:cs typeface="Arial" panose="020B0604020202020204" pitchFamily="34" charset="0"/>
              </a:rPr>
              <a:t>ASH </a:t>
            </a:r>
            <a:r>
              <a:rPr lang="en-US" i="1">
                <a:cs typeface="Arial" panose="020B0604020202020204" pitchFamily="34" charset="0"/>
              </a:rPr>
              <a:t>Clinical News.</a:t>
            </a:r>
            <a:endParaRPr lang="en-US" i="1" dirty="0">
              <a:cs typeface="Arial" panose="020B0604020202020204" pitchFamily="34" charset="0"/>
            </a:endParaRPr>
          </a:p>
        </p:txBody>
      </p:sp>
      <p:pic>
        <p:nvPicPr>
          <p:cNvPr id="3" name="Picture 2">
            <a:extLst>
              <a:ext uri="{FF2B5EF4-FFF2-40B4-BE49-F238E27FC236}">
                <a16:creationId xmlns:a16="http://schemas.microsoft.com/office/drawing/2014/main" id="{C3C1E08C-4973-4772-8137-7273B512F258}"/>
              </a:ext>
            </a:extLst>
          </p:cNvPr>
          <p:cNvPicPr>
            <a:picLocks noChangeAspect="1"/>
          </p:cNvPicPr>
          <p:nvPr/>
        </p:nvPicPr>
        <p:blipFill>
          <a:blip r:embed="rId3"/>
          <a:stretch>
            <a:fillRect/>
          </a:stretch>
        </p:blipFill>
        <p:spPr>
          <a:xfrm>
            <a:off x="7713541" y="1504950"/>
            <a:ext cx="1276839" cy="1400405"/>
          </a:xfrm>
          <a:prstGeom prst="rect">
            <a:avLst/>
          </a:prstGeom>
        </p:spPr>
      </p:pic>
      <p:pic>
        <p:nvPicPr>
          <p:cNvPr id="6" name="Picture 5">
            <a:extLst>
              <a:ext uri="{FF2B5EF4-FFF2-40B4-BE49-F238E27FC236}">
                <a16:creationId xmlns:a16="http://schemas.microsoft.com/office/drawing/2014/main" id="{07806AA2-C64D-4A92-9545-B62F041DFE95}"/>
              </a:ext>
            </a:extLst>
          </p:cNvPr>
          <p:cNvPicPr>
            <a:picLocks noChangeAspect="1"/>
          </p:cNvPicPr>
          <p:nvPr/>
        </p:nvPicPr>
        <p:blipFill>
          <a:blip r:embed="rId4"/>
          <a:stretch>
            <a:fillRect/>
          </a:stretch>
        </p:blipFill>
        <p:spPr>
          <a:xfrm>
            <a:off x="7717282" y="2962425"/>
            <a:ext cx="1273098" cy="1089772"/>
          </a:xfrm>
          <a:prstGeom prst="rect">
            <a:avLst/>
          </a:prstGeom>
        </p:spPr>
      </p:pic>
    </p:spTree>
    <p:extLst>
      <p:ext uri="{BB962C8B-B14F-4D97-AF65-F5344CB8AC3E}">
        <p14:creationId xmlns:p14="http://schemas.microsoft.com/office/powerpoint/2010/main" val="1421193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B94F-874B-4C4D-8D9C-3364E27B2064}"/>
              </a:ext>
            </a:extLst>
          </p:cNvPr>
          <p:cNvSpPr>
            <a:spLocks noGrp="1"/>
          </p:cNvSpPr>
          <p:nvPr>
            <p:ph type="title"/>
          </p:nvPr>
        </p:nvSpPr>
        <p:spPr/>
        <p:txBody>
          <a:bodyPr/>
          <a:lstStyle/>
          <a:p>
            <a:pPr algn="ctr"/>
            <a:r>
              <a:rPr lang="en-US"/>
              <a:t>Pillars of ASH (Advocacy)</a:t>
            </a:r>
          </a:p>
        </p:txBody>
      </p:sp>
      <p:sp>
        <p:nvSpPr>
          <p:cNvPr id="25" name="AutoShape 2" descr="Meeting free icon">
            <a:extLst>
              <a:ext uri="{FF2B5EF4-FFF2-40B4-BE49-F238E27FC236}">
                <a16:creationId xmlns:a16="http://schemas.microsoft.com/office/drawing/2014/main" id="{5FBBBAA9-D3D3-43A2-AC3B-5FA6BD6D2255}"/>
              </a:ext>
            </a:extLst>
          </p:cNvPr>
          <p:cNvSpPr>
            <a:spLocks noChangeAspect="1" noChangeArrowheads="1"/>
          </p:cNvSpPr>
          <p:nvPr/>
        </p:nvSpPr>
        <p:spPr bwMode="auto">
          <a:xfrm>
            <a:off x="3505200" y="1504950"/>
            <a:ext cx="2133600" cy="2133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ontent Placeholder 4">
            <a:extLst>
              <a:ext uri="{FF2B5EF4-FFF2-40B4-BE49-F238E27FC236}">
                <a16:creationId xmlns:a16="http://schemas.microsoft.com/office/drawing/2014/main" id="{7686FCF3-C097-4907-88F9-24F76B8E5C9C}"/>
              </a:ext>
            </a:extLst>
          </p:cNvPr>
          <p:cNvSpPr>
            <a:spLocks noGrp="1"/>
          </p:cNvSpPr>
          <p:nvPr>
            <p:ph idx="1"/>
          </p:nvPr>
        </p:nvSpPr>
        <p:spPr>
          <a:xfrm>
            <a:off x="457200" y="876099"/>
            <a:ext cx="7162800" cy="3453853"/>
          </a:xfrm>
        </p:spPr>
        <p:txBody>
          <a:bodyPr anchor="t"/>
          <a:lstStyle/>
          <a:p>
            <a:endParaRPr lang="en-US" sz="1700" dirty="0">
              <a:cs typeface="Arial" panose="020B0604020202020204" pitchFamily="34" charset="0"/>
            </a:endParaRPr>
          </a:p>
          <a:p>
            <a:r>
              <a:rPr lang="en-US" dirty="0"/>
              <a:t>Continued to be a vocal advocate for federal support of biomedical research and funding for the NIH.</a:t>
            </a:r>
          </a:p>
          <a:p>
            <a:r>
              <a:rPr lang="en-US" dirty="0"/>
              <a:t>Launched a multifaceted initiative focused on improving outcomes for people with sickle cell disease.</a:t>
            </a:r>
            <a:endParaRPr lang="en-US" sz="1700" dirty="0">
              <a:cs typeface="Arial" panose="020B0604020202020204" pitchFamily="34" charset="0"/>
            </a:endParaRPr>
          </a:p>
          <a:p>
            <a:endParaRPr lang="en-US" sz="1700" b="1" dirty="0">
              <a:cs typeface="Arial" panose="020B0604020202020204" pitchFamily="34" charset="0"/>
            </a:endParaRPr>
          </a:p>
        </p:txBody>
      </p:sp>
      <p:pic>
        <p:nvPicPr>
          <p:cNvPr id="2050" name="Picture 2" descr="Grassroots Network Lunch">
            <a:extLst>
              <a:ext uri="{FF2B5EF4-FFF2-40B4-BE49-F238E27FC236}">
                <a16:creationId xmlns:a16="http://schemas.microsoft.com/office/drawing/2014/main" id="{02886786-1F2D-4A77-ABCD-1F7EC720D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275" y="3262842"/>
            <a:ext cx="2133600" cy="8983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ht for Hematology">
            <a:extLst>
              <a:ext uri="{FF2B5EF4-FFF2-40B4-BE49-F238E27FC236}">
                <a16:creationId xmlns:a16="http://schemas.microsoft.com/office/drawing/2014/main" id="{45E274C2-A256-4A41-9E8B-02714EBA4D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950" y="3262842"/>
            <a:ext cx="2133600" cy="92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211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B94F-874B-4C4D-8D9C-3364E27B2064}"/>
              </a:ext>
            </a:extLst>
          </p:cNvPr>
          <p:cNvSpPr>
            <a:spLocks noGrp="1"/>
          </p:cNvSpPr>
          <p:nvPr>
            <p:ph type="title"/>
          </p:nvPr>
        </p:nvSpPr>
        <p:spPr/>
        <p:txBody>
          <a:bodyPr/>
          <a:lstStyle/>
          <a:p>
            <a:pPr algn="ctr"/>
            <a:r>
              <a:rPr lang="en-US"/>
              <a:t>Pillars of ASH (Meetings)</a:t>
            </a:r>
          </a:p>
        </p:txBody>
      </p:sp>
      <p:sp>
        <p:nvSpPr>
          <p:cNvPr id="25" name="AutoShape 2" descr="Meeting free icon">
            <a:extLst>
              <a:ext uri="{FF2B5EF4-FFF2-40B4-BE49-F238E27FC236}">
                <a16:creationId xmlns:a16="http://schemas.microsoft.com/office/drawing/2014/main" id="{5FBBBAA9-D3D3-43A2-AC3B-5FA6BD6D2255}"/>
              </a:ext>
            </a:extLst>
          </p:cNvPr>
          <p:cNvSpPr>
            <a:spLocks noChangeAspect="1" noChangeArrowheads="1"/>
          </p:cNvSpPr>
          <p:nvPr/>
        </p:nvSpPr>
        <p:spPr bwMode="auto">
          <a:xfrm>
            <a:off x="3505200" y="1504950"/>
            <a:ext cx="2133600" cy="2133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ontent Placeholder 4">
            <a:extLst>
              <a:ext uri="{FF2B5EF4-FFF2-40B4-BE49-F238E27FC236}">
                <a16:creationId xmlns:a16="http://schemas.microsoft.com/office/drawing/2014/main" id="{7686FCF3-C097-4907-88F9-24F76B8E5C9C}"/>
              </a:ext>
            </a:extLst>
          </p:cNvPr>
          <p:cNvSpPr>
            <a:spLocks noGrp="1"/>
          </p:cNvSpPr>
          <p:nvPr>
            <p:ph idx="1"/>
          </p:nvPr>
        </p:nvSpPr>
        <p:spPr>
          <a:xfrm>
            <a:off x="457200" y="1060704"/>
            <a:ext cx="8229600" cy="3269248"/>
          </a:xfrm>
        </p:spPr>
        <p:txBody>
          <a:bodyPr anchor="t"/>
          <a:lstStyle/>
          <a:p>
            <a:r>
              <a:rPr lang="en-US" sz="1800" dirty="0">
                <a:cs typeface="Arial" panose="020B0604020202020204" pitchFamily="34" charset="0"/>
              </a:rPr>
              <a:t>ASH hosts multiple educational and scientific meetings around the world.</a:t>
            </a:r>
          </a:p>
          <a:p>
            <a:r>
              <a:rPr lang="en-US" sz="1800" dirty="0">
                <a:cs typeface="Arial" panose="020B0604020202020204" pitchFamily="34" charset="0"/>
              </a:rPr>
              <a:t>Provides platform for community  to meet, interact, and discover latest updates.</a:t>
            </a:r>
          </a:p>
          <a:p>
            <a:endParaRPr lang="en-US" sz="1700" dirty="0">
              <a:cs typeface="Arial" panose="020B0604020202020204" pitchFamily="34" charset="0"/>
            </a:endParaRPr>
          </a:p>
          <a:p>
            <a:pPr marL="0" indent="0">
              <a:buNone/>
            </a:pPr>
            <a:r>
              <a:rPr lang="en-US" sz="1700" b="1" dirty="0">
                <a:cs typeface="Arial" panose="020B0604020202020204" pitchFamily="34" charset="0"/>
              </a:rPr>
              <a:t>At the ASH annual meeting, </a:t>
            </a:r>
          </a:p>
        </p:txBody>
      </p:sp>
      <p:pic>
        <p:nvPicPr>
          <p:cNvPr id="3" name="Picture 2">
            <a:extLst>
              <a:ext uri="{FF2B5EF4-FFF2-40B4-BE49-F238E27FC236}">
                <a16:creationId xmlns:a16="http://schemas.microsoft.com/office/drawing/2014/main" id="{CAF035F9-4A5B-48B8-B97C-CDAE53420E4E}"/>
              </a:ext>
            </a:extLst>
          </p:cNvPr>
          <p:cNvPicPr>
            <a:picLocks noChangeAspect="1"/>
          </p:cNvPicPr>
          <p:nvPr/>
        </p:nvPicPr>
        <p:blipFill>
          <a:blip r:embed="rId3"/>
          <a:stretch>
            <a:fillRect/>
          </a:stretch>
        </p:blipFill>
        <p:spPr>
          <a:xfrm>
            <a:off x="146304" y="2475436"/>
            <a:ext cx="8851392" cy="2300224"/>
          </a:xfrm>
          <a:prstGeom prst="rect">
            <a:avLst/>
          </a:prstGeom>
        </p:spPr>
      </p:pic>
    </p:spTree>
    <p:extLst>
      <p:ext uri="{BB962C8B-B14F-4D97-AF65-F5344CB8AC3E}">
        <p14:creationId xmlns:p14="http://schemas.microsoft.com/office/powerpoint/2010/main" val="3549365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B94F-874B-4C4D-8D9C-3364E27B2064}"/>
              </a:ext>
            </a:extLst>
          </p:cNvPr>
          <p:cNvSpPr>
            <a:spLocks noGrp="1"/>
          </p:cNvSpPr>
          <p:nvPr>
            <p:ph type="title"/>
          </p:nvPr>
        </p:nvSpPr>
        <p:spPr/>
        <p:txBody>
          <a:bodyPr/>
          <a:lstStyle/>
          <a:p>
            <a:pPr algn="ctr"/>
            <a:r>
              <a:rPr lang="en-US"/>
              <a:t>Pillars of ASH (Training/Awards)</a:t>
            </a:r>
          </a:p>
        </p:txBody>
      </p:sp>
      <p:sp>
        <p:nvSpPr>
          <p:cNvPr id="25" name="AutoShape 2" descr="Meeting free icon">
            <a:extLst>
              <a:ext uri="{FF2B5EF4-FFF2-40B4-BE49-F238E27FC236}">
                <a16:creationId xmlns:a16="http://schemas.microsoft.com/office/drawing/2014/main" id="{5FBBBAA9-D3D3-43A2-AC3B-5FA6BD6D2255}"/>
              </a:ext>
            </a:extLst>
          </p:cNvPr>
          <p:cNvSpPr>
            <a:spLocks noChangeAspect="1" noChangeArrowheads="1"/>
          </p:cNvSpPr>
          <p:nvPr/>
        </p:nvSpPr>
        <p:spPr bwMode="auto">
          <a:xfrm>
            <a:off x="3505200" y="1504950"/>
            <a:ext cx="2133600" cy="2133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Content Placeholder 4">
            <a:extLst>
              <a:ext uri="{FF2B5EF4-FFF2-40B4-BE49-F238E27FC236}">
                <a16:creationId xmlns:a16="http://schemas.microsoft.com/office/drawing/2014/main" id="{7686FCF3-C097-4907-88F9-24F76B8E5C9C}"/>
              </a:ext>
            </a:extLst>
          </p:cNvPr>
          <p:cNvSpPr>
            <a:spLocks noGrp="1"/>
          </p:cNvSpPr>
          <p:nvPr>
            <p:ph idx="1"/>
          </p:nvPr>
        </p:nvSpPr>
        <p:spPr>
          <a:xfrm>
            <a:off x="457199" y="888291"/>
            <a:ext cx="8103753" cy="3453853"/>
          </a:xfrm>
        </p:spPr>
        <p:txBody>
          <a:bodyPr anchor="t"/>
          <a:lstStyle/>
          <a:p>
            <a:r>
              <a:rPr lang="en-US" sz="1700">
                <a:cs typeface="Arial" panose="020B0604020202020204" pitchFamily="34" charset="0"/>
              </a:rPr>
              <a:t>ASH supports hematologists at all stages of their careers by offering research awards, training programs, and other resources designed to enhance knowledge and expertise. </a:t>
            </a:r>
          </a:p>
          <a:p>
            <a:pPr lvl="1"/>
            <a:r>
              <a:rPr lang="en-US" sz="1500">
                <a:cs typeface="Arial" panose="020B0604020202020204" pitchFamily="34" charset="0"/>
              </a:rPr>
              <a:t>Offers short- and long-term opportunities that allow aspiring hematologists in medical school or residency to conduct hands-on research.</a:t>
            </a:r>
          </a:p>
          <a:p>
            <a:pPr lvl="1"/>
            <a:r>
              <a:rPr lang="en-US" sz="1500">
                <a:cs typeface="Arial" panose="020B0604020202020204" pitchFamily="34" charset="0"/>
              </a:rPr>
              <a:t>Provides funding during critical times in the careers of junior and senior researchers, allows investigators to improve the quality of their research, and supports career advancement through mentor-guided training.</a:t>
            </a:r>
          </a:p>
          <a:p>
            <a:pPr lvl="1"/>
            <a:endParaRPr lang="en-US" sz="1700">
              <a:cs typeface="Arial" panose="020B0604020202020204" pitchFamily="34" charset="0"/>
            </a:endParaRPr>
          </a:p>
          <a:p>
            <a:endParaRPr lang="en-US" sz="1700" b="1">
              <a:cs typeface="Arial" panose="020B0604020202020204" pitchFamily="34" charset="0"/>
            </a:endParaRPr>
          </a:p>
        </p:txBody>
      </p:sp>
      <p:pic>
        <p:nvPicPr>
          <p:cNvPr id="3" name="Picture 2">
            <a:extLst>
              <a:ext uri="{FF2B5EF4-FFF2-40B4-BE49-F238E27FC236}">
                <a16:creationId xmlns:a16="http://schemas.microsoft.com/office/drawing/2014/main" id="{5FB4FA74-362C-4FAB-9FD7-620DB13D5559}"/>
              </a:ext>
            </a:extLst>
          </p:cNvPr>
          <p:cNvPicPr>
            <a:picLocks noChangeAspect="1"/>
          </p:cNvPicPr>
          <p:nvPr/>
        </p:nvPicPr>
        <p:blipFill rotWithShape="1">
          <a:blip r:embed="rId3"/>
          <a:srcRect l="58456" t="10351"/>
          <a:stretch/>
        </p:blipFill>
        <p:spPr>
          <a:xfrm>
            <a:off x="5823160" y="2873547"/>
            <a:ext cx="2980097" cy="1819942"/>
          </a:xfrm>
          <a:prstGeom prst="rect">
            <a:avLst/>
          </a:prstGeom>
        </p:spPr>
      </p:pic>
      <p:pic>
        <p:nvPicPr>
          <p:cNvPr id="7" name="Picture 6">
            <a:extLst>
              <a:ext uri="{FF2B5EF4-FFF2-40B4-BE49-F238E27FC236}">
                <a16:creationId xmlns:a16="http://schemas.microsoft.com/office/drawing/2014/main" id="{49D8AC85-65F9-4221-82BB-AC88A05D9968}"/>
              </a:ext>
            </a:extLst>
          </p:cNvPr>
          <p:cNvPicPr>
            <a:picLocks noChangeAspect="1"/>
          </p:cNvPicPr>
          <p:nvPr/>
        </p:nvPicPr>
        <p:blipFill rotWithShape="1">
          <a:blip r:embed="rId4"/>
          <a:srcRect b="9005"/>
          <a:stretch/>
        </p:blipFill>
        <p:spPr>
          <a:xfrm>
            <a:off x="3435797" y="2770637"/>
            <a:ext cx="2387363" cy="1863078"/>
          </a:xfrm>
          <a:prstGeom prst="rect">
            <a:avLst/>
          </a:prstGeom>
        </p:spPr>
      </p:pic>
      <p:pic>
        <p:nvPicPr>
          <p:cNvPr id="9" name="Picture 8">
            <a:extLst>
              <a:ext uri="{FF2B5EF4-FFF2-40B4-BE49-F238E27FC236}">
                <a16:creationId xmlns:a16="http://schemas.microsoft.com/office/drawing/2014/main" id="{5F55DCBC-32A7-4E9F-991E-52EC3A9D174A}"/>
              </a:ext>
            </a:extLst>
          </p:cNvPr>
          <p:cNvPicPr>
            <a:picLocks noChangeAspect="1"/>
          </p:cNvPicPr>
          <p:nvPr/>
        </p:nvPicPr>
        <p:blipFill>
          <a:blip r:embed="rId5"/>
          <a:stretch>
            <a:fillRect/>
          </a:stretch>
        </p:blipFill>
        <p:spPr>
          <a:xfrm>
            <a:off x="1056942" y="2770637"/>
            <a:ext cx="2344154" cy="1863078"/>
          </a:xfrm>
          <a:prstGeom prst="rect">
            <a:avLst/>
          </a:prstGeom>
        </p:spPr>
      </p:pic>
    </p:spTree>
    <p:extLst>
      <p:ext uri="{BB962C8B-B14F-4D97-AF65-F5344CB8AC3E}">
        <p14:creationId xmlns:p14="http://schemas.microsoft.com/office/powerpoint/2010/main" val="1194790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D720-A98F-4827-90AA-2712EFE9B882}"/>
              </a:ext>
            </a:extLst>
          </p:cNvPr>
          <p:cNvSpPr>
            <a:spLocks noGrp="1"/>
          </p:cNvSpPr>
          <p:nvPr>
            <p:ph type="title"/>
          </p:nvPr>
        </p:nvSpPr>
        <p:spPr>
          <a:xfrm>
            <a:off x="754662" y="3229695"/>
            <a:ext cx="8041975" cy="1021556"/>
          </a:xfrm>
        </p:spPr>
        <p:txBody>
          <a:bodyPr/>
          <a:lstStyle/>
          <a:p>
            <a:r>
              <a:rPr lang="en-US"/>
              <a:t>Diversity and Inclusion in Hematology</a:t>
            </a:r>
          </a:p>
        </p:txBody>
      </p:sp>
    </p:spTree>
    <p:extLst>
      <p:ext uri="{BB962C8B-B14F-4D97-AF65-F5344CB8AC3E}">
        <p14:creationId xmlns:p14="http://schemas.microsoft.com/office/powerpoint/2010/main" val="3890518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FABBB-20B4-46C0-A0C8-68A3AC25B541}"/>
              </a:ext>
            </a:extLst>
          </p:cNvPr>
          <p:cNvSpPr>
            <a:spLocks noGrp="1"/>
          </p:cNvSpPr>
          <p:nvPr>
            <p:ph type="title"/>
          </p:nvPr>
        </p:nvSpPr>
        <p:spPr>
          <a:xfrm>
            <a:off x="457200" y="367840"/>
            <a:ext cx="8328212" cy="663102"/>
          </a:xfrm>
        </p:spPr>
        <p:txBody>
          <a:bodyPr anchor="t"/>
          <a:lstStyle/>
          <a:p>
            <a:r>
              <a:rPr lang="en-US" sz="2800" dirty="0"/>
              <a:t>The Who, What, Why and How for Hematology</a:t>
            </a:r>
            <a:endParaRPr lang="en-US" sz="2800" u="sng" dirty="0"/>
          </a:p>
        </p:txBody>
      </p:sp>
      <p:sp>
        <p:nvSpPr>
          <p:cNvPr id="3" name="Content Placeholder 2">
            <a:extLst>
              <a:ext uri="{FF2B5EF4-FFF2-40B4-BE49-F238E27FC236}">
                <a16:creationId xmlns:a16="http://schemas.microsoft.com/office/drawing/2014/main" id="{C8F77B8A-0557-40F7-8D46-080053CDD7BE}"/>
              </a:ext>
            </a:extLst>
          </p:cNvPr>
          <p:cNvSpPr>
            <a:spLocks noGrp="1"/>
          </p:cNvSpPr>
          <p:nvPr>
            <p:ph idx="1"/>
          </p:nvPr>
        </p:nvSpPr>
        <p:spPr>
          <a:xfrm>
            <a:off x="358588" y="1030942"/>
            <a:ext cx="8229600" cy="3710927"/>
          </a:xfrm>
        </p:spPr>
        <p:txBody>
          <a:bodyPr anchor="t"/>
          <a:lstStyle/>
          <a:p>
            <a:r>
              <a:rPr lang="en-US" b="1" dirty="0"/>
              <a:t>What is Diversity and Inclusion?</a:t>
            </a:r>
            <a:endParaRPr lang="en-US" dirty="0"/>
          </a:p>
          <a:p>
            <a:pPr lvl="1"/>
            <a:r>
              <a:rPr lang="en-US" dirty="0"/>
              <a:t>Diversity and Inclusion are terms that have become so well-known that they are often used interchangeably — but they are two very different things.</a:t>
            </a:r>
          </a:p>
          <a:p>
            <a:pPr lvl="1"/>
            <a:endParaRPr lang="en-US" b="1" dirty="0"/>
          </a:p>
          <a:p>
            <a:pPr lvl="1"/>
            <a:r>
              <a:rPr lang="en-US" b="1" dirty="0"/>
              <a:t>Diversity is the WHO and the WHAT:</a:t>
            </a:r>
            <a:r>
              <a:rPr lang="en-US" dirty="0"/>
              <a:t> who’s sitting around that table, who's being recruited, who's being promoted, and who we’re tracking from characteristics and identities of gender and ethnicity</a:t>
            </a:r>
            <a:r>
              <a:rPr lang="en-US" dirty="0">
                <a:cs typeface="Calibri"/>
              </a:rPr>
              <a:t>.</a:t>
            </a:r>
          </a:p>
          <a:p>
            <a:pPr lvl="1"/>
            <a:endParaRPr lang="en-US" b="1" dirty="0"/>
          </a:p>
          <a:p>
            <a:pPr lvl="1"/>
            <a:r>
              <a:rPr lang="en-US" b="1" dirty="0"/>
              <a:t>Inclusion, on the other hand, is the HOW: </a:t>
            </a:r>
            <a:r>
              <a:rPr lang="en-US" dirty="0"/>
              <a:t>Inclusion is the </a:t>
            </a:r>
            <a:r>
              <a:rPr lang="en-US" u="sng" dirty="0"/>
              <a:t>behaviors</a:t>
            </a:r>
            <a:r>
              <a:rPr lang="en-US" dirty="0"/>
              <a:t> that welcome and embrace diversity. How do we embrace and galvanize diverse voices and identities? </a:t>
            </a:r>
          </a:p>
          <a:p>
            <a:endParaRPr lang="en-US" dirty="0"/>
          </a:p>
        </p:txBody>
      </p:sp>
    </p:spTree>
    <p:extLst>
      <p:ext uri="{BB962C8B-B14F-4D97-AF65-F5344CB8AC3E}">
        <p14:creationId xmlns:p14="http://schemas.microsoft.com/office/powerpoint/2010/main" val="300428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19CA5-C775-40BD-A16C-8B6D1D023EFF}"/>
              </a:ext>
            </a:extLst>
          </p:cNvPr>
          <p:cNvSpPr>
            <a:spLocks noGrp="1"/>
          </p:cNvSpPr>
          <p:nvPr>
            <p:ph type="title"/>
          </p:nvPr>
        </p:nvSpPr>
        <p:spPr/>
        <p:txBody>
          <a:bodyPr/>
          <a:lstStyle/>
          <a:p>
            <a:r>
              <a:rPr lang="en-US" dirty="0"/>
              <a:t>Science and the Hematology Workforce </a:t>
            </a:r>
          </a:p>
        </p:txBody>
      </p:sp>
      <p:sp>
        <p:nvSpPr>
          <p:cNvPr id="3" name="Content Placeholder 2">
            <a:extLst>
              <a:ext uri="{FF2B5EF4-FFF2-40B4-BE49-F238E27FC236}">
                <a16:creationId xmlns:a16="http://schemas.microsoft.com/office/drawing/2014/main" id="{BC6908C0-35C7-4F66-B375-A55601407691}"/>
              </a:ext>
            </a:extLst>
          </p:cNvPr>
          <p:cNvSpPr>
            <a:spLocks noGrp="1"/>
          </p:cNvSpPr>
          <p:nvPr>
            <p:ph idx="1"/>
          </p:nvPr>
        </p:nvSpPr>
        <p:spPr/>
        <p:txBody>
          <a:bodyPr anchor="t"/>
          <a:lstStyle/>
          <a:p>
            <a:r>
              <a:rPr lang="en-US" b="1" dirty="0"/>
              <a:t>Why is it </a:t>
            </a:r>
            <a:r>
              <a:rPr lang="en-US" b="1"/>
              <a:t>important </a:t>
            </a:r>
            <a:r>
              <a:rPr lang="en-US" b="1" dirty="0"/>
              <a:t>for </a:t>
            </a:r>
            <a:r>
              <a:rPr lang="en-US" b="1"/>
              <a:t>science</a:t>
            </a:r>
            <a:r>
              <a:rPr lang="en-US" b="1" dirty="0"/>
              <a:t>?</a:t>
            </a:r>
            <a:r>
              <a:rPr lang="en-US" b="1"/>
              <a:t> </a:t>
            </a:r>
            <a:endParaRPr lang="en-US" dirty="0"/>
          </a:p>
          <a:p>
            <a:pPr lvl="1"/>
            <a:r>
              <a:rPr lang="en-US" dirty="0"/>
              <a:t>Scientific progress relies on problem solving and collaboration. Groups composed of people with diverse experiences and areas of expertise tend to be more creative and innovative.</a:t>
            </a:r>
            <a:endParaRPr lang="en-US">
              <a:cs typeface="Calibri"/>
            </a:endParaRPr>
          </a:p>
          <a:p>
            <a:pPr marL="457200" lvl="1" indent="0">
              <a:buNone/>
            </a:pPr>
            <a:endParaRPr lang="en-US">
              <a:cs typeface="Calibri"/>
            </a:endParaRPr>
          </a:p>
          <a:p>
            <a:pPr lvl="1"/>
            <a:r>
              <a:rPr lang="en-US" dirty="0"/>
              <a:t>Asking questions drives science forward, and scientists with different perspectives often ask different questions. Different questions can lead to new insights.</a:t>
            </a:r>
            <a:endParaRPr lang="en-US">
              <a:cs typeface="Calibri"/>
            </a:endParaRPr>
          </a:p>
          <a:p>
            <a:pPr marL="457200" lvl="1" indent="0">
              <a:buNone/>
            </a:pPr>
            <a:endParaRPr lang="en-US">
              <a:cs typeface="Calibri"/>
            </a:endParaRPr>
          </a:p>
          <a:p>
            <a:pPr lvl="1"/>
            <a:r>
              <a:rPr lang="en-US" dirty="0"/>
              <a:t>The ways in which scientists seek answers to questions can be heavily influenced by their values, and new techniques often lead to new knowledge.</a:t>
            </a:r>
          </a:p>
          <a:p>
            <a:endParaRPr lang="en-US" dirty="0"/>
          </a:p>
        </p:txBody>
      </p:sp>
    </p:spTree>
    <p:extLst>
      <p:ext uri="{BB962C8B-B14F-4D97-AF65-F5344CB8AC3E}">
        <p14:creationId xmlns:p14="http://schemas.microsoft.com/office/powerpoint/2010/main" val="821622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BA60-BE62-4AB1-88B9-D68F82C6EF3D}"/>
              </a:ext>
            </a:extLst>
          </p:cNvPr>
          <p:cNvSpPr>
            <a:spLocks noGrp="1"/>
          </p:cNvSpPr>
          <p:nvPr>
            <p:ph type="title"/>
          </p:nvPr>
        </p:nvSpPr>
        <p:spPr/>
        <p:txBody>
          <a:bodyPr/>
          <a:lstStyle/>
          <a:p>
            <a:r>
              <a:rPr lang="en-US" dirty="0"/>
              <a:t>What is Hematology?</a:t>
            </a:r>
          </a:p>
        </p:txBody>
      </p:sp>
      <p:sp>
        <p:nvSpPr>
          <p:cNvPr id="5" name="Content Placeholder 4">
            <a:extLst>
              <a:ext uri="{FF2B5EF4-FFF2-40B4-BE49-F238E27FC236}">
                <a16:creationId xmlns:a16="http://schemas.microsoft.com/office/drawing/2014/main" id="{E38FA14F-B168-4FC6-910C-4A3D3294B058}"/>
              </a:ext>
            </a:extLst>
          </p:cNvPr>
          <p:cNvSpPr>
            <a:spLocks noGrp="1"/>
          </p:cNvSpPr>
          <p:nvPr>
            <p:ph idx="1"/>
          </p:nvPr>
        </p:nvSpPr>
        <p:spPr>
          <a:xfrm>
            <a:off x="457200" y="1152882"/>
            <a:ext cx="7583385" cy="3171468"/>
          </a:xfrm>
        </p:spPr>
        <p:txBody>
          <a:bodyPr anchor="t"/>
          <a:lstStyle/>
          <a:p>
            <a:pPr marL="0" indent="0">
              <a:buNone/>
            </a:pPr>
            <a:r>
              <a:rPr lang="en-US" dirty="0"/>
              <a:t>Hematology is the study of blood in health and disease. It includes problems with the red blood cells, white blood cells, platelets, blood vessels, bone marrow, lymph nodes, spleen, and the proteins involved in bleeding and clotting (hemostasis and thrombosis). </a:t>
            </a:r>
          </a:p>
          <a:p>
            <a:pPr marL="0" indent="0">
              <a:buNone/>
            </a:pPr>
            <a:endParaRPr lang="en-US" dirty="0">
              <a:cs typeface="Calibri"/>
            </a:endParaRPr>
          </a:p>
          <a:p>
            <a:pPr marL="0">
              <a:spcBef>
                <a:spcPts val="0"/>
              </a:spcBef>
              <a:buNone/>
            </a:pPr>
            <a:r>
              <a:rPr lang="en-US" dirty="0"/>
              <a:t>Patients may be affected by many different types of blood conditions and blood cancers. Common blood disorders include </a:t>
            </a:r>
            <a:r>
              <a:rPr lang="en-US" dirty="0">
                <a:hlinkClick r:id="rId3"/>
              </a:rPr>
              <a:t>anemia</a:t>
            </a:r>
            <a:r>
              <a:rPr lang="en-US" dirty="0"/>
              <a:t>, </a:t>
            </a:r>
            <a:r>
              <a:rPr lang="en-US" dirty="0">
                <a:hlinkClick r:id="rId4"/>
              </a:rPr>
              <a:t>bleeding disorders</a:t>
            </a:r>
            <a:r>
              <a:rPr lang="en-US" dirty="0"/>
              <a:t> such as </a:t>
            </a:r>
            <a:r>
              <a:rPr lang="en-US" dirty="0">
                <a:hlinkClick r:id="rId5"/>
              </a:rPr>
              <a:t>hemophilia</a:t>
            </a:r>
            <a:r>
              <a:rPr lang="en-US" dirty="0"/>
              <a:t>, </a:t>
            </a:r>
            <a:r>
              <a:rPr lang="en-US" dirty="0">
                <a:hlinkClick r:id="rId6"/>
              </a:rPr>
              <a:t>blood clots</a:t>
            </a:r>
            <a:r>
              <a:rPr lang="en-US" dirty="0"/>
              <a:t>, and </a:t>
            </a:r>
            <a:r>
              <a:rPr lang="en-US" dirty="0">
                <a:hlinkClick r:id="rId7"/>
              </a:rPr>
              <a:t>blood cancers</a:t>
            </a:r>
            <a:r>
              <a:rPr lang="en-US" dirty="0"/>
              <a:t> such as </a:t>
            </a:r>
            <a:r>
              <a:rPr lang="en-US" dirty="0">
                <a:hlinkClick r:id="rId8"/>
              </a:rPr>
              <a:t>leukemia</a:t>
            </a:r>
            <a:r>
              <a:rPr lang="en-US" dirty="0"/>
              <a:t>, </a:t>
            </a:r>
            <a:r>
              <a:rPr lang="en-US" dirty="0">
                <a:hlinkClick r:id="rId9"/>
              </a:rPr>
              <a:t>lymphoma</a:t>
            </a:r>
            <a:r>
              <a:rPr lang="en-US" dirty="0"/>
              <a:t>, and </a:t>
            </a:r>
            <a:r>
              <a:rPr lang="en-US" dirty="0">
                <a:hlinkClick r:id="rId10"/>
              </a:rPr>
              <a:t>myeloma</a:t>
            </a:r>
            <a:r>
              <a:rPr lang="en-US" dirty="0"/>
              <a:t>.</a:t>
            </a:r>
          </a:p>
        </p:txBody>
      </p:sp>
    </p:spTree>
    <p:extLst>
      <p:ext uri="{BB962C8B-B14F-4D97-AF65-F5344CB8AC3E}">
        <p14:creationId xmlns:p14="http://schemas.microsoft.com/office/powerpoint/2010/main" val="2626771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19CA5-C775-40BD-A16C-8B6D1D023EFF}"/>
              </a:ext>
            </a:extLst>
          </p:cNvPr>
          <p:cNvSpPr>
            <a:spLocks noGrp="1"/>
          </p:cNvSpPr>
          <p:nvPr>
            <p:ph type="title"/>
          </p:nvPr>
        </p:nvSpPr>
        <p:spPr/>
        <p:txBody>
          <a:bodyPr/>
          <a:lstStyle/>
          <a:p>
            <a:r>
              <a:rPr lang="en-US" dirty="0"/>
              <a:t>Science and the Hematology Workforce </a:t>
            </a:r>
          </a:p>
        </p:txBody>
      </p:sp>
      <p:sp>
        <p:nvSpPr>
          <p:cNvPr id="3" name="Content Placeholder 2">
            <a:extLst>
              <a:ext uri="{FF2B5EF4-FFF2-40B4-BE49-F238E27FC236}">
                <a16:creationId xmlns:a16="http://schemas.microsoft.com/office/drawing/2014/main" id="{BC6908C0-35C7-4F66-B375-A55601407691}"/>
              </a:ext>
            </a:extLst>
          </p:cNvPr>
          <p:cNvSpPr>
            <a:spLocks noGrp="1"/>
          </p:cNvSpPr>
          <p:nvPr>
            <p:ph idx="1"/>
          </p:nvPr>
        </p:nvSpPr>
        <p:spPr/>
        <p:txBody>
          <a:bodyPr anchor="t"/>
          <a:lstStyle/>
          <a:p>
            <a:r>
              <a:rPr lang="en-US" b="1" dirty="0"/>
              <a:t>Why is it </a:t>
            </a:r>
            <a:r>
              <a:rPr lang="en-US" b="1"/>
              <a:t>important </a:t>
            </a:r>
            <a:r>
              <a:rPr lang="en-US" b="1" dirty="0"/>
              <a:t>for the </a:t>
            </a:r>
            <a:r>
              <a:rPr lang="en-US" b="1"/>
              <a:t>hematology workforce</a:t>
            </a:r>
            <a:r>
              <a:rPr lang="en-US" b="1" dirty="0"/>
              <a:t>?</a:t>
            </a:r>
            <a:endParaRPr lang="en-US" dirty="0"/>
          </a:p>
          <a:p>
            <a:pPr lvl="1"/>
            <a:r>
              <a:rPr lang="en-US" dirty="0"/>
              <a:t>The hematology workforce should reflect our diverse society and the many ethnic/racial minority groups afflicted by hematologic disorders. </a:t>
            </a:r>
          </a:p>
          <a:p>
            <a:pPr lvl="1"/>
            <a:endParaRPr lang="en-US" dirty="0"/>
          </a:p>
          <a:p>
            <a:pPr lvl="1"/>
            <a:r>
              <a:rPr lang="en-US" dirty="0"/>
              <a:t>Minority physician scientists should be among the core researchers leading the field to find cures for hematologic diseases affecting their communities.  </a:t>
            </a:r>
          </a:p>
          <a:p>
            <a:pPr lvl="1"/>
            <a:endParaRPr lang="en-US" dirty="0"/>
          </a:p>
          <a:p>
            <a:pPr lvl="1"/>
            <a:r>
              <a:rPr lang="en-US" dirty="0"/>
              <a:t>Increasing the number of minority physician scientists and physicians in hematology will likely lead to an increase in the access to care and quality of the medical experience for minority patients afflicted by hematologic disorders.</a:t>
            </a:r>
          </a:p>
          <a:p>
            <a:endParaRPr lang="en-US" dirty="0"/>
          </a:p>
        </p:txBody>
      </p:sp>
    </p:spTree>
    <p:extLst>
      <p:ext uri="{BB962C8B-B14F-4D97-AF65-F5344CB8AC3E}">
        <p14:creationId xmlns:p14="http://schemas.microsoft.com/office/powerpoint/2010/main" val="2562289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1BA43-77A6-4276-918D-184716DE8730}"/>
              </a:ext>
            </a:extLst>
          </p:cNvPr>
          <p:cNvSpPr>
            <a:spLocks noGrp="1"/>
          </p:cNvSpPr>
          <p:nvPr>
            <p:ph type="title"/>
          </p:nvPr>
        </p:nvSpPr>
        <p:spPr/>
        <p:txBody>
          <a:bodyPr/>
          <a:lstStyle/>
          <a:p>
            <a:r>
              <a:rPr lang="en-US" dirty="0"/>
              <a:t>The Current Landscape </a:t>
            </a:r>
          </a:p>
        </p:txBody>
      </p:sp>
      <p:graphicFrame>
        <p:nvGraphicFramePr>
          <p:cNvPr id="6" name="Content Placeholder 5">
            <a:extLst>
              <a:ext uri="{FF2B5EF4-FFF2-40B4-BE49-F238E27FC236}">
                <a16:creationId xmlns:a16="http://schemas.microsoft.com/office/drawing/2014/main" id="{B2EBD790-3206-4973-9AB8-660548D798F5}"/>
              </a:ext>
            </a:extLst>
          </p:cNvPr>
          <p:cNvGraphicFramePr>
            <a:graphicFrameLocks noGrp="1"/>
          </p:cNvGraphicFramePr>
          <p:nvPr>
            <p:ph idx="1"/>
            <p:extLst>
              <p:ext uri="{D42A27DB-BD31-4B8C-83A1-F6EECF244321}">
                <p14:modId xmlns:p14="http://schemas.microsoft.com/office/powerpoint/2010/main" val="3995978271"/>
              </p:ext>
            </p:extLst>
          </p:nvPr>
        </p:nvGraphicFramePr>
        <p:xfrm>
          <a:off x="457200" y="1027113"/>
          <a:ext cx="8229600" cy="37099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5805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DB3DB-76BE-4829-8E95-4149B0010A1B}"/>
              </a:ext>
            </a:extLst>
          </p:cNvPr>
          <p:cNvSpPr>
            <a:spLocks noGrp="1"/>
          </p:cNvSpPr>
          <p:nvPr>
            <p:ph type="title"/>
          </p:nvPr>
        </p:nvSpPr>
        <p:spPr/>
        <p:txBody>
          <a:bodyPr/>
          <a:lstStyle/>
          <a:p>
            <a:r>
              <a:rPr lang="en-US" dirty="0"/>
              <a:t>The Current Landscape</a:t>
            </a:r>
          </a:p>
        </p:txBody>
      </p:sp>
      <p:graphicFrame>
        <p:nvGraphicFramePr>
          <p:cNvPr id="6" name="Content Placeholder 5">
            <a:extLst>
              <a:ext uri="{FF2B5EF4-FFF2-40B4-BE49-F238E27FC236}">
                <a16:creationId xmlns:a16="http://schemas.microsoft.com/office/drawing/2014/main" id="{C875BA1C-0E25-4DE9-AC9A-29B52B6EF1B3}"/>
              </a:ext>
            </a:extLst>
          </p:cNvPr>
          <p:cNvGraphicFramePr>
            <a:graphicFrameLocks noGrp="1"/>
          </p:cNvGraphicFramePr>
          <p:nvPr>
            <p:ph idx="1"/>
            <p:extLst>
              <p:ext uri="{D42A27DB-BD31-4B8C-83A1-F6EECF244321}">
                <p14:modId xmlns:p14="http://schemas.microsoft.com/office/powerpoint/2010/main" val="1297246398"/>
              </p:ext>
            </p:extLst>
          </p:nvPr>
        </p:nvGraphicFramePr>
        <p:xfrm>
          <a:off x="347241" y="1027114"/>
          <a:ext cx="3854369" cy="33712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4D16DAAA-3715-45B6-A39D-226F52F3F18D}"/>
              </a:ext>
            </a:extLst>
          </p:cNvPr>
          <p:cNvGraphicFramePr/>
          <p:nvPr>
            <p:extLst>
              <p:ext uri="{D42A27DB-BD31-4B8C-83A1-F6EECF244321}">
                <p14:modId xmlns:p14="http://schemas.microsoft.com/office/powerpoint/2010/main" val="717462503"/>
              </p:ext>
            </p:extLst>
          </p:nvPr>
        </p:nvGraphicFramePr>
        <p:xfrm>
          <a:off x="4572000" y="1027114"/>
          <a:ext cx="3703899" cy="337126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8770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BE849-CB56-4A92-A7DD-11546AB3CF40}"/>
              </a:ext>
            </a:extLst>
          </p:cNvPr>
          <p:cNvSpPr>
            <a:spLocks noGrp="1"/>
          </p:cNvSpPr>
          <p:nvPr>
            <p:ph type="title"/>
          </p:nvPr>
        </p:nvSpPr>
        <p:spPr/>
        <p:txBody>
          <a:bodyPr/>
          <a:lstStyle/>
          <a:p>
            <a:r>
              <a:rPr lang="en-US" dirty="0"/>
              <a:t>The Current Landscape</a:t>
            </a:r>
          </a:p>
        </p:txBody>
      </p:sp>
      <p:graphicFrame>
        <p:nvGraphicFramePr>
          <p:cNvPr id="6" name="Content Placeholder 5">
            <a:extLst>
              <a:ext uri="{FF2B5EF4-FFF2-40B4-BE49-F238E27FC236}">
                <a16:creationId xmlns:a16="http://schemas.microsoft.com/office/drawing/2014/main" id="{4D10EC35-CBFB-4EBE-9A2B-6A03D2DA1308}"/>
              </a:ext>
            </a:extLst>
          </p:cNvPr>
          <p:cNvGraphicFramePr>
            <a:graphicFrameLocks noGrp="1"/>
          </p:cNvGraphicFramePr>
          <p:nvPr>
            <p:ph idx="1"/>
            <p:extLst>
              <p:ext uri="{D42A27DB-BD31-4B8C-83A1-F6EECF244321}">
                <p14:modId xmlns:p14="http://schemas.microsoft.com/office/powerpoint/2010/main" val="2658747056"/>
              </p:ext>
            </p:extLst>
          </p:nvPr>
        </p:nvGraphicFramePr>
        <p:xfrm>
          <a:off x="457200" y="1027114"/>
          <a:ext cx="4114800" cy="33944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C9ADA92C-D096-4CE9-9A01-01A3251BF0B0}"/>
              </a:ext>
            </a:extLst>
          </p:cNvPr>
          <p:cNvGraphicFramePr/>
          <p:nvPr>
            <p:extLst>
              <p:ext uri="{D42A27DB-BD31-4B8C-83A1-F6EECF244321}">
                <p14:modId xmlns:p14="http://schemas.microsoft.com/office/powerpoint/2010/main" val="570061245"/>
              </p:ext>
            </p:extLst>
          </p:nvPr>
        </p:nvGraphicFramePr>
        <p:xfrm>
          <a:off x="5173882" y="995424"/>
          <a:ext cx="3350871" cy="34261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73146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7366C-F6DE-45F0-8C10-1CEBF9D983FD}"/>
              </a:ext>
            </a:extLst>
          </p:cNvPr>
          <p:cNvSpPr>
            <a:spLocks noGrp="1"/>
          </p:cNvSpPr>
          <p:nvPr>
            <p:ph type="title"/>
          </p:nvPr>
        </p:nvSpPr>
        <p:spPr/>
        <p:txBody>
          <a:bodyPr/>
          <a:lstStyle/>
          <a:p>
            <a:r>
              <a:rPr lang="en-US" dirty="0"/>
              <a:t>Implicit Bias</a:t>
            </a:r>
          </a:p>
        </p:txBody>
      </p:sp>
      <p:sp>
        <p:nvSpPr>
          <p:cNvPr id="3" name="Content Placeholder 2">
            <a:extLst>
              <a:ext uri="{FF2B5EF4-FFF2-40B4-BE49-F238E27FC236}">
                <a16:creationId xmlns:a16="http://schemas.microsoft.com/office/drawing/2014/main" id="{4FB11E4A-64F2-479A-A118-B9512DCB9D9E}"/>
              </a:ext>
            </a:extLst>
          </p:cNvPr>
          <p:cNvSpPr>
            <a:spLocks noGrp="1"/>
          </p:cNvSpPr>
          <p:nvPr>
            <p:ph idx="1"/>
          </p:nvPr>
        </p:nvSpPr>
        <p:spPr/>
        <p:txBody>
          <a:bodyPr anchor="t"/>
          <a:lstStyle/>
          <a:p>
            <a:r>
              <a:rPr lang="en-US" dirty="0"/>
              <a:t>“...attitudes or stereotypes that affect our understanding, decision making, and behavior, without our even realizing it.” </a:t>
            </a:r>
          </a:p>
          <a:p>
            <a:pPr lvl="1"/>
            <a:r>
              <a:rPr lang="en-US" sz="1200" dirty="0"/>
              <a:t>“</a:t>
            </a:r>
            <a:r>
              <a:rPr lang="en-US" sz="1200" i="1" dirty="0"/>
              <a:t>Implicit bias in the courtroom”</a:t>
            </a:r>
            <a:r>
              <a:rPr lang="en-US" sz="1200" dirty="0"/>
              <a:t>, UCLA Law Review(2012) by Jerry Kang, et al. </a:t>
            </a:r>
            <a:endParaRPr lang="en-US" sz="1000" dirty="0"/>
          </a:p>
          <a:p>
            <a:endParaRPr lang="en-US" dirty="0"/>
          </a:p>
          <a:p>
            <a:r>
              <a:rPr lang="en-US" dirty="0"/>
              <a:t>How our minds work: </a:t>
            </a:r>
            <a:endParaRPr lang="en-US" dirty="0">
              <a:cs typeface="Calibri"/>
            </a:endParaRPr>
          </a:p>
          <a:p>
            <a:pPr lvl="1"/>
            <a:r>
              <a:rPr lang="en-US" sz="1400" dirty="0"/>
              <a:t>Automatic associations,</a:t>
            </a:r>
          </a:p>
          <a:p>
            <a:pPr lvl="1"/>
            <a:r>
              <a:rPr lang="en-US" sz="1400" dirty="0"/>
              <a:t>Messages from our culture, and</a:t>
            </a:r>
          </a:p>
          <a:p>
            <a:pPr lvl="1"/>
            <a:r>
              <a:rPr lang="en-US" sz="1400" dirty="0"/>
              <a:t>First impressions are made quickly.</a:t>
            </a:r>
            <a:endParaRPr lang="en-US" dirty="0"/>
          </a:p>
          <a:p>
            <a:endParaRPr lang="en-US" dirty="0"/>
          </a:p>
          <a:p>
            <a:r>
              <a:rPr lang="en-US" dirty="0"/>
              <a:t>MDs, other providers show bias similar to others with doctoral degrees, others in society. </a:t>
            </a:r>
          </a:p>
          <a:p>
            <a:pPr lvl="1"/>
            <a:r>
              <a:rPr lang="da-DK" sz="1200" dirty="0"/>
              <a:t>Nosek, et al., 2007, Sabin et al., 2009, Hill et al., 2015 </a:t>
            </a:r>
            <a:endParaRPr lang="en-US" sz="1200" dirty="0"/>
          </a:p>
          <a:p>
            <a:endParaRPr lang="en-US" sz="1600" dirty="0"/>
          </a:p>
        </p:txBody>
      </p:sp>
    </p:spTree>
    <p:extLst>
      <p:ext uri="{BB962C8B-B14F-4D97-AF65-F5344CB8AC3E}">
        <p14:creationId xmlns:p14="http://schemas.microsoft.com/office/powerpoint/2010/main" val="4098424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D05F-494A-4CFD-8158-730BB75AC4F6}"/>
              </a:ext>
            </a:extLst>
          </p:cNvPr>
          <p:cNvSpPr>
            <a:spLocks noGrp="1"/>
          </p:cNvSpPr>
          <p:nvPr>
            <p:ph type="title"/>
          </p:nvPr>
        </p:nvSpPr>
        <p:spPr/>
        <p:txBody>
          <a:bodyPr/>
          <a:lstStyle/>
          <a:p>
            <a:r>
              <a:rPr lang="en-US" dirty="0"/>
              <a:t>Implicit Bias</a:t>
            </a:r>
          </a:p>
        </p:txBody>
      </p:sp>
      <p:sp>
        <p:nvSpPr>
          <p:cNvPr id="3" name="Content Placeholder 2">
            <a:extLst>
              <a:ext uri="{FF2B5EF4-FFF2-40B4-BE49-F238E27FC236}">
                <a16:creationId xmlns:a16="http://schemas.microsoft.com/office/drawing/2014/main" id="{BC115C4D-CDFE-4592-8AAD-21F2241A5DB0}"/>
              </a:ext>
            </a:extLst>
          </p:cNvPr>
          <p:cNvSpPr>
            <a:spLocks noGrp="1"/>
          </p:cNvSpPr>
          <p:nvPr>
            <p:ph idx="1"/>
          </p:nvPr>
        </p:nvSpPr>
        <p:spPr/>
        <p:txBody>
          <a:bodyPr anchor="t"/>
          <a:lstStyle/>
          <a:p>
            <a:r>
              <a:rPr lang="en-US" dirty="0"/>
              <a:t>If there is an association that is faster for </a:t>
            </a:r>
            <a:r>
              <a:rPr lang="en-US" b="1" dirty="0"/>
              <a:t>the concept of “good”.</a:t>
            </a:r>
            <a:endParaRPr lang="en-US" dirty="0"/>
          </a:p>
          <a:p>
            <a:r>
              <a:rPr lang="en-US" dirty="0"/>
              <a:t>70% of IAT test takers show stronger association of White rather than Black face and concept of “good”. </a:t>
            </a:r>
          </a:p>
          <a:p>
            <a:pPr lvl="1"/>
            <a:r>
              <a:rPr lang="en-US" sz="1400" dirty="0" err="1"/>
              <a:t>Nosek</a:t>
            </a:r>
            <a:r>
              <a:rPr lang="en-US" sz="1400" dirty="0"/>
              <a:t> et al., 2007. </a:t>
            </a:r>
          </a:p>
          <a:p>
            <a:r>
              <a:rPr lang="en-US" dirty="0"/>
              <a:t>Racial bias is contagious.</a:t>
            </a:r>
            <a:endParaRPr lang="en-US" dirty="0">
              <a:cs typeface="Calibri"/>
            </a:endParaRPr>
          </a:p>
        </p:txBody>
      </p:sp>
      <p:pic>
        <p:nvPicPr>
          <p:cNvPr id="4" name="Picture 3">
            <a:extLst>
              <a:ext uri="{FF2B5EF4-FFF2-40B4-BE49-F238E27FC236}">
                <a16:creationId xmlns:a16="http://schemas.microsoft.com/office/drawing/2014/main" id="{A3EE7A2C-E9B8-4C41-BA48-17EF3FBCA572}"/>
              </a:ext>
            </a:extLst>
          </p:cNvPr>
          <p:cNvPicPr>
            <a:picLocks noChangeAspect="1"/>
          </p:cNvPicPr>
          <p:nvPr/>
        </p:nvPicPr>
        <p:blipFill>
          <a:blip r:embed="rId3"/>
          <a:stretch>
            <a:fillRect/>
          </a:stretch>
        </p:blipFill>
        <p:spPr>
          <a:xfrm>
            <a:off x="4061011" y="3064807"/>
            <a:ext cx="2144213" cy="1573059"/>
          </a:xfrm>
          <a:prstGeom prst="rect">
            <a:avLst/>
          </a:prstGeom>
        </p:spPr>
      </p:pic>
      <p:pic>
        <p:nvPicPr>
          <p:cNvPr id="5" name="Picture 4">
            <a:extLst>
              <a:ext uri="{FF2B5EF4-FFF2-40B4-BE49-F238E27FC236}">
                <a16:creationId xmlns:a16="http://schemas.microsoft.com/office/drawing/2014/main" id="{8EC45B71-7B48-40C2-A856-0FBAA1B5083F}"/>
              </a:ext>
            </a:extLst>
          </p:cNvPr>
          <p:cNvPicPr>
            <a:picLocks noChangeAspect="1"/>
          </p:cNvPicPr>
          <p:nvPr/>
        </p:nvPicPr>
        <p:blipFill>
          <a:blip r:embed="rId4"/>
          <a:stretch>
            <a:fillRect/>
          </a:stretch>
        </p:blipFill>
        <p:spPr>
          <a:xfrm>
            <a:off x="6845938" y="3097739"/>
            <a:ext cx="2054433" cy="1507193"/>
          </a:xfrm>
          <a:prstGeom prst="rect">
            <a:avLst/>
          </a:prstGeom>
        </p:spPr>
      </p:pic>
    </p:spTree>
    <p:extLst>
      <p:ext uri="{BB962C8B-B14F-4D97-AF65-F5344CB8AC3E}">
        <p14:creationId xmlns:p14="http://schemas.microsoft.com/office/powerpoint/2010/main" val="253083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F0246-477D-482C-934B-D3160C1BBA62}"/>
              </a:ext>
            </a:extLst>
          </p:cNvPr>
          <p:cNvSpPr>
            <a:spLocks noGrp="1"/>
          </p:cNvSpPr>
          <p:nvPr>
            <p:ph type="title"/>
          </p:nvPr>
        </p:nvSpPr>
        <p:spPr/>
        <p:txBody>
          <a:bodyPr/>
          <a:lstStyle/>
          <a:p>
            <a:r>
              <a:rPr lang="en-US" dirty="0"/>
              <a:t>Challenges for Mid-Senior Level Faculty and Investigators:</a:t>
            </a:r>
            <a:br>
              <a:rPr lang="en-US" dirty="0"/>
            </a:br>
            <a:endParaRPr lang="en-US" dirty="0"/>
          </a:p>
        </p:txBody>
      </p:sp>
      <p:sp>
        <p:nvSpPr>
          <p:cNvPr id="3" name="Content Placeholder 2">
            <a:extLst>
              <a:ext uri="{FF2B5EF4-FFF2-40B4-BE49-F238E27FC236}">
                <a16:creationId xmlns:a16="http://schemas.microsoft.com/office/drawing/2014/main" id="{53A5B8B2-2271-4C79-917E-D1AD0DA2BEA5}"/>
              </a:ext>
            </a:extLst>
          </p:cNvPr>
          <p:cNvSpPr>
            <a:spLocks noGrp="1"/>
          </p:cNvSpPr>
          <p:nvPr>
            <p:ph idx="1"/>
          </p:nvPr>
        </p:nvSpPr>
        <p:spPr>
          <a:xfrm>
            <a:off x="457200" y="1541930"/>
            <a:ext cx="8229600" cy="3404347"/>
          </a:xfrm>
        </p:spPr>
        <p:txBody>
          <a:bodyPr anchor="t"/>
          <a:lstStyle/>
          <a:p>
            <a:pPr lvl="0">
              <a:spcBef>
                <a:spcPts val="0"/>
              </a:spcBef>
            </a:pPr>
            <a:r>
              <a:rPr lang="en-US" dirty="0"/>
              <a:t>Promotion and Research Grant Funding Issues.</a:t>
            </a:r>
          </a:p>
          <a:p>
            <a:pPr lvl="0">
              <a:spcBef>
                <a:spcPts val="0"/>
              </a:spcBef>
            </a:pPr>
            <a:endParaRPr lang="en-US" dirty="0"/>
          </a:p>
          <a:p>
            <a:pPr lvl="0">
              <a:spcBef>
                <a:spcPts val="0"/>
              </a:spcBef>
            </a:pPr>
            <a:r>
              <a:rPr lang="en-US" dirty="0"/>
              <a:t>The number of newly minted PhD holders from underrepresented groups grew by nine times, but the number of assistant professors from those groups grew by just 2.6 times. </a:t>
            </a:r>
            <a:endParaRPr lang="en-US" dirty="0">
              <a:cs typeface="Calibri"/>
            </a:endParaRPr>
          </a:p>
          <a:p>
            <a:pPr marL="0" lvl="0" indent="0">
              <a:spcBef>
                <a:spcPts val="0"/>
              </a:spcBef>
              <a:buNone/>
            </a:pPr>
            <a:endParaRPr lang="en-US" dirty="0">
              <a:cs typeface="Calibri"/>
            </a:endParaRPr>
          </a:p>
          <a:p>
            <a:pPr lvl="0">
              <a:spcBef>
                <a:spcPts val="0"/>
              </a:spcBef>
            </a:pPr>
            <a:r>
              <a:rPr lang="en-US" dirty="0"/>
              <a:t>There are mobility barriers for URM and female faculty within the academic promotional structure</a:t>
            </a:r>
            <a:r>
              <a:rPr lang="en-US" dirty="0">
                <a:cs typeface="Calibri"/>
              </a:rPr>
              <a:t>.</a:t>
            </a:r>
          </a:p>
        </p:txBody>
      </p:sp>
    </p:spTree>
    <p:extLst>
      <p:ext uri="{BB962C8B-B14F-4D97-AF65-F5344CB8AC3E}">
        <p14:creationId xmlns:p14="http://schemas.microsoft.com/office/powerpoint/2010/main" val="3779457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7CB53-96E3-479D-8910-F07119FD5DA2}"/>
              </a:ext>
            </a:extLst>
          </p:cNvPr>
          <p:cNvSpPr>
            <a:spLocks noGrp="1"/>
          </p:cNvSpPr>
          <p:nvPr>
            <p:ph type="title"/>
          </p:nvPr>
        </p:nvSpPr>
        <p:spPr/>
        <p:txBody>
          <a:bodyPr/>
          <a:lstStyle/>
          <a:p>
            <a:r>
              <a:rPr lang="en-US" dirty="0"/>
              <a:t>The Intervention</a:t>
            </a:r>
          </a:p>
        </p:txBody>
      </p:sp>
      <p:sp>
        <p:nvSpPr>
          <p:cNvPr id="3" name="Content Placeholder 2">
            <a:extLst>
              <a:ext uri="{FF2B5EF4-FFF2-40B4-BE49-F238E27FC236}">
                <a16:creationId xmlns:a16="http://schemas.microsoft.com/office/drawing/2014/main" id="{A4CF6491-04C0-4A6E-B7AB-2408C2A16EE3}"/>
              </a:ext>
            </a:extLst>
          </p:cNvPr>
          <p:cNvSpPr>
            <a:spLocks noGrp="1"/>
          </p:cNvSpPr>
          <p:nvPr>
            <p:ph idx="1"/>
          </p:nvPr>
        </p:nvSpPr>
        <p:spPr>
          <a:xfrm>
            <a:off x="457200" y="1026691"/>
            <a:ext cx="8480612" cy="3710927"/>
          </a:xfrm>
        </p:spPr>
        <p:txBody>
          <a:bodyPr anchor="t"/>
          <a:lstStyle/>
          <a:p>
            <a:r>
              <a:rPr lang="en-US" b="1" dirty="0"/>
              <a:t>Institutional Hematology Connector for the Society, Trainees, and Mentors </a:t>
            </a:r>
            <a:endParaRPr lang="en-US" dirty="0"/>
          </a:p>
          <a:p>
            <a:pPr lvl="1"/>
            <a:r>
              <a:rPr lang="en-US" dirty="0"/>
              <a:t>Increase awareness of hematology and hematology-related career opportunities.</a:t>
            </a:r>
            <a:endParaRPr lang="en-US" dirty="0">
              <a:cs typeface="Calibri"/>
            </a:endParaRPr>
          </a:p>
          <a:p>
            <a:pPr lvl="1"/>
            <a:r>
              <a:rPr lang="en-US" dirty="0"/>
              <a:t>Help trainees navigate ASH’s career development award and training programs.</a:t>
            </a:r>
            <a:endParaRPr lang="en-US" dirty="0">
              <a:cs typeface="Calibri"/>
            </a:endParaRPr>
          </a:p>
          <a:p>
            <a:pPr lvl="1"/>
            <a:r>
              <a:rPr lang="en-US" dirty="0"/>
              <a:t>Scout for and build relationships with new and established ASH mentors. </a:t>
            </a:r>
            <a:endParaRPr lang="en-US" dirty="0">
              <a:cs typeface="Calibri"/>
            </a:endParaRPr>
          </a:p>
          <a:p>
            <a:pPr lvl="1"/>
            <a:r>
              <a:rPr lang="en-US" dirty="0"/>
              <a:t>Connect trainees with resources (human, financial, networks, etc.).</a:t>
            </a:r>
          </a:p>
          <a:p>
            <a:pPr lvl="1"/>
            <a:r>
              <a:rPr lang="en-US" dirty="0"/>
              <a:t>Build a community of aspiring hematologists. </a:t>
            </a:r>
            <a:endParaRPr lang="en-US" dirty="0">
              <a:cs typeface="Calibri"/>
            </a:endParaRPr>
          </a:p>
          <a:p>
            <a:pPr lvl="1"/>
            <a:r>
              <a:rPr lang="en-US" dirty="0"/>
              <a:t>Help inspire and support the next generation of hematologists.</a:t>
            </a:r>
            <a:endParaRPr lang="en-US" dirty="0">
              <a:cs typeface="Calibri"/>
            </a:endParaRPr>
          </a:p>
          <a:p>
            <a:pPr marL="0" indent="0">
              <a:buNone/>
            </a:pPr>
            <a:endParaRPr lang="en-US" dirty="0"/>
          </a:p>
          <a:p>
            <a:endParaRPr lang="en-US" dirty="0"/>
          </a:p>
        </p:txBody>
      </p:sp>
    </p:spTree>
    <p:extLst>
      <p:ext uri="{BB962C8B-B14F-4D97-AF65-F5344CB8AC3E}">
        <p14:creationId xmlns:p14="http://schemas.microsoft.com/office/powerpoint/2010/main" val="3951692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12C1E-1D77-4AB2-AAC1-9C14D2687186}"/>
              </a:ext>
            </a:extLst>
          </p:cNvPr>
          <p:cNvSpPr>
            <a:spLocks noGrp="1"/>
          </p:cNvSpPr>
          <p:nvPr>
            <p:ph type="title"/>
          </p:nvPr>
        </p:nvSpPr>
        <p:spPr/>
        <p:txBody>
          <a:bodyPr/>
          <a:lstStyle/>
          <a:p>
            <a:r>
              <a:rPr lang="en-US" dirty="0"/>
              <a:t>Your Observations and Experiences</a:t>
            </a:r>
          </a:p>
        </p:txBody>
      </p:sp>
      <p:sp>
        <p:nvSpPr>
          <p:cNvPr id="3" name="Content Placeholder 2">
            <a:extLst>
              <a:ext uri="{FF2B5EF4-FFF2-40B4-BE49-F238E27FC236}">
                <a16:creationId xmlns:a16="http://schemas.microsoft.com/office/drawing/2014/main" id="{B8FAA4B1-FB95-4730-A83A-7FA4BAE11870}"/>
              </a:ext>
            </a:extLst>
          </p:cNvPr>
          <p:cNvSpPr>
            <a:spLocks noGrp="1"/>
          </p:cNvSpPr>
          <p:nvPr>
            <p:ph idx="1"/>
          </p:nvPr>
        </p:nvSpPr>
        <p:spPr/>
        <p:txBody>
          <a:bodyPr/>
          <a:lstStyle/>
          <a:p>
            <a:pPr lvl="0"/>
            <a:r>
              <a:rPr lang="en-US" dirty="0"/>
              <a:t>What diversity and/or inclusion experiences have been pivotal for you in your educational and/or professional career?</a:t>
            </a:r>
          </a:p>
          <a:p>
            <a:pPr marL="0" lvl="0" indent="0">
              <a:buNone/>
            </a:pPr>
            <a:endParaRPr lang="en-US" dirty="0"/>
          </a:p>
          <a:p>
            <a:pPr lvl="0"/>
            <a:r>
              <a:rPr lang="en-US" dirty="0"/>
              <a:t>How can medical schools foster environments that are more supportive of underrepresented minority trainees?</a:t>
            </a:r>
          </a:p>
          <a:p>
            <a:endParaRPr lang="en-US" dirty="0"/>
          </a:p>
        </p:txBody>
      </p:sp>
    </p:spTree>
    <p:extLst>
      <p:ext uri="{BB962C8B-B14F-4D97-AF65-F5344CB8AC3E}">
        <p14:creationId xmlns:p14="http://schemas.microsoft.com/office/powerpoint/2010/main" val="936374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B07C7-A07F-4F3F-B09D-692B63AC6CA8}"/>
              </a:ext>
            </a:extLst>
          </p:cNvPr>
          <p:cNvSpPr>
            <a:spLocks noGrp="1"/>
          </p:cNvSpPr>
          <p:nvPr>
            <p:ph type="title"/>
          </p:nvPr>
        </p:nvSpPr>
        <p:spPr/>
        <p:txBody>
          <a:bodyPr/>
          <a:lstStyle/>
          <a:p>
            <a:r>
              <a:rPr lang="en-US"/>
              <a:t>ASH Award Programs</a:t>
            </a:r>
          </a:p>
        </p:txBody>
      </p:sp>
      <p:sp>
        <p:nvSpPr>
          <p:cNvPr id="4" name="Text Placeholder 3">
            <a:extLst>
              <a:ext uri="{FF2B5EF4-FFF2-40B4-BE49-F238E27FC236}">
                <a16:creationId xmlns:a16="http://schemas.microsoft.com/office/drawing/2014/main" id="{2FB81099-BC60-4408-8362-405A0D58A01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02654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BA60-BE62-4AB1-88B9-D68F82C6EF3D}"/>
              </a:ext>
            </a:extLst>
          </p:cNvPr>
          <p:cNvSpPr>
            <a:spLocks noGrp="1"/>
          </p:cNvSpPr>
          <p:nvPr>
            <p:ph type="title"/>
          </p:nvPr>
        </p:nvSpPr>
        <p:spPr/>
        <p:txBody>
          <a:bodyPr/>
          <a:lstStyle/>
          <a:p>
            <a:r>
              <a:rPr lang="en-US" dirty="0"/>
              <a:t>Why is Hematology the “It” Specialty?</a:t>
            </a:r>
          </a:p>
        </p:txBody>
      </p:sp>
      <p:sp>
        <p:nvSpPr>
          <p:cNvPr id="5" name="Content Placeholder 4">
            <a:extLst>
              <a:ext uri="{FF2B5EF4-FFF2-40B4-BE49-F238E27FC236}">
                <a16:creationId xmlns:a16="http://schemas.microsoft.com/office/drawing/2014/main" id="{E38FA14F-B168-4FC6-910C-4A3D3294B058}"/>
              </a:ext>
            </a:extLst>
          </p:cNvPr>
          <p:cNvSpPr>
            <a:spLocks noGrp="1"/>
          </p:cNvSpPr>
          <p:nvPr>
            <p:ph idx="1"/>
          </p:nvPr>
        </p:nvSpPr>
        <p:spPr>
          <a:xfrm>
            <a:off x="457200" y="1152882"/>
            <a:ext cx="7583385" cy="2372285"/>
          </a:xfrm>
        </p:spPr>
        <p:txBody>
          <a:bodyPr anchor="t"/>
          <a:lstStyle/>
          <a:p>
            <a:r>
              <a:rPr lang="en-US" dirty="0"/>
              <a:t>Hematology is on the forefront of the most exciting developments in the area of molecular medicine, including development of individualized targeted therapies as well as technological advancements such as genome editing, gene and cellular therapies as well as immune-based treatments.  </a:t>
            </a:r>
          </a:p>
          <a:p>
            <a:endParaRPr lang="en-US" dirty="0"/>
          </a:p>
          <a:p>
            <a:r>
              <a:rPr lang="en-US" dirty="0"/>
              <a:t>Furthermore, mechanistic insights into hematologic diseases is helping to reframe modern research and identify cutting-edge therapeutic strategies that have implications beyond just hematologic diseases. </a:t>
            </a:r>
          </a:p>
          <a:p>
            <a:pPr marL="0" indent="0">
              <a:buNone/>
            </a:pPr>
            <a:endParaRPr lang="en-US" sz="1700" dirty="0">
              <a:highlight>
                <a:srgbClr val="FFFF00"/>
              </a:highlight>
              <a:cs typeface="Arial" panose="020B0604020202020204" pitchFamily="34" charset="0"/>
            </a:endParaRPr>
          </a:p>
        </p:txBody>
      </p:sp>
    </p:spTree>
    <p:extLst>
      <p:ext uri="{BB962C8B-B14F-4D97-AF65-F5344CB8AC3E}">
        <p14:creationId xmlns:p14="http://schemas.microsoft.com/office/powerpoint/2010/main" val="28110603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ADD4-10A3-4A81-9712-CCD64A4EA8CA}"/>
              </a:ext>
            </a:extLst>
          </p:cNvPr>
          <p:cNvSpPr>
            <a:spLocks noGrp="1"/>
          </p:cNvSpPr>
          <p:nvPr>
            <p:ph type="title"/>
          </p:nvPr>
        </p:nvSpPr>
        <p:spPr>
          <a:xfrm>
            <a:off x="457200" y="303871"/>
            <a:ext cx="8229600" cy="535154"/>
          </a:xfrm>
        </p:spPr>
        <p:txBody>
          <a:bodyPr/>
          <a:lstStyle/>
          <a:p>
            <a:pPr algn="ctr"/>
            <a:r>
              <a:rPr lang="en-US" dirty="0"/>
              <a:t>Interested in a Career in Hematology?</a:t>
            </a:r>
          </a:p>
        </p:txBody>
      </p:sp>
      <p:sp>
        <p:nvSpPr>
          <p:cNvPr id="5" name="TextBox 4">
            <a:extLst>
              <a:ext uri="{FF2B5EF4-FFF2-40B4-BE49-F238E27FC236}">
                <a16:creationId xmlns:a16="http://schemas.microsoft.com/office/drawing/2014/main" id="{0DF3B2CD-D0E1-457E-8A8B-2D26F9382E0B}"/>
              </a:ext>
            </a:extLst>
          </p:cNvPr>
          <p:cNvSpPr txBox="1"/>
          <p:nvPr/>
        </p:nvSpPr>
        <p:spPr>
          <a:xfrm>
            <a:off x="358588" y="1004047"/>
            <a:ext cx="8498542" cy="4247317"/>
          </a:xfrm>
          <a:prstGeom prst="rect">
            <a:avLst/>
          </a:prstGeom>
          <a:noFill/>
        </p:spPr>
        <p:txBody>
          <a:bodyPr wrap="square" rtlCol="0">
            <a:spAutoFit/>
          </a:bodyPr>
          <a:lstStyle/>
          <a:p>
            <a:endParaRPr lang="en-US" sz="1600" dirty="0">
              <a:latin typeface="+mj-lt"/>
            </a:endParaRPr>
          </a:p>
          <a:p>
            <a:r>
              <a:rPr lang="en-US" sz="1600" dirty="0">
                <a:latin typeface="+mj-lt"/>
              </a:rPr>
              <a:t>As the world's largest professional society of hematologists, ASH provides awards and programs to support hematologists in all stages of their careers and to honor those who have helped advance the field of hematology.</a:t>
            </a:r>
          </a:p>
          <a:p>
            <a:endParaRPr lang="en-US" sz="1600" dirty="0">
              <a:latin typeface="+mj-lt"/>
            </a:endParaRPr>
          </a:p>
          <a:p>
            <a:pPr marL="742950" lvl="1" indent="-285750">
              <a:buFont typeface="Arial" panose="020B0604020202020204" pitchFamily="34" charset="0"/>
              <a:buChar char="•"/>
            </a:pPr>
            <a:r>
              <a:rPr lang="en-US" sz="1600" dirty="0">
                <a:latin typeface="+mj-lt"/>
              </a:rPr>
              <a:t>Medical Student and Early Investigator Awards.</a:t>
            </a:r>
          </a:p>
          <a:p>
            <a:pPr marL="742950" lvl="1" indent="-285750">
              <a:buFont typeface="Arial" panose="020B0604020202020204" pitchFamily="34" charset="0"/>
              <a:buChar char="•"/>
            </a:pPr>
            <a:endParaRPr lang="en-US" sz="1600" dirty="0">
              <a:latin typeface="+mj-lt"/>
            </a:endParaRPr>
          </a:p>
          <a:p>
            <a:pPr marL="742950" lvl="1" indent="-285750">
              <a:buFont typeface="Arial" panose="020B0604020202020204" pitchFamily="34" charset="0"/>
              <a:buChar char="•"/>
            </a:pPr>
            <a:r>
              <a:rPr lang="en-US" sz="1600" dirty="0">
                <a:latin typeface="+mj-lt"/>
              </a:rPr>
              <a:t>Abstract Achievement Awards.</a:t>
            </a:r>
          </a:p>
          <a:p>
            <a:pPr lvl="1"/>
            <a:endParaRPr lang="en-US" sz="1600" dirty="0">
              <a:latin typeface="+mj-lt"/>
            </a:endParaRPr>
          </a:p>
          <a:p>
            <a:pPr marL="742950" lvl="1" indent="-285750">
              <a:buFont typeface="Arial" panose="020B0604020202020204" pitchFamily="34" charset="0"/>
              <a:buChar char="•"/>
            </a:pPr>
            <a:r>
              <a:rPr lang="en-US" sz="1600" dirty="0">
                <a:latin typeface="+mj-lt"/>
              </a:rPr>
              <a:t>Career-Enhancement Awards and Training Programs.</a:t>
            </a:r>
          </a:p>
          <a:p>
            <a:pPr marL="742950" lvl="1" indent="-285750">
              <a:buFont typeface="Arial" panose="020B0604020202020204" pitchFamily="34" charset="0"/>
              <a:buChar char="•"/>
            </a:pPr>
            <a:endParaRPr lang="en-US" sz="1600" dirty="0">
              <a:latin typeface="+mj-lt"/>
            </a:endParaRPr>
          </a:p>
          <a:p>
            <a:pPr marL="742950" lvl="1" indent="-285750">
              <a:buFont typeface="Arial" panose="020B0604020202020204" pitchFamily="34" charset="0"/>
              <a:buChar char="•"/>
            </a:pPr>
            <a:r>
              <a:rPr lang="en-US" sz="1600" dirty="0">
                <a:latin typeface="+mj-lt"/>
              </a:rPr>
              <a:t>Career Achievement Awards.</a:t>
            </a:r>
          </a:p>
          <a:p>
            <a:pPr marL="742950" lvl="1" indent="-285750">
              <a:buFont typeface="Arial" panose="020B0604020202020204" pitchFamily="34" charset="0"/>
              <a:buChar char="•"/>
            </a:pPr>
            <a:endParaRPr lang="en-US" sz="1600" dirty="0">
              <a:latin typeface="+mj-lt"/>
            </a:endParaRPr>
          </a:p>
          <a:p>
            <a:pPr marL="742950" lvl="1" indent="-285750">
              <a:buFont typeface="Arial" panose="020B0604020202020204" pitchFamily="34" charset="0"/>
              <a:buChar char="•"/>
            </a:pPr>
            <a:r>
              <a:rPr lang="en-US" sz="1600" dirty="0">
                <a:latin typeface="+mj-lt"/>
              </a:rPr>
              <a:t>ASH Minority Recruitment Initiative (MRI).</a:t>
            </a:r>
          </a:p>
          <a:p>
            <a:pPr marL="742950" lvl="1" indent="-285750">
              <a:buFont typeface="Arial" panose="020B0604020202020204" pitchFamily="34" charset="0"/>
              <a:buChar char="•"/>
            </a:pPr>
            <a:endParaRPr lang="en-US" sz="1600" dirty="0">
              <a:latin typeface="+mj-lt"/>
            </a:endParaRPr>
          </a:p>
          <a:p>
            <a:endParaRPr lang="en-US" sz="1500" dirty="0">
              <a:latin typeface="+mj-lt"/>
            </a:endParaRPr>
          </a:p>
          <a:p>
            <a:endParaRPr lang="en-US" sz="1500" dirty="0">
              <a:latin typeface="+mj-lt"/>
            </a:endParaRPr>
          </a:p>
        </p:txBody>
      </p:sp>
      <p:pic>
        <p:nvPicPr>
          <p:cNvPr id="4" name="Picture 3">
            <a:extLst>
              <a:ext uri="{FF2B5EF4-FFF2-40B4-BE49-F238E27FC236}">
                <a16:creationId xmlns:a16="http://schemas.microsoft.com/office/drawing/2014/main" id="{854ECE51-427A-4B1F-918A-5EAB80720E65}"/>
              </a:ext>
            </a:extLst>
          </p:cNvPr>
          <p:cNvPicPr>
            <a:picLocks noChangeAspect="1"/>
          </p:cNvPicPr>
          <p:nvPr/>
        </p:nvPicPr>
        <p:blipFill>
          <a:blip r:embed="rId3"/>
          <a:stretch>
            <a:fillRect/>
          </a:stretch>
        </p:blipFill>
        <p:spPr>
          <a:xfrm>
            <a:off x="5996973" y="2231096"/>
            <a:ext cx="2689827" cy="1793218"/>
          </a:xfrm>
          <a:prstGeom prst="rect">
            <a:avLst/>
          </a:prstGeom>
        </p:spPr>
      </p:pic>
    </p:spTree>
    <p:extLst>
      <p:ext uri="{BB962C8B-B14F-4D97-AF65-F5344CB8AC3E}">
        <p14:creationId xmlns:p14="http://schemas.microsoft.com/office/powerpoint/2010/main" val="1702333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ADD4-10A3-4A81-9712-CCD64A4EA8CA}"/>
              </a:ext>
            </a:extLst>
          </p:cNvPr>
          <p:cNvSpPr>
            <a:spLocks noGrp="1"/>
          </p:cNvSpPr>
          <p:nvPr>
            <p:ph type="title"/>
          </p:nvPr>
        </p:nvSpPr>
        <p:spPr>
          <a:xfrm>
            <a:off x="457200" y="303871"/>
            <a:ext cx="8229600" cy="535154"/>
          </a:xfrm>
        </p:spPr>
        <p:txBody>
          <a:bodyPr/>
          <a:lstStyle/>
          <a:p>
            <a:pPr algn="ctr"/>
            <a:r>
              <a:rPr lang="en-US" dirty="0"/>
              <a:t>Minority Recruitment Initiative (MRI)</a:t>
            </a:r>
          </a:p>
        </p:txBody>
      </p:sp>
      <p:sp>
        <p:nvSpPr>
          <p:cNvPr id="5" name="TextBox 4">
            <a:extLst>
              <a:ext uri="{FF2B5EF4-FFF2-40B4-BE49-F238E27FC236}">
                <a16:creationId xmlns:a16="http://schemas.microsoft.com/office/drawing/2014/main" id="{0DF3B2CD-D0E1-457E-8A8B-2D26F9382E0B}"/>
              </a:ext>
            </a:extLst>
          </p:cNvPr>
          <p:cNvSpPr txBox="1"/>
          <p:nvPr/>
        </p:nvSpPr>
        <p:spPr>
          <a:xfrm>
            <a:off x="358588" y="1004047"/>
            <a:ext cx="8588188" cy="3029034"/>
          </a:xfrm>
          <a:prstGeom prst="rect">
            <a:avLst/>
          </a:prstGeom>
          <a:noFill/>
        </p:spPr>
        <p:txBody>
          <a:bodyPr wrap="square" rtlCol="0" anchor="t">
            <a:spAutoFit/>
          </a:bodyPr>
          <a:lstStyle/>
          <a:p>
            <a:pPr marL="285750" indent="-285750">
              <a:buFont typeface="Arial" panose="020B0604020202020204" pitchFamily="34" charset="0"/>
              <a:buChar char="•"/>
            </a:pPr>
            <a:r>
              <a:rPr lang="en-US" dirty="0">
                <a:latin typeface="+mj-lt"/>
              </a:rPr>
              <a:t>Goals: </a:t>
            </a:r>
          </a:p>
          <a:p>
            <a:pPr marL="742950" lvl="1" indent="-285750">
              <a:buFont typeface="Arial" panose="020B0604020202020204" pitchFamily="34" charset="0"/>
              <a:buChar char="•"/>
            </a:pPr>
            <a:r>
              <a:rPr lang="en-US" dirty="0">
                <a:latin typeface="+mj-lt"/>
              </a:rPr>
              <a:t>Increase the participation of URM training in hematology-related </a:t>
            </a:r>
            <a:r>
              <a:rPr lang="en-US">
                <a:latin typeface="+mj-lt"/>
              </a:rPr>
              <a:t>fields.</a:t>
            </a:r>
          </a:p>
          <a:p>
            <a:pPr marL="742950" lvl="1" indent="-285750">
              <a:buFont typeface="Arial" panose="020B0604020202020204" pitchFamily="34" charset="0"/>
              <a:buChar char="•"/>
            </a:pPr>
            <a:r>
              <a:rPr lang="en-US">
                <a:latin typeface="+mj-lt"/>
              </a:rPr>
              <a:t>Increase </a:t>
            </a:r>
            <a:r>
              <a:rPr lang="en-US" dirty="0">
                <a:latin typeface="+mj-lt"/>
              </a:rPr>
              <a:t>the number of minority hematologists with academic and research appointments.</a:t>
            </a:r>
          </a:p>
          <a:p>
            <a:pPr marL="285750" indent="-285750">
              <a:spcBef>
                <a:spcPts val="0"/>
              </a:spcBef>
              <a:buFont typeface="Arial" panose="020B0604020202020204" pitchFamily="34" charset="0"/>
              <a:buChar char="•"/>
            </a:pPr>
            <a:endParaRPr lang="en-US" dirty="0">
              <a:latin typeface="+mj-lt"/>
            </a:endParaRPr>
          </a:p>
          <a:p>
            <a:pPr marL="285750" indent="-285750">
              <a:spcBef>
                <a:spcPts val="0"/>
              </a:spcBef>
              <a:buFont typeface="Arial" panose="020B0604020202020204" pitchFamily="34" charset="0"/>
              <a:buChar char="•"/>
            </a:pPr>
            <a:r>
              <a:rPr lang="en-US" dirty="0">
                <a:latin typeface="+mj-lt"/>
              </a:rPr>
              <a:t>Pathway of programs available for varying career stages. </a:t>
            </a:r>
          </a:p>
          <a:p>
            <a:pPr marL="285750" indent="-285750">
              <a:spcBef>
                <a:spcPts val="0"/>
              </a:spcBef>
              <a:buFont typeface="Arial" panose="020B0604020202020204" pitchFamily="34" charset="0"/>
              <a:buChar char="•"/>
            </a:pPr>
            <a:endParaRPr lang="en-US" dirty="0">
              <a:latin typeface="+mj-lt"/>
            </a:endParaRPr>
          </a:p>
          <a:p>
            <a:pPr marL="285750" indent="-285750">
              <a:spcBef>
                <a:spcPts val="0"/>
              </a:spcBef>
              <a:buFont typeface="Arial" panose="020B0604020202020204" pitchFamily="34" charset="0"/>
              <a:buChar char="•"/>
            </a:pPr>
            <a:r>
              <a:rPr lang="en-US" dirty="0">
                <a:latin typeface="+mj-lt"/>
              </a:rPr>
              <a:t>Encouraged to apply for subsequent awards.</a:t>
            </a:r>
            <a:endParaRPr lang="en-US" dirty="0">
              <a:latin typeface="+mj-lt"/>
              <a:cs typeface="Calibri"/>
            </a:endParaRPr>
          </a:p>
          <a:p>
            <a:pPr>
              <a:spcBef>
                <a:spcPts val="0"/>
              </a:spcBef>
            </a:pPr>
            <a:endParaRPr lang="en-US" sz="1600" dirty="0">
              <a:latin typeface="+mj-lt"/>
              <a:cs typeface="Calibri"/>
            </a:endParaRPr>
          </a:p>
          <a:p>
            <a:pPr>
              <a:spcBef>
                <a:spcPts val="100"/>
              </a:spcBef>
            </a:pPr>
            <a:endParaRPr lang="en-US" sz="1500" dirty="0">
              <a:latin typeface="+mj-lt"/>
              <a:cs typeface="Calibri"/>
            </a:endParaRPr>
          </a:p>
          <a:p>
            <a:endParaRPr lang="en-US" sz="1500" dirty="0">
              <a:latin typeface="+mj-lt"/>
            </a:endParaRPr>
          </a:p>
        </p:txBody>
      </p:sp>
    </p:spTree>
    <p:extLst>
      <p:ext uri="{BB962C8B-B14F-4D97-AF65-F5344CB8AC3E}">
        <p14:creationId xmlns:p14="http://schemas.microsoft.com/office/powerpoint/2010/main" val="1167838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ADD4-10A3-4A81-9712-CCD64A4EA8CA}"/>
              </a:ext>
            </a:extLst>
          </p:cNvPr>
          <p:cNvSpPr>
            <a:spLocks noGrp="1"/>
          </p:cNvSpPr>
          <p:nvPr>
            <p:ph type="title"/>
          </p:nvPr>
        </p:nvSpPr>
        <p:spPr>
          <a:xfrm>
            <a:off x="457200" y="303871"/>
            <a:ext cx="8229600" cy="535154"/>
          </a:xfrm>
        </p:spPr>
        <p:txBody>
          <a:bodyPr/>
          <a:lstStyle/>
          <a:p>
            <a:pPr algn="ctr"/>
            <a:r>
              <a:rPr lang="en-US" dirty="0"/>
              <a:t>Minority Recruitment Initiative</a:t>
            </a:r>
          </a:p>
        </p:txBody>
      </p:sp>
      <p:sp>
        <p:nvSpPr>
          <p:cNvPr id="5" name="TextBox 4">
            <a:extLst>
              <a:ext uri="{FF2B5EF4-FFF2-40B4-BE49-F238E27FC236}">
                <a16:creationId xmlns:a16="http://schemas.microsoft.com/office/drawing/2014/main" id="{0DF3B2CD-D0E1-457E-8A8B-2D26F9382E0B}"/>
              </a:ext>
            </a:extLst>
          </p:cNvPr>
          <p:cNvSpPr txBox="1"/>
          <p:nvPr/>
        </p:nvSpPr>
        <p:spPr>
          <a:xfrm>
            <a:off x="358588" y="1004047"/>
            <a:ext cx="8588188" cy="3521477"/>
          </a:xfrm>
          <a:prstGeom prst="rect">
            <a:avLst/>
          </a:prstGeom>
          <a:noFill/>
        </p:spPr>
        <p:txBody>
          <a:bodyPr wrap="square" rtlCol="0" anchor="t">
            <a:spAutoFit/>
          </a:bodyPr>
          <a:lstStyle/>
          <a:p>
            <a:pPr marL="285750" indent="-285750">
              <a:buFont typeface="Arial" panose="020B0604020202020204" pitchFamily="34" charset="0"/>
              <a:buChar char="•"/>
            </a:pPr>
            <a:r>
              <a:rPr lang="en-US" sz="1600" dirty="0">
                <a:latin typeface="+mj-lt"/>
              </a:rPr>
              <a:t>Who is eligible?</a:t>
            </a:r>
          </a:p>
          <a:p>
            <a:pPr marL="742950" lvl="1" indent="-285750">
              <a:buFont typeface="Arial" panose="020B0604020202020204" pitchFamily="34" charset="0"/>
              <a:buChar char="•"/>
            </a:pPr>
            <a:r>
              <a:rPr lang="en-US" sz="1600" dirty="0">
                <a:latin typeface="+mj-lt"/>
              </a:rPr>
              <a:t> For the purposes of this program, minority is defined as a group of people from racial and ethnic groups that have been shown to be underrepresented in health-related sciences in the United States and Canada. This includes American Indians or Alaska Natives, Blacks or African Americans, Hispanics or Latinos, Native Hawaiians or other Pacific Islanders, African Canadians, Inuit, and First Nation Peoples.</a:t>
            </a:r>
          </a:p>
          <a:p>
            <a:pPr marL="285750" indent="-285750">
              <a:buFont typeface="Arial" panose="020B0604020202020204" pitchFamily="34" charset="0"/>
              <a:buChar char="•"/>
            </a:pPr>
            <a:endParaRPr lang="en-US" sz="1600" dirty="0">
              <a:latin typeface="+mj-lt"/>
            </a:endParaRPr>
          </a:p>
          <a:p>
            <a:pPr marL="285750" indent="-285750">
              <a:spcBef>
                <a:spcPts val="0"/>
              </a:spcBef>
              <a:buFont typeface="Arial" panose="020B0604020202020204" pitchFamily="34" charset="0"/>
              <a:buChar char="•"/>
            </a:pPr>
            <a:r>
              <a:rPr lang="en-US" sz="1600" dirty="0">
                <a:latin typeface="+mj-lt"/>
              </a:rPr>
              <a:t>MRI Programs: </a:t>
            </a:r>
            <a:endParaRPr lang="en-US" sz="1600" dirty="0">
              <a:latin typeface="+mj-lt"/>
              <a:cs typeface="Calibri"/>
            </a:endParaRPr>
          </a:p>
          <a:p>
            <a:pPr marL="742950" lvl="1" indent="-285750">
              <a:spcBef>
                <a:spcPts val="0"/>
              </a:spcBef>
              <a:buFont typeface="Arial" panose="020B0604020202020204" pitchFamily="34" charset="0"/>
              <a:buChar char="•"/>
            </a:pPr>
            <a:r>
              <a:rPr lang="en-US" sz="1600" dirty="0">
                <a:latin typeface="+mj-lt"/>
              </a:rPr>
              <a:t>Minority Medical Student Award Program (MMSAP).</a:t>
            </a:r>
            <a:endParaRPr lang="en-US" sz="1600" dirty="0">
              <a:latin typeface="+mj-lt"/>
              <a:cs typeface="Calibri"/>
            </a:endParaRPr>
          </a:p>
          <a:p>
            <a:pPr marL="742950" lvl="1" indent="-285750">
              <a:spcBef>
                <a:spcPts val="0"/>
              </a:spcBef>
              <a:buFont typeface="Arial" panose="020B0604020202020204" pitchFamily="34" charset="0"/>
              <a:buChar char="•"/>
            </a:pPr>
            <a:r>
              <a:rPr lang="en-US" sz="1600" dirty="0">
                <a:latin typeface="+mj-lt"/>
              </a:rPr>
              <a:t>Minority Resident Hematology Award Program (MRHAP).</a:t>
            </a:r>
            <a:endParaRPr lang="en-US" sz="1600" dirty="0">
              <a:latin typeface="+mj-lt"/>
              <a:cs typeface="Calibri"/>
            </a:endParaRPr>
          </a:p>
          <a:p>
            <a:pPr marL="742950" lvl="1" indent="-285750">
              <a:spcBef>
                <a:spcPts val="0"/>
              </a:spcBef>
              <a:buFont typeface="Arial" panose="020B0604020202020204" pitchFamily="34" charset="0"/>
              <a:buChar char="•"/>
            </a:pPr>
            <a:r>
              <a:rPr lang="en-US" sz="1600" dirty="0">
                <a:latin typeface="+mj-lt"/>
              </a:rPr>
              <a:t>Minority Graduate Student Abstract Achievement Award (MGSAAA).</a:t>
            </a:r>
            <a:endParaRPr lang="en-US" sz="1600" dirty="0">
              <a:latin typeface="+mj-lt"/>
              <a:cs typeface="Calibri"/>
            </a:endParaRPr>
          </a:p>
          <a:p>
            <a:pPr marL="742950" lvl="1" indent="-285750">
              <a:spcBef>
                <a:spcPts val="0"/>
              </a:spcBef>
              <a:buFont typeface="Arial" panose="020B0604020202020204" pitchFamily="34" charset="0"/>
              <a:buChar char="•"/>
            </a:pPr>
            <a:r>
              <a:rPr lang="en-US" sz="1600" dirty="0">
                <a:latin typeface="+mj-lt"/>
              </a:rPr>
              <a:t>Harold Amos Medical Faculty Development Program (ASH-AMFDP).</a:t>
            </a:r>
            <a:endParaRPr lang="en-US" sz="1600" dirty="0">
              <a:latin typeface="+mj-lt"/>
              <a:cs typeface="Calibri"/>
            </a:endParaRPr>
          </a:p>
          <a:p>
            <a:pPr>
              <a:spcBef>
                <a:spcPts val="100"/>
              </a:spcBef>
            </a:pPr>
            <a:endParaRPr lang="en-US" sz="1500" dirty="0">
              <a:latin typeface="+mj-lt"/>
              <a:cs typeface="Calibri"/>
            </a:endParaRPr>
          </a:p>
          <a:p>
            <a:endParaRPr lang="en-US" sz="1500" dirty="0">
              <a:latin typeface="+mj-lt"/>
            </a:endParaRPr>
          </a:p>
        </p:txBody>
      </p:sp>
    </p:spTree>
    <p:extLst>
      <p:ext uri="{BB962C8B-B14F-4D97-AF65-F5344CB8AC3E}">
        <p14:creationId xmlns:p14="http://schemas.microsoft.com/office/powerpoint/2010/main" val="994890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A3EB-4107-4C42-85A8-4F9E5675D60C}"/>
              </a:ext>
            </a:extLst>
          </p:cNvPr>
          <p:cNvSpPr>
            <a:spLocks noGrp="1"/>
          </p:cNvSpPr>
          <p:nvPr>
            <p:ph type="title"/>
          </p:nvPr>
        </p:nvSpPr>
        <p:spPr/>
        <p:txBody>
          <a:bodyPr/>
          <a:lstStyle/>
          <a:p>
            <a:r>
              <a:rPr lang="en-US" sz="2400" dirty="0"/>
              <a:t>MRI Awards in Development (launch in 2019)</a:t>
            </a:r>
          </a:p>
        </p:txBody>
      </p:sp>
      <p:sp>
        <p:nvSpPr>
          <p:cNvPr id="4" name="Content Placeholder 2">
            <a:extLst>
              <a:ext uri="{FF2B5EF4-FFF2-40B4-BE49-F238E27FC236}">
                <a16:creationId xmlns:a16="http://schemas.microsoft.com/office/drawing/2014/main" id="{3B3A2807-ECE6-4299-BDC2-CE2A84AEE326}"/>
              </a:ext>
            </a:extLst>
          </p:cNvPr>
          <p:cNvSpPr txBox="1">
            <a:spLocks/>
          </p:cNvSpPr>
          <p:nvPr/>
        </p:nvSpPr>
        <p:spPr>
          <a:xfrm>
            <a:off x="329879" y="1180031"/>
            <a:ext cx="7911296" cy="239184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b="1" dirty="0"/>
              <a:t>ASH Minority Hematology Graduate Student Award Program (MGSAP).</a:t>
            </a:r>
            <a:r>
              <a:rPr lang="en-US" sz="2400" dirty="0"/>
              <a:t> </a:t>
            </a:r>
          </a:p>
          <a:p>
            <a:pPr lvl="1"/>
            <a:r>
              <a:rPr lang="en-US" sz="2200" dirty="0"/>
              <a:t>The proposed program would be an expansion to the existing Minority Graduate Student Abstract Achievement Award (MGSAAA) and would support 2 graduate students pursuing a PhD degree to conduct hematology research.</a:t>
            </a:r>
          </a:p>
          <a:p>
            <a:pPr marL="0" indent="0">
              <a:buNone/>
            </a:pPr>
            <a:endParaRPr lang="en-US" dirty="0"/>
          </a:p>
          <a:p>
            <a:pPr marL="0" indent="0">
              <a:buFont typeface="Arial" charset="0"/>
              <a:buNone/>
            </a:pPr>
            <a:endParaRPr lang="en-US" sz="1600" dirty="0"/>
          </a:p>
        </p:txBody>
      </p:sp>
    </p:spTree>
    <p:extLst>
      <p:ext uri="{BB962C8B-B14F-4D97-AF65-F5344CB8AC3E}">
        <p14:creationId xmlns:p14="http://schemas.microsoft.com/office/powerpoint/2010/main" val="4116607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A3EB-4107-4C42-85A8-4F9E5675D60C}"/>
              </a:ext>
            </a:extLst>
          </p:cNvPr>
          <p:cNvSpPr>
            <a:spLocks noGrp="1"/>
          </p:cNvSpPr>
          <p:nvPr>
            <p:ph type="title"/>
          </p:nvPr>
        </p:nvSpPr>
        <p:spPr/>
        <p:txBody>
          <a:bodyPr/>
          <a:lstStyle/>
          <a:p>
            <a:r>
              <a:rPr lang="en-US" sz="2400" dirty="0"/>
              <a:t>MRI Awards in Development (launch in 2019)</a:t>
            </a:r>
          </a:p>
        </p:txBody>
      </p:sp>
      <p:sp>
        <p:nvSpPr>
          <p:cNvPr id="4" name="Content Placeholder 2">
            <a:extLst>
              <a:ext uri="{FF2B5EF4-FFF2-40B4-BE49-F238E27FC236}">
                <a16:creationId xmlns:a16="http://schemas.microsoft.com/office/drawing/2014/main" id="{3B3A2807-ECE6-4299-BDC2-CE2A84AEE326}"/>
              </a:ext>
            </a:extLst>
          </p:cNvPr>
          <p:cNvSpPr txBox="1">
            <a:spLocks/>
          </p:cNvSpPr>
          <p:nvPr/>
        </p:nvSpPr>
        <p:spPr>
          <a:xfrm>
            <a:off x="243068" y="1006997"/>
            <a:ext cx="8785185" cy="2569580"/>
          </a:xfrm>
          <a:prstGeom prst="rect">
            <a:avLst/>
          </a:prstGeom>
        </p:spPr>
        <p:txBody>
          <a:bodyPr anchor="t"/>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t>ASH Minority Hematology Career Development Award</a:t>
            </a:r>
            <a:endParaRPr lang="en-US" dirty="0"/>
          </a:p>
          <a:p>
            <a:pPr lvl="0"/>
            <a:r>
              <a:rPr lang="en-US" b="1" dirty="0"/>
              <a:t>MD/DO Fellow Award:</a:t>
            </a:r>
            <a:r>
              <a:rPr lang="en-US" dirty="0"/>
              <a:t> The program would be intended for 3 fellows in their first or second year of fellowship at the time of application.</a:t>
            </a:r>
          </a:p>
          <a:p>
            <a:pPr lvl="0"/>
            <a:endParaRPr lang="en-US" dirty="0"/>
          </a:p>
          <a:p>
            <a:pPr lvl="0"/>
            <a:r>
              <a:rPr lang="en-US" b="1" dirty="0"/>
              <a:t>PhD Postdoctoral Fellow Award: </a:t>
            </a:r>
            <a:r>
              <a:rPr lang="en-US" dirty="0"/>
              <a:t>This award that would support postdoctoral fellows with a PhD degree and who have fewer than three years of research experience after completion of their degree and would provide additional exposure to hematology.  The program would be intended for 3 fellows in their first or second year of fellowship at the time of application.</a:t>
            </a:r>
          </a:p>
          <a:p>
            <a:pPr marL="0" indent="0">
              <a:buNone/>
            </a:pPr>
            <a:endParaRPr lang="en-US" dirty="0"/>
          </a:p>
          <a:p>
            <a:pPr marL="0" indent="0">
              <a:buFont typeface="Arial" charset="0"/>
              <a:buNone/>
            </a:pPr>
            <a:endParaRPr lang="en-US" sz="1600" dirty="0"/>
          </a:p>
        </p:txBody>
      </p:sp>
    </p:spTree>
    <p:extLst>
      <p:ext uri="{BB962C8B-B14F-4D97-AF65-F5344CB8AC3E}">
        <p14:creationId xmlns:p14="http://schemas.microsoft.com/office/powerpoint/2010/main" val="17812303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ADD4-10A3-4A81-9712-CCD64A4EA8CA}"/>
              </a:ext>
            </a:extLst>
          </p:cNvPr>
          <p:cNvSpPr>
            <a:spLocks noGrp="1"/>
          </p:cNvSpPr>
          <p:nvPr>
            <p:ph type="title"/>
          </p:nvPr>
        </p:nvSpPr>
        <p:spPr/>
        <p:txBody>
          <a:bodyPr anchor="t"/>
          <a:lstStyle/>
          <a:p>
            <a:pPr algn="ctr"/>
            <a:r>
              <a:rPr lang="en-US" dirty="0">
                <a:solidFill>
                  <a:srgbClr val="A10E2F"/>
                </a:solidFill>
                <a:hlinkClick r:id="rId3"/>
              </a:rPr>
              <a:t>Medical Student &amp; Early Investigator Awards</a:t>
            </a:r>
            <a:endParaRPr lang="en-US" dirty="0">
              <a:solidFill>
                <a:srgbClr val="A10E2F"/>
              </a:solidFill>
            </a:endParaRPr>
          </a:p>
        </p:txBody>
      </p:sp>
      <p:pic>
        <p:nvPicPr>
          <p:cNvPr id="5" name="Picture 4">
            <a:extLst>
              <a:ext uri="{FF2B5EF4-FFF2-40B4-BE49-F238E27FC236}">
                <a16:creationId xmlns:a16="http://schemas.microsoft.com/office/drawing/2014/main" id="{805C1DF8-46E2-49EA-B987-70F0C67E9DF2}"/>
              </a:ext>
            </a:extLst>
          </p:cNvPr>
          <p:cNvPicPr>
            <a:picLocks noChangeAspect="1"/>
          </p:cNvPicPr>
          <p:nvPr/>
        </p:nvPicPr>
        <p:blipFill>
          <a:blip r:embed="rId4"/>
          <a:stretch>
            <a:fillRect/>
          </a:stretch>
        </p:blipFill>
        <p:spPr>
          <a:xfrm>
            <a:off x="6366774" y="1698833"/>
            <a:ext cx="2615861" cy="1745834"/>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C03B1BC7-0263-4BED-ADC2-82A4ADEC5496}"/>
              </a:ext>
            </a:extLst>
          </p:cNvPr>
          <p:cNvSpPr txBox="1"/>
          <p:nvPr/>
        </p:nvSpPr>
        <p:spPr>
          <a:xfrm>
            <a:off x="605523" y="1266308"/>
            <a:ext cx="5373936" cy="2831544"/>
          </a:xfrm>
          <a:prstGeom prst="rect">
            <a:avLst/>
          </a:prstGeom>
          <a:noFill/>
        </p:spPr>
        <p:txBody>
          <a:bodyPr wrap="square" rtlCol="0" anchor="t">
            <a:spAutoFit/>
          </a:bodyPr>
          <a:lstStyle/>
          <a:p>
            <a:pPr marL="342900" indent="-342900">
              <a:buFont typeface="Arial" panose="020B0604020202020204" pitchFamily="34" charset="0"/>
              <a:buChar char="•"/>
            </a:pPr>
            <a:r>
              <a:rPr lang="en-US" dirty="0">
                <a:latin typeface="+mn-lt"/>
                <a:cs typeface="Calibri"/>
              </a:rPr>
              <a:t>Minority Medical Student Award Program (MMSAP)</a:t>
            </a:r>
          </a:p>
          <a:p>
            <a:pPr marL="342900" indent="-342900">
              <a:buFont typeface="Arial" panose="020B0604020202020204" pitchFamily="34" charset="0"/>
              <a:buChar char="•"/>
            </a:pPr>
            <a:endParaRPr lang="en-US" dirty="0">
              <a:latin typeface="+mn-lt"/>
              <a:cs typeface="Calibri"/>
            </a:endParaRPr>
          </a:p>
          <a:p>
            <a:pPr marL="342900" indent="-342900">
              <a:buFont typeface="Arial" panose="020B0604020202020204" pitchFamily="34" charset="0"/>
              <a:buChar char="•"/>
            </a:pPr>
            <a:r>
              <a:rPr lang="en-US" dirty="0">
                <a:latin typeface="+mn-lt"/>
                <a:cs typeface="Calibri"/>
              </a:rPr>
              <a:t>Physician-Scientist Career Development Award. </a:t>
            </a:r>
          </a:p>
          <a:p>
            <a:pPr marL="342900" indent="-342900">
              <a:buFont typeface="Arial" panose="020B0604020202020204" pitchFamily="34" charset="0"/>
              <a:buChar char="•"/>
            </a:pPr>
            <a:endParaRPr lang="en-US" dirty="0">
              <a:latin typeface="+mn-lt"/>
              <a:cs typeface="Calibri"/>
            </a:endParaRPr>
          </a:p>
          <a:p>
            <a:pPr marL="342900" indent="-342900">
              <a:buFont typeface="Arial" panose="020B0604020202020204" pitchFamily="34" charset="0"/>
              <a:buChar char="•"/>
            </a:pPr>
            <a:r>
              <a:rPr lang="en-US" dirty="0">
                <a:latin typeface="+mn-lt"/>
                <a:cs typeface="Calibri"/>
              </a:rPr>
              <a:t>Hematology Opportunities for the Next Generation of Research Scientists (HONORS).</a:t>
            </a:r>
          </a:p>
          <a:p>
            <a:pPr marL="342900" indent="-342900">
              <a:buFont typeface="Arial" panose="020B0604020202020204" pitchFamily="34" charset="0"/>
              <a:buChar char="•"/>
            </a:pPr>
            <a:endParaRPr lang="en-US" dirty="0">
              <a:latin typeface="+mn-lt"/>
              <a:cs typeface="Calibri"/>
            </a:endParaRPr>
          </a:p>
          <a:p>
            <a:pPr marL="342900" indent="-342900">
              <a:buFont typeface="Arial" panose="020B0604020202020204" pitchFamily="34" charset="0"/>
              <a:buChar char="•"/>
            </a:pPr>
            <a:r>
              <a:rPr lang="en-US" dirty="0">
                <a:latin typeface="+mn-lt"/>
                <a:cs typeface="Calibri"/>
              </a:rPr>
              <a:t>Minority Resident Hematology Award Program (MRHAP).</a:t>
            </a:r>
          </a:p>
          <a:p>
            <a:pPr marL="285750" indent="-285750">
              <a:buFont typeface="Arial" panose="020B0604020202020204" pitchFamily="34" charset="0"/>
              <a:buChar char="•"/>
            </a:pPr>
            <a:endParaRPr lang="en-US" sz="1600" dirty="0">
              <a:solidFill>
                <a:srgbClr val="C00000"/>
              </a:solidFill>
              <a:latin typeface="+mj-lt"/>
              <a:cs typeface="Calibri"/>
            </a:endParaRPr>
          </a:p>
        </p:txBody>
      </p:sp>
    </p:spTree>
    <p:extLst>
      <p:ext uri="{BB962C8B-B14F-4D97-AF65-F5344CB8AC3E}">
        <p14:creationId xmlns:p14="http://schemas.microsoft.com/office/powerpoint/2010/main" val="971452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B188-135F-46CC-896B-C285A2C8A784}"/>
              </a:ext>
            </a:extLst>
          </p:cNvPr>
          <p:cNvSpPr>
            <a:spLocks noGrp="1"/>
          </p:cNvSpPr>
          <p:nvPr>
            <p:ph type="title"/>
          </p:nvPr>
        </p:nvSpPr>
        <p:spPr>
          <a:xfrm>
            <a:off x="457200" y="192834"/>
            <a:ext cx="8229600" cy="535154"/>
          </a:xfrm>
        </p:spPr>
        <p:txBody>
          <a:bodyPr anchor="t"/>
          <a:lstStyle/>
          <a:p>
            <a:r>
              <a:rPr lang="en-US" sz="2400" dirty="0"/>
              <a:t>Minority Medical Student Award Program (MMSAP)</a:t>
            </a:r>
          </a:p>
        </p:txBody>
      </p:sp>
      <p:sp>
        <p:nvSpPr>
          <p:cNvPr id="3" name="Content Placeholder 2">
            <a:extLst>
              <a:ext uri="{FF2B5EF4-FFF2-40B4-BE49-F238E27FC236}">
                <a16:creationId xmlns:a16="http://schemas.microsoft.com/office/drawing/2014/main" id="{7FD196D1-782F-4BF0-ABD4-17A3F7DCF8E7}"/>
              </a:ext>
            </a:extLst>
          </p:cNvPr>
          <p:cNvSpPr>
            <a:spLocks noGrp="1"/>
          </p:cNvSpPr>
          <p:nvPr>
            <p:ph idx="1"/>
          </p:nvPr>
        </p:nvSpPr>
        <p:spPr>
          <a:xfrm>
            <a:off x="383820" y="798690"/>
            <a:ext cx="6298854" cy="3523537"/>
          </a:xfrm>
        </p:spPr>
        <p:txBody>
          <a:bodyPr anchor="t"/>
          <a:lstStyle/>
          <a:p>
            <a:pPr marL="57150" indent="0">
              <a:buNone/>
            </a:pPr>
            <a:r>
              <a:rPr lang="en-US" sz="1400" dirty="0"/>
              <a:t>Designed to introduce </a:t>
            </a:r>
            <a:r>
              <a:rPr lang="en-US" sz="1400" b="1" dirty="0"/>
              <a:t>underrepresented minority medical students</a:t>
            </a:r>
            <a:r>
              <a:rPr lang="en-US" sz="1400" dirty="0"/>
              <a:t> to hematology with an opportunity to:</a:t>
            </a:r>
            <a:endParaRPr lang="en-US" sz="1400" dirty="0">
              <a:cs typeface="Calibri"/>
            </a:endParaRPr>
          </a:p>
          <a:p>
            <a:pPr marL="57150" indent="0">
              <a:buNone/>
            </a:pPr>
            <a:endParaRPr lang="en-US" sz="1200" dirty="0">
              <a:cs typeface="Calibri"/>
            </a:endParaRPr>
          </a:p>
          <a:p>
            <a:pPr marL="400050"/>
            <a:r>
              <a:rPr lang="en-US" sz="1250" dirty="0"/>
              <a:t>Conduct a research project under the supervision of an ASH member.</a:t>
            </a:r>
            <a:endParaRPr lang="en-US" sz="1250" dirty="0">
              <a:cs typeface="Calibri"/>
            </a:endParaRPr>
          </a:p>
          <a:p>
            <a:pPr marL="400050"/>
            <a:r>
              <a:rPr lang="en-US" sz="1250" dirty="0"/>
              <a:t>Receive guidance from a research mentor and a career-development mentor.</a:t>
            </a:r>
            <a:endParaRPr lang="en-US" sz="1250" dirty="0">
              <a:cs typeface="Calibri"/>
            </a:endParaRPr>
          </a:p>
          <a:p>
            <a:pPr marL="400050"/>
            <a:r>
              <a:rPr lang="en-US" sz="1250" dirty="0"/>
              <a:t>Gain valuable knowledge of hematology which helps awardees advance their careers.</a:t>
            </a:r>
            <a:endParaRPr lang="en-US" sz="1250" dirty="0">
              <a:cs typeface="Calibri"/>
            </a:endParaRPr>
          </a:p>
          <a:p>
            <a:pPr marL="400050"/>
            <a:r>
              <a:rPr lang="en-US" sz="1250" dirty="0"/>
              <a:t>Three project options:</a:t>
            </a:r>
            <a:endParaRPr lang="en-US" sz="1250" dirty="0">
              <a:cs typeface="Calibri"/>
            </a:endParaRPr>
          </a:p>
          <a:p>
            <a:pPr marL="800100" lvl="1"/>
            <a:r>
              <a:rPr lang="en-US" sz="1250" dirty="0"/>
              <a:t>Summer- part time, to be conducted during the summer break. ($5,000 stipend).</a:t>
            </a:r>
            <a:endParaRPr lang="en-US" sz="1250" dirty="0">
              <a:cs typeface="Calibri"/>
            </a:endParaRPr>
          </a:p>
          <a:p>
            <a:pPr marL="800100" lvl="1"/>
            <a:r>
              <a:rPr lang="en-US" sz="1250" dirty="0"/>
              <a:t>Flexible- part time, to be completed over the course of a year. ($5,000 stipend).</a:t>
            </a:r>
            <a:endParaRPr lang="en-US" sz="1250" dirty="0">
              <a:cs typeface="Calibri"/>
            </a:endParaRPr>
          </a:p>
          <a:p>
            <a:pPr marL="800100" lvl="1"/>
            <a:r>
              <a:rPr lang="en-US" sz="1250" dirty="0"/>
              <a:t>Yearlong- full time, students take off a year from medical school to complete research. ($42,000 award).</a:t>
            </a:r>
            <a:endParaRPr lang="en-US" sz="1250" dirty="0">
              <a:cs typeface="Calibri"/>
            </a:endParaRPr>
          </a:p>
          <a:p>
            <a:pPr indent="-285750"/>
            <a:r>
              <a:rPr lang="en-US" sz="1250" dirty="0"/>
              <a:t>The award provides complimentary ASH membership throughout medical school and residency as well as other benefits.</a:t>
            </a:r>
            <a:endParaRPr lang="en-US" sz="1250" dirty="0">
              <a:cs typeface="Calibri"/>
            </a:endParaRPr>
          </a:p>
          <a:p>
            <a:pPr indent="-285750"/>
            <a:r>
              <a:rPr lang="en-US" sz="1250" dirty="0"/>
              <a:t>Recipients are encouraged to apply for subsequent awards.</a:t>
            </a:r>
            <a:endParaRPr lang="en-US" sz="1250" dirty="0">
              <a:cs typeface="Calibri"/>
            </a:endParaRPr>
          </a:p>
        </p:txBody>
      </p:sp>
      <p:sp>
        <p:nvSpPr>
          <p:cNvPr id="11" name="TextBox 10">
            <a:extLst>
              <a:ext uri="{FF2B5EF4-FFF2-40B4-BE49-F238E27FC236}">
                <a16:creationId xmlns:a16="http://schemas.microsoft.com/office/drawing/2014/main" id="{82B3D493-62D6-4BA9-BC4B-E9F5DB19BFFD}"/>
              </a:ext>
            </a:extLst>
          </p:cNvPr>
          <p:cNvSpPr txBox="1"/>
          <p:nvPr/>
        </p:nvSpPr>
        <p:spPr>
          <a:xfrm>
            <a:off x="6891028" y="4091394"/>
            <a:ext cx="2123190" cy="461665"/>
          </a:xfrm>
          <a:prstGeom prst="rect">
            <a:avLst/>
          </a:prstGeom>
          <a:solidFill>
            <a:schemeClr val="accent1"/>
          </a:solidFill>
        </p:spPr>
        <p:txBody>
          <a:bodyPr wrap="square" rtlCol="0">
            <a:spAutoFit/>
          </a:bodyPr>
          <a:lstStyle/>
          <a:p>
            <a:r>
              <a:rPr lang="en-US" sz="1200" b="1" i="1">
                <a:solidFill>
                  <a:schemeClr val="bg1"/>
                </a:solidFill>
                <a:latin typeface="+mj-lt"/>
              </a:rPr>
              <a:t>Application opens in August and closes in January</a:t>
            </a:r>
          </a:p>
        </p:txBody>
      </p:sp>
      <p:pic>
        <p:nvPicPr>
          <p:cNvPr id="5" name="Picture 4" descr="A person in a box&#10;&#10;Description generated with high confidence">
            <a:extLst>
              <a:ext uri="{FF2B5EF4-FFF2-40B4-BE49-F238E27FC236}">
                <a16:creationId xmlns:a16="http://schemas.microsoft.com/office/drawing/2014/main" id="{4A2B3A90-009C-46BC-AAB6-28720514C6A2}"/>
              </a:ext>
            </a:extLst>
          </p:cNvPr>
          <p:cNvPicPr>
            <a:picLocks noChangeAspect="1"/>
          </p:cNvPicPr>
          <p:nvPr/>
        </p:nvPicPr>
        <p:blipFill rotWithShape="1">
          <a:blip r:embed="rId3"/>
          <a:srcRect l="9697" t="6061" r="3031" b="3749"/>
          <a:stretch/>
        </p:blipFill>
        <p:spPr>
          <a:xfrm>
            <a:off x="6891028" y="948602"/>
            <a:ext cx="1795772" cy="27914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2201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ADD4-10A3-4A81-9712-CCD64A4EA8CA}"/>
              </a:ext>
            </a:extLst>
          </p:cNvPr>
          <p:cNvSpPr>
            <a:spLocks noGrp="1"/>
          </p:cNvSpPr>
          <p:nvPr>
            <p:ph type="title"/>
          </p:nvPr>
        </p:nvSpPr>
        <p:spPr>
          <a:xfrm>
            <a:off x="457199" y="367840"/>
            <a:ext cx="6036197" cy="535154"/>
          </a:xfrm>
        </p:spPr>
        <p:txBody>
          <a:bodyPr anchor="t"/>
          <a:lstStyle/>
          <a:p>
            <a:r>
              <a:rPr lang="en-US" sz="2200" dirty="0">
                <a:latin typeface="Arial" panose="020B0604020202020204" pitchFamily="34" charset="0"/>
                <a:cs typeface="Arial" panose="020B0604020202020204" pitchFamily="34" charset="0"/>
              </a:rPr>
              <a:t>Meet Anjelica, a Medical Student and </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Two-Time ASH Award Recipient of the MMSAP</a:t>
            </a:r>
          </a:p>
        </p:txBody>
      </p:sp>
      <p:sp>
        <p:nvSpPr>
          <p:cNvPr id="3" name="Content Placeholder 2">
            <a:extLst>
              <a:ext uri="{FF2B5EF4-FFF2-40B4-BE49-F238E27FC236}">
                <a16:creationId xmlns:a16="http://schemas.microsoft.com/office/drawing/2014/main" id="{C50EAF49-1A43-48C0-8D80-A3FAC82C3E5F}"/>
              </a:ext>
            </a:extLst>
          </p:cNvPr>
          <p:cNvSpPr>
            <a:spLocks noGrp="1"/>
          </p:cNvSpPr>
          <p:nvPr>
            <p:ph idx="1"/>
          </p:nvPr>
        </p:nvSpPr>
        <p:spPr>
          <a:xfrm>
            <a:off x="457200" y="2261439"/>
            <a:ext cx="4305303" cy="1299181"/>
          </a:xfrm>
        </p:spPr>
        <p:txBody>
          <a:bodyPr/>
          <a:lstStyle/>
          <a:p>
            <a:pPr marL="0" indent="0">
              <a:buNone/>
            </a:pPr>
            <a:r>
              <a:rPr lang="en-US" sz="1600" i="1" dirty="0">
                <a:solidFill>
                  <a:srgbClr val="C00000"/>
                </a:solidFill>
              </a:rPr>
              <a:t>“Most important to me is that my research addresses care for patients with sickle cell disease, a population that experiences disparity in healthcare…I see my research as a contribution to a larger body of work to help sickle cell patients live longer, more fulfilled lives as adults.”</a:t>
            </a:r>
            <a:endParaRPr lang="en-US" sz="1600" b="1" i="1" dirty="0">
              <a:solidFill>
                <a:srgbClr val="C00000"/>
              </a:solidFill>
            </a:endParaRPr>
          </a:p>
        </p:txBody>
      </p:sp>
      <p:sp>
        <p:nvSpPr>
          <p:cNvPr id="5" name="TextBox 4">
            <a:extLst>
              <a:ext uri="{FF2B5EF4-FFF2-40B4-BE49-F238E27FC236}">
                <a16:creationId xmlns:a16="http://schemas.microsoft.com/office/drawing/2014/main" id="{79FB2944-BACF-498F-BFC7-C1582AD9AA4B}"/>
              </a:ext>
            </a:extLst>
          </p:cNvPr>
          <p:cNvSpPr txBox="1"/>
          <p:nvPr/>
        </p:nvSpPr>
        <p:spPr>
          <a:xfrm>
            <a:off x="6687668" y="3489833"/>
            <a:ext cx="2271260" cy="1015663"/>
          </a:xfrm>
          <a:prstGeom prst="rect">
            <a:avLst/>
          </a:prstGeom>
          <a:noFill/>
        </p:spPr>
        <p:txBody>
          <a:bodyPr wrap="square" rtlCol="0" anchor="t">
            <a:spAutoFit/>
          </a:bodyPr>
          <a:lstStyle/>
          <a:p>
            <a:pPr algn="r"/>
            <a:r>
              <a:rPr lang="en-US" b="1">
                <a:latin typeface="+mj-lt"/>
              </a:rPr>
              <a:t>Anjelica C. Saulsberry</a:t>
            </a:r>
          </a:p>
          <a:p>
            <a:pPr algn="r"/>
            <a:r>
              <a:rPr lang="en-US" sz="1400">
                <a:solidFill>
                  <a:srgbClr val="C00000"/>
                </a:solidFill>
                <a:latin typeface="+mj-lt"/>
              </a:rPr>
              <a:t>University of Tennessee Health Science Center College of Medicine</a:t>
            </a:r>
            <a:endParaRPr lang="en-US" sz="1400">
              <a:solidFill>
                <a:srgbClr val="C00000"/>
              </a:solidFill>
              <a:latin typeface="+mj-lt"/>
              <a:cs typeface="Calibri"/>
            </a:endParaRPr>
          </a:p>
        </p:txBody>
      </p:sp>
      <p:pic>
        <p:nvPicPr>
          <p:cNvPr id="7" name="Picture 6">
            <a:extLst>
              <a:ext uri="{FF2B5EF4-FFF2-40B4-BE49-F238E27FC236}">
                <a16:creationId xmlns:a16="http://schemas.microsoft.com/office/drawing/2014/main" id="{353D9C6A-37BF-4157-92D0-FF65D48FC197}"/>
              </a:ext>
            </a:extLst>
          </p:cNvPr>
          <p:cNvPicPr>
            <a:picLocks noChangeAspect="1"/>
          </p:cNvPicPr>
          <p:nvPr/>
        </p:nvPicPr>
        <p:blipFill>
          <a:blip r:embed="rId3"/>
          <a:stretch>
            <a:fillRect/>
          </a:stretch>
        </p:blipFill>
        <p:spPr>
          <a:xfrm>
            <a:off x="6687668" y="638004"/>
            <a:ext cx="2176485" cy="2665446"/>
          </a:xfrm>
          <a:prstGeom prst="rect">
            <a:avLst/>
          </a:prstGeom>
          <a:ln>
            <a:noFill/>
          </a:ln>
          <a:effectLst>
            <a:softEdge rad="112500"/>
          </a:effectLst>
        </p:spPr>
      </p:pic>
      <p:sp>
        <p:nvSpPr>
          <p:cNvPr id="11" name="Rectangle 10">
            <a:extLst>
              <a:ext uri="{FF2B5EF4-FFF2-40B4-BE49-F238E27FC236}">
                <a16:creationId xmlns:a16="http://schemas.microsoft.com/office/drawing/2014/main" id="{E4E43CA7-A2E9-4A35-8C0F-7203C67EA677}"/>
              </a:ext>
            </a:extLst>
          </p:cNvPr>
          <p:cNvSpPr/>
          <p:nvPr/>
        </p:nvSpPr>
        <p:spPr>
          <a:xfrm>
            <a:off x="238282" y="1315494"/>
            <a:ext cx="4802554" cy="783869"/>
          </a:xfrm>
          <a:prstGeom prst="rect">
            <a:avLst/>
          </a:prstGeom>
        </p:spPr>
        <p:txBody>
          <a:bodyPr wrap="square">
            <a:spAutoFit/>
          </a:bodyPr>
          <a:lstStyle/>
          <a:p>
            <a:pPr marL="228600" marR="0">
              <a:lnSpc>
                <a:spcPct val="107000"/>
              </a:lnSpc>
              <a:spcBef>
                <a:spcPts val="0"/>
              </a:spcBef>
              <a:spcAft>
                <a:spcPts val="800"/>
              </a:spcAft>
            </a:pPr>
            <a:r>
              <a:rPr lang="en-US" sz="1400" b="1" dirty="0">
                <a:latin typeface="Calibri" panose="020F0502020204030204" pitchFamily="34" charset="0"/>
                <a:ea typeface="Calibri" panose="020F0502020204030204" pitchFamily="34" charset="0"/>
                <a:cs typeface="Arial" panose="020B0604020202020204" pitchFamily="34" charset="0"/>
              </a:rPr>
              <a:t>Research project</a:t>
            </a:r>
            <a:r>
              <a:rPr lang="en-US" sz="1400" dirty="0">
                <a:latin typeface="Calibri" panose="020F0502020204030204" pitchFamily="34" charset="0"/>
                <a:ea typeface="Calibri" panose="020F0502020204030204" pitchFamily="34" charset="0"/>
                <a:cs typeface="Arial" panose="020B0604020202020204" pitchFamily="34" charset="0"/>
              </a:rPr>
              <a:t>: </a:t>
            </a:r>
            <a:r>
              <a:rPr lang="en-US" sz="1400" i="1" dirty="0">
                <a:latin typeface="Calibri" panose="020F0502020204030204" pitchFamily="34" charset="0"/>
                <a:ea typeface="Calibri" panose="020F0502020204030204" pitchFamily="34" charset="0"/>
                <a:cs typeface="Arial" panose="020B0604020202020204" pitchFamily="34" charset="0"/>
              </a:rPr>
              <a:t>Exploring the Relationship Between Self­-Management and Disease Knowledge Among Adolescents with Sickle Cell Disease.</a:t>
            </a:r>
            <a:endParaRPr lang="en-US" sz="1400" i="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484982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ADD4-10A3-4A81-9712-CCD64A4EA8CA}"/>
              </a:ext>
            </a:extLst>
          </p:cNvPr>
          <p:cNvSpPr>
            <a:spLocks noGrp="1"/>
          </p:cNvSpPr>
          <p:nvPr>
            <p:ph type="title"/>
          </p:nvPr>
        </p:nvSpPr>
        <p:spPr>
          <a:xfrm>
            <a:off x="457200" y="367840"/>
            <a:ext cx="8686800" cy="535154"/>
          </a:xfrm>
        </p:spPr>
        <p:txBody>
          <a:bodyPr anchor="t"/>
          <a:lstStyle/>
          <a:p>
            <a:r>
              <a:rPr lang="en-US" sz="2400" dirty="0"/>
              <a:t>ASH Physician-Scientist Career Development Award</a:t>
            </a:r>
          </a:p>
        </p:txBody>
      </p:sp>
      <p:sp>
        <p:nvSpPr>
          <p:cNvPr id="3" name="Content Placeholder 2">
            <a:extLst>
              <a:ext uri="{FF2B5EF4-FFF2-40B4-BE49-F238E27FC236}">
                <a16:creationId xmlns:a16="http://schemas.microsoft.com/office/drawing/2014/main" id="{C50EAF49-1A43-48C0-8D80-A3FAC82C3E5F}"/>
              </a:ext>
            </a:extLst>
          </p:cNvPr>
          <p:cNvSpPr>
            <a:spLocks noGrp="1"/>
          </p:cNvSpPr>
          <p:nvPr>
            <p:ph idx="1"/>
          </p:nvPr>
        </p:nvSpPr>
        <p:spPr>
          <a:xfrm>
            <a:off x="457201" y="902994"/>
            <a:ext cx="7888405" cy="3712549"/>
          </a:xfrm>
        </p:spPr>
        <p:txBody>
          <a:bodyPr anchor="t"/>
          <a:lstStyle/>
          <a:p>
            <a:pPr marL="0" indent="0">
              <a:buNone/>
            </a:pPr>
            <a:r>
              <a:rPr lang="en-US" sz="1600" dirty="0"/>
              <a:t>Provides an opportunity for first-, second-, and third-year </a:t>
            </a:r>
            <a:r>
              <a:rPr lang="en-US" sz="1600" b="1" dirty="0"/>
              <a:t>medical students </a:t>
            </a:r>
            <a:r>
              <a:rPr lang="en-US" sz="1600" dirty="0"/>
              <a:t>to gain experience in hematology research under the mentorship of an ASH member and to learn more about the specialty. </a:t>
            </a:r>
          </a:p>
          <a:p>
            <a:pPr marL="0" indent="0">
              <a:buNone/>
            </a:pPr>
            <a:endParaRPr lang="en-US" sz="1400" dirty="0"/>
          </a:p>
          <a:p>
            <a:r>
              <a:rPr lang="en-US" sz="1600" dirty="0"/>
              <a:t>Awardees spend more than 80 percent of their time during the immersive, year-long project conducting laboratory, translational, or clinical hematology research.</a:t>
            </a:r>
            <a:endParaRPr lang="en-US" sz="1600" b="1" dirty="0">
              <a:cs typeface="Calibri"/>
            </a:endParaRPr>
          </a:p>
          <a:p>
            <a:r>
              <a:rPr lang="en-US" sz="1600" dirty="0"/>
              <a:t>The award provides $42,000 of funding for a one-year period.</a:t>
            </a:r>
          </a:p>
          <a:p>
            <a:r>
              <a:rPr lang="en-US" sz="1600" dirty="0">
                <a:cs typeface="Calibri"/>
              </a:rPr>
              <a:t>Students can apply for a second year of funding.</a:t>
            </a:r>
          </a:p>
          <a:p>
            <a:r>
              <a:rPr lang="en-US" sz="1600" dirty="0">
                <a:cs typeface="Calibri"/>
              </a:rPr>
              <a:t>Awardees attend the annual meeting and have opportunities to network with committee members and fellow trainees.</a:t>
            </a:r>
          </a:p>
        </p:txBody>
      </p:sp>
      <p:sp>
        <p:nvSpPr>
          <p:cNvPr id="9" name="Rectangle 8">
            <a:extLst>
              <a:ext uri="{FF2B5EF4-FFF2-40B4-BE49-F238E27FC236}">
                <a16:creationId xmlns:a16="http://schemas.microsoft.com/office/drawing/2014/main" id="{4C645AD8-9FFA-4601-87CA-B92BB5843744}"/>
              </a:ext>
            </a:extLst>
          </p:cNvPr>
          <p:cNvSpPr/>
          <p:nvPr/>
        </p:nvSpPr>
        <p:spPr>
          <a:xfrm>
            <a:off x="671332" y="4075819"/>
            <a:ext cx="2537876" cy="461665"/>
          </a:xfrm>
          <a:prstGeom prst="rect">
            <a:avLst/>
          </a:prstGeom>
          <a:solidFill>
            <a:schemeClr val="accent1"/>
          </a:solidFill>
        </p:spPr>
        <p:txBody>
          <a:bodyPr wrap="square">
            <a:spAutoFit/>
          </a:bodyPr>
          <a:lstStyle/>
          <a:p>
            <a:r>
              <a:rPr lang="en-US" sz="1200" b="1" i="1">
                <a:solidFill>
                  <a:schemeClr val="bg1"/>
                </a:solidFill>
              </a:rPr>
              <a:t>Award opens in August and closes in January</a:t>
            </a:r>
          </a:p>
        </p:txBody>
      </p:sp>
    </p:spTree>
    <p:extLst>
      <p:ext uri="{BB962C8B-B14F-4D97-AF65-F5344CB8AC3E}">
        <p14:creationId xmlns:p14="http://schemas.microsoft.com/office/powerpoint/2010/main" val="1524188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ADD4-10A3-4A81-9712-CCD64A4EA8CA}"/>
              </a:ext>
            </a:extLst>
          </p:cNvPr>
          <p:cNvSpPr>
            <a:spLocks noGrp="1"/>
          </p:cNvSpPr>
          <p:nvPr>
            <p:ph type="title"/>
          </p:nvPr>
        </p:nvSpPr>
        <p:spPr>
          <a:xfrm>
            <a:off x="235974" y="349404"/>
            <a:ext cx="8372026" cy="535154"/>
          </a:xfrm>
        </p:spPr>
        <p:txBody>
          <a:bodyPr anchor="t"/>
          <a:lstStyle/>
          <a:p>
            <a:r>
              <a:rPr lang="en-US" sz="2000" dirty="0">
                <a:latin typeface="+mn-lt"/>
              </a:rPr>
              <a:t>Meet Nicholas, </a:t>
            </a:r>
            <a:r>
              <a:rPr lang="en-US" sz="2000" dirty="0">
                <a:latin typeface="+mn-lt"/>
                <a:cs typeface="Calibri"/>
              </a:rPr>
              <a:t>a Medical Student and Two-Time ASH Award Recipient, </a:t>
            </a:r>
            <a:br>
              <a:rPr lang="en-US" sz="2000" dirty="0">
                <a:latin typeface="+mn-lt"/>
                <a:cs typeface="Calibri"/>
              </a:rPr>
            </a:br>
            <a:r>
              <a:rPr lang="en-US" sz="2000" dirty="0">
                <a:latin typeface="+mn-lt"/>
                <a:cs typeface="Calibri"/>
              </a:rPr>
              <a:t>Physician-Scientist and HONORS</a:t>
            </a:r>
            <a:endParaRPr lang="en-US" sz="2000" dirty="0">
              <a:latin typeface="+mn-lt"/>
            </a:endParaRPr>
          </a:p>
        </p:txBody>
      </p:sp>
      <p:sp>
        <p:nvSpPr>
          <p:cNvPr id="3" name="Content Placeholder 2">
            <a:extLst>
              <a:ext uri="{FF2B5EF4-FFF2-40B4-BE49-F238E27FC236}">
                <a16:creationId xmlns:a16="http://schemas.microsoft.com/office/drawing/2014/main" id="{C50EAF49-1A43-48C0-8D80-A3FAC82C3E5F}"/>
              </a:ext>
            </a:extLst>
          </p:cNvPr>
          <p:cNvSpPr>
            <a:spLocks noGrp="1"/>
          </p:cNvSpPr>
          <p:nvPr>
            <p:ph idx="1"/>
          </p:nvPr>
        </p:nvSpPr>
        <p:spPr>
          <a:xfrm>
            <a:off x="420329" y="1990468"/>
            <a:ext cx="4299857" cy="1669300"/>
          </a:xfrm>
        </p:spPr>
        <p:txBody>
          <a:bodyPr anchor="t"/>
          <a:lstStyle/>
          <a:p>
            <a:pPr>
              <a:buNone/>
            </a:pPr>
            <a:endParaRPr lang="en-US" sz="1600">
              <a:solidFill>
                <a:srgbClr val="C00000"/>
              </a:solidFill>
              <a:cs typeface="Calibri"/>
            </a:endParaRPr>
          </a:p>
          <a:p>
            <a:pPr>
              <a:buNone/>
            </a:pPr>
            <a:endParaRPr lang="en-US" sz="1600">
              <a:solidFill>
                <a:srgbClr val="C00000"/>
              </a:solidFill>
              <a:cs typeface="Calibri"/>
            </a:endParaRPr>
          </a:p>
        </p:txBody>
      </p:sp>
      <p:sp>
        <p:nvSpPr>
          <p:cNvPr id="4" name="Rectangle 3">
            <a:extLst>
              <a:ext uri="{FF2B5EF4-FFF2-40B4-BE49-F238E27FC236}">
                <a16:creationId xmlns:a16="http://schemas.microsoft.com/office/drawing/2014/main" id="{25B8CBA8-B00B-4F45-9319-3C164A176D2F}"/>
              </a:ext>
            </a:extLst>
          </p:cNvPr>
          <p:cNvSpPr/>
          <p:nvPr/>
        </p:nvSpPr>
        <p:spPr>
          <a:xfrm>
            <a:off x="235973" y="1140791"/>
            <a:ext cx="4572000" cy="523220"/>
          </a:xfrm>
          <a:prstGeom prst="rect">
            <a:avLst/>
          </a:prstGeom>
        </p:spPr>
        <p:txBody>
          <a:bodyPr anchor="t">
            <a:spAutoFit/>
          </a:bodyPr>
          <a:lstStyle/>
          <a:p>
            <a:r>
              <a:rPr lang="en-US" sz="1400" b="1">
                <a:latin typeface="Calibri" panose="020F0502020204030204" pitchFamily="34" charset="0"/>
                <a:ea typeface="Calibri" panose="020F0502020204030204" pitchFamily="34" charset="0"/>
                <a:cs typeface="Arial" panose="020B0604020202020204" pitchFamily="34" charset="0"/>
              </a:rPr>
              <a:t>Research project</a:t>
            </a:r>
            <a:r>
              <a:rPr lang="en-US" sz="1400">
                <a:latin typeface="Calibri" panose="020F0502020204030204" pitchFamily="34" charset="0"/>
                <a:ea typeface="Calibri" panose="020F0502020204030204" pitchFamily="34" charset="0"/>
                <a:cs typeface="Arial" panose="020B0604020202020204" pitchFamily="34" charset="0"/>
              </a:rPr>
              <a:t>: Translational studies of disseminated intravascular coagulation in sepsis and trauma.</a:t>
            </a:r>
            <a:endParaRPr lang="en-US" sz="1400">
              <a:latin typeface="+mj-lt"/>
              <a:cs typeface="Calibri"/>
            </a:endParaRPr>
          </a:p>
        </p:txBody>
      </p:sp>
      <p:pic>
        <p:nvPicPr>
          <p:cNvPr id="6" name="Picture 6">
            <a:extLst>
              <a:ext uri="{FF2B5EF4-FFF2-40B4-BE49-F238E27FC236}">
                <a16:creationId xmlns:a16="http://schemas.microsoft.com/office/drawing/2014/main" id="{4F5F5630-98CE-4AF2-86BA-0A447EB05F83}"/>
              </a:ext>
            </a:extLst>
          </p:cNvPr>
          <p:cNvPicPr>
            <a:picLocks noChangeAspect="1"/>
          </p:cNvPicPr>
          <p:nvPr/>
        </p:nvPicPr>
        <p:blipFill rotWithShape="1">
          <a:blip r:embed="rId3"/>
          <a:srcRect l="7452" r="26516" b="303"/>
          <a:stretch/>
        </p:blipFill>
        <p:spPr>
          <a:xfrm>
            <a:off x="6262819" y="1661027"/>
            <a:ext cx="2684346" cy="231746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B8CC707-269C-4046-8747-C492ECC44F97}"/>
              </a:ext>
            </a:extLst>
          </p:cNvPr>
          <p:cNvSpPr txBox="1"/>
          <p:nvPr/>
        </p:nvSpPr>
        <p:spPr>
          <a:xfrm>
            <a:off x="285750" y="2038964"/>
            <a:ext cx="5091545" cy="230832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solidFill>
                  <a:srgbClr val="C00000"/>
                </a:solidFill>
                <a:latin typeface="Calibri"/>
              </a:rPr>
              <a:t>"As someone interested in pursuing an academic career, [this award] is huge. There’s a lot that can be accomplished in a year with regards to research productivity. I really feel like I’ve gotten a sense of how academic medicine works.</a:t>
            </a:r>
            <a:endParaRPr lang="en-US" sz="1600" i="1">
              <a:solidFill>
                <a:srgbClr val="C00000"/>
              </a:solidFill>
              <a:latin typeface="Calibri"/>
              <a:cs typeface="Calibri"/>
            </a:endParaRPr>
          </a:p>
          <a:p>
            <a:endParaRPr lang="en-US" sz="1600" i="1">
              <a:solidFill>
                <a:srgbClr val="C00000"/>
              </a:solidFill>
              <a:latin typeface="Calibri"/>
              <a:cs typeface="Calibri"/>
            </a:endParaRPr>
          </a:p>
          <a:p>
            <a:r>
              <a:rPr lang="en-US" sz="1600" i="1">
                <a:solidFill>
                  <a:srgbClr val="C00000"/>
                </a:solidFill>
                <a:latin typeface="Calibri"/>
                <a:cs typeface="Calibri"/>
              </a:rPr>
              <a:t>In addition to my research project on Disseminated Intravascular Coagulation, my supervisor tries to involve me in other aspects of academia – like how to peer review a manuscript and write a grant."</a:t>
            </a:r>
            <a:endParaRPr lang="en-US" i="1">
              <a:cs typeface="Arial"/>
            </a:endParaRPr>
          </a:p>
        </p:txBody>
      </p:sp>
      <p:sp>
        <p:nvSpPr>
          <p:cNvPr id="9" name="TextBox 8">
            <a:extLst>
              <a:ext uri="{FF2B5EF4-FFF2-40B4-BE49-F238E27FC236}">
                <a16:creationId xmlns:a16="http://schemas.microsoft.com/office/drawing/2014/main" id="{05E38CDE-24CD-4BD6-B354-E7BC450882CF}"/>
              </a:ext>
            </a:extLst>
          </p:cNvPr>
          <p:cNvSpPr txBox="1"/>
          <p:nvPr/>
        </p:nvSpPr>
        <p:spPr>
          <a:xfrm>
            <a:off x="3627413" y="4054900"/>
            <a:ext cx="5312723" cy="523220"/>
          </a:xfrm>
          <a:prstGeom prst="rect">
            <a:avLst/>
          </a:prstGeom>
          <a:noFill/>
        </p:spPr>
        <p:txBody>
          <a:bodyPr wrap="square" rtlCol="0" anchor="t">
            <a:spAutoFit/>
          </a:bodyPr>
          <a:lstStyle/>
          <a:p>
            <a:pPr algn="r"/>
            <a:r>
              <a:rPr lang="en-US" sz="1400" b="1"/>
              <a:t>Nicholas Jackson Chornenki </a:t>
            </a:r>
          </a:p>
          <a:p>
            <a:pPr algn="r"/>
            <a:r>
              <a:rPr lang="en-US" sz="1400">
                <a:solidFill>
                  <a:srgbClr val="C00000"/>
                </a:solidFill>
                <a:latin typeface="+mj-lt"/>
              </a:rPr>
              <a:t>McMaster University</a:t>
            </a:r>
            <a:endParaRPr lang="en-US" sz="1400">
              <a:solidFill>
                <a:srgbClr val="C00000"/>
              </a:solidFill>
              <a:latin typeface="+mj-lt"/>
              <a:cs typeface="Calibri"/>
            </a:endParaRPr>
          </a:p>
        </p:txBody>
      </p:sp>
    </p:spTree>
    <p:extLst>
      <p:ext uri="{BB962C8B-B14F-4D97-AF65-F5344CB8AC3E}">
        <p14:creationId xmlns:p14="http://schemas.microsoft.com/office/powerpoint/2010/main" val="2302584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BA60-BE62-4AB1-88B9-D68F82C6EF3D}"/>
              </a:ext>
            </a:extLst>
          </p:cNvPr>
          <p:cNvSpPr>
            <a:spLocks noGrp="1"/>
          </p:cNvSpPr>
          <p:nvPr>
            <p:ph type="title"/>
          </p:nvPr>
        </p:nvSpPr>
        <p:spPr/>
        <p:txBody>
          <a:bodyPr/>
          <a:lstStyle/>
          <a:p>
            <a:r>
              <a:rPr lang="en-US" dirty="0"/>
              <a:t>Hematology?  Are You SURE???</a:t>
            </a:r>
          </a:p>
        </p:txBody>
      </p:sp>
      <p:sp>
        <p:nvSpPr>
          <p:cNvPr id="5" name="Content Placeholder 4">
            <a:extLst>
              <a:ext uri="{FF2B5EF4-FFF2-40B4-BE49-F238E27FC236}">
                <a16:creationId xmlns:a16="http://schemas.microsoft.com/office/drawing/2014/main" id="{E38FA14F-B168-4FC6-910C-4A3D3294B058}"/>
              </a:ext>
            </a:extLst>
          </p:cNvPr>
          <p:cNvSpPr>
            <a:spLocks noGrp="1"/>
          </p:cNvSpPr>
          <p:nvPr>
            <p:ph idx="1"/>
          </p:nvPr>
        </p:nvSpPr>
        <p:spPr>
          <a:xfrm>
            <a:off x="457201" y="1419441"/>
            <a:ext cx="8444516" cy="999768"/>
          </a:xfrm>
        </p:spPr>
        <p:txBody>
          <a:bodyPr anchor="t"/>
          <a:lstStyle/>
          <a:p>
            <a:pPr marL="0" indent="0">
              <a:buNone/>
            </a:pPr>
            <a:r>
              <a:rPr lang="en-US" sz="1700" i="1" dirty="0">
                <a:cs typeface="Arial" panose="020B0604020202020204" pitchFamily="34" charset="0"/>
              </a:rPr>
              <a:t>“Hematologists need to be curious, they need to love puzzles and complex problems, because hematologists don’t stop at any one organ.  Blood is everywhere and blood is life.”</a:t>
            </a:r>
          </a:p>
        </p:txBody>
      </p:sp>
      <p:sp>
        <p:nvSpPr>
          <p:cNvPr id="4" name="TextBox 3">
            <a:extLst>
              <a:ext uri="{FF2B5EF4-FFF2-40B4-BE49-F238E27FC236}">
                <a16:creationId xmlns:a16="http://schemas.microsoft.com/office/drawing/2014/main" id="{ED7C9F92-9708-4EE4-AD12-604C6628A7CD}"/>
              </a:ext>
            </a:extLst>
          </p:cNvPr>
          <p:cNvSpPr txBox="1"/>
          <p:nvPr/>
        </p:nvSpPr>
        <p:spPr>
          <a:xfrm rot="1700330">
            <a:off x="4964137" y="2685012"/>
            <a:ext cx="2930474" cy="369332"/>
          </a:xfrm>
          <a:prstGeom prst="rect">
            <a:avLst/>
          </a:prstGeom>
          <a:noFill/>
        </p:spPr>
        <p:txBody>
          <a:bodyPr wrap="square" rtlCol="0">
            <a:spAutoFit/>
          </a:bodyPr>
          <a:lstStyle/>
          <a:p>
            <a:pPr marL="0" indent="0">
              <a:buNone/>
            </a:pPr>
            <a:r>
              <a:rPr lang="en-US" dirty="0">
                <a:cs typeface="Arial" panose="020B0604020202020204" pitchFamily="34" charset="0"/>
              </a:rPr>
              <a:t>“It makes me feel valued.” </a:t>
            </a:r>
          </a:p>
        </p:txBody>
      </p:sp>
      <p:sp>
        <p:nvSpPr>
          <p:cNvPr id="6" name="TextBox 5">
            <a:extLst>
              <a:ext uri="{FF2B5EF4-FFF2-40B4-BE49-F238E27FC236}">
                <a16:creationId xmlns:a16="http://schemas.microsoft.com/office/drawing/2014/main" id="{254140AC-0830-4B2C-91D2-DD73E56B22A0}"/>
              </a:ext>
            </a:extLst>
          </p:cNvPr>
          <p:cNvSpPr txBox="1"/>
          <p:nvPr/>
        </p:nvSpPr>
        <p:spPr>
          <a:xfrm rot="331840">
            <a:off x="2717245" y="2975505"/>
            <a:ext cx="2228850" cy="646331"/>
          </a:xfrm>
          <a:prstGeom prst="rect">
            <a:avLst/>
          </a:prstGeom>
          <a:noFill/>
        </p:spPr>
        <p:txBody>
          <a:bodyPr wrap="square" rtlCol="0">
            <a:spAutoFit/>
          </a:bodyPr>
          <a:lstStyle/>
          <a:p>
            <a:pPr marL="0" indent="0">
              <a:buNone/>
            </a:pPr>
            <a:r>
              <a:rPr lang="en-US" i="1" dirty="0">
                <a:cs typeface="Arial" panose="020B0604020202020204" pitchFamily="34" charset="0"/>
              </a:rPr>
              <a:t>“Its such a cerebral discipline.”</a:t>
            </a:r>
          </a:p>
        </p:txBody>
      </p:sp>
      <p:sp>
        <p:nvSpPr>
          <p:cNvPr id="7" name="TextBox 6">
            <a:extLst>
              <a:ext uri="{FF2B5EF4-FFF2-40B4-BE49-F238E27FC236}">
                <a16:creationId xmlns:a16="http://schemas.microsoft.com/office/drawing/2014/main" id="{7CD7F142-F04B-40A1-9560-9AD46CD70B9C}"/>
              </a:ext>
            </a:extLst>
          </p:cNvPr>
          <p:cNvSpPr txBox="1"/>
          <p:nvPr/>
        </p:nvSpPr>
        <p:spPr>
          <a:xfrm rot="20848953">
            <a:off x="235441" y="2434563"/>
            <a:ext cx="3943350" cy="369332"/>
          </a:xfrm>
          <a:prstGeom prst="rect">
            <a:avLst/>
          </a:prstGeom>
          <a:noFill/>
        </p:spPr>
        <p:txBody>
          <a:bodyPr wrap="square" rtlCol="0">
            <a:spAutoFit/>
          </a:bodyPr>
          <a:lstStyle/>
          <a:p>
            <a:pPr marL="0" indent="0">
              <a:buNone/>
            </a:pPr>
            <a:r>
              <a:rPr lang="en-US" i="1" dirty="0">
                <a:cs typeface="Arial" panose="020B0604020202020204" pitchFamily="34" charset="0"/>
              </a:rPr>
              <a:t>“I get to both diagnose AND treat.”</a:t>
            </a:r>
          </a:p>
        </p:txBody>
      </p:sp>
      <p:sp>
        <p:nvSpPr>
          <p:cNvPr id="8" name="TextBox 7">
            <a:extLst>
              <a:ext uri="{FF2B5EF4-FFF2-40B4-BE49-F238E27FC236}">
                <a16:creationId xmlns:a16="http://schemas.microsoft.com/office/drawing/2014/main" id="{C6BCD47F-A07E-4F67-A16C-B0E54878A58A}"/>
              </a:ext>
            </a:extLst>
          </p:cNvPr>
          <p:cNvSpPr txBox="1"/>
          <p:nvPr/>
        </p:nvSpPr>
        <p:spPr>
          <a:xfrm rot="21249777">
            <a:off x="1519237" y="3950583"/>
            <a:ext cx="6105526" cy="369332"/>
          </a:xfrm>
          <a:prstGeom prst="rect">
            <a:avLst/>
          </a:prstGeom>
          <a:noFill/>
        </p:spPr>
        <p:txBody>
          <a:bodyPr wrap="square" rtlCol="0">
            <a:spAutoFit/>
          </a:bodyPr>
          <a:lstStyle/>
          <a:p>
            <a:r>
              <a:rPr lang="en-US" dirty="0"/>
              <a:t>My sister had… My mother was… My Brother is…</a:t>
            </a:r>
          </a:p>
        </p:txBody>
      </p:sp>
    </p:spTree>
    <p:extLst>
      <p:ext uri="{BB962C8B-B14F-4D97-AF65-F5344CB8AC3E}">
        <p14:creationId xmlns:p14="http://schemas.microsoft.com/office/powerpoint/2010/main" val="2236673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ADD4-10A3-4A81-9712-CCD64A4EA8CA}"/>
              </a:ext>
            </a:extLst>
          </p:cNvPr>
          <p:cNvSpPr>
            <a:spLocks noGrp="1"/>
          </p:cNvSpPr>
          <p:nvPr>
            <p:ph type="title"/>
          </p:nvPr>
        </p:nvSpPr>
        <p:spPr>
          <a:xfrm>
            <a:off x="390402" y="224491"/>
            <a:ext cx="8296398" cy="535154"/>
          </a:xfrm>
        </p:spPr>
        <p:txBody>
          <a:bodyPr anchor="t"/>
          <a:lstStyle/>
          <a:p>
            <a:r>
              <a:rPr lang="en-US" sz="2400" dirty="0"/>
              <a:t>Hematology Opportunities for the Next Generation </a:t>
            </a:r>
            <a:br>
              <a:rPr lang="en-US" sz="2400" dirty="0"/>
            </a:br>
            <a:r>
              <a:rPr lang="en-US" sz="2400" dirty="0"/>
              <a:t>of Research Scientists (HONORS) Award</a:t>
            </a:r>
            <a:br>
              <a:rPr lang="en-US" sz="2400" dirty="0"/>
            </a:br>
            <a:endParaRPr lang="en-US" sz="2800" dirty="0"/>
          </a:p>
        </p:txBody>
      </p:sp>
      <p:sp>
        <p:nvSpPr>
          <p:cNvPr id="3" name="Content Placeholder 2">
            <a:extLst>
              <a:ext uri="{FF2B5EF4-FFF2-40B4-BE49-F238E27FC236}">
                <a16:creationId xmlns:a16="http://schemas.microsoft.com/office/drawing/2014/main" id="{C50EAF49-1A43-48C0-8D80-A3FAC82C3E5F}"/>
              </a:ext>
            </a:extLst>
          </p:cNvPr>
          <p:cNvSpPr>
            <a:spLocks noGrp="1"/>
          </p:cNvSpPr>
          <p:nvPr>
            <p:ph idx="1"/>
          </p:nvPr>
        </p:nvSpPr>
        <p:spPr>
          <a:xfrm>
            <a:off x="387486" y="1116322"/>
            <a:ext cx="5678944" cy="3261179"/>
          </a:xfrm>
        </p:spPr>
        <p:txBody>
          <a:bodyPr/>
          <a:lstStyle/>
          <a:p>
            <a:pPr marL="0" indent="0">
              <a:buNone/>
            </a:pPr>
            <a:r>
              <a:rPr lang="en-US" sz="1600" dirty="0"/>
              <a:t>Contributes to the development of the next generation of hematologists by providing research funding for first, second, and third-year </a:t>
            </a:r>
            <a:r>
              <a:rPr lang="en-US" sz="1600" b="1" dirty="0"/>
              <a:t>medical</a:t>
            </a:r>
            <a:r>
              <a:rPr lang="en-US" sz="1600" dirty="0"/>
              <a:t> </a:t>
            </a:r>
            <a:r>
              <a:rPr lang="en-US" sz="1600" b="1" dirty="0"/>
              <a:t>students</a:t>
            </a:r>
            <a:r>
              <a:rPr lang="en-US" sz="1600" dirty="0"/>
              <a:t> as well as first- and second-year </a:t>
            </a:r>
            <a:r>
              <a:rPr lang="en-US" sz="1600" b="1" dirty="0"/>
              <a:t>medical residents.</a:t>
            </a:r>
          </a:p>
          <a:p>
            <a:pPr marL="0" indent="0">
              <a:buNone/>
            </a:pPr>
            <a:endParaRPr lang="en-US" sz="900" b="1" dirty="0"/>
          </a:p>
          <a:p>
            <a:pPr marL="400050"/>
            <a:r>
              <a:rPr lang="en-US" sz="1600" dirty="0"/>
              <a:t>Two project options:</a:t>
            </a:r>
          </a:p>
          <a:p>
            <a:pPr marL="800100" lvl="1"/>
            <a:r>
              <a:rPr lang="en-US" sz="1400" dirty="0"/>
              <a:t>Summer- part time, to be conducted during the summer break.</a:t>
            </a:r>
          </a:p>
          <a:p>
            <a:pPr marL="800100" lvl="1"/>
            <a:r>
              <a:rPr lang="en-US" sz="1400" dirty="0"/>
              <a:t>Flexible- part time, to be completed over the course of a year.</a:t>
            </a:r>
            <a:endParaRPr lang="en-US" sz="1600" dirty="0"/>
          </a:p>
          <a:p>
            <a:r>
              <a:rPr lang="en-US" sz="1600" dirty="0"/>
              <a:t>The award provides a $5,000 stipend to support work on a hematology-related research project.</a:t>
            </a:r>
            <a:endParaRPr lang="en-US" sz="1200" dirty="0"/>
          </a:p>
          <a:p>
            <a:r>
              <a:rPr lang="en-US" sz="1600" dirty="0"/>
              <a:t>Awardees can apply for a subsequent experience.</a:t>
            </a:r>
          </a:p>
          <a:p>
            <a:pPr marL="0" indent="0">
              <a:buNone/>
            </a:pPr>
            <a:endParaRPr lang="en-US" sz="800" dirty="0"/>
          </a:p>
        </p:txBody>
      </p:sp>
      <p:sp>
        <p:nvSpPr>
          <p:cNvPr id="4" name="Rectangle 3">
            <a:extLst>
              <a:ext uri="{FF2B5EF4-FFF2-40B4-BE49-F238E27FC236}">
                <a16:creationId xmlns:a16="http://schemas.microsoft.com/office/drawing/2014/main" id="{EC981D35-2B7D-4DC0-9CAB-999FA02DF1FC}"/>
              </a:ext>
            </a:extLst>
          </p:cNvPr>
          <p:cNvSpPr/>
          <p:nvPr/>
        </p:nvSpPr>
        <p:spPr>
          <a:xfrm>
            <a:off x="388898" y="2577290"/>
            <a:ext cx="4800600" cy="369332"/>
          </a:xfrm>
          <a:prstGeom prst="rect">
            <a:avLst/>
          </a:prstGeom>
        </p:spPr>
        <p:txBody>
          <a:bodyPr wrap="square" anchor="t">
            <a:spAutoFit/>
          </a:bodyPr>
          <a:lstStyle/>
          <a:p>
            <a:endParaRPr lang="en-US">
              <a:solidFill>
                <a:srgbClr val="CD113B"/>
              </a:solidFill>
              <a:cs typeface="Arial"/>
            </a:endParaRPr>
          </a:p>
        </p:txBody>
      </p:sp>
      <p:sp>
        <p:nvSpPr>
          <p:cNvPr id="8" name="Rectangle 7">
            <a:extLst>
              <a:ext uri="{FF2B5EF4-FFF2-40B4-BE49-F238E27FC236}">
                <a16:creationId xmlns:a16="http://schemas.microsoft.com/office/drawing/2014/main" id="{8C9A91E2-661C-44EC-AD15-D838E2833E39}"/>
              </a:ext>
            </a:extLst>
          </p:cNvPr>
          <p:cNvSpPr/>
          <p:nvPr/>
        </p:nvSpPr>
        <p:spPr>
          <a:xfrm>
            <a:off x="6493397" y="3575714"/>
            <a:ext cx="2375996" cy="461665"/>
          </a:xfrm>
          <a:prstGeom prst="rect">
            <a:avLst/>
          </a:prstGeom>
          <a:solidFill>
            <a:schemeClr val="accent1"/>
          </a:solidFill>
        </p:spPr>
        <p:txBody>
          <a:bodyPr wrap="square">
            <a:spAutoFit/>
          </a:bodyPr>
          <a:lstStyle/>
          <a:p>
            <a:pPr algn="r"/>
            <a:r>
              <a:rPr lang="en-US" sz="1200" b="1" i="1">
                <a:solidFill>
                  <a:schemeClr val="bg1"/>
                </a:solidFill>
              </a:rPr>
              <a:t>Award opens in August and </a:t>
            </a:r>
          </a:p>
          <a:p>
            <a:pPr algn="r"/>
            <a:r>
              <a:rPr lang="en-US" sz="1200" b="1" i="1">
                <a:solidFill>
                  <a:schemeClr val="bg1"/>
                </a:solidFill>
              </a:rPr>
              <a:t>Closes in February</a:t>
            </a:r>
          </a:p>
        </p:txBody>
      </p:sp>
      <p:pic>
        <p:nvPicPr>
          <p:cNvPr id="6" name="Picture 5">
            <a:extLst>
              <a:ext uri="{FF2B5EF4-FFF2-40B4-BE49-F238E27FC236}">
                <a16:creationId xmlns:a16="http://schemas.microsoft.com/office/drawing/2014/main" id="{95E8B2DD-C0EB-488C-A119-CB05908C4F81}"/>
              </a:ext>
            </a:extLst>
          </p:cNvPr>
          <p:cNvPicPr>
            <a:picLocks noChangeAspect="1"/>
          </p:cNvPicPr>
          <p:nvPr/>
        </p:nvPicPr>
        <p:blipFill rotWithShape="1">
          <a:blip r:embed="rId3"/>
          <a:srcRect l="8332" r="7186"/>
          <a:stretch/>
        </p:blipFill>
        <p:spPr>
          <a:xfrm>
            <a:off x="6271327" y="1387887"/>
            <a:ext cx="2612782" cy="20722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0334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B188-135F-46CC-896B-C285A2C8A784}"/>
              </a:ext>
            </a:extLst>
          </p:cNvPr>
          <p:cNvSpPr>
            <a:spLocks noGrp="1"/>
          </p:cNvSpPr>
          <p:nvPr>
            <p:ph type="title"/>
          </p:nvPr>
        </p:nvSpPr>
        <p:spPr/>
        <p:txBody>
          <a:bodyPr/>
          <a:lstStyle/>
          <a:p>
            <a:r>
              <a:rPr lang="en-US" sz="2400" dirty="0"/>
              <a:t>Minority Resident Hematology Award Program (MRHAP)</a:t>
            </a:r>
          </a:p>
        </p:txBody>
      </p:sp>
      <p:sp>
        <p:nvSpPr>
          <p:cNvPr id="3" name="Content Placeholder 2">
            <a:extLst>
              <a:ext uri="{FF2B5EF4-FFF2-40B4-BE49-F238E27FC236}">
                <a16:creationId xmlns:a16="http://schemas.microsoft.com/office/drawing/2014/main" id="{7FD196D1-782F-4BF0-ABD4-17A3F7DCF8E7}"/>
              </a:ext>
            </a:extLst>
          </p:cNvPr>
          <p:cNvSpPr>
            <a:spLocks noGrp="1"/>
          </p:cNvSpPr>
          <p:nvPr>
            <p:ph idx="1"/>
          </p:nvPr>
        </p:nvSpPr>
        <p:spPr>
          <a:xfrm>
            <a:off x="3089564" y="902994"/>
            <a:ext cx="5597236" cy="3658711"/>
          </a:xfrm>
        </p:spPr>
        <p:txBody>
          <a:bodyPr/>
          <a:lstStyle/>
          <a:p>
            <a:pPr marL="57150" indent="0">
              <a:buNone/>
            </a:pPr>
            <a:r>
              <a:rPr lang="en-US" sz="1600" dirty="0"/>
              <a:t>Offers a unique opportunity for first- and second-year </a:t>
            </a:r>
            <a:r>
              <a:rPr lang="en-US" sz="1600" b="1" dirty="0"/>
              <a:t>underrepresented minority resident physicians</a:t>
            </a:r>
            <a:r>
              <a:rPr lang="en-US" sz="1600" dirty="0"/>
              <a:t> to get exposure to the field of hematology and conduct hands-on research under the guidance of an ASH member and research mentor.</a:t>
            </a:r>
          </a:p>
          <a:p>
            <a:pPr marL="0" indent="0">
              <a:buNone/>
            </a:pPr>
            <a:endParaRPr lang="en-US" sz="900" dirty="0"/>
          </a:p>
          <a:p>
            <a:pPr marL="0" indent="0">
              <a:buNone/>
            </a:pPr>
            <a:r>
              <a:rPr lang="en-US" sz="1600" dirty="0"/>
              <a:t>The award provides:</a:t>
            </a:r>
          </a:p>
          <a:p>
            <a:pPr marL="0" indent="0">
              <a:buNone/>
            </a:pPr>
            <a:endParaRPr lang="en-US" sz="900" dirty="0"/>
          </a:p>
          <a:p>
            <a:r>
              <a:rPr lang="en-US" sz="1600" dirty="0"/>
              <a:t>The guidance of a research and career-development mentor.</a:t>
            </a:r>
          </a:p>
          <a:p>
            <a:r>
              <a:rPr lang="en-US" sz="1600" dirty="0"/>
              <a:t>$5,000 stipend to support their research project.</a:t>
            </a:r>
          </a:p>
          <a:p>
            <a:r>
              <a:rPr lang="en-US" sz="1600" dirty="0"/>
              <a:t>Complimentary ASH membership throughout residency.</a:t>
            </a:r>
          </a:p>
          <a:p>
            <a:pPr marL="0" indent="0">
              <a:buNone/>
            </a:pPr>
            <a:endParaRPr lang="en-US" sz="800" dirty="0"/>
          </a:p>
          <a:p>
            <a:endParaRPr lang="en-US" sz="1400" dirty="0"/>
          </a:p>
          <a:p>
            <a:pPr marL="0" indent="0">
              <a:buNone/>
            </a:pPr>
            <a:endParaRPr lang="en-US" sz="1400" dirty="0"/>
          </a:p>
        </p:txBody>
      </p:sp>
      <p:sp>
        <p:nvSpPr>
          <p:cNvPr id="6" name="TextBox 5">
            <a:extLst>
              <a:ext uri="{FF2B5EF4-FFF2-40B4-BE49-F238E27FC236}">
                <a16:creationId xmlns:a16="http://schemas.microsoft.com/office/drawing/2014/main" id="{73153694-8F44-4D5B-BADD-99AB881A9526}"/>
              </a:ext>
            </a:extLst>
          </p:cNvPr>
          <p:cNvSpPr txBox="1"/>
          <p:nvPr/>
        </p:nvSpPr>
        <p:spPr>
          <a:xfrm>
            <a:off x="386021" y="3805900"/>
            <a:ext cx="2320119" cy="461665"/>
          </a:xfrm>
          <a:prstGeom prst="rect">
            <a:avLst/>
          </a:prstGeom>
          <a:solidFill>
            <a:schemeClr val="accent1"/>
          </a:solidFill>
        </p:spPr>
        <p:txBody>
          <a:bodyPr wrap="square" rtlCol="0">
            <a:spAutoFit/>
          </a:bodyPr>
          <a:lstStyle/>
          <a:p>
            <a:r>
              <a:rPr lang="en-US" sz="1200" b="1" i="1">
                <a:solidFill>
                  <a:schemeClr val="bg1"/>
                </a:solidFill>
              </a:rPr>
              <a:t>Award opens in August and closes in January</a:t>
            </a:r>
          </a:p>
        </p:txBody>
      </p:sp>
      <p:pic>
        <p:nvPicPr>
          <p:cNvPr id="7" name="Picture 6" descr="A person wearing a suit and tie&#10;&#10;Description generated with very high confidence">
            <a:extLst>
              <a:ext uri="{FF2B5EF4-FFF2-40B4-BE49-F238E27FC236}">
                <a16:creationId xmlns:a16="http://schemas.microsoft.com/office/drawing/2014/main" id="{580C6F69-13CB-4F24-BF4A-4F92635EB267}"/>
              </a:ext>
            </a:extLst>
          </p:cNvPr>
          <p:cNvPicPr>
            <a:picLocks noChangeAspect="1"/>
          </p:cNvPicPr>
          <p:nvPr/>
        </p:nvPicPr>
        <p:blipFill rotWithShape="1">
          <a:blip r:embed="rId3"/>
          <a:srcRect t="19347" r="1895"/>
          <a:stretch/>
        </p:blipFill>
        <p:spPr>
          <a:xfrm>
            <a:off x="442633" y="995849"/>
            <a:ext cx="2206896" cy="2721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1825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ADD4-10A3-4A81-9712-CCD64A4EA8CA}"/>
              </a:ext>
            </a:extLst>
          </p:cNvPr>
          <p:cNvSpPr>
            <a:spLocks noGrp="1"/>
          </p:cNvSpPr>
          <p:nvPr>
            <p:ph type="title"/>
          </p:nvPr>
        </p:nvSpPr>
        <p:spPr/>
        <p:txBody>
          <a:bodyPr/>
          <a:lstStyle/>
          <a:p>
            <a:r>
              <a:rPr lang="en-US" sz="2000" dirty="0"/>
              <a:t>Meet Elisa, a medical resident and </a:t>
            </a:r>
            <a:r>
              <a:rPr lang="en-US" sz="2000" dirty="0">
                <a:latin typeface="Calibri"/>
                <a:cs typeface="Calibri"/>
              </a:rPr>
              <a:t>two-time ASH award recipient of MMSAP and MRHAP</a:t>
            </a:r>
            <a:endParaRPr lang="en-US" sz="2000" dirty="0"/>
          </a:p>
        </p:txBody>
      </p:sp>
      <p:sp>
        <p:nvSpPr>
          <p:cNvPr id="3" name="Content Placeholder 2">
            <a:extLst>
              <a:ext uri="{FF2B5EF4-FFF2-40B4-BE49-F238E27FC236}">
                <a16:creationId xmlns:a16="http://schemas.microsoft.com/office/drawing/2014/main" id="{C50EAF49-1A43-48C0-8D80-A3FAC82C3E5F}"/>
              </a:ext>
            </a:extLst>
          </p:cNvPr>
          <p:cNvSpPr>
            <a:spLocks noGrp="1"/>
          </p:cNvSpPr>
          <p:nvPr>
            <p:ph idx="1"/>
          </p:nvPr>
        </p:nvSpPr>
        <p:spPr>
          <a:xfrm>
            <a:off x="447993" y="1952543"/>
            <a:ext cx="5244353" cy="1669300"/>
          </a:xfrm>
        </p:spPr>
        <p:txBody>
          <a:bodyPr/>
          <a:lstStyle/>
          <a:p>
            <a:pPr marL="0" indent="0">
              <a:buNone/>
            </a:pPr>
            <a:r>
              <a:rPr lang="en-US" i="1" dirty="0">
                <a:solidFill>
                  <a:srgbClr val="C00000"/>
                </a:solidFill>
              </a:rPr>
              <a:t>"What I have learned and continue to learn from my mentor through our conversations about research, academic life, working as a clinician, and even work-life balance, has far exceeded my expectations.“</a:t>
            </a:r>
          </a:p>
          <a:p>
            <a:pPr marL="0" indent="0">
              <a:buNone/>
            </a:pPr>
            <a:endParaRPr lang="en-US" sz="1600" b="1" i="1" dirty="0">
              <a:solidFill>
                <a:srgbClr val="C00000"/>
              </a:solidFill>
            </a:endParaRPr>
          </a:p>
        </p:txBody>
      </p:sp>
      <p:pic>
        <p:nvPicPr>
          <p:cNvPr id="8196" name="Picture 4" descr="Image result for Elisa K. Quiroz">
            <a:extLst>
              <a:ext uri="{FF2B5EF4-FFF2-40B4-BE49-F238E27FC236}">
                <a16:creationId xmlns:a16="http://schemas.microsoft.com/office/drawing/2014/main" id="{63758A6E-CC95-408E-9846-528BB8649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5492" y="1534485"/>
            <a:ext cx="2265465" cy="2265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6">
            <a:extLst>
              <a:ext uri="{FF2B5EF4-FFF2-40B4-BE49-F238E27FC236}">
                <a16:creationId xmlns:a16="http://schemas.microsoft.com/office/drawing/2014/main" id="{91DEE989-1830-46B2-BDBB-E0F9D78A80B0}"/>
              </a:ext>
            </a:extLst>
          </p:cNvPr>
          <p:cNvSpPr/>
          <p:nvPr/>
        </p:nvSpPr>
        <p:spPr>
          <a:xfrm>
            <a:off x="457200" y="1208967"/>
            <a:ext cx="4572000" cy="523220"/>
          </a:xfrm>
          <a:prstGeom prst="rect">
            <a:avLst/>
          </a:prstGeom>
        </p:spPr>
        <p:txBody>
          <a:bodyPr anchor="t">
            <a:spAutoFit/>
          </a:bodyPr>
          <a:lstStyle/>
          <a:p>
            <a:r>
              <a:rPr lang="en-US" sz="1400" b="1" dirty="0">
                <a:latin typeface="Calibri" panose="020F0502020204030204" pitchFamily="34" charset="0"/>
                <a:ea typeface="Calibri" panose="020F0502020204030204" pitchFamily="34" charset="0"/>
                <a:cs typeface="Arial" panose="020B0604020202020204" pitchFamily="34" charset="0"/>
              </a:rPr>
              <a:t>Research project</a:t>
            </a:r>
            <a:r>
              <a:rPr lang="en-US" sz="1400" dirty="0">
                <a:latin typeface="Calibri" panose="020F0502020204030204" pitchFamily="34" charset="0"/>
                <a:ea typeface="Calibri" panose="020F0502020204030204" pitchFamily="34" charset="0"/>
                <a:cs typeface="Arial" panose="020B0604020202020204" pitchFamily="34" charset="0"/>
              </a:rPr>
              <a:t>: </a:t>
            </a:r>
            <a:r>
              <a:rPr lang="en-US" sz="1400" i="1" dirty="0">
                <a:latin typeface="+mn-lt"/>
              </a:rPr>
              <a:t>Acute Lymphoblastic Leukemia in the Latino Population.</a:t>
            </a:r>
            <a:endParaRPr lang="en-US" sz="1400" dirty="0">
              <a:latin typeface="+mn-lt"/>
              <a:cs typeface="Calibri"/>
            </a:endParaRPr>
          </a:p>
        </p:txBody>
      </p:sp>
      <p:sp>
        <p:nvSpPr>
          <p:cNvPr id="8" name="TextBox 7">
            <a:extLst>
              <a:ext uri="{FF2B5EF4-FFF2-40B4-BE49-F238E27FC236}">
                <a16:creationId xmlns:a16="http://schemas.microsoft.com/office/drawing/2014/main" id="{7E14A956-A41E-4618-B042-14D9D8237245}"/>
              </a:ext>
            </a:extLst>
          </p:cNvPr>
          <p:cNvSpPr txBox="1"/>
          <p:nvPr/>
        </p:nvSpPr>
        <p:spPr>
          <a:xfrm>
            <a:off x="3374077" y="4020306"/>
            <a:ext cx="5312723" cy="523220"/>
          </a:xfrm>
          <a:prstGeom prst="rect">
            <a:avLst/>
          </a:prstGeom>
          <a:noFill/>
        </p:spPr>
        <p:txBody>
          <a:bodyPr wrap="square" rtlCol="0" anchor="t">
            <a:spAutoFit/>
          </a:bodyPr>
          <a:lstStyle/>
          <a:p>
            <a:pPr algn="r"/>
            <a:r>
              <a:rPr lang="en-US" sz="1400" b="1"/>
              <a:t>Elisa K. Quiroz, MD</a:t>
            </a:r>
          </a:p>
          <a:p>
            <a:pPr algn="r"/>
            <a:r>
              <a:rPr lang="en-US" sz="1400">
                <a:solidFill>
                  <a:srgbClr val="C00000"/>
                </a:solidFill>
                <a:latin typeface="+mj-lt"/>
              </a:rPr>
              <a:t>Beaumont Health</a:t>
            </a:r>
            <a:endParaRPr lang="en-US" sz="1400">
              <a:solidFill>
                <a:srgbClr val="C00000"/>
              </a:solidFill>
              <a:latin typeface="+mj-lt"/>
              <a:cs typeface="Calibri"/>
            </a:endParaRPr>
          </a:p>
        </p:txBody>
      </p:sp>
      <p:sp>
        <p:nvSpPr>
          <p:cNvPr id="9" name="Rectangle 8">
            <a:extLst>
              <a:ext uri="{FF2B5EF4-FFF2-40B4-BE49-F238E27FC236}">
                <a16:creationId xmlns:a16="http://schemas.microsoft.com/office/drawing/2014/main" id="{0EA1FC82-B232-47B5-B476-8B099365046B}"/>
              </a:ext>
            </a:extLst>
          </p:cNvPr>
          <p:cNvSpPr/>
          <p:nvPr/>
        </p:nvSpPr>
        <p:spPr>
          <a:xfrm>
            <a:off x="447993" y="3898386"/>
            <a:ext cx="6220263" cy="738664"/>
          </a:xfrm>
          <a:prstGeom prst="rect">
            <a:avLst/>
          </a:prstGeom>
        </p:spPr>
        <p:txBody>
          <a:bodyPr wrap="square" anchor="t">
            <a:spAutoFit/>
          </a:bodyPr>
          <a:lstStyle/>
          <a:p>
            <a:r>
              <a:rPr lang="en-US" sz="1400">
                <a:latin typeface="Calibri" panose="020F0502020204030204" pitchFamily="34" charset="0"/>
                <a:ea typeface="Calibri" panose="020F0502020204030204" pitchFamily="34" charset="0"/>
                <a:cs typeface="Arial" panose="020B0604020202020204" pitchFamily="34" charset="0"/>
              </a:rPr>
              <a:t>Elisa is one of 24 individuals who have successfully navigated the longitudinal pathway of ASH MRI programs, competing for and receiving funding for multiple supported research projects.</a:t>
            </a:r>
            <a:endParaRPr lang="en-US" sz="1400" dirty="0">
              <a:latin typeface="+mn-lt"/>
              <a:cs typeface="Calibri"/>
            </a:endParaRPr>
          </a:p>
        </p:txBody>
      </p:sp>
    </p:spTree>
    <p:extLst>
      <p:ext uri="{BB962C8B-B14F-4D97-AF65-F5344CB8AC3E}">
        <p14:creationId xmlns:p14="http://schemas.microsoft.com/office/powerpoint/2010/main" val="29507271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848E-F54A-4D35-A46E-F2C32482BBC1}"/>
              </a:ext>
            </a:extLst>
          </p:cNvPr>
          <p:cNvSpPr>
            <a:spLocks noGrp="1"/>
          </p:cNvSpPr>
          <p:nvPr>
            <p:ph type="title"/>
          </p:nvPr>
        </p:nvSpPr>
        <p:spPr/>
        <p:txBody>
          <a:bodyPr anchor="t"/>
          <a:lstStyle/>
          <a:p>
            <a:pPr algn="ctr"/>
            <a:r>
              <a:rPr lang="en-US" sz="2600">
                <a:solidFill>
                  <a:schemeClr val="tx1"/>
                </a:solidFill>
                <a:hlinkClick r:id="rId3"/>
              </a:rPr>
              <a:t>Career-Enhancement Awards and Training Programs</a:t>
            </a:r>
          </a:p>
          <a:p>
            <a:pPr algn="ctr"/>
            <a:endParaRPr lang="en-US">
              <a:solidFill>
                <a:schemeClr val="tx1"/>
              </a:solidFill>
            </a:endParaRPr>
          </a:p>
        </p:txBody>
      </p:sp>
      <p:sp>
        <p:nvSpPr>
          <p:cNvPr id="6" name="TextBox 5">
            <a:extLst>
              <a:ext uri="{FF2B5EF4-FFF2-40B4-BE49-F238E27FC236}">
                <a16:creationId xmlns:a16="http://schemas.microsoft.com/office/drawing/2014/main" id="{73A52297-4E42-42C8-9A42-7A15B98E5BE9}"/>
              </a:ext>
            </a:extLst>
          </p:cNvPr>
          <p:cNvSpPr txBox="1"/>
          <p:nvPr/>
        </p:nvSpPr>
        <p:spPr>
          <a:xfrm>
            <a:off x="457200" y="892750"/>
            <a:ext cx="7530353" cy="3970318"/>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en-US" dirty="0">
                <a:latin typeface="+mn-lt"/>
              </a:rPr>
              <a:t>Minority Graduate Student Abstract Achievement Award (MGSAAA).</a:t>
            </a:r>
          </a:p>
          <a:p>
            <a:pPr marL="285750" indent="-285750">
              <a:lnSpc>
                <a:spcPct val="150000"/>
              </a:lnSpc>
              <a:buFont typeface="Arial" panose="020B0604020202020204" pitchFamily="34" charset="0"/>
              <a:buChar char="•"/>
            </a:pPr>
            <a:r>
              <a:rPr lang="en-US" dirty="0">
                <a:latin typeface="+mn-lt"/>
              </a:rPr>
              <a:t>Abstract Achievement Awards.</a:t>
            </a:r>
          </a:p>
          <a:p>
            <a:pPr marL="285750" indent="-285750">
              <a:lnSpc>
                <a:spcPct val="150000"/>
              </a:lnSpc>
              <a:buFont typeface="Arial" panose="020B0604020202020204" pitchFamily="34" charset="0"/>
              <a:buChar char="•"/>
            </a:pPr>
            <a:r>
              <a:rPr lang="en-US" dirty="0">
                <a:latin typeface="+mn-lt"/>
              </a:rPr>
              <a:t>Harold Amos Medical Faculty Development Program (ASH-AMFDP).</a:t>
            </a:r>
          </a:p>
          <a:p>
            <a:pPr marL="285750" indent="-285750">
              <a:lnSpc>
                <a:spcPct val="150000"/>
              </a:lnSpc>
              <a:buFont typeface="Arial" panose="020B0604020202020204" pitchFamily="34" charset="0"/>
              <a:buChar char="•"/>
            </a:pPr>
            <a:r>
              <a:rPr lang="en-US" dirty="0">
                <a:latin typeface="+mn-lt"/>
              </a:rPr>
              <a:t>ASH Research Training Award for Fellows</a:t>
            </a:r>
            <a:r>
              <a:rPr lang="en-US" dirty="0">
                <a:latin typeface="+mn-lt"/>
                <a:ea typeface="+mj-lt"/>
                <a:cs typeface="+mj-lt"/>
              </a:rPr>
              <a:t> (RTAF).</a:t>
            </a:r>
          </a:p>
          <a:p>
            <a:pPr marL="285750" indent="-285750">
              <a:lnSpc>
                <a:spcPct val="150000"/>
              </a:lnSpc>
              <a:buFont typeface="Arial" panose="020B0604020202020204" pitchFamily="34" charset="0"/>
              <a:buChar char="•"/>
            </a:pPr>
            <a:r>
              <a:rPr lang="en-US" dirty="0">
                <a:solidFill>
                  <a:srgbClr val="000000"/>
                </a:solidFill>
                <a:latin typeface="+mn-lt"/>
                <a:cs typeface="Calibri"/>
              </a:rPr>
              <a:t>Clinical Research Training Institute</a:t>
            </a:r>
            <a:r>
              <a:rPr lang="en-US" dirty="0">
                <a:latin typeface="+mn-lt"/>
                <a:cs typeface="Calibri"/>
              </a:rPr>
              <a:t> (CRTI).</a:t>
            </a:r>
          </a:p>
          <a:p>
            <a:pPr marL="285750" indent="-285750">
              <a:lnSpc>
                <a:spcPct val="150000"/>
              </a:lnSpc>
              <a:buFont typeface="Arial" panose="020B0604020202020204" pitchFamily="34" charset="0"/>
              <a:buChar char="•"/>
            </a:pPr>
            <a:r>
              <a:rPr lang="en-US" dirty="0">
                <a:solidFill>
                  <a:srgbClr val="000000"/>
                </a:solidFill>
                <a:latin typeface="+mn-lt"/>
                <a:cs typeface="Calibri"/>
              </a:rPr>
              <a:t>Translational Research Training in Hematology (TRTH).</a:t>
            </a:r>
            <a:endParaRPr lang="en-US" dirty="0">
              <a:latin typeface="+mn-lt"/>
              <a:cs typeface="Calibri"/>
            </a:endParaRPr>
          </a:p>
          <a:p>
            <a:pPr marL="285750" indent="-285750">
              <a:lnSpc>
                <a:spcPct val="150000"/>
              </a:lnSpc>
              <a:buFont typeface="Arial" panose="020B0604020202020204" pitchFamily="34" charset="0"/>
              <a:buChar char="•"/>
            </a:pPr>
            <a:r>
              <a:rPr lang="en-US" dirty="0">
                <a:latin typeface="+mn-lt"/>
              </a:rPr>
              <a:t>ASH Scholar Award.</a:t>
            </a:r>
            <a:endParaRPr lang="en-US" dirty="0">
              <a:latin typeface="+mn-lt"/>
              <a:cs typeface="Calibri"/>
            </a:endParaRPr>
          </a:p>
          <a:p>
            <a:pPr marL="285750" indent="-285750">
              <a:lnSpc>
                <a:spcPct val="150000"/>
              </a:lnSpc>
              <a:buFont typeface="Arial" panose="020B0604020202020204" pitchFamily="34" charset="0"/>
              <a:buChar char="•"/>
            </a:pPr>
            <a:r>
              <a:rPr lang="en-US" dirty="0">
                <a:solidFill>
                  <a:srgbClr val="000000"/>
                </a:solidFill>
                <a:latin typeface="+mn-lt"/>
                <a:cs typeface="Calibri"/>
              </a:rPr>
              <a:t>ASH Medical Educators Institute (ASH MEI).</a:t>
            </a:r>
          </a:p>
          <a:p>
            <a:pPr marL="285750" indent="-285750">
              <a:buFont typeface="Arial" panose="020B0604020202020204" pitchFamily="34" charset="0"/>
              <a:buChar char="•"/>
            </a:pPr>
            <a:endParaRPr lang="en-US" dirty="0">
              <a:solidFill>
                <a:srgbClr val="FFFFFF"/>
              </a:solidFill>
              <a:latin typeface="+mj-lt"/>
              <a:ea typeface="+mj-lt"/>
              <a:cs typeface="+mj-lt"/>
            </a:endParaRPr>
          </a:p>
          <a:p>
            <a:pPr marL="285750" indent="-285750">
              <a:buFont typeface="Arial" panose="020B0604020202020204" pitchFamily="34" charset="0"/>
              <a:buChar char="•"/>
            </a:pPr>
            <a:endParaRPr lang="en-US" dirty="0">
              <a:solidFill>
                <a:srgbClr val="C00000"/>
              </a:solidFill>
              <a:latin typeface="+mj-lt"/>
              <a:cs typeface="Calibri"/>
            </a:endParaRPr>
          </a:p>
        </p:txBody>
      </p:sp>
      <p:pic>
        <p:nvPicPr>
          <p:cNvPr id="7" name="Picture 6">
            <a:extLst>
              <a:ext uri="{FF2B5EF4-FFF2-40B4-BE49-F238E27FC236}">
                <a16:creationId xmlns:a16="http://schemas.microsoft.com/office/drawing/2014/main" id="{1E216764-BEC2-4243-A01F-353DA4CFE7D6}"/>
              </a:ext>
            </a:extLst>
          </p:cNvPr>
          <p:cNvPicPr>
            <a:picLocks noChangeAspect="1"/>
          </p:cNvPicPr>
          <p:nvPr/>
        </p:nvPicPr>
        <p:blipFill>
          <a:blip r:embed="rId4"/>
          <a:stretch>
            <a:fillRect/>
          </a:stretch>
        </p:blipFill>
        <p:spPr>
          <a:xfrm>
            <a:off x="6665320" y="2373686"/>
            <a:ext cx="2154998" cy="143562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A7705B2-4CE3-4004-81C5-AE537AD63745}"/>
              </a:ext>
            </a:extLst>
          </p:cNvPr>
          <p:cNvSpPr txBox="1"/>
          <p:nvPr/>
        </p:nvSpPr>
        <p:spPr>
          <a:xfrm>
            <a:off x="6547764" y="3912883"/>
            <a:ext cx="2569403" cy="523220"/>
          </a:xfrm>
          <a:prstGeom prst="rect">
            <a:avLst/>
          </a:prstGeom>
          <a:noFill/>
        </p:spPr>
        <p:txBody>
          <a:bodyPr wrap="square" rtlCol="0">
            <a:spAutoFit/>
          </a:bodyPr>
          <a:lstStyle/>
          <a:p>
            <a:r>
              <a:rPr lang="en-US" sz="1400" dirty="0"/>
              <a:t>Awardees networking at the ASH-AMFDP event.</a:t>
            </a:r>
          </a:p>
        </p:txBody>
      </p:sp>
    </p:spTree>
    <p:extLst>
      <p:ext uri="{BB962C8B-B14F-4D97-AF65-F5344CB8AC3E}">
        <p14:creationId xmlns:p14="http://schemas.microsoft.com/office/powerpoint/2010/main" val="552593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B188-135F-46CC-896B-C285A2C8A784}"/>
              </a:ext>
            </a:extLst>
          </p:cNvPr>
          <p:cNvSpPr>
            <a:spLocks noGrp="1"/>
          </p:cNvSpPr>
          <p:nvPr>
            <p:ph type="title"/>
          </p:nvPr>
        </p:nvSpPr>
        <p:spPr/>
        <p:txBody>
          <a:bodyPr/>
          <a:lstStyle/>
          <a:p>
            <a:r>
              <a:rPr lang="en-US" sz="2400" dirty="0">
                <a:solidFill>
                  <a:srgbClr val="C00000"/>
                </a:solidFill>
              </a:rPr>
              <a:t>Minority Graduate Student Abstract Achievement Award (MGSAAA)</a:t>
            </a:r>
          </a:p>
        </p:txBody>
      </p:sp>
      <p:sp>
        <p:nvSpPr>
          <p:cNvPr id="3" name="Content Placeholder 2">
            <a:extLst>
              <a:ext uri="{FF2B5EF4-FFF2-40B4-BE49-F238E27FC236}">
                <a16:creationId xmlns:a16="http://schemas.microsoft.com/office/drawing/2014/main" id="{7FD196D1-782F-4BF0-ABD4-17A3F7DCF8E7}"/>
              </a:ext>
            </a:extLst>
          </p:cNvPr>
          <p:cNvSpPr>
            <a:spLocks noGrp="1"/>
          </p:cNvSpPr>
          <p:nvPr>
            <p:ph idx="1"/>
          </p:nvPr>
        </p:nvSpPr>
        <p:spPr>
          <a:xfrm>
            <a:off x="381000" y="1258043"/>
            <a:ext cx="6197220" cy="2915767"/>
          </a:xfrm>
        </p:spPr>
        <p:txBody>
          <a:bodyPr anchor="t"/>
          <a:lstStyle/>
          <a:p>
            <a:pPr marL="57150" indent="0">
              <a:spcBef>
                <a:spcPts val="500"/>
              </a:spcBef>
              <a:buNone/>
            </a:pPr>
            <a:r>
              <a:rPr lang="en-US" sz="1600" dirty="0"/>
              <a:t>Designed to attract and/or retain underrepresented minority </a:t>
            </a:r>
            <a:r>
              <a:rPr lang="en-US" sz="1600" b="1" dirty="0"/>
              <a:t>PhD students </a:t>
            </a:r>
            <a:r>
              <a:rPr lang="en-US" sz="1600" dirty="0"/>
              <a:t>to the field of hematology through the ASH annual meeting. </a:t>
            </a:r>
            <a:endParaRPr lang="en-US" dirty="0">
              <a:cs typeface="Calibri"/>
            </a:endParaRPr>
          </a:p>
          <a:p>
            <a:pPr marL="57150" indent="0">
              <a:spcBef>
                <a:spcPts val="500"/>
              </a:spcBef>
              <a:buNone/>
            </a:pPr>
            <a:r>
              <a:rPr lang="en-US" sz="1600" dirty="0"/>
              <a:t>At the meeting, students have the opportunity to hear the latest advances in hematology research, and interact with ASH leadership, senior researchers, minority physicians, scientists, and students.</a:t>
            </a:r>
            <a:endParaRPr lang="en-US" sz="1600" dirty="0">
              <a:cs typeface="Calibri"/>
            </a:endParaRPr>
          </a:p>
          <a:p>
            <a:pPr marL="0" indent="0">
              <a:lnSpc>
                <a:spcPct val="150000"/>
              </a:lnSpc>
              <a:buNone/>
            </a:pPr>
            <a:r>
              <a:rPr lang="en-US" sz="1600" dirty="0"/>
              <a:t>The award provides:</a:t>
            </a:r>
            <a:endParaRPr lang="en-US" sz="1600" dirty="0">
              <a:cs typeface="Calibri"/>
            </a:endParaRPr>
          </a:p>
          <a:p>
            <a:pPr lvl="1">
              <a:buFont typeface="Arial" panose="020B0604020202020204" pitchFamily="34" charset="0"/>
              <a:buChar char="•"/>
            </a:pPr>
            <a:r>
              <a:rPr lang="en-US" sz="1600" dirty="0"/>
              <a:t>$1,500 stipend.</a:t>
            </a:r>
            <a:endParaRPr lang="en-US" sz="1600" dirty="0">
              <a:cs typeface="Calibri"/>
            </a:endParaRPr>
          </a:p>
          <a:p>
            <a:pPr lvl="1">
              <a:buFont typeface="Arial" panose="020B0604020202020204" pitchFamily="34" charset="0"/>
              <a:buChar char="•"/>
            </a:pPr>
            <a:r>
              <a:rPr lang="en-US" sz="1600" dirty="0"/>
              <a:t>Complimentary ASH membership.</a:t>
            </a:r>
            <a:endParaRPr lang="en-US" sz="1600" dirty="0">
              <a:cs typeface="Calibri"/>
            </a:endParaRPr>
          </a:p>
          <a:p>
            <a:pPr lvl="1">
              <a:buFont typeface="Arial" panose="020B0604020202020204" pitchFamily="34" charset="0"/>
              <a:buChar char="•"/>
            </a:pPr>
            <a:r>
              <a:rPr lang="en-US" sz="1600" dirty="0"/>
              <a:t>Online subscription to ASH journal, </a:t>
            </a:r>
            <a:r>
              <a:rPr lang="en-US" sz="1600" i="1" dirty="0"/>
              <a:t>Blood®.</a:t>
            </a:r>
            <a:endParaRPr lang="en-US" sz="1600" i="1" dirty="0">
              <a:cs typeface="Calibri"/>
            </a:endParaRPr>
          </a:p>
          <a:p>
            <a:pPr lvl="1">
              <a:buFont typeface="Arial" panose="020B0604020202020204" pitchFamily="34" charset="0"/>
              <a:buChar char="•"/>
            </a:pPr>
            <a:r>
              <a:rPr lang="en-US" sz="1600" dirty="0"/>
              <a:t>Subscription to </a:t>
            </a:r>
            <a:r>
              <a:rPr lang="en-US" sz="1600" i="1" dirty="0"/>
              <a:t>The Hematologist.</a:t>
            </a:r>
            <a:endParaRPr lang="en-US" sz="1600" i="1" dirty="0">
              <a:cs typeface="Calibri"/>
            </a:endParaRPr>
          </a:p>
        </p:txBody>
      </p:sp>
      <p:sp>
        <p:nvSpPr>
          <p:cNvPr id="4" name="Rectangle 3">
            <a:extLst>
              <a:ext uri="{FF2B5EF4-FFF2-40B4-BE49-F238E27FC236}">
                <a16:creationId xmlns:a16="http://schemas.microsoft.com/office/drawing/2014/main" id="{49BA65BF-981E-4772-BB54-3C9E6803D862}"/>
              </a:ext>
            </a:extLst>
          </p:cNvPr>
          <p:cNvSpPr/>
          <p:nvPr/>
        </p:nvSpPr>
        <p:spPr>
          <a:xfrm>
            <a:off x="6578220" y="4039737"/>
            <a:ext cx="2448635" cy="461665"/>
          </a:xfrm>
          <a:prstGeom prst="rect">
            <a:avLst/>
          </a:prstGeom>
          <a:solidFill>
            <a:schemeClr val="accent1"/>
          </a:solidFill>
        </p:spPr>
        <p:txBody>
          <a:bodyPr wrap="square">
            <a:spAutoFit/>
          </a:bodyPr>
          <a:lstStyle/>
          <a:p>
            <a:r>
              <a:rPr lang="en-US" sz="1200" b="1" i="1">
                <a:solidFill>
                  <a:schemeClr val="bg1"/>
                </a:solidFill>
              </a:rPr>
              <a:t>Awards opens in June and closes in August</a:t>
            </a:r>
          </a:p>
        </p:txBody>
      </p:sp>
      <p:pic>
        <p:nvPicPr>
          <p:cNvPr id="7" name="Picture 6">
            <a:extLst>
              <a:ext uri="{FF2B5EF4-FFF2-40B4-BE49-F238E27FC236}">
                <a16:creationId xmlns:a16="http://schemas.microsoft.com/office/drawing/2014/main" id="{54AA9D90-92BC-4704-BDB8-75160A575611}"/>
              </a:ext>
            </a:extLst>
          </p:cNvPr>
          <p:cNvPicPr>
            <a:picLocks noChangeAspect="1"/>
          </p:cNvPicPr>
          <p:nvPr/>
        </p:nvPicPr>
        <p:blipFill rotWithShape="1">
          <a:blip r:embed="rId3"/>
          <a:srcRect t="-978" r="41098" b="-1"/>
          <a:stretch/>
        </p:blipFill>
        <p:spPr>
          <a:xfrm flipH="1">
            <a:off x="7083186" y="1170642"/>
            <a:ext cx="1937886" cy="2715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43386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A3EB-4107-4C42-85A8-4F9E5675D60C}"/>
              </a:ext>
            </a:extLst>
          </p:cNvPr>
          <p:cNvSpPr>
            <a:spLocks noGrp="1"/>
          </p:cNvSpPr>
          <p:nvPr>
            <p:ph type="title"/>
          </p:nvPr>
        </p:nvSpPr>
        <p:spPr/>
        <p:txBody>
          <a:bodyPr/>
          <a:lstStyle/>
          <a:p>
            <a:r>
              <a:rPr lang="en-US" sz="2400"/>
              <a:t>Abstract Awards</a:t>
            </a:r>
          </a:p>
        </p:txBody>
      </p:sp>
      <p:sp>
        <p:nvSpPr>
          <p:cNvPr id="4" name="Content Placeholder 2">
            <a:extLst>
              <a:ext uri="{FF2B5EF4-FFF2-40B4-BE49-F238E27FC236}">
                <a16:creationId xmlns:a16="http://schemas.microsoft.com/office/drawing/2014/main" id="{3B3A2807-ECE6-4299-BDC2-CE2A84AEE326}"/>
              </a:ext>
            </a:extLst>
          </p:cNvPr>
          <p:cNvSpPr txBox="1">
            <a:spLocks/>
          </p:cNvSpPr>
          <p:nvPr/>
        </p:nvSpPr>
        <p:spPr>
          <a:xfrm>
            <a:off x="329879" y="1180031"/>
            <a:ext cx="7911296" cy="239184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a:t>Abstract Achievement Awards (formerly Travel Awards): </a:t>
            </a:r>
            <a:r>
              <a:rPr lang="en-US"/>
              <a:t>for trainees who are chosen to present an abstract, of which they are the first or senior author </a:t>
            </a:r>
            <a:r>
              <a:rPr lang="en-US" b="1"/>
              <a:t>and</a:t>
            </a:r>
            <a:r>
              <a:rPr lang="en-US"/>
              <a:t> presenter, at the ASH annual meeting.</a:t>
            </a:r>
          </a:p>
          <a:p>
            <a:endParaRPr lang="en-US" b="1"/>
          </a:p>
          <a:p>
            <a:r>
              <a:rPr lang="en-US" b="1"/>
              <a:t>Outstanding Abstract Achievement Awards (formerly Merit Awards): </a:t>
            </a:r>
            <a:r>
              <a:rPr lang="en-US"/>
              <a:t>provided to abstract presenters with the highest scoring abstracts of which they are the first author in each of the following categories: undergraduate student, medical student, graduate student, resident physician, and post-doctoral fellow (MD or PhD).  </a:t>
            </a:r>
          </a:p>
          <a:p>
            <a:pPr marL="0" indent="0">
              <a:buFont typeface="Arial" charset="0"/>
              <a:buNone/>
            </a:pPr>
            <a:endParaRPr lang="en-US" sz="1600"/>
          </a:p>
        </p:txBody>
      </p:sp>
    </p:spTree>
    <p:extLst>
      <p:ext uri="{BB962C8B-B14F-4D97-AF65-F5344CB8AC3E}">
        <p14:creationId xmlns:p14="http://schemas.microsoft.com/office/powerpoint/2010/main" val="233084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B188-135F-46CC-896B-C285A2C8A784}"/>
              </a:ext>
            </a:extLst>
          </p:cNvPr>
          <p:cNvSpPr>
            <a:spLocks noGrp="1"/>
          </p:cNvSpPr>
          <p:nvPr>
            <p:ph type="title"/>
          </p:nvPr>
        </p:nvSpPr>
        <p:spPr>
          <a:xfrm>
            <a:off x="457200" y="284187"/>
            <a:ext cx="8229600" cy="535154"/>
          </a:xfrm>
        </p:spPr>
        <p:txBody>
          <a:bodyPr/>
          <a:lstStyle/>
          <a:p>
            <a:r>
              <a:rPr lang="en-US" sz="2400" dirty="0"/>
              <a:t>ASH-Harold Amos Medical Faculty Development Program Award (ASH-AMFDP)</a:t>
            </a:r>
          </a:p>
        </p:txBody>
      </p:sp>
      <p:sp>
        <p:nvSpPr>
          <p:cNvPr id="3" name="Content Placeholder 2">
            <a:extLst>
              <a:ext uri="{FF2B5EF4-FFF2-40B4-BE49-F238E27FC236}">
                <a16:creationId xmlns:a16="http://schemas.microsoft.com/office/drawing/2014/main" id="{7FD196D1-782F-4BF0-ABD4-17A3F7DCF8E7}"/>
              </a:ext>
            </a:extLst>
          </p:cNvPr>
          <p:cNvSpPr>
            <a:spLocks noGrp="1"/>
          </p:cNvSpPr>
          <p:nvPr>
            <p:ph idx="1"/>
          </p:nvPr>
        </p:nvSpPr>
        <p:spPr>
          <a:xfrm>
            <a:off x="427514" y="1211160"/>
            <a:ext cx="4893786" cy="2894842"/>
          </a:xfrm>
        </p:spPr>
        <p:txBody>
          <a:bodyPr/>
          <a:lstStyle/>
          <a:p>
            <a:pPr marL="57150" indent="0">
              <a:buNone/>
            </a:pPr>
            <a:r>
              <a:rPr lang="en-US" sz="1400" dirty="0"/>
              <a:t>Designed to increase the number of underrepresented minority scholars in the field of hematology with academic and research appointments. </a:t>
            </a:r>
          </a:p>
          <a:p>
            <a:pPr marL="57150" indent="0">
              <a:buNone/>
            </a:pPr>
            <a:endParaRPr lang="en-US" sz="800" dirty="0"/>
          </a:p>
          <a:p>
            <a:pPr marL="57150" indent="0">
              <a:buNone/>
            </a:pPr>
            <a:r>
              <a:rPr lang="en-US" sz="1400" dirty="0"/>
              <a:t>Program benefits include:</a:t>
            </a:r>
          </a:p>
          <a:p>
            <a:pPr indent="-285750"/>
            <a:r>
              <a:rPr lang="en-US" sz="1400" dirty="0"/>
              <a:t>Four years of postdoctoral research support, $420,000 over four years.</a:t>
            </a:r>
          </a:p>
          <a:p>
            <a:pPr indent="-285750"/>
            <a:r>
              <a:rPr lang="en-US" sz="1400" dirty="0"/>
              <a:t>Complimentary ASH membership.</a:t>
            </a:r>
          </a:p>
          <a:p>
            <a:pPr indent="-285750"/>
            <a:r>
              <a:rPr lang="en-US" sz="1400" dirty="0"/>
              <a:t>Subscription to ASH journal, </a:t>
            </a:r>
            <a:r>
              <a:rPr lang="en-US" sz="1400" i="1" dirty="0"/>
              <a:t>blood®.</a:t>
            </a:r>
          </a:p>
          <a:p>
            <a:pPr indent="-285750"/>
            <a:r>
              <a:rPr lang="en-US" sz="1400" dirty="0"/>
              <a:t>The opportunity to attend the ASH annual meeting for the four years of the award, with all travel, lodging, and meal costs covered by ASH.</a:t>
            </a:r>
          </a:p>
          <a:p>
            <a:pPr indent="-285750"/>
            <a:endParaRPr lang="en-US" sz="1600" dirty="0"/>
          </a:p>
          <a:p>
            <a:pPr marL="57150" indent="0">
              <a:buNone/>
            </a:pPr>
            <a:r>
              <a:rPr lang="en-US" sz="1600" dirty="0"/>
              <a:t>3 NIH directors are AMFDP alums!</a:t>
            </a:r>
          </a:p>
          <a:p>
            <a:pPr marL="57150" indent="0">
              <a:buNone/>
            </a:pPr>
            <a:endParaRPr lang="en-US" sz="800" dirty="0"/>
          </a:p>
        </p:txBody>
      </p:sp>
      <p:sp>
        <p:nvSpPr>
          <p:cNvPr id="6" name="TextBox 5">
            <a:extLst>
              <a:ext uri="{FF2B5EF4-FFF2-40B4-BE49-F238E27FC236}">
                <a16:creationId xmlns:a16="http://schemas.microsoft.com/office/drawing/2014/main" id="{64303B1A-4B43-4DA8-AB5A-5C21265F6B83}"/>
              </a:ext>
            </a:extLst>
          </p:cNvPr>
          <p:cNvSpPr txBox="1"/>
          <p:nvPr/>
        </p:nvSpPr>
        <p:spPr>
          <a:xfrm>
            <a:off x="6015379" y="3902630"/>
            <a:ext cx="2976221" cy="461665"/>
          </a:xfrm>
          <a:prstGeom prst="rect">
            <a:avLst/>
          </a:prstGeom>
          <a:solidFill>
            <a:schemeClr val="accent1"/>
          </a:solidFill>
        </p:spPr>
        <p:txBody>
          <a:bodyPr wrap="square" rtlCol="0">
            <a:spAutoFit/>
          </a:bodyPr>
          <a:lstStyle/>
          <a:p>
            <a:r>
              <a:rPr lang="en-US" sz="1200" b="1" i="1">
                <a:solidFill>
                  <a:schemeClr val="bg1"/>
                </a:solidFill>
              </a:rPr>
              <a:t>Application opens in February, closes in March</a:t>
            </a:r>
          </a:p>
        </p:txBody>
      </p:sp>
      <p:pic>
        <p:nvPicPr>
          <p:cNvPr id="5" name="Picture 4">
            <a:extLst>
              <a:ext uri="{FF2B5EF4-FFF2-40B4-BE49-F238E27FC236}">
                <a16:creationId xmlns:a16="http://schemas.microsoft.com/office/drawing/2014/main" id="{0AB8AD51-4E7B-4243-93ED-87F5D4F3BEC5}"/>
              </a:ext>
            </a:extLst>
          </p:cNvPr>
          <p:cNvPicPr>
            <a:picLocks noChangeAspect="1"/>
          </p:cNvPicPr>
          <p:nvPr/>
        </p:nvPicPr>
        <p:blipFill rotWithShape="1">
          <a:blip r:embed="rId3"/>
          <a:srcRect l="23550" r="15500"/>
          <a:stretch/>
        </p:blipFill>
        <p:spPr>
          <a:xfrm>
            <a:off x="6532965" y="1023543"/>
            <a:ext cx="2457897" cy="2683989"/>
          </a:xfrm>
          <a:prstGeom prst="rect">
            <a:avLst/>
          </a:prstGeom>
        </p:spPr>
      </p:pic>
    </p:spTree>
    <p:extLst>
      <p:ext uri="{BB962C8B-B14F-4D97-AF65-F5344CB8AC3E}">
        <p14:creationId xmlns:p14="http://schemas.microsoft.com/office/powerpoint/2010/main" val="26302960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ADD4-10A3-4A81-9712-CCD64A4EA8CA}"/>
              </a:ext>
            </a:extLst>
          </p:cNvPr>
          <p:cNvSpPr>
            <a:spLocks noGrp="1"/>
          </p:cNvSpPr>
          <p:nvPr>
            <p:ph type="title"/>
          </p:nvPr>
        </p:nvSpPr>
        <p:spPr/>
        <p:txBody>
          <a:bodyPr/>
          <a:lstStyle/>
          <a:p>
            <a:r>
              <a:rPr lang="en-US" sz="2400" dirty="0"/>
              <a:t>Meet Justin, ASH-AMFDP Recipient</a:t>
            </a:r>
          </a:p>
        </p:txBody>
      </p:sp>
      <p:sp>
        <p:nvSpPr>
          <p:cNvPr id="3" name="Content Placeholder 2">
            <a:extLst>
              <a:ext uri="{FF2B5EF4-FFF2-40B4-BE49-F238E27FC236}">
                <a16:creationId xmlns:a16="http://schemas.microsoft.com/office/drawing/2014/main" id="{C50EAF49-1A43-48C0-8D80-A3FAC82C3E5F}"/>
              </a:ext>
            </a:extLst>
          </p:cNvPr>
          <p:cNvSpPr>
            <a:spLocks noGrp="1"/>
          </p:cNvSpPr>
          <p:nvPr>
            <p:ph idx="1"/>
          </p:nvPr>
        </p:nvSpPr>
        <p:spPr>
          <a:xfrm>
            <a:off x="457200" y="1654593"/>
            <a:ext cx="4746172" cy="2408393"/>
          </a:xfrm>
        </p:spPr>
        <p:txBody>
          <a:bodyPr/>
          <a:lstStyle/>
          <a:p>
            <a:pPr marL="0" indent="0">
              <a:buNone/>
            </a:pPr>
            <a:r>
              <a:rPr lang="en-US" sz="1400" dirty="0">
                <a:solidFill>
                  <a:srgbClr val="C00000"/>
                </a:solidFill>
              </a:rPr>
              <a:t>“My first and foremost goal has always been to help patients with cancer, and I think I can make the biggest impact by performing translational research that will bring science to the bedside.</a:t>
            </a:r>
          </a:p>
          <a:p>
            <a:pPr marL="0" indent="0">
              <a:buNone/>
            </a:pPr>
            <a:endParaRPr lang="en-US" sz="1400" dirty="0">
              <a:solidFill>
                <a:srgbClr val="C00000"/>
              </a:solidFill>
            </a:endParaRPr>
          </a:p>
          <a:p>
            <a:pPr marL="0" indent="0">
              <a:buNone/>
            </a:pPr>
            <a:r>
              <a:rPr lang="en-US" sz="1400" dirty="0">
                <a:solidFill>
                  <a:srgbClr val="C00000"/>
                </a:solidFill>
              </a:rPr>
              <a:t>The ASH-AMFDP Award will help immensely as it is my first significant career development award and spans a four-year period. During this time, I will develop my independent research program and lay the foundation for future scientific inquiry into the molecular mechanisms of leukemia.”</a:t>
            </a:r>
          </a:p>
          <a:p>
            <a:pPr marL="0" indent="0">
              <a:buNone/>
            </a:pPr>
            <a:endParaRPr lang="en-US" sz="800" b="1" dirty="0"/>
          </a:p>
          <a:p>
            <a:pPr marL="0" indent="0">
              <a:buNone/>
            </a:pPr>
            <a:endParaRPr lang="en-US" sz="1600" dirty="0"/>
          </a:p>
        </p:txBody>
      </p:sp>
      <p:pic>
        <p:nvPicPr>
          <p:cNvPr id="9218" name="Picture 2" descr="Justin Taylor">
            <a:extLst>
              <a:ext uri="{FF2B5EF4-FFF2-40B4-BE49-F238E27FC236}">
                <a16:creationId xmlns:a16="http://schemas.microsoft.com/office/drawing/2014/main" id="{443A3CEF-F9F7-4AC0-8308-3EDA049AC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143" y="1309585"/>
            <a:ext cx="1945451" cy="2408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6">
            <a:extLst>
              <a:ext uri="{FF2B5EF4-FFF2-40B4-BE49-F238E27FC236}">
                <a16:creationId xmlns:a16="http://schemas.microsoft.com/office/drawing/2014/main" id="{E1EADD6D-B43A-4973-9916-FC8D1770ED94}"/>
              </a:ext>
            </a:extLst>
          </p:cNvPr>
          <p:cNvSpPr/>
          <p:nvPr/>
        </p:nvSpPr>
        <p:spPr>
          <a:xfrm>
            <a:off x="457200" y="971016"/>
            <a:ext cx="4572000" cy="523220"/>
          </a:xfrm>
          <a:prstGeom prst="rect">
            <a:avLst/>
          </a:prstGeom>
        </p:spPr>
        <p:txBody>
          <a:bodyPr anchor="t">
            <a:spAutoFit/>
          </a:bodyPr>
          <a:lstStyle/>
          <a:p>
            <a:r>
              <a:rPr lang="en-US" sz="1400" b="1" dirty="0">
                <a:latin typeface="Calibri" panose="020F0502020204030204" pitchFamily="34" charset="0"/>
                <a:ea typeface="Calibri" panose="020F0502020204030204" pitchFamily="34" charset="0"/>
                <a:cs typeface="Arial" panose="020B0604020202020204" pitchFamily="34" charset="0"/>
              </a:rPr>
              <a:t>Research project</a:t>
            </a:r>
            <a:r>
              <a:rPr lang="en-US" sz="1400" dirty="0">
                <a:latin typeface="Calibri" panose="020F0502020204030204" pitchFamily="34" charset="0"/>
                <a:ea typeface="Calibri" panose="020F0502020204030204" pitchFamily="34" charset="0"/>
                <a:cs typeface="Arial" panose="020B0604020202020204" pitchFamily="34" charset="0"/>
              </a:rPr>
              <a:t>: </a:t>
            </a:r>
            <a:r>
              <a:rPr lang="en-US" sz="1400" i="1" dirty="0">
                <a:latin typeface="Calibri" panose="020F0502020204030204" pitchFamily="34" charset="0"/>
                <a:ea typeface="Calibri" panose="020F0502020204030204" pitchFamily="34" charset="0"/>
                <a:cs typeface="Arial" panose="020B0604020202020204" pitchFamily="34" charset="0"/>
              </a:rPr>
              <a:t>Biological and Mechanistic Effects of XPO1 Alterations in Hematopoietic Malignancies.</a:t>
            </a:r>
            <a:endParaRPr lang="en-US" sz="1400" i="1" dirty="0">
              <a:latin typeface="+mj-lt"/>
              <a:cs typeface="Calibri"/>
            </a:endParaRPr>
          </a:p>
        </p:txBody>
      </p:sp>
      <p:sp>
        <p:nvSpPr>
          <p:cNvPr id="8" name="TextBox 7">
            <a:extLst>
              <a:ext uri="{FF2B5EF4-FFF2-40B4-BE49-F238E27FC236}">
                <a16:creationId xmlns:a16="http://schemas.microsoft.com/office/drawing/2014/main" id="{164D8F75-07E0-4940-96D4-9E4382E9D767}"/>
              </a:ext>
            </a:extLst>
          </p:cNvPr>
          <p:cNvSpPr txBox="1"/>
          <p:nvPr/>
        </p:nvSpPr>
        <p:spPr>
          <a:xfrm>
            <a:off x="3510871" y="3946359"/>
            <a:ext cx="5312723" cy="523220"/>
          </a:xfrm>
          <a:prstGeom prst="rect">
            <a:avLst/>
          </a:prstGeom>
          <a:noFill/>
        </p:spPr>
        <p:txBody>
          <a:bodyPr wrap="square" rtlCol="0" anchor="t">
            <a:spAutoFit/>
          </a:bodyPr>
          <a:lstStyle/>
          <a:p>
            <a:pPr algn="r"/>
            <a:r>
              <a:rPr lang="en-US" sz="1400" b="1"/>
              <a:t>Justin Taylor, MD</a:t>
            </a:r>
          </a:p>
          <a:p>
            <a:pPr algn="r"/>
            <a:r>
              <a:rPr lang="en-US" sz="1400">
                <a:solidFill>
                  <a:srgbClr val="C00000"/>
                </a:solidFill>
                <a:latin typeface="+mj-lt"/>
              </a:rPr>
              <a:t>Memorial Sloan Kettering Cancer Center</a:t>
            </a:r>
            <a:endParaRPr lang="en-US" sz="1400">
              <a:solidFill>
                <a:srgbClr val="C00000"/>
              </a:solidFill>
              <a:latin typeface="+mj-lt"/>
              <a:cs typeface="Calibri"/>
            </a:endParaRPr>
          </a:p>
        </p:txBody>
      </p:sp>
    </p:spTree>
    <p:extLst>
      <p:ext uri="{BB962C8B-B14F-4D97-AF65-F5344CB8AC3E}">
        <p14:creationId xmlns:p14="http://schemas.microsoft.com/office/powerpoint/2010/main" val="628308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B188-135F-46CC-896B-C285A2C8A784}"/>
              </a:ext>
            </a:extLst>
          </p:cNvPr>
          <p:cNvSpPr>
            <a:spLocks noGrp="1"/>
          </p:cNvSpPr>
          <p:nvPr>
            <p:ph type="title"/>
          </p:nvPr>
        </p:nvSpPr>
        <p:spPr>
          <a:xfrm>
            <a:off x="457200" y="284187"/>
            <a:ext cx="8229600" cy="535154"/>
          </a:xfrm>
        </p:spPr>
        <p:txBody>
          <a:bodyPr/>
          <a:lstStyle/>
          <a:p>
            <a:r>
              <a:rPr lang="en-US" sz="2400"/>
              <a:t>ASH Research Training Award for Fellows</a:t>
            </a:r>
          </a:p>
        </p:txBody>
      </p:sp>
      <p:sp>
        <p:nvSpPr>
          <p:cNvPr id="3" name="Content Placeholder 2">
            <a:extLst>
              <a:ext uri="{FF2B5EF4-FFF2-40B4-BE49-F238E27FC236}">
                <a16:creationId xmlns:a16="http://schemas.microsoft.com/office/drawing/2014/main" id="{7FD196D1-782F-4BF0-ABD4-17A3F7DCF8E7}"/>
              </a:ext>
            </a:extLst>
          </p:cNvPr>
          <p:cNvSpPr>
            <a:spLocks noGrp="1"/>
          </p:cNvSpPr>
          <p:nvPr>
            <p:ph idx="1"/>
          </p:nvPr>
        </p:nvSpPr>
        <p:spPr>
          <a:xfrm>
            <a:off x="243518" y="902826"/>
            <a:ext cx="5422737" cy="3738623"/>
          </a:xfrm>
        </p:spPr>
        <p:txBody>
          <a:bodyPr/>
          <a:lstStyle/>
          <a:p>
            <a:pPr marL="57150" indent="0">
              <a:buNone/>
            </a:pPr>
            <a:r>
              <a:rPr lang="en-US" sz="1400" dirty="0"/>
              <a:t>Designed to encourage junior researchers in hematology, hematology/oncology, and other hematology-related training programs to pursue careers in academic hematology.</a:t>
            </a:r>
          </a:p>
          <a:p>
            <a:pPr marL="57150" indent="0">
              <a:buNone/>
            </a:pPr>
            <a:endParaRPr lang="en-US" sz="800" dirty="0"/>
          </a:p>
          <a:p>
            <a:pPr marL="57150" indent="0">
              <a:buNone/>
            </a:pPr>
            <a:r>
              <a:rPr lang="en-US" sz="1400" dirty="0"/>
              <a:t>Program benefits:</a:t>
            </a:r>
          </a:p>
          <a:p>
            <a:pPr indent="-285750"/>
            <a:r>
              <a:rPr lang="en-US" sz="1400" dirty="0"/>
              <a:t>$70,000 for a one-year period to guarantee protected time for clinical, basic, or translational research.</a:t>
            </a:r>
          </a:p>
          <a:p>
            <a:pPr lvl="1"/>
            <a:r>
              <a:rPr lang="en-US" sz="1200" dirty="0"/>
              <a:t>Funding is available each year for up to four RTAF recipients to apply for a second year of support.</a:t>
            </a:r>
          </a:p>
          <a:p>
            <a:pPr marL="57150" indent="0">
              <a:buNone/>
            </a:pPr>
            <a:r>
              <a:rPr lang="en-US" sz="1400" dirty="0"/>
              <a:t>The RTAF is open to both </a:t>
            </a:r>
            <a:r>
              <a:rPr lang="en-US" sz="1400" b="1" dirty="0"/>
              <a:t>MD and MD-PhD researchers </a:t>
            </a:r>
            <a:r>
              <a:rPr lang="en-US" sz="1400" dirty="0"/>
              <a:t>between their second and fifth year of fellowship. </a:t>
            </a:r>
          </a:p>
          <a:p>
            <a:pPr marL="57150" indent="0">
              <a:buNone/>
            </a:pPr>
            <a:endParaRPr lang="en-US" sz="1600" i="1" dirty="0"/>
          </a:p>
          <a:p>
            <a:pPr marL="57150" indent="0">
              <a:buNone/>
            </a:pPr>
            <a:endParaRPr lang="en-US" sz="1400" dirty="0"/>
          </a:p>
        </p:txBody>
      </p:sp>
      <p:sp>
        <p:nvSpPr>
          <p:cNvPr id="6" name="TextBox 5">
            <a:extLst>
              <a:ext uri="{FF2B5EF4-FFF2-40B4-BE49-F238E27FC236}">
                <a16:creationId xmlns:a16="http://schemas.microsoft.com/office/drawing/2014/main" id="{64303B1A-4B43-4DA8-AB5A-5C21265F6B83}"/>
              </a:ext>
            </a:extLst>
          </p:cNvPr>
          <p:cNvSpPr txBox="1"/>
          <p:nvPr/>
        </p:nvSpPr>
        <p:spPr>
          <a:xfrm>
            <a:off x="5879936" y="3659142"/>
            <a:ext cx="2806864" cy="461665"/>
          </a:xfrm>
          <a:prstGeom prst="rect">
            <a:avLst/>
          </a:prstGeom>
          <a:solidFill>
            <a:schemeClr val="accent1"/>
          </a:solidFill>
        </p:spPr>
        <p:txBody>
          <a:bodyPr wrap="square" rtlCol="0">
            <a:spAutoFit/>
          </a:bodyPr>
          <a:lstStyle/>
          <a:p>
            <a:r>
              <a:rPr lang="en-US" sz="1200" b="1" i="1">
                <a:solidFill>
                  <a:schemeClr val="bg1"/>
                </a:solidFill>
              </a:rPr>
              <a:t>Application opens in August, closes in January</a:t>
            </a:r>
          </a:p>
        </p:txBody>
      </p:sp>
      <p:pic>
        <p:nvPicPr>
          <p:cNvPr id="4" name="Picture 6" descr="Two people sitting at a desk&#10;&#10;Description generated with high confidence">
            <a:extLst>
              <a:ext uri="{FF2B5EF4-FFF2-40B4-BE49-F238E27FC236}">
                <a16:creationId xmlns:a16="http://schemas.microsoft.com/office/drawing/2014/main" id="{927EED30-C416-4CCC-8136-3681228BA74C}"/>
              </a:ext>
            </a:extLst>
          </p:cNvPr>
          <p:cNvPicPr>
            <a:picLocks noChangeAspect="1"/>
          </p:cNvPicPr>
          <p:nvPr/>
        </p:nvPicPr>
        <p:blipFill>
          <a:blip r:embed="rId3"/>
          <a:stretch>
            <a:fillRect/>
          </a:stretch>
        </p:blipFill>
        <p:spPr>
          <a:xfrm>
            <a:off x="5780555" y="1265654"/>
            <a:ext cx="3020545" cy="2393678"/>
          </a:xfrm>
          <a:prstGeom prst="rect">
            <a:avLst/>
          </a:prstGeom>
        </p:spPr>
      </p:pic>
    </p:spTree>
    <p:extLst>
      <p:ext uri="{BB962C8B-B14F-4D97-AF65-F5344CB8AC3E}">
        <p14:creationId xmlns:p14="http://schemas.microsoft.com/office/powerpoint/2010/main" val="1246909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B188-135F-46CC-896B-C285A2C8A784}"/>
              </a:ext>
            </a:extLst>
          </p:cNvPr>
          <p:cNvSpPr>
            <a:spLocks noGrp="1"/>
          </p:cNvSpPr>
          <p:nvPr>
            <p:ph type="title"/>
          </p:nvPr>
        </p:nvSpPr>
        <p:spPr>
          <a:xfrm>
            <a:off x="457200" y="284187"/>
            <a:ext cx="8229600" cy="535154"/>
          </a:xfrm>
        </p:spPr>
        <p:txBody>
          <a:bodyPr anchor="t"/>
          <a:lstStyle/>
          <a:p>
            <a:r>
              <a:rPr lang="en-US" sz="2400"/>
              <a:t>Clinical Research Training Institute</a:t>
            </a:r>
          </a:p>
        </p:txBody>
      </p:sp>
      <p:sp>
        <p:nvSpPr>
          <p:cNvPr id="3" name="Content Placeholder 2">
            <a:extLst>
              <a:ext uri="{FF2B5EF4-FFF2-40B4-BE49-F238E27FC236}">
                <a16:creationId xmlns:a16="http://schemas.microsoft.com/office/drawing/2014/main" id="{7FD196D1-782F-4BF0-ABD4-17A3F7DCF8E7}"/>
              </a:ext>
            </a:extLst>
          </p:cNvPr>
          <p:cNvSpPr>
            <a:spLocks noGrp="1"/>
          </p:cNvSpPr>
          <p:nvPr>
            <p:ph idx="1"/>
          </p:nvPr>
        </p:nvSpPr>
        <p:spPr>
          <a:xfrm>
            <a:off x="457201" y="778249"/>
            <a:ext cx="5098114" cy="3592797"/>
          </a:xfrm>
        </p:spPr>
        <p:txBody>
          <a:bodyPr anchor="t"/>
          <a:lstStyle/>
          <a:p>
            <a:pPr marL="0" indent="0">
              <a:buNone/>
            </a:pPr>
            <a:r>
              <a:rPr lang="en-US" sz="1400" dirty="0"/>
              <a:t>The ASH Clinical Research Training Institute (CRTI) is a unique year-long education and mentoring program for hematology and hematology/oncology </a:t>
            </a:r>
            <a:r>
              <a:rPr lang="en-US" sz="1400" b="1" dirty="0"/>
              <a:t>fellows-in-training</a:t>
            </a:r>
            <a:r>
              <a:rPr lang="en-US" sz="1400" dirty="0"/>
              <a:t>, as well as </a:t>
            </a:r>
            <a:r>
              <a:rPr lang="en-US" sz="1400" b="1" dirty="0"/>
              <a:t>junior faculty </a:t>
            </a:r>
            <a:r>
              <a:rPr lang="en-US" sz="1400" dirty="0"/>
              <a:t>physicians at academic medical centers. The goal of ASH’s Clinical Research Training Institute is to prepare hematologists for careers in patient-oriented clinical research.</a:t>
            </a:r>
            <a:endParaRPr lang="en-US" dirty="0"/>
          </a:p>
          <a:p>
            <a:endParaRPr lang="en-US" sz="1400" b="1" dirty="0">
              <a:cs typeface="Calibri"/>
            </a:endParaRPr>
          </a:p>
          <a:p>
            <a:pPr marL="0" indent="0">
              <a:buNone/>
            </a:pPr>
            <a:r>
              <a:rPr lang="en-US" sz="1400" b="1" dirty="0">
                <a:cs typeface="Calibri"/>
              </a:rPr>
              <a:t>CRTI consists of four mandatory components:</a:t>
            </a:r>
            <a:endParaRPr lang="en-US" sz="1800" b="1" dirty="0">
              <a:cs typeface="Calibri"/>
            </a:endParaRPr>
          </a:p>
          <a:p>
            <a:r>
              <a:rPr lang="en-US" sz="1200" dirty="0">
                <a:cs typeface="Calibri"/>
              </a:rPr>
              <a:t>A week-long workshop in August in La Jolla, California, which focuses on the foundation, methodologies, and application of patient-oriented clinical research.</a:t>
            </a:r>
          </a:p>
          <a:p>
            <a:r>
              <a:rPr lang="en-US" sz="1200" dirty="0">
                <a:cs typeface="Calibri"/>
              </a:rPr>
              <a:t>A follow-up meeting at the ASH annual meeting in December.</a:t>
            </a:r>
          </a:p>
          <a:p>
            <a:r>
              <a:rPr lang="en-US" sz="1200" dirty="0">
                <a:cs typeface="Calibri"/>
              </a:rPr>
              <a:t>A final meeting in May at ASH Headquarters in Washington, DC where the participants share the status of their research.</a:t>
            </a:r>
          </a:p>
          <a:p>
            <a:r>
              <a:rPr lang="en-US" sz="1200" dirty="0">
                <a:cs typeface="Calibri"/>
              </a:rPr>
              <a:t>Networking and mentorship through distance learning, which takes place between the in-person meetings.</a:t>
            </a:r>
          </a:p>
          <a:p>
            <a:endParaRPr lang="en-US" sz="1400" dirty="0">
              <a:cs typeface="Calibri"/>
            </a:endParaRPr>
          </a:p>
          <a:p>
            <a:pPr>
              <a:buNone/>
            </a:pPr>
            <a:endParaRPr lang="en-US" sz="1400" dirty="0">
              <a:cs typeface="Calibri"/>
            </a:endParaRPr>
          </a:p>
          <a:p>
            <a:pPr marL="57150" indent="0">
              <a:buNone/>
            </a:pPr>
            <a:endParaRPr lang="en-US" sz="800" dirty="0">
              <a:cs typeface="Calibri"/>
            </a:endParaRPr>
          </a:p>
          <a:p>
            <a:pPr indent="-285750"/>
            <a:endParaRPr lang="en-US" sz="1400" dirty="0">
              <a:cs typeface="Calibri"/>
            </a:endParaRPr>
          </a:p>
        </p:txBody>
      </p:sp>
      <p:pic>
        <p:nvPicPr>
          <p:cNvPr id="5" name="Picture 4" descr="A group of people posing for a photo&#10;&#10;Description generated with very high confidence">
            <a:extLst>
              <a:ext uri="{FF2B5EF4-FFF2-40B4-BE49-F238E27FC236}">
                <a16:creationId xmlns:a16="http://schemas.microsoft.com/office/drawing/2014/main" id="{A0977C4E-4FD4-453A-9B35-1F7639B13C39}"/>
              </a:ext>
            </a:extLst>
          </p:cNvPr>
          <p:cNvPicPr>
            <a:picLocks noChangeAspect="1"/>
          </p:cNvPicPr>
          <p:nvPr/>
        </p:nvPicPr>
        <p:blipFill>
          <a:blip r:embed="rId3"/>
          <a:stretch>
            <a:fillRect/>
          </a:stretch>
        </p:blipFill>
        <p:spPr>
          <a:xfrm>
            <a:off x="5718202" y="1122744"/>
            <a:ext cx="3176324" cy="2257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8538F3DD-D26D-479C-8F88-E8303C81139F}"/>
              </a:ext>
            </a:extLst>
          </p:cNvPr>
          <p:cNvSpPr txBox="1"/>
          <p:nvPr/>
        </p:nvSpPr>
        <p:spPr>
          <a:xfrm>
            <a:off x="5952014" y="3559091"/>
            <a:ext cx="2838957" cy="461665"/>
          </a:xfrm>
          <a:prstGeom prst="rect">
            <a:avLst/>
          </a:prstGeom>
          <a:solidFill>
            <a:schemeClr val="accent1"/>
          </a:solidFill>
        </p:spPr>
        <p:txBody>
          <a:bodyPr wrap="square" rtlCol="0">
            <a:spAutoFit/>
          </a:bodyPr>
          <a:lstStyle/>
          <a:p>
            <a:r>
              <a:rPr lang="en-US" sz="1200" b="1" i="1">
                <a:solidFill>
                  <a:schemeClr val="bg1"/>
                </a:solidFill>
              </a:rPr>
              <a:t>Application opens in October, closes in March</a:t>
            </a:r>
          </a:p>
        </p:txBody>
      </p:sp>
    </p:spTree>
    <p:extLst>
      <p:ext uri="{BB962C8B-B14F-4D97-AF65-F5344CB8AC3E}">
        <p14:creationId xmlns:p14="http://schemas.microsoft.com/office/powerpoint/2010/main" val="1266608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BA60-BE62-4AB1-88B9-D68F82C6EF3D}"/>
              </a:ext>
            </a:extLst>
          </p:cNvPr>
          <p:cNvSpPr>
            <a:spLocks noGrp="1"/>
          </p:cNvSpPr>
          <p:nvPr>
            <p:ph type="title"/>
          </p:nvPr>
        </p:nvSpPr>
        <p:spPr/>
        <p:txBody>
          <a:bodyPr/>
          <a:lstStyle/>
          <a:p>
            <a:r>
              <a:rPr lang="en-US"/>
              <a:t>Why Hematology?</a:t>
            </a:r>
          </a:p>
        </p:txBody>
      </p:sp>
      <p:sp>
        <p:nvSpPr>
          <p:cNvPr id="5" name="Content Placeholder 4">
            <a:extLst>
              <a:ext uri="{FF2B5EF4-FFF2-40B4-BE49-F238E27FC236}">
                <a16:creationId xmlns:a16="http://schemas.microsoft.com/office/drawing/2014/main" id="{E38FA14F-B168-4FC6-910C-4A3D3294B058}"/>
              </a:ext>
            </a:extLst>
          </p:cNvPr>
          <p:cNvSpPr>
            <a:spLocks noGrp="1"/>
          </p:cNvSpPr>
          <p:nvPr>
            <p:ph idx="1"/>
          </p:nvPr>
        </p:nvSpPr>
        <p:spPr>
          <a:xfrm>
            <a:off x="3925785" y="973588"/>
            <a:ext cx="4114800" cy="2372285"/>
          </a:xfrm>
        </p:spPr>
        <p:txBody>
          <a:bodyPr anchor="t"/>
          <a:lstStyle/>
          <a:p>
            <a:pPr marL="0" indent="0">
              <a:buNone/>
            </a:pPr>
            <a:r>
              <a:rPr lang="en-US" sz="1700">
                <a:cs typeface="Arial" panose="020B0604020202020204" pitchFamily="34" charset="0"/>
              </a:rPr>
              <a:t>I have the best job in the world, and can’t imagine doing anything else. My initial interest in the field of pediatric hematology/oncology sparked from my experiences as a volunteer for The Rainbow Connection and The Periwinkle Foundation, both foundations dedicated to serving children and families affected by cancer and blood disorders. </a:t>
            </a:r>
          </a:p>
        </p:txBody>
      </p:sp>
      <p:sp>
        <p:nvSpPr>
          <p:cNvPr id="6" name="Rectangle 5">
            <a:extLst>
              <a:ext uri="{FF2B5EF4-FFF2-40B4-BE49-F238E27FC236}">
                <a16:creationId xmlns:a16="http://schemas.microsoft.com/office/drawing/2014/main" id="{25415768-7E4B-4248-A411-AB0353434B92}"/>
              </a:ext>
            </a:extLst>
          </p:cNvPr>
          <p:cNvSpPr/>
          <p:nvPr/>
        </p:nvSpPr>
        <p:spPr>
          <a:xfrm>
            <a:off x="649756" y="3057234"/>
            <a:ext cx="1869230" cy="369332"/>
          </a:xfrm>
          <a:prstGeom prst="rect">
            <a:avLst/>
          </a:prstGeom>
        </p:spPr>
        <p:txBody>
          <a:bodyPr wrap="none" anchor="t">
            <a:spAutoFit/>
          </a:bodyPr>
          <a:lstStyle/>
          <a:p>
            <a:r>
              <a:rPr lang="en-US" b="1">
                <a:solidFill>
                  <a:srgbClr val="C00000"/>
                </a:solidFill>
                <a:latin typeface="Calibri"/>
                <a:cs typeface="Calibri"/>
              </a:rPr>
              <a:t>Rayne </a:t>
            </a:r>
            <a:r>
              <a:rPr lang="en-US" b="1" err="1">
                <a:solidFill>
                  <a:srgbClr val="C00000"/>
                </a:solidFill>
                <a:latin typeface="Calibri"/>
                <a:cs typeface="Calibri"/>
              </a:rPr>
              <a:t>Rouce</a:t>
            </a:r>
            <a:r>
              <a:rPr lang="en-US" b="1">
                <a:solidFill>
                  <a:srgbClr val="C00000"/>
                </a:solidFill>
                <a:latin typeface="Calibri"/>
                <a:cs typeface="Calibri"/>
              </a:rPr>
              <a:t>, MD</a:t>
            </a:r>
          </a:p>
        </p:txBody>
      </p:sp>
      <p:sp>
        <p:nvSpPr>
          <p:cNvPr id="14" name="Rectangle 13">
            <a:extLst>
              <a:ext uri="{FF2B5EF4-FFF2-40B4-BE49-F238E27FC236}">
                <a16:creationId xmlns:a16="http://schemas.microsoft.com/office/drawing/2014/main" id="{FFA790CE-A4FE-44F8-809B-22B522EF3B30}"/>
              </a:ext>
            </a:extLst>
          </p:cNvPr>
          <p:cNvSpPr/>
          <p:nvPr/>
        </p:nvSpPr>
        <p:spPr>
          <a:xfrm>
            <a:off x="634207" y="3416467"/>
            <a:ext cx="3530714" cy="954107"/>
          </a:xfrm>
          <a:prstGeom prst="rect">
            <a:avLst/>
          </a:prstGeom>
        </p:spPr>
        <p:txBody>
          <a:bodyPr wrap="square">
            <a:spAutoFit/>
          </a:bodyPr>
          <a:lstStyle/>
          <a:p>
            <a:r>
              <a:rPr lang="en-US" sz="1400" b="1">
                <a:solidFill>
                  <a:schemeClr val="tx1">
                    <a:lumMod val="75000"/>
                    <a:lumOff val="25000"/>
                  </a:schemeClr>
                </a:solidFill>
                <a:latin typeface="+mj-lt"/>
              </a:rPr>
              <a:t>Assistant Professor, Department of Pediatrics, Section of Hematology-Oncology</a:t>
            </a:r>
          </a:p>
          <a:p>
            <a:r>
              <a:rPr lang="en-US" sz="1400">
                <a:solidFill>
                  <a:schemeClr val="tx1">
                    <a:lumMod val="75000"/>
                    <a:lumOff val="25000"/>
                  </a:schemeClr>
                </a:solidFill>
                <a:latin typeface="+mj-lt"/>
              </a:rPr>
              <a:t>Baylor College of Medicine</a:t>
            </a:r>
          </a:p>
          <a:p>
            <a:endParaRPr lang="en-US" sz="1400" b="0" i="0">
              <a:solidFill>
                <a:srgbClr val="CD113B"/>
              </a:solidFill>
              <a:effectLst/>
              <a:latin typeface="+mj-lt"/>
            </a:endParaRPr>
          </a:p>
        </p:txBody>
      </p:sp>
      <p:pic>
        <p:nvPicPr>
          <p:cNvPr id="7" name="Picture 6" descr="A person smiling for the camera&#10;&#10;Description generated with very high confidence">
            <a:extLst>
              <a:ext uri="{FF2B5EF4-FFF2-40B4-BE49-F238E27FC236}">
                <a16:creationId xmlns:a16="http://schemas.microsoft.com/office/drawing/2014/main" id="{F4E697BA-6F23-4343-8DFD-97D77EDBAB13}"/>
              </a:ext>
            </a:extLst>
          </p:cNvPr>
          <p:cNvPicPr>
            <a:picLocks noChangeAspect="1"/>
          </p:cNvPicPr>
          <p:nvPr/>
        </p:nvPicPr>
        <p:blipFill rotWithShape="1">
          <a:blip r:embed="rId3"/>
          <a:srcRect l="22077" t="6357" r="19639"/>
          <a:stretch/>
        </p:blipFill>
        <p:spPr>
          <a:xfrm>
            <a:off x="634207" y="973588"/>
            <a:ext cx="1884779" cy="2013052"/>
          </a:xfrm>
          <a:prstGeom prst="rect">
            <a:avLst/>
          </a:prstGeom>
        </p:spPr>
      </p:pic>
    </p:spTree>
    <p:extLst>
      <p:ext uri="{BB962C8B-B14F-4D97-AF65-F5344CB8AC3E}">
        <p14:creationId xmlns:p14="http://schemas.microsoft.com/office/powerpoint/2010/main" val="1911651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3062A-8AA4-47FE-B27F-517C85E61C0A}"/>
              </a:ext>
            </a:extLst>
          </p:cNvPr>
          <p:cNvSpPr>
            <a:spLocks noGrp="1"/>
          </p:cNvSpPr>
          <p:nvPr>
            <p:ph type="title"/>
          </p:nvPr>
        </p:nvSpPr>
        <p:spPr/>
        <p:txBody>
          <a:bodyPr/>
          <a:lstStyle/>
          <a:p>
            <a:r>
              <a:rPr lang="en-US" sz="2400" dirty="0"/>
              <a:t>Meet Brandon, CRTI Participant</a:t>
            </a:r>
          </a:p>
        </p:txBody>
      </p:sp>
      <p:pic>
        <p:nvPicPr>
          <p:cNvPr id="4" name="Content Placeholder 3">
            <a:extLst>
              <a:ext uri="{FF2B5EF4-FFF2-40B4-BE49-F238E27FC236}">
                <a16:creationId xmlns:a16="http://schemas.microsoft.com/office/drawing/2014/main" id="{F16AED46-347B-4874-87F3-D50AF0E85D3B}"/>
              </a:ext>
            </a:extLst>
          </p:cNvPr>
          <p:cNvPicPr>
            <a:picLocks noGrp="1" noChangeAspect="1"/>
          </p:cNvPicPr>
          <p:nvPr>
            <p:ph idx="1"/>
          </p:nvPr>
        </p:nvPicPr>
        <p:blipFill>
          <a:blip r:embed="rId3"/>
          <a:stretch>
            <a:fillRect/>
          </a:stretch>
        </p:blipFill>
        <p:spPr>
          <a:xfrm>
            <a:off x="6952637" y="1446986"/>
            <a:ext cx="1734163" cy="2341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2">
            <a:extLst>
              <a:ext uri="{FF2B5EF4-FFF2-40B4-BE49-F238E27FC236}">
                <a16:creationId xmlns:a16="http://schemas.microsoft.com/office/drawing/2014/main" id="{80248B2F-B2EA-4C54-B7BC-871C46D0EDB3}"/>
              </a:ext>
            </a:extLst>
          </p:cNvPr>
          <p:cNvSpPr txBox="1">
            <a:spLocks/>
          </p:cNvSpPr>
          <p:nvPr/>
        </p:nvSpPr>
        <p:spPr>
          <a:xfrm>
            <a:off x="457200" y="1455376"/>
            <a:ext cx="5844988" cy="1985252"/>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400">
                <a:solidFill>
                  <a:srgbClr val="C00000"/>
                </a:solidFill>
              </a:rPr>
              <a:t>“Of all the different programs that are available, I would say CRTI is probably one of the most special because in research for any trainees or any faculty, one major thing that helps propel you to the next level is mentorship. Mentorship, career development, and actually having a plan. Throughout CRTI, basically the whole goal is once you have this research project it puts you on the pathway to success. </a:t>
            </a:r>
          </a:p>
          <a:p>
            <a:pPr marL="0" indent="0">
              <a:buFont typeface="Arial" charset="0"/>
              <a:buNone/>
            </a:pPr>
            <a:endParaRPr lang="en-US" sz="1400">
              <a:solidFill>
                <a:srgbClr val="C00000"/>
              </a:solidFill>
            </a:endParaRPr>
          </a:p>
          <a:p>
            <a:pPr marL="0" indent="0">
              <a:buFont typeface="Arial" charset="0"/>
              <a:buNone/>
            </a:pPr>
            <a:r>
              <a:rPr lang="en-US" sz="1400">
                <a:solidFill>
                  <a:srgbClr val="C00000"/>
                </a:solidFill>
              </a:rPr>
              <a:t>The one thing that I would say mean the most to me is the relationships and networking I was able to obtain through CRTI. There are people who we call the giants in the field who are actually there at CRTI…developing a professional and personal relationship with trainees who otherwise wouldn’t have access.”</a:t>
            </a:r>
            <a:endParaRPr lang="en-US" sz="800"/>
          </a:p>
          <a:p>
            <a:pPr marL="0" indent="0">
              <a:buFont typeface="Arial" charset="0"/>
              <a:buNone/>
            </a:pPr>
            <a:endParaRPr lang="en-US" sz="1600"/>
          </a:p>
        </p:txBody>
      </p:sp>
      <p:sp>
        <p:nvSpPr>
          <p:cNvPr id="6" name="TextBox 5">
            <a:extLst>
              <a:ext uri="{FF2B5EF4-FFF2-40B4-BE49-F238E27FC236}">
                <a16:creationId xmlns:a16="http://schemas.microsoft.com/office/drawing/2014/main" id="{CFD39522-3DC0-4A97-BD4F-CB8666060A33}"/>
              </a:ext>
            </a:extLst>
          </p:cNvPr>
          <p:cNvSpPr txBox="1"/>
          <p:nvPr/>
        </p:nvSpPr>
        <p:spPr>
          <a:xfrm>
            <a:off x="393999" y="915929"/>
            <a:ext cx="4682971" cy="738664"/>
          </a:xfrm>
          <a:prstGeom prst="rect">
            <a:avLst/>
          </a:prstGeom>
          <a:noFill/>
        </p:spPr>
        <p:txBody>
          <a:bodyPr wrap="square" rtlCol="0">
            <a:spAutoFit/>
          </a:bodyPr>
          <a:lstStyle/>
          <a:p>
            <a:pPr marL="57150" indent="0">
              <a:buNone/>
            </a:pPr>
            <a:r>
              <a:rPr lang="en-US" sz="1400" b="1">
                <a:latin typeface="+mj-lt"/>
              </a:rPr>
              <a:t>Research project: </a:t>
            </a:r>
            <a:r>
              <a:rPr lang="en-US" sz="1400" i="1">
                <a:latin typeface="+mj-lt"/>
              </a:rPr>
              <a:t>STAT Trial: Sickle cell cognitive assessment in adults.</a:t>
            </a:r>
          </a:p>
          <a:p>
            <a:endParaRPr lang="en-US" sz="1400">
              <a:latin typeface="+mj-lt"/>
            </a:endParaRPr>
          </a:p>
        </p:txBody>
      </p:sp>
      <p:sp>
        <p:nvSpPr>
          <p:cNvPr id="8" name="TextBox 7">
            <a:extLst>
              <a:ext uri="{FF2B5EF4-FFF2-40B4-BE49-F238E27FC236}">
                <a16:creationId xmlns:a16="http://schemas.microsoft.com/office/drawing/2014/main" id="{C1054348-00B7-41F0-9BB4-E4E033C4DA7E}"/>
              </a:ext>
            </a:extLst>
          </p:cNvPr>
          <p:cNvSpPr txBox="1"/>
          <p:nvPr/>
        </p:nvSpPr>
        <p:spPr>
          <a:xfrm>
            <a:off x="3501907" y="4135583"/>
            <a:ext cx="5312723" cy="523220"/>
          </a:xfrm>
          <a:prstGeom prst="rect">
            <a:avLst/>
          </a:prstGeom>
          <a:noFill/>
        </p:spPr>
        <p:txBody>
          <a:bodyPr wrap="square" rtlCol="0" anchor="t">
            <a:spAutoFit/>
          </a:bodyPr>
          <a:lstStyle/>
          <a:p>
            <a:pPr algn="r"/>
            <a:r>
              <a:rPr lang="en-US" sz="1400" b="1"/>
              <a:t>Brandon Blue, MD</a:t>
            </a:r>
          </a:p>
          <a:p>
            <a:pPr algn="r"/>
            <a:r>
              <a:rPr lang="en-US" sz="1400">
                <a:solidFill>
                  <a:srgbClr val="C00000"/>
                </a:solidFill>
                <a:latin typeface="+mj-lt"/>
              </a:rPr>
              <a:t>Saint Louis University School of Medicine</a:t>
            </a:r>
            <a:endParaRPr lang="en-US" sz="1400">
              <a:solidFill>
                <a:srgbClr val="C00000"/>
              </a:solidFill>
              <a:latin typeface="+mj-lt"/>
              <a:cs typeface="Calibri"/>
            </a:endParaRPr>
          </a:p>
        </p:txBody>
      </p:sp>
    </p:spTree>
    <p:extLst>
      <p:ext uri="{BB962C8B-B14F-4D97-AF65-F5344CB8AC3E}">
        <p14:creationId xmlns:p14="http://schemas.microsoft.com/office/powerpoint/2010/main" val="35085674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60948B-F289-4499-9766-98A5D218C49B}"/>
              </a:ext>
            </a:extLst>
          </p:cNvPr>
          <p:cNvPicPr>
            <a:picLocks noChangeAspect="1"/>
          </p:cNvPicPr>
          <p:nvPr/>
        </p:nvPicPr>
        <p:blipFill>
          <a:blip r:embed="rId3"/>
          <a:stretch>
            <a:fillRect/>
          </a:stretch>
        </p:blipFill>
        <p:spPr>
          <a:xfrm>
            <a:off x="3759345" y="3276685"/>
            <a:ext cx="1395080" cy="1149203"/>
          </a:xfrm>
          <a:prstGeom prst="rect">
            <a:avLst/>
          </a:prstGeom>
        </p:spPr>
      </p:pic>
      <p:sp>
        <p:nvSpPr>
          <p:cNvPr id="2" name="Title 1">
            <a:extLst>
              <a:ext uri="{FF2B5EF4-FFF2-40B4-BE49-F238E27FC236}">
                <a16:creationId xmlns:a16="http://schemas.microsoft.com/office/drawing/2014/main" id="{BF7BB188-135F-46CC-896B-C285A2C8A784}"/>
              </a:ext>
            </a:extLst>
          </p:cNvPr>
          <p:cNvSpPr>
            <a:spLocks noGrp="1"/>
          </p:cNvSpPr>
          <p:nvPr>
            <p:ph type="title"/>
          </p:nvPr>
        </p:nvSpPr>
        <p:spPr>
          <a:xfrm>
            <a:off x="457200" y="284187"/>
            <a:ext cx="8229600" cy="535154"/>
          </a:xfrm>
        </p:spPr>
        <p:txBody>
          <a:bodyPr anchor="t"/>
          <a:lstStyle/>
          <a:p>
            <a:r>
              <a:rPr lang="en-US" sz="2400"/>
              <a:t>Translational Research Training in Hematology</a:t>
            </a:r>
          </a:p>
        </p:txBody>
      </p:sp>
      <p:sp>
        <p:nvSpPr>
          <p:cNvPr id="3" name="Content Placeholder 2">
            <a:extLst>
              <a:ext uri="{FF2B5EF4-FFF2-40B4-BE49-F238E27FC236}">
                <a16:creationId xmlns:a16="http://schemas.microsoft.com/office/drawing/2014/main" id="{7FD196D1-782F-4BF0-ABD4-17A3F7DCF8E7}"/>
              </a:ext>
            </a:extLst>
          </p:cNvPr>
          <p:cNvSpPr>
            <a:spLocks noGrp="1"/>
          </p:cNvSpPr>
          <p:nvPr>
            <p:ph idx="1"/>
          </p:nvPr>
        </p:nvSpPr>
        <p:spPr>
          <a:xfrm>
            <a:off x="457201" y="887506"/>
            <a:ext cx="4593850" cy="3340665"/>
          </a:xfrm>
        </p:spPr>
        <p:txBody>
          <a:bodyPr anchor="t"/>
          <a:lstStyle/>
          <a:p>
            <a:pPr marL="0" indent="0">
              <a:buNone/>
            </a:pPr>
            <a:r>
              <a:rPr lang="en-US" sz="1400"/>
              <a:t>ASH-EHA Translational Research Training in Hematology (TRTH) is a unique, year-long training and mentoring program focused on helping junior researchers build successful careers in hematologic translational research.</a:t>
            </a:r>
            <a:endParaRPr lang="en-US"/>
          </a:p>
          <a:p>
            <a:pPr marL="0" indent="0">
              <a:buNone/>
            </a:pPr>
            <a:endParaRPr lang="en-US" sz="1400">
              <a:cs typeface="Calibri"/>
            </a:endParaRPr>
          </a:p>
          <a:p>
            <a:pPr marL="0" indent="0">
              <a:buNone/>
            </a:pPr>
            <a:r>
              <a:rPr lang="en-US" sz="1400" b="1">
                <a:cs typeface="Calibri"/>
              </a:rPr>
              <a:t>TRTH includes three mandatory components:</a:t>
            </a:r>
          </a:p>
          <a:p>
            <a:r>
              <a:rPr lang="en-US" sz="1200">
                <a:cs typeface="Calibri"/>
              </a:rPr>
              <a:t>An intensive, week-long course held in Europe in the spring.</a:t>
            </a:r>
          </a:p>
          <a:p>
            <a:r>
              <a:rPr lang="en-US" sz="1200">
                <a:cs typeface="Calibri"/>
              </a:rPr>
              <a:t>A follow-up meeting, which takes place during the Annual Congress of EHA in June.</a:t>
            </a:r>
          </a:p>
          <a:p>
            <a:r>
              <a:rPr lang="en-US" sz="1200">
                <a:cs typeface="Calibri"/>
              </a:rPr>
              <a:t>A final meeting at the ASH annual meeting in December where the participants share the status of their research project.</a:t>
            </a:r>
          </a:p>
          <a:p>
            <a:endParaRPr lang="en-US" sz="1400">
              <a:cs typeface="Calibri"/>
            </a:endParaRPr>
          </a:p>
          <a:p>
            <a:endParaRPr lang="en-US" sz="1400">
              <a:cs typeface="Calibri"/>
            </a:endParaRPr>
          </a:p>
          <a:p>
            <a:pPr marL="228600" indent="-171450"/>
            <a:endParaRPr lang="en-US" sz="800">
              <a:cs typeface="Calibri"/>
            </a:endParaRPr>
          </a:p>
          <a:p>
            <a:pPr marL="57150" indent="0">
              <a:buNone/>
            </a:pPr>
            <a:endParaRPr lang="en-US" sz="800">
              <a:cs typeface="Calibri"/>
            </a:endParaRPr>
          </a:p>
        </p:txBody>
      </p:sp>
      <p:pic>
        <p:nvPicPr>
          <p:cNvPr id="4" name="Picture 3">
            <a:extLst>
              <a:ext uri="{FF2B5EF4-FFF2-40B4-BE49-F238E27FC236}">
                <a16:creationId xmlns:a16="http://schemas.microsoft.com/office/drawing/2014/main" id="{CAEEEAEA-F7A7-4246-AAB3-9203454D7164}"/>
              </a:ext>
            </a:extLst>
          </p:cNvPr>
          <p:cNvPicPr>
            <a:picLocks noChangeAspect="1"/>
          </p:cNvPicPr>
          <p:nvPr/>
        </p:nvPicPr>
        <p:blipFill>
          <a:blip r:embed="rId4"/>
          <a:stretch>
            <a:fillRect/>
          </a:stretch>
        </p:blipFill>
        <p:spPr>
          <a:xfrm>
            <a:off x="5365376" y="1271963"/>
            <a:ext cx="3429000" cy="2571750"/>
          </a:xfrm>
          <a:prstGeom prst="rect">
            <a:avLst/>
          </a:prstGeom>
        </p:spPr>
      </p:pic>
      <p:sp>
        <p:nvSpPr>
          <p:cNvPr id="7" name="TextBox 6">
            <a:extLst>
              <a:ext uri="{FF2B5EF4-FFF2-40B4-BE49-F238E27FC236}">
                <a16:creationId xmlns:a16="http://schemas.microsoft.com/office/drawing/2014/main" id="{C0C43FD6-3068-4F50-AEB3-EB042101EBEA}"/>
              </a:ext>
            </a:extLst>
          </p:cNvPr>
          <p:cNvSpPr txBox="1"/>
          <p:nvPr/>
        </p:nvSpPr>
        <p:spPr>
          <a:xfrm>
            <a:off x="5438318" y="3904226"/>
            <a:ext cx="3517424" cy="276999"/>
          </a:xfrm>
          <a:prstGeom prst="rect">
            <a:avLst/>
          </a:prstGeom>
          <a:solidFill>
            <a:schemeClr val="accent1"/>
          </a:solidFill>
        </p:spPr>
        <p:txBody>
          <a:bodyPr wrap="square" rtlCol="0" anchor="t">
            <a:spAutoFit/>
          </a:bodyPr>
          <a:lstStyle/>
          <a:p>
            <a:r>
              <a:rPr lang="en-US" sz="1200" b="1" i="1" dirty="0">
                <a:solidFill>
                  <a:schemeClr val="bg1"/>
                </a:solidFill>
                <a:cs typeface="Arial"/>
              </a:rPr>
              <a:t>LOI opens in March, closes in June</a:t>
            </a:r>
          </a:p>
        </p:txBody>
      </p:sp>
    </p:spTree>
    <p:extLst>
      <p:ext uri="{BB962C8B-B14F-4D97-AF65-F5344CB8AC3E}">
        <p14:creationId xmlns:p14="http://schemas.microsoft.com/office/powerpoint/2010/main" val="1486729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B188-135F-46CC-896B-C285A2C8A784}"/>
              </a:ext>
            </a:extLst>
          </p:cNvPr>
          <p:cNvSpPr>
            <a:spLocks noGrp="1"/>
          </p:cNvSpPr>
          <p:nvPr>
            <p:ph type="title"/>
          </p:nvPr>
        </p:nvSpPr>
        <p:spPr>
          <a:xfrm>
            <a:off x="457200" y="284187"/>
            <a:ext cx="8229600" cy="535154"/>
          </a:xfrm>
        </p:spPr>
        <p:txBody>
          <a:bodyPr/>
          <a:lstStyle/>
          <a:p>
            <a:r>
              <a:rPr lang="en-US" sz="2400"/>
              <a:t>ASH Scholar Award</a:t>
            </a:r>
          </a:p>
        </p:txBody>
      </p:sp>
      <p:sp>
        <p:nvSpPr>
          <p:cNvPr id="3" name="Content Placeholder 2">
            <a:extLst>
              <a:ext uri="{FF2B5EF4-FFF2-40B4-BE49-F238E27FC236}">
                <a16:creationId xmlns:a16="http://schemas.microsoft.com/office/drawing/2014/main" id="{7FD196D1-782F-4BF0-ABD4-17A3F7DCF8E7}"/>
              </a:ext>
            </a:extLst>
          </p:cNvPr>
          <p:cNvSpPr>
            <a:spLocks noGrp="1"/>
          </p:cNvSpPr>
          <p:nvPr>
            <p:ph idx="1"/>
          </p:nvPr>
        </p:nvSpPr>
        <p:spPr>
          <a:xfrm>
            <a:off x="457201" y="887506"/>
            <a:ext cx="4647234" cy="3340665"/>
          </a:xfrm>
        </p:spPr>
        <p:txBody>
          <a:bodyPr/>
          <a:lstStyle/>
          <a:p>
            <a:pPr marL="57150" indent="0">
              <a:buNone/>
            </a:pPr>
            <a:r>
              <a:rPr lang="en-US" sz="1600"/>
              <a:t>Designed to help ease the transition between completion of training and the establishment of independent career by providing partial salary or other support.</a:t>
            </a:r>
          </a:p>
          <a:p>
            <a:pPr marL="57150" indent="0">
              <a:buNone/>
            </a:pPr>
            <a:endParaRPr lang="en-US" sz="900"/>
          </a:p>
          <a:p>
            <a:pPr indent="-285750">
              <a:spcBef>
                <a:spcPts val="0"/>
              </a:spcBef>
            </a:pPr>
            <a:r>
              <a:rPr lang="en-US" sz="1600"/>
              <a:t>Recipients may receive up to $100,000 for </a:t>
            </a:r>
            <a:r>
              <a:rPr lang="en-US" sz="1600" b="1"/>
              <a:t>fellow scholars </a:t>
            </a:r>
            <a:r>
              <a:rPr lang="en-US" sz="1600"/>
              <a:t>and $150,000 for </a:t>
            </a:r>
            <a:r>
              <a:rPr lang="en-US" sz="1600" b="1"/>
              <a:t>junior faculty </a:t>
            </a:r>
            <a:r>
              <a:rPr lang="en-US" sz="1600"/>
              <a:t>scholars over a two- to three-year period.</a:t>
            </a:r>
            <a:endParaRPr lang="en-US" sz="900"/>
          </a:p>
          <a:p>
            <a:pPr indent="-285750">
              <a:spcBef>
                <a:spcPts val="0"/>
              </a:spcBef>
            </a:pPr>
            <a:endParaRPr lang="en-US" sz="1600"/>
          </a:p>
          <a:p>
            <a:pPr indent="-285750">
              <a:spcBef>
                <a:spcPts val="0"/>
              </a:spcBef>
            </a:pPr>
            <a:r>
              <a:rPr lang="en-US" sz="1600"/>
              <a:t>29.4% of RTAF awardees have gone on to receive future ASH awards including 12 Scholar Awards.</a:t>
            </a:r>
          </a:p>
          <a:p>
            <a:pPr indent="-285750">
              <a:spcBef>
                <a:spcPts val="0"/>
              </a:spcBef>
            </a:pPr>
            <a:endParaRPr lang="en-US" sz="1600"/>
          </a:p>
          <a:p>
            <a:pPr indent="-285750">
              <a:spcBef>
                <a:spcPts val="0"/>
              </a:spcBef>
            </a:pPr>
            <a:r>
              <a:rPr lang="en-US" sz="1600"/>
              <a:t>ASH has spent over $41 million dollars on Scholar Awards since the program’s inception. </a:t>
            </a:r>
          </a:p>
        </p:txBody>
      </p:sp>
      <p:sp>
        <p:nvSpPr>
          <p:cNvPr id="6" name="TextBox 5">
            <a:extLst>
              <a:ext uri="{FF2B5EF4-FFF2-40B4-BE49-F238E27FC236}">
                <a16:creationId xmlns:a16="http://schemas.microsoft.com/office/drawing/2014/main" id="{64303B1A-4B43-4DA8-AB5A-5C21265F6B83}"/>
              </a:ext>
            </a:extLst>
          </p:cNvPr>
          <p:cNvSpPr txBox="1"/>
          <p:nvPr/>
        </p:nvSpPr>
        <p:spPr>
          <a:xfrm>
            <a:off x="5393852" y="3458484"/>
            <a:ext cx="3459309" cy="286226"/>
          </a:xfrm>
          <a:prstGeom prst="rect">
            <a:avLst/>
          </a:prstGeom>
          <a:solidFill>
            <a:schemeClr val="accent1"/>
          </a:solidFill>
        </p:spPr>
        <p:txBody>
          <a:bodyPr wrap="square" rtlCol="0">
            <a:spAutoFit/>
          </a:bodyPr>
          <a:lstStyle/>
          <a:p>
            <a:r>
              <a:rPr lang="en-US" sz="1200" b="1" i="1">
                <a:solidFill>
                  <a:schemeClr val="bg1"/>
                </a:solidFill>
              </a:rPr>
              <a:t>Application opens March, closes August</a:t>
            </a:r>
          </a:p>
        </p:txBody>
      </p:sp>
      <p:pic>
        <p:nvPicPr>
          <p:cNvPr id="1026" name="Picture 2" descr="The Omar Abdel-Wahab Lab">
            <a:extLst>
              <a:ext uri="{FF2B5EF4-FFF2-40B4-BE49-F238E27FC236}">
                <a16:creationId xmlns:a16="http://schemas.microsoft.com/office/drawing/2014/main" id="{A82951D7-1BAD-4D6D-B5AE-7F585EA0B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852" y="1078645"/>
            <a:ext cx="3183335" cy="21205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37180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736B-9B65-4166-A2F6-1D3DFB117EE5}"/>
              </a:ext>
            </a:extLst>
          </p:cNvPr>
          <p:cNvSpPr>
            <a:spLocks noGrp="1"/>
          </p:cNvSpPr>
          <p:nvPr>
            <p:ph type="title"/>
          </p:nvPr>
        </p:nvSpPr>
        <p:spPr/>
        <p:txBody>
          <a:bodyPr/>
          <a:lstStyle/>
          <a:p>
            <a:r>
              <a:rPr lang="en-US" sz="2400"/>
              <a:t>ASH Medical Educators Institute</a:t>
            </a:r>
          </a:p>
        </p:txBody>
      </p:sp>
      <p:sp>
        <p:nvSpPr>
          <p:cNvPr id="4" name="Content Placeholder 2">
            <a:extLst>
              <a:ext uri="{FF2B5EF4-FFF2-40B4-BE49-F238E27FC236}">
                <a16:creationId xmlns:a16="http://schemas.microsoft.com/office/drawing/2014/main" id="{8D643D3A-80D3-4EE8-AE0F-7D238697C9B6}"/>
              </a:ext>
            </a:extLst>
          </p:cNvPr>
          <p:cNvSpPr txBox="1">
            <a:spLocks/>
          </p:cNvSpPr>
          <p:nvPr/>
        </p:nvSpPr>
        <p:spPr>
          <a:xfrm>
            <a:off x="457201" y="887506"/>
            <a:ext cx="4593850" cy="3888154"/>
          </a:xfrm>
          <a:prstGeom prst="rect">
            <a:avLst/>
          </a:prstGeom>
        </p:spPr>
        <p:txBody>
          <a:bodyPr anchor="t"/>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spcBef>
                <a:spcPts val="0"/>
              </a:spcBef>
              <a:buNone/>
            </a:pPr>
            <a:r>
              <a:rPr lang="en-US" sz="1400"/>
              <a:t>The ASH Medical Educators Institute (MEI) develops future</a:t>
            </a:r>
          </a:p>
          <a:p>
            <a:pPr marL="0" indent="0">
              <a:spcBef>
                <a:spcPts val="0"/>
              </a:spcBef>
              <a:buNone/>
            </a:pPr>
            <a:r>
              <a:rPr lang="en-US" sz="1400"/>
              <a:t>leaders in hematology education by providing a "boot camp“ in teaching techniques, medical education scholarship, and career development for hematologists and fellows who are new to or in the early phases of medical education careers. The training is designed to build skills and position junior faculty and senior fellows for successful careers as clinician educators and mentors to future generations of hematologists.</a:t>
            </a:r>
          </a:p>
          <a:p>
            <a:pPr marL="0" indent="0">
              <a:spcBef>
                <a:spcPts val="0"/>
              </a:spcBef>
              <a:buNone/>
            </a:pPr>
            <a:endParaRPr lang="en-US" sz="1400"/>
          </a:p>
          <a:p>
            <a:pPr marL="0" indent="0">
              <a:buNone/>
            </a:pPr>
            <a:r>
              <a:rPr lang="en-US" sz="1400" b="1">
                <a:cs typeface="Calibri"/>
              </a:rPr>
              <a:t>ASH MEI includes three components:</a:t>
            </a:r>
          </a:p>
          <a:p>
            <a:r>
              <a:rPr lang="en-US" sz="1200">
                <a:cs typeface="Calibri"/>
              </a:rPr>
              <a:t>A three-day, in-person workshop at ASH Headquarters in Washington, DC.</a:t>
            </a:r>
          </a:p>
          <a:p>
            <a:r>
              <a:rPr lang="en-US" sz="1200">
                <a:cs typeface="Calibri"/>
              </a:rPr>
              <a:t>A six-part webinar series covering the medical educator core competencies not addressed in the workshop, hosted over the six months following the workshop.</a:t>
            </a:r>
          </a:p>
          <a:p>
            <a:r>
              <a:rPr lang="en-US" sz="1200">
                <a:cs typeface="Calibri"/>
              </a:rPr>
              <a:t>Mentorship from MEI Faculty over the year of the program.</a:t>
            </a:r>
          </a:p>
          <a:p>
            <a:endParaRPr lang="en-US" sz="1400">
              <a:cs typeface="Calibri"/>
            </a:endParaRPr>
          </a:p>
          <a:p>
            <a:endParaRPr lang="en-US" sz="1400">
              <a:cs typeface="Calibri"/>
            </a:endParaRPr>
          </a:p>
          <a:p>
            <a:pPr marL="228600" indent="-171450"/>
            <a:endParaRPr lang="en-US" sz="800">
              <a:cs typeface="Calibri"/>
            </a:endParaRPr>
          </a:p>
          <a:p>
            <a:pPr marL="57150" indent="0">
              <a:buFont typeface="Arial" charset="0"/>
              <a:buNone/>
            </a:pPr>
            <a:endParaRPr lang="en-US" sz="800">
              <a:cs typeface="Calibri"/>
            </a:endParaRPr>
          </a:p>
        </p:txBody>
      </p:sp>
      <p:pic>
        <p:nvPicPr>
          <p:cNvPr id="7" name="Picture 6" descr="A group of people standing in front of a crowd posing for the camera&#10;&#10;Description generated with very high confidence">
            <a:extLst>
              <a:ext uri="{FF2B5EF4-FFF2-40B4-BE49-F238E27FC236}">
                <a16:creationId xmlns:a16="http://schemas.microsoft.com/office/drawing/2014/main" id="{E13B1A5A-D51A-49A9-ACB2-D8E391442FF4}"/>
              </a:ext>
            </a:extLst>
          </p:cNvPr>
          <p:cNvPicPr>
            <a:picLocks noChangeAspect="1"/>
          </p:cNvPicPr>
          <p:nvPr/>
        </p:nvPicPr>
        <p:blipFill>
          <a:blip r:embed="rId3"/>
          <a:stretch>
            <a:fillRect/>
          </a:stretch>
        </p:blipFill>
        <p:spPr>
          <a:xfrm>
            <a:off x="5342753" y="1188270"/>
            <a:ext cx="3461948" cy="2307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C0C04EA3-9929-4D97-8F33-5FFF50F6DFE2}"/>
              </a:ext>
            </a:extLst>
          </p:cNvPr>
          <p:cNvSpPr txBox="1"/>
          <p:nvPr/>
        </p:nvSpPr>
        <p:spPr>
          <a:xfrm>
            <a:off x="5342753" y="3504513"/>
            <a:ext cx="3630918" cy="276999"/>
          </a:xfrm>
          <a:prstGeom prst="rect">
            <a:avLst/>
          </a:prstGeom>
          <a:solidFill>
            <a:schemeClr val="accent1"/>
          </a:solidFill>
        </p:spPr>
        <p:txBody>
          <a:bodyPr wrap="square" rtlCol="0">
            <a:spAutoFit/>
          </a:bodyPr>
          <a:lstStyle/>
          <a:p>
            <a:r>
              <a:rPr lang="en-US" sz="1200" b="1" i="1">
                <a:solidFill>
                  <a:schemeClr val="bg1"/>
                </a:solidFill>
              </a:rPr>
              <a:t>Application opens in February, closes in April.</a:t>
            </a:r>
          </a:p>
        </p:txBody>
      </p:sp>
    </p:spTree>
    <p:extLst>
      <p:ext uri="{BB962C8B-B14F-4D97-AF65-F5344CB8AC3E}">
        <p14:creationId xmlns:p14="http://schemas.microsoft.com/office/powerpoint/2010/main" val="3084794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A3EB-4107-4C42-85A8-4F9E5675D60C}"/>
              </a:ext>
            </a:extLst>
          </p:cNvPr>
          <p:cNvSpPr>
            <a:spLocks noGrp="1"/>
          </p:cNvSpPr>
          <p:nvPr>
            <p:ph type="title"/>
          </p:nvPr>
        </p:nvSpPr>
        <p:spPr/>
        <p:txBody>
          <a:bodyPr/>
          <a:lstStyle/>
          <a:p>
            <a:r>
              <a:rPr lang="en-US" sz="2400" dirty="0"/>
              <a:t>Meet Prakash, ASH MEI Participant</a:t>
            </a:r>
          </a:p>
        </p:txBody>
      </p:sp>
      <p:sp>
        <p:nvSpPr>
          <p:cNvPr id="4" name="Content Placeholder 2">
            <a:extLst>
              <a:ext uri="{FF2B5EF4-FFF2-40B4-BE49-F238E27FC236}">
                <a16:creationId xmlns:a16="http://schemas.microsoft.com/office/drawing/2014/main" id="{3B3A2807-ECE6-4299-BDC2-CE2A84AEE326}"/>
              </a:ext>
            </a:extLst>
          </p:cNvPr>
          <p:cNvSpPr txBox="1">
            <a:spLocks/>
          </p:cNvSpPr>
          <p:nvPr/>
        </p:nvSpPr>
        <p:spPr>
          <a:xfrm>
            <a:off x="457200" y="1654593"/>
            <a:ext cx="5486400" cy="2391843"/>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endParaRPr lang="en-US">
              <a:solidFill>
                <a:srgbClr val="C00000"/>
              </a:solidFill>
            </a:endParaRPr>
          </a:p>
          <a:p>
            <a:pPr marL="0" indent="0">
              <a:buFont typeface="Arial" charset="0"/>
              <a:buNone/>
            </a:pPr>
            <a:r>
              <a:rPr lang="en-US">
                <a:solidFill>
                  <a:srgbClr val="C00000"/>
                </a:solidFill>
              </a:rPr>
              <a:t>“The program was a perfect boot camp to boost my knowledge in </a:t>
            </a:r>
            <a:r>
              <a:rPr lang="en-US" sz="2400">
                <a:solidFill>
                  <a:srgbClr val="C00000"/>
                </a:solidFill>
              </a:rPr>
              <a:t>hematology</a:t>
            </a:r>
            <a:r>
              <a:rPr lang="en-US">
                <a:solidFill>
                  <a:srgbClr val="C00000"/>
                </a:solidFill>
              </a:rPr>
              <a:t> education research, and it provided a fantastic launch-pad for career advancement.”</a:t>
            </a:r>
            <a:endParaRPr lang="en-US" sz="1050" b="1"/>
          </a:p>
          <a:p>
            <a:pPr marL="0" indent="0">
              <a:buFont typeface="Arial" charset="0"/>
              <a:buNone/>
            </a:pPr>
            <a:endParaRPr lang="en-US" sz="1600"/>
          </a:p>
        </p:txBody>
      </p:sp>
      <p:sp>
        <p:nvSpPr>
          <p:cNvPr id="5" name="TextBox 4">
            <a:extLst>
              <a:ext uri="{FF2B5EF4-FFF2-40B4-BE49-F238E27FC236}">
                <a16:creationId xmlns:a16="http://schemas.microsoft.com/office/drawing/2014/main" id="{E0ED8D77-B2C3-4ED7-8992-76804219CAD3}"/>
              </a:ext>
            </a:extLst>
          </p:cNvPr>
          <p:cNvSpPr txBox="1"/>
          <p:nvPr/>
        </p:nvSpPr>
        <p:spPr>
          <a:xfrm>
            <a:off x="393999" y="915929"/>
            <a:ext cx="4682971" cy="523220"/>
          </a:xfrm>
          <a:prstGeom prst="rect">
            <a:avLst/>
          </a:prstGeom>
          <a:noFill/>
        </p:spPr>
        <p:txBody>
          <a:bodyPr wrap="square" rtlCol="0">
            <a:spAutoFit/>
          </a:bodyPr>
          <a:lstStyle/>
          <a:p>
            <a:pPr marL="57150" indent="0">
              <a:buNone/>
            </a:pPr>
            <a:r>
              <a:rPr lang="en-US" sz="1400" b="1">
                <a:latin typeface="+mj-lt"/>
              </a:rPr>
              <a:t>Research project: </a:t>
            </a:r>
            <a:r>
              <a:rPr lang="en-US" sz="1400" i="1">
                <a:latin typeface="+mj-lt"/>
              </a:rPr>
              <a:t>Managing Direct Oral Anticoagulants: A Team-Based Learning Workshop for Hematology Trainees. </a:t>
            </a:r>
          </a:p>
        </p:txBody>
      </p:sp>
      <p:pic>
        <p:nvPicPr>
          <p:cNvPr id="8" name="Picture 7" descr="A person wearing a suit and tie&#10;&#10;Description generated with very high confidence">
            <a:extLst>
              <a:ext uri="{FF2B5EF4-FFF2-40B4-BE49-F238E27FC236}">
                <a16:creationId xmlns:a16="http://schemas.microsoft.com/office/drawing/2014/main" id="{298DF38C-A25C-418F-823D-A3116BF8A137}"/>
              </a:ext>
            </a:extLst>
          </p:cNvPr>
          <p:cNvPicPr>
            <a:picLocks noChangeAspect="1"/>
          </p:cNvPicPr>
          <p:nvPr/>
        </p:nvPicPr>
        <p:blipFill>
          <a:blip r:embed="rId3"/>
          <a:stretch>
            <a:fillRect/>
          </a:stretch>
        </p:blipFill>
        <p:spPr>
          <a:xfrm>
            <a:off x="6815717" y="1399105"/>
            <a:ext cx="2007877" cy="2345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2DA6B06A-28C9-4E3C-8E10-60F32213F75C}"/>
              </a:ext>
            </a:extLst>
          </p:cNvPr>
          <p:cNvSpPr txBox="1"/>
          <p:nvPr/>
        </p:nvSpPr>
        <p:spPr>
          <a:xfrm>
            <a:off x="3510871" y="4046437"/>
            <a:ext cx="5312723" cy="523220"/>
          </a:xfrm>
          <a:prstGeom prst="rect">
            <a:avLst/>
          </a:prstGeom>
          <a:noFill/>
        </p:spPr>
        <p:txBody>
          <a:bodyPr wrap="square" rtlCol="0" anchor="t">
            <a:spAutoFit/>
          </a:bodyPr>
          <a:lstStyle/>
          <a:p>
            <a:pPr algn="r"/>
            <a:r>
              <a:rPr lang="en-US" sz="1400" b="1"/>
              <a:t>Prakash Vishnu, MD, FACP</a:t>
            </a:r>
          </a:p>
          <a:p>
            <a:pPr algn="r"/>
            <a:r>
              <a:rPr lang="en-US" sz="1400">
                <a:solidFill>
                  <a:srgbClr val="C00000"/>
                </a:solidFill>
                <a:latin typeface="+mj-lt"/>
              </a:rPr>
              <a:t>Mayo Clinic College of Medicine</a:t>
            </a:r>
            <a:endParaRPr lang="en-US" sz="1400">
              <a:solidFill>
                <a:srgbClr val="C00000"/>
              </a:solidFill>
              <a:latin typeface="+mj-lt"/>
              <a:cs typeface="Calibri"/>
            </a:endParaRPr>
          </a:p>
        </p:txBody>
      </p:sp>
    </p:spTree>
    <p:extLst>
      <p:ext uri="{BB962C8B-B14F-4D97-AF65-F5344CB8AC3E}">
        <p14:creationId xmlns:p14="http://schemas.microsoft.com/office/powerpoint/2010/main" val="1602614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3736B-9B65-4166-A2F6-1D3DFB117EE5}"/>
              </a:ext>
            </a:extLst>
          </p:cNvPr>
          <p:cNvSpPr>
            <a:spLocks noGrp="1"/>
          </p:cNvSpPr>
          <p:nvPr>
            <p:ph type="title"/>
          </p:nvPr>
        </p:nvSpPr>
        <p:spPr/>
        <p:txBody>
          <a:bodyPr/>
          <a:lstStyle/>
          <a:p>
            <a:r>
              <a:rPr lang="en-US" sz="2400"/>
              <a:t>Additional Awards</a:t>
            </a:r>
          </a:p>
        </p:txBody>
      </p:sp>
      <p:sp>
        <p:nvSpPr>
          <p:cNvPr id="4" name="Content Placeholder 2">
            <a:extLst>
              <a:ext uri="{FF2B5EF4-FFF2-40B4-BE49-F238E27FC236}">
                <a16:creationId xmlns:a16="http://schemas.microsoft.com/office/drawing/2014/main" id="{8D643D3A-80D3-4EE8-AE0F-7D238697C9B6}"/>
              </a:ext>
            </a:extLst>
          </p:cNvPr>
          <p:cNvSpPr txBox="1">
            <a:spLocks/>
          </p:cNvSpPr>
          <p:nvPr/>
        </p:nvSpPr>
        <p:spPr>
          <a:xfrm>
            <a:off x="457201" y="887506"/>
            <a:ext cx="8399928" cy="3888154"/>
          </a:xfrm>
          <a:prstGeom prst="rect">
            <a:avLst/>
          </a:prstGeom>
        </p:spPr>
        <p:txBody>
          <a:bodyPr anchor="t"/>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a:p>
          <a:p>
            <a:r>
              <a:rPr lang="en-US" b="1"/>
              <a:t>Bridge Grant: </a:t>
            </a:r>
            <a:r>
              <a:rPr lang="en-US"/>
              <a:t>Each year, approximately 20 to 30 one-year awards of $150,000 are granted to ASH members who applied for an NIH R01 grant or equivalent but were denied funding due to budget cutbacks. ASH Bridge Grants are intended to help sustain recipients' research and contribute to their retention in hematology investigation.</a:t>
            </a:r>
          </a:p>
          <a:p>
            <a:pPr marL="0" indent="0">
              <a:buNone/>
            </a:pPr>
            <a:endParaRPr lang="en-US"/>
          </a:p>
          <a:p>
            <a:r>
              <a:rPr lang="en-US" b="1"/>
              <a:t>Honorific and Mentor Awards: </a:t>
            </a:r>
            <a:r>
              <a:rPr lang="en-US"/>
              <a:t>The Honorific and Mentor Awards are the Society's most prestigious awards, recognizing significant contributions to the field of hematology made by hematologists. Each year, the Society honors outstanding hematologists through a number of different awards.</a:t>
            </a:r>
          </a:p>
          <a:p>
            <a:endParaRPr lang="en-US" sz="1400">
              <a:cs typeface="Calibri"/>
            </a:endParaRPr>
          </a:p>
          <a:p>
            <a:endParaRPr lang="en-US" sz="1400">
              <a:cs typeface="Calibri"/>
            </a:endParaRPr>
          </a:p>
          <a:p>
            <a:pPr marL="228600" indent="-171450"/>
            <a:endParaRPr lang="en-US" sz="800">
              <a:cs typeface="Calibri"/>
            </a:endParaRPr>
          </a:p>
          <a:p>
            <a:pPr marL="57150" indent="0">
              <a:buFont typeface="Arial" charset="0"/>
              <a:buNone/>
            </a:pPr>
            <a:endParaRPr lang="en-US" sz="800">
              <a:cs typeface="Calibri"/>
            </a:endParaRPr>
          </a:p>
        </p:txBody>
      </p:sp>
    </p:spTree>
    <p:extLst>
      <p:ext uri="{BB962C8B-B14F-4D97-AF65-F5344CB8AC3E}">
        <p14:creationId xmlns:p14="http://schemas.microsoft.com/office/powerpoint/2010/main" val="1837129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B188-135F-46CC-896B-C285A2C8A784}"/>
              </a:ext>
            </a:extLst>
          </p:cNvPr>
          <p:cNvSpPr>
            <a:spLocks noGrp="1"/>
          </p:cNvSpPr>
          <p:nvPr>
            <p:ph type="title"/>
          </p:nvPr>
        </p:nvSpPr>
        <p:spPr>
          <a:xfrm>
            <a:off x="457200" y="284187"/>
            <a:ext cx="8229600" cy="535154"/>
          </a:xfrm>
        </p:spPr>
        <p:txBody>
          <a:bodyPr anchor="t"/>
          <a:lstStyle/>
          <a:p>
            <a:r>
              <a:rPr lang="en-US" sz="2400"/>
              <a:t>Annual Meeting Benefits for Awardees</a:t>
            </a:r>
          </a:p>
        </p:txBody>
      </p:sp>
      <p:sp>
        <p:nvSpPr>
          <p:cNvPr id="5" name="Content Placeholder 4">
            <a:extLst>
              <a:ext uri="{FF2B5EF4-FFF2-40B4-BE49-F238E27FC236}">
                <a16:creationId xmlns:a16="http://schemas.microsoft.com/office/drawing/2014/main" id="{D117243F-78C0-4316-84CD-0A705BCD6F1A}"/>
              </a:ext>
            </a:extLst>
          </p:cNvPr>
          <p:cNvSpPr>
            <a:spLocks noGrp="1"/>
          </p:cNvSpPr>
          <p:nvPr>
            <p:ph idx="1"/>
          </p:nvPr>
        </p:nvSpPr>
        <p:spPr>
          <a:xfrm>
            <a:off x="457200" y="913120"/>
            <a:ext cx="8157882" cy="3090672"/>
          </a:xfrm>
        </p:spPr>
        <p:txBody>
          <a:bodyPr/>
          <a:lstStyle/>
          <a:p>
            <a:pPr marL="0" indent="0">
              <a:buNone/>
            </a:pPr>
            <a:r>
              <a:rPr lang="en-US" sz="1600" dirty="0"/>
              <a:t>At the ASH annual meeting, participants have outstanding opportunities to meet prominent hematology leaders, network with other program participants, and discover breaking news in the field. Benefits vary by award:</a:t>
            </a:r>
          </a:p>
          <a:p>
            <a:pPr marL="0" indent="0">
              <a:buNone/>
            </a:pPr>
            <a:endParaRPr lang="en-US" sz="1600" dirty="0"/>
          </a:p>
          <a:p>
            <a:pPr indent="-285750"/>
            <a:r>
              <a:rPr lang="en-US" sz="1800" dirty="0"/>
              <a:t>Travel stipends to help cover travel cost.</a:t>
            </a:r>
          </a:p>
          <a:p>
            <a:pPr indent="-285750"/>
            <a:r>
              <a:rPr lang="en-US" sz="1800" dirty="0"/>
              <a:t>Stipends to support opportunities to present research. </a:t>
            </a:r>
          </a:p>
          <a:p>
            <a:pPr indent="-285750"/>
            <a:r>
              <a:rPr lang="en-US" sz="1800" dirty="0"/>
              <a:t>Invitations to exclusive gatherings. </a:t>
            </a:r>
          </a:p>
          <a:p>
            <a:pPr indent="-285750"/>
            <a:r>
              <a:rPr lang="en-US" sz="1800" dirty="0"/>
              <a:t>Invitations to network with committees and mentors.</a:t>
            </a:r>
          </a:p>
          <a:p>
            <a:pPr marL="57150" indent="0">
              <a:buNone/>
            </a:pPr>
            <a:endParaRPr lang="en-US" sz="1600" dirty="0"/>
          </a:p>
          <a:p>
            <a:pPr marL="0" indent="0">
              <a:buNone/>
            </a:pPr>
            <a:r>
              <a:rPr lang="en-US" sz="1200" dirty="0"/>
              <a:t> </a:t>
            </a:r>
          </a:p>
          <a:p>
            <a:endParaRPr lang="en-US" sz="1200" dirty="0"/>
          </a:p>
          <a:p>
            <a:pPr indent="-285750"/>
            <a:endParaRPr lang="en-US" sz="1200" dirty="0">
              <a:cs typeface="Calibri"/>
            </a:endParaRPr>
          </a:p>
          <a:p>
            <a:pPr indent="-285750"/>
            <a:endParaRPr lang="en-US" sz="1200" dirty="0"/>
          </a:p>
          <a:p>
            <a:pPr lvl="1"/>
            <a:endParaRPr lang="en-US" dirty="0"/>
          </a:p>
        </p:txBody>
      </p:sp>
      <p:pic>
        <p:nvPicPr>
          <p:cNvPr id="3074" name="Picture 2" descr="http://www.hematology.org/Annual-Report/2017/includes/img/report-images/clinical/roadmap-1.jpg">
            <a:extLst>
              <a:ext uri="{FF2B5EF4-FFF2-40B4-BE49-F238E27FC236}">
                <a16:creationId xmlns:a16="http://schemas.microsoft.com/office/drawing/2014/main" id="{BE7DBF03-4D97-4DD6-89BA-09A14499C4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3478" y="2885131"/>
            <a:ext cx="2529069" cy="1686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4908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EA3EB-4107-4C42-85A8-4F9E5675D60C}"/>
              </a:ext>
            </a:extLst>
          </p:cNvPr>
          <p:cNvSpPr>
            <a:spLocks noGrp="1"/>
          </p:cNvSpPr>
          <p:nvPr>
            <p:ph type="title"/>
          </p:nvPr>
        </p:nvSpPr>
        <p:spPr/>
        <p:txBody>
          <a:bodyPr/>
          <a:lstStyle/>
          <a:p>
            <a:r>
              <a:rPr lang="en-US" sz="2400"/>
              <a:t>Final Thought…</a:t>
            </a:r>
          </a:p>
        </p:txBody>
      </p:sp>
      <p:sp>
        <p:nvSpPr>
          <p:cNvPr id="4" name="Content Placeholder 2">
            <a:extLst>
              <a:ext uri="{FF2B5EF4-FFF2-40B4-BE49-F238E27FC236}">
                <a16:creationId xmlns:a16="http://schemas.microsoft.com/office/drawing/2014/main" id="{3B3A2807-ECE6-4299-BDC2-CE2A84AEE326}"/>
              </a:ext>
            </a:extLst>
          </p:cNvPr>
          <p:cNvSpPr txBox="1">
            <a:spLocks/>
          </p:cNvSpPr>
          <p:nvPr/>
        </p:nvSpPr>
        <p:spPr>
          <a:xfrm>
            <a:off x="427012" y="1177362"/>
            <a:ext cx="6042212" cy="2603118"/>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endParaRPr lang="en-US">
              <a:solidFill>
                <a:srgbClr val="C00000"/>
              </a:solidFill>
            </a:endParaRPr>
          </a:p>
          <a:p>
            <a:pPr marL="0" indent="0">
              <a:buNone/>
            </a:pPr>
            <a:r>
              <a:rPr lang="en-US">
                <a:solidFill>
                  <a:srgbClr val="C00000"/>
                </a:solidFill>
              </a:rPr>
              <a:t>The (award) resources give you a chance to do things you might not have otherwise. They enable creativity and innovation and confidence that somebody thought that I could do something to make a difference.</a:t>
            </a:r>
            <a:endParaRPr lang="en-US" sz="1600"/>
          </a:p>
        </p:txBody>
      </p:sp>
      <p:sp>
        <p:nvSpPr>
          <p:cNvPr id="7" name="TextBox 6">
            <a:extLst>
              <a:ext uri="{FF2B5EF4-FFF2-40B4-BE49-F238E27FC236}">
                <a16:creationId xmlns:a16="http://schemas.microsoft.com/office/drawing/2014/main" id="{2DA6B06A-28C9-4E3C-8E10-60F32213F75C}"/>
              </a:ext>
            </a:extLst>
          </p:cNvPr>
          <p:cNvSpPr txBox="1"/>
          <p:nvPr/>
        </p:nvSpPr>
        <p:spPr>
          <a:xfrm>
            <a:off x="3448118" y="4034503"/>
            <a:ext cx="5312723" cy="523220"/>
          </a:xfrm>
          <a:prstGeom prst="rect">
            <a:avLst/>
          </a:prstGeom>
          <a:noFill/>
        </p:spPr>
        <p:txBody>
          <a:bodyPr wrap="square" rtlCol="0" anchor="t">
            <a:spAutoFit/>
          </a:bodyPr>
          <a:lstStyle/>
          <a:p>
            <a:pPr algn="r"/>
            <a:r>
              <a:rPr lang="en-US" sz="1400" b="1"/>
              <a:t>D. Gary Gilliland, MD</a:t>
            </a:r>
          </a:p>
          <a:p>
            <a:pPr algn="r"/>
            <a:r>
              <a:rPr lang="en-US" sz="1400">
                <a:solidFill>
                  <a:srgbClr val="C00000"/>
                </a:solidFill>
                <a:latin typeface="+mj-lt"/>
              </a:rPr>
              <a:t> Fred Hutchinson Cancer Research Center</a:t>
            </a:r>
            <a:endParaRPr lang="en-US" sz="1400">
              <a:solidFill>
                <a:srgbClr val="C00000"/>
              </a:solidFill>
              <a:latin typeface="+mj-lt"/>
              <a:cs typeface="Calibri"/>
            </a:endParaRPr>
          </a:p>
        </p:txBody>
      </p:sp>
      <p:pic>
        <p:nvPicPr>
          <p:cNvPr id="1028" name="Picture 4" descr="D. Gary Gilliland, M.D., Ph.D.">
            <a:extLst>
              <a:ext uri="{FF2B5EF4-FFF2-40B4-BE49-F238E27FC236}">
                <a16:creationId xmlns:a16="http://schemas.microsoft.com/office/drawing/2014/main" id="{F4EA744C-BCB0-4019-ADE8-CE7A98B63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7487" y="1074084"/>
            <a:ext cx="1790701" cy="2686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77912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5DB6D4-833C-408F-9091-E5F69E809C86}"/>
              </a:ext>
            </a:extLst>
          </p:cNvPr>
          <p:cNvSpPr/>
          <p:nvPr/>
        </p:nvSpPr>
        <p:spPr>
          <a:xfrm>
            <a:off x="0" y="1459238"/>
            <a:ext cx="9144000" cy="222502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2" name="Title 1">
            <a:extLst>
              <a:ext uri="{FF2B5EF4-FFF2-40B4-BE49-F238E27FC236}">
                <a16:creationId xmlns:a16="http://schemas.microsoft.com/office/drawing/2014/main" id="{4D711950-DEC1-4336-9D0C-F0C2B3C5EA4F}"/>
              </a:ext>
            </a:extLst>
          </p:cNvPr>
          <p:cNvSpPr>
            <a:spLocks noGrp="1"/>
          </p:cNvSpPr>
          <p:nvPr>
            <p:ph type="title"/>
          </p:nvPr>
        </p:nvSpPr>
        <p:spPr/>
        <p:txBody>
          <a:bodyPr/>
          <a:lstStyle/>
          <a:p>
            <a:pPr algn="ctr"/>
            <a:r>
              <a:rPr lang="en-US" sz="2800"/>
              <a:t>Learn More about ASH Awards</a:t>
            </a:r>
          </a:p>
        </p:txBody>
      </p:sp>
      <p:sp>
        <p:nvSpPr>
          <p:cNvPr id="3" name="Content Placeholder 2">
            <a:extLst>
              <a:ext uri="{FF2B5EF4-FFF2-40B4-BE49-F238E27FC236}">
                <a16:creationId xmlns:a16="http://schemas.microsoft.com/office/drawing/2014/main" id="{B773C178-A769-46E1-8CA2-ACAB6EC0480E}"/>
              </a:ext>
            </a:extLst>
          </p:cNvPr>
          <p:cNvSpPr>
            <a:spLocks noGrp="1"/>
          </p:cNvSpPr>
          <p:nvPr>
            <p:ph idx="1"/>
          </p:nvPr>
        </p:nvSpPr>
        <p:spPr>
          <a:xfrm>
            <a:off x="457200" y="2186534"/>
            <a:ext cx="8229600" cy="1031450"/>
          </a:xfrm>
        </p:spPr>
        <p:txBody>
          <a:bodyPr/>
          <a:lstStyle/>
          <a:p>
            <a:pPr marL="0" indent="0" algn="ctr">
              <a:buNone/>
            </a:pPr>
            <a:r>
              <a:rPr lang="en-US" sz="1800" b="1">
                <a:solidFill>
                  <a:schemeClr val="bg1">
                    <a:lumMod val="85000"/>
                  </a:schemeClr>
                </a:solidFill>
              </a:rPr>
              <a:t>To learn more about The American Society of Hematology and their various awards, please visit www.hematology.org/awards</a:t>
            </a:r>
          </a:p>
          <a:p>
            <a:pPr marL="0" indent="0" algn="ctr">
              <a:buNone/>
            </a:pPr>
            <a:r>
              <a:rPr lang="en-US" sz="1800" b="1">
                <a:solidFill>
                  <a:schemeClr val="bg1">
                    <a:lumMod val="85000"/>
                  </a:schemeClr>
                </a:solidFill>
              </a:rPr>
              <a:t>or email awards@hematology.org</a:t>
            </a:r>
          </a:p>
        </p:txBody>
      </p:sp>
    </p:spTree>
    <p:extLst>
      <p:ext uri="{BB962C8B-B14F-4D97-AF65-F5344CB8AC3E}">
        <p14:creationId xmlns:p14="http://schemas.microsoft.com/office/powerpoint/2010/main" val="2013492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BA60-BE62-4AB1-88B9-D68F82C6EF3D}"/>
              </a:ext>
            </a:extLst>
          </p:cNvPr>
          <p:cNvSpPr>
            <a:spLocks noGrp="1"/>
          </p:cNvSpPr>
          <p:nvPr>
            <p:ph type="title"/>
          </p:nvPr>
        </p:nvSpPr>
        <p:spPr/>
        <p:txBody>
          <a:bodyPr/>
          <a:lstStyle/>
          <a:p>
            <a:r>
              <a:rPr lang="en-US"/>
              <a:t>Why Hematology?</a:t>
            </a:r>
          </a:p>
        </p:txBody>
      </p:sp>
      <p:sp>
        <p:nvSpPr>
          <p:cNvPr id="6" name="Rectangle 5">
            <a:extLst>
              <a:ext uri="{FF2B5EF4-FFF2-40B4-BE49-F238E27FC236}">
                <a16:creationId xmlns:a16="http://schemas.microsoft.com/office/drawing/2014/main" id="{25415768-7E4B-4248-A411-AB0353434B92}"/>
              </a:ext>
            </a:extLst>
          </p:cNvPr>
          <p:cNvSpPr/>
          <p:nvPr/>
        </p:nvSpPr>
        <p:spPr>
          <a:xfrm>
            <a:off x="6988992" y="3133709"/>
            <a:ext cx="2039917" cy="369332"/>
          </a:xfrm>
          <a:prstGeom prst="rect">
            <a:avLst/>
          </a:prstGeom>
        </p:spPr>
        <p:txBody>
          <a:bodyPr wrap="none" anchor="t">
            <a:spAutoFit/>
          </a:bodyPr>
          <a:lstStyle/>
          <a:p>
            <a:r>
              <a:rPr lang="en-US" b="1">
                <a:solidFill>
                  <a:srgbClr val="C00000"/>
                </a:solidFill>
                <a:latin typeface="Calibri"/>
                <a:cs typeface="Calibri"/>
              </a:rPr>
              <a:t>Belinda Avalos, MD</a:t>
            </a:r>
          </a:p>
        </p:txBody>
      </p:sp>
      <p:sp>
        <p:nvSpPr>
          <p:cNvPr id="14" name="Rectangle 13">
            <a:extLst>
              <a:ext uri="{FF2B5EF4-FFF2-40B4-BE49-F238E27FC236}">
                <a16:creationId xmlns:a16="http://schemas.microsoft.com/office/drawing/2014/main" id="{FFA790CE-A4FE-44F8-809B-22B522EF3B30}"/>
              </a:ext>
            </a:extLst>
          </p:cNvPr>
          <p:cNvSpPr/>
          <p:nvPr/>
        </p:nvSpPr>
        <p:spPr>
          <a:xfrm>
            <a:off x="4633415" y="3442072"/>
            <a:ext cx="4451846" cy="1231106"/>
          </a:xfrm>
          <a:prstGeom prst="rect">
            <a:avLst/>
          </a:prstGeom>
        </p:spPr>
        <p:txBody>
          <a:bodyPr wrap="square">
            <a:spAutoFit/>
          </a:bodyPr>
          <a:lstStyle/>
          <a:p>
            <a:pPr algn="r"/>
            <a:r>
              <a:rPr lang="en-US" sz="1200" b="1">
                <a:solidFill>
                  <a:schemeClr val="tx1">
                    <a:lumMod val="75000"/>
                    <a:lumOff val="25000"/>
                  </a:schemeClr>
                </a:solidFill>
              </a:rPr>
              <a:t>Vice Chair, Hematologic Oncology &amp; Blood Disorders</a:t>
            </a:r>
          </a:p>
          <a:p>
            <a:pPr algn="r"/>
            <a:r>
              <a:rPr lang="en-US" sz="1200" b="1">
                <a:solidFill>
                  <a:schemeClr val="tx1">
                    <a:lumMod val="75000"/>
                    <a:lumOff val="25000"/>
                  </a:schemeClr>
                </a:solidFill>
              </a:rPr>
              <a:t>Director, Hematologic Oncology Translational Laboratory</a:t>
            </a:r>
          </a:p>
          <a:p>
            <a:pPr algn="r"/>
            <a:r>
              <a:rPr lang="en-US" sz="1200" b="1">
                <a:solidFill>
                  <a:schemeClr val="tx1">
                    <a:lumMod val="75000"/>
                    <a:lumOff val="25000"/>
                  </a:schemeClr>
                </a:solidFill>
              </a:rPr>
              <a:t>Director, Stem Cell Processing Laboratory</a:t>
            </a:r>
          </a:p>
          <a:p>
            <a:pPr algn="r"/>
            <a:r>
              <a:rPr lang="en-US" sz="1200">
                <a:solidFill>
                  <a:schemeClr val="tx1">
                    <a:lumMod val="75000"/>
                    <a:lumOff val="25000"/>
                  </a:schemeClr>
                </a:solidFill>
              </a:rPr>
              <a:t>Levine Cancer Institute</a:t>
            </a:r>
          </a:p>
          <a:p>
            <a:pPr algn="r"/>
            <a:r>
              <a:rPr lang="en-US" sz="1200">
                <a:solidFill>
                  <a:schemeClr val="tx1">
                    <a:lumMod val="75000"/>
                    <a:lumOff val="25000"/>
                  </a:schemeClr>
                </a:solidFill>
              </a:rPr>
              <a:t>Carolinas HealthCare System</a:t>
            </a:r>
          </a:p>
          <a:p>
            <a:pPr marL="0" indent="0">
              <a:buNone/>
            </a:pPr>
            <a:endParaRPr lang="en-US" sz="1400">
              <a:highlight>
                <a:srgbClr val="FFFF00"/>
              </a:highlight>
            </a:endParaRPr>
          </a:p>
        </p:txBody>
      </p:sp>
      <p:sp>
        <p:nvSpPr>
          <p:cNvPr id="7" name="Content Placeholder 6">
            <a:extLst>
              <a:ext uri="{FF2B5EF4-FFF2-40B4-BE49-F238E27FC236}">
                <a16:creationId xmlns:a16="http://schemas.microsoft.com/office/drawing/2014/main" id="{6650DB83-925B-48BA-AD61-F8ABADFA5028}"/>
              </a:ext>
            </a:extLst>
          </p:cNvPr>
          <p:cNvSpPr>
            <a:spLocks noGrp="1"/>
          </p:cNvSpPr>
          <p:nvPr>
            <p:ph idx="1"/>
          </p:nvPr>
        </p:nvSpPr>
        <p:spPr>
          <a:xfrm>
            <a:off x="457199" y="1026691"/>
            <a:ext cx="6215559" cy="3710927"/>
          </a:xfrm>
        </p:spPr>
        <p:txBody>
          <a:bodyPr/>
          <a:lstStyle/>
          <a:p>
            <a:pPr marL="0" indent="0">
              <a:buNone/>
            </a:pPr>
            <a:r>
              <a:rPr lang="en-US" sz="1700"/>
              <a:t>Dr. Bertha </a:t>
            </a:r>
            <a:r>
              <a:rPr lang="en-US" sz="1700" err="1"/>
              <a:t>Bouroncle</a:t>
            </a:r>
            <a:r>
              <a:rPr lang="en-US" sz="1700"/>
              <a:t>, a Peruvian hematologist with whom I worked as a third-year medical student, proved to be the most influential person in my decision to pursue a career in hematology. </a:t>
            </a:r>
          </a:p>
          <a:p>
            <a:pPr marL="0" indent="0">
              <a:buNone/>
            </a:pPr>
            <a:r>
              <a:rPr lang="en-US" sz="1700"/>
              <a:t>She taught me the art and skill of morphologic examination and interpretation of peripheral blood smears and bone marrow aspirations. From these experiences, I came to recognize for the first time the importance of bench-to-bedside observations, which ultimately propelled me to pursue research studies on hematopoiesis.</a:t>
            </a:r>
          </a:p>
          <a:p>
            <a:pPr marL="0" indent="0">
              <a:buNone/>
            </a:pPr>
            <a:endParaRPr lang="en-US"/>
          </a:p>
        </p:txBody>
      </p:sp>
      <p:pic>
        <p:nvPicPr>
          <p:cNvPr id="4" name="Picture 3" descr="A person smiling for the camera&#10;&#10;Description generated with very high confidence">
            <a:extLst>
              <a:ext uri="{FF2B5EF4-FFF2-40B4-BE49-F238E27FC236}">
                <a16:creationId xmlns:a16="http://schemas.microsoft.com/office/drawing/2014/main" id="{CD2E5889-7D9E-444C-9EB0-7795751ABB31}"/>
              </a:ext>
            </a:extLst>
          </p:cNvPr>
          <p:cNvPicPr>
            <a:picLocks noChangeAspect="1"/>
          </p:cNvPicPr>
          <p:nvPr/>
        </p:nvPicPr>
        <p:blipFill rotWithShape="1">
          <a:blip r:embed="rId3"/>
          <a:srcRect t="1893" b="8444"/>
          <a:stretch/>
        </p:blipFill>
        <p:spPr>
          <a:xfrm>
            <a:off x="7055866" y="843145"/>
            <a:ext cx="1785129" cy="2240854"/>
          </a:xfrm>
          <a:prstGeom prst="rect">
            <a:avLst/>
          </a:prstGeom>
        </p:spPr>
      </p:pic>
    </p:spTree>
    <p:extLst>
      <p:ext uri="{BB962C8B-B14F-4D97-AF65-F5344CB8AC3E}">
        <p14:creationId xmlns:p14="http://schemas.microsoft.com/office/powerpoint/2010/main" val="3483580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BA60-BE62-4AB1-88B9-D68F82C6EF3D}"/>
              </a:ext>
            </a:extLst>
          </p:cNvPr>
          <p:cNvSpPr>
            <a:spLocks noGrp="1"/>
          </p:cNvSpPr>
          <p:nvPr>
            <p:ph type="title"/>
          </p:nvPr>
        </p:nvSpPr>
        <p:spPr/>
        <p:txBody>
          <a:bodyPr/>
          <a:lstStyle/>
          <a:p>
            <a:r>
              <a:rPr lang="en-US"/>
              <a:t>Why Hematology?</a:t>
            </a:r>
          </a:p>
        </p:txBody>
      </p:sp>
      <p:sp>
        <p:nvSpPr>
          <p:cNvPr id="6" name="Rectangle 5">
            <a:extLst>
              <a:ext uri="{FF2B5EF4-FFF2-40B4-BE49-F238E27FC236}">
                <a16:creationId xmlns:a16="http://schemas.microsoft.com/office/drawing/2014/main" id="{25415768-7E4B-4248-A411-AB0353434B92}"/>
              </a:ext>
            </a:extLst>
          </p:cNvPr>
          <p:cNvSpPr/>
          <p:nvPr/>
        </p:nvSpPr>
        <p:spPr>
          <a:xfrm>
            <a:off x="7156491" y="3081402"/>
            <a:ext cx="1912447" cy="369332"/>
          </a:xfrm>
          <a:prstGeom prst="rect">
            <a:avLst/>
          </a:prstGeom>
        </p:spPr>
        <p:txBody>
          <a:bodyPr wrap="none" anchor="t">
            <a:spAutoFit/>
          </a:bodyPr>
          <a:lstStyle/>
          <a:p>
            <a:r>
              <a:rPr lang="en-US" b="1">
                <a:solidFill>
                  <a:srgbClr val="C00000"/>
                </a:solidFill>
                <a:latin typeface="Calibri"/>
                <a:cs typeface="Calibri"/>
              </a:rPr>
              <a:t>Chris Flowers, MD</a:t>
            </a:r>
          </a:p>
        </p:txBody>
      </p:sp>
      <p:sp>
        <p:nvSpPr>
          <p:cNvPr id="14" name="Rectangle 13">
            <a:extLst>
              <a:ext uri="{FF2B5EF4-FFF2-40B4-BE49-F238E27FC236}">
                <a16:creationId xmlns:a16="http://schemas.microsoft.com/office/drawing/2014/main" id="{FFA790CE-A4FE-44F8-809B-22B522EF3B30}"/>
              </a:ext>
            </a:extLst>
          </p:cNvPr>
          <p:cNvSpPr/>
          <p:nvPr/>
        </p:nvSpPr>
        <p:spPr>
          <a:xfrm>
            <a:off x="2090057" y="3418468"/>
            <a:ext cx="7053943" cy="1200329"/>
          </a:xfrm>
          <a:prstGeom prst="rect">
            <a:avLst/>
          </a:prstGeom>
        </p:spPr>
        <p:txBody>
          <a:bodyPr wrap="square">
            <a:spAutoFit/>
          </a:bodyPr>
          <a:lstStyle/>
          <a:p>
            <a:pPr lvl="0" algn="r" defTabSz="914400" eaLnBrk="0" hangingPunct="0"/>
            <a:r>
              <a:rPr lang="en-US" altLang="en-US" sz="1200" b="1">
                <a:solidFill>
                  <a:schemeClr val="tx1">
                    <a:lumMod val="75000"/>
                    <a:lumOff val="25000"/>
                  </a:schemeClr>
                </a:solidFill>
                <a:latin typeface="Calibri" panose="020F0502020204030204" pitchFamily="34" charset="0"/>
              </a:rPr>
              <a:t>Professor, Department of Hematology and Medical Oncology</a:t>
            </a:r>
          </a:p>
          <a:p>
            <a:pPr lvl="1" indent="-457200" algn="r" defTabSz="914400" eaLnBrk="0" hangingPunct="0"/>
            <a:r>
              <a:rPr lang="en-US" altLang="en-US" sz="1200">
                <a:solidFill>
                  <a:schemeClr val="tx1">
                    <a:lumMod val="75000"/>
                    <a:lumOff val="25000"/>
                  </a:schemeClr>
                </a:solidFill>
                <a:latin typeface="Calibri" panose="020F0502020204030204" pitchFamily="34" charset="0"/>
              </a:rPr>
              <a:t>Emory University School of Medicine</a:t>
            </a:r>
          </a:p>
          <a:p>
            <a:pPr lvl="0" algn="r" defTabSz="914400" eaLnBrk="0" hangingPunct="0"/>
            <a:r>
              <a:rPr lang="en-US" altLang="en-US" sz="1200" b="1">
                <a:solidFill>
                  <a:schemeClr val="tx1">
                    <a:lumMod val="75000"/>
                    <a:lumOff val="25000"/>
                  </a:schemeClr>
                </a:solidFill>
                <a:latin typeface="Calibri" panose="020F0502020204030204" pitchFamily="34" charset="0"/>
              </a:rPr>
              <a:t>Director of the Emory Lymphoma Program</a:t>
            </a:r>
          </a:p>
          <a:p>
            <a:pPr lvl="1" indent="-457200" algn="r" defTabSz="914400" eaLnBrk="0" hangingPunct="0"/>
            <a:r>
              <a:rPr lang="en-US" altLang="en-US" sz="1200">
                <a:solidFill>
                  <a:schemeClr val="tx1">
                    <a:lumMod val="75000"/>
                    <a:lumOff val="25000"/>
                  </a:schemeClr>
                </a:solidFill>
                <a:latin typeface="Calibri" panose="020F0502020204030204" pitchFamily="34" charset="0"/>
              </a:rPr>
              <a:t>Winship Cancer Institute of Emory University</a:t>
            </a:r>
          </a:p>
          <a:p>
            <a:pPr lvl="0" algn="r" defTabSz="914400" eaLnBrk="0" hangingPunct="0"/>
            <a:r>
              <a:rPr lang="en-US" altLang="en-US" sz="1200" b="1">
                <a:solidFill>
                  <a:schemeClr val="tx1">
                    <a:lumMod val="75000"/>
                    <a:lumOff val="25000"/>
                  </a:schemeClr>
                </a:solidFill>
                <a:latin typeface="Calibri" panose="020F0502020204030204" pitchFamily="34" charset="0"/>
              </a:rPr>
              <a:t>Scientific Director, Winship Research Informatics</a:t>
            </a:r>
          </a:p>
          <a:p>
            <a:pPr lvl="1" indent="-457200" algn="r" defTabSz="914400" eaLnBrk="0" hangingPunct="0"/>
            <a:r>
              <a:rPr lang="en-US" altLang="en-US" sz="1200">
                <a:solidFill>
                  <a:schemeClr val="tx1">
                    <a:lumMod val="75000"/>
                    <a:lumOff val="25000"/>
                  </a:schemeClr>
                </a:solidFill>
                <a:latin typeface="Calibri" panose="020F0502020204030204" pitchFamily="34" charset="0"/>
              </a:rPr>
              <a:t>Winship Cancer Institute of Emory University</a:t>
            </a:r>
          </a:p>
        </p:txBody>
      </p:sp>
      <p:sp>
        <p:nvSpPr>
          <p:cNvPr id="3" name="AutoShape 2" descr="Ginna Laport, MD">
            <a:extLst>
              <a:ext uri="{FF2B5EF4-FFF2-40B4-BE49-F238E27FC236}">
                <a16:creationId xmlns:a16="http://schemas.microsoft.com/office/drawing/2014/main" id="{B2D4C32D-AAF4-4462-BDA4-F3DC670D7D88}"/>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4" descr="A person wearing a suit and tie smiling at the camera&#10;&#10;Description generated with very high confidence">
            <a:extLst>
              <a:ext uri="{FF2B5EF4-FFF2-40B4-BE49-F238E27FC236}">
                <a16:creationId xmlns:a16="http://schemas.microsoft.com/office/drawing/2014/main" id="{07735DF4-594D-4203-BFC6-835CCED6D1E3}"/>
              </a:ext>
            </a:extLst>
          </p:cNvPr>
          <p:cNvPicPr>
            <a:picLocks noGrp="1" noChangeAspect="1"/>
          </p:cNvPicPr>
          <p:nvPr>
            <p:ph idx="1"/>
          </p:nvPr>
        </p:nvPicPr>
        <p:blipFill>
          <a:blip r:embed="rId3"/>
          <a:stretch>
            <a:fillRect/>
          </a:stretch>
        </p:blipFill>
        <p:spPr>
          <a:xfrm>
            <a:off x="7041107" y="1065888"/>
            <a:ext cx="1905000" cy="1905000"/>
          </a:xfrm>
          <a:prstGeom prst="rect">
            <a:avLst/>
          </a:prstGeom>
        </p:spPr>
      </p:pic>
      <p:sp>
        <p:nvSpPr>
          <p:cNvPr id="8" name="Content Placeholder 4">
            <a:extLst>
              <a:ext uri="{FF2B5EF4-FFF2-40B4-BE49-F238E27FC236}">
                <a16:creationId xmlns:a16="http://schemas.microsoft.com/office/drawing/2014/main" id="{86B9A567-8550-470C-B8F0-7B99528DAE23}"/>
              </a:ext>
            </a:extLst>
          </p:cNvPr>
          <p:cNvSpPr txBox="1">
            <a:spLocks/>
          </p:cNvSpPr>
          <p:nvPr/>
        </p:nvSpPr>
        <p:spPr>
          <a:xfrm>
            <a:off x="362313" y="1124867"/>
            <a:ext cx="5970247" cy="2809408"/>
          </a:xfrm>
          <a:prstGeom prst="rect">
            <a:avLst/>
          </a:prstGeom>
        </p:spPr>
        <p:txBody>
          <a:bodyPr anchor="t"/>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Geneva" pitchFamily="37" charset="-128"/>
                <a:cs typeface="Geneva" pitchFamily="37" charset="-128"/>
              </a:defRPr>
            </a:lvl1pPr>
            <a:lvl2pPr marL="742950" indent="-285750" algn="l" defTabSz="457200" rtl="0" eaLnBrk="0" fontAlgn="base" hangingPunct="0">
              <a:spcBef>
                <a:spcPct val="20000"/>
              </a:spcBef>
              <a:spcAft>
                <a:spcPct val="0"/>
              </a:spcAft>
              <a:buFont typeface="Arial" charset="0"/>
              <a:buChar char="–"/>
              <a:defRPr sz="1800" kern="1200">
                <a:solidFill>
                  <a:schemeClr val="tx1"/>
                </a:solidFill>
                <a:latin typeface="+mn-lt"/>
                <a:ea typeface="Geneva" pitchFamily="37" charset="-128"/>
                <a:cs typeface="+mn-cs"/>
              </a:defRPr>
            </a:lvl2pPr>
            <a:lvl3pPr marL="11430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Geneva" pitchFamily="37" charset="-128"/>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4pPr>
            <a:lvl5pPr marL="20574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Geneva" pitchFamily="3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t>Academic hematology provides outstanding opportunities for a fulfilling lifelong career. I am constantly amazed by the numerous opportunities to continually learn from patients and colleagues, mentor and teach young scientists and clinicians, and use new technologies to make biological and clinical discoveries.</a:t>
            </a:r>
          </a:p>
        </p:txBody>
      </p:sp>
    </p:spTree>
    <p:extLst>
      <p:ext uri="{BB962C8B-B14F-4D97-AF65-F5344CB8AC3E}">
        <p14:creationId xmlns:p14="http://schemas.microsoft.com/office/powerpoint/2010/main" val="1188330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B94F-874B-4C4D-8D9C-3364E27B2064}"/>
              </a:ext>
            </a:extLst>
          </p:cNvPr>
          <p:cNvSpPr>
            <a:spLocks noGrp="1"/>
          </p:cNvSpPr>
          <p:nvPr>
            <p:ph type="title"/>
          </p:nvPr>
        </p:nvSpPr>
        <p:spPr/>
        <p:txBody>
          <a:bodyPr/>
          <a:lstStyle/>
          <a:p>
            <a:pPr algn="ctr"/>
            <a:r>
              <a:rPr lang="en-US" dirty="0"/>
              <a:t>What is a Society?</a:t>
            </a:r>
          </a:p>
        </p:txBody>
      </p:sp>
      <p:sp>
        <p:nvSpPr>
          <p:cNvPr id="4" name="TextBox 3">
            <a:extLst>
              <a:ext uri="{FF2B5EF4-FFF2-40B4-BE49-F238E27FC236}">
                <a16:creationId xmlns:a16="http://schemas.microsoft.com/office/drawing/2014/main" id="{53BF282F-A0C8-41D9-9419-439A0C8927A3}"/>
              </a:ext>
            </a:extLst>
          </p:cNvPr>
          <p:cNvSpPr txBox="1"/>
          <p:nvPr/>
        </p:nvSpPr>
        <p:spPr>
          <a:xfrm>
            <a:off x="619125" y="1128094"/>
            <a:ext cx="7915275" cy="2308324"/>
          </a:xfrm>
          <a:prstGeom prst="rect">
            <a:avLst/>
          </a:prstGeom>
          <a:noFill/>
        </p:spPr>
        <p:txBody>
          <a:bodyPr wrap="square" rtlCol="0">
            <a:spAutoFit/>
          </a:bodyPr>
          <a:lstStyle/>
          <a:p>
            <a:pPr algn="ctr"/>
            <a:r>
              <a:rPr lang="en-US" dirty="0"/>
              <a:t>A medical society or association is an organization representing a particular group of medical professionals. Medical societies perform a number of important functions for members, including education and advocacy. They also help set standards for excellence in the profession. In simpler terms, medical societies help inform members about new research and developments in the field, and they assist doctors and other professionals in protecting the interests of their patients. Societies keep their members informed through newsletters, Web sites, e-mail, and conferences. </a:t>
            </a:r>
            <a:endParaRPr lang="en-US" dirty="0">
              <a:latin typeface="+mj-lt"/>
            </a:endParaRPr>
          </a:p>
        </p:txBody>
      </p:sp>
      <p:sp>
        <p:nvSpPr>
          <p:cNvPr id="25" name="AutoShape 2" descr="Meeting free icon">
            <a:extLst>
              <a:ext uri="{FF2B5EF4-FFF2-40B4-BE49-F238E27FC236}">
                <a16:creationId xmlns:a16="http://schemas.microsoft.com/office/drawing/2014/main" id="{5FBBBAA9-D3D3-43A2-AC3B-5FA6BD6D2255}"/>
              </a:ext>
            </a:extLst>
          </p:cNvPr>
          <p:cNvSpPr>
            <a:spLocks noChangeAspect="1" noChangeArrowheads="1"/>
          </p:cNvSpPr>
          <p:nvPr/>
        </p:nvSpPr>
        <p:spPr bwMode="auto">
          <a:xfrm>
            <a:off x="3505200" y="1504950"/>
            <a:ext cx="2133600" cy="2133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80083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B94F-874B-4C4D-8D9C-3364E27B2064}"/>
              </a:ext>
            </a:extLst>
          </p:cNvPr>
          <p:cNvSpPr>
            <a:spLocks noGrp="1"/>
          </p:cNvSpPr>
          <p:nvPr>
            <p:ph type="title"/>
          </p:nvPr>
        </p:nvSpPr>
        <p:spPr/>
        <p:txBody>
          <a:bodyPr/>
          <a:lstStyle/>
          <a:p>
            <a:pPr algn="ctr"/>
            <a:r>
              <a:rPr lang="en-US"/>
              <a:t>American Society of Hematology (ASH)</a:t>
            </a:r>
          </a:p>
        </p:txBody>
      </p:sp>
      <p:sp>
        <p:nvSpPr>
          <p:cNvPr id="4" name="TextBox 3">
            <a:extLst>
              <a:ext uri="{FF2B5EF4-FFF2-40B4-BE49-F238E27FC236}">
                <a16:creationId xmlns:a16="http://schemas.microsoft.com/office/drawing/2014/main" id="{53BF282F-A0C8-41D9-9419-439A0C8927A3}"/>
              </a:ext>
            </a:extLst>
          </p:cNvPr>
          <p:cNvSpPr txBox="1"/>
          <p:nvPr/>
        </p:nvSpPr>
        <p:spPr>
          <a:xfrm>
            <a:off x="932329" y="1128094"/>
            <a:ext cx="7602071" cy="1938992"/>
          </a:xfrm>
          <a:prstGeom prst="rect">
            <a:avLst/>
          </a:prstGeom>
          <a:noFill/>
        </p:spPr>
        <p:txBody>
          <a:bodyPr wrap="square" rtlCol="0">
            <a:spAutoFit/>
          </a:bodyPr>
          <a:lstStyle/>
          <a:p>
            <a:pPr algn="ctr"/>
            <a:r>
              <a:rPr lang="en-US" sz="2400">
                <a:latin typeface="+mj-lt"/>
              </a:rPr>
              <a:t>The Society's mission is to further the understanding, diagnosis, treatment, and prevention of disorders affecting the blood, bone marrow, and the immunologic, hemostatic and vascular systems, by promoting </a:t>
            </a:r>
            <a:r>
              <a:rPr lang="en-US" sz="2400">
                <a:latin typeface="+mj-lt"/>
                <a:hlinkClick r:id="rId3"/>
              </a:rPr>
              <a:t>research</a:t>
            </a:r>
            <a:r>
              <a:rPr lang="en-US" sz="2400">
                <a:latin typeface="+mj-lt"/>
              </a:rPr>
              <a:t>, </a:t>
            </a:r>
            <a:r>
              <a:rPr lang="en-US" sz="2400">
                <a:latin typeface="+mj-lt"/>
                <a:hlinkClick r:id="rId4"/>
              </a:rPr>
              <a:t>clinical care</a:t>
            </a:r>
            <a:r>
              <a:rPr lang="en-US" sz="2400">
                <a:latin typeface="+mj-lt"/>
              </a:rPr>
              <a:t>, </a:t>
            </a:r>
            <a:r>
              <a:rPr lang="en-US" sz="2400">
                <a:latin typeface="+mj-lt"/>
                <a:hlinkClick r:id="rId5"/>
              </a:rPr>
              <a:t>education</a:t>
            </a:r>
            <a:r>
              <a:rPr lang="en-US" sz="2400">
                <a:latin typeface="+mj-lt"/>
              </a:rPr>
              <a:t>, </a:t>
            </a:r>
            <a:r>
              <a:rPr lang="en-US" sz="2400">
                <a:latin typeface="+mj-lt"/>
                <a:hlinkClick r:id="rId6"/>
              </a:rPr>
              <a:t>training</a:t>
            </a:r>
            <a:r>
              <a:rPr lang="en-US" sz="2400">
                <a:latin typeface="+mj-lt"/>
              </a:rPr>
              <a:t>, and </a:t>
            </a:r>
            <a:r>
              <a:rPr lang="en-US" sz="2400">
                <a:latin typeface="+mj-lt"/>
                <a:hlinkClick r:id="rId7"/>
              </a:rPr>
              <a:t>advocacy</a:t>
            </a:r>
            <a:r>
              <a:rPr lang="en-US" sz="2400">
                <a:latin typeface="+mj-lt"/>
              </a:rPr>
              <a:t> in hematology.</a:t>
            </a:r>
          </a:p>
        </p:txBody>
      </p:sp>
      <p:sp>
        <p:nvSpPr>
          <p:cNvPr id="25" name="AutoShape 2" descr="Meeting free icon">
            <a:extLst>
              <a:ext uri="{FF2B5EF4-FFF2-40B4-BE49-F238E27FC236}">
                <a16:creationId xmlns:a16="http://schemas.microsoft.com/office/drawing/2014/main" id="{5FBBBAA9-D3D3-43A2-AC3B-5FA6BD6D2255}"/>
              </a:ext>
            </a:extLst>
          </p:cNvPr>
          <p:cNvSpPr>
            <a:spLocks noChangeAspect="1" noChangeArrowheads="1"/>
          </p:cNvSpPr>
          <p:nvPr/>
        </p:nvSpPr>
        <p:spPr bwMode="auto">
          <a:xfrm>
            <a:off x="3505200" y="1504950"/>
            <a:ext cx="2133600" cy="2133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94764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owerPoint" ma:contentTypeID="0x010100FD536183E9257347A8CEFF8A3F5F9A0E0200E77FD81C41164448900671DA791E52BD" ma:contentTypeVersion="6" ma:contentTypeDescription="" ma:contentTypeScope="" ma:versionID="107733f82538373424f3346f00e8b98e">
  <xsd:schema xmlns:xsd="http://www.w3.org/2001/XMLSchema" xmlns:xs="http://www.w3.org/2001/XMLSchema" xmlns:p="http://schemas.microsoft.com/office/2006/metadata/properties" xmlns:ns2="f428f131-8437-48c9-9cdf-8fab9dca4571" targetNamespace="http://schemas.microsoft.com/office/2006/metadata/properties" ma:root="true" ma:fieldsID="801be300f57bf2b1908d5d93416c1ce2" ns2:_="">
    <xsd:import namespace="f428f131-8437-48c9-9cdf-8fab9dca4571"/>
    <xsd:element name="properties">
      <xsd:complexType>
        <xsd:sequence>
          <xsd:element name="documentManagement">
            <xsd:complexType>
              <xsd:all>
                <xsd:element ref="ns2:Awards" minOccurs="0"/>
                <xsd:element ref="ns2:Doc_x0020_Status" minOccurs="0"/>
                <xsd:element ref="ns2:Doc_x0020_Type"/>
                <xsd:element ref="ns2:Year" minOccurs="0"/>
                <xsd:element ref="ns2:Year_x0020_Awarded" minOccurs="0"/>
                <xsd:element ref="ns2:Annual_x0020_Meeting_x0020_Classification" minOccurs="0"/>
                <xsd:element ref="ns2:ASH_x0020_Committees" minOccurs="0"/>
                <xsd:element ref="ns2:ASH_x0020_Dept" minOccurs="0"/>
                <xsd:element ref="ns2:Blood_x0020_Classification" minOccurs="0"/>
                <xsd:element ref="ns2:Busines_x0020_Svs_x0020_Classification" minOccurs="0"/>
                <xsd:element ref="ns2:Chapter" minOccurs="0"/>
                <xsd:element ref="ns2:Communication_x0020_Classification" minOccurs="0"/>
                <xsd:element ref="ns2:Daily_x0020_News_x0020_Day" minOccurs="0"/>
                <xsd:element ref="ns2:Daily_x0020_News_x0020_Section" minOccurs="0"/>
                <xsd:element ref="ns2:Development_x0020_Classification" minOccurs="0"/>
                <xsd:element ref="ns2:Edition" minOccurs="0"/>
                <xsd:element ref="ns2:Education_x0020_and_x0020_Training_x0020_Projects" minOccurs="0"/>
                <xsd:element ref="ns2:Employee_x0020_Classification" minOccurs="0"/>
                <xsd:element ref="ns2:Finance_x0020_Classification" minOccurs="0"/>
                <xsd:element ref="ns2:Finance_x0020_Confidential" minOccurs="0"/>
                <xsd:element ref="ns2:Global_x0020_Programs" minOccurs="0"/>
                <xsd:element ref="ns2:Government_x0020_Agencies" minOccurs="0"/>
                <xsd:element ref="ns2:Government_x0020_Issues" minOccurs="0"/>
                <xsd:element ref="ns2:HR_x0020_Classification" minOccurs="0"/>
                <xsd:element ref="ns2:Issue" minOccurs="0"/>
                <xsd:element ref="ns2:Meeting_x0020_Date" minOccurs="0"/>
                <xsd:element ref="ns2:Meeting_x005f_x0020_Location" minOccurs="0"/>
                <xsd:element ref="ns2:Meeting_x0020_Name" minOccurs="0"/>
                <xsd:element ref="ns2:Meeting_x0020_Owner" minOccurs="0"/>
                <xsd:element ref="ns2:Membership_x0020_Classification" minOccurs="0"/>
                <xsd:element ref="ns2:Month" minOccurs="0"/>
                <xsd:element ref="ns2:HR_x0020_Payroll_x0020_Classification" minOccurs="0"/>
                <xsd:element ref="ns2:Publication_x0020_Classification" minOccurs="0"/>
                <xsd:element ref="ns2:QT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28f131-8437-48c9-9cdf-8fab9dca4571" elementFormDefault="qualified">
    <xsd:import namespace="http://schemas.microsoft.com/office/2006/documentManagement/types"/>
    <xsd:import namespace="http://schemas.microsoft.com/office/infopath/2007/PartnerControls"/>
    <xsd:element name="Awards" ma:index="2" nillable="true" ma:displayName="Award" ma:format="Dropdown" ma:indexed="true" ma:internalName="Awards" ma:readOnly="false">
      <xsd:simpleType>
        <xsd:restriction base="dms:Choice">
          <xsd:enumeration value="Abstract Achievement Award"/>
          <xsd:enumeration value="Advocacy Awards"/>
          <xsd:enumeration value="Alternative Training Pathway Grant"/>
          <xsd:enumeration value="ASH Ambassador"/>
          <xsd:enumeration value="ASH-AMFDP"/>
          <xsd:enumeration value="Bridge Grant Award"/>
          <xsd:enumeration value="Clinical Research Training Institute"/>
          <xsd:enumeration value="CRTI in Latin America"/>
          <xsd:enumeration value="Clinical Research Trainee Day- APAC"/>
          <xsd:enumeration value="EHA-ASH Research Exchange Award"/>
          <xsd:enumeration value="General"/>
          <xsd:enumeration value="Honorific Awards"/>
          <xsd:enumeration value="HONORS Award"/>
          <xsd:enumeration value="International Hematology Award"/>
          <xsd:enumeration value="Leadership in Promoting Diversity"/>
          <xsd:enumeration value="Mentor Award"/>
          <xsd:enumeration value="MGSAAA"/>
          <xsd:enumeration value="Minority Medical Student Award Program"/>
          <xsd:enumeration value="MMSAP Flex"/>
          <xsd:enumeration value="MMSAP Yearlong"/>
          <xsd:enumeration value="Minority Resident Hematology Award Program"/>
          <xsd:enumeration value="Misc Awards"/>
          <xsd:enumeration value="Physician-Scientist Award"/>
          <xsd:enumeration value="Research Training Award for Fellows"/>
          <xsd:enumeration value="Scholar Awards"/>
          <xsd:enumeration value="Trainee Research Award"/>
          <xsd:enumeration value="Translational Research Training in Hematology"/>
          <xsd:enumeration value="Visitor Training Program"/>
        </xsd:restriction>
      </xsd:simpleType>
    </xsd:element>
    <xsd:element name="Doc_x0020_Status" ma:index="3" nillable="true" ma:displayName="Doc Status" ma:default="Final" ma:format="Dropdown" ma:indexed="true" ma:internalName="Doc_x0020_Status" ma:readOnly="false">
      <xsd:simpleType>
        <xsd:restriction base="dms:Choice">
          <xsd:enumeration value="Draft"/>
          <xsd:enumeration value="Final"/>
        </xsd:restriction>
      </xsd:simpleType>
    </xsd:element>
    <xsd:element name="Doc_x0020_Type" ma:index="4" ma:displayName="Doc Type" ma:format="Dropdown" ma:indexed="true" ma:internalName="Doc_x0020_Type" ma:readOnly="false">
      <xsd:simpleType>
        <xsd:union memberTypes="dms:Text">
          <xsd:simpleType>
            <xsd:restriction base="dms:Choice">
              <xsd:enumeration value="Advertisement"/>
              <xsd:enumeration value="Agenda"/>
              <xsd:enumeration value="Contract"/>
              <xsd:enumeration value="E-mail"/>
              <xsd:enumeration value="Evaluation Material"/>
              <xsd:enumeration value="Form"/>
              <xsd:enumeration value="Letter"/>
              <xsd:enumeration value="Map"/>
              <xsd:enumeration value="Meeting Notebook"/>
              <xsd:enumeration value="Memo"/>
              <xsd:enumeration value="Minutes"/>
              <xsd:enumeration value="Miscellaneous"/>
              <xsd:enumeration value="Official (Legal Docs)"/>
              <xsd:enumeration value="Policy"/>
              <xsd:enumeration value="Presentation"/>
              <xsd:enumeration value="Reference"/>
              <xsd:enumeration value="Report"/>
              <xsd:enumeration value="RFP"/>
              <xsd:enumeration value="Standard Operating Procedure (SOP)"/>
              <xsd:enumeration value="Survey"/>
              <xsd:enumeration value="Template"/>
              <xsd:enumeration value="Timeline"/>
            </xsd:restriction>
          </xsd:simpleType>
        </xsd:union>
      </xsd:simpleType>
    </xsd:element>
    <xsd:element name="Year" ma:index="5" nillable="true" ma:displayName="Year" ma:format="Dropdown" ma:indexed="true" ma:internalName="Year" ma:readOnly="false">
      <xsd:simpleType>
        <xsd:restriction base="dms:Choice">
          <xsd:enumeration value="2020"/>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enumeration value="1999"/>
          <xsd:enumeration value="1998"/>
          <xsd:enumeration value="1997"/>
          <xsd:enumeration value="1996"/>
          <xsd:enumeration value="1995"/>
          <xsd:enumeration value="1994"/>
          <xsd:enumeration value="1993"/>
          <xsd:enumeration value="1992"/>
          <xsd:enumeration value="1991"/>
          <xsd:enumeration value="1990"/>
        </xsd:restriction>
      </xsd:simpleType>
    </xsd:element>
    <xsd:element name="Year_x0020_Awarded" ma:index="6" nillable="true" ma:displayName="Year Awarded" ma:format="Dropdown" ma:indexed="true" ma:internalName="Year_x0020_Awarded" ma:readOnly="false">
      <xsd:simpleType>
        <xsd:restriction base="dms:Choice">
          <xsd:enumeration value="2020"/>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enumeration value="1999"/>
          <xsd:enumeration value="1998"/>
          <xsd:enumeration value="1997"/>
          <xsd:enumeration value="1996"/>
          <xsd:enumeration value="1995"/>
          <xsd:enumeration value="1994"/>
          <xsd:enumeration value="1993"/>
          <xsd:enumeration value="1992"/>
          <xsd:enumeration value="1991"/>
          <xsd:enumeration value="1990"/>
        </xsd:restriction>
      </xsd:simpleType>
    </xsd:element>
    <xsd:element name="Annual_x0020_Meeting_x0020_Classification" ma:index="7" nillable="true" ma:displayName="AM Classification" ma:format="Dropdown" ma:internalName="Annual_x0020_Meeting_x0020_Classification" ma:readOnly="false">
      <xsd:simpleType>
        <xsd:restriction base="dms:Choice">
          <xsd:enumeration value="Ancillary Meetings"/>
          <xsd:enumeration value="ASH Sponsored Meetings"/>
          <xsd:enumeration value="CME"/>
          <xsd:enumeration value="Education Program"/>
          <xsd:enumeration value="Exhibits"/>
          <xsd:enumeration value="Friday Satellite Symposia"/>
          <xsd:enumeration value="Housing"/>
          <xsd:enumeration value="Logistics"/>
          <xsd:enumeration value="Misc Program"/>
          <xsd:enumeration value="Promotion/PR"/>
          <xsd:enumeration value="Registration"/>
          <xsd:enumeration value="Scientific Program"/>
          <xsd:enumeration value="Social Events"/>
          <xsd:enumeration value="Special Lecture"/>
          <xsd:enumeration value="Special Session"/>
          <xsd:enumeration value="Staff Info"/>
          <xsd:enumeration value="Support Services"/>
          <xsd:enumeration value="Training Event"/>
        </xsd:restriction>
      </xsd:simpleType>
    </xsd:element>
    <xsd:element name="ASH_x0020_Committees" ma:index="8" nillable="true" ma:displayName="ASH Committees" ma:format="Dropdown" ma:internalName="ASH_x0020_Committees" ma:readOnly="false">
      <xsd:simpleType>
        <xsd:restriction base="dms:Choice">
          <xsd:enumeration value="Awards"/>
          <xsd:enumeration value="Communications"/>
          <xsd:enumeration value="Development"/>
          <xsd:enumeration value="Educational Affairs"/>
          <xsd:enumeration value="Educational Affairs: Small Meeting Oversight Subcommittee"/>
          <xsd:enumeration value="Educational Affairs: Teaching Cases Subcommittee"/>
          <xsd:enumeration value="Executive"/>
          <xsd:enumeration value="Government Affairs"/>
          <xsd:enumeration value="International Members"/>
          <xsd:enumeration value="Investment &amp; Audit"/>
          <xsd:enumeration value="Journals"/>
          <xsd:enumeration value="Nominating"/>
          <xsd:enumeration value="Practice"/>
          <xsd:enumeration value="Practice: Quality of Care Subcommittee"/>
          <xsd:enumeration value="Practice: Reimbursement Subcommittee"/>
          <xsd:enumeration value="Scientific Committees"/>
          <xsd:enumeration value="Special Committee: Ad Hoc Minority"/>
          <xsd:enumeration value="Special Committee: ASH Anniversary"/>
          <xsd:enumeration value="Special Committee: Program"/>
          <xsd:enumeration value="Training Programs: Clinical Research Training Institute Oversight"/>
          <xsd:enumeration value="Training Programs: Trainee Council"/>
        </xsd:restriction>
      </xsd:simpleType>
    </xsd:element>
    <xsd:element name="ASH_x0020_Dept" ma:index="9" nillable="true" ma:displayName="ASH Dept" ma:format="Dropdown" ma:internalName="ASH_x0020_Dept" ma:readOnly="false">
      <xsd:simpleType>
        <xsd:restriction base="dms:Choice">
          <xsd:enumeration value="Communications"/>
          <xsd:enumeration value="Development"/>
          <xsd:enumeration value="Education and Training"/>
          <xsd:enumeration value="Executive Office"/>
          <xsd:enumeration value="Finance and Administration"/>
          <xsd:enumeration value="Government Relations and Practice"/>
          <xsd:enumeration value="Meetings"/>
          <xsd:enumeration value="Office of the COO"/>
          <xsd:enumeration value="Other"/>
          <xsd:enumeration value="Publishing"/>
        </xsd:restriction>
      </xsd:simpleType>
    </xsd:element>
    <xsd:element name="Blood_x0020_Classification" ma:index="10" nillable="true" ma:displayName="Blood Classification" ma:format="Dropdown" ma:internalName="Blood_x0020_Classification" ma:readOnly="false">
      <xsd:simpleType>
        <xsd:restriction base="dms:Choice">
          <xsd:enumeration value="Advertising"/>
          <xsd:enumeration value="CME"/>
          <xsd:enumeration value="Copyright/COI"/>
          <xsd:enumeration value="Editorial Board"/>
          <xsd:enumeration value="Editors"/>
          <xsd:enumeration value="General"/>
          <xsd:enumeration value="Marketing"/>
          <xsd:enumeration value="Peer Review"/>
          <xsd:enumeration value="Permissions"/>
          <xsd:enumeration value="Printing"/>
          <xsd:enumeration value="Production"/>
          <xsd:enumeration value="Reprints"/>
          <xsd:enumeration value="Subscriptions"/>
          <xsd:enumeration value="Translated Editions"/>
        </xsd:restriction>
      </xsd:simpleType>
    </xsd:element>
    <xsd:element name="Busines_x0020_Svs_x0020_Classification" ma:index="11" nillable="true" ma:displayName="Business Svcs Classification" ma:format="Dropdown" ma:internalName="Busines_x0020_Svs_x0020_Classification" ma:readOnly="false">
      <xsd:simpleType>
        <xsd:restriction base="dms:Choice">
          <xsd:enumeration value="2021 L"/>
          <xsd:enumeration value="Administration"/>
          <xsd:enumeration value="Agreements"/>
          <xsd:enumeration value="Business Continuity Plan"/>
          <xsd:enumeration value="General"/>
          <xsd:enumeration value="Insurance"/>
          <xsd:enumeration value="Office Equipment"/>
          <xsd:enumeration value="Real Estate"/>
          <xsd:enumeration value="Telecommunications"/>
        </xsd:restriction>
      </xsd:simpleType>
    </xsd:element>
    <xsd:element name="Chapter" ma:index="12" nillable="true" ma:displayName="Chapter" ma:format="Dropdown" ma:internalName="Chapter" ma:readOnly="false">
      <xsd:simpleType>
        <xsd:restriction base="dms:Choice">
          <xsd:enumeration value="_Unassigned"/>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restriction>
      </xsd:simpleType>
    </xsd:element>
    <xsd:element name="Communication_x0020_Classification" ma:index="13" nillable="true" ma:displayName="Communication Classification" ma:format="Dropdown" ma:internalName="Communication_x0020_Classification" ma:readOnly="false">
      <xsd:simpleType>
        <xsd:restriction base="dms:Choice">
          <xsd:enumeration value="Consult a Colleague"/>
          <xsd:enumeration value="Documentary"/>
          <xsd:enumeration value="E-Mail Blast"/>
          <xsd:enumeration value="General"/>
          <xsd:enumeration value="General Marketing"/>
          <xsd:enumeration value="General PR"/>
          <xsd:enumeration value="Public Outreach Campaign"/>
          <xsd:enumeration value="Web Site"/>
        </xsd:restriction>
      </xsd:simpleType>
    </xsd:element>
    <xsd:element name="Daily_x0020_News_x0020_Day" ma:index="14" nillable="true" ma:displayName="Daily News Day" ma:format="RadioButtons" ma:internalName="Daily_x0020_News_x0020_Day" ma:readOnly="false">
      <xsd:simpleType>
        <xsd:restriction base="dms:Choice">
          <xsd:enumeration value="Sat"/>
          <xsd:enumeration value="Sun"/>
          <xsd:enumeration value="Mon"/>
          <xsd:enumeration value="Tues"/>
          <xsd:enumeration value="Wed"/>
          <xsd:enumeration value="Thur"/>
          <xsd:enumeration value="Fri"/>
        </xsd:restriction>
      </xsd:simpleType>
    </xsd:element>
    <xsd:element name="Daily_x0020_News_x0020_Section" ma:index="15" nillable="true" ma:displayName="Daily News Section" ma:format="RadioButtons" ma:internalName="Daily_x0020_News_x0020_Section" ma:readOnly="false">
      <xsd:simpleType>
        <xsd:restriction base="dms:Choice">
          <xsd:enumeration value="A"/>
          <xsd:enumeration value="B"/>
        </xsd:restriction>
      </xsd:simpleType>
    </xsd:element>
    <xsd:element name="Development_x0020_Classification" ma:index="16" nillable="true" ma:displayName="Development Classification" ma:format="Dropdown" ma:internalName="Development_x0020_Classification" ma:readOnly="false">
      <xsd:simpleType>
        <xsd:restriction base="dms:Choice">
          <xsd:enumeration value="Corporate Relations"/>
          <xsd:enumeration value="Foundation Relations"/>
          <xsd:enumeration value="General"/>
          <xsd:enumeration value="Individual Giving"/>
        </xsd:restriction>
      </xsd:simpleType>
    </xsd:element>
    <xsd:element name="Edition" ma:index="17" nillable="true" ma:displayName="Edition" ma:format="Dropdown" ma:internalName="Edition" ma:readOnly="false">
      <xsd:simpleType>
        <xsd:restriction base="dms:Choice">
          <xsd:enumeration value="1st 2001"/>
          <xsd:enumeration value="2nd 2004"/>
          <xsd:enumeration value="3rd 2007"/>
          <xsd:enumeration value="4th 2010"/>
          <xsd:enumeration value="5th"/>
          <xsd:enumeration value="6th"/>
          <xsd:enumeration value="7th"/>
          <xsd:enumeration value="8th"/>
          <xsd:enumeration value="9th"/>
          <xsd:enumeration value="10th"/>
        </xsd:restriction>
      </xsd:simpleType>
    </xsd:element>
    <xsd:element name="Education_x0020_and_x0020_Training_x0020_Projects" ma:index="18" nillable="true" ma:displayName="Education and Training Projects" ma:format="Dropdown" ma:internalName="Education_x0020_and_x0020_Training_x0020_Projects" ma:readOnly="false">
      <xsd:simpleType>
        <xsd:restriction base="dms:Choice">
          <xsd:enumeration value="ACCME/CME"/>
          <xsd:enumeration value="Consulting Hematology"/>
          <xsd:enumeration value="General"/>
          <xsd:enumeration value="Hematology ISE"/>
          <xsd:enumeration value="Image Bank"/>
          <xsd:enumeration value="MOC"/>
          <xsd:enumeration value="PIMs"/>
          <xsd:enumeration value="Teaching Cases"/>
          <xsd:enumeration value="Workforce"/>
        </xsd:restriction>
      </xsd:simpleType>
    </xsd:element>
    <xsd:element name="Employee_x0020_Classification" ma:index="19" nillable="true" ma:displayName="Employee Classification" ma:format="Dropdown" ma:internalName="Employee_x0020_Classification" ma:readOnly="false">
      <xsd:simpleType>
        <xsd:restriction base="dms:Choice">
          <xsd:enumeration value="Benefits"/>
          <xsd:enumeration value="Financial"/>
          <xsd:enumeration value="General"/>
          <xsd:enumeration value="HR"/>
          <xsd:enumeration value="Meetings"/>
          <xsd:enumeration value="Payroll"/>
          <xsd:enumeration value="TIMSS"/>
        </xsd:restriction>
      </xsd:simpleType>
    </xsd:element>
    <xsd:element name="Finance_x0020_Classification" ma:index="20" nillable="true" ma:displayName="Finance Classification" ma:format="Dropdown" ma:internalName="Finance_x0020_Classification" ma:readOnly="false">
      <xsd:simpleType>
        <xsd:restriction base="dms:Choice">
          <xsd:enumeration value="Banking"/>
          <xsd:enumeration value="Financial Statements"/>
          <xsd:enumeration value="General"/>
          <xsd:enumeration value="Instructions"/>
          <xsd:enumeration value="Investments"/>
          <xsd:enumeration value="Invoice Logs"/>
          <xsd:enumeration value="Reconciliation"/>
        </xsd:restriction>
      </xsd:simpleType>
    </xsd:element>
    <xsd:element name="Finance_x0020_Confidential" ma:index="21" nillable="true" ma:displayName="Finance Confidential" ma:format="Dropdown" ma:internalName="Finance_x0020_Confidential" ma:readOnly="false">
      <xsd:simpleType>
        <xsd:restriction base="dms:Choice">
          <xsd:enumeration value="Audit"/>
          <xsd:enumeration value="Banking"/>
          <xsd:enumeration value="Budget"/>
          <xsd:enumeration value="Financial Statements"/>
          <xsd:enumeration value="General"/>
          <xsd:enumeration value="Instructions"/>
          <xsd:enumeration value="Investments"/>
          <xsd:enumeration value="Reconciliation"/>
          <xsd:enumeration value="UBIT"/>
        </xsd:restriction>
      </xsd:simpleType>
    </xsd:element>
    <xsd:element name="Global_x0020_Programs" ma:index="22" nillable="true" ma:displayName="Global Programs" ma:format="Dropdown" ma:internalName="Global_x0020_Programs" ma:readOnly="false">
      <xsd:simpleType>
        <xsd:restriction base="dms:Choice">
          <xsd:enumeration value="General"/>
          <xsd:enumeration value="Health Volunteers Overseas"/>
          <xsd:enumeration value="International Outreach Initiative"/>
        </xsd:restriction>
      </xsd:simpleType>
    </xsd:element>
    <xsd:element name="Government_x0020_Agencies" ma:index="23" nillable="true" ma:displayName="Government Agencies" ma:format="Dropdown" ma:internalName="Government_x0020_Agencies" ma:readOnly="false">
      <xsd:simpleType>
        <xsd:restriction base="dms:Choice">
          <xsd:enumeration value="CAC"/>
          <xsd:enumeration value="CDC"/>
          <xsd:enumeration value="CMS"/>
          <xsd:enumeration value="Congress"/>
          <xsd:enumeration value="DOD"/>
          <xsd:enumeration value="FDA"/>
          <xsd:enumeration value="GRN"/>
          <xsd:enumeration value="HRSA"/>
          <xsd:enumeration value="Miscellanous"/>
          <xsd:enumeration value="NCI"/>
          <xsd:enumeration value="NCRR"/>
          <xsd:enumeration value="NHLBI"/>
          <xsd:enumeration value="NIA"/>
          <xsd:enumeration value="NIDDK"/>
          <xsd:enumeration value="NIH"/>
          <xsd:enumeration value="NQF"/>
          <xsd:enumeration value="Patient group"/>
          <xsd:enumeration value="Senate"/>
          <xsd:enumeration value="State Societies"/>
          <xsd:enumeration value="US House of Reps"/>
          <xsd:enumeration value="White House"/>
        </xsd:restriction>
      </xsd:simpleType>
    </xsd:element>
    <xsd:element name="Government_x0020_Issues" ma:index="24" nillable="true" ma:displayName="Government Issues" ma:format="Dropdown" ma:internalName="Government_x0020_Issues" ma:readOnly="false">
      <xsd:simpleType>
        <xsd:restriction base="dms:Choice">
          <xsd:enumeration value="CER"/>
          <xsd:enumeration value="ESAs"/>
          <xsd:enumeration value="Health Care Reform"/>
          <xsd:enumeration value="Local Coverage Issues"/>
          <xsd:enumeration value="MDS"/>
          <xsd:enumeration value="Miscellanous"/>
          <xsd:enumeration value="Practice Guidelines"/>
          <xsd:enumeration value="Public Access"/>
          <xsd:enumeration value="Public Health"/>
          <xsd:enumeration value="Reimbursement"/>
          <xsd:enumeration value="Research"/>
          <xsd:enumeration value="Sickle Cell Disease"/>
          <xsd:enumeration value="Stem Cell"/>
          <xsd:enumeration value="Thrombosis"/>
          <xsd:enumeration value="Women with Bleeding Disorders"/>
        </xsd:restriction>
      </xsd:simpleType>
    </xsd:element>
    <xsd:element name="HR_x0020_Classification" ma:index="25" nillable="true" ma:displayName="HR Classification" ma:format="Dropdown" ma:internalName="HR_x0020_Classification" ma:readOnly="false">
      <xsd:simpleType>
        <xsd:restriction base="dms:Choice">
          <xsd:enumeration value="General"/>
          <xsd:enumeration value="Benefits"/>
          <xsd:enumeration value="Compensation"/>
          <xsd:enumeration value="Performance Management"/>
          <xsd:enumeration value="Recruiting &amp; Hiring"/>
        </xsd:restriction>
      </xsd:simpleType>
    </xsd:element>
    <xsd:element name="Issue" ma:index="26" nillable="true" ma:displayName="Issue" ma:format="Dropdown" ma:internalName="Issue" ma:readOnly="false">
      <xsd:simpleType>
        <xsd:restriction base="dms:Choice">
          <xsd:enumeration value="General"/>
          <xsd:enumeration value="Issue 1: Jan-Feb"/>
          <xsd:enumeration value="Issue 2: Mar-Apr"/>
          <xsd:enumeration value="Issue 3: May-Jun"/>
          <xsd:enumeration value="Issue 4: Jul-Aug"/>
          <xsd:enumeration value="Issue 5: Sep-Oct"/>
          <xsd:enumeration value="Issue 6: Nov-Dec"/>
        </xsd:restriction>
      </xsd:simpleType>
    </xsd:element>
    <xsd:element name="Meeting_x0020_Date" ma:index="27" nillable="true" ma:displayName="Meeting Date" ma:format="DateOnly" ma:internalName="Meeting_x0020_Date" ma:readOnly="false">
      <xsd:simpleType>
        <xsd:restriction base="dms:DateTime"/>
      </xsd:simpleType>
    </xsd:element>
    <xsd:element name="Meeting_x005f_x0020_Location" ma:index="28" nillable="true" ma:displayName="Meeting Location" ma:format="Dropdown" ma:internalName="Meeting_x0020_Location" ma:readOnly="false">
      <xsd:simpleType>
        <xsd:restriction base="dms:Choice">
          <xsd:enumeration value="AZ, Phoeniz"/>
          <xsd:enumeration value="CA, Marina Del Rey"/>
          <xsd:enumeration value="CA, San Francisco"/>
          <xsd:enumeration value="DC, Washington"/>
          <xsd:enumeration value="IL, Chicago"/>
          <xsd:enumeration value="FL, Miami"/>
          <xsd:enumeration value="NV, Las Vegas"/>
          <xsd:enumeration value="PA, Philadelphia"/>
          <xsd:enumeration value="TX, Austin"/>
          <xsd:enumeration value="WA, Seattle"/>
          <xsd:enumeration value="Brazil"/>
          <xsd:enumeration value="Unknown"/>
        </xsd:restriction>
      </xsd:simpleType>
    </xsd:element>
    <xsd:element name="Meeting_x0020_Name" ma:index="29" nillable="true" ma:displayName="Meeting Name" ma:internalName="Meeting_x0020_Name" ma:readOnly="false">
      <xsd:simpleType>
        <xsd:restriction base="dms:Text">
          <xsd:maxLength value="255"/>
        </xsd:restriction>
      </xsd:simpleType>
    </xsd:element>
    <xsd:element name="Meeting_x0020_Owner" ma:index="30" nillable="true" ma:displayName="Meeting Owner" ma:description="Group or Individual (Last Name, First)" ma:internalName="Meeting_x0020_Owner" ma:readOnly="false">
      <xsd:simpleType>
        <xsd:restriction base="dms:Text">
          <xsd:maxLength value="255"/>
        </xsd:restriction>
      </xsd:simpleType>
    </xsd:element>
    <xsd:element name="Membership_x0020_Classification" ma:index="31" nillable="true" ma:displayName="Membership Classification" ma:format="Dropdown" ma:internalName="Membership_x0020_Classification" ma:readOnly="false">
      <xsd:simpleType>
        <xsd:restriction base="dms:Choice">
          <xsd:enumeration value="General"/>
          <xsd:enumeration value="Mailing Label Request"/>
          <xsd:enumeration value="New Member"/>
          <xsd:enumeration value="Renewal"/>
          <xsd:enumeration value="Subscription"/>
          <xsd:enumeration value="Member Status Change"/>
          <xsd:enumeration value="Marketing/PR"/>
        </xsd:restriction>
      </xsd:simpleType>
    </xsd:element>
    <xsd:element name="Month" ma:index="32" nillable="true" ma:displayName="Month" ma:format="Dropdown" ma:internalName="Month" ma:readOnly="false">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restriction>
      </xsd:simpleType>
    </xsd:element>
    <xsd:element name="HR_x0020_Payroll_x0020_Classification" ma:index="33" nillable="true" ma:displayName="Payroll Classification" ma:format="Dropdown" ma:internalName="HR_x0020_Payroll_x0020_Classification" ma:readOnly="false">
      <xsd:simpleType>
        <xsd:restriction base="dms:Choice">
          <xsd:enumeration value="Benefits"/>
          <xsd:enumeration value="Compensation"/>
          <xsd:enumeration value="General"/>
        </xsd:restriction>
      </xsd:simpleType>
    </xsd:element>
    <xsd:element name="Publication_x0020_Classification" ma:index="34" nillable="true" ma:displayName="Publication Classification" ma:format="Dropdown" ma:internalName="Publication_x0020_Classification" ma:readOnly="false">
      <xsd:simpleType>
        <xsd:restriction base="dms:Choice">
          <xsd:enumeration value="Content Development"/>
          <xsd:enumeration value="General"/>
          <xsd:enumeration value="Peer Review"/>
          <xsd:enumeration value="Printing"/>
          <xsd:enumeration value="Supporting Document"/>
        </xsd:restriction>
      </xsd:simpleType>
    </xsd:element>
    <xsd:element name="QTR" ma:index="35" nillable="true" ma:displayName="QTR" ma:format="RadioButtons" ma:internalName="QTR" ma:readOnly="false">
      <xsd:simpleType>
        <xsd:restriction base="dms:Choice">
          <xsd:enumeration value="1st"/>
          <xsd:enumeration value="2nd"/>
          <xsd:enumeration value="3rd"/>
          <xsd:enumeration value="4th"/>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4.xml><?xml version="1.0" encoding="utf-8"?>
<?mso-contentType ?>
<customXsn xmlns="http://schemas.microsoft.com/office/2006/metadata/customXsn">
  <xsnLocation/>
  <cached>True</cached>
  <openByDefault>True</openByDefault>
  <xsnScope/>
</customXsn>
</file>

<file path=customXml/item5.xml><?xml version="1.0" encoding="utf-8"?>
<p:properties xmlns:p="http://schemas.microsoft.com/office/2006/metadata/properties" xmlns:xsi="http://www.w3.org/2001/XMLSchema-instance" xmlns:pc="http://schemas.microsoft.com/office/infopath/2007/PartnerControls">
  <documentManagement>
    <Year xmlns="f428f131-8437-48c9-9cdf-8fab9dca4571">2016</Year>
    <Doc_x0020_Status xmlns="f428f131-8437-48c9-9cdf-8fab9dca4571">Draft</Doc_x0020_Status>
    <Doc_x0020_Type xmlns="f428f131-8437-48c9-9cdf-8fab9dca4571">Template</Doc_x0020_Type>
    <Communication_x0020_Classification xmlns="f428f131-8437-48c9-9cdf-8fab9dca4571">General Marketing</Communication_x0020_Classification>
    <ASH_x0020_Committees xmlns="f428f131-8437-48c9-9cdf-8fab9dca4571" xsi:nil="true"/>
    <Awards xmlns="f428f131-8437-48c9-9cdf-8fab9dca4571" xsi:nil="true"/>
    <Blood_x0020_Classification xmlns="f428f131-8437-48c9-9cdf-8fab9dca4571" xsi:nil="true"/>
    <Development_x0020_Classification xmlns="f428f131-8437-48c9-9cdf-8fab9dca4571" xsi:nil="true"/>
    <Global_x0020_Programs xmlns="f428f131-8437-48c9-9cdf-8fab9dca4571" xsi:nil="true"/>
    <HR_x0020_Classification xmlns="f428f131-8437-48c9-9cdf-8fab9dca4571" xsi:nil="true"/>
    <Annual_x0020_Meeting_x0020_Classification xmlns="f428f131-8437-48c9-9cdf-8fab9dca4571" xsi:nil="true"/>
    <Education_x0020_and_x0020_Training_x0020_Projects xmlns="f428f131-8437-48c9-9cdf-8fab9dca4571" xsi:nil="true"/>
    <ASH_x0020_Dept xmlns="f428f131-8437-48c9-9cdf-8fab9dca4571" xsi:nil="true"/>
    <Month xmlns="f428f131-8437-48c9-9cdf-8fab9dca4571" xsi:nil="true"/>
    <Finance_x0020_Confidential xmlns="f428f131-8437-48c9-9cdf-8fab9dca4571" xsi:nil="true"/>
    <Issue xmlns="f428f131-8437-48c9-9cdf-8fab9dca4571" xsi:nil="true"/>
    <QTR xmlns="f428f131-8437-48c9-9cdf-8fab9dca4571" xsi:nil="true"/>
    <Government_x0020_Agencies xmlns="f428f131-8437-48c9-9cdf-8fab9dca4571" xsi:nil="true"/>
    <Meeting_x005f_x0020_Location xmlns="f428f131-8437-48c9-9cdf-8fab9dca4571" xsi:nil="true"/>
    <Busines_x0020_Svs_x0020_Classification xmlns="f428f131-8437-48c9-9cdf-8fab9dca4571">General</Busines_x0020_Svs_x0020_Classification>
    <Employee_x0020_Classification xmlns="f428f131-8437-48c9-9cdf-8fab9dca4571">General</Employee_x0020_Classification>
    <Edition xmlns="f428f131-8437-48c9-9cdf-8fab9dca4571" xsi:nil="true"/>
    <HR_x0020_Payroll_x0020_Classification xmlns="f428f131-8437-48c9-9cdf-8fab9dca4571" xsi:nil="true"/>
    <Chapter xmlns="f428f131-8437-48c9-9cdf-8fab9dca4571" xsi:nil="true"/>
    <Finance_x0020_Classification xmlns="f428f131-8437-48c9-9cdf-8fab9dca4571" xsi:nil="true"/>
    <Meeting_x0020_Date xmlns="f428f131-8437-48c9-9cdf-8fab9dca4571" xsi:nil="true"/>
    <Meeting_x0020_Name xmlns="f428f131-8437-48c9-9cdf-8fab9dca4571" xsi:nil="true"/>
    <Daily_x0020_News_x0020_Section xmlns="f428f131-8437-48c9-9cdf-8fab9dca4571" xsi:nil="true"/>
    <Government_x0020_Issues xmlns="f428f131-8437-48c9-9cdf-8fab9dca4571" xsi:nil="true"/>
    <Daily_x0020_News_x0020_Day xmlns="f428f131-8437-48c9-9cdf-8fab9dca4571" xsi:nil="true"/>
    <Membership_x0020_Classification xmlns="f428f131-8437-48c9-9cdf-8fab9dca4571" xsi:nil="true"/>
    <Meeting_x0020_Owner xmlns="f428f131-8437-48c9-9cdf-8fab9dca4571" xsi:nil="true"/>
    <Year_x0020_Awarded xmlns="f428f131-8437-48c9-9cdf-8fab9dca4571" xsi:nil="true"/>
    <Publication_x0020_Classification xmlns="f428f131-8437-48c9-9cdf-8fab9dca4571" xsi:nil="true"/>
  </documentManagement>
</p:properties>
</file>

<file path=customXml/itemProps1.xml><?xml version="1.0" encoding="utf-8"?>
<ds:datastoreItem xmlns:ds="http://schemas.openxmlformats.org/officeDocument/2006/customXml" ds:itemID="{970B7EA5-3A0D-4427-B3A8-72663A980875}">
  <ds:schemaRefs>
    <ds:schemaRef ds:uri="http://schemas.microsoft.com/sharepoint/v3/contenttype/forms"/>
  </ds:schemaRefs>
</ds:datastoreItem>
</file>

<file path=customXml/itemProps2.xml><?xml version="1.0" encoding="utf-8"?>
<ds:datastoreItem xmlns:ds="http://schemas.openxmlformats.org/officeDocument/2006/customXml" ds:itemID="{B25615CC-5194-4B2B-AC88-76975C7A86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28f131-8437-48c9-9cdf-8fab9dca45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53A5FE-0CFB-4783-95F1-C2557943C20C}">
  <ds:schemaRefs>
    <ds:schemaRef ds:uri="http://schemas.microsoft.com/office/2006/metadata/longProperties"/>
  </ds:schemaRefs>
</ds:datastoreItem>
</file>

<file path=customXml/itemProps4.xml><?xml version="1.0" encoding="utf-8"?>
<ds:datastoreItem xmlns:ds="http://schemas.openxmlformats.org/officeDocument/2006/customXml" ds:itemID="{367A7905-145D-44D4-B8E6-09F5B7A103F0}">
  <ds:schemaRefs>
    <ds:schemaRef ds:uri="http://schemas.microsoft.com/office/2006/metadata/customXsn"/>
  </ds:schemaRefs>
</ds:datastoreItem>
</file>

<file path=customXml/itemProps5.xml><?xml version="1.0" encoding="utf-8"?>
<ds:datastoreItem xmlns:ds="http://schemas.openxmlformats.org/officeDocument/2006/customXml" ds:itemID="{24C530F2-9F99-4AAF-864C-1D493DDA5D25}">
  <ds:schemaRefs>
    <ds:schemaRef ds:uri="http://schemas.openxmlformats.org/package/2006/metadata/core-properties"/>
    <ds:schemaRef ds:uri="f428f131-8437-48c9-9cdf-8fab9dca4571"/>
    <ds:schemaRef ds:uri="http://purl.org/dc/dcmitype/"/>
    <ds:schemaRef ds:uri="http://schemas.microsoft.com/office/2006/documentManagement/types"/>
    <ds:schemaRef ds:uri="http://www.w3.org/XML/1998/namespace"/>
    <ds:schemaRef ds:uri="http://purl.org/dc/terms/"/>
    <ds:schemaRef ds:uri="http://purl.org/dc/elements/1.1/"/>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2452</TotalTime>
  <Words>4113</Words>
  <Application>Microsoft Office PowerPoint</Application>
  <PresentationFormat>On-screen Show (16:9)</PresentationFormat>
  <Paragraphs>442</Paragraphs>
  <Slides>58</Slides>
  <Notes>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Geneva</vt:lpstr>
      <vt:lpstr>Times New Roman</vt:lpstr>
      <vt:lpstr>Office Theme</vt:lpstr>
      <vt:lpstr>Advancing Your Career</vt:lpstr>
      <vt:lpstr>What is Hematology?</vt:lpstr>
      <vt:lpstr>Why is Hematology the “It” Specialty?</vt:lpstr>
      <vt:lpstr>Hematology?  Are You SURE???</vt:lpstr>
      <vt:lpstr>Why Hematology?</vt:lpstr>
      <vt:lpstr>Why Hematology?</vt:lpstr>
      <vt:lpstr>Why Hematology?</vt:lpstr>
      <vt:lpstr>What is a Society?</vt:lpstr>
      <vt:lpstr>American Society of Hematology (ASH)</vt:lpstr>
      <vt:lpstr>Innovation at ASH</vt:lpstr>
      <vt:lpstr>Pillars of ASH (Research)</vt:lpstr>
      <vt:lpstr>Pillars of ASH (Education)</vt:lpstr>
      <vt:lpstr>Pillars of ASH (Publications)</vt:lpstr>
      <vt:lpstr>Pillars of ASH (Advocacy)</vt:lpstr>
      <vt:lpstr>Pillars of ASH (Meetings)</vt:lpstr>
      <vt:lpstr>Pillars of ASH (Training/Awards)</vt:lpstr>
      <vt:lpstr>Diversity and Inclusion in Hematology</vt:lpstr>
      <vt:lpstr>The Who, What, Why and How for Hematology</vt:lpstr>
      <vt:lpstr>Science and the Hematology Workforce </vt:lpstr>
      <vt:lpstr>Science and the Hematology Workforce </vt:lpstr>
      <vt:lpstr>The Current Landscape </vt:lpstr>
      <vt:lpstr>The Current Landscape</vt:lpstr>
      <vt:lpstr>The Current Landscape</vt:lpstr>
      <vt:lpstr>Implicit Bias</vt:lpstr>
      <vt:lpstr>Implicit Bias</vt:lpstr>
      <vt:lpstr>Challenges for Mid-Senior Level Faculty and Investigators: </vt:lpstr>
      <vt:lpstr>The Intervention</vt:lpstr>
      <vt:lpstr>Your Observations and Experiences</vt:lpstr>
      <vt:lpstr>ASH Award Programs</vt:lpstr>
      <vt:lpstr>Interested in a Career in Hematology?</vt:lpstr>
      <vt:lpstr>Minority Recruitment Initiative (MRI)</vt:lpstr>
      <vt:lpstr>Minority Recruitment Initiative</vt:lpstr>
      <vt:lpstr>MRI Awards in Development (launch in 2019)</vt:lpstr>
      <vt:lpstr>MRI Awards in Development (launch in 2019)</vt:lpstr>
      <vt:lpstr>Medical Student &amp; Early Investigator Awards</vt:lpstr>
      <vt:lpstr>Minority Medical Student Award Program (MMSAP)</vt:lpstr>
      <vt:lpstr>Meet Anjelica, a Medical Student and  Two-Time ASH Award Recipient of the MMSAP</vt:lpstr>
      <vt:lpstr>ASH Physician-Scientist Career Development Award</vt:lpstr>
      <vt:lpstr>Meet Nicholas, a Medical Student and Two-Time ASH Award Recipient,  Physician-Scientist and HONORS</vt:lpstr>
      <vt:lpstr>Hematology Opportunities for the Next Generation  of Research Scientists (HONORS) Award </vt:lpstr>
      <vt:lpstr>Minority Resident Hematology Award Program (MRHAP)</vt:lpstr>
      <vt:lpstr>Meet Elisa, a medical resident and two-time ASH award recipient of MMSAP and MRHAP</vt:lpstr>
      <vt:lpstr>Career-Enhancement Awards and Training Programs </vt:lpstr>
      <vt:lpstr>Minority Graduate Student Abstract Achievement Award (MGSAAA)</vt:lpstr>
      <vt:lpstr>Abstract Awards</vt:lpstr>
      <vt:lpstr>ASH-Harold Amos Medical Faculty Development Program Award (ASH-AMFDP)</vt:lpstr>
      <vt:lpstr>Meet Justin, ASH-AMFDP Recipient</vt:lpstr>
      <vt:lpstr>ASH Research Training Award for Fellows</vt:lpstr>
      <vt:lpstr>Clinical Research Training Institute</vt:lpstr>
      <vt:lpstr>Meet Brandon, CRTI Participant</vt:lpstr>
      <vt:lpstr>Translational Research Training in Hematology</vt:lpstr>
      <vt:lpstr>ASH Scholar Award</vt:lpstr>
      <vt:lpstr>ASH Medical Educators Institute</vt:lpstr>
      <vt:lpstr>Meet Prakash, ASH MEI Participant</vt:lpstr>
      <vt:lpstr>Additional Awards</vt:lpstr>
      <vt:lpstr>Annual Meeting Benefits for Awardees</vt:lpstr>
      <vt:lpstr>Final Thought…</vt:lpstr>
      <vt:lpstr>Learn More about ASH Awards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 Ambassador Spring Workshop</dc:title>
  <dc:creator>Akaliza Shalita</dc:creator>
  <cp:lastModifiedBy>Akaliza Shalita</cp:lastModifiedBy>
  <cp:revision>9</cp:revision>
  <cp:lastPrinted>2018-05-22T18:26:42Z</cp:lastPrinted>
  <dcterms:modified xsi:type="dcterms:W3CDTF">2018-08-15T21:19:13Z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usines Svs Classification">
    <vt:lpwstr>General</vt:lpwstr>
  </property>
  <property fmtid="{D5CDD505-2E9C-101B-9397-08002B2CF9AE}" pid="3" name="ContentType">
    <vt:lpwstr>Document</vt:lpwstr>
  </property>
  <property fmtid="{D5CDD505-2E9C-101B-9397-08002B2CF9AE}" pid="4" name="Doc Type">
    <vt:lpwstr>Template</vt:lpwstr>
  </property>
  <property fmtid="{D5CDD505-2E9C-101B-9397-08002B2CF9AE}" pid="5" name="Employee Classification">
    <vt:lpwstr>General</vt:lpwstr>
  </property>
  <property fmtid="{D5CDD505-2E9C-101B-9397-08002B2CF9AE}" pid="6" name="Year">
    <vt:lpwstr>2010</vt:lpwstr>
  </property>
  <property fmtid="{D5CDD505-2E9C-101B-9397-08002B2CF9AE}" pid="7" name="Category">
    <vt:lpwstr>None</vt:lpwstr>
  </property>
  <property fmtid="{D5CDD505-2E9C-101B-9397-08002B2CF9AE}" pid="8" name="Doc Status">
    <vt:lpwstr>Final</vt:lpwstr>
  </property>
  <property fmtid="{D5CDD505-2E9C-101B-9397-08002B2CF9AE}" pid="9" name="Department">
    <vt:lpwstr>Communications</vt:lpwstr>
  </property>
  <property fmtid="{D5CDD505-2E9C-101B-9397-08002B2CF9AE}" pid="10" name="ContentTypeId">
    <vt:lpwstr>0x010100FD536183E9257347A8CEFF8A3F5F9A0E0200E77FD81C41164448900671DA791E52BD</vt:lpwstr>
  </property>
</Properties>
</file>